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6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1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drawings/drawing1.xml" ContentType="application/vnd.openxmlformats-officedocument.drawingml.chartshapes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notesSlides/notesSlide28.xml" ContentType="application/vnd.openxmlformats-officedocument.presentationml.notesSlid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drawings/drawing2.xml" ContentType="application/vnd.openxmlformats-officedocument.drawingml.chartshape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42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2" r:id="rId2"/>
    <p:sldMasterId id="2147483709" r:id="rId3"/>
    <p:sldMasterId id="2147483740" r:id="rId4"/>
    <p:sldMasterId id="2147483754" r:id="rId5"/>
    <p:sldMasterId id="2147483769" r:id="rId6"/>
    <p:sldMasterId id="2147483793" r:id="rId7"/>
  </p:sldMasterIdLst>
  <p:notesMasterIdLst>
    <p:notesMasterId r:id="rId43"/>
  </p:notesMasterIdLst>
  <p:handoutMasterIdLst>
    <p:handoutMasterId r:id="rId44"/>
  </p:handoutMasterIdLst>
  <p:sldIdLst>
    <p:sldId id="261" r:id="rId8"/>
    <p:sldId id="260" r:id="rId9"/>
    <p:sldId id="366" r:id="rId10"/>
    <p:sldId id="336" r:id="rId11"/>
    <p:sldId id="332" r:id="rId12"/>
    <p:sldId id="337" r:id="rId13"/>
    <p:sldId id="329" r:id="rId14"/>
    <p:sldId id="349" r:id="rId15"/>
    <p:sldId id="338" r:id="rId16"/>
    <p:sldId id="350" r:id="rId17"/>
    <p:sldId id="360" r:id="rId18"/>
    <p:sldId id="352" r:id="rId19"/>
    <p:sldId id="358" r:id="rId20"/>
    <p:sldId id="361" r:id="rId21"/>
    <p:sldId id="359" r:id="rId22"/>
    <p:sldId id="333" r:id="rId23"/>
    <p:sldId id="353" r:id="rId24"/>
    <p:sldId id="339" r:id="rId25"/>
    <p:sldId id="357" r:id="rId26"/>
    <p:sldId id="355" r:id="rId27"/>
    <p:sldId id="362" r:id="rId28"/>
    <p:sldId id="363" r:id="rId29"/>
    <p:sldId id="292" r:id="rId30"/>
    <p:sldId id="346" r:id="rId31"/>
    <p:sldId id="345" r:id="rId32"/>
    <p:sldId id="348" r:id="rId33"/>
    <p:sldId id="335" r:id="rId34"/>
    <p:sldId id="341" r:id="rId35"/>
    <p:sldId id="364" r:id="rId36"/>
    <p:sldId id="342" r:id="rId37"/>
    <p:sldId id="293" r:id="rId38"/>
    <p:sldId id="343" r:id="rId39"/>
    <p:sldId id="294" r:id="rId40"/>
    <p:sldId id="344" r:id="rId41"/>
    <p:sldId id="265" r:id="rId42"/>
  </p:sldIdLst>
  <p:sldSz cx="12192000" cy="6858000"/>
  <p:notesSz cx="9296400" cy="7010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0B6B12-6083-4410-A2BF-D96C63ACDE85}">
          <p14:sldIdLst>
            <p14:sldId id="261"/>
            <p14:sldId id="260"/>
            <p14:sldId id="366"/>
            <p14:sldId id="336"/>
            <p14:sldId id="332"/>
            <p14:sldId id="337"/>
            <p14:sldId id="329"/>
            <p14:sldId id="349"/>
            <p14:sldId id="338"/>
            <p14:sldId id="350"/>
            <p14:sldId id="360"/>
            <p14:sldId id="352"/>
            <p14:sldId id="358"/>
            <p14:sldId id="361"/>
            <p14:sldId id="359"/>
            <p14:sldId id="333"/>
            <p14:sldId id="353"/>
            <p14:sldId id="339"/>
            <p14:sldId id="357"/>
            <p14:sldId id="355"/>
            <p14:sldId id="362"/>
            <p14:sldId id="363"/>
            <p14:sldId id="292"/>
            <p14:sldId id="346"/>
            <p14:sldId id="345"/>
            <p14:sldId id="348"/>
            <p14:sldId id="335"/>
            <p14:sldId id="341"/>
            <p14:sldId id="364"/>
            <p14:sldId id="342"/>
            <p14:sldId id="293"/>
            <p14:sldId id="343"/>
            <p14:sldId id="294"/>
            <p14:sldId id="34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 Yan Cui" initials="MYC" lastIdx="10" clrIdx="0">
    <p:extLst>
      <p:ext uri="{19B8F6BF-5375-455C-9EA6-DF929625EA0E}">
        <p15:presenceInfo xmlns:p15="http://schemas.microsoft.com/office/powerpoint/2012/main" userId="ebd2ecd3-f9fb-4d9b-90a9-aa2c353b5dca" providerId="Windows Live"/>
      </p:ext>
    </p:extLst>
  </p:cmAuthor>
  <p:cmAuthor id="2" name="Pu Cui Liang" initials="PCL" lastIdx="1" clrIdx="1">
    <p:extLst>
      <p:ext uri="{19B8F6BF-5375-455C-9EA6-DF929625EA0E}">
        <p15:presenceInfo xmlns:p15="http://schemas.microsoft.com/office/powerpoint/2012/main" userId="S-1-12-1-3143138641-1248485524-918074038-3119484137" providerId="AD"/>
      </p:ext>
    </p:extLst>
  </p:cmAuthor>
  <p:cmAuthor id="3" name="Mao, Shu" initials="MS" lastIdx="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E64"/>
    <a:srgbClr val="5AB545"/>
    <a:srgbClr val="0084D5"/>
    <a:srgbClr val="13CAAE"/>
    <a:srgbClr val="6689C0"/>
    <a:srgbClr val="1F287F"/>
    <a:srgbClr val="202980"/>
    <a:srgbClr val="4E559A"/>
    <a:srgbClr val="6E8FC3"/>
    <a:srgbClr val="6D6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46" autoAdjust="0"/>
    <p:restoredTop sz="94876" autoAdjust="0"/>
  </p:normalViewPr>
  <p:slideViewPr>
    <p:cSldViewPr snapToGrid="0">
      <p:cViewPr varScale="1">
        <p:scale>
          <a:sx n="90" d="100"/>
          <a:sy n="90" d="100"/>
        </p:scale>
        <p:origin x="87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177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presProps" Target="pres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chartUserShapes" Target="../drawings/drawing1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Relationship Id="rId4" Type="http://schemas.openxmlformats.org/officeDocument/2006/relationships/chartUserShapes" Target="../drawings/drawing2.xm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8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2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3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5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占用预算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…</c:v>
                </c:pt>
                <c:pt idx="1">
                  <c:v>液态奶事业部销售部西南营销总部</c:v>
                </c:pt>
                <c:pt idx="2">
                  <c:v>液态奶事业部销售大区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2.5</c:v>
                </c:pt>
                <c:pt idx="1">
                  <c:v>3.5</c:v>
                </c:pt>
                <c:pt idx="2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A6-4396-9729-E0179D9405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剩余预算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…</c:v>
                </c:pt>
                <c:pt idx="1">
                  <c:v>液态奶事业部销售部西南营销总部</c:v>
                </c:pt>
                <c:pt idx="2">
                  <c:v>液态奶事业部销售大区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4.4000000000000004</c:v>
                </c:pt>
                <c:pt idx="1">
                  <c:v>1.8</c:v>
                </c:pt>
                <c:pt idx="2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A6-4396-9729-E0179D940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96015104"/>
        <c:axId val="596018240"/>
      </c:barChart>
      <c:catAx>
        <c:axId val="596015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6018240"/>
        <c:crosses val="autoZero"/>
        <c:auto val="1"/>
        <c:lblAlgn val="ctr"/>
        <c:lblOffset val="100"/>
        <c:noMultiLvlLbl val="0"/>
      </c:catAx>
      <c:valAx>
        <c:axId val="596018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6015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608742477120631E-2"/>
          <c:y val="8.2232236576008019E-2"/>
          <c:w val="0.92375388243292589"/>
          <c:h val="0.760879283551587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年度费用预算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Sheet1!$B$2:$B$5</c:f>
              <c:numCache>
                <c:formatCode>0.00</c:formatCode>
                <c:ptCount val="4"/>
                <c:pt idx="0">
                  <c:v>7.4</c:v>
                </c:pt>
                <c:pt idx="1">
                  <c:v>5.4</c:v>
                </c:pt>
                <c:pt idx="2">
                  <c:v>8.4</c:v>
                </c:pt>
                <c:pt idx="3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6A-45C9-8172-27DD556825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销售部费用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Sheet1!$C$2:$C$5</c:f>
              <c:numCache>
                <c:formatCode>0.00</c:formatCode>
                <c:ptCount val="4"/>
                <c:pt idx="0">
                  <c:v>5.4</c:v>
                </c:pt>
                <c:pt idx="1">
                  <c:v>3.4</c:v>
                </c:pt>
                <c:pt idx="2">
                  <c:v>4.4000000000000004</c:v>
                </c:pt>
                <c:pt idx="3">
                  <c:v>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6A-45C9-8172-27DD556825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同期费用</c:v>
                </c:pt>
              </c:strCache>
            </c:strRef>
          </c:tx>
          <c:spPr>
            <a:solidFill>
              <a:srgbClr val="6D67F8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B7-4255-9DD3-E2F21F05CE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9932488"/>
        <c:axId val="209935624"/>
      </c:barChart>
      <c:catAx>
        <c:axId val="209932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935624"/>
        <c:crosses val="autoZero"/>
        <c:auto val="1"/>
        <c:lblAlgn val="ctr"/>
        <c:lblOffset val="100"/>
        <c:noMultiLvlLbl val="0"/>
      </c:catAx>
      <c:valAx>
        <c:axId val="209935624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932488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812578280449738E-2"/>
          <c:y val="9.9787257384807884E-2"/>
          <c:w val="0.88192490204814811"/>
          <c:h val="0.854540976928205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同期费用率差值</c:v>
                </c:pt>
              </c:strCache>
            </c:strRef>
          </c:tx>
          <c:spPr>
            <a:solidFill>
              <a:srgbClr val="5AB545"/>
            </a:solidFill>
            <a:ln>
              <a:solidFill>
                <a:srgbClr val="5AB545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7B-48F1-B0DF-56F3CD855FEA}"/>
              </c:ext>
            </c:extLst>
          </c:dPt>
          <c:dPt>
            <c:idx val="1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5D81-4A0C-A2B8-BB12FE9CF1CE}"/>
              </c:ext>
            </c:extLst>
          </c:dPt>
          <c:dPt>
            <c:idx val="3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7B-48F1-B0DF-56F3CD855FEA}"/>
              </c:ext>
            </c:extLst>
          </c:dPt>
          <c:dPt>
            <c:idx val="4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7B-48F1-B0DF-56F3CD855FEA}"/>
              </c:ext>
            </c:extLst>
          </c:dPt>
          <c:dPt>
            <c:idx val="5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7B-48F1-B0DF-56F3CD855FEA}"/>
              </c:ext>
            </c:extLst>
          </c:dPt>
          <c:dPt>
            <c:idx val="6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57B-48F1-B0DF-56F3CD855FEA}"/>
              </c:ext>
            </c:extLst>
          </c:dPt>
          <c:dPt>
            <c:idx val="7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57B-48F1-B0DF-56F3CD855FEA}"/>
              </c:ext>
            </c:extLst>
          </c:dPt>
          <c:dPt>
            <c:idx val="8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57B-48F1-B0DF-56F3CD855FEA}"/>
              </c:ext>
            </c:extLst>
          </c:dPt>
          <c:dPt>
            <c:idx val="9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57B-48F1-B0DF-56F3CD855FEA}"/>
              </c:ext>
            </c:extLst>
          </c:dPt>
          <c:dPt>
            <c:idx val="10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57B-48F1-B0DF-56F3CD855FEA}"/>
              </c:ext>
            </c:extLst>
          </c:dPt>
          <c:dPt>
            <c:idx val="11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57B-48F1-B0DF-56F3CD855FEA}"/>
              </c:ext>
            </c:extLst>
          </c:dPt>
          <c:dPt>
            <c:idx val="12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57B-48F1-B0DF-56F3CD855FEA}"/>
              </c:ext>
            </c:extLst>
          </c:dPt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-3</c:v>
                </c:pt>
                <c:pt idx="1">
                  <c:v>4</c:v>
                </c:pt>
                <c:pt idx="2">
                  <c:v>-1</c:v>
                </c:pt>
                <c:pt idx="3">
                  <c:v>4.8772885229999998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2450096"/>
        <c:axId val="602443824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同期费用率</c:v>
                </c:pt>
              </c:strCache>
            </c:strRef>
          </c:tx>
          <c:spPr>
            <a:ln w="28575" cap="rnd">
              <a:solidFill>
                <a:srgbClr val="293285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4.9452553510000001</c:v>
                </c:pt>
                <c:pt idx="1">
                  <c:v>2.44613529</c:v>
                </c:pt>
                <c:pt idx="2">
                  <c:v>5.0635033250000001</c:v>
                </c:pt>
                <c:pt idx="3">
                  <c:v>0.71630111799999996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3D-41B3-94EE-E7135D41FF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实际费用率</c:v>
                </c:pt>
              </c:strCache>
            </c:strRef>
          </c:tx>
          <c:spPr>
            <a:ln w="28575" cap="rnd">
              <a:solidFill>
                <a:srgbClr val="6689C0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7.562400008</c:v>
                </c:pt>
                <c:pt idx="1">
                  <c:v>6.4489637799999997</c:v>
                </c:pt>
                <c:pt idx="2">
                  <c:v>6.5245506769999997</c:v>
                </c:pt>
                <c:pt idx="3">
                  <c:v>5.7523224419999996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2450096"/>
        <c:axId val="602443824"/>
      </c:lineChart>
      <c:catAx>
        <c:axId val="60245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2443824"/>
        <c:crosses val="autoZero"/>
        <c:auto val="1"/>
        <c:lblAlgn val="ctr"/>
        <c:lblOffset val="100"/>
        <c:noMultiLvlLbl val="0"/>
      </c:catAx>
      <c:valAx>
        <c:axId val="60244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245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2267102742721282E-2"/>
          <c:y val="0.12239477353342756"/>
          <c:w val="0.83048270170057348"/>
          <c:h val="9.60812494092905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648661537238775E-2"/>
          <c:y val="0.20050616885656186"/>
          <c:w val="0.91267883357510793"/>
          <c:h val="0.742586702273684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预算费用率差值</c:v>
                </c:pt>
              </c:strCache>
            </c:strRef>
          </c:tx>
          <c:spPr>
            <a:solidFill>
              <a:srgbClr val="F15E64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7B-48F1-B0DF-56F3CD855FEA}"/>
              </c:ext>
            </c:extLst>
          </c:dPt>
          <c:dPt>
            <c:idx val="2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DEBD-4036-8285-FA8D61B68717}"/>
              </c:ext>
            </c:extLst>
          </c:dPt>
          <c:dPt>
            <c:idx val="3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7B-48F1-B0DF-56F3CD855FEA}"/>
              </c:ext>
            </c:extLst>
          </c:dPt>
          <c:dPt>
            <c:idx val="4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7B-48F1-B0DF-56F3CD855FEA}"/>
              </c:ext>
            </c:extLst>
          </c:dPt>
          <c:dPt>
            <c:idx val="5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7B-48F1-B0DF-56F3CD855FEA}"/>
              </c:ext>
            </c:extLst>
          </c:dPt>
          <c:dPt>
            <c:idx val="6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57B-48F1-B0DF-56F3CD855FEA}"/>
              </c:ext>
            </c:extLst>
          </c:dPt>
          <c:dPt>
            <c:idx val="7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57B-48F1-B0DF-56F3CD855FEA}"/>
              </c:ext>
            </c:extLst>
          </c:dPt>
          <c:dPt>
            <c:idx val="8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57B-48F1-B0DF-56F3CD855FEA}"/>
              </c:ext>
            </c:extLst>
          </c:dPt>
          <c:dPt>
            <c:idx val="9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57B-48F1-B0DF-56F3CD855FEA}"/>
              </c:ext>
            </c:extLst>
          </c:dPt>
          <c:dPt>
            <c:idx val="10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57B-48F1-B0DF-56F3CD855FEA}"/>
              </c:ext>
            </c:extLst>
          </c:dPt>
          <c:dPt>
            <c:idx val="11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57B-48F1-B0DF-56F3CD855FEA}"/>
              </c:ext>
            </c:extLst>
          </c:dPt>
          <c:dPt>
            <c:idx val="12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57B-48F1-B0DF-56F3CD855FEA}"/>
              </c:ext>
            </c:extLst>
          </c:dPt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-3</c:v>
                </c:pt>
                <c:pt idx="1">
                  <c:v>4</c:v>
                </c:pt>
                <c:pt idx="2">
                  <c:v>-1.5</c:v>
                </c:pt>
                <c:pt idx="3">
                  <c:v>6.8772885229999998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7929640"/>
        <c:axId val="81792807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预算费用率</c:v>
                </c:pt>
              </c:strCache>
            </c:strRef>
          </c:tx>
          <c:spPr>
            <a:ln w="28575" cap="rnd">
              <a:solidFill>
                <a:srgbClr val="293285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4.9452553510000001</c:v>
                </c:pt>
                <c:pt idx="1">
                  <c:v>1.44613529</c:v>
                </c:pt>
                <c:pt idx="2">
                  <c:v>6.0635033250000001</c:v>
                </c:pt>
                <c:pt idx="3">
                  <c:v>0.71630111799999996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3D-41B3-94EE-E7135D41FF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实际费用率</c:v>
                </c:pt>
              </c:strCache>
            </c:strRef>
          </c:tx>
          <c:spPr>
            <a:ln w="28575" cap="rnd">
              <a:solidFill>
                <a:srgbClr val="6689C0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6.562400008</c:v>
                </c:pt>
                <c:pt idx="1">
                  <c:v>6.4489637799999997</c:v>
                </c:pt>
                <c:pt idx="2">
                  <c:v>6.5245506769999997</c:v>
                </c:pt>
                <c:pt idx="3">
                  <c:v>5.7523224419999996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7929640"/>
        <c:axId val="817928072"/>
      </c:lineChart>
      <c:catAx>
        <c:axId val="817929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7928072"/>
        <c:crosses val="autoZero"/>
        <c:auto val="1"/>
        <c:lblAlgn val="ctr"/>
        <c:lblOffset val="100"/>
        <c:noMultiLvlLbl val="0"/>
      </c:catAx>
      <c:valAx>
        <c:axId val="817928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7929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9468024111493135E-2"/>
          <c:y val="0.13733519417371071"/>
          <c:w val="0.87094401633181229"/>
          <c:h val="9.60812494092905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97408287802454"/>
          <c:y val="0.18222116773444066"/>
          <c:w val="0.81337597037516718"/>
          <c:h val="0.649601925145204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销售部费用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….</c:v>
                </c:pt>
                <c:pt idx="1">
                  <c:v>山东</c:v>
                </c:pt>
                <c:pt idx="2">
                  <c:v>河南</c:v>
                </c:pt>
                <c:pt idx="3">
                  <c:v>西南</c:v>
                </c:pt>
                <c:pt idx="4">
                  <c:v>京津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200</c:v>
                </c:pt>
                <c:pt idx="2">
                  <c:v>250</c:v>
                </c:pt>
                <c:pt idx="3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B2-4339-9E77-C9F240EA8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0538488"/>
        <c:axId val="720545544"/>
      </c:barChart>
      <c:catAx>
        <c:axId val="720538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45544"/>
        <c:crosses val="autoZero"/>
        <c:auto val="1"/>
        <c:lblAlgn val="ctr"/>
        <c:lblOffset val="100"/>
        <c:noMultiLvlLbl val="0"/>
      </c:catAx>
      <c:valAx>
        <c:axId val="720545544"/>
        <c:scaling>
          <c:orientation val="minMax"/>
          <c:max val="4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38488"/>
        <c:crosses val="autoZero"/>
        <c:crossBetween val="between"/>
        <c:majorUnit val="200"/>
        <c:min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524187539913427"/>
          <c:y val="0.36009341471679335"/>
          <c:w val="0.1881685414843588"/>
          <c:h val="0.143049330466865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97408287802454"/>
          <c:y val="0.18222116773444066"/>
          <c:w val="0.81337597037516718"/>
          <c:h val="0.649601925145204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销售部费用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….</c:v>
                </c:pt>
                <c:pt idx="1">
                  <c:v>XX类型</c:v>
                </c:pt>
                <c:pt idx="2">
                  <c:v>XX类型</c:v>
                </c:pt>
                <c:pt idx="3">
                  <c:v>XX类型</c:v>
                </c:pt>
                <c:pt idx="4">
                  <c:v>活动类型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200</c:v>
                </c:pt>
                <c:pt idx="2">
                  <c:v>250</c:v>
                </c:pt>
                <c:pt idx="3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FD-4A95-9617-2D72D1EB5D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0538488"/>
        <c:axId val="720545544"/>
      </c:barChart>
      <c:catAx>
        <c:axId val="720538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45544"/>
        <c:crosses val="autoZero"/>
        <c:auto val="1"/>
        <c:lblAlgn val="ctr"/>
        <c:lblOffset val="100"/>
        <c:noMultiLvlLbl val="0"/>
      </c:catAx>
      <c:valAx>
        <c:axId val="720545544"/>
        <c:scaling>
          <c:orientation val="minMax"/>
          <c:max val="4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38488"/>
        <c:crosses val="autoZero"/>
        <c:crossBetween val="between"/>
        <c:majorUnit val="200"/>
        <c:min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524187539913427"/>
          <c:y val="0.36009341471679335"/>
          <c:w val="0.1881685414843588"/>
          <c:h val="0.143049330466865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934701310182867"/>
          <c:y val="7.5234248051462602E-2"/>
          <c:w val="0.24808165946516644"/>
          <c:h val="0.8344846542867823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费用支出</c:v>
                </c:pt>
              </c:strCache>
            </c:strRef>
          </c:tx>
          <c:dPt>
            <c:idx val="0"/>
            <c:bubble3D val="0"/>
            <c:spPr>
              <a:solidFill>
                <a:srgbClr val="0084D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A5-4C8D-8618-1B3AF1CC679E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A5-4C8D-8618-1B3AF1CC679E}"/>
              </c:ext>
            </c:extLst>
          </c:dPt>
          <c:dPt>
            <c:idx val="2"/>
            <c:bubble3D val="0"/>
            <c:spPr>
              <a:solidFill>
                <a:srgbClr val="13CAA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CA5-4C8D-8618-1B3AF1CC679E}"/>
              </c:ext>
            </c:extLst>
          </c:dPt>
          <c:dPt>
            <c:idx val="3"/>
            <c:bubble3D val="0"/>
            <c:spPr>
              <a:solidFill>
                <a:srgbClr val="6689C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CA5-4C8D-8618-1B3AF1CC679E}"/>
              </c:ext>
            </c:extLst>
          </c:dPt>
          <c:dPt>
            <c:idx val="4"/>
            <c:bubble3D val="0"/>
            <c:spPr>
              <a:solidFill>
                <a:srgbClr val="00705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CA5-4C8D-8618-1B3AF1CC679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重点系统</c:v>
                </c:pt>
                <c:pt idx="1">
                  <c:v>特渠</c:v>
                </c:pt>
                <c:pt idx="2">
                  <c:v>学生奶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1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CA5-4C8D-8618-1B3AF1CC679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757049464003567"/>
          <c:y val="0.21554614774690714"/>
          <c:w val="0.22357180639352484"/>
          <c:h val="0.47876442047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97408287802454"/>
          <c:y val="0.18222116773444066"/>
          <c:w val="0.81337597037516718"/>
          <c:h val="0.649601925145204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销售部费用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….</c:v>
                </c:pt>
                <c:pt idx="1">
                  <c:v>XX科目</c:v>
                </c:pt>
                <c:pt idx="2">
                  <c:v>XX科目</c:v>
                </c:pt>
                <c:pt idx="3">
                  <c:v>XX科目</c:v>
                </c:pt>
                <c:pt idx="4">
                  <c:v>费用科目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200</c:v>
                </c:pt>
                <c:pt idx="2">
                  <c:v>250</c:v>
                </c:pt>
                <c:pt idx="3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3C-4DB1-9519-20D4C0E2E8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0564752"/>
        <c:axId val="720565928"/>
      </c:barChart>
      <c:catAx>
        <c:axId val="720564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65928"/>
        <c:crosses val="autoZero"/>
        <c:auto val="1"/>
        <c:lblAlgn val="ctr"/>
        <c:lblOffset val="100"/>
        <c:noMultiLvlLbl val="0"/>
      </c:catAx>
      <c:valAx>
        <c:axId val="720565928"/>
        <c:scaling>
          <c:orientation val="minMax"/>
          <c:max val="4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64752"/>
        <c:crosses val="autoZero"/>
        <c:crossBetween val="between"/>
        <c:majorUnit val="200"/>
        <c:min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39728781943943"/>
          <c:y val="0.41941105136401158"/>
          <c:w val="0.23396533669955327"/>
          <c:h val="0.13765672290744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608742477120631E-2"/>
          <c:y val="8.2232236576008019E-2"/>
          <c:w val="0.92375388243292589"/>
          <c:h val="0.760879283551587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年度费用预算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Sheet1!$B$2:$B$3</c:f>
              <c:numCache>
                <c:formatCode>0.00</c:formatCode>
                <c:ptCount val="2"/>
                <c:pt idx="0">
                  <c:v>7.4</c:v>
                </c:pt>
                <c:pt idx="1">
                  <c:v>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6A-45C9-8172-27DD556825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销售部费用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Sheet1!$C$2:$C$3</c:f>
              <c:numCache>
                <c:formatCode>0.00</c:formatCode>
                <c:ptCount val="2"/>
                <c:pt idx="0">
                  <c:v>5.4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6A-45C9-8172-27DD556825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同期费用</c:v>
                </c:pt>
              </c:strCache>
            </c:strRef>
          </c:tx>
          <c:spPr>
            <a:solidFill>
              <a:srgbClr val="6D67F8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B7-4255-9DD3-E2F21F05CE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9932488"/>
        <c:axId val="209935624"/>
      </c:barChart>
      <c:catAx>
        <c:axId val="209932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935624"/>
        <c:crosses val="autoZero"/>
        <c:auto val="1"/>
        <c:lblAlgn val="ctr"/>
        <c:lblOffset val="100"/>
        <c:noMultiLvlLbl val="0"/>
      </c:catAx>
      <c:valAx>
        <c:axId val="209935624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932488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5676857476483584E-2"/>
          <c:y val="2.1913906530574213E-2"/>
          <c:w val="0.8286460300366526"/>
          <c:h val="0.134006126691138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812578280449738E-2"/>
          <c:y val="9.9787257384807884E-2"/>
          <c:w val="0.88192490204814811"/>
          <c:h val="0.854540976928205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同期费用率差值</c:v>
                </c:pt>
              </c:strCache>
            </c:strRef>
          </c:tx>
          <c:spPr>
            <a:solidFill>
              <a:srgbClr val="F15E64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7B-48F1-B0DF-56F3CD855FEA}"/>
              </c:ext>
            </c:extLst>
          </c:dPt>
          <c:dPt>
            <c:idx val="3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7B-48F1-B0DF-56F3CD855FEA}"/>
              </c:ext>
            </c:extLst>
          </c:dPt>
          <c:dPt>
            <c:idx val="4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7B-48F1-B0DF-56F3CD855FEA}"/>
              </c:ext>
            </c:extLst>
          </c:dPt>
          <c:dPt>
            <c:idx val="5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7B-48F1-B0DF-56F3CD855FEA}"/>
              </c:ext>
            </c:extLst>
          </c:dPt>
          <c:dPt>
            <c:idx val="6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57B-48F1-B0DF-56F3CD855FEA}"/>
              </c:ext>
            </c:extLst>
          </c:dPt>
          <c:dPt>
            <c:idx val="7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57B-48F1-B0DF-56F3CD855FEA}"/>
              </c:ext>
            </c:extLst>
          </c:dPt>
          <c:dPt>
            <c:idx val="8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57B-48F1-B0DF-56F3CD855FEA}"/>
              </c:ext>
            </c:extLst>
          </c:dPt>
          <c:dPt>
            <c:idx val="9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57B-48F1-B0DF-56F3CD855FEA}"/>
              </c:ext>
            </c:extLst>
          </c:dPt>
          <c:dPt>
            <c:idx val="10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57B-48F1-B0DF-56F3CD855FEA}"/>
              </c:ext>
            </c:extLst>
          </c:dPt>
          <c:dPt>
            <c:idx val="11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57B-48F1-B0DF-56F3CD855FEA}"/>
              </c:ext>
            </c:extLst>
          </c:dPt>
          <c:dPt>
            <c:idx val="12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57B-48F1-B0DF-56F3CD855FEA}"/>
              </c:ext>
            </c:extLst>
          </c:dPt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-3</c:v>
                </c:pt>
                <c:pt idx="1">
                  <c:v>4.8772885229999998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2450096"/>
        <c:axId val="602443824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同期费用率</c:v>
                </c:pt>
              </c:strCache>
            </c:strRef>
          </c:tx>
          <c:spPr>
            <a:ln w="28575" cap="rnd">
              <a:solidFill>
                <a:srgbClr val="29328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3.9452553510000001</c:v>
                </c:pt>
                <c:pt idx="1">
                  <c:v>4.7163011179999996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3D-41B3-94EE-E7135D41FF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实际费用率</c:v>
                </c:pt>
              </c:strCache>
            </c:strRef>
          </c:tx>
          <c:spPr>
            <a:ln w="28575" cap="rnd">
              <a:solidFill>
                <a:srgbClr val="6689C0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5.562400008</c:v>
                </c:pt>
                <c:pt idx="1">
                  <c:v>7.7523224419999996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2450096"/>
        <c:axId val="602443824"/>
      </c:lineChart>
      <c:catAx>
        <c:axId val="60245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2443824"/>
        <c:crosses val="autoZero"/>
        <c:auto val="1"/>
        <c:lblAlgn val="ctr"/>
        <c:lblOffset val="100"/>
        <c:noMultiLvlLbl val="0"/>
      </c:catAx>
      <c:valAx>
        <c:axId val="60244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245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2267102742721282E-2"/>
          <c:y val="0.12239477353342756"/>
          <c:w val="0.83048270170057348"/>
          <c:h val="9.60812494092905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648661537238775E-2"/>
          <c:y val="0.20050616885656186"/>
          <c:w val="0.91267883357510793"/>
          <c:h val="0.742586702273684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预算费用率差值</c:v>
                </c:pt>
              </c:strCache>
            </c:strRef>
          </c:tx>
          <c:spPr>
            <a:solidFill>
              <a:srgbClr val="F15E64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7B-48F1-B0DF-56F3CD855FEA}"/>
              </c:ext>
            </c:extLst>
          </c:dPt>
          <c:dPt>
            <c:idx val="3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7B-48F1-B0DF-56F3CD855FEA}"/>
              </c:ext>
            </c:extLst>
          </c:dPt>
          <c:dPt>
            <c:idx val="4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7B-48F1-B0DF-56F3CD855FEA}"/>
              </c:ext>
            </c:extLst>
          </c:dPt>
          <c:dPt>
            <c:idx val="5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7B-48F1-B0DF-56F3CD855FEA}"/>
              </c:ext>
            </c:extLst>
          </c:dPt>
          <c:dPt>
            <c:idx val="6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57B-48F1-B0DF-56F3CD855FEA}"/>
              </c:ext>
            </c:extLst>
          </c:dPt>
          <c:dPt>
            <c:idx val="7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57B-48F1-B0DF-56F3CD855FEA}"/>
              </c:ext>
            </c:extLst>
          </c:dPt>
          <c:dPt>
            <c:idx val="8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57B-48F1-B0DF-56F3CD855FEA}"/>
              </c:ext>
            </c:extLst>
          </c:dPt>
          <c:dPt>
            <c:idx val="9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57B-48F1-B0DF-56F3CD855FEA}"/>
              </c:ext>
            </c:extLst>
          </c:dPt>
          <c:dPt>
            <c:idx val="10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57B-48F1-B0DF-56F3CD855FEA}"/>
              </c:ext>
            </c:extLst>
          </c:dPt>
          <c:dPt>
            <c:idx val="11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57B-48F1-B0DF-56F3CD855FEA}"/>
              </c:ext>
            </c:extLst>
          </c:dPt>
          <c:dPt>
            <c:idx val="12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57B-48F1-B0DF-56F3CD855FEA}"/>
              </c:ext>
            </c:extLst>
          </c:dPt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-3</c:v>
                </c:pt>
                <c:pt idx="1">
                  <c:v>6.8772885229999998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7929640"/>
        <c:axId val="81792807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预算费用率</c:v>
                </c:pt>
              </c:strCache>
            </c:strRef>
          </c:tx>
          <c:spPr>
            <a:ln w="28575" cap="rnd">
              <a:solidFill>
                <a:srgbClr val="29328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4.9452553510000001</c:v>
                </c:pt>
                <c:pt idx="1">
                  <c:v>6.7163011179999996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3D-41B3-94EE-E7135D41FF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实际费用率</c:v>
                </c:pt>
              </c:strCache>
            </c:strRef>
          </c:tx>
          <c:spPr>
            <a:ln w="28575" cap="rnd">
              <a:solidFill>
                <a:srgbClr val="6689C0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6.562400008</c:v>
                </c:pt>
                <c:pt idx="1">
                  <c:v>8.7523224420000005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7929640"/>
        <c:axId val="817928072"/>
      </c:lineChart>
      <c:catAx>
        <c:axId val="817929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7928072"/>
        <c:crosses val="autoZero"/>
        <c:auto val="1"/>
        <c:lblAlgn val="ctr"/>
        <c:lblOffset val="100"/>
        <c:noMultiLvlLbl val="0"/>
      </c:catAx>
      <c:valAx>
        <c:axId val="817928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7929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9468024111493135E-2"/>
          <c:y val="0.13733519417371071"/>
          <c:w val="0.87094401633181229"/>
          <c:h val="9.60812494092905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799489580349578E-2"/>
          <c:y val="0.13185682978123392"/>
          <c:w val="0.9075243392776392"/>
          <c:h val="0.705262685784045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销售部费用</c:v>
                </c:pt>
              </c:strCache>
            </c:strRef>
          </c:tx>
          <c:spPr>
            <a:solidFill>
              <a:srgbClr val="2382C5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405</c:v>
                </c:pt>
                <c:pt idx="1">
                  <c:v>411</c:v>
                </c:pt>
                <c:pt idx="2">
                  <c:v>426</c:v>
                </c:pt>
                <c:pt idx="3">
                  <c:v>421</c:v>
                </c:pt>
                <c:pt idx="4">
                  <c:v>412</c:v>
                </c:pt>
                <c:pt idx="5">
                  <c:v>422.2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6C-4F09-BE0E-FE4D4E7422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6013536"/>
        <c:axId val="5960139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任务达成</c:v>
                </c:pt>
              </c:strCache>
            </c:strRef>
          </c:tx>
          <c:spPr>
            <a:ln w="28575" cap="rnd">
              <a:solidFill>
                <a:srgbClr val="6567B0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6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55</c:v>
                </c:pt>
                <c:pt idx="5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6C-4F09-BE0E-FE4D4E7422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费用使用进度</c:v>
                </c:pt>
              </c:strCache>
            </c:strRef>
          </c:tx>
          <c:spPr>
            <a:ln w="28575" cap="rnd">
              <a:solidFill>
                <a:srgbClr val="2FBDA7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5</c:v>
                </c:pt>
                <c:pt idx="1">
                  <c:v>19</c:v>
                </c:pt>
                <c:pt idx="2">
                  <c:v>30</c:v>
                </c:pt>
                <c:pt idx="3">
                  <c:v>40</c:v>
                </c:pt>
                <c:pt idx="4">
                  <c:v>56</c:v>
                </c:pt>
                <c:pt idx="5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6C-4F09-BE0E-FE4D4E7422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937976"/>
        <c:axId val="596018632"/>
      </c:lineChart>
      <c:catAx>
        <c:axId val="596013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6013928"/>
        <c:crosses val="autoZero"/>
        <c:auto val="1"/>
        <c:lblAlgn val="ctr"/>
        <c:lblOffset val="100"/>
        <c:noMultiLvlLbl val="0"/>
      </c:catAx>
      <c:valAx>
        <c:axId val="5960139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6013536"/>
        <c:crosses val="autoZero"/>
        <c:crossBetween val="between"/>
      </c:valAx>
      <c:valAx>
        <c:axId val="59601863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937976"/>
        <c:crosses val="max"/>
        <c:crossBetween val="between"/>
      </c:valAx>
      <c:catAx>
        <c:axId val="209937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960186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054491130868639"/>
          <c:y val="4.6816565691567301E-2"/>
          <c:w val="0.64237595873919362"/>
          <c:h val="0.127307881587265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97408287802454"/>
          <c:y val="0.18222116773444066"/>
          <c:w val="0.81337597037516718"/>
          <c:h val="0.649601925145204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销售部费用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….</c:v>
                </c:pt>
                <c:pt idx="1">
                  <c:v>XX类型</c:v>
                </c:pt>
                <c:pt idx="2">
                  <c:v>XX类型</c:v>
                </c:pt>
                <c:pt idx="3">
                  <c:v>XX类型</c:v>
                </c:pt>
                <c:pt idx="4">
                  <c:v>活动类型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200</c:v>
                </c:pt>
                <c:pt idx="2">
                  <c:v>250</c:v>
                </c:pt>
                <c:pt idx="3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DB-469F-B36F-F9E013774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0538488"/>
        <c:axId val="720545544"/>
      </c:barChart>
      <c:catAx>
        <c:axId val="720538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45544"/>
        <c:crosses val="autoZero"/>
        <c:auto val="1"/>
        <c:lblAlgn val="ctr"/>
        <c:lblOffset val="100"/>
        <c:noMultiLvlLbl val="0"/>
      </c:catAx>
      <c:valAx>
        <c:axId val="720545544"/>
        <c:scaling>
          <c:orientation val="minMax"/>
          <c:max val="4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38488"/>
        <c:crosses val="autoZero"/>
        <c:crossBetween val="between"/>
        <c:majorUnit val="200"/>
        <c:min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4926778916154713"/>
          <c:y val="0.40874297495756456"/>
          <c:w val="0.24727019232832834"/>
          <c:h val="0.143049330466865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97408287802454"/>
          <c:y val="0.18222116773444066"/>
          <c:w val="0.81337597037516718"/>
          <c:h val="0.649601925145204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销售部费用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….</c:v>
                </c:pt>
                <c:pt idx="1">
                  <c:v>山东</c:v>
                </c:pt>
                <c:pt idx="2">
                  <c:v>河南</c:v>
                </c:pt>
                <c:pt idx="3">
                  <c:v>西南</c:v>
                </c:pt>
                <c:pt idx="4">
                  <c:v>京津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200</c:v>
                </c:pt>
                <c:pt idx="2">
                  <c:v>250</c:v>
                </c:pt>
                <c:pt idx="3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2B-4D5E-A559-5F72BE960B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0538488"/>
        <c:axId val="720545544"/>
      </c:barChart>
      <c:catAx>
        <c:axId val="720538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45544"/>
        <c:crosses val="autoZero"/>
        <c:auto val="1"/>
        <c:lblAlgn val="ctr"/>
        <c:lblOffset val="100"/>
        <c:noMultiLvlLbl val="0"/>
      </c:catAx>
      <c:valAx>
        <c:axId val="720545544"/>
        <c:scaling>
          <c:orientation val="minMax"/>
          <c:max val="4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38488"/>
        <c:crosses val="autoZero"/>
        <c:crossBetween val="between"/>
        <c:majorUnit val="200"/>
        <c:min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9524187539913427"/>
          <c:y val="0.36009341471679335"/>
          <c:w val="0.1881685414843588"/>
          <c:h val="0.143049330466865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934701310182867"/>
          <c:y val="7.5234248051462602E-2"/>
          <c:w val="0.24808165946516644"/>
          <c:h val="0.8344846542867823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费用支出</c:v>
                </c:pt>
              </c:strCache>
            </c:strRef>
          </c:tx>
          <c:dPt>
            <c:idx val="0"/>
            <c:bubble3D val="0"/>
            <c:spPr>
              <a:solidFill>
                <a:srgbClr val="0084D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A5-4C8D-8618-1B3AF1CC679E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A5-4C8D-8618-1B3AF1CC679E}"/>
              </c:ext>
            </c:extLst>
          </c:dPt>
          <c:dPt>
            <c:idx val="2"/>
            <c:bubble3D val="0"/>
            <c:spPr>
              <a:solidFill>
                <a:srgbClr val="13CAA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CA5-4C8D-8618-1B3AF1CC679E}"/>
              </c:ext>
            </c:extLst>
          </c:dPt>
          <c:dPt>
            <c:idx val="3"/>
            <c:bubble3D val="0"/>
            <c:spPr>
              <a:solidFill>
                <a:srgbClr val="6689C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CA5-4C8D-8618-1B3AF1CC679E}"/>
              </c:ext>
            </c:extLst>
          </c:dPt>
          <c:dPt>
            <c:idx val="4"/>
            <c:bubble3D val="0"/>
            <c:spPr>
              <a:solidFill>
                <a:srgbClr val="00705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CA5-4C8D-8618-1B3AF1CC679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重点系统</c:v>
                </c:pt>
                <c:pt idx="1">
                  <c:v>特渠</c:v>
                </c:pt>
                <c:pt idx="2">
                  <c:v>学生奶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1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CA5-4C8D-8618-1B3AF1CC679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757049464003567"/>
          <c:y val="0.21554614774690714"/>
          <c:w val="0.22357180639352484"/>
          <c:h val="0.47876442047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97408287802454"/>
          <c:y val="0.18222116773444066"/>
          <c:w val="0.81337597037516718"/>
          <c:h val="0.649601925145204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销售部费用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….</c:v>
                </c:pt>
                <c:pt idx="1">
                  <c:v>XX科目</c:v>
                </c:pt>
                <c:pt idx="2">
                  <c:v>XX科目</c:v>
                </c:pt>
                <c:pt idx="3">
                  <c:v>XX科目</c:v>
                </c:pt>
                <c:pt idx="4">
                  <c:v>费用科目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200</c:v>
                </c:pt>
                <c:pt idx="2">
                  <c:v>250</c:v>
                </c:pt>
                <c:pt idx="3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E2-4C82-93B0-981B3DAF03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0564752"/>
        <c:axId val="720565928"/>
      </c:barChart>
      <c:catAx>
        <c:axId val="720564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65928"/>
        <c:crosses val="autoZero"/>
        <c:auto val="1"/>
        <c:lblAlgn val="ctr"/>
        <c:lblOffset val="100"/>
        <c:noMultiLvlLbl val="0"/>
      </c:catAx>
      <c:valAx>
        <c:axId val="720565928"/>
        <c:scaling>
          <c:orientation val="minMax"/>
          <c:max val="4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64752"/>
        <c:crosses val="autoZero"/>
        <c:crossBetween val="between"/>
        <c:majorUnit val="200"/>
        <c:min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39728781943943"/>
          <c:y val="0.41941105136401158"/>
          <c:w val="0.23396533669955327"/>
          <c:h val="0.13765672290744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914296816183785E-2"/>
          <c:y val="0.10147322994504619"/>
          <c:w val="0.91840852160752884"/>
          <c:h val="0.70888793223809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销售部费用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numRef>
              <c:f>Sheet1!$A$2:$A$19</c:f>
              <c:numCache>
                <c:formatCode>General</c:formatCode>
                <c:ptCount val="18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  <c:pt idx="12">
                  <c:v>201901</c:v>
                </c:pt>
                <c:pt idx="13">
                  <c:v>201902</c:v>
                </c:pt>
                <c:pt idx="14">
                  <c:v>201903</c:v>
                </c:pt>
                <c:pt idx="15">
                  <c:v>201904</c:v>
                </c:pt>
                <c:pt idx="16">
                  <c:v>201905</c:v>
                </c:pt>
                <c:pt idx="17">
                  <c:v>201906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7.2</c:v>
                </c:pt>
                <c:pt idx="1">
                  <c:v>4.7</c:v>
                </c:pt>
                <c:pt idx="2">
                  <c:v>5.5</c:v>
                </c:pt>
                <c:pt idx="3">
                  <c:v>6.9</c:v>
                </c:pt>
                <c:pt idx="4">
                  <c:v>2.9</c:v>
                </c:pt>
                <c:pt idx="5">
                  <c:v>8.6210042179999995</c:v>
                </c:pt>
                <c:pt idx="6">
                  <c:v>6.3675709119999997</c:v>
                </c:pt>
                <c:pt idx="7">
                  <c:v>3.1065035540000001</c:v>
                </c:pt>
                <c:pt idx="8">
                  <c:v>1.5730088659999999</c:v>
                </c:pt>
                <c:pt idx="9">
                  <c:v>1.8</c:v>
                </c:pt>
                <c:pt idx="10">
                  <c:v>4.4000000000000004</c:v>
                </c:pt>
                <c:pt idx="11">
                  <c:v>1.8</c:v>
                </c:pt>
                <c:pt idx="12">
                  <c:v>4.4000000000000004</c:v>
                </c:pt>
                <c:pt idx="13">
                  <c:v>4.4000000000000004</c:v>
                </c:pt>
                <c:pt idx="14">
                  <c:v>1.8</c:v>
                </c:pt>
                <c:pt idx="15">
                  <c:v>4.4000000000000004</c:v>
                </c:pt>
                <c:pt idx="16">
                  <c:v>4.4000000000000004</c:v>
                </c:pt>
                <c:pt idx="17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6A-45C9-8172-27DD556825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同期费用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cat>
            <c:numRef>
              <c:f>Sheet1!$A$2:$A$19</c:f>
              <c:numCache>
                <c:formatCode>General</c:formatCode>
                <c:ptCount val="18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  <c:pt idx="12">
                  <c:v>201901</c:v>
                </c:pt>
                <c:pt idx="13">
                  <c:v>201902</c:v>
                </c:pt>
                <c:pt idx="14">
                  <c:v>201903</c:v>
                </c:pt>
                <c:pt idx="15">
                  <c:v>201904</c:v>
                </c:pt>
                <c:pt idx="16">
                  <c:v>201905</c:v>
                </c:pt>
                <c:pt idx="17">
                  <c:v>201906</c:v>
                </c:pt>
              </c:numCache>
            </c:num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4.8</c:v>
                </c:pt>
                <c:pt idx="1">
                  <c:v>8</c:v>
                </c:pt>
                <c:pt idx="2">
                  <c:v>7</c:v>
                </c:pt>
                <c:pt idx="3">
                  <c:v>4.9000000000000004</c:v>
                </c:pt>
                <c:pt idx="4">
                  <c:v>5</c:v>
                </c:pt>
                <c:pt idx="5">
                  <c:v>2.352652644</c:v>
                </c:pt>
                <c:pt idx="6">
                  <c:v>2.6315179799999999</c:v>
                </c:pt>
                <c:pt idx="7">
                  <c:v>1.815598743</c:v>
                </c:pt>
                <c:pt idx="8">
                  <c:v>9.1676047969999992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4</c:v>
                </c:pt>
                <c:pt idx="13">
                  <c:v>4</c:v>
                </c:pt>
                <c:pt idx="14">
                  <c:v>3</c:v>
                </c:pt>
                <c:pt idx="15">
                  <c:v>3</c:v>
                </c:pt>
                <c:pt idx="16">
                  <c:v>4.5</c:v>
                </c:pt>
                <c:pt idx="1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6A-45C9-8172-27DD556825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04008512"/>
        <c:axId val="604008120"/>
      </c:barChart>
      <c:catAx>
        <c:axId val="60400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4008120"/>
        <c:crosses val="autoZero"/>
        <c:auto val="1"/>
        <c:lblAlgn val="ctr"/>
        <c:lblOffset val="100"/>
        <c:noMultiLvlLbl val="0"/>
      </c:catAx>
      <c:valAx>
        <c:axId val="604008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400851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648661537238775E-2"/>
          <c:y val="0.20050616885656186"/>
          <c:w val="0.93655443625576618"/>
          <c:h val="0.69258793065319924"/>
        </c:manualLayout>
      </c:layout>
      <c:barChart>
        <c:barDir val="col"/>
        <c:grouping val="clustered"/>
        <c:varyColors val="0"/>
        <c:ser>
          <c:idx val="3"/>
          <c:order val="3"/>
          <c:tx>
            <c:strRef>
              <c:f>Sheet1!$D$1</c:f>
              <c:strCache>
                <c:ptCount val="1"/>
                <c:pt idx="0">
                  <c:v>同期费用率差值</c:v>
                </c:pt>
              </c:strCache>
            </c:strRef>
          </c:tx>
          <c:spPr>
            <a:solidFill>
              <a:srgbClr val="F15E64"/>
            </a:solidFill>
            <a:ln>
              <a:solidFill>
                <a:srgbClr val="F15E64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D181-4FC8-9732-40E522E22E40}"/>
              </c:ext>
            </c:extLst>
          </c:dPt>
          <c:dPt>
            <c:idx val="5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D181-4FC8-9732-40E522E22E40}"/>
              </c:ext>
            </c:extLst>
          </c:dPt>
          <c:dPt>
            <c:idx val="8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D181-4FC8-9732-40E522E22E40}"/>
              </c:ext>
            </c:extLst>
          </c:dPt>
          <c:dPt>
            <c:idx val="13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D181-4FC8-9732-40E522E22E40}"/>
              </c:ext>
            </c:extLst>
          </c:dPt>
          <c:cat>
            <c:numRef>
              <c:f>Sheet1!$A$2:$A$19</c:f>
              <c:numCache>
                <c:formatCode>General</c:formatCode>
                <c:ptCount val="18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  <c:pt idx="12">
                  <c:v>201901</c:v>
                </c:pt>
                <c:pt idx="13">
                  <c:v>201902</c:v>
                </c:pt>
                <c:pt idx="14">
                  <c:v>201903</c:v>
                </c:pt>
                <c:pt idx="15">
                  <c:v>201904</c:v>
                </c:pt>
                <c:pt idx="16">
                  <c:v>201905</c:v>
                </c:pt>
                <c:pt idx="17">
                  <c:v>201906</c:v>
                </c:pt>
              </c:numCache>
            </c:num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2</c:v>
                </c:pt>
                <c:pt idx="1">
                  <c:v>2.6315179799999999</c:v>
                </c:pt>
                <c:pt idx="2">
                  <c:v>1.815598743</c:v>
                </c:pt>
                <c:pt idx="3">
                  <c:v>-2</c:v>
                </c:pt>
                <c:pt idx="4">
                  <c:v>2.3752322979999998</c:v>
                </c:pt>
                <c:pt idx="5">
                  <c:v>-1</c:v>
                </c:pt>
                <c:pt idx="6">
                  <c:v>1</c:v>
                </c:pt>
                <c:pt idx="7">
                  <c:v>0.5</c:v>
                </c:pt>
                <c:pt idx="8">
                  <c:v>-0.5</c:v>
                </c:pt>
                <c:pt idx="9">
                  <c:v>3.8772885229999998</c:v>
                </c:pt>
                <c:pt idx="10">
                  <c:v>2</c:v>
                </c:pt>
                <c:pt idx="11">
                  <c:v>2.6315179799999999</c:v>
                </c:pt>
                <c:pt idx="12">
                  <c:v>1.815598743</c:v>
                </c:pt>
                <c:pt idx="13">
                  <c:v>-2</c:v>
                </c:pt>
                <c:pt idx="14">
                  <c:v>2.3752322979999998</c:v>
                </c:pt>
                <c:pt idx="15">
                  <c:v>3.8772885229999998</c:v>
                </c:pt>
                <c:pt idx="16">
                  <c:v>2.352652644</c:v>
                </c:pt>
                <c:pt idx="17">
                  <c:v>2.6315179799999999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D181-4FC8-9732-40E522E22E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20518496"/>
        <c:axId val="720521240"/>
      </c:barChart>
      <c:lineChart>
        <c:grouping val="standar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同期费用率</c:v>
                </c:pt>
              </c:strCache>
            </c:strRef>
          </c:tx>
          <c:spPr>
            <a:ln w="28575" cap="rnd">
              <a:solidFill>
                <a:srgbClr val="1F287F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  <c:pt idx="12">
                  <c:v>201901</c:v>
                </c:pt>
                <c:pt idx="13">
                  <c:v>201902</c:v>
                </c:pt>
                <c:pt idx="14">
                  <c:v>201903</c:v>
                </c:pt>
                <c:pt idx="15">
                  <c:v>201904</c:v>
                </c:pt>
                <c:pt idx="16">
                  <c:v>201905</c:v>
                </c:pt>
                <c:pt idx="17">
                  <c:v>201906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9.7530487709999996</c:v>
                </c:pt>
                <c:pt idx="1">
                  <c:v>2.0551408599999998</c:v>
                </c:pt>
                <c:pt idx="2">
                  <c:v>4.303698432</c:v>
                </c:pt>
                <c:pt idx="3">
                  <c:v>7.8933290569999999</c:v>
                </c:pt>
                <c:pt idx="4">
                  <c:v>6.0635033250000001</c:v>
                </c:pt>
                <c:pt idx="5">
                  <c:v>4.9452553510000001</c:v>
                </c:pt>
                <c:pt idx="6">
                  <c:v>1.44613529</c:v>
                </c:pt>
                <c:pt idx="7">
                  <c:v>2.8071102630000002</c:v>
                </c:pt>
                <c:pt idx="8">
                  <c:v>6.0635033250000001</c:v>
                </c:pt>
                <c:pt idx="9">
                  <c:v>0.71630111799999996</c:v>
                </c:pt>
                <c:pt idx="10">
                  <c:v>9.7530487709999996</c:v>
                </c:pt>
                <c:pt idx="11">
                  <c:v>2.0551408599999998</c:v>
                </c:pt>
                <c:pt idx="12">
                  <c:v>4.303698432</c:v>
                </c:pt>
                <c:pt idx="13">
                  <c:v>7.8933290569999999</c:v>
                </c:pt>
                <c:pt idx="14">
                  <c:v>6.0635033250000001</c:v>
                </c:pt>
                <c:pt idx="15">
                  <c:v>0.71630111799999996</c:v>
                </c:pt>
                <c:pt idx="16">
                  <c:v>9.7530487709999996</c:v>
                </c:pt>
                <c:pt idx="17">
                  <c:v>2.0551408599999998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3D-41B3-94EE-E7135D41FF2F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实际费用率</c:v>
                </c:pt>
              </c:strCache>
            </c:strRef>
          </c:tx>
          <c:spPr>
            <a:ln w="28575" cap="rnd">
              <a:solidFill>
                <a:srgbClr val="6689C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57B-48F1-B0DF-56F3CD855FEA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57B-48F1-B0DF-56F3CD855FEA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B57B-48F1-B0DF-56F3CD855FEA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B57B-48F1-B0DF-56F3CD855FEA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B57B-48F1-B0DF-56F3CD855FEA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B57B-48F1-B0DF-56F3CD855FEA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B57B-48F1-B0DF-56F3CD855FEA}"/>
              </c:ext>
            </c:extLst>
          </c:dPt>
          <c:dPt>
            <c:idx val="9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B57B-48F1-B0DF-56F3CD855FEA}"/>
              </c:ext>
            </c:extLst>
          </c:dPt>
          <c:dPt>
            <c:idx val="10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B57B-48F1-B0DF-56F3CD855FEA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B57B-48F1-B0DF-56F3CD855FEA}"/>
              </c:ext>
            </c:extLst>
          </c:dPt>
          <c:dPt>
            <c:idx val="12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B57B-48F1-B0DF-56F3CD855FEA}"/>
              </c:ext>
            </c:extLst>
          </c:dPt>
          <c:val>
            <c:numRef>
              <c:f>Sheet1!$C$2:$C$19</c:f>
              <c:numCache>
                <c:formatCode>General</c:formatCode>
                <c:ptCount val="18"/>
                <c:pt idx="0">
                  <c:v>8.6210042179999995</c:v>
                </c:pt>
                <c:pt idx="1">
                  <c:v>6.3675709119999997</c:v>
                </c:pt>
                <c:pt idx="2">
                  <c:v>3.1065035540000001</c:v>
                </c:pt>
                <c:pt idx="3">
                  <c:v>1.5730088659999999</c:v>
                </c:pt>
                <c:pt idx="4">
                  <c:v>6.5245506769999997</c:v>
                </c:pt>
                <c:pt idx="5">
                  <c:v>6.562400008</c:v>
                </c:pt>
                <c:pt idx="6">
                  <c:v>6.4489637799999997</c:v>
                </c:pt>
                <c:pt idx="7">
                  <c:v>7.8051688520000004</c:v>
                </c:pt>
                <c:pt idx="8">
                  <c:v>6.5245506769999997</c:v>
                </c:pt>
                <c:pt idx="9">
                  <c:v>5.7523224419999996</c:v>
                </c:pt>
                <c:pt idx="10">
                  <c:v>8.6210042179999995</c:v>
                </c:pt>
                <c:pt idx="11">
                  <c:v>6.3675709119999997</c:v>
                </c:pt>
                <c:pt idx="12">
                  <c:v>3.1065035540000001</c:v>
                </c:pt>
                <c:pt idx="13">
                  <c:v>1.5730088659999999</c:v>
                </c:pt>
                <c:pt idx="14">
                  <c:v>6.5245506769999997</c:v>
                </c:pt>
                <c:pt idx="15">
                  <c:v>5.7523224419999996</c:v>
                </c:pt>
                <c:pt idx="16">
                  <c:v>8.6210042179999995</c:v>
                </c:pt>
                <c:pt idx="17">
                  <c:v>6.3675709119999997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0518496"/>
        <c:axId val="72052124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 </c:v>
                      </c:pt>
                    </c:strCache>
                  </c:strRef>
                </c:tx>
                <c:spPr>
                  <a:ln w="28575" cap="rnd">
                    <a:solidFill>
                      <a:srgbClr val="29328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201801</c:v>
                      </c:pt>
                      <c:pt idx="1">
                        <c:v>201802</c:v>
                      </c:pt>
                      <c:pt idx="2">
                        <c:v>201803</c:v>
                      </c:pt>
                      <c:pt idx="3">
                        <c:v>201804</c:v>
                      </c:pt>
                      <c:pt idx="4">
                        <c:v>201805</c:v>
                      </c:pt>
                      <c:pt idx="5">
                        <c:v>201806</c:v>
                      </c:pt>
                      <c:pt idx="6">
                        <c:v>201807</c:v>
                      </c:pt>
                      <c:pt idx="7">
                        <c:v>201808</c:v>
                      </c:pt>
                      <c:pt idx="8">
                        <c:v>201809</c:v>
                      </c:pt>
                      <c:pt idx="9">
                        <c:v>201810</c:v>
                      </c:pt>
                      <c:pt idx="10">
                        <c:v>201811</c:v>
                      </c:pt>
                      <c:pt idx="11">
                        <c:v>201812</c:v>
                      </c:pt>
                      <c:pt idx="12">
                        <c:v>201901</c:v>
                      </c:pt>
                      <c:pt idx="13">
                        <c:v>201902</c:v>
                      </c:pt>
                      <c:pt idx="14">
                        <c:v>201903</c:v>
                      </c:pt>
                      <c:pt idx="15">
                        <c:v>201904</c:v>
                      </c:pt>
                      <c:pt idx="16">
                        <c:v>201905</c:v>
                      </c:pt>
                      <c:pt idx="17">
                        <c:v>201906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201801</c:v>
                      </c:pt>
                      <c:pt idx="1">
                        <c:v>201802</c:v>
                      </c:pt>
                      <c:pt idx="2">
                        <c:v>201803</c:v>
                      </c:pt>
                      <c:pt idx="3">
                        <c:v>201804</c:v>
                      </c:pt>
                      <c:pt idx="4">
                        <c:v>201805</c:v>
                      </c:pt>
                      <c:pt idx="5">
                        <c:v>201806</c:v>
                      </c:pt>
                      <c:pt idx="6">
                        <c:v>201807</c:v>
                      </c:pt>
                      <c:pt idx="7">
                        <c:v>201808</c:v>
                      </c:pt>
                      <c:pt idx="8">
                        <c:v>201809</c:v>
                      </c:pt>
                      <c:pt idx="9">
                        <c:v>201810</c:v>
                      </c:pt>
                      <c:pt idx="10">
                        <c:v>201811</c:v>
                      </c:pt>
                      <c:pt idx="11">
                        <c:v>201812</c:v>
                      </c:pt>
                      <c:pt idx="12">
                        <c:v>201901</c:v>
                      </c:pt>
                      <c:pt idx="13">
                        <c:v>201902</c:v>
                      </c:pt>
                      <c:pt idx="14">
                        <c:v>201903</c:v>
                      </c:pt>
                      <c:pt idx="15">
                        <c:v>201904</c:v>
                      </c:pt>
                      <c:pt idx="16">
                        <c:v>201905</c:v>
                      </c:pt>
                      <c:pt idx="17">
                        <c:v>201906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7F3D-41B3-94EE-E7135D41FF2F}"/>
                  </c:ext>
                </c:extLst>
              </c15:ser>
            </c15:filteredLineSeries>
          </c:ext>
        </c:extLst>
      </c:lineChart>
      <c:catAx>
        <c:axId val="720518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21240"/>
        <c:crosses val="autoZero"/>
        <c:auto val="1"/>
        <c:lblAlgn val="ctr"/>
        <c:lblOffset val="100"/>
        <c:noMultiLvlLbl val="0"/>
      </c:catAx>
      <c:valAx>
        <c:axId val="7205212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051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498945091463006"/>
          <c:y val="0.18745210678707899"/>
          <c:w val="0.31204400503635865"/>
          <c:h val="0.13741109219668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637975118026488E-2"/>
          <c:y val="6.982180313874059E-2"/>
          <c:w val="0.95280678446282707"/>
          <c:h val="0.89545529978306604"/>
        </c:manualLayout>
      </c:layout>
      <c:barChart>
        <c:barDir val="col"/>
        <c:grouping val="clustered"/>
        <c:varyColors val="0"/>
        <c:ser>
          <c:idx val="3"/>
          <c:order val="3"/>
          <c:tx>
            <c:strRef>
              <c:f>Sheet1!$D$1</c:f>
              <c:strCache>
                <c:ptCount val="1"/>
                <c:pt idx="0">
                  <c:v>预算费用率差值</c:v>
                </c:pt>
              </c:strCache>
            </c:strRef>
          </c:tx>
          <c:spPr>
            <a:solidFill>
              <a:srgbClr val="F15E64"/>
            </a:solidFill>
            <a:ln>
              <a:solidFill>
                <a:srgbClr val="F15E64"/>
              </a:solidFill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3288-470D-8BD6-24FC0D808BC5}"/>
              </c:ext>
            </c:extLst>
          </c:dPt>
          <c:dPt>
            <c:idx val="8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3288-470D-8BD6-24FC0D808BC5}"/>
              </c:ext>
            </c:extLst>
          </c:dPt>
          <c:dPt>
            <c:idx val="13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3288-470D-8BD6-24FC0D808BC5}"/>
              </c:ext>
            </c:extLst>
          </c:dPt>
          <c:cat>
            <c:numRef>
              <c:f>Sheet1!$A$2:$A$19</c:f>
              <c:numCache>
                <c:formatCode>General</c:formatCode>
                <c:ptCount val="18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  <c:pt idx="12">
                  <c:v>201901</c:v>
                </c:pt>
                <c:pt idx="13">
                  <c:v>201902</c:v>
                </c:pt>
                <c:pt idx="14">
                  <c:v>201903</c:v>
                </c:pt>
                <c:pt idx="15">
                  <c:v>201904</c:v>
                </c:pt>
                <c:pt idx="16">
                  <c:v>201905</c:v>
                </c:pt>
                <c:pt idx="17">
                  <c:v>201906</c:v>
                </c:pt>
              </c:numCache>
            </c:num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2.3752322979999998</c:v>
                </c:pt>
                <c:pt idx="1">
                  <c:v>3.8772885229999998</c:v>
                </c:pt>
                <c:pt idx="2">
                  <c:v>2.352652644</c:v>
                </c:pt>
                <c:pt idx="3">
                  <c:v>2.6315179799999999</c:v>
                </c:pt>
                <c:pt idx="4">
                  <c:v>3.8772885229999998</c:v>
                </c:pt>
                <c:pt idx="5">
                  <c:v>-1</c:v>
                </c:pt>
                <c:pt idx="6">
                  <c:v>1</c:v>
                </c:pt>
                <c:pt idx="7">
                  <c:v>0.5</c:v>
                </c:pt>
                <c:pt idx="8">
                  <c:v>-0.5</c:v>
                </c:pt>
                <c:pt idx="9">
                  <c:v>3.8772885229999998</c:v>
                </c:pt>
                <c:pt idx="10">
                  <c:v>2</c:v>
                </c:pt>
                <c:pt idx="11">
                  <c:v>2.6315179799999999</c:v>
                </c:pt>
                <c:pt idx="12">
                  <c:v>1.815598743</c:v>
                </c:pt>
                <c:pt idx="13">
                  <c:v>-2</c:v>
                </c:pt>
                <c:pt idx="14">
                  <c:v>2.3752322979999998</c:v>
                </c:pt>
                <c:pt idx="15">
                  <c:v>3.8772885229999998</c:v>
                </c:pt>
                <c:pt idx="16">
                  <c:v>2.352652644</c:v>
                </c:pt>
                <c:pt idx="17">
                  <c:v>2.6315179799999999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3288-470D-8BD6-24FC0D808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3779856"/>
        <c:axId val="813784952"/>
      </c:barChart>
      <c:lineChart>
        <c:grouping val="standar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预算费用率</c:v>
                </c:pt>
              </c:strCache>
            </c:strRef>
          </c:tx>
          <c:spPr>
            <a:ln w="28575" cap="rnd">
              <a:solidFill>
                <a:srgbClr val="1F287F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  <c:pt idx="12">
                  <c:v>201901</c:v>
                </c:pt>
                <c:pt idx="13">
                  <c:v>201902</c:v>
                </c:pt>
                <c:pt idx="14">
                  <c:v>201903</c:v>
                </c:pt>
                <c:pt idx="15">
                  <c:v>201904</c:v>
                </c:pt>
                <c:pt idx="16">
                  <c:v>201905</c:v>
                </c:pt>
                <c:pt idx="17">
                  <c:v>201906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6.0635033250000001</c:v>
                </c:pt>
                <c:pt idx="1">
                  <c:v>0.71630111799999996</c:v>
                </c:pt>
                <c:pt idx="2">
                  <c:v>9.7530487709999996</c:v>
                </c:pt>
                <c:pt idx="3">
                  <c:v>2.0551408599999998</c:v>
                </c:pt>
                <c:pt idx="4">
                  <c:v>0.71630111799999996</c:v>
                </c:pt>
                <c:pt idx="5">
                  <c:v>4.9452553510000001</c:v>
                </c:pt>
                <c:pt idx="6">
                  <c:v>1.44613529</c:v>
                </c:pt>
                <c:pt idx="7">
                  <c:v>2.8071102630000002</c:v>
                </c:pt>
                <c:pt idx="8">
                  <c:v>6.0635033250000001</c:v>
                </c:pt>
                <c:pt idx="9">
                  <c:v>0.71630111799999996</c:v>
                </c:pt>
                <c:pt idx="10">
                  <c:v>9.7530487709999996</c:v>
                </c:pt>
                <c:pt idx="11">
                  <c:v>2.0551408599999998</c:v>
                </c:pt>
                <c:pt idx="12">
                  <c:v>4.303698432</c:v>
                </c:pt>
                <c:pt idx="13">
                  <c:v>7.8933290569999999</c:v>
                </c:pt>
                <c:pt idx="14">
                  <c:v>6.0635033250000001</c:v>
                </c:pt>
                <c:pt idx="15">
                  <c:v>0.71630111799999996</c:v>
                </c:pt>
                <c:pt idx="16">
                  <c:v>9.7530487709999996</c:v>
                </c:pt>
                <c:pt idx="17">
                  <c:v>2.0551408599999998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3D-41B3-94EE-E7135D41FF2F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实际费用率</c:v>
                </c:pt>
              </c:strCache>
            </c:strRef>
          </c:tx>
          <c:spPr>
            <a:ln w="28575" cap="rnd">
              <a:solidFill>
                <a:srgbClr val="6689C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57B-48F1-B0DF-56F3CD855FEA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57B-48F1-B0DF-56F3CD855FEA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B57B-48F1-B0DF-56F3CD855FEA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B57B-48F1-B0DF-56F3CD855FEA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B57B-48F1-B0DF-56F3CD855FEA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B57B-48F1-B0DF-56F3CD855FEA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B57B-48F1-B0DF-56F3CD855FEA}"/>
              </c:ext>
            </c:extLst>
          </c:dPt>
          <c:dPt>
            <c:idx val="9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B57B-48F1-B0DF-56F3CD855FEA}"/>
              </c:ext>
            </c:extLst>
          </c:dPt>
          <c:dPt>
            <c:idx val="10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B57B-48F1-B0DF-56F3CD855FEA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B57B-48F1-B0DF-56F3CD855FEA}"/>
              </c:ext>
            </c:extLst>
          </c:dPt>
          <c:dPt>
            <c:idx val="12"/>
            <c:marker>
              <c:symbol val="none"/>
            </c:marker>
            <c:bubble3D val="0"/>
            <c:spPr>
              <a:ln w="28575" cap="rnd">
                <a:solidFill>
                  <a:srgbClr val="6689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B57B-48F1-B0DF-56F3CD855FEA}"/>
              </c:ext>
            </c:extLst>
          </c:dPt>
          <c:val>
            <c:numRef>
              <c:f>Sheet1!$C$2:$C$19</c:f>
              <c:numCache>
                <c:formatCode>General</c:formatCode>
                <c:ptCount val="18"/>
                <c:pt idx="0">
                  <c:v>6.5245506769999997</c:v>
                </c:pt>
                <c:pt idx="1">
                  <c:v>5.7523224419999996</c:v>
                </c:pt>
                <c:pt idx="2">
                  <c:v>8.6210042179999995</c:v>
                </c:pt>
                <c:pt idx="3">
                  <c:v>6.3675709119999997</c:v>
                </c:pt>
                <c:pt idx="4">
                  <c:v>5.7523224419999996</c:v>
                </c:pt>
                <c:pt idx="5">
                  <c:v>6.562400008</c:v>
                </c:pt>
                <c:pt idx="6">
                  <c:v>6.4489637799999997</c:v>
                </c:pt>
                <c:pt idx="7">
                  <c:v>7.8051688520000004</c:v>
                </c:pt>
                <c:pt idx="8">
                  <c:v>6.5245506769999997</c:v>
                </c:pt>
                <c:pt idx="9">
                  <c:v>5.7523224419999996</c:v>
                </c:pt>
                <c:pt idx="10">
                  <c:v>8.6210042179999995</c:v>
                </c:pt>
                <c:pt idx="11">
                  <c:v>6.3675709119999997</c:v>
                </c:pt>
                <c:pt idx="12">
                  <c:v>3.1065035540000001</c:v>
                </c:pt>
                <c:pt idx="13">
                  <c:v>1.5730088659999999</c:v>
                </c:pt>
                <c:pt idx="14">
                  <c:v>6.5245506769999997</c:v>
                </c:pt>
                <c:pt idx="15">
                  <c:v>5.7523224419999996</c:v>
                </c:pt>
                <c:pt idx="16">
                  <c:v>8.6210042179999995</c:v>
                </c:pt>
                <c:pt idx="17">
                  <c:v>6.3675709119999997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3779856"/>
        <c:axId val="81378495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 </c:v>
                      </c:pt>
                    </c:strCache>
                  </c:strRef>
                </c:tx>
                <c:spPr>
                  <a:ln w="28575" cap="rnd">
                    <a:solidFill>
                      <a:srgbClr val="29328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201801</c:v>
                      </c:pt>
                      <c:pt idx="1">
                        <c:v>201802</c:v>
                      </c:pt>
                      <c:pt idx="2">
                        <c:v>201803</c:v>
                      </c:pt>
                      <c:pt idx="3">
                        <c:v>201804</c:v>
                      </c:pt>
                      <c:pt idx="4">
                        <c:v>201805</c:v>
                      </c:pt>
                      <c:pt idx="5">
                        <c:v>201806</c:v>
                      </c:pt>
                      <c:pt idx="6">
                        <c:v>201807</c:v>
                      </c:pt>
                      <c:pt idx="7">
                        <c:v>201808</c:v>
                      </c:pt>
                      <c:pt idx="8">
                        <c:v>201809</c:v>
                      </c:pt>
                      <c:pt idx="9">
                        <c:v>201810</c:v>
                      </c:pt>
                      <c:pt idx="10">
                        <c:v>201811</c:v>
                      </c:pt>
                      <c:pt idx="11">
                        <c:v>201812</c:v>
                      </c:pt>
                      <c:pt idx="12">
                        <c:v>201901</c:v>
                      </c:pt>
                      <c:pt idx="13">
                        <c:v>201902</c:v>
                      </c:pt>
                      <c:pt idx="14">
                        <c:v>201903</c:v>
                      </c:pt>
                      <c:pt idx="15">
                        <c:v>201904</c:v>
                      </c:pt>
                      <c:pt idx="16">
                        <c:v>201905</c:v>
                      </c:pt>
                      <c:pt idx="17">
                        <c:v>201906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201801</c:v>
                      </c:pt>
                      <c:pt idx="1">
                        <c:v>201802</c:v>
                      </c:pt>
                      <c:pt idx="2">
                        <c:v>201803</c:v>
                      </c:pt>
                      <c:pt idx="3">
                        <c:v>201804</c:v>
                      </c:pt>
                      <c:pt idx="4">
                        <c:v>201805</c:v>
                      </c:pt>
                      <c:pt idx="5">
                        <c:v>201806</c:v>
                      </c:pt>
                      <c:pt idx="6">
                        <c:v>201807</c:v>
                      </c:pt>
                      <c:pt idx="7">
                        <c:v>201808</c:v>
                      </c:pt>
                      <c:pt idx="8">
                        <c:v>201809</c:v>
                      </c:pt>
                      <c:pt idx="9">
                        <c:v>201810</c:v>
                      </c:pt>
                      <c:pt idx="10">
                        <c:v>201811</c:v>
                      </c:pt>
                      <c:pt idx="11">
                        <c:v>201812</c:v>
                      </c:pt>
                      <c:pt idx="12">
                        <c:v>201901</c:v>
                      </c:pt>
                      <c:pt idx="13">
                        <c:v>201902</c:v>
                      </c:pt>
                      <c:pt idx="14">
                        <c:v>201903</c:v>
                      </c:pt>
                      <c:pt idx="15">
                        <c:v>201904</c:v>
                      </c:pt>
                      <c:pt idx="16">
                        <c:v>201905</c:v>
                      </c:pt>
                      <c:pt idx="17">
                        <c:v>201906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7F3D-41B3-94EE-E7135D41FF2F}"/>
                  </c:ext>
                </c:extLst>
              </c15:ser>
            </c15:filteredLineSeries>
          </c:ext>
        </c:extLst>
      </c:lineChart>
      <c:catAx>
        <c:axId val="813779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3784952"/>
        <c:crosses val="autoZero"/>
        <c:auto val="1"/>
        <c:lblAlgn val="ctr"/>
        <c:lblOffset val="100"/>
        <c:noMultiLvlLbl val="0"/>
      </c:catAx>
      <c:valAx>
        <c:axId val="8137849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13779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456183317260545"/>
          <c:y val="6.5101133708196104E-2"/>
          <c:w val="0.30666181739084014"/>
          <c:h val="0.154896264877770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914296816183785E-2"/>
          <c:y val="0.10147322994504619"/>
          <c:w val="0.91840852160752884"/>
          <c:h val="0.70888793223809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销售部费用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8.6210042179999995</c:v>
                </c:pt>
                <c:pt idx="1">
                  <c:v>6.3675709119999997</c:v>
                </c:pt>
                <c:pt idx="2">
                  <c:v>1.5730088659999999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6A-45C9-8172-27DD556825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同期费用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2.352652644</c:v>
                </c:pt>
                <c:pt idx="1">
                  <c:v>2.6315179799999999</c:v>
                </c:pt>
                <c:pt idx="2">
                  <c:v>9.1676047969999992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6A-45C9-8172-27DD556825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04008512"/>
        <c:axId val="604008120"/>
      </c:barChart>
      <c:catAx>
        <c:axId val="60400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4008120"/>
        <c:crosses val="autoZero"/>
        <c:auto val="1"/>
        <c:lblAlgn val="ctr"/>
        <c:lblOffset val="100"/>
        <c:noMultiLvlLbl val="0"/>
      </c:catAx>
      <c:valAx>
        <c:axId val="604008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400851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1989116637729275"/>
          <c:y val="6.7496465736242947E-2"/>
          <c:w val="0.50233419280379388"/>
          <c:h val="0.206374430000318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667769940237637E-2"/>
          <c:y val="2.4224779301537956E-2"/>
          <c:w val="0.90666622794537821"/>
          <c:h val="0.68931081468732069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同期费用率差值</c:v>
                </c:pt>
              </c:strCache>
            </c:strRef>
          </c:tx>
          <c:spPr>
            <a:solidFill>
              <a:srgbClr val="F15E64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7B-48F1-B0DF-56F3CD855FEA}"/>
              </c:ext>
            </c:extLst>
          </c:dPt>
          <c:dPt>
            <c:idx val="3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7B-48F1-B0DF-56F3CD855FEA}"/>
              </c:ext>
            </c:extLst>
          </c:dPt>
          <c:dPt>
            <c:idx val="4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7B-48F1-B0DF-56F3CD855FEA}"/>
              </c:ext>
            </c:extLst>
          </c:dPt>
          <c:dPt>
            <c:idx val="5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7B-48F1-B0DF-56F3CD855FEA}"/>
              </c:ext>
            </c:extLst>
          </c:dPt>
          <c:dPt>
            <c:idx val="6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57B-48F1-B0DF-56F3CD855FEA}"/>
              </c:ext>
            </c:extLst>
          </c:dPt>
          <c:dPt>
            <c:idx val="7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57B-48F1-B0DF-56F3CD855FEA}"/>
              </c:ext>
            </c:extLst>
          </c:dPt>
          <c:dPt>
            <c:idx val="8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57B-48F1-B0DF-56F3CD855FEA}"/>
              </c:ext>
            </c:extLst>
          </c:dPt>
          <c:dPt>
            <c:idx val="9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57B-48F1-B0DF-56F3CD855FEA}"/>
              </c:ext>
            </c:extLst>
          </c:dPt>
          <c:dPt>
            <c:idx val="10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57B-48F1-B0DF-56F3CD855FEA}"/>
              </c:ext>
            </c:extLst>
          </c:dPt>
          <c:dPt>
            <c:idx val="11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57B-48F1-B0DF-56F3CD855FEA}"/>
              </c:ext>
            </c:extLst>
          </c:dPt>
          <c:dPt>
            <c:idx val="12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57B-48F1-B0DF-56F3CD855FEA}"/>
              </c:ext>
            </c:extLst>
          </c:dPt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-1</c:v>
                </c:pt>
                <c:pt idx="1">
                  <c:v>1</c:v>
                </c:pt>
                <c:pt idx="2">
                  <c:v>-0.5</c:v>
                </c:pt>
                <c:pt idx="3">
                  <c:v>3.8772885229999998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20518496"/>
        <c:axId val="72052124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同期费用率</c:v>
                </c:pt>
              </c:strCache>
            </c:strRef>
          </c:tx>
          <c:spPr>
            <a:ln w="28575" cap="rnd">
              <a:solidFill>
                <a:srgbClr val="293285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4.9452553510000001</c:v>
                </c:pt>
                <c:pt idx="1">
                  <c:v>1.44613529</c:v>
                </c:pt>
                <c:pt idx="2">
                  <c:v>6.0635033250000001</c:v>
                </c:pt>
                <c:pt idx="3">
                  <c:v>0.71630111799999996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3D-41B3-94EE-E7135D41FF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实际费用率</c:v>
                </c:pt>
              </c:strCache>
            </c:strRef>
          </c:tx>
          <c:spPr>
            <a:ln w="28575" cap="rnd">
              <a:solidFill>
                <a:srgbClr val="6689C0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6.562400008</c:v>
                </c:pt>
                <c:pt idx="1">
                  <c:v>3.4489637800000001</c:v>
                </c:pt>
                <c:pt idx="2">
                  <c:v>6.5245506769999997</c:v>
                </c:pt>
                <c:pt idx="3">
                  <c:v>5.7523224419999996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0518496"/>
        <c:axId val="720521240"/>
      </c:lineChart>
      <c:catAx>
        <c:axId val="720518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21240"/>
        <c:crosses val="autoZero"/>
        <c:auto val="1"/>
        <c:lblAlgn val="ctr"/>
        <c:lblOffset val="100"/>
        <c:noMultiLvlLbl val="0"/>
      </c:catAx>
      <c:valAx>
        <c:axId val="7205212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051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601271471106653E-2"/>
          <c:y val="2.3402943571521111E-2"/>
          <c:w val="0.8999999526559761"/>
          <c:h val="0.120421779283030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477929255398237E-2"/>
          <c:y val="0.21222648828053642"/>
          <c:w val="0.91267883357510793"/>
          <c:h val="0.7530500286579874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预算费用率差值</c:v>
                </c:pt>
              </c:strCache>
            </c:strRef>
          </c:tx>
          <c:spPr>
            <a:solidFill>
              <a:srgbClr val="F15E64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7B-48F1-B0DF-56F3CD855FEA}"/>
              </c:ext>
            </c:extLst>
          </c:dPt>
          <c:dPt>
            <c:idx val="3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7B-48F1-B0DF-56F3CD855FEA}"/>
              </c:ext>
            </c:extLst>
          </c:dPt>
          <c:dPt>
            <c:idx val="4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7B-48F1-B0DF-56F3CD855FEA}"/>
              </c:ext>
            </c:extLst>
          </c:dPt>
          <c:dPt>
            <c:idx val="5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7B-48F1-B0DF-56F3CD855FEA}"/>
              </c:ext>
            </c:extLst>
          </c:dPt>
          <c:dPt>
            <c:idx val="6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57B-48F1-B0DF-56F3CD855FEA}"/>
              </c:ext>
            </c:extLst>
          </c:dPt>
          <c:dPt>
            <c:idx val="7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57B-48F1-B0DF-56F3CD855FEA}"/>
              </c:ext>
            </c:extLst>
          </c:dPt>
          <c:dPt>
            <c:idx val="8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57B-48F1-B0DF-56F3CD855FEA}"/>
              </c:ext>
            </c:extLst>
          </c:dPt>
          <c:dPt>
            <c:idx val="9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57B-48F1-B0DF-56F3CD855FEA}"/>
              </c:ext>
            </c:extLst>
          </c:dPt>
          <c:dPt>
            <c:idx val="10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57B-48F1-B0DF-56F3CD855FEA}"/>
              </c:ext>
            </c:extLst>
          </c:dPt>
          <c:dPt>
            <c:idx val="11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57B-48F1-B0DF-56F3CD855FEA}"/>
              </c:ext>
            </c:extLst>
          </c:dPt>
          <c:dPt>
            <c:idx val="12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57B-48F1-B0DF-56F3CD855FEA}"/>
              </c:ext>
            </c:extLst>
          </c:dPt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-1</c:v>
                </c:pt>
                <c:pt idx="1">
                  <c:v>1</c:v>
                </c:pt>
                <c:pt idx="2">
                  <c:v>-0.5</c:v>
                </c:pt>
                <c:pt idx="3">
                  <c:v>3.8772885229999998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3779856"/>
        <c:axId val="81378495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预算费用率</c:v>
                </c:pt>
              </c:strCache>
            </c:strRef>
          </c:tx>
          <c:spPr>
            <a:ln w="28575" cap="rnd">
              <a:solidFill>
                <a:srgbClr val="293285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4.9452553510000001</c:v>
                </c:pt>
                <c:pt idx="1">
                  <c:v>1.44613529</c:v>
                </c:pt>
                <c:pt idx="2">
                  <c:v>6.0635033250000001</c:v>
                </c:pt>
                <c:pt idx="3">
                  <c:v>0.71630111799999996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3D-41B3-94EE-E7135D41FF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实际费用率</c:v>
                </c:pt>
              </c:strCache>
            </c:strRef>
          </c:tx>
          <c:spPr>
            <a:ln w="28575" cap="rnd">
              <a:solidFill>
                <a:srgbClr val="6689C0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1季度</c:v>
                </c:pt>
                <c:pt idx="1">
                  <c:v>2季度</c:v>
                </c:pt>
                <c:pt idx="2">
                  <c:v>3季度</c:v>
                </c:pt>
                <c:pt idx="3">
                  <c:v>4季度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6.562400008</c:v>
                </c:pt>
                <c:pt idx="1">
                  <c:v>3.4489637800000001</c:v>
                </c:pt>
                <c:pt idx="2">
                  <c:v>6.5245506769999997</c:v>
                </c:pt>
                <c:pt idx="3">
                  <c:v>5.7523224419999996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3779856"/>
        <c:axId val="813784952"/>
      </c:lineChart>
      <c:catAx>
        <c:axId val="813779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3784952"/>
        <c:crosses val="autoZero"/>
        <c:auto val="1"/>
        <c:lblAlgn val="ctr"/>
        <c:lblOffset val="100"/>
        <c:noMultiLvlLbl val="0"/>
      </c:catAx>
      <c:valAx>
        <c:axId val="8137849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13779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2199566407148349E-2"/>
          <c:y val="0.22649360569636728"/>
          <c:w val="0.90137468055473013"/>
          <c:h val="9.60812494092905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608742477120631E-2"/>
          <c:y val="8.2232236576008019E-2"/>
          <c:w val="0.92375388243292589"/>
          <c:h val="0.760879283551587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年度费用预算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numRef>
              <c:f>Sheet1!$A$2:$A$19</c:f>
              <c:numCache>
                <c:formatCode>General</c:formatCode>
                <c:ptCount val="18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  <c:pt idx="12">
                  <c:v>201901</c:v>
                </c:pt>
                <c:pt idx="13">
                  <c:v>201902</c:v>
                </c:pt>
                <c:pt idx="14">
                  <c:v>201903</c:v>
                </c:pt>
                <c:pt idx="15">
                  <c:v>201904</c:v>
                </c:pt>
                <c:pt idx="16">
                  <c:v>201905</c:v>
                </c:pt>
                <c:pt idx="17">
                  <c:v>201906</c:v>
                </c:pt>
              </c:numCache>
            </c:numRef>
          </c:cat>
          <c:val>
            <c:numRef>
              <c:f>Sheet1!$B$2:$B$19</c:f>
              <c:numCache>
                <c:formatCode>0.00</c:formatCode>
                <c:ptCount val="18"/>
                <c:pt idx="0">
                  <c:v>4.4000000000000004</c:v>
                </c:pt>
                <c:pt idx="1">
                  <c:v>4.4000000000000004</c:v>
                </c:pt>
                <c:pt idx="2">
                  <c:v>1.8</c:v>
                </c:pt>
                <c:pt idx="3">
                  <c:v>4.4000000000000004</c:v>
                </c:pt>
                <c:pt idx="4">
                  <c:v>4.4000000000000004</c:v>
                </c:pt>
                <c:pt idx="5">
                  <c:v>1.8</c:v>
                </c:pt>
                <c:pt idx="6">
                  <c:v>6.3675709119999997</c:v>
                </c:pt>
                <c:pt idx="7">
                  <c:v>3.1065035540000001</c:v>
                </c:pt>
                <c:pt idx="8">
                  <c:v>1.5730088659999999</c:v>
                </c:pt>
                <c:pt idx="9">
                  <c:v>1.8</c:v>
                </c:pt>
                <c:pt idx="10">
                  <c:v>4.4000000000000004</c:v>
                </c:pt>
                <c:pt idx="11">
                  <c:v>1.8</c:v>
                </c:pt>
                <c:pt idx="12">
                  <c:v>4.4000000000000004</c:v>
                </c:pt>
                <c:pt idx="13">
                  <c:v>4.4000000000000004</c:v>
                </c:pt>
                <c:pt idx="14">
                  <c:v>1.8</c:v>
                </c:pt>
                <c:pt idx="15">
                  <c:v>4.4000000000000004</c:v>
                </c:pt>
                <c:pt idx="16">
                  <c:v>4.4000000000000004</c:v>
                </c:pt>
                <c:pt idx="17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6A-45C9-8172-27DD556825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销售部费用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cat>
            <c:numRef>
              <c:f>Sheet1!$A$2:$A$19</c:f>
              <c:numCache>
                <c:formatCode>General</c:formatCode>
                <c:ptCount val="18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  <c:pt idx="12">
                  <c:v>201901</c:v>
                </c:pt>
                <c:pt idx="13">
                  <c:v>201902</c:v>
                </c:pt>
                <c:pt idx="14">
                  <c:v>201903</c:v>
                </c:pt>
                <c:pt idx="15">
                  <c:v>201904</c:v>
                </c:pt>
                <c:pt idx="16">
                  <c:v>201905</c:v>
                </c:pt>
                <c:pt idx="17">
                  <c:v>201906</c:v>
                </c:pt>
              </c:numCache>
            </c:numRef>
          </c:cat>
          <c:val>
            <c:numRef>
              <c:f>Sheet1!$C$2:$C$19</c:f>
              <c:numCache>
                <c:formatCode>0.00</c:formatCode>
                <c:ptCount val="18"/>
                <c:pt idx="0">
                  <c:v>4.4000000000000004</c:v>
                </c:pt>
                <c:pt idx="1">
                  <c:v>4.4000000000000004</c:v>
                </c:pt>
                <c:pt idx="2">
                  <c:v>1.8</c:v>
                </c:pt>
                <c:pt idx="3">
                  <c:v>4.4000000000000004</c:v>
                </c:pt>
                <c:pt idx="4">
                  <c:v>4.4000000000000004</c:v>
                </c:pt>
                <c:pt idx="5">
                  <c:v>1.8</c:v>
                </c:pt>
                <c:pt idx="6">
                  <c:v>4</c:v>
                </c:pt>
                <c:pt idx="7">
                  <c:v>3.0650355399999998</c:v>
                </c:pt>
                <c:pt idx="8">
                  <c:v>1.2300886600000001</c:v>
                </c:pt>
                <c:pt idx="9">
                  <c:v>1.8</c:v>
                </c:pt>
                <c:pt idx="10">
                  <c:v>4.4000000000000004</c:v>
                </c:pt>
                <c:pt idx="11">
                  <c:v>1.8</c:v>
                </c:pt>
                <c:pt idx="12">
                  <c:v>4.4000000000000004</c:v>
                </c:pt>
                <c:pt idx="13">
                  <c:v>4.4000000000000004</c:v>
                </c:pt>
                <c:pt idx="14">
                  <c:v>1.8</c:v>
                </c:pt>
                <c:pt idx="15">
                  <c:v>4.4000000000000004</c:v>
                </c:pt>
                <c:pt idx="16">
                  <c:v>4.4000000000000004</c:v>
                </c:pt>
                <c:pt idx="17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6A-45C9-8172-27DD556825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同期费用</c:v>
                </c:pt>
              </c:strCache>
            </c:strRef>
          </c:tx>
          <c:spPr>
            <a:solidFill>
              <a:srgbClr val="6D67F8"/>
            </a:solidFill>
            <a:ln>
              <a:noFill/>
            </a:ln>
            <a:effectLst/>
          </c:spPr>
          <c:invertIfNegative val="0"/>
          <c:cat>
            <c:numRef>
              <c:f>Sheet1!$A$2:$A$19</c:f>
              <c:numCache>
                <c:formatCode>General</c:formatCode>
                <c:ptCount val="18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  <c:pt idx="12">
                  <c:v>201901</c:v>
                </c:pt>
                <c:pt idx="13">
                  <c:v>201902</c:v>
                </c:pt>
                <c:pt idx="14">
                  <c:v>201903</c:v>
                </c:pt>
                <c:pt idx="15">
                  <c:v>201904</c:v>
                </c:pt>
                <c:pt idx="16">
                  <c:v>201905</c:v>
                </c:pt>
                <c:pt idx="17">
                  <c:v>201906</c:v>
                </c:pt>
              </c:numCache>
            </c:num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4.5</c:v>
                </c:pt>
                <c:pt idx="5">
                  <c:v>2</c:v>
                </c:pt>
                <c:pt idx="6">
                  <c:v>8.3151797999999992</c:v>
                </c:pt>
                <c:pt idx="7">
                  <c:v>1.815598743</c:v>
                </c:pt>
                <c:pt idx="8">
                  <c:v>7.1676047970000001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4</c:v>
                </c:pt>
                <c:pt idx="13">
                  <c:v>4</c:v>
                </c:pt>
                <c:pt idx="14">
                  <c:v>3</c:v>
                </c:pt>
                <c:pt idx="15">
                  <c:v>3</c:v>
                </c:pt>
                <c:pt idx="16">
                  <c:v>4.5</c:v>
                </c:pt>
                <c:pt idx="1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B7-4255-9DD3-E2F21F05CE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9932488"/>
        <c:axId val="209935624"/>
      </c:barChart>
      <c:catAx>
        <c:axId val="209932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935624"/>
        <c:crosses val="autoZero"/>
        <c:auto val="1"/>
        <c:lblAlgn val="ctr"/>
        <c:lblOffset val="100"/>
        <c:noMultiLvlLbl val="0"/>
      </c:catAx>
      <c:valAx>
        <c:axId val="209935624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9932488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914296816183785E-2"/>
          <c:y val="0.10147322994504619"/>
          <c:w val="0.91840852160752884"/>
          <c:h val="0.70888793223809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销售部费用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8.6210042179999995</c:v>
                </c:pt>
                <c:pt idx="1">
                  <c:v>6.3675709119999997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6A-45C9-8172-27DD556825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同期费用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2.352652644</c:v>
                </c:pt>
                <c:pt idx="1">
                  <c:v>2.6315179799999999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6A-45C9-8172-27DD556825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04008512"/>
        <c:axId val="604008120"/>
      </c:barChart>
      <c:catAx>
        <c:axId val="60400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4008120"/>
        <c:crosses val="autoZero"/>
        <c:auto val="1"/>
        <c:lblAlgn val="ctr"/>
        <c:lblOffset val="100"/>
        <c:noMultiLvlLbl val="0"/>
      </c:catAx>
      <c:valAx>
        <c:axId val="604008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400851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1989116637729275"/>
          <c:y val="2.2498821912080982E-2"/>
          <c:w val="0.50233419280379388"/>
          <c:h val="0.206374430000318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667769940237637E-2"/>
          <c:y val="2.4224779301537956E-2"/>
          <c:w val="0.90666622794537821"/>
          <c:h val="0.68931081468732069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同期费用率差值</c:v>
                </c:pt>
              </c:strCache>
            </c:strRef>
          </c:tx>
          <c:spPr>
            <a:solidFill>
              <a:srgbClr val="F15E64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7B-48F1-B0DF-56F3CD855FEA}"/>
              </c:ext>
            </c:extLst>
          </c:dPt>
          <c:dPt>
            <c:idx val="3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7B-48F1-B0DF-56F3CD855FEA}"/>
              </c:ext>
            </c:extLst>
          </c:dPt>
          <c:dPt>
            <c:idx val="4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7B-48F1-B0DF-56F3CD855FEA}"/>
              </c:ext>
            </c:extLst>
          </c:dPt>
          <c:dPt>
            <c:idx val="5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7B-48F1-B0DF-56F3CD855FEA}"/>
              </c:ext>
            </c:extLst>
          </c:dPt>
          <c:dPt>
            <c:idx val="6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57B-48F1-B0DF-56F3CD855FEA}"/>
              </c:ext>
            </c:extLst>
          </c:dPt>
          <c:dPt>
            <c:idx val="7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57B-48F1-B0DF-56F3CD855FEA}"/>
              </c:ext>
            </c:extLst>
          </c:dPt>
          <c:dPt>
            <c:idx val="8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57B-48F1-B0DF-56F3CD855FEA}"/>
              </c:ext>
            </c:extLst>
          </c:dPt>
          <c:dPt>
            <c:idx val="9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57B-48F1-B0DF-56F3CD855FEA}"/>
              </c:ext>
            </c:extLst>
          </c:dPt>
          <c:dPt>
            <c:idx val="10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57B-48F1-B0DF-56F3CD855FEA}"/>
              </c:ext>
            </c:extLst>
          </c:dPt>
          <c:dPt>
            <c:idx val="11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57B-48F1-B0DF-56F3CD855FEA}"/>
              </c:ext>
            </c:extLst>
          </c:dPt>
          <c:dPt>
            <c:idx val="12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57B-48F1-B0DF-56F3CD855FEA}"/>
              </c:ext>
            </c:extLst>
          </c:dPt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-1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20518496"/>
        <c:axId val="72052124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同期费用率</c:v>
                </c:pt>
              </c:strCache>
            </c:strRef>
          </c:tx>
          <c:spPr>
            <a:ln w="28575" cap="rnd">
              <a:solidFill>
                <a:srgbClr val="29328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4.9452553510000001</c:v>
                </c:pt>
                <c:pt idx="1">
                  <c:v>1.44613529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3D-41B3-94EE-E7135D41FF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实际费用率</c:v>
                </c:pt>
              </c:strCache>
            </c:strRef>
          </c:tx>
          <c:spPr>
            <a:ln w="28575" cap="rnd">
              <a:solidFill>
                <a:srgbClr val="6689C0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6.562400008</c:v>
                </c:pt>
                <c:pt idx="1">
                  <c:v>3.4489637800000001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0518496"/>
        <c:axId val="720521240"/>
      </c:lineChart>
      <c:catAx>
        <c:axId val="720518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21240"/>
        <c:crosses val="autoZero"/>
        <c:auto val="1"/>
        <c:lblAlgn val="ctr"/>
        <c:lblOffset val="100"/>
        <c:noMultiLvlLbl val="0"/>
      </c:catAx>
      <c:valAx>
        <c:axId val="7205212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051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601271471106653E-2"/>
          <c:y val="2.3402943571521111E-2"/>
          <c:w val="0.8999999526559761"/>
          <c:h val="0.120421779283030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477929255398237E-2"/>
          <c:y val="0.21222648828053642"/>
          <c:w val="0.91267883357510793"/>
          <c:h val="0.7530500286579874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预算费用率差值</c:v>
                </c:pt>
              </c:strCache>
            </c:strRef>
          </c:tx>
          <c:spPr>
            <a:solidFill>
              <a:srgbClr val="F15E64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7B-48F1-B0DF-56F3CD855FEA}"/>
              </c:ext>
            </c:extLst>
          </c:dPt>
          <c:dPt>
            <c:idx val="3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7B-48F1-B0DF-56F3CD855FEA}"/>
              </c:ext>
            </c:extLst>
          </c:dPt>
          <c:dPt>
            <c:idx val="4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7B-48F1-B0DF-56F3CD855FEA}"/>
              </c:ext>
            </c:extLst>
          </c:dPt>
          <c:dPt>
            <c:idx val="5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7B-48F1-B0DF-56F3CD855FEA}"/>
              </c:ext>
            </c:extLst>
          </c:dPt>
          <c:dPt>
            <c:idx val="6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57B-48F1-B0DF-56F3CD855FEA}"/>
              </c:ext>
            </c:extLst>
          </c:dPt>
          <c:dPt>
            <c:idx val="7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57B-48F1-B0DF-56F3CD855FEA}"/>
              </c:ext>
            </c:extLst>
          </c:dPt>
          <c:dPt>
            <c:idx val="8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57B-48F1-B0DF-56F3CD855FEA}"/>
              </c:ext>
            </c:extLst>
          </c:dPt>
          <c:dPt>
            <c:idx val="9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57B-48F1-B0DF-56F3CD855FEA}"/>
              </c:ext>
            </c:extLst>
          </c:dPt>
          <c:dPt>
            <c:idx val="10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57B-48F1-B0DF-56F3CD855FEA}"/>
              </c:ext>
            </c:extLst>
          </c:dPt>
          <c:dPt>
            <c:idx val="11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57B-48F1-B0DF-56F3CD855FEA}"/>
              </c:ext>
            </c:extLst>
          </c:dPt>
          <c:dPt>
            <c:idx val="12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57B-48F1-B0DF-56F3CD855FEA}"/>
              </c:ext>
            </c:extLst>
          </c:dPt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-1.5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3779856"/>
        <c:axId val="81378495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预算费用率</c:v>
                </c:pt>
              </c:strCache>
            </c:strRef>
          </c:tx>
          <c:spPr>
            <a:ln w="28575" cap="rnd">
              <a:solidFill>
                <a:srgbClr val="293285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4.9452553510000001</c:v>
                </c:pt>
                <c:pt idx="1">
                  <c:v>1.44613529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3D-41B3-94EE-E7135D41FF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实际费用率</c:v>
                </c:pt>
              </c:strCache>
            </c:strRef>
          </c:tx>
          <c:spPr>
            <a:ln w="28575" cap="rnd">
              <a:solidFill>
                <a:srgbClr val="6689C0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上半年</c:v>
                </c:pt>
                <c:pt idx="1">
                  <c:v>下半年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6.562400008</c:v>
                </c:pt>
                <c:pt idx="1">
                  <c:v>3.4489637800000001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3779856"/>
        <c:axId val="813784952"/>
      </c:lineChart>
      <c:catAx>
        <c:axId val="813779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3784952"/>
        <c:crosses val="autoZero"/>
        <c:auto val="1"/>
        <c:lblAlgn val="ctr"/>
        <c:lblOffset val="100"/>
        <c:noMultiLvlLbl val="0"/>
      </c:catAx>
      <c:valAx>
        <c:axId val="8137849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13779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4.5326215313217864E-2"/>
          <c:y val="0.15963032990088297"/>
          <c:w val="0.90137468055473013"/>
          <c:h val="9.60812494092905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887533217444391E-2"/>
          <c:y val="6.7725058562541698E-2"/>
          <c:w val="0.92648263636447492"/>
          <c:h val="0.803779171510984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销售部费用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numRef>
              <c:f>Sheet1!$A$2:$A$19</c:f>
              <c:numCache>
                <c:formatCode>General</c:formatCode>
                <c:ptCount val="18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  <c:pt idx="12">
                  <c:v>201901</c:v>
                </c:pt>
                <c:pt idx="13">
                  <c:v>201902</c:v>
                </c:pt>
                <c:pt idx="14">
                  <c:v>201903</c:v>
                </c:pt>
                <c:pt idx="15">
                  <c:v>201904</c:v>
                </c:pt>
                <c:pt idx="16">
                  <c:v>201905</c:v>
                </c:pt>
                <c:pt idx="17">
                  <c:v>201906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1.8</c:v>
                </c:pt>
                <c:pt idx="1">
                  <c:v>4.4000000000000004</c:v>
                </c:pt>
                <c:pt idx="2">
                  <c:v>1.8</c:v>
                </c:pt>
                <c:pt idx="3">
                  <c:v>4.4000000000000004</c:v>
                </c:pt>
                <c:pt idx="4">
                  <c:v>4.4000000000000004</c:v>
                </c:pt>
                <c:pt idx="5">
                  <c:v>8.6210042179999995</c:v>
                </c:pt>
                <c:pt idx="6">
                  <c:v>6.3675709119999997</c:v>
                </c:pt>
                <c:pt idx="7">
                  <c:v>3.1065035540000001</c:v>
                </c:pt>
                <c:pt idx="8">
                  <c:v>1.5730088659999999</c:v>
                </c:pt>
                <c:pt idx="9">
                  <c:v>1.8</c:v>
                </c:pt>
                <c:pt idx="10">
                  <c:v>4.4000000000000004</c:v>
                </c:pt>
                <c:pt idx="11">
                  <c:v>1.8</c:v>
                </c:pt>
                <c:pt idx="12">
                  <c:v>4.4000000000000004</c:v>
                </c:pt>
                <c:pt idx="13">
                  <c:v>4.4000000000000004</c:v>
                </c:pt>
                <c:pt idx="14">
                  <c:v>1.8</c:v>
                </c:pt>
                <c:pt idx="15">
                  <c:v>4.4000000000000004</c:v>
                </c:pt>
                <c:pt idx="16">
                  <c:v>4.4000000000000004</c:v>
                </c:pt>
                <c:pt idx="17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6A-45C9-8172-27DD556825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同期费用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cat>
            <c:numRef>
              <c:f>Sheet1!$A$2:$A$19</c:f>
              <c:numCache>
                <c:formatCode>General</c:formatCode>
                <c:ptCount val="18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  <c:pt idx="12">
                  <c:v>201901</c:v>
                </c:pt>
                <c:pt idx="13">
                  <c:v>201902</c:v>
                </c:pt>
                <c:pt idx="14">
                  <c:v>201903</c:v>
                </c:pt>
                <c:pt idx="15">
                  <c:v>201904</c:v>
                </c:pt>
                <c:pt idx="16">
                  <c:v>201905</c:v>
                </c:pt>
                <c:pt idx="17">
                  <c:v>201906</c:v>
                </c:pt>
              </c:numCache>
            </c:num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  <c:pt idx="5">
                  <c:v>2.352652644</c:v>
                </c:pt>
                <c:pt idx="6">
                  <c:v>2.6315179799999999</c:v>
                </c:pt>
                <c:pt idx="7">
                  <c:v>1.815598743</c:v>
                </c:pt>
                <c:pt idx="8">
                  <c:v>9.1676047969999992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4</c:v>
                </c:pt>
                <c:pt idx="13">
                  <c:v>4</c:v>
                </c:pt>
                <c:pt idx="14">
                  <c:v>3</c:v>
                </c:pt>
                <c:pt idx="15">
                  <c:v>3</c:v>
                </c:pt>
                <c:pt idx="16">
                  <c:v>4.5</c:v>
                </c:pt>
                <c:pt idx="1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6A-45C9-8172-27DD556825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04006552"/>
        <c:axId val="604011256"/>
      </c:barChart>
      <c:catAx>
        <c:axId val="604006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4011256"/>
        <c:crosses val="autoZero"/>
        <c:auto val="1"/>
        <c:lblAlgn val="ctr"/>
        <c:lblOffset val="100"/>
        <c:noMultiLvlLbl val="0"/>
      </c:catAx>
      <c:valAx>
        <c:axId val="604011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400655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768073685914129"/>
          <c:y val="2.6427649020609647E-2"/>
          <c:w val="0.16416113426933363"/>
          <c:h val="0.374917629831075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134062717029752E-2"/>
          <c:y val="8.4120017032985037E-2"/>
          <c:w val="0.93805422457387444"/>
          <c:h val="0.78425022110124798"/>
        </c:manualLayout>
      </c:layout>
      <c:lineChart>
        <c:grouping val="standar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实际费用率</c:v>
                </c:pt>
              </c:strCache>
            </c:strRef>
          </c:tx>
          <c:spPr>
            <a:ln w="28575" cap="rnd">
              <a:solidFill>
                <a:srgbClr val="6689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  <c:pt idx="12">
                  <c:v>201901</c:v>
                </c:pt>
                <c:pt idx="13">
                  <c:v>201902</c:v>
                </c:pt>
                <c:pt idx="14">
                  <c:v>201903</c:v>
                </c:pt>
                <c:pt idx="15">
                  <c:v>201904</c:v>
                </c:pt>
                <c:pt idx="16">
                  <c:v>201905</c:v>
                </c:pt>
                <c:pt idx="17">
                  <c:v>201906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6.562400008</c:v>
                </c:pt>
                <c:pt idx="1">
                  <c:v>6.4489637799999997</c:v>
                </c:pt>
                <c:pt idx="2">
                  <c:v>7.8051688520000004</c:v>
                </c:pt>
                <c:pt idx="3">
                  <c:v>6.5245506769999997</c:v>
                </c:pt>
                <c:pt idx="4">
                  <c:v>5.7523224419999996</c:v>
                </c:pt>
                <c:pt idx="5">
                  <c:v>6.562400008</c:v>
                </c:pt>
                <c:pt idx="6">
                  <c:v>6.4489637799999997</c:v>
                </c:pt>
                <c:pt idx="7">
                  <c:v>7.8051688520000004</c:v>
                </c:pt>
                <c:pt idx="8">
                  <c:v>6.5245506769999997</c:v>
                </c:pt>
                <c:pt idx="9">
                  <c:v>5.7523224419999996</c:v>
                </c:pt>
                <c:pt idx="10">
                  <c:v>8.6210042179999995</c:v>
                </c:pt>
                <c:pt idx="11">
                  <c:v>6.3675709119999997</c:v>
                </c:pt>
                <c:pt idx="12">
                  <c:v>3.1065035540000001</c:v>
                </c:pt>
                <c:pt idx="13">
                  <c:v>1.5730088659999999</c:v>
                </c:pt>
                <c:pt idx="14">
                  <c:v>6.5245506769999997</c:v>
                </c:pt>
                <c:pt idx="15">
                  <c:v>5.7523224419999996</c:v>
                </c:pt>
                <c:pt idx="16">
                  <c:v>8.6210042179999995</c:v>
                </c:pt>
                <c:pt idx="17">
                  <c:v>6.3675709119999997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3D-41B3-94EE-E7135D41FF2F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同期费用率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  <c:pt idx="12">
                  <c:v>201901</c:v>
                </c:pt>
                <c:pt idx="13">
                  <c:v>201902</c:v>
                </c:pt>
                <c:pt idx="14">
                  <c:v>201903</c:v>
                </c:pt>
                <c:pt idx="15">
                  <c:v>201904</c:v>
                </c:pt>
                <c:pt idx="16">
                  <c:v>201905</c:v>
                </c:pt>
                <c:pt idx="17">
                  <c:v>201906</c:v>
                </c:pt>
              </c:numCache>
            </c:num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1.0954270349999999</c:v>
                </c:pt>
                <c:pt idx="1">
                  <c:v>3.8193575430000002</c:v>
                </c:pt>
                <c:pt idx="2">
                  <c:v>7.0052537419999998</c:v>
                </c:pt>
                <c:pt idx="3">
                  <c:v>2.3752322979999998</c:v>
                </c:pt>
                <c:pt idx="4">
                  <c:v>3.8772885229999998</c:v>
                </c:pt>
                <c:pt idx="5">
                  <c:v>1.0954270349999999</c:v>
                </c:pt>
                <c:pt idx="6">
                  <c:v>3.8193575430000002</c:v>
                </c:pt>
                <c:pt idx="7">
                  <c:v>7.0052537419999998</c:v>
                </c:pt>
                <c:pt idx="8">
                  <c:v>2.3752322979999998</c:v>
                </c:pt>
                <c:pt idx="9">
                  <c:v>3.8772885229999998</c:v>
                </c:pt>
                <c:pt idx="10">
                  <c:v>2.352652644</c:v>
                </c:pt>
                <c:pt idx="11">
                  <c:v>2.6315179799999999</c:v>
                </c:pt>
                <c:pt idx="12">
                  <c:v>1.815598743</c:v>
                </c:pt>
                <c:pt idx="13">
                  <c:v>9.1676047969999992</c:v>
                </c:pt>
                <c:pt idx="14">
                  <c:v>2.3752322979999998</c:v>
                </c:pt>
                <c:pt idx="15">
                  <c:v>3.8772885229999998</c:v>
                </c:pt>
                <c:pt idx="16">
                  <c:v>2.352652644</c:v>
                </c:pt>
                <c:pt idx="17">
                  <c:v>2.6315179799999999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42-43F1-9324-AD214A4AEC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004984"/>
        <c:axId val="60400537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 </c:v>
                      </c:pt>
                    </c:strCache>
                  </c:strRef>
                </c:tx>
                <c:spPr>
                  <a:ln w="28575" cap="rnd">
                    <a:solidFill>
                      <a:srgbClr val="29328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201801</c:v>
                      </c:pt>
                      <c:pt idx="1">
                        <c:v>201802</c:v>
                      </c:pt>
                      <c:pt idx="2">
                        <c:v>201803</c:v>
                      </c:pt>
                      <c:pt idx="3">
                        <c:v>201804</c:v>
                      </c:pt>
                      <c:pt idx="4">
                        <c:v>201805</c:v>
                      </c:pt>
                      <c:pt idx="5">
                        <c:v>201806</c:v>
                      </c:pt>
                      <c:pt idx="6">
                        <c:v>201807</c:v>
                      </c:pt>
                      <c:pt idx="7">
                        <c:v>201808</c:v>
                      </c:pt>
                      <c:pt idx="8">
                        <c:v>201809</c:v>
                      </c:pt>
                      <c:pt idx="9">
                        <c:v>201810</c:v>
                      </c:pt>
                      <c:pt idx="10">
                        <c:v>201811</c:v>
                      </c:pt>
                      <c:pt idx="11">
                        <c:v>201812</c:v>
                      </c:pt>
                      <c:pt idx="12">
                        <c:v>201901</c:v>
                      </c:pt>
                      <c:pt idx="13">
                        <c:v>201902</c:v>
                      </c:pt>
                      <c:pt idx="14">
                        <c:v>201903</c:v>
                      </c:pt>
                      <c:pt idx="15">
                        <c:v>201904</c:v>
                      </c:pt>
                      <c:pt idx="16">
                        <c:v>201905</c:v>
                      </c:pt>
                      <c:pt idx="17">
                        <c:v>201906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Sheet1!$A$2:$A$19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201801</c:v>
                      </c:pt>
                      <c:pt idx="1">
                        <c:v>201802</c:v>
                      </c:pt>
                      <c:pt idx="2">
                        <c:v>201803</c:v>
                      </c:pt>
                      <c:pt idx="3">
                        <c:v>201804</c:v>
                      </c:pt>
                      <c:pt idx="4">
                        <c:v>201805</c:v>
                      </c:pt>
                      <c:pt idx="5">
                        <c:v>201806</c:v>
                      </c:pt>
                      <c:pt idx="6">
                        <c:v>201807</c:v>
                      </c:pt>
                      <c:pt idx="7">
                        <c:v>201808</c:v>
                      </c:pt>
                      <c:pt idx="8">
                        <c:v>201809</c:v>
                      </c:pt>
                      <c:pt idx="9">
                        <c:v>201810</c:v>
                      </c:pt>
                      <c:pt idx="10">
                        <c:v>201811</c:v>
                      </c:pt>
                      <c:pt idx="11">
                        <c:v>201812</c:v>
                      </c:pt>
                      <c:pt idx="12">
                        <c:v>201901</c:v>
                      </c:pt>
                      <c:pt idx="13">
                        <c:v>201902</c:v>
                      </c:pt>
                      <c:pt idx="14">
                        <c:v>201903</c:v>
                      </c:pt>
                      <c:pt idx="15">
                        <c:v>201904</c:v>
                      </c:pt>
                      <c:pt idx="16">
                        <c:v>201905</c:v>
                      </c:pt>
                      <c:pt idx="17">
                        <c:v>201906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7F3D-41B3-94EE-E7135D41FF2F}"/>
                  </c:ext>
                </c:extLst>
              </c15:ser>
            </c15:filteredLineSeries>
          </c:ext>
        </c:extLst>
      </c:lineChart>
      <c:catAx>
        <c:axId val="604004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4005376"/>
        <c:crosses val="autoZero"/>
        <c:auto val="1"/>
        <c:lblAlgn val="ctr"/>
        <c:lblOffset val="100"/>
        <c:noMultiLvlLbl val="0"/>
      </c:catAx>
      <c:valAx>
        <c:axId val="60400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4004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8083999120183969"/>
          <c:y val="0.1143994234989682"/>
          <c:w val="0.42554656739375812"/>
          <c:h val="0.190790723574306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0566244504510853E-2"/>
          <c:y val="4.496146882637763E-2"/>
          <c:w val="0.79063824139524363"/>
          <c:h val="0.639074107887286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numRef>
              <c:f>Sheet1!$A$2:$A$19</c:f>
              <c:numCache>
                <c:formatCode>General</c:formatCode>
                <c:ptCount val="18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  <c:pt idx="12">
                  <c:v>201901</c:v>
                </c:pt>
                <c:pt idx="13">
                  <c:v>201902</c:v>
                </c:pt>
                <c:pt idx="14">
                  <c:v>201903</c:v>
                </c:pt>
                <c:pt idx="15">
                  <c:v>201904</c:v>
                </c:pt>
                <c:pt idx="16">
                  <c:v>201905</c:v>
                </c:pt>
                <c:pt idx="17">
                  <c:v>201906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4.26</c:v>
                </c:pt>
                <c:pt idx="1">
                  <c:v>4.42</c:v>
                </c:pt>
                <c:pt idx="2">
                  <c:v>4.58</c:v>
                </c:pt>
                <c:pt idx="3">
                  <c:v>4.74</c:v>
                </c:pt>
                <c:pt idx="4">
                  <c:v>4.3</c:v>
                </c:pt>
                <c:pt idx="5">
                  <c:v>6</c:v>
                </c:pt>
                <c:pt idx="6">
                  <c:v>3.5</c:v>
                </c:pt>
                <c:pt idx="7">
                  <c:v>4.5</c:v>
                </c:pt>
                <c:pt idx="8">
                  <c:v>4.0999999999999996</c:v>
                </c:pt>
                <c:pt idx="9">
                  <c:v>4.26</c:v>
                </c:pt>
                <c:pt idx="10">
                  <c:v>4.42</c:v>
                </c:pt>
                <c:pt idx="11">
                  <c:v>4.58</c:v>
                </c:pt>
                <c:pt idx="12">
                  <c:v>4.74</c:v>
                </c:pt>
                <c:pt idx="13">
                  <c:v>4.9000000000000004</c:v>
                </c:pt>
                <c:pt idx="14">
                  <c:v>5.0599999999999996</c:v>
                </c:pt>
                <c:pt idx="15">
                  <c:v>5.22</c:v>
                </c:pt>
                <c:pt idx="16">
                  <c:v>4.58</c:v>
                </c:pt>
                <c:pt idx="17">
                  <c:v>4.74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71-47FA-89D9-7ACA628949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2446960"/>
        <c:axId val="6024477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费用率</c:v>
                </c:pt>
              </c:strCache>
            </c:strRef>
          </c:tx>
          <c:spPr>
            <a:ln w="28575" cap="rnd">
              <a:solidFill>
                <a:srgbClr val="13CAAE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  <c:pt idx="12">
                  <c:v>201901</c:v>
                </c:pt>
                <c:pt idx="13">
                  <c:v>201902</c:v>
                </c:pt>
                <c:pt idx="14">
                  <c:v>201903</c:v>
                </c:pt>
                <c:pt idx="15">
                  <c:v>201904</c:v>
                </c:pt>
                <c:pt idx="16">
                  <c:v>201905</c:v>
                </c:pt>
                <c:pt idx="17">
                  <c:v>201906</c:v>
                </c:pt>
              </c:numCache>
            </c:num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2.36</c:v>
                </c:pt>
                <c:pt idx="1">
                  <c:v>2.2200000000000002</c:v>
                </c:pt>
                <c:pt idx="2">
                  <c:v>2.08</c:v>
                </c:pt>
                <c:pt idx="3">
                  <c:v>1.94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2.5</c:v>
                </c:pt>
                <c:pt idx="9">
                  <c:v>2.36</c:v>
                </c:pt>
                <c:pt idx="10">
                  <c:v>2.2200000000000002</c:v>
                </c:pt>
                <c:pt idx="11">
                  <c:v>2.08</c:v>
                </c:pt>
                <c:pt idx="12">
                  <c:v>1.94</c:v>
                </c:pt>
                <c:pt idx="13">
                  <c:v>1.8</c:v>
                </c:pt>
                <c:pt idx="14">
                  <c:v>1.66</c:v>
                </c:pt>
                <c:pt idx="15">
                  <c:v>1.52</c:v>
                </c:pt>
                <c:pt idx="16">
                  <c:v>2.08</c:v>
                </c:pt>
                <c:pt idx="17">
                  <c:v>1.94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71-47FA-89D9-7ACA628949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2446960"/>
        <c:axId val="602447744"/>
      </c:lineChart>
      <c:catAx>
        <c:axId val="6024469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2447744"/>
        <c:crosses val="autoZero"/>
        <c:auto val="1"/>
        <c:lblAlgn val="ctr"/>
        <c:lblOffset val="100"/>
        <c:noMultiLvlLbl val="0"/>
      </c:catAx>
      <c:valAx>
        <c:axId val="60244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2446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584618762514296"/>
          <c:y val="0.27358636533961622"/>
          <c:w val="0.136554749569298"/>
          <c:h val="0.426998293614215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881795909992832E-2"/>
          <c:y val="4.5887505106991862E-2"/>
          <c:w val="0.7288749405525019"/>
          <c:h val="0.69150785855482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费用占比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安慕希</c:v>
                </c:pt>
                <c:pt idx="1">
                  <c:v>优酸乳</c:v>
                </c:pt>
                <c:pt idx="2">
                  <c:v>舒华</c:v>
                </c:pt>
                <c:pt idx="3">
                  <c:v>金典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0.43</c:v>
                </c:pt>
                <c:pt idx="1">
                  <c:v>0.25</c:v>
                </c:pt>
                <c:pt idx="2">
                  <c:v>0.35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A-4D11-91A7-67F62B65F4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费用率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安慕希</c:v>
                </c:pt>
                <c:pt idx="1">
                  <c:v>优酸乳</c:v>
                </c:pt>
                <c:pt idx="2">
                  <c:v>舒华</c:v>
                </c:pt>
                <c:pt idx="3">
                  <c:v>金典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0.24</c:v>
                </c:pt>
                <c:pt idx="1">
                  <c:v>0.44</c:v>
                </c:pt>
                <c:pt idx="2">
                  <c:v>0.18</c:v>
                </c:pt>
                <c:pt idx="3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5A-4D11-91A7-67F62B65F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98546544"/>
        <c:axId val="610103592"/>
      </c:barChart>
      <c:catAx>
        <c:axId val="59854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0103592"/>
        <c:crosses val="autoZero"/>
        <c:auto val="1"/>
        <c:lblAlgn val="ctr"/>
        <c:lblOffset val="100"/>
        <c:noMultiLvlLbl val="0"/>
      </c:catAx>
      <c:valAx>
        <c:axId val="610103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854654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6379012376385"/>
          <c:y val="0.14740190693171615"/>
          <c:w val="0.173620987623615"/>
          <c:h val="0.427722103585151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东北</c:v>
                </c:pt>
                <c:pt idx="1">
                  <c:v>两湖</c:v>
                </c:pt>
                <c:pt idx="2">
                  <c:v>京津</c:v>
                </c:pt>
                <c:pt idx="3">
                  <c:v>山东</c:v>
                </c:pt>
                <c:pt idx="4">
                  <c:v>安徽</c:v>
                </c:pt>
                <c:pt idx="5">
                  <c:v>…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2.5000000000000001E-2</c:v>
                </c:pt>
                <c:pt idx="1">
                  <c:v>3.5000000000000003E-2</c:v>
                </c:pt>
                <c:pt idx="2">
                  <c:v>4.4999999999999998E-2</c:v>
                </c:pt>
                <c:pt idx="3" formatCode="0%">
                  <c:v>7.0000000000000007E-2</c:v>
                </c:pt>
                <c:pt idx="4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E6-4AE9-AC13-F1000A4C18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98547720"/>
        <c:axId val="598551248"/>
      </c:barChart>
      <c:catAx>
        <c:axId val="598547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8551248"/>
        <c:crosses val="autoZero"/>
        <c:auto val="1"/>
        <c:lblAlgn val="r"/>
        <c:lblOffset val="100"/>
        <c:noMultiLvlLbl val="0"/>
      </c:catAx>
      <c:valAx>
        <c:axId val="598551248"/>
        <c:scaling>
          <c:orientation val="minMax"/>
          <c:max val="0.1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598547720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6"/>
                <c:pt idx="0">
                  <c:v>特渠</c:v>
                </c:pt>
                <c:pt idx="1">
                  <c:v>渠道</c:v>
                </c:pt>
                <c:pt idx="2">
                  <c:v>重客</c:v>
                </c:pt>
                <c:pt idx="3">
                  <c:v>行销</c:v>
                </c:pt>
                <c:pt idx="4">
                  <c:v>综合</c:v>
                </c:pt>
                <c:pt idx="5">
                  <c:v>…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6"/>
                <c:pt idx="0" formatCode="0.00%">
                  <c:v>3.5000000000000003E-2</c:v>
                </c:pt>
                <c:pt idx="1">
                  <c:v>0.04</c:v>
                </c:pt>
                <c:pt idx="2" formatCode="0.00%">
                  <c:v>4.4999999999999998E-2</c:v>
                </c:pt>
                <c:pt idx="3">
                  <c:v>7.0000000000000007E-2</c:v>
                </c:pt>
                <c:pt idx="4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CB-4F31-B888-A7776E6A84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98550464"/>
        <c:axId val="598552816"/>
      </c:barChart>
      <c:catAx>
        <c:axId val="598550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8552816"/>
        <c:crosses val="autoZero"/>
        <c:auto val="1"/>
        <c:lblAlgn val="ctr"/>
        <c:lblOffset val="100"/>
        <c:noMultiLvlLbl val="0"/>
      </c:catAx>
      <c:valAx>
        <c:axId val="598552816"/>
        <c:scaling>
          <c:orientation val="minMax"/>
          <c:max val="0.1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598550464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394100390025563"/>
          <c:y val="5.2115545264021811E-2"/>
          <c:w val="0.78122884045534857"/>
          <c:h val="0.515019418756320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结案差异率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陈列类申请</c:v>
                </c:pt>
                <c:pt idx="1">
                  <c:v>进店申请</c:v>
                </c:pt>
                <c:pt idx="2">
                  <c:v>促销物料申请  </c:v>
                </c:pt>
                <c:pt idx="3">
                  <c:v>产品促销  </c:v>
                </c:pt>
                <c:pt idx="4">
                  <c:v>…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5"/>
                <c:pt idx="0">
                  <c:v>3.5000000000000003E-2</c:v>
                </c:pt>
                <c:pt idx="1">
                  <c:v>4.4999999999999998E-2</c:v>
                </c:pt>
                <c:pt idx="2" formatCode="0%">
                  <c:v>7.0000000000000007E-2</c:v>
                </c:pt>
                <c:pt idx="3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54-4D24-97C2-61B39A8DD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98553600"/>
        <c:axId val="598551640"/>
      </c:barChart>
      <c:catAx>
        <c:axId val="598553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598551640"/>
        <c:crosses val="autoZero"/>
        <c:auto val="1"/>
        <c:lblAlgn val="ctr"/>
        <c:lblOffset val="100"/>
        <c:noMultiLvlLbl val="0"/>
      </c:catAx>
      <c:valAx>
        <c:axId val="598551640"/>
        <c:scaling>
          <c:orientation val="minMax"/>
        </c:scaling>
        <c:delete val="0"/>
        <c:axPos val="l"/>
        <c:numFmt formatCode="0.00%" sourceLinked="0"/>
        <c:majorTickMark val="out"/>
        <c:minorTickMark val="none"/>
        <c:tickLblPos val="nextTo"/>
        <c:crossAx val="598553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831506627849432E-2"/>
          <c:y val="0.31998193825277643"/>
          <c:w val="0.92840935315990636"/>
          <c:h val="0.63163426793312216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同期费用率差值</c:v>
                </c:pt>
              </c:strCache>
            </c:strRef>
          </c:tx>
          <c:spPr>
            <a:solidFill>
              <a:srgbClr val="5AB545"/>
            </a:solidFill>
            <a:ln>
              <a:solidFill>
                <a:srgbClr val="5AB545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7B-48F1-B0DF-56F3CD855FEA}"/>
              </c:ext>
            </c:extLst>
          </c:dPt>
          <c:dPt>
            <c:idx val="2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B449-412D-9944-A69D81FB2108}"/>
              </c:ext>
            </c:extLst>
          </c:dPt>
          <c:dPt>
            <c:idx val="3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7B-48F1-B0DF-56F3CD855FEA}"/>
              </c:ext>
            </c:extLst>
          </c:dPt>
          <c:dPt>
            <c:idx val="4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7B-48F1-B0DF-56F3CD855FEA}"/>
              </c:ext>
            </c:extLst>
          </c:dPt>
          <c:dPt>
            <c:idx val="5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7B-48F1-B0DF-56F3CD855FEA}"/>
              </c:ext>
            </c:extLst>
          </c:dPt>
          <c:dPt>
            <c:idx val="6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57B-48F1-B0DF-56F3CD855FEA}"/>
              </c:ext>
            </c:extLst>
          </c:dPt>
          <c:dPt>
            <c:idx val="7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57B-48F1-B0DF-56F3CD855FEA}"/>
              </c:ext>
            </c:extLst>
          </c:dPt>
          <c:dPt>
            <c:idx val="8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57B-48F1-B0DF-56F3CD855FEA}"/>
              </c:ext>
            </c:extLst>
          </c:dPt>
          <c:dPt>
            <c:idx val="9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57B-48F1-B0DF-56F3CD855FEA}"/>
              </c:ext>
            </c:extLst>
          </c:dPt>
          <c:dPt>
            <c:idx val="10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57B-48F1-B0DF-56F3CD855FEA}"/>
              </c:ext>
            </c:extLst>
          </c:dPt>
          <c:dPt>
            <c:idx val="11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57B-48F1-B0DF-56F3CD855FEA}"/>
              </c:ext>
            </c:extLst>
          </c:dPt>
          <c:dPt>
            <c:idx val="12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57B-48F1-B0DF-56F3CD855FEA}"/>
              </c:ext>
            </c:extLst>
          </c:dPt>
          <c:dPt>
            <c:idx val="14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B449-412D-9944-A69D81FB2108}"/>
              </c:ext>
            </c:extLst>
          </c:dPt>
          <c:dPt>
            <c:idx val="15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B449-412D-9944-A69D81FB2108}"/>
              </c:ext>
            </c:extLst>
          </c:dPt>
          <c:dPt>
            <c:idx val="16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B449-412D-9944-A69D81FB2108}"/>
              </c:ext>
            </c:extLst>
          </c:dPt>
          <c:dPt>
            <c:idx val="17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B449-412D-9944-A69D81FB2108}"/>
              </c:ext>
            </c:extLst>
          </c:dPt>
          <c:cat>
            <c:numRef>
              <c:f>Sheet1!$A$2:$A$19</c:f>
              <c:numCache>
                <c:formatCode>General</c:formatCode>
                <c:ptCount val="18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  <c:pt idx="12">
                  <c:v>201901</c:v>
                </c:pt>
                <c:pt idx="13">
                  <c:v>201902</c:v>
                </c:pt>
                <c:pt idx="14">
                  <c:v>201903</c:v>
                </c:pt>
                <c:pt idx="15">
                  <c:v>201904</c:v>
                </c:pt>
                <c:pt idx="16">
                  <c:v>201905</c:v>
                </c:pt>
                <c:pt idx="17">
                  <c:v>201906</c:v>
                </c:pt>
              </c:numCache>
            </c:num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-1.815598743</c:v>
                </c:pt>
                <c:pt idx="1">
                  <c:v>-2</c:v>
                </c:pt>
                <c:pt idx="2">
                  <c:v>2.3752322979999998</c:v>
                </c:pt>
                <c:pt idx="3">
                  <c:v>3.8772885229999998</c:v>
                </c:pt>
                <c:pt idx="4">
                  <c:v>2.352652644</c:v>
                </c:pt>
                <c:pt idx="5">
                  <c:v>2.6315179799999999</c:v>
                </c:pt>
                <c:pt idx="6">
                  <c:v>1</c:v>
                </c:pt>
                <c:pt idx="7">
                  <c:v>1.5</c:v>
                </c:pt>
                <c:pt idx="8">
                  <c:v>-0.5</c:v>
                </c:pt>
                <c:pt idx="9">
                  <c:v>3.8772885229999998</c:v>
                </c:pt>
                <c:pt idx="10">
                  <c:v>2</c:v>
                </c:pt>
                <c:pt idx="11">
                  <c:v>2.6315179799999999</c:v>
                </c:pt>
                <c:pt idx="12">
                  <c:v>1.815598743</c:v>
                </c:pt>
                <c:pt idx="13">
                  <c:v>-2</c:v>
                </c:pt>
                <c:pt idx="14">
                  <c:v>2.3752322979999998</c:v>
                </c:pt>
                <c:pt idx="15">
                  <c:v>3.8772885229999998</c:v>
                </c:pt>
                <c:pt idx="16">
                  <c:v>2.352652644</c:v>
                </c:pt>
                <c:pt idx="17">
                  <c:v>2.6315179799999999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2450096"/>
        <c:axId val="602443824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同期费用率</c:v>
                </c:pt>
              </c:strCache>
            </c:strRef>
          </c:tx>
          <c:spPr>
            <a:ln w="28575" cap="rnd">
              <a:solidFill>
                <a:srgbClr val="29328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  <c:pt idx="12">
                  <c:v>201901</c:v>
                </c:pt>
                <c:pt idx="13">
                  <c:v>201902</c:v>
                </c:pt>
                <c:pt idx="14">
                  <c:v>201903</c:v>
                </c:pt>
                <c:pt idx="15">
                  <c:v>201904</c:v>
                </c:pt>
                <c:pt idx="16">
                  <c:v>201905</c:v>
                </c:pt>
                <c:pt idx="17">
                  <c:v>201906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4.303698432</c:v>
                </c:pt>
                <c:pt idx="1">
                  <c:v>7.8933290569999999</c:v>
                </c:pt>
                <c:pt idx="2">
                  <c:v>6.0635033250000001</c:v>
                </c:pt>
                <c:pt idx="3">
                  <c:v>0.71630111799999996</c:v>
                </c:pt>
                <c:pt idx="4">
                  <c:v>9.7530487709999996</c:v>
                </c:pt>
                <c:pt idx="5">
                  <c:v>2.0551408599999998</c:v>
                </c:pt>
                <c:pt idx="6">
                  <c:v>1.44613529</c:v>
                </c:pt>
                <c:pt idx="7">
                  <c:v>2.8071102630000002</c:v>
                </c:pt>
                <c:pt idx="8">
                  <c:v>6.0635033250000001</c:v>
                </c:pt>
                <c:pt idx="9">
                  <c:v>0.71630111799999996</c:v>
                </c:pt>
                <c:pt idx="10">
                  <c:v>9.7530487709999996</c:v>
                </c:pt>
                <c:pt idx="11">
                  <c:v>2.0551408599999998</c:v>
                </c:pt>
                <c:pt idx="12">
                  <c:v>4.303698432</c:v>
                </c:pt>
                <c:pt idx="13">
                  <c:v>7.8933290569999999</c:v>
                </c:pt>
                <c:pt idx="14">
                  <c:v>6.0635033250000001</c:v>
                </c:pt>
                <c:pt idx="15">
                  <c:v>0.71630111799999996</c:v>
                </c:pt>
                <c:pt idx="16">
                  <c:v>9.7530487709999996</c:v>
                </c:pt>
                <c:pt idx="17">
                  <c:v>2.0551408599999998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3D-41B3-94EE-E7135D41FF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实际费用率</c:v>
                </c:pt>
              </c:strCache>
            </c:strRef>
          </c:tx>
          <c:spPr>
            <a:ln w="28575" cap="rnd">
              <a:solidFill>
                <a:srgbClr val="6689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  <c:pt idx="12">
                  <c:v>201901</c:v>
                </c:pt>
                <c:pt idx="13">
                  <c:v>201902</c:v>
                </c:pt>
                <c:pt idx="14">
                  <c:v>201903</c:v>
                </c:pt>
                <c:pt idx="15">
                  <c:v>201904</c:v>
                </c:pt>
                <c:pt idx="16">
                  <c:v>201905</c:v>
                </c:pt>
                <c:pt idx="17">
                  <c:v>201906</c:v>
                </c:pt>
              </c:numCache>
            </c:num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3.1065035540000001</c:v>
                </c:pt>
                <c:pt idx="1">
                  <c:v>1.5730088659999999</c:v>
                </c:pt>
                <c:pt idx="2">
                  <c:v>6.5245506769999997</c:v>
                </c:pt>
                <c:pt idx="3">
                  <c:v>5.7523224419999996</c:v>
                </c:pt>
                <c:pt idx="4">
                  <c:v>8.6210042179999995</c:v>
                </c:pt>
                <c:pt idx="5">
                  <c:v>6.3675709119999997</c:v>
                </c:pt>
                <c:pt idx="6">
                  <c:v>6.4489637799999997</c:v>
                </c:pt>
                <c:pt idx="7">
                  <c:v>7.8051688520000004</c:v>
                </c:pt>
                <c:pt idx="8">
                  <c:v>6.5245506769999997</c:v>
                </c:pt>
                <c:pt idx="9">
                  <c:v>5.7523224419999996</c:v>
                </c:pt>
                <c:pt idx="10">
                  <c:v>8.6210042179999995</c:v>
                </c:pt>
                <c:pt idx="11">
                  <c:v>6.3675709119999997</c:v>
                </c:pt>
                <c:pt idx="12">
                  <c:v>3.1065035540000001</c:v>
                </c:pt>
                <c:pt idx="13">
                  <c:v>1.5730088659999999</c:v>
                </c:pt>
                <c:pt idx="14">
                  <c:v>6.5245506769999997</c:v>
                </c:pt>
                <c:pt idx="15">
                  <c:v>5.7523224419999996</c:v>
                </c:pt>
                <c:pt idx="16">
                  <c:v>8.6210042179999995</c:v>
                </c:pt>
                <c:pt idx="17">
                  <c:v>6.3675709119999997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2450096"/>
        <c:axId val="602443824"/>
      </c:lineChart>
      <c:catAx>
        <c:axId val="60245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2443824"/>
        <c:crosses val="autoZero"/>
        <c:auto val="1"/>
        <c:lblAlgn val="ctr"/>
        <c:lblOffset val="100"/>
        <c:noMultiLvlLbl val="0"/>
      </c:catAx>
      <c:valAx>
        <c:axId val="60244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0245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972628129847725"/>
          <c:y val="0.26511235433286406"/>
          <c:w val="0.69906861715864377"/>
          <c:h val="9.60812494092905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6"/>
                <c:pt idx="0">
                  <c:v>万州</c:v>
                </c:pt>
                <c:pt idx="1">
                  <c:v>上海</c:v>
                </c:pt>
                <c:pt idx="2">
                  <c:v>三明</c:v>
                </c:pt>
                <c:pt idx="3">
                  <c:v>东莞</c:v>
                </c:pt>
                <c:pt idx="4">
                  <c:v>中山</c:v>
                </c:pt>
                <c:pt idx="5">
                  <c:v>…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6"/>
                <c:pt idx="0">
                  <c:v>2.5000000000000001E-2</c:v>
                </c:pt>
                <c:pt idx="1">
                  <c:v>3.5000000000000003E-2</c:v>
                </c:pt>
                <c:pt idx="2">
                  <c:v>4.4999999999999998E-2</c:v>
                </c:pt>
                <c:pt idx="3" formatCode="0%">
                  <c:v>7.0000000000000007E-2</c:v>
                </c:pt>
                <c:pt idx="4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56-42B1-843F-8032E90BDD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98550856"/>
        <c:axId val="598552424"/>
      </c:barChart>
      <c:catAx>
        <c:axId val="598550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anchor="t" anchorCtr="0"/>
          <a:lstStyle/>
          <a:p>
            <a:pPr>
              <a:defRPr>
                <a:solidFill>
                  <a:schemeClr val="tx1"/>
                </a:solidFill>
              </a:defRPr>
            </a:pPr>
            <a:endParaRPr lang="zh-CN"/>
          </a:p>
        </c:txPr>
        <c:crossAx val="598552424"/>
        <c:crosses val="autoZero"/>
        <c:auto val="1"/>
        <c:lblAlgn val="ctr"/>
        <c:lblOffset val="100"/>
        <c:noMultiLvlLbl val="0"/>
      </c:catAx>
      <c:valAx>
        <c:axId val="598552424"/>
        <c:scaling>
          <c:orientation val="minMax"/>
          <c:max val="0.1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598550856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zh-CN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881795909992832E-2"/>
          <c:y val="4.5887505106991862E-2"/>
          <c:w val="0.79827127102447981"/>
          <c:h val="0.742914470800306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超期结案金额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2.5</c:v>
                </c:pt>
                <c:pt idx="4">
                  <c:v>2.5</c:v>
                </c:pt>
                <c:pt idx="5">
                  <c:v>3.5</c:v>
                </c:pt>
                <c:pt idx="6">
                  <c:v>4.3</c:v>
                </c:pt>
                <c:pt idx="7">
                  <c:v>3.5</c:v>
                </c:pt>
                <c:pt idx="8">
                  <c:v>2.5</c:v>
                </c:pt>
                <c:pt idx="9">
                  <c:v>4.3</c:v>
                </c:pt>
                <c:pt idx="10">
                  <c:v>2.5</c:v>
                </c:pt>
                <c:pt idx="11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59-41D9-9A3E-A29B0123EA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同期超期结案金额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4.4000000000000004</c:v>
                </c:pt>
                <c:pt idx="4">
                  <c:v>4.4000000000000004</c:v>
                </c:pt>
                <c:pt idx="5">
                  <c:v>1.8</c:v>
                </c:pt>
                <c:pt idx="6">
                  <c:v>2.4</c:v>
                </c:pt>
                <c:pt idx="7">
                  <c:v>1.8</c:v>
                </c:pt>
                <c:pt idx="8">
                  <c:v>2.4</c:v>
                </c:pt>
                <c:pt idx="9">
                  <c:v>4.4000000000000004</c:v>
                </c:pt>
                <c:pt idx="10">
                  <c:v>4.4000000000000004</c:v>
                </c:pt>
                <c:pt idx="11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59-41D9-9A3E-A29B0123EA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98546544"/>
        <c:axId val="61010359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超期结案率</c:v>
                </c:pt>
              </c:strCache>
            </c:strRef>
          </c:tx>
          <c:spPr>
            <a:ln w="28575" cap="rnd">
              <a:solidFill>
                <a:srgbClr val="6D67F8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4.9452553510000001</c:v>
                </c:pt>
                <c:pt idx="1">
                  <c:v>1.44613529</c:v>
                </c:pt>
                <c:pt idx="2">
                  <c:v>2.8071102630000002</c:v>
                </c:pt>
                <c:pt idx="3">
                  <c:v>6.0635033250000001</c:v>
                </c:pt>
                <c:pt idx="4">
                  <c:v>0.71630111799999996</c:v>
                </c:pt>
                <c:pt idx="5">
                  <c:v>9.7530487709999996</c:v>
                </c:pt>
                <c:pt idx="6">
                  <c:v>2.0551408599999998</c:v>
                </c:pt>
                <c:pt idx="7">
                  <c:v>2.8071102630000002</c:v>
                </c:pt>
                <c:pt idx="8">
                  <c:v>6.0635033250000001</c:v>
                </c:pt>
                <c:pt idx="9">
                  <c:v>0.71630111799999996</c:v>
                </c:pt>
                <c:pt idx="10">
                  <c:v>9.7530487709999996</c:v>
                </c:pt>
                <c:pt idx="11">
                  <c:v>2.0551408599999998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4D-4EA4-B2B2-618A59A48A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同期超期结案率</c:v>
                </c:pt>
              </c:strCache>
            </c:strRef>
          </c:tx>
          <c:spPr>
            <a:ln w="28575" cap="rnd">
              <a:solidFill>
                <a:srgbClr val="00705E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6.562400008</c:v>
                </c:pt>
                <c:pt idx="1">
                  <c:v>6.4489637799999997</c:v>
                </c:pt>
                <c:pt idx="2">
                  <c:v>7.8051688520000004</c:v>
                </c:pt>
                <c:pt idx="3">
                  <c:v>6.5245506769999997</c:v>
                </c:pt>
                <c:pt idx="4">
                  <c:v>5.7523224419999996</c:v>
                </c:pt>
                <c:pt idx="5">
                  <c:v>8.6210042179999995</c:v>
                </c:pt>
                <c:pt idx="6">
                  <c:v>6.3675709119999997</c:v>
                </c:pt>
                <c:pt idx="7">
                  <c:v>7.8051688520000004</c:v>
                </c:pt>
                <c:pt idx="8">
                  <c:v>6.5245506769999997</c:v>
                </c:pt>
                <c:pt idx="9">
                  <c:v>5.7523224419999996</c:v>
                </c:pt>
                <c:pt idx="10">
                  <c:v>8.6210042179999995</c:v>
                </c:pt>
                <c:pt idx="11">
                  <c:v>6.3675709119999997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4D-4EA4-B2B2-618A59A48A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8546544"/>
        <c:axId val="610103592"/>
      </c:lineChart>
      <c:catAx>
        <c:axId val="59854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0103592"/>
        <c:crosses val="autoZero"/>
        <c:auto val="1"/>
        <c:lblAlgn val="ctr"/>
        <c:lblOffset val="100"/>
        <c:noMultiLvlLbl val="0"/>
      </c:catAx>
      <c:valAx>
        <c:axId val="610103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854654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748784908758691"/>
          <c:y val="5.7821656844708101E-2"/>
          <c:w val="0.14028121555060319"/>
          <c:h val="0.774845324560401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881795909992832E-2"/>
          <c:y val="4.5887505106991862E-2"/>
          <c:w val="0.79827127102447981"/>
          <c:h val="0.742914470800306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结案差异金额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2.5</c:v>
                </c:pt>
                <c:pt idx="4">
                  <c:v>2.5</c:v>
                </c:pt>
                <c:pt idx="5">
                  <c:v>3.5</c:v>
                </c:pt>
                <c:pt idx="6">
                  <c:v>4.3</c:v>
                </c:pt>
                <c:pt idx="7">
                  <c:v>3.5</c:v>
                </c:pt>
                <c:pt idx="8">
                  <c:v>2.5</c:v>
                </c:pt>
                <c:pt idx="9">
                  <c:v>4.3</c:v>
                </c:pt>
                <c:pt idx="10">
                  <c:v>2.5</c:v>
                </c:pt>
                <c:pt idx="11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59-41D9-9A3E-A29B0123EA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同期结案差异金额</c:v>
                </c:pt>
              </c:strCache>
            </c:strRef>
          </c:tx>
          <c:spPr>
            <a:solidFill>
              <a:srgbClr val="13CAAE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4.4000000000000004</c:v>
                </c:pt>
                <c:pt idx="4">
                  <c:v>4.4000000000000004</c:v>
                </c:pt>
                <c:pt idx="5">
                  <c:v>1.8</c:v>
                </c:pt>
                <c:pt idx="6">
                  <c:v>2.4</c:v>
                </c:pt>
                <c:pt idx="7">
                  <c:v>1.8</c:v>
                </c:pt>
                <c:pt idx="8">
                  <c:v>2.4</c:v>
                </c:pt>
                <c:pt idx="9">
                  <c:v>4.4000000000000004</c:v>
                </c:pt>
                <c:pt idx="10">
                  <c:v>4.4000000000000004</c:v>
                </c:pt>
                <c:pt idx="11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59-41D9-9A3E-A29B0123EA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33877776"/>
        <c:axId val="63387660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结案差异率</c:v>
                </c:pt>
              </c:strCache>
            </c:strRef>
          </c:tx>
          <c:spPr>
            <a:ln w="28575" cap="rnd">
              <a:solidFill>
                <a:srgbClr val="6D67F8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4.9452553510000001</c:v>
                </c:pt>
                <c:pt idx="1">
                  <c:v>1.44613529</c:v>
                </c:pt>
                <c:pt idx="2">
                  <c:v>2.8071102630000002</c:v>
                </c:pt>
                <c:pt idx="3">
                  <c:v>6.0635033250000001</c:v>
                </c:pt>
                <c:pt idx="4">
                  <c:v>0.71630111799999996</c:v>
                </c:pt>
                <c:pt idx="5">
                  <c:v>9.7530487709999996</c:v>
                </c:pt>
                <c:pt idx="6">
                  <c:v>2.0551408599999998</c:v>
                </c:pt>
                <c:pt idx="7">
                  <c:v>2.8071102630000002</c:v>
                </c:pt>
                <c:pt idx="8">
                  <c:v>6.0635033250000001</c:v>
                </c:pt>
                <c:pt idx="9">
                  <c:v>0.71630111799999996</c:v>
                </c:pt>
                <c:pt idx="10">
                  <c:v>9.7530487709999996</c:v>
                </c:pt>
                <c:pt idx="11">
                  <c:v>2.0551408599999998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4D-4EA4-B2B2-618A59A48A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同期结案差异率</c:v>
                </c:pt>
              </c:strCache>
            </c:strRef>
          </c:tx>
          <c:spPr>
            <a:ln w="28575" cap="rnd">
              <a:solidFill>
                <a:srgbClr val="00705E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201901</c:v>
                </c:pt>
                <c:pt idx="1">
                  <c:v>201902</c:v>
                </c:pt>
                <c:pt idx="2">
                  <c:v>201903</c:v>
                </c:pt>
                <c:pt idx="3">
                  <c:v>201904</c:v>
                </c:pt>
                <c:pt idx="4">
                  <c:v>201905</c:v>
                </c:pt>
                <c:pt idx="5">
                  <c:v>201906</c:v>
                </c:pt>
                <c:pt idx="6">
                  <c:v>201907</c:v>
                </c:pt>
                <c:pt idx="7">
                  <c:v>201908</c:v>
                </c:pt>
                <c:pt idx="8">
                  <c:v>201909</c:v>
                </c:pt>
                <c:pt idx="9">
                  <c:v>201910</c:v>
                </c:pt>
                <c:pt idx="10">
                  <c:v>201911</c:v>
                </c:pt>
                <c:pt idx="11">
                  <c:v>201912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6.562400008</c:v>
                </c:pt>
                <c:pt idx="1">
                  <c:v>6.4489637799999997</c:v>
                </c:pt>
                <c:pt idx="2">
                  <c:v>7.8051688520000004</c:v>
                </c:pt>
                <c:pt idx="3">
                  <c:v>6.5245506769999997</c:v>
                </c:pt>
                <c:pt idx="4">
                  <c:v>5.7523224419999996</c:v>
                </c:pt>
                <c:pt idx="5">
                  <c:v>8.6210042179999995</c:v>
                </c:pt>
                <c:pt idx="6">
                  <c:v>6.3675709119999997</c:v>
                </c:pt>
                <c:pt idx="7">
                  <c:v>7.8051688520000004</c:v>
                </c:pt>
                <c:pt idx="8">
                  <c:v>6.5245506769999997</c:v>
                </c:pt>
                <c:pt idx="9">
                  <c:v>5.7523224419999996</c:v>
                </c:pt>
                <c:pt idx="10">
                  <c:v>8.6210042179999995</c:v>
                </c:pt>
                <c:pt idx="11">
                  <c:v>6.3675709119999997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4D-4EA4-B2B2-618A59A48A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3877776"/>
        <c:axId val="633876600"/>
      </c:lineChart>
      <c:catAx>
        <c:axId val="63387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3876600"/>
        <c:crosses val="autoZero"/>
        <c:auto val="1"/>
        <c:lblAlgn val="ctr"/>
        <c:lblOffset val="100"/>
        <c:noMultiLvlLbl val="0"/>
      </c:catAx>
      <c:valAx>
        <c:axId val="633876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3877776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748784908758691"/>
          <c:y val="5.7821656844708101E-2"/>
          <c:w val="0.14028121555060319"/>
          <c:h val="0.774845324560401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东北</c:v>
                </c:pt>
                <c:pt idx="1">
                  <c:v>两湖</c:v>
                </c:pt>
                <c:pt idx="2">
                  <c:v>京津</c:v>
                </c:pt>
                <c:pt idx="3">
                  <c:v>安徽</c:v>
                </c:pt>
                <c:pt idx="4">
                  <c:v>山东</c:v>
                </c:pt>
                <c:pt idx="5">
                  <c:v>…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2.5000000000000001E-2</c:v>
                </c:pt>
                <c:pt idx="1">
                  <c:v>3.5000000000000003E-2</c:v>
                </c:pt>
                <c:pt idx="2">
                  <c:v>4.4999999999999998E-2</c:v>
                </c:pt>
                <c:pt idx="3" formatCode="0%">
                  <c:v>7.0000000000000007E-2</c:v>
                </c:pt>
                <c:pt idx="4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E6-4AE9-AC13-F1000A4C18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33868368"/>
        <c:axId val="633869544"/>
      </c:barChart>
      <c:catAx>
        <c:axId val="633868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3869544"/>
        <c:crosses val="autoZero"/>
        <c:auto val="1"/>
        <c:lblAlgn val="r"/>
        <c:lblOffset val="100"/>
        <c:noMultiLvlLbl val="0"/>
      </c:catAx>
      <c:valAx>
        <c:axId val="633869544"/>
        <c:scaling>
          <c:orientation val="minMax"/>
          <c:max val="0.1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633868368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6"/>
                <c:pt idx="0">
                  <c:v>特渠</c:v>
                </c:pt>
                <c:pt idx="1">
                  <c:v>渠道</c:v>
                </c:pt>
                <c:pt idx="2">
                  <c:v>重客</c:v>
                </c:pt>
                <c:pt idx="3">
                  <c:v>学生奶</c:v>
                </c:pt>
                <c:pt idx="4">
                  <c:v>综合</c:v>
                </c:pt>
                <c:pt idx="5">
                  <c:v>…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6"/>
                <c:pt idx="0" formatCode="0.00%">
                  <c:v>3.5000000000000003E-2</c:v>
                </c:pt>
                <c:pt idx="1">
                  <c:v>0.04</c:v>
                </c:pt>
                <c:pt idx="2" formatCode="0.00%">
                  <c:v>4.4999999999999998E-2</c:v>
                </c:pt>
                <c:pt idx="3">
                  <c:v>7.0000000000000007E-2</c:v>
                </c:pt>
                <c:pt idx="4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CB-4F31-B888-A7776E6A84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33876992"/>
        <c:axId val="633875816"/>
      </c:barChart>
      <c:catAx>
        <c:axId val="6338769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3875816"/>
        <c:crosses val="autoZero"/>
        <c:auto val="1"/>
        <c:lblAlgn val="ctr"/>
        <c:lblOffset val="100"/>
        <c:noMultiLvlLbl val="0"/>
      </c:catAx>
      <c:valAx>
        <c:axId val="633875816"/>
        <c:scaling>
          <c:orientation val="minMax"/>
          <c:max val="0.1"/>
        </c:scaling>
        <c:delete val="0"/>
        <c:axPos val="l"/>
        <c:numFmt formatCode="0.00%" sourceLinked="0"/>
        <c:majorTickMark val="out"/>
        <c:minorTickMark val="none"/>
        <c:tickLblPos val="nextTo"/>
        <c:crossAx val="633876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3831229589403"/>
          <c:y val="7.4450778948602581E-2"/>
          <c:w val="0.80456968040215759"/>
          <c:h val="0.480348218603901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结案差异率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导购理货申请   </c:v>
                </c:pt>
                <c:pt idx="1">
                  <c:v>新鲜度调整申请  </c:v>
                </c:pt>
                <c:pt idx="2">
                  <c:v>促销物料申请  </c:v>
                </c:pt>
                <c:pt idx="3">
                  <c:v>产品促销  </c:v>
                </c:pt>
                <c:pt idx="4">
                  <c:v>…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5"/>
                <c:pt idx="0">
                  <c:v>3.5000000000000003E-2</c:v>
                </c:pt>
                <c:pt idx="1">
                  <c:v>4.4999999999999998E-2</c:v>
                </c:pt>
                <c:pt idx="2" formatCode="0%">
                  <c:v>7.0000000000000007E-2</c:v>
                </c:pt>
                <c:pt idx="3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54-4D24-97C2-61B39A8DD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33870720"/>
        <c:axId val="633880128"/>
      </c:barChart>
      <c:catAx>
        <c:axId val="633870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endParaRPr lang="zh-CN"/>
          </a:p>
        </c:txPr>
        <c:crossAx val="633880128"/>
        <c:crosses val="autoZero"/>
        <c:auto val="1"/>
        <c:lblAlgn val="ctr"/>
        <c:lblOffset val="100"/>
        <c:noMultiLvlLbl val="0"/>
      </c:catAx>
      <c:valAx>
        <c:axId val="633880128"/>
        <c:scaling>
          <c:orientation val="minMax"/>
        </c:scaling>
        <c:delete val="0"/>
        <c:axPos val="l"/>
        <c:numFmt formatCode="0.00%" sourceLinked="0"/>
        <c:majorTickMark val="out"/>
        <c:minorTickMark val="none"/>
        <c:tickLblPos val="nextTo"/>
        <c:crossAx val="633870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6"/>
                <c:pt idx="0">
                  <c:v>万州</c:v>
                </c:pt>
                <c:pt idx="1">
                  <c:v>上海</c:v>
                </c:pt>
                <c:pt idx="2">
                  <c:v>三明</c:v>
                </c:pt>
                <c:pt idx="3">
                  <c:v>东莞</c:v>
                </c:pt>
                <c:pt idx="4">
                  <c:v>中山</c:v>
                </c:pt>
                <c:pt idx="5">
                  <c:v>…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6"/>
                <c:pt idx="0">
                  <c:v>2.5000000000000001E-2</c:v>
                </c:pt>
                <c:pt idx="1">
                  <c:v>3.5000000000000003E-2</c:v>
                </c:pt>
                <c:pt idx="2">
                  <c:v>4.4999999999999998E-2</c:v>
                </c:pt>
                <c:pt idx="3" formatCode="0%">
                  <c:v>7.0000000000000007E-2</c:v>
                </c:pt>
                <c:pt idx="4" formatCode="0%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56-42B1-843F-8032E90BDD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33872288"/>
        <c:axId val="633878560"/>
      </c:barChart>
      <c:catAx>
        <c:axId val="633872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anchor="t" anchorCtr="0"/>
          <a:lstStyle/>
          <a:p>
            <a:pPr>
              <a:defRPr>
                <a:solidFill>
                  <a:schemeClr val="tx1"/>
                </a:solidFill>
              </a:defRPr>
            </a:pPr>
            <a:endParaRPr lang="zh-CN"/>
          </a:p>
        </c:txPr>
        <c:crossAx val="633878560"/>
        <c:crosses val="autoZero"/>
        <c:auto val="1"/>
        <c:lblAlgn val="ctr"/>
        <c:lblOffset val="100"/>
        <c:noMultiLvlLbl val="0"/>
      </c:catAx>
      <c:valAx>
        <c:axId val="633878560"/>
        <c:scaling>
          <c:orientation val="minMax"/>
          <c:max val="0.1"/>
        </c:scaling>
        <c:delete val="0"/>
        <c:axPos val="l"/>
        <c:numFmt formatCode="0.00%" sourceLinked="0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633872288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554831534069507E-2"/>
          <c:y val="0.11566154878515883"/>
          <c:w val="0.92628893200080265"/>
          <c:h val="0.74477498047762281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预算费用率差值</c:v>
                </c:pt>
              </c:strCache>
            </c:strRef>
          </c:tx>
          <c:spPr>
            <a:solidFill>
              <a:srgbClr val="F15E64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7B-48F1-B0DF-56F3CD855FEA}"/>
              </c:ext>
            </c:extLst>
          </c:dPt>
          <c:dPt>
            <c:idx val="1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D14E-4388-A57B-C97CE6F97E88}"/>
              </c:ext>
            </c:extLst>
          </c:dPt>
          <c:dPt>
            <c:idx val="3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7B-48F1-B0DF-56F3CD855FEA}"/>
              </c:ext>
            </c:extLst>
          </c:dPt>
          <c:dPt>
            <c:idx val="4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7B-48F1-B0DF-56F3CD855FEA}"/>
              </c:ext>
            </c:extLst>
          </c:dPt>
          <c:dPt>
            <c:idx val="5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7B-48F1-B0DF-56F3CD855FEA}"/>
              </c:ext>
            </c:extLst>
          </c:dPt>
          <c:dPt>
            <c:idx val="6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57B-48F1-B0DF-56F3CD855FEA}"/>
              </c:ext>
            </c:extLst>
          </c:dPt>
          <c:dPt>
            <c:idx val="7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57B-48F1-B0DF-56F3CD855FEA}"/>
              </c:ext>
            </c:extLst>
          </c:dPt>
          <c:dPt>
            <c:idx val="8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57B-48F1-B0DF-56F3CD855FEA}"/>
              </c:ext>
            </c:extLst>
          </c:dPt>
          <c:dPt>
            <c:idx val="9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57B-48F1-B0DF-56F3CD855FEA}"/>
              </c:ext>
            </c:extLst>
          </c:dPt>
          <c:dPt>
            <c:idx val="10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57B-48F1-B0DF-56F3CD855FEA}"/>
              </c:ext>
            </c:extLst>
          </c:dPt>
          <c:dPt>
            <c:idx val="11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57B-48F1-B0DF-56F3CD855FEA}"/>
              </c:ext>
            </c:extLst>
          </c:dPt>
          <c:dPt>
            <c:idx val="12"/>
            <c:invertIfNegative val="0"/>
            <c:bubble3D val="0"/>
            <c:spPr>
              <a:solidFill>
                <a:srgbClr val="F15E64"/>
              </a:solidFill>
              <a:ln>
                <a:solidFill>
                  <a:srgbClr val="F15E6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57B-48F1-B0DF-56F3CD855FEA}"/>
              </c:ext>
            </c:extLst>
          </c:dPt>
          <c:dPt>
            <c:idx val="13"/>
            <c:invertIfNegative val="0"/>
            <c:bubble3D val="0"/>
            <c:spPr>
              <a:solidFill>
                <a:srgbClr val="5AB545"/>
              </a:solidFill>
              <a:ln>
                <a:solidFill>
                  <a:srgbClr val="5AB54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D14E-4388-A57B-C97CE6F97E88}"/>
              </c:ext>
            </c:extLst>
          </c:dPt>
          <c:cat>
            <c:numRef>
              <c:f>Sheet1!$A$2:$A$19</c:f>
              <c:numCache>
                <c:formatCode>General</c:formatCode>
                <c:ptCount val="18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  <c:pt idx="12">
                  <c:v>201901</c:v>
                </c:pt>
                <c:pt idx="13">
                  <c:v>201902</c:v>
                </c:pt>
                <c:pt idx="14">
                  <c:v>201903</c:v>
                </c:pt>
                <c:pt idx="15">
                  <c:v>201904</c:v>
                </c:pt>
                <c:pt idx="16">
                  <c:v>201905</c:v>
                </c:pt>
                <c:pt idx="17">
                  <c:v>201906</c:v>
                </c:pt>
              </c:numCache>
            </c:num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1.815598743</c:v>
                </c:pt>
                <c:pt idx="1">
                  <c:v>-2</c:v>
                </c:pt>
                <c:pt idx="2">
                  <c:v>2.3752322979999998</c:v>
                </c:pt>
                <c:pt idx="3">
                  <c:v>3.8772885229999998</c:v>
                </c:pt>
                <c:pt idx="4">
                  <c:v>2.352652644</c:v>
                </c:pt>
                <c:pt idx="5">
                  <c:v>2.6315179799999999</c:v>
                </c:pt>
                <c:pt idx="6">
                  <c:v>1</c:v>
                </c:pt>
                <c:pt idx="7">
                  <c:v>0.5</c:v>
                </c:pt>
                <c:pt idx="8">
                  <c:v>-0.5</c:v>
                </c:pt>
                <c:pt idx="9">
                  <c:v>3.8772885229999998</c:v>
                </c:pt>
                <c:pt idx="10">
                  <c:v>2</c:v>
                </c:pt>
                <c:pt idx="11">
                  <c:v>2.6315179799999999</c:v>
                </c:pt>
                <c:pt idx="12">
                  <c:v>1.815598743</c:v>
                </c:pt>
                <c:pt idx="13">
                  <c:v>-2</c:v>
                </c:pt>
                <c:pt idx="14">
                  <c:v>2.3752322979999998</c:v>
                </c:pt>
                <c:pt idx="15">
                  <c:v>3.8772885229999998</c:v>
                </c:pt>
                <c:pt idx="16">
                  <c:v>2.352652644</c:v>
                </c:pt>
                <c:pt idx="17">
                  <c:v>2.6315179799999999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7929640"/>
        <c:axId val="81792807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预算费用率</c:v>
                </c:pt>
              </c:strCache>
            </c:strRef>
          </c:tx>
          <c:spPr>
            <a:ln w="28575" cap="rnd">
              <a:solidFill>
                <a:srgbClr val="29328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  <c:pt idx="12">
                  <c:v>201901</c:v>
                </c:pt>
                <c:pt idx="13">
                  <c:v>201902</c:v>
                </c:pt>
                <c:pt idx="14">
                  <c:v>201903</c:v>
                </c:pt>
                <c:pt idx="15">
                  <c:v>201904</c:v>
                </c:pt>
                <c:pt idx="16">
                  <c:v>201905</c:v>
                </c:pt>
                <c:pt idx="17">
                  <c:v>201906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4.303698432</c:v>
                </c:pt>
                <c:pt idx="1">
                  <c:v>7.8933290569999999</c:v>
                </c:pt>
                <c:pt idx="2">
                  <c:v>6.0635033250000001</c:v>
                </c:pt>
                <c:pt idx="3">
                  <c:v>0.71630111799999996</c:v>
                </c:pt>
                <c:pt idx="4">
                  <c:v>9.7530487709999996</c:v>
                </c:pt>
                <c:pt idx="5">
                  <c:v>2.0551408599999998</c:v>
                </c:pt>
                <c:pt idx="6">
                  <c:v>1.44613529</c:v>
                </c:pt>
                <c:pt idx="7">
                  <c:v>2.8071102630000002</c:v>
                </c:pt>
                <c:pt idx="8">
                  <c:v>6.0635033250000001</c:v>
                </c:pt>
                <c:pt idx="9">
                  <c:v>0.71630111799999996</c:v>
                </c:pt>
                <c:pt idx="10">
                  <c:v>9.7530487709999996</c:v>
                </c:pt>
                <c:pt idx="11">
                  <c:v>2.0551408599999998</c:v>
                </c:pt>
                <c:pt idx="12">
                  <c:v>4.303698432</c:v>
                </c:pt>
                <c:pt idx="13">
                  <c:v>7.8933290569999999</c:v>
                </c:pt>
                <c:pt idx="14">
                  <c:v>6.0635033250000001</c:v>
                </c:pt>
                <c:pt idx="15">
                  <c:v>0.71630111799999996</c:v>
                </c:pt>
                <c:pt idx="16">
                  <c:v>9.7530487709999996</c:v>
                </c:pt>
                <c:pt idx="17">
                  <c:v>2.0551408599999998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3D-41B3-94EE-E7135D41FF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实际费用率</c:v>
                </c:pt>
              </c:strCache>
            </c:strRef>
          </c:tx>
          <c:spPr>
            <a:ln w="28575" cap="rnd">
              <a:solidFill>
                <a:srgbClr val="6689C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201801</c:v>
                </c:pt>
                <c:pt idx="1">
                  <c:v>201802</c:v>
                </c:pt>
                <c:pt idx="2">
                  <c:v>201803</c:v>
                </c:pt>
                <c:pt idx="3">
                  <c:v>201804</c:v>
                </c:pt>
                <c:pt idx="4">
                  <c:v>201805</c:v>
                </c:pt>
                <c:pt idx="5">
                  <c:v>201806</c:v>
                </c:pt>
                <c:pt idx="6">
                  <c:v>201807</c:v>
                </c:pt>
                <c:pt idx="7">
                  <c:v>201808</c:v>
                </c:pt>
                <c:pt idx="8">
                  <c:v>201809</c:v>
                </c:pt>
                <c:pt idx="9">
                  <c:v>201810</c:v>
                </c:pt>
                <c:pt idx="10">
                  <c:v>201811</c:v>
                </c:pt>
                <c:pt idx="11">
                  <c:v>201812</c:v>
                </c:pt>
                <c:pt idx="12">
                  <c:v>201901</c:v>
                </c:pt>
                <c:pt idx="13">
                  <c:v>201902</c:v>
                </c:pt>
                <c:pt idx="14">
                  <c:v>201903</c:v>
                </c:pt>
                <c:pt idx="15">
                  <c:v>201904</c:v>
                </c:pt>
                <c:pt idx="16">
                  <c:v>201905</c:v>
                </c:pt>
                <c:pt idx="17">
                  <c:v>201906</c:v>
                </c:pt>
              </c:numCache>
            </c:num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3.1065035540000001</c:v>
                </c:pt>
                <c:pt idx="1">
                  <c:v>1.5730088659999999</c:v>
                </c:pt>
                <c:pt idx="2">
                  <c:v>6.5245506769999997</c:v>
                </c:pt>
                <c:pt idx="3">
                  <c:v>5.7523224419999996</c:v>
                </c:pt>
                <c:pt idx="4">
                  <c:v>8.6210042179999995</c:v>
                </c:pt>
                <c:pt idx="5">
                  <c:v>6.3675709119999997</c:v>
                </c:pt>
                <c:pt idx="6">
                  <c:v>6.4489637799999997</c:v>
                </c:pt>
                <c:pt idx="7">
                  <c:v>7.8051688520000004</c:v>
                </c:pt>
                <c:pt idx="8">
                  <c:v>6.5245506769999997</c:v>
                </c:pt>
                <c:pt idx="9">
                  <c:v>5.7523224419999996</c:v>
                </c:pt>
                <c:pt idx="10">
                  <c:v>8.6210042179999995</c:v>
                </c:pt>
                <c:pt idx="11">
                  <c:v>6.3675709119999997</c:v>
                </c:pt>
                <c:pt idx="12">
                  <c:v>3.1065035540000001</c:v>
                </c:pt>
                <c:pt idx="13">
                  <c:v>1.5730088659999999</c:v>
                </c:pt>
                <c:pt idx="14">
                  <c:v>6.5245506769999997</c:v>
                </c:pt>
                <c:pt idx="15">
                  <c:v>5.7523224419999996</c:v>
                </c:pt>
                <c:pt idx="16">
                  <c:v>8.6210042179999995</c:v>
                </c:pt>
                <c:pt idx="17">
                  <c:v>6.3675709119999997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3D-41B3-94EE-E7135D41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7929640"/>
        <c:axId val="817928072"/>
      </c:lineChart>
      <c:catAx>
        <c:axId val="817929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7928072"/>
        <c:crosses val="autoZero"/>
        <c:auto val="1"/>
        <c:lblAlgn val="ctr"/>
        <c:lblOffset val="100"/>
        <c:noMultiLvlLbl val="0"/>
      </c:catAx>
      <c:valAx>
        <c:axId val="817928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7929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867935095594635"/>
          <c:y val="0.12370506512902583"/>
          <c:w val="0.69906861715864377"/>
          <c:h val="0.124362739130563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934701310182867"/>
          <c:y val="7.5234248051462602E-2"/>
          <c:w val="0.24808165946516644"/>
          <c:h val="0.8344846542867823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费用支出</c:v>
                </c:pt>
              </c:strCache>
            </c:strRef>
          </c:tx>
          <c:dPt>
            <c:idx val="0"/>
            <c:bubble3D val="0"/>
            <c:spPr>
              <a:solidFill>
                <a:srgbClr val="0084D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99-462A-B4DE-74CA98DB07A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99-462A-B4DE-74CA98DB07A4}"/>
              </c:ext>
            </c:extLst>
          </c:dPt>
          <c:dPt>
            <c:idx val="2"/>
            <c:bubble3D val="0"/>
            <c:spPr>
              <a:solidFill>
                <a:srgbClr val="13CAA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B99-462A-B4DE-74CA98DB07A4}"/>
              </c:ext>
            </c:extLst>
          </c:dPt>
          <c:dPt>
            <c:idx val="3"/>
            <c:bubble3D val="0"/>
            <c:spPr>
              <a:solidFill>
                <a:srgbClr val="6689C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B99-462A-B4DE-74CA98DB07A4}"/>
              </c:ext>
            </c:extLst>
          </c:dPt>
          <c:dPt>
            <c:idx val="4"/>
            <c:bubble3D val="0"/>
            <c:spPr>
              <a:solidFill>
                <a:srgbClr val="00705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101-4C83-9FEE-DBCC8A57A9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重点系统</c:v>
                </c:pt>
                <c:pt idx="1">
                  <c:v>特渠</c:v>
                </c:pt>
                <c:pt idx="2">
                  <c:v>学生奶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1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64-49F7-8CB3-E0DD67B154E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757049464003567"/>
          <c:y val="0.21554614774690714"/>
          <c:w val="0.22357180639352484"/>
          <c:h val="0.47876442047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97408287802454"/>
          <c:y val="0.18222116773444066"/>
          <c:w val="0.81337597037516718"/>
          <c:h val="0.649601925145204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销售部费用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….</c:v>
                </c:pt>
                <c:pt idx="1">
                  <c:v>山东</c:v>
                </c:pt>
                <c:pt idx="2">
                  <c:v>河南</c:v>
                </c:pt>
                <c:pt idx="3">
                  <c:v>西南</c:v>
                </c:pt>
                <c:pt idx="4">
                  <c:v>京津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150</c:v>
                </c:pt>
                <c:pt idx="2">
                  <c:v>300</c:v>
                </c:pt>
                <c:pt idx="3">
                  <c:v>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C9-49C2-BF0F-9E527BD36B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0538488"/>
        <c:axId val="720545544"/>
      </c:barChart>
      <c:catAx>
        <c:axId val="720538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45544"/>
        <c:crosses val="autoZero"/>
        <c:auto val="1"/>
        <c:lblAlgn val="ctr"/>
        <c:lblOffset val="100"/>
        <c:noMultiLvlLbl val="0"/>
      </c:catAx>
      <c:valAx>
        <c:axId val="720545544"/>
        <c:scaling>
          <c:orientation val="minMax"/>
          <c:max val="5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38488"/>
        <c:crosses val="autoZero"/>
        <c:crossBetween val="between"/>
        <c:majorUnit val="200"/>
        <c:minorUnit val="5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0673942143464605"/>
          <c:y val="0.40016254816972402"/>
          <c:w val="0.1881685414843588"/>
          <c:h val="0.143049330466865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97408287802454"/>
          <c:y val="0.18222116773444066"/>
          <c:w val="0.81337597037516718"/>
          <c:h val="0.649601925145204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销售部费用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….</c:v>
                </c:pt>
                <c:pt idx="1">
                  <c:v>XX类型</c:v>
                </c:pt>
                <c:pt idx="2">
                  <c:v>XX类型</c:v>
                </c:pt>
                <c:pt idx="3">
                  <c:v>XX类型</c:v>
                </c:pt>
                <c:pt idx="4">
                  <c:v>活动类型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150</c:v>
                </c:pt>
                <c:pt idx="2">
                  <c:v>300</c:v>
                </c:pt>
                <c:pt idx="3">
                  <c:v>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1-48DE-A57B-DC4ED2F6D3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0538488"/>
        <c:axId val="720545544"/>
      </c:barChart>
      <c:catAx>
        <c:axId val="720538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45544"/>
        <c:crosses val="autoZero"/>
        <c:auto val="1"/>
        <c:lblAlgn val="ctr"/>
        <c:lblOffset val="100"/>
        <c:noMultiLvlLbl val="0"/>
      </c:catAx>
      <c:valAx>
        <c:axId val="720545544"/>
        <c:scaling>
          <c:orientation val="minMax"/>
          <c:max val="5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38488"/>
        <c:crosses val="autoZero"/>
        <c:crossBetween val="between"/>
        <c:majorUnit val="200"/>
        <c:minorUnit val="5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0673942143464605"/>
          <c:y val="0.40016254816972402"/>
          <c:w val="0.1881685414843588"/>
          <c:h val="0.143049330466865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4805772725635"/>
          <c:y val="0.18222116773444066"/>
          <c:w val="0.81337597037516718"/>
          <c:h val="0.649601925145204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销售部费用</c:v>
                </c:pt>
              </c:strCache>
            </c:strRef>
          </c:tx>
          <c:spPr>
            <a:solidFill>
              <a:srgbClr val="0084D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….</c:v>
                </c:pt>
                <c:pt idx="1">
                  <c:v>XX科目</c:v>
                </c:pt>
                <c:pt idx="2">
                  <c:v>XX科目</c:v>
                </c:pt>
                <c:pt idx="3">
                  <c:v>XX科目</c:v>
                </c:pt>
                <c:pt idx="4">
                  <c:v>费用科目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150</c:v>
                </c:pt>
                <c:pt idx="2">
                  <c:v>300</c:v>
                </c:pt>
                <c:pt idx="3">
                  <c:v>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DC-4281-99C9-56BB1F120C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0538488"/>
        <c:axId val="720545544"/>
      </c:barChart>
      <c:catAx>
        <c:axId val="720538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45544"/>
        <c:crosses val="autoZero"/>
        <c:auto val="1"/>
        <c:lblAlgn val="ctr"/>
        <c:lblOffset val="100"/>
        <c:noMultiLvlLbl val="0"/>
      </c:catAx>
      <c:valAx>
        <c:axId val="720545544"/>
        <c:scaling>
          <c:orientation val="minMax"/>
          <c:max val="5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0538488"/>
        <c:crosses val="autoZero"/>
        <c:crossBetween val="between"/>
        <c:majorUnit val="200"/>
        <c:minorUnit val="5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0673942143464605"/>
          <c:y val="0.40016254816972402"/>
          <c:w val="0.1881685414843588"/>
          <c:h val="0.143049330466865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0.97432</cdr:x>
      <cdr:y>0.15561</cdr:y>
    </cdr:from>
    <cdr:to>
      <cdr:x>0.99688</cdr:x>
      <cdr:y>0.30464</cdr:y>
    </cdr:to>
    <cdr:pic>
      <cdr:nvPicPr>
        <cdr:cNvPr id="3" name="Picture 56">
          <a:extLst xmlns:a="http://schemas.openxmlformats.org/drawingml/2006/main">
            <a:ext uri="{FF2B5EF4-FFF2-40B4-BE49-F238E27FC236}">
              <a16:creationId xmlns:a16="http://schemas.microsoft.com/office/drawing/2014/main" id="{1B2A2999-9388-4C99-A147-9B9C94795E4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1920085" y="242058"/>
          <a:ext cx="275975" cy="231819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0.05504</cdr:x>
      <cdr:y>0</cdr:y>
    </cdr:from>
    <cdr:to>
      <cdr:x>0.42249</cdr:x>
      <cdr:y>0.14247</cdr:y>
    </cdr:to>
    <cdr:sp macro="" textlink="">
      <cdr:nvSpPr>
        <cdr:cNvPr id="2" name="文本框 77">
          <a:extLst xmlns:a="http://schemas.openxmlformats.org/drawingml/2006/main">
            <a:ext uri="{FF2B5EF4-FFF2-40B4-BE49-F238E27FC236}">
              <a16:creationId xmlns:a16="http://schemas.microsoft.com/office/drawing/2014/main" id="{3C200B7D-0CDC-483B-B9BB-1966C8E2C8C7}"/>
            </a:ext>
          </a:extLst>
        </cdr:cNvPr>
        <cdr:cNvSpPr txBox="1"/>
      </cdr:nvSpPr>
      <cdr:spPr>
        <a:xfrm xmlns:a="http://schemas.openxmlformats.org/drawingml/2006/main">
          <a:off x="292103" y="0"/>
          <a:ext cx="1950127" cy="16158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6350" cap="flat">
          <a:noFill/>
          <a:miter lim="800000"/>
        </a:ln>
      </cdr:spPr>
      <cdr:txBody>
        <a:bodyPr xmlns:a="http://schemas.openxmlformats.org/drawingml/2006/main" wrap="square" lIns="0" tIns="0" rIns="0" bIns="0" rtlCol="0" anchor="t" anchorCtr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 altLang="en-US" sz="1050" b="1" dirty="0">
            <a:solidFill>
              <a:schemeClr val="tx1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9A9F2CF-E7CF-4EE0-BA00-BBCD2DA43837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23ACBD0-17C2-4249-9069-EB4D4D08B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816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34B6B64-3168-4B71-AED9-6F9C1824FBAF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76A9541-9983-415D-9E9C-25B0E0BD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36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7456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8160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18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633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297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562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40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90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费用率预警，增加费用占比和费用占比变化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869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F0BDDE-72FF-4E7C-88CD-BE69AEF082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224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90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097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F0BDDE-72FF-4E7C-88CD-BE69AEF082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339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42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F0BDDE-72FF-4E7C-88CD-BE69AEF082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259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330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852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87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4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695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4468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418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预算使用进度预警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9541-9983-415D-9E9C-25B0E0BD789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8199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663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2510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4173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pPr/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284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BDCAE8-E451-4E1C-A0B0-58D21161C99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055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7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06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增加季报、半年报按钮跳转</a:t>
            </a:r>
            <a:endParaRPr lang="en-US" altLang="zh-CN" dirty="0"/>
          </a:p>
          <a:p>
            <a:r>
              <a:rPr lang="zh-CN" altLang="en-US" dirty="0"/>
              <a:t>时间筛选器更改为开始月和截止月，去掉</a:t>
            </a:r>
            <a:r>
              <a:rPr lang="en-US" altLang="zh-CN" dirty="0"/>
              <a:t>YTD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880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增加大区费用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A9541-9983-415D-9E9C-25B0E0BD78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43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BDDE-72FF-4E7C-88CD-BE69AEF082BC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04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8.bin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0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9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2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3.bin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14.png"/><Relationship Id="rId2" Type="http://schemas.openxmlformats.org/officeDocument/2006/relationships/tags" Target="../tags/tag2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4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5.bin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6.bin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tags" Target="../tags/tag6.xml"/><Relationship Id="rId11" Type="http://schemas.openxmlformats.org/officeDocument/2006/relationships/oleObject" Target="../embeddings/oleObject2.bin"/><Relationship Id="rId5" Type="http://schemas.openxmlformats.org/officeDocument/2006/relationships/tags" Target="../tags/tag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72160" y="3626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9316" y="2276624"/>
            <a:ext cx="5688000" cy="1276236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6624"/>
            <a:ext cx="5688000" cy="1276236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23650" y="3687165"/>
            <a:ext cx="11483665" cy="2086011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23650" y="364340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1057" y="5994130"/>
            <a:ext cx="11506259" cy="756294"/>
            <a:chOff x="6158918" y="1452832"/>
            <a:chExt cx="5688000" cy="153783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3"/>
              <a:ext cx="5688000" cy="1191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23650" y="591643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80172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.T. Kearney TitleOnly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altLang="zh-SG"/>
              <a:t>Headline of maximum two lines here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13308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267671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Headline of maximum two lines here</a:t>
            </a:r>
          </a:p>
        </p:txBody>
      </p:sp>
      <p:sp>
        <p:nvSpPr>
          <p:cNvPr id="6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/>
        </p:nvSpPr>
        <p:spPr>
          <a:xfrm>
            <a:off x="326400" y="1613560"/>
            <a:ext cx="11493093" cy="50182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156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166292" y="5298141"/>
            <a:ext cx="5719482" cy="14895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3986827" y="3142165"/>
            <a:ext cx="3743209" cy="18486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7868543" y="3146249"/>
            <a:ext cx="4141693" cy="18446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6024281" y="5298140"/>
            <a:ext cx="5916706" cy="14895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986828" y="2939835"/>
            <a:ext cx="3743209" cy="193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66292" y="5104577"/>
            <a:ext cx="5719482" cy="193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868545" y="2941627"/>
            <a:ext cx="4141693" cy="1917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24281" y="5096110"/>
            <a:ext cx="5916706" cy="200238"/>
          </a:xfrm>
          <a:prstGeom prst="rect">
            <a:avLst/>
          </a:prstGeom>
        </p:spPr>
      </p:pic>
      <p:sp>
        <p:nvSpPr>
          <p:cNvPr id="12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105111" y="3142165"/>
            <a:ext cx="3743209" cy="18486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5111" y="2948602"/>
            <a:ext cx="3743209" cy="19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19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480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313388" y="3905900"/>
            <a:ext cx="5685182" cy="1498344"/>
            <a:chOff x="6158918" y="1631576"/>
            <a:chExt cx="5688000" cy="25104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7" y="386214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83" name="组 121">
            <a:extLst>
              <a:ext uri="{FF2B5EF4-FFF2-40B4-BE49-F238E27FC236}">
                <a16:creationId xmlns:a16="http://schemas.microsoft.com/office/drawing/2014/main" id="{6CCE213C-8A66-4193-8DC2-EF280265DA65}"/>
              </a:ext>
            </a:extLst>
          </p:cNvPr>
          <p:cNvGrpSpPr/>
          <p:nvPr userDrawn="1"/>
        </p:nvGrpSpPr>
        <p:grpSpPr>
          <a:xfrm>
            <a:off x="6096000" y="3896473"/>
            <a:ext cx="5711315" cy="1498344"/>
            <a:chOff x="6158918" y="1631576"/>
            <a:chExt cx="5688000" cy="2510497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1DFBEA0A-FDF0-4767-B62E-C5A6C7462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70C6134-1909-4F84-AB80-A1FAA9AD8B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6" name="内容占位符 21">
            <a:extLst>
              <a:ext uri="{FF2B5EF4-FFF2-40B4-BE49-F238E27FC236}">
                <a16:creationId xmlns:a16="http://schemas.microsoft.com/office/drawing/2014/main" id="{499B68B9-BA02-4DC2-9FE1-C3596028B27A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6132485" y="3843170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7E29CBB-173D-44F7-A77F-62C35764A796}"/>
              </a:ext>
            </a:extLst>
          </p:cNvPr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10">
            <a:extLst>
              <a:ext uri="{FF2B5EF4-FFF2-40B4-BE49-F238E27FC236}">
                <a16:creationId xmlns:a16="http://schemas.microsoft.com/office/drawing/2014/main" id="{3B754C00-FED3-412C-922E-D53F168C20F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>
            <a:extLst>
              <a:ext uri="{FF2B5EF4-FFF2-40B4-BE49-F238E27FC236}">
                <a16:creationId xmlns:a16="http://schemas.microsoft.com/office/drawing/2014/main" id="{94726042-90EA-45FC-9BC8-82BC1021739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AEE083A-44D3-49CD-AC31-F64047F0570F}"/>
              </a:ext>
            </a:extLst>
          </p:cNvPr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占位符 10">
            <a:extLst>
              <a:ext uri="{FF2B5EF4-FFF2-40B4-BE49-F238E27FC236}">
                <a16:creationId xmlns:a16="http://schemas.microsoft.com/office/drawing/2014/main" id="{890473FD-07F8-4BB5-BF04-46018C31004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5" name="文本占位符 12">
            <a:extLst>
              <a:ext uri="{FF2B5EF4-FFF2-40B4-BE49-F238E27FC236}">
                <a16:creationId xmlns:a16="http://schemas.microsoft.com/office/drawing/2014/main" id="{F68BA40A-418A-400C-8C43-EDDEECA1414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776632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114399" y="1675884"/>
            <a:ext cx="1188830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9151" y="1676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9150" y="1958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9316" y="2276624"/>
            <a:ext cx="5688000" cy="1849238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6623"/>
            <a:ext cx="5688000" cy="1864013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1057" y="5765797"/>
            <a:ext cx="11506259" cy="962692"/>
            <a:chOff x="6158918" y="1452832"/>
            <a:chExt cx="5688000" cy="202242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7"/>
              <a:ext cx="5688000" cy="1676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61723" y="575954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307222" y="4210736"/>
            <a:ext cx="11493928" cy="1456507"/>
            <a:chOff x="6158918" y="1631576"/>
            <a:chExt cx="5688000" cy="25104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517575" y="1692457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517574" y="1974516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161098" y="1690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161097" y="1972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60449" y="1697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860448" y="1979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559800" y="1680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559799" y="1962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875707" y="1697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875706" y="1979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921351" y="2222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9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0777654" y="1711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0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0777653" y="1993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9477005" y="1718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3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477004" y="2000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176356" y="1701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176355" y="1983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260514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114399" y="1675884"/>
            <a:ext cx="1188830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9151" y="1676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9150" y="1958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8163673" y="2276260"/>
            <a:ext cx="3839029" cy="1849238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6623"/>
            <a:ext cx="3825862" cy="1864013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1057" y="5765797"/>
            <a:ext cx="11701645" cy="962692"/>
            <a:chOff x="6158918" y="1452832"/>
            <a:chExt cx="5688000" cy="202242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7"/>
              <a:ext cx="5688000" cy="1676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61723" y="575954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307222" y="4210736"/>
            <a:ext cx="11695480" cy="1456507"/>
            <a:chOff x="6158918" y="1631576"/>
            <a:chExt cx="5688000" cy="25104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517575" y="1692457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517574" y="1974516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161098" y="1690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161097" y="1972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60449" y="1697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860448" y="1979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559800" y="1680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559799" y="1962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875707" y="1697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875706" y="1979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8163673" y="22510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9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0777654" y="1711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0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0777653" y="1993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9477005" y="1718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3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477004" y="2000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176356" y="1701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176355" y="1983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4213880" y="2275441"/>
            <a:ext cx="3875998" cy="1864013"/>
            <a:chOff x="6158918" y="1631576"/>
            <a:chExt cx="5688000" cy="2510497"/>
          </a:xfrm>
        </p:grpSpPr>
        <p:sp>
          <p:nvSpPr>
            <p:cNvPr id="40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3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4223964" y="228767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84254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116541" y="2242527"/>
            <a:ext cx="11932023" cy="1874803"/>
            <a:chOff x="6158918" y="1631576"/>
            <a:chExt cx="5688000" cy="2222498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1944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116541" y="4210736"/>
            <a:ext cx="11932023" cy="2566582"/>
            <a:chOff x="6158918" y="1631576"/>
            <a:chExt cx="5688000" cy="2666370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12019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3878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60183" y="416550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260183" y="1558640"/>
            <a:ext cx="11519190" cy="602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14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354459" y="1561418"/>
            <a:ext cx="11452856" cy="6280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626682" y="1528654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771434" y="1609243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71433" y="1892567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7697897" y="154873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42649" y="1629328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842648" y="191265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8877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7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5120139" y="151789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282140" y="159848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282139" y="188180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846629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3150" y="1596653"/>
            <a:ext cx="5688000" cy="2094814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08057" y="1596652"/>
            <a:ext cx="5688000" cy="2094815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98629" y="152123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308057" y="3790021"/>
            <a:ext cx="11493928" cy="3067979"/>
            <a:chOff x="6158918" y="1631576"/>
            <a:chExt cx="5688000" cy="25104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7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915185" y="154223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33476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3150" y="1596653"/>
            <a:ext cx="5688000" cy="2094814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08057" y="1596652"/>
            <a:ext cx="5688000" cy="2094815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98629" y="152123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308057" y="3790021"/>
            <a:ext cx="11493928" cy="3067979"/>
            <a:chOff x="6158918" y="1631576"/>
            <a:chExt cx="5688000" cy="25104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7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915185" y="154223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6568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908112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52864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52863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354917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9392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9392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673857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8332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88332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787153" y="2279862"/>
            <a:ext cx="7404847" cy="3324926"/>
            <a:chOff x="6158918" y="1631576"/>
            <a:chExt cx="5688000" cy="3513138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3234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9862"/>
            <a:ext cx="4329495" cy="3334353"/>
            <a:chOff x="6158918" y="1631576"/>
            <a:chExt cx="5688000" cy="352309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3244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904320" y="22892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798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693386"/>
            <a:ext cx="11885162" cy="1103339"/>
            <a:chOff x="6158918" y="2724885"/>
            <a:chExt cx="5691651" cy="1417188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3080817"/>
              <a:ext cx="5688000" cy="1061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62569" y="2724885"/>
              <a:ext cx="5688000" cy="254732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14223" y="566523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9296893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441645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41644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2141996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28280" y="1679227"/>
            <a:ext cx="5688000" cy="1825973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23187" y="1679227"/>
            <a:ext cx="5688000" cy="1825973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41449" y="167922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13759" y="167922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10021" y="3614615"/>
            <a:ext cx="11506259" cy="3090985"/>
            <a:chOff x="6158918" y="1494142"/>
            <a:chExt cx="5688000" cy="334781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3043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93045" y="410586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12108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759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2" y="2279864"/>
            <a:ext cx="11493093" cy="1509478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103696" y="3820175"/>
            <a:ext cx="3755958" cy="1498344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3820175"/>
            <a:ext cx="3755958" cy="1498344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7" y="37764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090703" y="376687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299846"/>
            <a:ext cx="11506259" cy="1496879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53098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>
            <a:extLst>
              <a:ext uri="{FF2B5EF4-FFF2-40B4-BE49-F238E27FC236}">
                <a16:creationId xmlns:a16="http://schemas.microsoft.com/office/drawing/2014/main" id="{953C93C2-5994-4CE4-A761-41E1B65A42F2}"/>
              </a:ext>
            </a:extLst>
          </p:cNvPr>
          <p:cNvGrpSpPr/>
          <p:nvPr userDrawn="1"/>
        </p:nvGrpSpPr>
        <p:grpSpPr>
          <a:xfrm>
            <a:off x="7893684" y="3810748"/>
            <a:ext cx="3913631" cy="1498344"/>
            <a:chOff x="6158918" y="1631576"/>
            <a:chExt cx="5688000" cy="251049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277A49F-298D-4CA5-8724-FF6E9B95823D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A6F6B40-E503-4A38-AFBD-4098DFC9238E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044C5871-6C5A-4CEA-B1AF-CEE954838D7E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7880692" y="3757445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24117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53304" y="40576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2" y="2279863"/>
            <a:ext cx="11493093" cy="1778232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04795" y="4117908"/>
            <a:ext cx="5406094" cy="2858530"/>
            <a:chOff x="6158918" y="1631576"/>
            <a:chExt cx="5688000" cy="4789509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2"/>
              <a:ext cx="5688000" cy="4511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04794" y="407415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>
            <a:extLst>
              <a:ext uri="{FF2B5EF4-FFF2-40B4-BE49-F238E27FC236}">
                <a16:creationId xmlns:a16="http://schemas.microsoft.com/office/drawing/2014/main" id="{953C93C2-5994-4CE4-A761-41E1B65A42F2}"/>
              </a:ext>
            </a:extLst>
          </p:cNvPr>
          <p:cNvGrpSpPr/>
          <p:nvPr userDrawn="1"/>
        </p:nvGrpSpPr>
        <p:grpSpPr>
          <a:xfrm>
            <a:off x="5926043" y="4108482"/>
            <a:ext cx="5872680" cy="2867955"/>
            <a:chOff x="6158918" y="1631578"/>
            <a:chExt cx="5688000" cy="480530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277A49F-298D-4CA5-8724-FF6E9B95823D}"/>
                </a:ext>
              </a:extLst>
            </p:cNvPr>
            <p:cNvSpPr/>
            <p:nvPr/>
          </p:nvSpPr>
          <p:spPr>
            <a:xfrm>
              <a:off x="6158918" y="1631578"/>
              <a:ext cx="5688000" cy="29429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A6F6B40-E503-4A38-AFBD-4098DFC9238E}"/>
                </a:ext>
              </a:extLst>
            </p:cNvPr>
            <p:cNvSpPr/>
            <p:nvPr/>
          </p:nvSpPr>
          <p:spPr>
            <a:xfrm>
              <a:off x="6158918" y="1910072"/>
              <a:ext cx="5688000" cy="4526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044C5871-6C5A-4CEA-B1AF-CEE954838D7E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7872099" y="4055178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77564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759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2" y="2279864"/>
            <a:ext cx="11493093" cy="1509478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103696" y="3820175"/>
            <a:ext cx="3755958" cy="1498344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3820175"/>
            <a:ext cx="3755958" cy="1498344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7" y="37764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090703" y="376687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299846"/>
            <a:ext cx="11506259" cy="1496879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53098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>
            <a:extLst>
              <a:ext uri="{FF2B5EF4-FFF2-40B4-BE49-F238E27FC236}">
                <a16:creationId xmlns:a16="http://schemas.microsoft.com/office/drawing/2014/main" id="{953C93C2-5994-4CE4-A761-41E1B65A42F2}"/>
              </a:ext>
            </a:extLst>
          </p:cNvPr>
          <p:cNvGrpSpPr/>
          <p:nvPr userDrawn="1"/>
        </p:nvGrpSpPr>
        <p:grpSpPr>
          <a:xfrm>
            <a:off x="7893684" y="3810748"/>
            <a:ext cx="3913631" cy="1498344"/>
            <a:chOff x="6158918" y="1631576"/>
            <a:chExt cx="5688000" cy="251049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277A49F-298D-4CA5-8724-FF6E9B95823D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A6F6B40-E503-4A38-AFBD-4098DFC9238E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044C5871-6C5A-4CEA-B1AF-CEE954838D7E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7880692" y="3757445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57677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475825" y="150342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0577" y="158401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576" y="186733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811088" y="151319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955840" y="159378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955839" y="187711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5245258" y="151268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90010" y="1593278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90009" y="187660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7512670" y="150342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57422" y="158401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57421" y="186733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4040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443F410-7216-4BD5-8600-9D26FC85BDBF}"/>
              </a:ext>
            </a:extLst>
          </p:cNvPr>
          <p:cNvSpPr/>
          <p:nvPr/>
        </p:nvSpPr>
        <p:spPr>
          <a:xfrm>
            <a:off x="314222" y="2279865"/>
            <a:ext cx="11493093" cy="173165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103696" y="4101235"/>
            <a:ext cx="3755958" cy="1498344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4101235"/>
            <a:ext cx="3755958" cy="1498344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7" y="40574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090703" y="404793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644163"/>
            <a:ext cx="11512807" cy="1152561"/>
            <a:chOff x="6158918" y="2103228"/>
            <a:chExt cx="5691237" cy="203884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2410904"/>
              <a:ext cx="5688000" cy="1731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62155" y="2103228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53098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9741300" y="150342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886052" y="158401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886051" y="186733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>
            <a:extLst>
              <a:ext uri="{FF2B5EF4-FFF2-40B4-BE49-F238E27FC236}">
                <a16:creationId xmlns:a16="http://schemas.microsoft.com/office/drawing/2014/main" id="{953C93C2-5994-4CE4-A761-41E1B65A42F2}"/>
              </a:ext>
            </a:extLst>
          </p:cNvPr>
          <p:cNvGrpSpPr/>
          <p:nvPr userDrawn="1"/>
        </p:nvGrpSpPr>
        <p:grpSpPr>
          <a:xfrm>
            <a:off x="7893684" y="4091808"/>
            <a:ext cx="3913631" cy="1498344"/>
            <a:chOff x="6158918" y="1631576"/>
            <a:chExt cx="5688000" cy="251049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277A49F-298D-4CA5-8724-FF6E9B95823D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A6F6B40-E503-4A38-AFBD-4098DFC9238E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044C5871-6C5A-4CEA-B1AF-CEE954838D7E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7880692" y="4038505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1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71324" y="2200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2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113123" y="2260639"/>
            <a:ext cx="3755958" cy="1716858"/>
            <a:chOff x="6158918" y="1631576"/>
            <a:chExt cx="5688000" cy="2876620"/>
          </a:xfrm>
        </p:grpSpPr>
        <p:sp>
          <p:nvSpPr>
            <p:cNvPr id="57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598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6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22815" y="2260639"/>
            <a:ext cx="3755958" cy="1716858"/>
            <a:chOff x="6158918" y="1631576"/>
            <a:chExt cx="5688000" cy="2876620"/>
          </a:xfrm>
        </p:grpSpPr>
        <p:sp>
          <p:nvSpPr>
            <p:cNvPr id="77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598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9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322814" y="221688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0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4100130" y="220733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81" name="组 121">
            <a:extLst>
              <a:ext uri="{FF2B5EF4-FFF2-40B4-BE49-F238E27FC236}">
                <a16:creationId xmlns:a16="http://schemas.microsoft.com/office/drawing/2014/main" id="{953C93C2-5994-4CE4-A761-41E1B65A42F2}"/>
              </a:ext>
            </a:extLst>
          </p:cNvPr>
          <p:cNvGrpSpPr/>
          <p:nvPr userDrawn="1"/>
        </p:nvGrpSpPr>
        <p:grpSpPr>
          <a:xfrm>
            <a:off x="7903111" y="2251212"/>
            <a:ext cx="3913631" cy="1707312"/>
            <a:chOff x="6158918" y="1631576"/>
            <a:chExt cx="5688000" cy="2860626"/>
          </a:xfrm>
        </p:grpSpPr>
        <p:sp>
          <p:nvSpPr>
            <p:cNvPr id="82" name="矩形 39">
              <a:extLst>
                <a:ext uri="{FF2B5EF4-FFF2-40B4-BE49-F238E27FC236}">
                  <a16:creationId xmlns:a16="http://schemas.microsoft.com/office/drawing/2014/main" id="{1277A49F-298D-4CA5-8724-FF6E9B95823D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矩形 40">
              <a:extLst>
                <a:ext uri="{FF2B5EF4-FFF2-40B4-BE49-F238E27FC236}">
                  <a16:creationId xmlns:a16="http://schemas.microsoft.com/office/drawing/2014/main" id="{6A6F6B40-E503-4A38-AFBD-4098DFC9238E}"/>
                </a:ext>
              </a:extLst>
            </p:cNvPr>
            <p:cNvSpPr/>
            <p:nvPr/>
          </p:nvSpPr>
          <p:spPr>
            <a:xfrm>
              <a:off x="6158918" y="1910073"/>
              <a:ext cx="5688000" cy="2582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4" name="内容占位符 21">
            <a:extLst>
              <a:ext uri="{FF2B5EF4-FFF2-40B4-BE49-F238E27FC236}">
                <a16:creationId xmlns:a16="http://schemas.microsoft.com/office/drawing/2014/main" id="{044C5871-6C5A-4CEA-B1AF-CEE954838D7E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7890119" y="2197909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872254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 err="1"/>
              <a:t>Headlne</a:t>
            </a:r>
            <a:r>
              <a:rPr lang="en-US" dirty="0"/>
              <a:t>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14237326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908112" y="148569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5286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5286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3076555" y="147457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21307" y="155516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21306" y="183848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7303352" y="1485693"/>
            <a:ext cx="1464919" cy="4786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4810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44810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21359" y="2027804"/>
            <a:ext cx="5688000" cy="2376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6266" y="2027804"/>
            <a:ext cx="5688000" cy="2376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452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683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4493156"/>
            <a:ext cx="11506259" cy="2061523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4706497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9339877" y="1470225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441645" y="1575710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41644" y="1859033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5189953" y="1458266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351953" y="1556254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351953" y="1830964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06334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908112" y="148569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5286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5286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3076555" y="147457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21307" y="155516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21306" y="183848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7303352" y="1485693"/>
            <a:ext cx="1464919" cy="4786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4810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44810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21359" y="2027804"/>
            <a:ext cx="5688000" cy="2376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6266" y="2027804"/>
            <a:ext cx="5688000" cy="2376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452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683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4493156"/>
            <a:ext cx="11506259" cy="2061523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4706497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9339877" y="1470225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441645" y="1575710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41644" y="1859033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5189953" y="1458266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351953" y="1556254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351953" y="1830964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0544330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908112" y="148569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5286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5286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3076555" y="147457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21307" y="155516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21306" y="183848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7303352" y="1485693"/>
            <a:ext cx="1464919" cy="4786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4810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44810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21359" y="2027804"/>
            <a:ext cx="5688000" cy="2376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6266" y="2027804"/>
            <a:ext cx="5688000" cy="2376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452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683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4493156"/>
            <a:ext cx="11506259" cy="2061523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4706497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9339877" y="1470225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441645" y="1575710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41644" y="1859033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5189953" y="1458266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351953" y="1556254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351953" y="1830964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1238930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1318473" y="148934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63225" y="156993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63223" y="185325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3621505" y="147851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66257" y="1559102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766255" y="184242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8997779" y="151309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42531" y="159368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42530" y="1877010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8877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2488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8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6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41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4" y="5477128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6420021" y="1482253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82022" y="156284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82021" y="184616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2065133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899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094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Disclaimer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 altLang="zh-SG"/>
              <a:t>Click to edit Master text styles</a:t>
            </a:r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4122244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TitleAndText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altLang="zh-SG"/>
              <a:t>Headline of maximum two lines here</a:t>
            </a:r>
            <a:endParaRPr lang="zh-SG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altLang="zh-SG"/>
              <a:t>Text on first level here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8196006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TitleOnly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 userDrawn="1"/>
        </p:nvGrpSpPr>
        <p:grpSpPr>
          <a:xfrm>
            <a:off x="767411" y="331373"/>
            <a:ext cx="9128007" cy="900000"/>
            <a:chOff x="558749" y="331373"/>
            <a:chExt cx="7457272" cy="900000"/>
          </a:xfrm>
        </p:grpSpPr>
        <p:sp>
          <p:nvSpPr>
            <p:cNvPr id="6" name="Rectangle 5"/>
            <p:cNvSpPr/>
            <p:nvPr/>
          </p:nvSpPr>
          <p:spPr>
            <a:xfrm>
              <a:off x="558749" y="331373"/>
              <a:ext cx="7457272" cy="900000"/>
            </a:xfrm>
            <a:prstGeom prst="rect">
              <a:avLst/>
            </a:prstGeom>
            <a:gradFill>
              <a:gsLst>
                <a:gs pos="55000">
                  <a:srgbClr val="898989"/>
                </a:gs>
                <a:gs pos="0">
                  <a:srgbClr val="262626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ln w="6350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1313">
                <a:lnSpc>
                  <a:spcPct val="90000"/>
                </a:lnSpc>
                <a:spcBef>
                  <a:spcPts val="900"/>
                </a:spcBef>
                <a:defRPr/>
              </a:pPr>
              <a:endParaRPr lang="zh-CN" altLang="en-US" sz="2400" kern="0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7" name="Right Triangle 6"/>
            <p:cNvSpPr/>
            <p:nvPr/>
          </p:nvSpPr>
          <p:spPr>
            <a:xfrm flipV="1">
              <a:off x="558749" y="331373"/>
              <a:ext cx="457200" cy="457200"/>
            </a:xfrm>
            <a:prstGeom prst="rtTriangle">
              <a:avLst/>
            </a:prstGeom>
            <a:solidFill>
              <a:srgbClr val="F2C75C"/>
            </a:solidFill>
            <a:ln w="6350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  <a:defRPr/>
              </a:pPr>
              <a:endParaRPr lang="zh-CN" altLang="en-US" sz="1400" kern="0" dirty="0" err="1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pic>
        <p:nvPicPr>
          <p:cNvPr id="8" name="图片 15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46710" y="211708"/>
            <a:ext cx="1905265" cy="1133633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247463" y="584684"/>
            <a:ext cx="7632847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5027793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Divider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SG"/>
              <a:t>Divider subsections here</a:t>
            </a:r>
            <a:endParaRPr lang="zh-SG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 altLang="zh-SG"/>
              <a:t>Divider text here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14036973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ClosingPage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627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381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TK Divid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317336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759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2" y="2279864"/>
            <a:ext cx="11493093" cy="1292895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6119316" y="3646967"/>
            <a:ext cx="5688000" cy="190252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3646967"/>
            <a:ext cx="5688000" cy="190252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7" y="35878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41912" y="35878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619586"/>
            <a:ext cx="11506259" cy="1177139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55549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B8FCC8F-9EC9-4A6D-BB21-B3F91FBD855C}"/>
              </a:ext>
            </a:extLst>
          </p:cNvPr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66F810F7-B9B5-4484-9630-92220A2A5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4D54069E-BEEA-4951-985C-84B74B9BD9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AB897F-2974-4EA4-B677-8A9D29C7FD5E}"/>
              </a:ext>
            </a:extLst>
          </p:cNvPr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占位符 10">
            <a:extLst>
              <a:ext uri="{FF2B5EF4-FFF2-40B4-BE49-F238E27FC236}">
                <a16:creationId xmlns:a16="http://schemas.microsoft.com/office/drawing/2014/main" id="{01347558-609C-4302-B2FA-E7E5E1FCF92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>
            <a:extLst>
              <a:ext uri="{FF2B5EF4-FFF2-40B4-BE49-F238E27FC236}">
                <a16:creationId xmlns:a16="http://schemas.microsoft.com/office/drawing/2014/main" id="{177548D4-A467-41B2-B1A3-CC5254E5B7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8458695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56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704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17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212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211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264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98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303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536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3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04795" y="4329998"/>
            <a:ext cx="11493093" cy="1389843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55229" y="431435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7" y="5750421"/>
            <a:ext cx="11520168" cy="1046304"/>
            <a:chOff x="6158918" y="1635450"/>
            <a:chExt cx="5694876" cy="250662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2036702"/>
              <a:ext cx="5688000" cy="2105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65794" y="1635450"/>
              <a:ext cx="5688000" cy="254732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18895" y="5689884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B8FCC8F-9EC9-4A6D-BB21-B3F91FBD855C}"/>
              </a:ext>
            </a:extLst>
          </p:cNvPr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66F810F7-B9B5-4484-9630-92220A2A5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4D54069E-BEEA-4951-985C-84B74B9BD9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AB897F-2974-4EA4-B677-8A9D29C7FD5E}"/>
              </a:ext>
            </a:extLst>
          </p:cNvPr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占位符 10">
            <a:extLst>
              <a:ext uri="{FF2B5EF4-FFF2-40B4-BE49-F238E27FC236}">
                <a16:creationId xmlns:a16="http://schemas.microsoft.com/office/drawing/2014/main" id="{01347558-609C-4302-B2FA-E7E5E1FCF92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>
            <a:extLst>
              <a:ext uri="{FF2B5EF4-FFF2-40B4-BE49-F238E27FC236}">
                <a16:creationId xmlns:a16="http://schemas.microsoft.com/office/drawing/2014/main" id="{177548D4-A467-41B2-B1A3-CC5254E5B7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7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89441" y="2247574"/>
            <a:ext cx="11586636" cy="939780"/>
            <a:chOff x="6158918" y="1631576"/>
            <a:chExt cx="5688000" cy="2510497"/>
          </a:xfrm>
        </p:grpSpPr>
        <p:sp>
          <p:nvSpPr>
            <p:cNvPr id="48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1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82701" y="216406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4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40369" y="3265984"/>
            <a:ext cx="8792561" cy="939780"/>
            <a:chOff x="6158918" y="1631576"/>
            <a:chExt cx="5688000" cy="2510497"/>
          </a:xfrm>
        </p:grpSpPr>
        <p:sp>
          <p:nvSpPr>
            <p:cNvPr id="45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9" name="矩形 64">
            <a:extLst>
              <a:ext uri="{FF2B5EF4-FFF2-40B4-BE49-F238E27FC236}">
                <a16:creationId xmlns:a16="http://schemas.microsoft.com/office/drawing/2014/main" id="{39A858AE-6D4A-45B5-A5B4-0A3DDCA624F2}"/>
              </a:ext>
            </a:extLst>
          </p:cNvPr>
          <p:cNvSpPr/>
          <p:nvPr userDrawn="1"/>
        </p:nvSpPr>
        <p:spPr>
          <a:xfrm>
            <a:off x="9177681" y="3251438"/>
            <a:ext cx="2698396" cy="9543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6412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555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72160" y="3626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9316" y="2276624"/>
            <a:ext cx="5688000" cy="1276236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6624"/>
            <a:ext cx="5688000" cy="1276236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23650" y="3687165"/>
            <a:ext cx="11483665" cy="2086011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23650" y="364340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1057" y="5994130"/>
            <a:ext cx="11506259" cy="756294"/>
            <a:chOff x="6158918" y="1452832"/>
            <a:chExt cx="5688000" cy="153783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3"/>
              <a:ext cx="5688000" cy="1191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23650" y="591643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2409637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69484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626682" y="1528654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771434" y="1609243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71433" y="1892567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7697897" y="154873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42649" y="1629328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842648" y="191265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8877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7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5120139" y="151789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282140" y="159848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282139" y="188180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68617593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908112" y="148569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5286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5286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3076555" y="147457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21307" y="155516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21306" y="183848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7303352" y="1485693"/>
            <a:ext cx="1464919" cy="4786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4810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44810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21359" y="2027804"/>
            <a:ext cx="5688000" cy="2376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6266" y="2027804"/>
            <a:ext cx="5688000" cy="2376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452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683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4493156"/>
            <a:ext cx="11506259" cy="2061523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4706497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9339877" y="1470225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441645" y="1575710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41644" y="1859033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5189953" y="1458266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351953" y="1556254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351953" y="1830964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094702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759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2" y="2279864"/>
            <a:ext cx="11493093" cy="1292895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6119316" y="3646967"/>
            <a:ext cx="5688000" cy="190252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3646967"/>
            <a:ext cx="5688000" cy="190252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7" y="35878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41912" y="35878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619586"/>
            <a:ext cx="11506259" cy="1177139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55549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B8FCC8F-9EC9-4A6D-BB21-B3F91FBD855C}"/>
              </a:ext>
            </a:extLst>
          </p:cNvPr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66F810F7-B9B5-4484-9630-92220A2A5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4D54069E-BEEA-4951-985C-84B74B9BD9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AB897F-2974-4EA4-B677-8A9D29C7FD5E}"/>
              </a:ext>
            </a:extLst>
          </p:cNvPr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占位符 10">
            <a:extLst>
              <a:ext uri="{FF2B5EF4-FFF2-40B4-BE49-F238E27FC236}">
                <a16:creationId xmlns:a16="http://schemas.microsoft.com/office/drawing/2014/main" id="{01347558-609C-4302-B2FA-E7E5E1FCF92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>
            <a:extLst>
              <a:ext uri="{FF2B5EF4-FFF2-40B4-BE49-F238E27FC236}">
                <a16:creationId xmlns:a16="http://schemas.microsoft.com/office/drawing/2014/main" id="{177548D4-A467-41B2-B1A3-CC5254E5B7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15298568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04795" y="4329998"/>
            <a:ext cx="11493093" cy="1389843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55229" y="431435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7" y="5750421"/>
            <a:ext cx="11520168" cy="1046304"/>
            <a:chOff x="6158918" y="1635450"/>
            <a:chExt cx="5694876" cy="250662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2036702"/>
              <a:ext cx="5688000" cy="2105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65794" y="1635450"/>
              <a:ext cx="5688000" cy="254732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18895" y="5689884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B8FCC8F-9EC9-4A6D-BB21-B3F91FBD855C}"/>
              </a:ext>
            </a:extLst>
          </p:cNvPr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66F810F7-B9B5-4484-9630-92220A2A5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4D54069E-BEEA-4951-985C-84B74B9BD9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AB897F-2974-4EA4-B677-8A9D29C7FD5E}"/>
              </a:ext>
            </a:extLst>
          </p:cNvPr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占位符 10">
            <a:extLst>
              <a:ext uri="{FF2B5EF4-FFF2-40B4-BE49-F238E27FC236}">
                <a16:creationId xmlns:a16="http://schemas.microsoft.com/office/drawing/2014/main" id="{01347558-609C-4302-B2FA-E7E5E1FCF92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>
            <a:extLst>
              <a:ext uri="{FF2B5EF4-FFF2-40B4-BE49-F238E27FC236}">
                <a16:creationId xmlns:a16="http://schemas.microsoft.com/office/drawing/2014/main" id="{177548D4-A467-41B2-B1A3-CC5254E5B7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7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89441" y="2247574"/>
            <a:ext cx="11586636" cy="939780"/>
            <a:chOff x="6158918" y="1631576"/>
            <a:chExt cx="5688000" cy="2510497"/>
          </a:xfrm>
        </p:grpSpPr>
        <p:sp>
          <p:nvSpPr>
            <p:cNvPr id="48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1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82701" y="216406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4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240369" y="3265984"/>
            <a:ext cx="8792561" cy="939780"/>
            <a:chOff x="6158918" y="1631576"/>
            <a:chExt cx="5688000" cy="2510497"/>
          </a:xfrm>
        </p:grpSpPr>
        <p:sp>
          <p:nvSpPr>
            <p:cNvPr id="45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9" name="矩形 64">
            <a:extLst>
              <a:ext uri="{FF2B5EF4-FFF2-40B4-BE49-F238E27FC236}">
                <a16:creationId xmlns:a16="http://schemas.microsoft.com/office/drawing/2014/main" id="{39A858AE-6D4A-45B5-A5B4-0A3DDCA624F2}"/>
              </a:ext>
            </a:extLst>
          </p:cNvPr>
          <p:cNvSpPr/>
          <p:nvPr userDrawn="1"/>
        </p:nvSpPr>
        <p:spPr>
          <a:xfrm>
            <a:off x="9177681" y="3251438"/>
            <a:ext cx="2698396" cy="9543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2527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8877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149108" y="2249913"/>
            <a:ext cx="3780000" cy="1656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49913"/>
            <a:ext cx="3780000" cy="1656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181132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7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6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1" name="组 121">
            <a:extLst>
              <a:ext uri="{FF2B5EF4-FFF2-40B4-BE49-F238E27FC236}">
                <a16:creationId xmlns:a16="http://schemas.microsoft.com/office/drawing/2014/main" id="{A7ABA6C9-61CA-498C-9A64-894DA8FE20EB}"/>
              </a:ext>
            </a:extLst>
          </p:cNvPr>
          <p:cNvGrpSpPr/>
          <p:nvPr userDrawn="1"/>
        </p:nvGrpSpPr>
        <p:grpSpPr>
          <a:xfrm>
            <a:off x="7987380" y="2249913"/>
            <a:ext cx="3780000" cy="1656000"/>
            <a:chOff x="6158918" y="1631576"/>
            <a:chExt cx="5688000" cy="251049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DEE4BCA-8134-47BA-AA78-7A2BB4771B8E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963E4F9-8A84-4674-A862-07FDB0753A25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EB95AC50-B1CD-4791-9151-25BA254CD15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104247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55115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166292" y="5298141"/>
            <a:ext cx="5719482" cy="14895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3986827" y="3142165"/>
            <a:ext cx="3743209" cy="18486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7868543" y="3146249"/>
            <a:ext cx="4141693" cy="18446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6024281" y="5298140"/>
            <a:ext cx="5916706" cy="14895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986828" y="2939835"/>
            <a:ext cx="3743209" cy="193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66292" y="5104577"/>
            <a:ext cx="5719482" cy="193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868545" y="2941627"/>
            <a:ext cx="4141693" cy="1917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24281" y="5096110"/>
            <a:ext cx="5916706" cy="200238"/>
          </a:xfrm>
          <a:prstGeom prst="rect">
            <a:avLst/>
          </a:prstGeom>
        </p:spPr>
      </p:pic>
      <p:sp>
        <p:nvSpPr>
          <p:cNvPr id="12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105111" y="3142165"/>
            <a:ext cx="3743209" cy="18486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5111" y="2948602"/>
            <a:ext cx="3743209" cy="19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330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8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171640" y="5038166"/>
            <a:ext cx="11769344" cy="17406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171639" y="3034553"/>
            <a:ext cx="11769345" cy="19274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171640" y="1595719"/>
            <a:ext cx="11769345" cy="13626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2000" cy="1231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623" y="1193708"/>
            <a:ext cx="12192623" cy="5664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9521" y="888908"/>
            <a:ext cx="2351448" cy="24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7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8877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149108" y="2249913"/>
            <a:ext cx="3780000" cy="1656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49913"/>
            <a:ext cx="3780000" cy="1656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181132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7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6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41" name="组 121">
            <a:extLst>
              <a:ext uri="{FF2B5EF4-FFF2-40B4-BE49-F238E27FC236}">
                <a16:creationId xmlns:a16="http://schemas.microsoft.com/office/drawing/2014/main" id="{A7ABA6C9-61CA-498C-9A64-894DA8FE20EB}"/>
              </a:ext>
            </a:extLst>
          </p:cNvPr>
          <p:cNvGrpSpPr/>
          <p:nvPr userDrawn="1"/>
        </p:nvGrpSpPr>
        <p:grpSpPr>
          <a:xfrm>
            <a:off x="7987380" y="2249913"/>
            <a:ext cx="3780000" cy="1656000"/>
            <a:chOff x="6158918" y="1631576"/>
            <a:chExt cx="5688000" cy="251049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DEE4BCA-8134-47BA-AA78-7A2BB4771B8E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963E4F9-8A84-4674-A862-07FDB0753A25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7" name="内容占位符 21">
            <a:extLst>
              <a:ext uri="{FF2B5EF4-FFF2-40B4-BE49-F238E27FC236}">
                <a16:creationId xmlns:a16="http://schemas.microsoft.com/office/drawing/2014/main" id="{EB95AC50-B1CD-4791-9151-25BA254CD15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104247" y="2183924"/>
            <a:ext cx="1728000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01502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94736" y="44625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/>
        </p:nvSpPr>
        <p:spPr>
          <a:xfrm>
            <a:off x="337285" y="2912294"/>
            <a:ext cx="11493093" cy="3829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2928" y="1688765"/>
            <a:ext cx="1316358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7680" y="1688936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7679" y="1970995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1416716" y="1688765"/>
            <a:ext cx="131661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561468" y="1688936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61467" y="1970995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B8FCC8F-9EC9-4A6D-BB21-B3F91FBD855C}"/>
              </a:ext>
            </a:extLst>
          </p:cNvPr>
          <p:cNvSpPr/>
          <p:nvPr userDrawn="1"/>
        </p:nvSpPr>
        <p:spPr>
          <a:xfrm>
            <a:off x="4166204" y="1676904"/>
            <a:ext cx="1333093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66F810F7-B9B5-4484-9630-92220A2A5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250800" y="1722600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4D54069E-BEEA-4951-985C-84B74B9BD9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279072" y="1948895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6924127" y="1683799"/>
            <a:ext cx="126929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81192" y="1693850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881191" y="1975909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2786703" y="1678379"/>
            <a:ext cx="131661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931454" y="1678550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931453" y="1960609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8232911" y="1674834"/>
            <a:ext cx="1250401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232913" y="1675005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232912" y="1957064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9533825" y="1678379"/>
            <a:ext cx="1282313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565739" y="1678550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565738" y="1960609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AB897F-2974-4EA4-B677-8A9D29C7FD5E}"/>
              </a:ext>
            </a:extLst>
          </p:cNvPr>
          <p:cNvSpPr/>
          <p:nvPr userDrawn="1"/>
        </p:nvSpPr>
        <p:spPr>
          <a:xfrm>
            <a:off x="10913568" y="1683799"/>
            <a:ext cx="1273069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占位符 10">
            <a:extLst>
              <a:ext uri="{FF2B5EF4-FFF2-40B4-BE49-F238E27FC236}">
                <a16:creationId xmlns:a16="http://schemas.microsoft.com/office/drawing/2014/main" id="{01347558-609C-4302-B2FA-E7E5E1FCF92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936238" y="1683970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7" name="文本占位符 12">
            <a:extLst>
              <a:ext uri="{FF2B5EF4-FFF2-40B4-BE49-F238E27FC236}">
                <a16:creationId xmlns:a16="http://schemas.microsoft.com/office/drawing/2014/main" id="{177548D4-A467-41B2-B1A3-CC5254E5B7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936237" y="1966029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3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968641" y="2313508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113393" y="2313679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5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113392" y="2595738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6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2412495" y="2313508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557247" y="2313679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8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2557246" y="2595738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6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5396964" y="2312737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541716" y="2312908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541715" y="2594967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8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3900284" y="2313508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045036" y="2313679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045035" y="2595738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6842919" y="2312737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987671" y="2312908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987670" y="2594967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8294634" y="2312737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439386" y="2312908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39385" y="2594967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5" name="矩形 94">
            <a:extLst>
              <a:ext uri="{FF2B5EF4-FFF2-40B4-BE49-F238E27FC236}">
                <a16:creationId xmlns:a16="http://schemas.microsoft.com/office/drawing/2014/main" id="{43AB897F-2974-4EA4-B677-8A9D29C7FD5E}"/>
              </a:ext>
            </a:extLst>
          </p:cNvPr>
          <p:cNvSpPr/>
          <p:nvPr userDrawn="1"/>
        </p:nvSpPr>
        <p:spPr>
          <a:xfrm>
            <a:off x="9742629" y="2312737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占位符 10">
            <a:extLst>
              <a:ext uri="{FF2B5EF4-FFF2-40B4-BE49-F238E27FC236}">
                <a16:creationId xmlns:a16="http://schemas.microsoft.com/office/drawing/2014/main" id="{01347558-609C-4302-B2FA-E7E5E1FCF92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887381" y="2312908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7" name="文本占位符 12">
            <a:extLst>
              <a:ext uri="{FF2B5EF4-FFF2-40B4-BE49-F238E27FC236}">
                <a16:creationId xmlns:a16="http://schemas.microsoft.com/office/drawing/2014/main" id="{177548D4-A467-41B2-B1A3-CC5254E5B70B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87380" y="2594967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8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5591036" y="1686022"/>
            <a:ext cx="126929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596727" y="1686102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0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599468" y="1957064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11" name="矩形 78">
            <a:extLst>
              <a:ext uri="{FF2B5EF4-FFF2-40B4-BE49-F238E27FC236}">
                <a16:creationId xmlns:a16="http://schemas.microsoft.com/office/drawing/2014/main" id="{6BB25D3A-195D-424A-A430-8CB112DF5A24}"/>
              </a:ext>
            </a:extLst>
          </p:cNvPr>
          <p:cNvSpPr/>
          <p:nvPr userDrawn="1"/>
        </p:nvSpPr>
        <p:spPr>
          <a:xfrm>
            <a:off x="337284" y="2913769"/>
            <a:ext cx="11493093" cy="162104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矩形 78">
            <a:extLst>
              <a:ext uri="{FF2B5EF4-FFF2-40B4-BE49-F238E27FC236}">
                <a16:creationId xmlns:a16="http://schemas.microsoft.com/office/drawing/2014/main" id="{6BB25D3A-195D-424A-A430-8CB112DF5A24}"/>
              </a:ext>
            </a:extLst>
          </p:cNvPr>
          <p:cNvSpPr/>
          <p:nvPr userDrawn="1"/>
        </p:nvSpPr>
        <p:spPr>
          <a:xfrm>
            <a:off x="337283" y="4798677"/>
            <a:ext cx="11493093" cy="162104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614849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04C88A-AEEF-4580-A745-0DB48B50437C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F970A-12FC-4770-8762-A2BB7681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095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57662" y="1671486"/>
            <a:ext cx="137923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2414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2413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1701516" y="1671486"/>
            <a:ext cx="140925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4626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4626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4681956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26708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826707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6135260" y="1671486"/>
            <a:ext cx="141404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8001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8001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248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547696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3189305" y="1671486"/>
            <a:ext cx="1400015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3405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3405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758121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2596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72596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313388" y="3905900"/>
            <a:ext cx="5685182" cy="1498344"/>
            <a:chOff x="6158918" y="1631576"/>
            <a:chExt cx="5688000" cy="25104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7" y="386214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83" name="组 121">
            <a:extLst>
              <a:ext uri="{FF2B5EF4-FFF2-40B4-BE49-F238E27FC236}">
                <a16:creationId xmlns:a16="http://schemas.microsoft.com/office/drawing/2014/main" id="{6CCE213C-8A66-4193-8DC2-EF280265DA65}"/>
              </a:ext>
            </a:extLst>
          </p:cNvPr>
          <p:cNvGrpSpPr/>
          <p:nvPr userDrawn="1"/>
        </p:nvGrpSpPr>
        <p:grpSpPr>
          <a:xfrm>
            <a:off x="6096000" y="3896473"/>
            <a:ext cx="5711315" cy="1498344"/>
            <a:chOff x="6158918" y="1631576"/>
            <a:chExt cx="5688000" cy="2510497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1DFBEA0A-FDF0-4767-B62E-C5A6C7462AA3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70C6134-1909-4F84-AB80-A1FAA9AD8B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6" name="内容占位符 21">
            <a:extLst>
              <a:ext uri="{FF2B5EF4-FFF2-40B4-BE49-F238E27FC236}">
                <a16:creationId xmlns:a16="http://schemas.microsoft.com/office/drawing/2014/main" id="{499B68B9-BA02-4DC2-9FE1-C3596028B27A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6132485" y="3843170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7E29CBB-173D-44F7-A77F-62C35764A796}"/>
              </a:ext>
            </a:extLst>
          </p:cNvPr>
          <p:cNvSpPr/>
          <p:nvPr userDrawn="1"/>
        </p:nvSpPr>
        <p:spPr>
          <a:xfrm>
            <a:off x="9032930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" name="文本占位符 10">
            <a:extLst>
              <a:ext uri="{FF2B5EF4-FFF2-40B4-BE49-F238E27FC236}">
                <a16:creationId xmlns:a16="http://schemas.microsoft.com/office/drawing/2014/main" id="{3B754C00-FED3-412C-922E-D53F168C20F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77682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>
            <a:extLst>
              <a:ext uri="{FF2B5EF4-FFF2-40B4-BE49-F238E27FC236}">
                <a16:creationId xmlns:a16="http://schemas.microsoft.com/office/drawing/2014/main" id="{94726042-90EA-45FC-9BC8-82BC1021739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77681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AEE083A-44D3-49CD-AC31-F64047F0570F}"/>
              </a:ext>
            </a:extLst>
          </p:cNvPr>
          <p:cNvSpPr/>
          <p:nvPr userDrawn="1"/>
        </p:nvSpPr>
        <p:spPr>
          <a:xfrm>
            <a:off x="10480925" y="1671486"/>
            <a:ext cx="139515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文本占位符 10">
            <a:extLst>
              <a:ext uri="{FF2B5EF4-FFF2-40B4-BE49-F238E27FC236}">
                <a16:creationId xmlns:a16="http://schemas.microsoft.com/office/drawing/2014/main" id="{890473FD-07F8-4BB5-BF04-46018C31004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625677" y="1671657"/>
            <a:ext cx="117186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5" name="文本占位符 12">
            <a:extLst>
              <a:ext uri="{FF2B5EF4-FFF2-40B4-BE49-F238E27FC236}">
                <a16:creationId xmlns:a16="http://schemas.microsoft.com/office/drawing/2014/main" id="{F68BA40A-418A-400C-8C43-EDDEECA1414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625676" y="1953716"/>
            <a:ext cx="117186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36432832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114399" y="1675884"/>
            <a:ext cx="1188830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9151" y="1676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9150" y="1958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9316" y="2276624"/>
            <a:ext cx="5688000" cy="1849238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6623"/>
            <a:ext cx="5688000" cy="1864013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1057" y="5765797"/>
            <a:ext cx="11506259" cy="962692"/>
            <a:chOff x="6158918" y="1452832"/>
            <a:chExt cx="5688000" cy="202242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7"/>
              <a:ext cx="5688000" cy="1676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61723" y="575954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307222" y="4210736"/>
            <a:ext cx="11493928" cy="1456507"/>
            <a:chOff x="6158918" y="1631576"/>
            <a:chExt cx="5688000" cy="25104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517575" y="1692457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517574" y="1974516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161098" y="1690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161097" y="1972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60449" y="1697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860448" y="1979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559800" y="1680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559799" y="1962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875707" y="1697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875706" y="1979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921351" y="2222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9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0777654" y="1711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0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0777653" y="1993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9477005" y="1718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3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477004" y="2000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176356" y="1701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176355" y="1983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501567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114399" y="1675884"/>
            <a:ext cx="11888304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9151" y="1676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9150" y="1958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8163673" y="2276260"/>
            <a:ext cx="3839029" cy="1849238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6623"/>
            <a:ext cx="3825862" cy="1864013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1057" y="5765797"/>
            <a:ext cx="11701645" cy="962692"/>
            <a:chOff x="6158918" y="1452832"/>
            <a:chExt cx="5688000" cy="202242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7"/>
              <a:ext cx="5688000" cy="1676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61723" y="5759540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307222" y="4210736"/>
            <a:ext cx="11695480" cy="1456507"/>
            <a:chOff x="6158918" y="1631576"/>
            <a:chExt cx="5688000" cy="25104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517575" y="1692457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517574" y="1974516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161098" y="1690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7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161097" y="1972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60449" y="1697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0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860448" y="1979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559800" y="1680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559799" y="1962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875707" y="1697055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875706" y="1979114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8163673" y="22510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9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0777654" y="1711874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0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0777653" y="1993933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9477005" y="1718702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3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477004" y="2000761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176356" y="1701048"/>
            <a:ext cx="1075943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176355" y="1983107"/>
            <a:ext cx="1075943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4213880" y="2275441"/>
            <a:ext cx="3875998" cy="1864013"/>
            <a:chOff x="6158918" y="1631576"/>
            <a:chExt cx="5688000" cy="2510497"/>
          </a:xfrm>
        </p:grpSpPr>
        <p:sp>
          <p:nvSpPr>
            <p:cNvPr id="40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4223964" y="228767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80693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116541" y="2242527"/>
            <a:ext cx="11932023" cy="1874803"/>
            <a:chOff x="6158918" y="1631576"/>
            <a:chExt cx="5688000" cy="2222498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1944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116541" y="4210736"/>
            <a:ext cx="11932023" cy="2566582"/>
            <a:chOff x="6158918" y="1631576"/>
            <a:chExt cx="5688000" cy="2666370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12019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3878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60183" y="416550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9" name="矩形 54">
            <a:extLst>
              <a:ext uri="{FF2B5EF4-FFF2-40B4-BE49-F238E27FC236}">
                <a16:creationId xmlns:a16="http://schemas.microsoft.com/office/drawing/2014/main" id="{0D51AF83-9AFB-4C07-9A9C-5179334C0B58}"/>
              </a:ext>
            </a:extLst>
          </p:cNvPr>
          <p:cNvSpPr/>
          <p:nvPr userDrawn="1"/>
        </p:nvSpPr>
        <p:spPr>
          <a:xfrm>
            <a:off x="260183" y="1558640"/>
            <a:ext cx="11519190" cy="6027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7527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3150" y="1596653"/>
            <a:ext cx="5688000" cy="2094814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08057" y="1596652"/>
            <a:ext cx="5688000" cy="2094815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98629" y="152123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308057" y="3790021"/>
            <a:ext cx="11493928" cy="3067979"/>
            <a:chOff x="6158918" y="1631576"/>
            <a:chExt cx="5688000" cy="25104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7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915185" y="154223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185851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9734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3150" y="1596653"/>
            <a:ext cx="5688000" cy="2094814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08057" y="1596652"/>
            <a:ext cx="5688000" cy="2094815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98629" y="152123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8561897" y="3845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308057" y="3790021"/>
            <a:ext cx="11493928" cy="3067979"/>
            <a:chOff x="6158918" y="1631576"/>
            <a:chExt cx="5688000" cy="251049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70908" y="41629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7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915185" y="154223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980635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908112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52864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52863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354917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9392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9392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673857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8332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88332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4787153" y="2279862"/>
            <a:ext cx="7404847" cy="3324926"/>
            <a:chOff x="6158918" y="1631576"/>
            <a:chExt cx="5688000" cy="3513138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3234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9862"/>
            <a:ext cx="4329495" cy="3334353"/>
            <a:chOff x="6158918" y="1631576"/>
            <a:chExt cx="5688000" cy="352309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32446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904320" y="228928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79864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693386"/>
            <a:ext cx="11885162" cy="1103339"/>
            <a:chOff x="6158918" y="2724885"/>
            <a:chExt cx="5691651" cy="1417188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3080817"/>
              <a:ext cx="5688000" cy="1061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62569" y="2724885"/>
              <a:ext cx="5688000" cy="254732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14223" y="566523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9296893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441645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41644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59348046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28280" y="1679227"/>
            <a:ext cx="5688000" cy="1825973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23187" y="1679227"/>
            <a:ext cx="5688000" cy="1825973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41449" y="167922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13759" y="167922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10021" y="3614615"/>
            <a:ext cx="11506259" cy="3090985"/>
            <a:chOff x="6158918" y="1494142"/>
            <a:chExt cx="5688000" cy="334781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30431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93045" y="410586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122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.T. Kearney TitleOnly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870204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759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2" y="2279864"/>
            <a:ext cx="11493093" cy="1509478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103696" y="3820175"/>
            <a:ext cx="3755958" cy="1498344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3820175"/>
            <a:ext cx="3755958" cy="1498344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7" y="37764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090703" y="376687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299846"/>
            <a:ext cx="11506259" cy="1496879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53098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>
            <a:extLst>
              <a:ext uri="{FF2B5EF4-FFF2-40B4-BE49-F238E27FC236}">
                <a16:creationId xmlns:a16="http://schemas.microsoft.com/office/drawing/2014/main" id="{953C93C2-5994-4CE4-A761-41E1B65A42F2}"/>
              </a:ext>
            </a:extLst>
          </p:cNvPr>
          <p:cNvGrpSpPr/>
          <p:nvPr userDrawn="1"/>
        </p:nvGrpSpPr>
        <p:grpSpPr>
          <a:xfrm>
            <a:off x="7893684" y="3810748"/>
            <a:ext cx="3913631" cy="1498344"/>
            <a:chOff x="6158918" y="1631576"/>
            <a:chExt cx="5688000" cy="251049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277A49F-298D-4CA5-8724-FF6E9B95823D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A6F6B40-E503-4A38-AFBD-4098DFC9238E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044C5871-6C5A-4CEA-B1AF-CEE954838D7E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7880692" y="3757445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319935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53304" y="40576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2" y="2279863"/>
            <a:ext cx="11493093" cy="1778232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04795" y="4117908"/>
            <a:ext cx="5406094" cy="2858530"/>
            <a:chOff x="6158918" y="1631576"/>
            <a:chExt cx="5688000" cy="4789509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2"/>
              <a:ext cx="5688000" cy="4511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04794" y="407415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>
            <a:extLst>
              <a:ext uri="{FF2B5EF4-FFF2-40B4-BE49-F238E27FC236}">
                <a16:creationId xmlns:a16="http://schemas.microsoft.com/office/drawing/2014/main" id="{953C93C2-5994-4CE4-A761-41E1B65A42F2}"/>
              </a:ext>
            </a:extLst>
          </p:cNvPr>
          <p:cNvGrpSpPr/>
          <p:nvPr userDrawn="1"/>
        </p:nvGrpSpPr>
        <p:grpSpPr>
          <a:xfrm>
            <a:off x="5926043" y="4108482"/>
            <a:ext cx="5872680" cy="2867955"/>
            <a:chOff x="6158918" y="1631578"/>
            <a:chExt cx="5688000" cy="480530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277A49F-298D-4CA5-8724-FF6E9B95823D}"/>
                </a:ext>
              </a:extLst>
            </p:cNvPr>
            <p:cNvSpPr/>
            <p:nvPr/>
          </p:nvSpPr>
          <p:spPr>
            <a:xfrm>
              <a:off x="6158918" y="1631578"/>
              <a:ext cx="5688000" cy="29429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A6F6B40-E503-4A38-AFBD-4098DFC9238E}"/>
                </a:ext>
              </a:extLst>
            </p:cNvPr>
            <p:cNvSpPr/>
            <p:nvPr/>
          </p:nvSpPr>
          <p:spPr>
            <a:xfrm>
              <a:off x="6158918" y="1910072"/>
              <a:ext cx="5688000" cy="4526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044C5871-6C5A-4CEA-B1AF-CEE954838D7E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7872099" y="4055178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9630304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23650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402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401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304831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49583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49582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6114835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59587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59586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8086607" y="1539481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1359" y="162007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231358" y="1903394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7598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2" y="2279864"/>
            <a:ext cx="11493093" cy="1509478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103696" y="3820175"/>
            <a:ext cx="3755958" cy="1498344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3820175"/>
            <a:ext cx="3755958" cy="1498344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7" y="377641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090703" y="376687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299846"/>
            <a:ext cx="11506259" cy="1496879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53098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4273388" y="155182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18140" y="163240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8139" y="191573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10079316" y="154890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224068" y="162949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0224067" y="191282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>
            <a:extLst>
              <a:ext uri="{FF2B5EF4-FFF2-40B4-BE49-F238E27FC236}">
                <a16:creationId xmlns:a16="http://schemas.microsoft.com/office/drawing/2014/main" id="{953C93C2-5994-4CE4-A761-41E1B65A42F2}"/>
              </a:ext>
            </a:extLst>
          </p:cNvPr>
          <p:cNvGrpSpPr/>
          <p:nvPr userDrawn="1"/>
        </p:nvGrpSpPr>
        <p:grpSpPr>
          <a:xfrm>
            <a:off x="7893684" y="3810748"/>
            <a:ext cx="3913631" cy="1498344"/>
            <a:chOff x="6158918" y="1631576"/>
            <a:chExt cx="5688000" cy="251049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277A49F-298D-4CA5-8724-FF6E9B95823D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A6F6B40-E503-4A38-AFBD-4098DFC9238E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044C5871-6C5A-4CEA-B1AF-CEE954838D7E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7880692" y="3757445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4756749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475825" y="150342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0577" y="158401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576" y="186733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2811088" y="1513198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955840" y="159378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955839" y="1877111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34F7AF3-8FFF-4F54-8939-0857AB3A8222}"/>
              </a:ext>
            </a:extLst>
          </p:cNvPr>
          <p:cNvSpPr/>
          <p:nvPr userDrawn="1"/>
        </p:nvSpPr>
        <p:spPr>
          <a:xfrm>
            <a:off x="5245258" y="151268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文本占位符 10">
            <a:extLst>
              <a:ext uri="{FF2B5EF4-FFF2-40B4-BE49-F238E27FC236}">
                <a16:creationId xmlns:a16="http://schemas.microsoft.com/office/drawing/2014/main" id="{69B171B4-588F-4FF0-A9E3-A5E9055CA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90010" y="1593278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DC2A5E1-3977-4820-96E8-0CF56C7EE6E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90009" y="187660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7512670" y="150342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57422" y="158401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57421" y="186733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4040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443F410-7216-4BD5-8600-9D26FC85BDBF}"/>
              </a:ext>
            </a:extLst>
          </p:cNvPr>
          <p:cNvSpPr/>
          <p:nvPr/>
        </p:nvSpPr>
        <p:spPr>
          <a:xfrm>
            <a:off x="314222" y="2279865"/>
            <a:ext cx="11493093" cy="173165"/>
          </a:xfrm>
          <a:prstGeom prst="rect">
            <a:avLst/>
          </a:prstGeom>
          <a:solidFill>
            <a:srgbClr val="DFE2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103696" y="4101235"/>
            <a:ext cx="3755958" cy="1498344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4101235"/>
            <a:ext cx="3755958" cy="1498344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7" y="405747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090703" y="404793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5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5644163"/>
            <a:ext cx="11512807" cy="1152561"/>
            <a:chOff x="6158918" y="2103228"/>
            <a:chExt cx="5691237" cy="203884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2410904"/>
              <a:ext cx="5688000" cy="17311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62155" y="2103228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5309812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9741300" y="150342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886052" y="1584011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886051" y="186733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39" name="组 121">
            <a:extLst>
              <a:ext uri="{FF2B5EF4-FFF2-40B4-BE49-F238E27FC236}">
                <a16:creationId xmlns:a16="http://schemas.microsoft.com/office/drawing/2014/main" id="{953C93C2-5994-4CE4-A761-41E1B65A42F2}"/>
              </a:ext>
            </a:extLst>
          </p:cNvPr>
          <p:cNvGrpSpPr/>
          <p:nvPr userDrawn="1"/>
        </p:nvGrpSpPr>
        <p:grpSpPr>
          <a:xfrm>
            <a:off x="7893684" y="4091808"/>
            <a:ext cx="3913631" cy="1498344"/>
            <a:chOff x="6158918" y="1631576"/>
            <a:chExt cx="5688000" cy="251049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277A49F-298D-4CA5-8724-FF6E9B95823D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A6F6B40-E503-4A38-AFBD-4098DFC9238E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内容占位符 21">
            <a:extLst>
              <a:ext uri="{FF2B5EF4-FFF2-40B4-BE49-F238E27FC236}">
                <a16:creationId xmlns:a16="http://schemas.microsoft.com/office/drawing/2014/main" id="{044C5871-6C5A-4CEA-B1AF-CEE954838D7E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7880692" y="4038505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1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71324" y="2200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2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4113123" y="2260639"/>
            <a:ext cx="3755958" cy="1716858"/>
            <a:chOff x="6158918" y="1631576"/>
            <a:chExt cx="5688000" cy="2876620"/>
          </a:xfrm>
        </p:grpSpPr>
        <p:sp>
          <p:nvSpPr>
            <p:cNvPr id="57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598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22815" y="2260639"/>
            <a:ext cx="3755958" cy="1716858"/>
            <a:chOff x="6158918" y="1631576"/>
            <a:chExt cx="5688000" cy="2876620"/>
          </a:xfrm>
        </p:grpSpPr>
        <p:sp>
          <p:nvSpPr>
            <p:cNvPr id="77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598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9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322814" y="2216882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0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4100130" y="220733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81" name="组 121">
            <a:extLst>
              <a:ext uri="{FF2B5EF4-FFF2-40B4-BE49-F238E27FC236}">
                <a16:creationId xmlns:a16="http://schemas.microsoft.com/office/drawing/2014/main" id="{953C93C2-5994-4CE4-A761-41E1B65A42F2}"/>
              </a:ext>
            </a:extLst>
          </p:cNvPr>
          <p:cNvGrpSpPr/>
          <p:nvPr userDrawn="1"/>
        </p:nvGrpSpPr>
        <p:grpSpPr>
          <a:xfrm>
            <a:off x="7903111" y="2251212"/>
            <a:ext cx="3913631" cy="1707312"/>
            <a:chOff x="6158918" y="1631576"/>
            <a:chExt cx="5688000" cy="2860626"/>
          </a:xfrm>
        </p:grpSpPr>
        <p:sp>
          <p:nvSpPr>
            <p:cNvPr id="82" name="矩形 39">
              <a:extLst>
                <a:ext uri="{FF2B5EF4-FFF2-40B4-BE49-F238E27FC236}">
                  <a16:creationId xmlns:a16="http://schemas.microsoft.com/office/drawing/2014/main" id="{1277A49F-298D-4CA5-8724-FF6E9B95823D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矩形 40">
              <a:extLst>
                <a:ext uri="{FF2B5EF4-FFF2-40B4-BE49-F238E27FC236}">
                  <a16:creationId xmlns:a16="http://schemas.microsoft.com/office/drawing/2014/main" id="{6A6F6B40-E503-4A38-AFBD-4098DFC9238E}"/>
                </a:ext>
              </a:extLst>
            </p:cNvPr>
            <p:cNvSpPr/>
            <p:nvPr/>
          </p:nvSpPr>
          <p:spPr>
            <a:xfrm>
              <a:off x="6158918" y="1910073"/>
              <a:ext cx="5688000" cy="2582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4" name="内容占位符 21">
            <a:extLst>
              <a:ext uri="{FF2B5EF4-FFF2-40B4-BE49-F238E27FC236}">
                <a16:creationId xmlns:a16="http://schemas.microsoft.com/office/drawing/2014/main" id="{044C5871-6C5A-4CEA-B1AF-CEE954838D7E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7890119" y="2197909"/>
            <a:ext cx="2376816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764353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256328870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 err="1"/>
              <a:t>Headlne</a:t>
            </a:r>
            <a:r>
              <a:rPr lang="en-US" dirty="0"/>
              <a:t>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29440936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908112" y="148569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5286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5286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3076555" y="147457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21307" y="155516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21306" y="183848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7303352" y="1485693"/>
            <a:ext cx="1464919" cy="4786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4810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44810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21359" y="2027804"/>
            <a:ext cx="5688000" cy="2376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6266" y="2027804"/>
            <a:ext cx="5688000" cy="2376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452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683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4493156"/>
            <a:ext cx="11506259" cy="2061523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4706497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9339877" y="1470225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441645" y="1575710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41644" y="1859033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5189953" y="1458266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351953" y="1556254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351953" y="1830964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372711840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908112" y="148569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5286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5286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3076555" y="1474573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21307" y="155516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21306" y="183848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7303352" y="1485693"/>
            <a:ext cx="1464919" cy="47860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48104" y="1566283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448103" y="1849606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21359" y="2027804"/>
            <a:ext cx="5688000" cy="2376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6266" y="2027804"/>
            <a:ext cx="5688000" cy="2376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452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6838" y="2027806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38" y="4493156"/>
            <a:ext cx="11506259" cy="2061523"/>
            <a:chOff x="6158918" y="1494142"/>
            <a:chExt cx="5688000" cy="264793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94142"/>
              <a:ext cx="5688000" cy="254731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1" y="4706497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EEADAD3-D380-4E65-A0BE-EB2BE937A099}"/>
              </a:ext>
            </a:extLst>
          </p:cNvPr>
          <p:cNvSpPr/>
          <p:nvPr userDrawn="1"/>
        </p:nvSpPr>
        <p:spPr>
          <a:xfrm>
            <a:off x="9339877" y="1470225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文本占位符 10">
            <a:extLst>
              <a:ext uri="{FF2B5EF4-FFF2-40B4-BE49-F238E27FC236}">
                <a16:creationId xmlns:a16="http://schemas.microsoft.com/office/drawing/2014/main" id="{52359D4D-F836-4B57-A620-D29C042FE8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441645" y="1575710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77D90441-63D7-4D37-9118-730DECF73F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41644" y="1859033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27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5189953" y="1458266"/>
            <a:ext cx="1507417" cy="4571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351953" y="1556254"/>
            <a:ext cx="1224776" cy="178666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1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351953" y="1830964"/>
            <a:ext cx="1224776" cy="17428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89176149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1318473" y="1489340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63225" y="1569930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63223" y="1853252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BD19E-8FD0-4C24-9BF7-12CF0FEE5390}"/>
              </a:ext>
            </a:extLst>
          </p:cNvPr>
          <p:cNvSpPr/>
          <p:nvPr userDrawn="1"/>
        </p:nvSpPr>
        <p:spPr>
          <a:xfrm>
            <a:off x="3621505" y="1478512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文本占位符 10">
            <a:extLst>
              <a:ext uri="{FF2B5EF4-FFF2-40B4-BE49-F238E27FC236}">
                <a16:creationId xmlns:a16="http://schemas.microsoft.com/office/drawing/2014/main" id="{89F0313E-6EED-49E4-A2E9-C28526CB7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66257" y="1559102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38" name="文本占位符 12">
            <a:extLst>
              <a:ext uri="{FF2B5EF4-FFF2-40B4-BE49-F238E27FC236}">
                <a16:creationId xmlns:a16="http://schemas.microsoft.com/office/drawing/2014/main" id="{C6502CF1-DF17-4153-A176-C1BBF4A873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766255" y="1842425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1FA55A-C0EB-4288-B4CB-B1ADB352EE76}"/>
              </a:ext>
            </a:extLst>
          </p:cNvPr>
          <p:cNvSpPr/>
          <p:nvPr userDrawn="1"/>
        </p:nvSpPr>
        <p:spPr>
          <a:xfrm>
            <a:off x="8997779" y="1513099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占位符 10">
            <a:extLst>
              <a:ext uri="{FF2B5EF4-FFF2-40B4-BE49-F238E27FC236}">
                <a16:creationId xmlns:a16="http://schemas.microsoft.com/office/drawing/2014/main" id="{20F44413-78CF-4875-A4FE-CCB5C1B76F8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42531" y="1593689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47" name="文本占位符 12">
            <a:extLst>
              <a:ext uri="{FF2B5EF4-FFF2-40B4-BE49-F238E27FC236}">
                <a16:creationId xmlns:a16="http://schemas.microsoft.com/office/drawing/2014/main" id="{3ACFC13F-6A19-4800-BD30-D19D3D4AF2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42530" y="1877010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8877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119316" y="2276624"/>
            <a:ext cx="5688000" cy="1548000"/>
            <a:chOff x="6158918" y="1631576"/>
            <a:chExt cx="5688000" cy="2510497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3" y="2276624"/>
            <a:ext cx="5688000" cy="1548000"/>
            <a:chOff x="6158918" y="1631576"/>
            <a:chExt cx="5688000" cy="251049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内容占位符 21">
            <a:extLst>
              <a:ext uri="{FF2B5EF4-FFF2-40B4-BE49-F238E27FC236}">
                <a16:creationId xmlns:a16="http://schemas.microsoft.com/office/drawing/2014/main" id="{CC78A201-2F16-46AB-9587-77FB45E99D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32488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6119316" y="3947996"/>
            <a:ext cx="5688000" cy="1548000"/>
            <a:chOff x="6158918" y="1631576"/>
            <a:chExt cx="5688000" cy="25104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13388" y="3947996"/>
            <a:ext cx="5688000" cy="1548000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13388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41912" y="3904239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6" y="2201208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1" name="组 127">
            <a:extLst>
              <a:ext uri="{FF2B5EF4-FFF2-40B4-BE49-F238E27FC236}">
                <a16:creationId xmlns:a16="http://schemas.microsoft.com/office/drawing/2014/main" id="{B67E26D1-5305-499C-8439-20590B07A46B}"/>
              </a:ext>
            </a:extLst>
          </p:cNvPr>
          <p:cNvGrpSpPr/>
          <p:nvPr userDrawn="1"/>
        </p:nvGrpSpPr>
        <p:grpSpPr>
          <a:xfrm>
            <a:off x="306841" y="5516621"/>
            <a:ext cx="11506259" cy="1280104"/>
            <a:chOff x="6158918" y="1452832"/>
            <a:chExt cx="5688000" cy="2689241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F7BE28C-42E6-457A-BEF0-57FB092AC465}"/>
                </a:ext>
              </a:extLst>
            </p:cNvPr>
            <p:cNvSpPr/>
            <p:nvPr/>
          </p:nvSpPr>
          <p:spPr>
            <a:xfrm>
              <a:off x="6158918" y="1798814"/>
              <a:ext cx="5688000" cy="234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C964404-4D61-4E6B-B871-840359479BD2}"/>
                </a:ext>
              </a:extLst>
            </p:cNvPr>
            <p:cNvSpPr/>
            <p:nvPr/>
          </p:nvSpPr>
          <p:spPr>
            <a:xfrm flipV="1">
              <a:off x="6158918" y="1452832"/>
              <a:ext cx="5688000" cy="302515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内容占位符 21">
            <a:extLst>
              <a:ext uri="{FF2B5EF4-FFF2-40B4-BE49-F238E27FC236}">
                <a16:creationId xmlns:a16="http://schemas.microsoft.com/office/drawing/2014/main" id="{C3B60410-73DF-40D6-9AA2-B7C5B9A401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4084" y="5477128"/>
            <a:ext cx="2498725" cy="226473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BE01ED8-C223-48DB-8506-D70D014ABEA1}"/>
              </a:ext>
            </a:extLst>
          </p:cNvPr>
          <p:cNvSpPr/>
          <p:nvPr userDrawn="1"/>
        </p:nvSpPr>
        <p:spPr>
          <a:xfrm>
            <a:off x="6420021" y="1482253"/>
            <a:ext cx="1728000" cy="65317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文本占位符 10">
            <a:extLst>
              <a:ext uri="{FF2B5EF4-FFF2-40B4-BE49-F238E27FC236}">
                <a16:creationId xmlns:a16="http://schemas.microsoft.com/office/drawing/2014/main" id="{D10081EC-FCE8-40A0-949C-BBB974550A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82022" y="1562847"/>
            <a:ext cx="1404000" cy="255255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8" name="文本占位符 12">
            <a:extLst>
              <a:ext uri="{FF2B5EF4-FFF2-40B4-BE49-F238E27FC236}">
                <a16:creationId xmlns:a16="http://schemas.microsoft.com/office/drawing/2014/main" id="{3196B76D-246B-4A65-8B9D-BFFC5F2B17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82021" y="1846163"/>
            <a:ext cx="1404000" cy="24899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54093376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9539" y="40826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14224" y="2280032"/>
            <a:ext cx="11493093" cy="1553137"/>
            <a:chOff x="6158918" y="1631576"/>
            <a:chExt cx="5688000" cy="3015826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910074"/>
              <a:ext cx="5688000" cy="2737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组 121">
            <a:extLst>
              <a:ext uri="{FF2B5EF4-FFF2-40B4-BE49-F238E27FC236}">
                <a16:creationId xmlns:a16="http://schemas.microsoft.com/office/drawing/2014/main" id="{1A8ACCBC-65D7-4427-BAA4-66B2D6D1081F}"/>
              </a:ext>
            </a:extLst>
          </p:cNvPr>
          <p:cNvGrpSpPr/>
          <p:nvPr userDrawn="1"/>
        </p:nvGrpSpPr>
        <p:grpSpPr>
          <a:xfrm>
            <a:off x="6126958" y="3969696"/>
            <a:ext cx="5688000" cy="2807622"/>
            <a:chOff x="6158918" y="1631576"/>
            <a:chExt cx="5688000" cy="370483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7C7A67D-C1DA-42B2-9AF3-B5539D999161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1D176B7-4C34-48A2-9AEF-3E69CAF0A794}"/>
                </a:ext>
              </a:extLst>
            </p:cNvPr>
            <p:cNvSpPr/>
            <p:nvPr/>
          </p:nvSpPr>
          <p:spPr>
            <a:xfrm>
              <a:off x="6158918" y="1910073"/>
              <a:ext cx="5688000" cy="34263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组 127">
            <a:extLst>
              <a:ext uri="{FF2B5EF4-FFF2-40B4-BE49-F238E27FC236}">
                <a16:creationId xmlns:a16="http://schemas.microsoft.com/office/drawing/2014/main" id="{D0D1AE20-8525-4B5A-94A6-F2C7E2D1F832}"/>
              </a:ext>
            </a:extLst>
          </p:cNvPr>
          <p:cNvGrpSpPr/>
          <p:nvPr userDrawn="1"/>
        </p:nvGrpSpPr>
        <p:grpSpPr>
          <a:xfrm>
            <a:off x="321030" y="3969696"/>
            <a:ext cx="5688000" cy="2807622"/>
            <a:chOff x="6158918" y="1631576"/>
            <a:chExt cx="5688000" cy="251049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A671663-49C7-447B-8197-EF074F034B52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9A858AE-6D4A-45B5-A5B4-0A3DDCA624F2}"/>
                </a:ext>
              </a:extLst>
            </p:cNvPr>
            <p:cNvSpPr/>
            <p:nvPr/>
          </p:nvSpPr>
          <p:spPr>
            <a:xfrm>
              <a:off x="6158918" y="1910073"/>
              <a:ext cx="5688000" cy="22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内容占位符 21">
            <a:extLst>
              <a:ext uri="{FF2B5EF4-FFF2-40B4-BE49-F238E27FC236}">
                <a16:creationId xmlns:a16="http://schemas.microsoft.com/office/drawing/2014/main" id="{6BFA86C0-58FB-4FEE-A335-DE46E8572263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21030" y="391060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7" name="内容占位符 21">
            <a:extLst>
              <a:ext uri="{FF2B5EF4-FFF2-40B4-BE49-F238E27FC236}">
                <a16:creationId xmlns:a16="http://schemas.microsoft.com/office/drawing/2014/main" id="{96D0B343-7642-4C45-B463-A7D892A0D87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149554" y="3910607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4796" y="2227295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AE4C7C-6244-481B-803D-CE4F81BE9AF2}"/>
              </a:ext>
            </a:extLst>
          </p:cNvPr>
          <p:cNvSpPr/>
          <p:nvPr userDrawn="1"/>
        </p:nvSpPr>
        <p:spPr>
          <a:xfrm>
            <a:off x="598936" y="1674672"/>
            <a:ext cx="1359402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5" name="文本占位符 10">
            <a:extLst>
              <a:ext uri="{FF2B5EF4-FFF2-40B4-BE49-F238E27FC236}">
                <a16:creationId xmlns:a16="http://schemas.microsoft.com/office/drawing/2014/main" id="{64F95496-52A9-4532-A583-A97184B9B0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3722" y="1674843"/>
            <a:ext cx="1155014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6" name="文本占位符 12">
            <a:extLst>
              <a:ext uri="{FF2B5EF4-FFF2-40B4-BE49-F238E27FC236}">
                <a16:creationId xmlns:a16="http://schemas.microsoft.com/office/drawing/2014/main" id="{9317C348-7E4C-428D-8914-36732B9138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3722" y="1956902"/>
            <a:ext cx="1155014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E43373E-9E17-4738-B297-E7F683F42FA0}"/>
              </a:ext>
            </a:extLst>
          </p:cNvPr>
          <p:cNvSpPr/>
          <p:nvPr userDrawn="1"/>
        </p:nvSpPr>
        <p:spPr>
          <a:xfrm>
            <a:off x="2103124" y="1674672"/>
            <a:ext cx="1388989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8" name="文本占位符 10">
            <a:extLst>
              <a:ext uri="{FF2B5EF4-FFF2-40B4-BE49-F238E27FC236}">
                <a16:creationId xmlns:a16="http://schemas.microsoft.com/office/drawing/2014/main" id="{9A7306EA-6094-48C6-9CA4-DF4793C429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247989" y="1674843"/>
            <a:ext cx="1155014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79" name="文本占位符 12">
            <a:extLst>
              <a:ext uri="{FF2B5EF4-FFF2-40B4-BE49-F238E27FC236}">
                <a16:creationId xmlns:a16="http://schemas.microsoft.com/office/drawing/2014/main" id="{A1E16CD6-CA60-45F1-9C06-39A7B3AE63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247987" y="1956902"/>
            <a:ext cx="1155014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B8FCC8F-9EC9-4A6D-BB21-B3F91FBD855C}"/>
              </a:ext>
            </a:extLst>
          </p:cNvPr>
          <p:cNvSpPr/>
          <p:nvPr userDrawn="1"/>
        </p:nvSpPr>
        <p:spPr>
          <a:xfrm>
            <a:off x="5170674" y="1668954"/>
            <a:ext cx="1393713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1" name="文本占位符 10">
            <a:extLst>
              <a:ext uri="{FF2B5EF4-FFF2-40B4-BE49-F238E27FC236}">
                <a16:creationId xmlns:a16="http://schemas.microsoft.com/office/drawing/2014/main" id="{66F810F7-B9B5-4484-9630-92220A2A5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15537" y="1669125"/>
            <a:ext cx="1155014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2" name="文本占位符 12">
            <a:extLst>
              <a:ext uri="{FF2B5EF4-FFF2-40B4-BE49-F238E27FC236}">
                <a16:creationId xmlns:a16="http://schemas.microsoft.com/office/drawing/2014/main" id="{4D54069E-BEEA-4951-985C-84B74B9BD9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15535" y="1951184"/>
            <a:ext cx="1155014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1E439F6-C3A4-4834-ADC0-95C759D68F78}"/>
              </a:ext>
            </a:extLst>
          </p:cNvPr>
          <p:cNvSpPr/>
          <p:nvPr userDrawn="1"/>
        </p:nvSpPr>
        <p:spPr>
          <a:xfrm>
            <a:off x="6718276" y="1659968"/>
            <a:ext cx="1393713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4" name="文本占位符 10">
            <a:extLst>
              <a:ext uri="{FF2B5EF4-FFF2-40B4-BE49-F238E27FC236}">
                <a16:creationId xmlns:a16="http://schemas.microsoft.com/office/drawing/2014/main" id="{987A0666-A48B-46D3-8BCD-17240F34CC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63139" y="1660139"/>
            <a:ext cx="1155014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5" name="文本占位符 12">
            <a:extLst>
              <a:ext uri="{FF2B5EF4-FFF2-40B4-BE49-F238E27FC236}">
                <a16:creationId xmlns:a16="http://schemas.microsoft.com/office/drawing/2014/main" id="{3CB5581D-4E8B-4327-A8ED-1C19AEEDCA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863137" y="1942198"/>
            <a:ext cx="1155014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45DE6A6-9ADF-4129-8224-D27CC27A233E}"/>
              </a:ext>
            </a:extLst>
          </p:cNvPr>
          <p:cNvSpPr/>
          <p:nvPr userDrawn="1"/>
        </p:nvSpPr>
        <p:spPr>
          <a:xfrm>
            <a:off x="3636899" y="1679052"/>
            <a:ext cx="1379886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文本占位符 10">
            <a:extLst>
              <a:ext uri="{FF2B5EF4-FFF2-40B4-BE49-F238E27FC236}">
                <a16:creationId xmlns:a16="http://schemas.microsoft.com/office/drawing/2014/main" id="{DDE067E6-3AAD-470E-AEA8-ACD9340F15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781546" y="1679223"/>
            <a:ext cx="1155014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8" name="文本占位符 12">
            <a:extLst>
              <a:ext uri="{FF2B5EF4-FFF2-40B4-BE49-F238E27FC236}">
                <a16:creationId xmlns:a16="http://schemas.microsoft.com/office/drawing/2014/main" id="{A7A05F43-A1DF-43C6-A16F-30D84FDA6BC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781546" y="1961282"/>
            <a:ext cx="1155014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48850AB-41B3-4AE8-9D1D-290A76E92E8B}"/>
              </a:ext>
            </a:extLst>
          </p:cNvPr>
          <p:cNvSpPr/>
          <p:nvPr userDrawn="1"/>
        </p:nvSpPr>
        <p:spPr>
          <a:xfrm>
            <a:off x="8251833" y="1668106"/>
            <a:ext cx="1375093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0" name="文本占位符 10">
            <a:extLst>
              <a:ext uri="{FF2B5EF4-FFF2-40B4-BE49-F238E27FC236}">
                <a16:creationId xmlns:a16="http://schemas.microsoft.com/office/drawing/2014/main" id="{9C638AA0-24E3-47E1-A68B-5433F207706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396595" y="1668277"/>
            <a:ext cx="1155014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1" name="文本占位符 12">
            <a:extLst>
              <a:ext uri="{FF2B5EF4-FFF2-40B4-BE49-F238E27FC236}">
                <a16:creationId xmlns:a16="http://schemas.microsoft.com/office/drawing/2014/main" id="{39484C90-2351-4889-8029-AA968DA926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396595" y="1950336"/>
            <a:ext cx="1155014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02A6424-7E42-488A-AA63-1858233AABA6}"/>
              </a:ext>
            </a:extLst>
          </p:cNvPr>
          <p:cNvSpPr/>
          <p:nvPr userDrawn="1"/>
        </p:nvSpPr>
        <p:spPr>
          <a:xfrm>
            <a:off x="9836325" y="1659968"/>
            <a:ext cx="1375093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3" name="文本占位符 10">
            <a:extLst>
              <a:ext uri="{FF2B5EF4-FFF2-40B4-BE49-F238E27FC236}">
                <a16:creationId xmlns:a16="http://schemas.microsoft.com/office/drawing/2014/main" id="{4F3C3AC5-D481-45D4-8522-C98E9D4CD0C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981189" y="1660139"/>
            <a:ext cx="1155014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4" name="文本占位符 12">
            <a:extLst>
              <a:ext uri="{FF2B5EF4-FFF2-40B4-BE49-F238E27FC236}">
                <a16:creationId xmlns:a16="http://schemas.microsoft.com/office/drawing/2014/main" id="{4FCF3133-9C2A-4F7E-9A60-543910BF29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981188" y="1942198"/>
            <a:ext cx="1155014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95085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TK CoverWhit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8" name="think-cell Slide" r:id="rId11" imgW="5715" imgH="5715" progId="TCLayout.ActiveDocument.1">
                  <p:embed/>
                </p:oleObj>
              </mc:Choice>
              <mc:Fallback>
                <p:oleObj name="think-cell Slide" r:id="rId11" imgW="5715" imgH="5715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600" b="0" i="0" baseline="0" dirty="0" err="1">
              <a:solidFill>
                <a:schemeClr val="bg1"/>
              </a:solidFill>
              <a:latin typeface="Arial" pitchFamily="34" charset="0"/>
              <a:ea typeface="华文楷体" panose="02010600040101010101" pitchFamily="2" charset="-122"/>
              <a:cs typeface="Arial" pitchFamily="34" charset="0"/>
              <a:sym typeface="Arial" pitchFamily="34" charset="0"/>
            </a:endParaRP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15" indent="0">
              <a:buNone/>
              <a:defRPr sz="1000"/>
            </a:lvl3pPr>
            <a:lvl4pPr marL="510540" indent="0">
              <a:buNone/>
              <a:defRPr sz="1000"/>
            </a:lvl4pPr>
            <a:lvl5pPr marL="655320" indent="0">
              <a:buNone/>
              <a:defRPr sz="1000"/>
            </a:lvl5pPr>
          </a:lstStyle>
          <a:p>
            <a:pPr lvl="0"/>
            <a:r>
              <a:rPr lang="en-US" dirty="0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4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79705" indent="-179705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 dirty="0"/>
              <a:t>Report type here</a:t>
            </a:r>
          </a:p>
        </p:txBody>
      </p:sp>
      <p:pic>
        <p:nvPicPr>
          <p:cNvPr id="8" name="Picture 7" descr="006_PPT-seven-eighths-top-band-09_27-logo-on-bottom-left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/>
          <a:srcRect/>
          <a:stretch>
            <a:fillRect/>
          </a:stretch>
        </p:blipFill>
        <p:spPr>
          <a:xfrm>
            <a:off x="0" y="0"/>
            <a:ext cx="12192000" cy="72237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>
            <p:custDataLst>
              <p:tags r:id="rId8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272356568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557137" y="1534980"/>
            <a:ext cx="102932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5229" y="1535151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5229" y="1817210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49" name="幻灯片编号占位符 5">
            <a:extLst>
              <a:ext uri="{FF2B5EF4-FFF2-40B4-BE49-F238E27FC236}">
                <a16:creationId xmlns:a16="http://schemas.microsoft.com/office/drawing/2014/main" id="{D7308BCF-7628-4830-AEFF-20EF0438E272}"/>
              </a:ext>
            </a:extLst>
          </p:cNvPr>
          <p:cNvSpPr txBox="1">
            <a:spLocks/>
          </p:cNvSpPr>
          <p:nvPr userDrawn="1"/>
        </p:nvSpPr>
        <p:spPr>
          <a:xfrm>
            <a:off x="8561897" y="39734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0" name="组 121">
            <a:extLst>
              <a:ext uri="{FF2B5EF4-FFF2-40B4-BE49-F238E27FC236}">
                <a16:creationId xmlns:a16="http://schemas.microsoft.com/office/drawing/2014/main" id="{DF92790B-EFF3-47BA-859D-E05FAF8C99CE}"/>
              </a:ext>
            </a:extLst>
          </p:cNvPr>
          <p:cNvGrpSpPr/>
          <p:nvPr userDrawn="1"/>
        </p:nvGrpSpPr>
        <p:grpSpPr>
          <a:xfrm>
            <a:off x="6067866" y="3340769"/>
            <a:ext cx="5688000" cy="3517229"/>
            <a:chOff x="6158918" y="1631576"/>
            <a:chExt cx="5688000" cy="2624203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66D7F4E-DD51-4D7A-92F1-C28974238AD7}"/>
                </a:ext>
              </a:extLst>
            </p:cNvPr>
            <p:cNvSpPr/>
            <p:nvPr/>
          </p:nvSpPr>
          <p:spPr>
            <a:xfrm>
              <a:off x="6158918" y="1631576"/>
              <a:ext cx="5688000" cy="183128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1F96316-703F-4BFC-A7CA-A1F982626408}"/>
                </a:ext>
              </a:extLst>
            </p:cNvPr>
            <p:cNvSpPr/>
            <p:nvPr/>
          </p:nvSpPr>
          <p:spPr>
            <a:xfrm>
              <a:off x="6158918" y="1850685"/>
              <a:ext cx="5688000" cy="2405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组 127">
            <a:extLst>
              <a:ext uri="{FF2B5EF4-FFF2-40B4-BE49-F238E27FC236}">
                <a16:creationId xmlns:a16="http://schemas.microsoft.com/office/drawing/2014/main" id="{3F5AF56B-768B-4123-BF9B-F165F4131E1B}"/>
              </a:ext>
            </a:extLst>
          </p:cNvPr>
          <p:cNvGrpSpPr/>
          <p:nvPr userDrawn="1"/>
        </p:nvGrpSpPr>
        <p:grpSpPr>
          <a:xfrm>
            <a:off x="302169" y="3340769"/>
            <a:ext cx="5688000" cy="3517231"/>
            <a:chOff x="6158918" y="1631577"/>
            <a:chExt cx="5688000" cy="258404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443F410-7216-4BD5-8600-9D26FC85BDBF}"/>
                </a:ext>
              </a:extLst>
            </p:cNvPr>
            <p:cNvSpPr/>
            <p:nvPr/>
          </p:nvSpPr>
          <p:spPr>
            <a:xfrm>
              <a:off x="6158918" y="1631577"/>
              <a:ext cx="5688000" cy="173023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D51AF83-9AFB-4C07-9A9C-5179334C0B58}"/>
                </a:ext>
              </a:extLst>
            </p:cNvPr>
            <p:cNvSpPr/>
            <p:nvPr/>
          </p:nvSpPr>
          <p:spPr>
            <a:xfrm>
              <a:off x="6158918" y="1858269"/>
              <a:ext cx="5688000" cy="2357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01057" y="3320733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1" name="幻灯片编号占位符 5">
            <a:extLst>
              <a:ext uri="{FF2B5EF4-FFF2-40B4-BE49-F238E27FC236}">
                <a16:creationId xmlns:a16="http://schemas.microsoft.com/office/drawing/2014/main" id="{99EDE5A4-BC6B-480C-9BB7-751F7F7C875F}"/>
              </a:ext>
            </a:extLst>
          </p:cNvPr>
          <p:cNvSpPr txBox="1">
            <a:spLocks/>
          </p:cNvSpPr>
          <p:nvPr userDrawn="1"/>
        </p:nvSpPr>
        <p:spPr>
          <a:xfrm>
            <a:off x="8561897" y="38456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8" name="组 127">
            <a:extLst>
              <a:ext uri="{FF2B5EF4-FFF2-40B4-BE49-F238E27FC236}">
                <a16:creationId xmlns:a16="http://schemas.microsoft.com/office/drawing/2014/main" id="{97206A82-69FC-4FAD-BDD7-5113E1473DDA}"/>
              </a:ext>
            </a:extLst>
          </p:cNvPr>
          <p:cNvGrpSpPr/>
          <p:nvPr userDrawn="1"/>
        </p:nvGrpSpPr>
        <p:grpSpPr>
          <a:xfrm>
            <a:off x="299501" y="2124008"/>
            <a:ext cx="11495484" cy="1143711"/>
            <a:chOff x="6158148" y="1631576"/>
            <a:chExt cx="5688770" cy="1971348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BB25D3A-195D-424A-A430-8CB112DF5A24}"/>
                </a:ext>
              </a:extLst>
            </p:cNvPr>
            <p:cNvSpPr/>
            <p:nvPr/>
          </p:nvSpPr>
          <p:spPr>
            <a:xfrm>
              <a:off x="6158918" y="1631576"/>
              <a:ext cx="5688000" cy="288000"/>
            </a:xfrm>
            <a:prstGeom prst="rect">
              <a:avLst/>
            </a:prstGeom>
            <a:solidFill>
              <a:srgbClr val="DFE2E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2FD95AD-2580-4B3B-8A7F-B8100CDB5B3D}"/>
                </a:ext>
              </a:extLst>
            </p:cNvPr>
            <p:cNvSpPr/>
            <p:nvPr/>
          </p:nvSpPr>
          <p:spPr>
            <a:xfrm>
              <a:off x="6158148" y="1875895"/>
              <a:ext cx="5688000" cy="1727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内容占位符 21">
            <a:extLst>
              <a:ext uri="{FF2B5EF4-FFF2-40B4-BE49-F238E27FC236}">
                <a16:creationId xmlns:a16="http://schemas.microsoft.com/office/drawing/2014/main" id="{54BB7F8E-6457-4C30-AEE6-2F04FA6A54F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01216" y="2128001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1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1629184" y="1538973"/>
            <a:ext cx="1014097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2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747290" y="1539144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93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747288" y="1821203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97" name="内容占位符 21">
            <a:extLst>
              <a:ext uri="{FF2B5EF4-FFF2-40B4-BE49-F238E27FC236}">
                <a16:creationId xmlns:a16="http://schemas.microsoft.com/office/drawing/2014/main" id="{37C5DE67-B6EE-4FFC-9AFA-F3E1F94E3F04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85958" y="3308240"/>
            <a:ext cx="2498725" cy="278494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2699941" y="1533607"/>
            <a:ext cx="102932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8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818033" y="1533778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59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2818033" y="1815837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0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3771988" y="1537600"/>
            <a:ext cx="1014097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3890094" y="1537771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2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3890092" y="1819830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4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4857968" y="1543960"/>
            <a:ext cx="1014097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976074" y="1544131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6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976072" y="1826190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68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5990169" y="1539906"/>
            <a:ext cx="102932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0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108261" y="1540077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3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108261" y="1822136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84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7062216" y="1543899"/>
            <a:ext cx="1014097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5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180322" y="1544070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86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7180320" y="1826129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07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8132973" y="1538533"/>
            <a:ext cx="1029320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8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251065" y="1538704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09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251065" y="1820763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10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9205020" y="1542526"/>
            <a:ext cx="1014097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1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9323126" y="1542697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2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9323124" y="1824756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  <p:sp>
        <p:nvSpPr>
          <p:cNvPr id="113" name="矩形 6">
            <a:extLst>
              <a:ext uri="{FF2B5EF4-FFF2-40B4-BE49-F238E27FC236}">
                <a16:creationId xmlns:a16="http://schemas.microsoft.com/office/drawing/2014/main" id="{3A6E6A86-FDB6-47D5-A94B-E3D9EDDA6E93}"/>
              </a:ext>
            </a:extLst>
          </p:cNvPr>
          <p:cNvSpPr/>
          <p:nvPr userDrawn="1"/>
        </p:nvSpPr>
        <p:spPr>
          <a:xfrm>
            <a:off x="10291000" y="1548886"/>
            <a:ext cx="1014097" cy="5211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4" name="文本占位符 10">
            <a:extLst>
              <a:ext uri="{FF2B5EF4-FFF2-40B4-BE49-F238E27FC236}">
                <a16:creationId xmlns:a16="http://schemas.microsoft.com/office/drawing/2014/main" id="{19EEA069-A296-43E6-93C5-3958FA93DF11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10409106" y="1549057"/>
            <a:ext cx="728361" cy="203668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kumimoji="1" lang="zh-CN" altLang="en-US" dirty="0"/>
              <a:t>编辑母版文本样式
</a:t>
            </a:r>
          </a:p>
        </p:txBody>
      </p:sp>
      <p:sp>
        <p:nvSpPr>
          <p:cNvPr id="115" name="文本占位符 12">
            <a:extLst>
              <a:ext uri="{FF2B5EF4-FFF2-40B4-BE49-F238E27FC236}">
                <a16:creationId xmlns:a16="http://schemas.microsoft.com/office/drawing/2014/main" id="{F489FCD8-EC91-4394-A986-46B416DBC44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10409104" y="1831116"/>
            <a:ext cx="728361" cy="198676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41176336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351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38950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11314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237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88251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7626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00702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48654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65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.T. Kearney TitleOnly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altLang="zh-SG"/>
              <a:t>Headline of maximum two lines here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63418357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39463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45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3" Type="http://schemas.openxmlformats.org/officeDocument/2006/relationships/slideLayout" Target="../slideLayouts/slideLayout3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image" Target="../media/image6.emf"/><Relationship Id="rId5" Type="http://schemas.openxmlformats.org/officeDocument/2006/relationships/slideLayout" Target="../slideLayouts/slideLayout38.xml"/><Relationship Id="rId10" Type="http://schemas.openxmlformats.org/officeDocument/2006/relationships/oleObject" Target="../embeddings/oleObject9.bin"/><Relationship Id="rId4" Type="http://schemas.openxmlformats.org/officeDocument/2006/relationships/slideLayout" Target="../slideLayouts/slideLayout37.xml"/><Relationship Id="rId9" Type="http://schemas.openxmlformats.org/officeDocument/2006/relationships/tags" Target="../tags/tag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1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4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80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Relationship Id="rId22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/>
              <a:t>2019/11/13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0"/>
            <a:ext cx="12182091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8"/>
          <a:srcRect t="1" b="3710"/>
          <a:stretch/>
        </p:blipFill>
        <p:spPr>
          <a:xfrm>
            <a:off x="0" y="0"/>
            <a:ext cx="12192000" cy="6832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19" r:id="rId2"/>
    <p:sldLayoutId id="2147483699" r:id="rId3"/>
    <p:sldLayoutId id="2147483700" r:id="rId4"/>
    <p:sldLayoutId id="2147483727" r:id="rId5"/>
    <p:sldLayoutId id="2147483701" r:id="rId6"/>
    <p:sldLayoutId id="2147483707" r:id="rId7"/>
    <p:sldLayoutId id="2147483708" r:id="rId8"/>
    <p:sldLayoutId id="2147483722" r:id="rId9"/>
    <p:sldLayoutId id="2147483723" r:id="rId10"/>
    <p:sldLayoutId id="2147483728" r:id="rId11"/>
    <p:sldLayoutId id="2147483737" r:id="rId12"/>
    <p:sldLayoutId id="2147483752" r:id="rId13"/>
    <p:sldLayoutId id="2147483753" r:id="rId14"/>
    <p:sldLayoutId id="214748379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/>
              <a:t>2019/11/13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0"/>
            <a:ext cx="12182091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1"/>
          <a:srcRect t="1" b="3710"/>
          <a:stretch/>
        </p:blipFill>
        <p:spPr>
          <a:xfrm>
            <a:off x="0" y="0"/>
            <a:ext cx="121920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5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24" r:id="rId2"/>
    <p:sldLayoutId id="2147483765" r:id="rId3"/>
    <p:sldLayoutId id="2147483735" r:id="rId4"/>
    <p:sldLayoutId id="2147483734" r:id="rId5"/>
    <p:sldLayoutId id="2147483766" r:id="rId6"/>
    <p:sldLayoutId id="2147483704" r:id="rId7"/>
    <p:sldLayoutId id="2147483717" r:id="rId8"/>
    <p:sldLayoutId id="2147483705" r:id="rId9"/>
    <p:sldLayoutId id="2147483718" r:id="rId10"/>
    <p:sldLayoutId id="2147483716" r:id="rId11"/>
    <p:sldLayoutId id="2147483767" r:id="rId12"/>
    <p:sldLayoutId id="2147483739" r:id="rId13"/>
    <p:sldLayoutId id="2147483725" r:id="rId14"/>
    <p:sldLayoutId id="2147483726" r:id="rId15"/>
    <p:sldLayoutId id="2147483732" r:id="rId16"/>
    <p:sldLayoutId id="2147483768" r:id="rId17"/>
    <p:sldLayoutId id="214748379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7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zh-CN" altLang="en-US" sz="140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7463" y="584684"/>
            <a:ext cx="7632847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38788" y="6610645"/>
            <a:ext cx="1692771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spAutoFit/>
          </a:bodyPr>
          <a:lstStyle/>
          <a:p>
            <a:pPr algn="r"/>
            <a:r>
              <a:rPr lang="en-US" sz="800" dirty="0">
                <a:solidFill>
                  <a:srgbClr val="ADABA1"/>
                </a:solidFill>
              </a:rPr>
              <a:t>A.T. Kearney 71/SH4</a:t>
            </a:r>
            <a:r>
              <a:rPr lang="en-US" altLang="zh-CN" sz="800" dirty="0">
                <a:solidFill>
                  <a:srgbClr val="ADABA1"/>
                </a:solidFill>
              </a:rPr>
              <a:t>118</a:t>
            </a:r>
            <a:r>
              <a:rPr lang="en-US" sz="800" dirty="0">
                <a:solidFill>
                  <a:srgbClr val="ADABA1"/>
                </a:solidFill>
              </a:rPr>
              <a:t>_Yilii_report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 dirty="0">
              <a:solidFill>
                <a:srgbClr val="ADABA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1225" y="-220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</a:rPr>
              <a:t>工作稿</a:t>
            </a:r>
          </a:p>
        </p:txBody>
      </p:sp>
    </p:spTree>
    <p:extLst>
      <p:ext uri="{BB962C8B-B14F-4D97-AF65-F5344CB8AC3E}">
        <p14:creationId xmlns:p14="http://schemas.microsoft.com/office/powerpoint/2010/main" val="4047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bg1"/>
          </a:solidFill>
          <a:latin typeface="Arial" pitchFamily="34" charset="0"/>
          <a:ea typeface="华文楷体" pitchFamily="2" charset="-122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华文楷体" pitchFamily="2" charset="-122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华文楷体" pitchFamily="2" charset="-122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华文楷体" pitchFamily="2" charset="-122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华文楷体" pitchFamily="2" charset="-122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华文楷体" pitchFamily="2" charset="-12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2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/>
              <a:t>2019/11/13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13"/>
          <a:srcRect t="1" b="3710"/>
          <a:stretch/>
        </p:blipFill>
        <p:spPr>
          <a:xfrm>
            <a:off x="0" y="0"/>
            <a:ext cx="12192000" cy="6832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1235870"/>
            <a:ext cx="12192000" cy="5445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242098" y="1311276"/>
            <a:ext cx="912668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2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AF2B7-5C46-054C-85F5-7DFD4FB633C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2019/11/13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7CA84-E89E-A542-AE92-F5F0BEE1B578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" y="0"/>
            <a:ext cx="12182091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2"/>
          <a:srcRect t="1" b="3710"/>
          <a:stretch/>
        </p:blipFill>
        <p:spPr>
          <a:xfrm>
            <a:off x="0" y="0"/>
            <a:ext cx="121920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8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7" r:id="rId17"/>
    <p:sldLayoutId id="2147483788" r:id="rId18"/>
    <p:sldLayoutId id="214748378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B60E4-76E2-4343-90D6-D84C926F9CA4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A51EB-D70F-4DED-8637-8999472A7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0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26.xml"/><Relationship Id="rId7" Type="http://schemas.openxmlformats.org/officeDocument/2006/relationships/image" Target="../media/image16.emf"/><Relationship Id="rId2" Type="http://schemas.openxmlformats.org/officeDocument/2006/relationships/tags" Target="../tags/tag25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19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3" Type="http://schemas.openxmlformats.org/officeDocument/2006/relationships/chart" Target="../charts/chart10.xm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Relationship Id="rId6" Type="http://schemas.openxmlformats.org/officeDocument/2006/relationships/chart" Target="../charts/chart12.xml"/><Relationship Id="rId5" Type="http://schemas.openxmlformats.org/officeDocument/2006/relationships/image" Target="../media/image21.png"/><Relationship Id="rId4" Type="http://schemas.openxmlformats.org/officeDocument/2006/relationships/chart" Target="../charts/chart11.xml"/><Relationship Id="rId9" Type="http://schemas.openxmlformats.org/officeDocument/2006/relationships/chart" Target="../charts/char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1.png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0.xml"/><Relationship Id="rId3" Type="http://schemas.openxmlformats.org/officeDocument/2006/relationships/chart" Target="../charts/chart17.xm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2.xml"/><Relationship Id="rId6" Type="http://schemas.openxmlformats.org/officeDocument/2006/relationships/chart" Target="../charts/chart19.xml"/><Relationship Id="rId5" Type="http://schemas.openxmlformats.org/officeDocument/2006/relationships/image" Target="../media/image21.png"/><Relationship Id="rId4" Type="http://schemas.openxmlformats.org/officeDocument/2006/relationships/chart" Target="../charts/chart18.xml"/><Relationship Id="rId9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1.png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2.xml"/><Relationship Id="rId6" Type="http://schemas.openxmlformats.org/officeDocument/2006/relationships/chart" Target="../charts/chart26.xml"/><Relationship Id="rId5" Type="http://schemas.openxmlformats.org/officeDocument/2006/relationships/chart" Target="../charts/chart25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2.xml"/><Relationship Id="rId6" Type="http://schemas.openxmlformats.org/officeDocument/2006/relationships/chart" Target="../charts/chart29.xml"/><Relationship Id="rId5" Type="http://schemas.openxmlformats.org/officeDocument/2006/relationships/chart" Target="../charts/chart28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2.xml"/><Relationship Id="rId6" Type="http://schemas.openxmlformats.org/officeDocument/2006/relationships/chart" Target="../charts/chart32.xml"/><Relationship Id="rId5" Type="http://schemas.openxmlformats.org/officeDocument/2006/relationships/chart" Target="../charts/chart3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21.png"/><Relationship Id="rId4" Type="http://schemas.openxmlformats.org/officeDocument/2006/relationships/chart" Target="../charts/chart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1.xml"/><Relationship Id="rId3" Type="http://schemas.openxmlformats.org/officeDocument/2006/relationships/image" Target="../media/image24.png"/><Relationship Id="rId7" Type="http://schemas.openxmlformats.org/officeDocument/2006/relationships/chart" Target="../charts/chart4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2.xml"/><Relationship Id="rId6" Type="http://schemas.openxmlformats.org/officeDocument/2006/relationships/chart" Target="../charts/chart39.xml"/><Relationship Id="rId5" Type="http://schemas.openxmlformats.org/officeDocument/2006/relationships/chart" Target="../charts/chart38.xml"/><Relationship Id="rId4" Type="http://schemas.openxmlformats.org/officeDocument/2006/relationships/chart" Target="../charts/chart37.xml"/><Relationship Id="rId9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5.xml"/><Relationship Id="rId3" Type="http://schemas.openxmlformats.org/officeDocument/2006/relationships/image" Target="../media/image24.png"/><Relationship Id="rId7" Type="http://schemas.openxmlformats.org/officeDocument/2006/relationships/chart" Target="../charts/chart44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6" Type="http://schemas.openxmlformats.org/officeDocument/2006/relationships/chart" Target="../charts/chart43.xml"/><Relationship Id="rId5" Type="http://schemas.openxmlformats.org/officeDocument/2006/relationships/image" Target="../media/image21.png"/><Relationship Id="rId4" Type="http://schemas.openxmlformats.org/officeDocument/2006/relationships/chart" Target="../charts/chart42.xml"/><Relationship Id="rId9" Type="http://schemas.openxmlformats.org/officeDocument/2006/relationships/chart" Target="../charts/chart4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2.xml"/><Relationship Id="rId6" Type="http://schemas.openxmlformats.org/officeDocument/2006/relationships/chart" Target="../charts/chart5.xml"/><Relationship Id="rId5" Type="http://schemas.openxmlformats.org/officeDocument/2006/relationships/image" Target="../media/image21.png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image" Target="../media/image22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1.png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/>
          <p:nvPr>
            <p:custDataLst>
              <p:tags r:id="rId2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6" name="think-cell Slide" r:id="rId6" imgW="12700" imgH="12700" progId="TCLayout.ActiveDocument.1">
                  <p:embed/>
                </p:oleObj>
              </mc:Choice>
              <mc:Fallback>
                <p:oleObj name="think-cell Slide" r:id="rId6" imgW="12700" imgH="12700" progId="TCLayout.ActiveDocument.1">
                  <p:embed/>
                  <p:pic>
                    <p:nvPicPr>
                      <p:cNvPr id="8" name="Object 7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200" dirty="0">
              <a:solidFill>
                <a:schemeClr val="bg1"/>
              </a:solidFill>
              <a:latin typeface="Arial" pitchFamily="34" charset="0"/>
              <a:ea typeface="华文楷体" panose="02010600040101010101" pitchFamily="2" charset="-122"/>
              <a:cs typeface="Arial" pitchFamily="34" charset="0"/>
              <a:sym typeface="Arial" pitchFamily="34" charset="0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 bwMode="gray">
          <a:xfrm>
            <a:off x="326400" y="6353324"/>
            <a:ext cx="4415367" cy="193899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伊利大数据平台建设项目组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5"/>
          </p:nvPr>
        </p:nvSpPr>
        <p:spPr bwMode="gray">
          <a:xfrm>
            <a:off x="326401" y="5073439"/>
            <a:ext cx="5290556" cy="193899"/>
          </a:xfrm>
        </p:spPr>
        <p:txBody>
          <a:bodyPr>
            <a:noAutofit/>
          </a:bodyPr>
          <a:lstStyle/>
          <a:p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2019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 bwMode="gray"/>
        <p:txBody>
          <a:bodyPr>
            <a:no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大数据平台建设 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费用模块需求明细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 bwMode="gray"/>
        <p:txBody>
          <a:bodyPr>
            <a:no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内蒙古伊利实业集团股份有限公司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0" y="0"/>
            <a:ext cx="12192000" cy="2772000"/>
            <a:chOff x="1523492" y="692697"/>
            <a:chExt cx="9145017" cy="2079171"/>
          </a:xfrm>
        </p:grpSpPr>
        <p:pic>
          <p:nvPicPr>
            <p:cNvPr id="149533" name="Picture 29"/>
            <p:cNvPicPr>
              <a:picLocks noChangeAspect="1" noChangeArrowheads="1"/>
            </p:cNvPicPr>
            <p:nvPr/>
          </p:nvPicPr>
          <p:blipFill rotWithShape="1">
            <a:blip r:embed="rId8" cstate="email"/>
            <a:srcRect/>
            <a:stretch>
              <a:fillRect/>
            </a:stretch>
          </p:blipFill>
          <p:spPr bwMode="auto">
            <a:xfrm>
              <a:off x="1523492" y="692697"/>
              <a:ext cx="2591780" cy="2079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9536" name="Picture 32"/>
            <p:cNvPicPr>
              <a:picLocks noChangeAspect="1" noChangeArrowheads="1"/>
            </p:cNvPicPr>
            <p:nvPr/>
          </p:nvPicPr>
          <p:blipFill rotWithShape="1">
            <a:blip r:embed="rId9" cstate="email"/>
            <a:srcRect/>
            <a:stretch>
              <a:fillRect/>
            </a:stretch>
          </p:blipFill>
          <p:spPr bwMode="auto">
            <a:xfrm>
              <a:off x="5555941" y="692697"/>
              <a:ext cx="2541139" cy="2079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9535" name="Picture 31"/>
            <p:cNvPicPr>
              <a:picLocks noChangeAspect="1" noChangeArrowheads="1"/>
            </p:cNvPicPr>
            <p:nvPr/>
          </p:nvPicPr>
          <p:blipFill rotWithShape="1">
            <a:blip r:embed="rId10" cstate="email"/>
            <a:srcRect/>
            <a:stretch>
              <a:fillRect/>
            </a:stretch>
          </p:blipFill>
          <p:spPr bwMode="auto">
            <a:xfrm>
              <a:off x="8097080" y="692697"/>
              <a:ext cx="2571429" cy="2079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9532" name="Picture 28"/>
            <p:cNvPicPr>
              <a:picLocks noChangeAspect="1" noChangeArrowheads="1"/>
            </p:cNvPicPr>
            <p:nvPr/>
          </p:nvPicPr>
          <p:blipFill rotWithShape="1">
            <a:blip r:embed="rId11" cstate="email"/>
            <a:srcRect/>
            <a:stretch>
              <a:fillRect/>
            </a:stretch>
          </p:blipFill>
          <p:spPr bwMode="auto">
            <a:xfrm>
              <a:off x="4115272" y="692697"/>
              <a:ext cx="1440668" cy="2079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Text Placeholder 23"/>
          <p:cNvSpPr>
            <a:spLocks noGrp="1"/>
          </p:cNvSpPr>
          <p:nvPr>
            <p:ph type="body" sz="quarter" idx="15"/>
          </p:nvPr>
        </p:nvSpPr>
        <p:spPr bwMode="gray">
          <a:xfrm>
            <a:off x="326401" y="4797153"/>
            <a:ext cx="3967917" cy="193899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液奶事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业部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625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8211016" y="2804133"/>
            <a:ext cx="3885451" cy="1736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3449" y="1858356"/>
            <a:ext cx="12063018" cy="747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14215" y="816767"/>
            <a:ext cx="3114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首页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液奶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销售部费用总览季报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9" name="文本框 58">
            <a:extLst>
              <a:ext uri="{FF2B5EF4-FFF2-40B4-BE49-F238E27FC236}">
                <a16:creationId xmlns:a16="http://schemas.microsoft.com/office/drawing/2014/main" id="{4FFEA512-A55C-4EB5-AC2D-0A15A5A3BF82}"/>
              </a:ext>
            </a:extLst>
          </p:cNvPr>
          <p:cNvSpPr txBox="1"/>
          <p:nvPr/>
        </p:nvSpPr>
        <p:spPr>
          <a:xfrm>
            <a:off x="9796879" y="10328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查询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31352" y="2817410"/>
            <a:ext cx="4058927" cy="1706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67" name="Text Placeholder 23"/>
          <p:cNvSpPr txBox="1">
            <a:spLocks/>
          </p:cNvSpPr>
          <p:nvPr/>
        </p:nvSpPr>
        <p:spPr>
          <a:xfrm>
            <a:off x="355100" y="1950296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折前收入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 12000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</a:t>
            </a:r>
          </a:p>
        </p:txBody>
      </p:sp>
      <p:sp>
        <p:nvSpPr>
          <p:cNvPr id="69" name="Text Placeholder 25"/>
          <p:cNvSpPr txBox="1">
            <a:spLocks/>
          </p:cNvSpPr>
          <p:nvPr/>
        </p:nvSpPr>
        <p:spPr>
          <a:xfrm>
            <a:off x="4645741" y="1947579"/>
            <a:ext cx="1393742" cy="990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销售部费用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  353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</a:t>
            </a:r>
          </a:p>
        </p:txBody>
      </p:sp>
      <p:sp>
        <p:nvSpPr>
          <p:cNvPr id="74" name="Text Placeholder 32"/>
          <p:cNvSpPr txBox="1">
            <a:spLocks/>
          </p:cNvSpPr>
          <p:nvPr/>
        </p:nvSpPr>
        <p:spPr>
          <a:xfrm>
            <a:off x="7546317" y="1950459"/>
            <a:ext cx="1442771" cy="924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费用率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34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%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</a:t>
            </a:r>
          </a:p>
        </p:txBody>
      </p:sp>
      <p:sp>
        <p:nvSpPr>
          <p:cNvPr id="78" name="Text Placeholder 40"/>
          <p:cNvSpPr txBox="1">
            <a:spLocks/>
          </p:cNvSpPr>
          <p:nvPr/>
        </p:nvSpPr>
        <p:spPr>
          <a:xfrm>
            <a:off x="10440979" y="1923318"/>
            <a:ext cx="1456794" cy="819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费用率环比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-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20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%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5AB545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15E64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79" name="Text Placeholder 42"/>
          <p:cNvSpPr txBox="1">
            <a:spLocks/>
          </p:cNvSpPr>
          <p:nvPr/>
        </p:nvSpPr>
        <p:spPr>
          <a:xfrm>
            <a:off x="8968136" y="1931970"/>
            <a:ext cx="1706656" cy="897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费用率同比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10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%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15E64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84" name="Down Arrow 83"/>
          <p:cNvSpPr/>
          <p:nvPr/>
        </p:nvSpPr>
        <p:spPr>
          <a:xfrm flipV="1">
            <a:off x="9685807" y="2286154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87" name="Down Arrow 86"/>
          <p:cNvSpPr/>
          <p:nvPr/>
        </p:nvSpPr>
        <p:spPr>
          <a:xfrm>
            <a:off x="11245185" y="2302032"/>
            <a:ext cx="197315" cy="181857"/>
          </a:xfrm>
          <a:prstGeom prst="downArrow">
            <a:avLst/>
          </a:prstGeom>
          <a:solidFill>
            <a:srgbClr val="5AB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57180" y="2610139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aphicFrame>
        <p:nvGraphicFramePr>
          <p:cNvPr id="52" name="内容占位符 46">
            <a:extLst>
              <a:ext uri="{FF2B5EF4-FFF2-40B4-BE49-F238E27FC236}">
                <a16:creationId xmlns:a16="http://schemas.microsoft.com/office/drawing/2014/main" id="{36B6CC53-28DF-484D-BE17-7C49D51E23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836911"/>
              </p:ext>
            </p:extLst>
          </p:nvPr>
        </p:nvGraphicFramePr>
        <p:xfrm>
          <a:off x="59576" y="2823561"/>
          <a:ext cx="3921409" cy="1738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222247" y="2573376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费用趋势图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6" name="图表 23">
            <a:extLst>
              <a:ext uri="{FF2B5EF4-FFF2-40B4-BE49-F238E27FC236}">
                <a16:creationId xmlns:a16="http://schemas.microsoft.com/office/drawing/2014/main" id="{B1DB6865-F9F0-48F0-A9E2-0E754C381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38660"/>
              </p:ext>
            </p:extLst>
          </p:nvPr>
        </p:nvGraphicFramePr>
        <p:xfrm>
          <a:off x="4020203" y="2770876"/>
          <a:ext cx="4058925" cy="166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4243932" y="2560329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费用率趋势图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1956523" y="1160810"/>
            <a:ext cx="1224073" cy="398619"/>
          </a:xfrm>
          <a:prstGeom prst="wedgeRoundRectCallout">
            <a:avLst>
              <a:gd name="adj1" fmla="val -81019"/>
              <a:gd name="adj2" fmla="val 577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默认：当前季度</a:t>
            </a:r>
          </a:p>
        </p:txBody>
      </p:sp>
      <p:grpSp>
        <p:nvGrpSpPr>
          <p:cNvPr id="62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502628" y="1345145"/>
            <a:ext cx="1108744" cy="293584"/>
            <a:chOff x="304798" y="1047755"/>
            <a:chExt cx="1108744" cy="293584"/>
          </a:xfrm>
        </p:grpSpPr>
        <p:sp>
          <p:nvSpPr>
            <p:cNvPr id="63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64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05546" y="1064340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时间（季度）</a:t>
              </a:r>
            </a:p>
          </p:txBody>
        </p:sp>
        <p:sp>
          <p:nvSpPr>
            <p:cNvPr id="65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94" name="Text Placeholder 23"/>
          <p:cNvSpPr txBox="1">
            <a:spLocks/>
          </p:cNvSpPr>
          <p:nvPr/>
        </p:nvSpPr>
        <p:spPr>
          <a:xfrm>
            <a:off x="3106813" y="1951606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折后收入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    12000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</a:t>
            </a:r>
          </a:p>
        </p:txBody>
      </p:sp>
      <p:sp>
        <p:nvSpPr>
          <p:cNvPr id="38" name="Text Placeholder 42"/>
          <p:cNvSpPr txBox="1">
            <a:spLocks/>
          </p:cNvSpPr>
          <p:nvPr/>
        </p:nvSpPr>
        <p:spPr>
          <a:xfrm>
            <a:off x="6201678" y="1936654"/>
            <a:ext cx="1706656" cy="897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费用同比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5AB545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40" name="Down Arrow 39"/>
          <p:cNvSpPr/>
          <p:nvPr/>
        </p:nvSpPr>
        <p:spPr>
          <a:xfrm flipV="1">
            <a:off x="6864768" y="2304783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955" y="2867556"/>
            <a:ext cx="275975" cy="23181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0492" y="2811210"/>
            <a:ext cx="275975" cy="23181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286" y="2846041"/>
            <a:ext cx="275975" cy="231819"/>
          </a:xfrm>
          <a:prstGeom prst="rect">
            <a:avLst/>
          </a:prstGeom>
        </p:spPr>
      </p:pic>
      <p:sp>
        <p:nvSpPr>
          <p:cNvPr id="46" name="Text Placeholder 23">
            <a:extLst>
              <a:ext uri="{FF2B5EF4-FFF2-40B4-BE49-F238E27FC236}">
                <a16:creationId xmlns:a16="http://schemas.microsoft.com/office/drawing/2014/main" id="{5AEFA653-07E2-4AFE-85C5-5A4BD0301E1A}"/>
              </a:ext>
            </a:extLst>
          </p:cNvPr>
          <p:cNvSpPr txBox="1">
            <a:spLocks/>
          </p:cNvSpPr>
          <p:nvPr/>
        </p:nvSpPr>
        <p:spPr>
          <a:xfrm>
            <a:off x="1481433" y="1945620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折前收入同比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     12%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</a:t>
            </a:r>
          </a:p>
        </p:txBody>
      </p:sp>
      <p:sp>
        <p:nvSpPr>
          <p:cNvPr id="47" name="Oval 4"/>
          <p:cNvSpPr/>
          <p:nvPr/>
        </p:nvSpPr>
        <p:spPr>
          <a:xfrm>
            <a:off x="-25463" y="1848047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1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48" name="Oval 4"/>
          <p:cNvSpPr/>
          <p:nvPr/>
        </p:nvSpPr>
        <p:spPr>
          <a:xfrm>
            <a:off x="-20352" y="2569583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2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49" name="Oval 4"/>
          <p:cNvSpPr/>
          <p:nvPr/>
        </p:nvSpPr>
        <p:spPr>
          <a:xfrm>
            <a:off x="3979100" y="2553197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3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58" name="Text Placeholder 32">
            <a:extLst>
              <a:ext uri="{FF2B5EF4-FFF2-40B4-BE49-F238E27FC236}">
                <a16:creationId xmlns:a16="http://schemas.microsoft.com/office/drawing/2014/main" id="{72A114A3-BE1B-49F0-B5D3-CC6DCD54103E}"/>
              </a:ext>
            </a:extLst>
          </p:cNvPr>
          <p:cNvSpPr txBox="1">
            <a:spLocks/>
          </p:cNvSpPr>
          <p:nvPr/>
        </p:nvSpPr>
        <p:spPr>
          <a:xfrm>
            <a:off x="9586763" y="1439550"/>
            <a:ext cx="1587542" cy="286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单位：万元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graphicFrame>
        <p:nvGraphicFramePr>
          <p:cNvPr id="75" name="图表 23">
            <a:extLst>
              <a:ext uri="{FF2B5EF4-FFF2-40B4-BE49-F238E27FC236}">
                <a16:creationId xmlns:a16="http://schemas.microsoft.com/office/drawing/2014/main" id="{B1DB6865-F9F0-48F0-A9E2-0E754C381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040335"/>
              </p:ext>
            </p:extLst>
          </p:nvPr>
        </p:nvGraphicFramePr>
        <p:xfrm>
          <a:off x="8239607" y="2678056"/>
          <a:ext cx="3842317" cy="1795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7514152" y="2152209"/>
            <a:ext cx="1179365" cy="791768"/>
          </a:xfrm>
          <a:prstGeom prst="wedgeRoundRectCallout">
            <a:avLst>
              <a:gd name="adj1" fmla="val -41502"/>
              <a:gd name="adj2" fmla="val 83749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趋势图展为本年季度数据，从本年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1</a:t>
            </a:r>
            <a:r>
              <a:rPr lang="zh-CN" altLang="en-US" sz="900" dirty="0">
                <a:solidFill>
                  <a:prstClr val="white"/>
                </a:solidFill>
                <a:latin typeface="DengXian"/>
                <a:ea typeface="DengXian" panose="02010600030101010101" pitchFamily="2" charset="-122"/>
              </a:rPr>
              <a:t>季度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开始，如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19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年</a:t>
            </a:r>
            <a:r>
              <a:rPr lang="en-US" altLang="zh-CN" sz="900" dirty="0">
                <a:solidFill>
                  <a:prstClr val="white"/>
                </a:solidFill>
                <a:latin typeface="DengXian"/>
                <a:ea typeface="DengXian" panose="02010600030101010101" pitchFamily="2" charset="-122"/>
              </a:rPr>
              <a:t>2</a:t>
            </a:r>
            <a:r>
              <a:rPr lang="zh-CN" altLang="en-US" sz="900" dirty="0">
                <a:solidFill>
                  <a:prstClr val="white"/>
                </a:solidFill>
                <a:latin typeface="DengXian"/>
                <a:ea typeface="DengXian" panose="02010600030101010101" pitchFamily="2" charset="-122"/>
              </a:rPr>
              <a:t>季度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默认显示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19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年</a:t>
            </a:r>
            <a:r>
              <a:rPr lang="en-US" altLang="zh-CN" sz="900" dirty="0">
                <a:solidFill>
                  <a:prstClr val="white"/>
                </a:solidFill>
                <a:latin typeface="DengXian"/>
                <a:ea typeface="DengXian" panose="02010600030101010101" pitchFamily="2" charset="-122"/>
              </a:rPr>
              <a:t>1</a:t>
            </a:r>
            <a:r>
              <a:rPr lang="zh-CN" altLang="en-US" sz="900" dirty="0">
                <a:solidFill>
                  <a:prstClr val="white"/>
                </a:solidFill>
                <a:latin typeface="DengXian"/>
                <a:ea typeface="DengXian" panose="02010600030101010101" pitchFamily="2" charset="-122"/>
              </a:rPr>
              <a:t>季度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-19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年</a:t>
            </a:r>
            <a:r>
              <a:rPr lang="en-US" altLang="zh-CN" sz="900" dirty="0">
                <a:solidFill>
                  <a:prstClr val="white"/>
                </a:solidFill>
                <a:latin typeface="DengXian"/>
                <a:ea typeface="DengXian" panose="02010600030101010101" pitchFamily="2" charset="-122"/>
              </a:rPr>
              <a:t>2</a:t>
            </a:r>
            <a:r>
              <a:rPr lang="zh-CN" altLang="en-US" sz="900" dirty="0">
                <a:solidFill>
                  <a:prstClr val="white"/>
                </a:solidFill>
                <a:latin typeface="DengXian"/>
                <a:ea typeface="DengXian" panose="02010600030101010101" pitchFamily="2" charset="-122"/>
              </a:rPr>
              <a:t>季度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数据</a:t>
            </a:r>
          </a:p>
        </p:txBody>
      </p:sp>
      <p:pic>
        <p:nvPicPr>
          <p:cNvPr id="54" name="Picture 16">
            <a:extLst>
              <a:ext uri="{FF2B5EF4-FFF2-40B4-BE49-F238E27FC236}">
                <a16:creationId xmlns:a16="http://schemas.microsoft.com/office/drawing/2014/main" id="{77280CB4-23AF-44E5-B162-5C59EB032F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3431" y="4743926"/>
            <a:ext cx="5805482" cy="2037414"/>
          </a:xfrm>
          <a:prstGeom prst="rect">
            <a:avLst/>
          </a:prstGeom>
        </p:spPr>
      </p:pic>
      <p:sp>
        <p:nvSpPr>
          <p:cNvPr id="60" name="TextBox 18">
            <a:extLst>
              <a:ext uri="{FF2B5EF4-FFF2-40B4-BE49-F238E27FC236}">
                <a16:creationId xmlns:a16="http://schemas.microsoft.com/office/drawing/2014/main" id="{3F58EDA6-BCE8-436D-A767-9D3C7804547C}"/>
              </a:ext>
            </a:extLst>
          </p:cNvPr>
          <p:cNvSpPr txBox="1"/>
          <p:nvPr/>
        </p:nvSpPr>
        <p:spPr>
          <a:xfrm>
            <a:off x="6533010" y="4531944"/>
            <a:ext cx="1643596" cy="30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活动类型费用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6" name="Oval 4">
            <a:extLst>
              <a:ext uri="{FF2B5EF4-FFF2-40B4-BE49-F238E27FC236}">
                <a16:creationId xmlns:a16="http://schemas.microsoft.com/office/drawing/2014/main" id="{397D5273-4286-4F6F-9328-B281A5405807}"/>
              </a:ext>
            </a:extLst>
          </p:cNvPr>
          <p:cNvSpPr/>
          <p:nvPr/>
        </p:nvSpPr>
        <p:spPr>
          <a:xfrm>
            <a:off x="6223301" y="4559003"/>
            <a:ext cx="292367" cy="290022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>
                <a:solidFill>
                  <a:srgbClr val="FFFFFF"/>
                </a:solidFill>
                <a:latin typeface="DengXian"/>
                <a:ea typeface="DengXian" panose="02010600030101010101" pitchFamily="2" charset="-122"/>
                <a:cs typeface="Arial" pitchFamily="34" charset="0"/>
              </a:rPr>
              <a:t>5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grpSp>
        <p:nvGrpSpPr>
          <p:cNvPr id="80" name="Group 44">
            <a:extLst>
              <a:ext uri="{FF2B5EF4-FFF2-40B4-BE49-F238E27FC236}">
                <a16:creationId xmlns:a16="http://schemas.microsoft.com/office/drawing/2014/main" id="{DE8B7E31-6FB9-47F8-85B1-068766ABF79E}"/>
              </a:ext>
            </a:extLst>
          </p:cNvPr>
          <p:cNvGrpSpPr/>
          <p:nvPr/>
        </p:nvGrpSpPr>
        <p:grpSpPr>
          <a:xfrm>
            <a:off x="3282725" y="1322641"/>
            <a:ext cx="1068216" cy="291949"/>
            <a:chOff x="304798" y="1047755"/>
            <a:chExt cx="1068216" cy="291949"/>
          </a:xfrm>
        </p:grpSpPr>
        <p:sp>
          <p:nvSpPr>
            <p:cNvPr id="81" name="矩形 60">
              <a:extLst>
                <a:ext uri="{FF2B5EF4-FFF2-40B4-BE49-F238E27FC236}">
                  <a16:creationId xmlns:a16="http://schemas.microsoft.com/office/drawing/2014/main" id="{A092C1AA-1196-4D56-B158-6B6A19FF1041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90" name="文本框 61">
              <a:extLst>
                <a:ext uri="{FF2B5EF4-FFF2-40B4-BE49-F238E27FC236}">
                  <a16:creationId xmlns:a16="http://schemas.microsoft.com/office/drawing/2014/main" id="{45C69FFD-8AD8-4006-BF5B-555CD7006041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大区</a:t>
              </a:r>
            </a:p>
          </p:txBody>
        </p:sp>
        <p:sp>
          <p:nvSpPr>
            <p:cNvPr id="91" name="Right Triangle 25">
              <a:extLst>
                <a:ext uri="{FF2B5EF4-FFF2-40B4-BE49-F238E27FC236}">
                  <a16:creationId xmlns:a16="http://schemas.microsoft.com/office/drawing/2014/main" id="{CA95635E-56D7-464E-8E02-687E1B45E083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92" name="Group 44">
            <a:extLst>
              <a:ext uri="{FF2B5EF4-FFF2-40B4-BE49-F238E27FC236}">
                <a16:creationId xmlns:a16="http://schemas.microsoft.com/office/drawing/2014/main" id="{C40E6243-3816-45F9-A740-0A8515188E85}"/>
              </a:ext>
            </a:extLst>
          </p:cNvPr>
          <p:cNvGrpSpPr/>
          <p:nvPr/>
        </p:nvGrpSpPr>
        <p:grpSpPr>
          <a:xfrm>
            <a:off x="4653367" y="1310027"/>
            <a:ext cx="1068216" cy="291949"/>
            <a:chOff x="304798" y="1047755"/>
            <a:chExt cx="1068216" cy="291949"/>
          </a:xfrm>
        </p:grpSpPr>
        <p:sp>
          <p:nvSpPr>
            <p:cNvPr id="95" name="矩形 60">
              <a:extLst>
                <a:ext uri="{FF2B5EF4-FFF2-40B4-BE49-F238E27FC236}">
                  <a16:creationId xmlns:a16="http://schemas.microsoft.com/office/drawing/2014/main" id="{E2BBD711-B7FD-4B9B-8207-EDDB0CE8F856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96" name="文本框 61">
              <a:extLst>
                <a:ext uri="{FF2B5EF4-FFF2-40B4-BE49-F238E27FC236}">
                  <a16:creationId xmlns:a16="http://schemas.microsoft.com/office/drawing/2014/main" id="{65E4BD24-DABB-4319-A33E-9F3DDD043035}"/>
                </a:ext>
              </a:extLst>
            </p:cNvPr>
            <p:cNvSpPr txBox="1"/>
            <p:nvPr/>
          </p:nvSpPr>
          <p:spPr>
            <a:xfrm>
              <a:off x="338999" y="1053189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区域 </a:t>
              </a:r>
            </a:p>
          </p:txBody>
        </p:sp>
        <p:sp>
          <p:nvSpPr>
            <p:cNvPr id="97" name="Right Triangle 25">
              <a:extLst>
                <a:ext uri="{FF2B5EF4-FFF2-40B4-BE49-F238E27FC236}">
                  <a16:creationId xmlns:a16="http://schemas.microsoft.com/office/drawing/2014/main" id="{010A7776-2B85-437E-9656-28B277458F6C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99" name="Speech Bubble: Rectangle with Corners Rounded 321">
            <a:extLst>
              <a:ext uri="{FF2B5EF4-FFF2-40B4-BE49-F238E27FC236}">
                <a16:creationId xmlns:a16="http://schemas.microsoft.com/office/drawing/2014/main" id="{F4C2D88B-A1E1-412A-9D46-5533E71D9EF0}"/>
              </a:ext>
            </a:extLst>
          </p:cNvPr>
          <p:cNvSpPr/>
          <p:nvPr/>
        </p:nvSpPr>
        <p:spPr>
          <a:xfrm flipH="1">
            <a:off x="8053018" y="4568231"/>
            <a:ext cx="1042708" cy="542581"/>
          </a:xfrm>
          <a:prstGeom prst="wedgeRoundRectCallout">
            <a:avLst>
              <a:gd name="adj1" fmla="val 67977"/>
              <a:gd name="adj2" fmla="val 863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latin typeface="+mn-ea"/>
              </a:rPr>
              <a:t>光标显示：</a:t>
            </a:r>
            <a:endParaRPr lang="en-US" altLang="zh-CN" sz="900" dirty="0">
              <a:latin typeface="+mn-ea"/>
            </a:endParaRPr>
          </a:p>
          <a:p>
            <a:r>
              <a:rPr lang="zh-CN" altLang="en-US" sz="900" dirty="0">
                <a:latin typeface="+mn-ea"/>
              </a:rPr>
              <a:t>销售部费用、费用同比、费用占比</a:t>
            </a:r>
            <a:endParaRPr lang="en-US" altLang="zh-CN" sz="900" dirty="0">
              <a:latin typeface="+mn-ea"/>
            </a:endParaRPr>
          </a:p>
        </p:txBody>
      </p:sp>
      <p:pic>
        <p:nvPicPr>
          <p:cNvPr id="68" name="Picture 16">
            <a:extLst>
              <a:ext uri="{FF2B5EF4-FFF2-40B4-BE49-F238E27FC236}">
                <a16:creationId xmlns:a16="http://schemas.microsoft.com/office/drawing/2014/main" id="{71A9FF42-6260-43E8-A744-EC7107750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14" y="4799378"/>
            <a:ext cx="5944625" cy="1995583"/>
          </a:xfrm>
          <a:prstGeom prst="rect">
            <a:avLst/>
          </a:prstGeom>
        </p:spPr>
      </p:pic>
      <p:graphicFrame>
        <p:nvGraphicFramePr>
          <p:cNvPr id="70" name="Chart 17">
            <a:extLst>
              <a:ext uri="{FF2B5EF4-FFF2-40B4-BE49-F238E27FC236}">
                <a16:creationId xmlns:a16="http://schemas.microsoft.com/office/drawing/2014/main" id="{E01188EC-93B4-4952-A9B5-8056D06EF8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289613"/>
              </p:ext>
            </p:extLst>
          </p:nvPr>
        </p:nvGraphicFramePr>
        <p:xfrm>
          <a:off x="285783" y="4905570"/>
          <a:ext cx="5522937" cy="1584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71" name="TextBox 18">
            <a:extLst>
              <a:ext uri="{FF2B5EF4-FFF2-40B4-BE49-F238E27FC236}">
                <a16:creationId xmlns:a16="http://schemas.microsoft.com/office/drawing/2014/main" id="{63D6CD82-096F-437A-ACBA-1D181EF272E1}"/>
              </a:ext>
            </a:extLst>
          </p:cNvPr>
          <p:cNvSpPr txBox="1"/>
          <p:nvPr/>
        </p:nvSpPr>
        <p:spPr>
          <a:xfrm>
            <a:off x="372975" y="4464432"/>
            <a:ext cx="1652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大区费用</a:t>
            </a:r>
            <a:endParaRPr lang="en-US" sz="1400" b="1" dirty="0">
              <a:latin typeface="+mn-ea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F4151DBC-A9B6-4A68-9C49-4F85CF69A88F}"/>
              </a:ext>
            </a:extLst>
          </p:cNvPr>
          <p:cNvSpPr/>
          <p:nvPr/>
        </p:nvSpPr>
        <p:spPr>
          <a:xfrm>
            <a:off x="51692" y="4456766"/>
            <a:ext cx="293919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4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7" name="Speech Bubble: Rectangle with Corners Rounded 321">
            <a:extLst>
              <a:ext uri="{FF2B5EF4-FFF2-40B4-BE49-F238E27FC236}">
                <a16:creationId xmlns:a16="http://schemas.microsoft.com/office/drawing/2014/main" id="{9DF97DE7-22B6-453C-B372-E70F6DE1DBC7}"/>
              </a:ext>
            </a:extLst>
          </p:cNvPr>
          <p:cNvSpPr/>
          <p:nvPr/>
        </p:nvSpPr>
        <p:spPr>
          <a:xfrm flipH="1">
            <a:off x="3808377" y="4440689"/>
            <a:ext cx="1268193" cy="682233"/>
          </a:xfrm>
          <a:prstGeom prst="wedgeRoundRectCallout">
            <a:avLst>
              <a:gd name="adj1" fmla="val 67977"/>
              <a:gd name="adj2" fmla="val 863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latin typeface="+mn-ea"/>
              </a:rPr>
              <a:t>光标显示：</a:t>
            </a:r>
            <a:endParaRPr lang="en-US" altLang="zh-CN" sz="1050" dirty="0">
              <a:latin typeface="+mn-ea"/>
            </a:endParaRPr>
          </a:p>
          <a:p>
            <a:r>
              <a:rPr lang="zh-CN" altLang="en-US" sz="1050" dirty="0">
                <a:latin typeface="+mn-ea"/>
              </a:rPr>
              <a:t>销售部费用、费用同比、费用占比</a:t>
            </a:r>
            <a:endParaRPr lang="en-US" altLang="zh-CN" sz="1050" dirty="0">
              <a:latin typeface="+mn-ea"/>
            </a:endParaRPr>
          </a:p>
        </p:txBody>
      </p:sp>
      <p:pic>
        <p:nvPicPr>
          <p:cNvPr id="82" name="Picture 40">
            <a:extLst>
              <a:ext uri="{FF2B5EF4-FFF2-40B4-BE49-F238E27FC236}">
                <a16:creationId xmlns:a16="http://schemas.microsoft.com/office/drawing/2014/main" id="{8504ACEB-661F-4859-9773-BDFB73D93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441" y="4839521"/>
            <a:ext cx="275975" cy="231819"/>
          </a:xfrm>
          <a:prstGeom prst="rect">
            <a:avLst/>
          </a:prstGeom>
        </p:spPr>
      </p:pic>
      <p:pic>
        <p:nvPicPr>
          <p:cNvPr id="83" name="Picture 40">
            <a:extLst>
              <a:ext uri="{FF2B5EF4-FFF2-40B4-BE49-F238E27FC236}">
                <a16:creationId xmlns:a16="http://schemas.microsoft.com/office/drawing/2014/main" id="{3A0386F9-E6D9-485F-99B4-5CF57BE5C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5949" y="4765437"/>
            <a:ext cx="275975" cy="231819"/>
          </a:xfrm>
          <a:prstGeom prst="rect">
            <a:avLst/>
          </a:prstGeom>
        </p:spPr>
      </p:pic>
      <p:graphicFrame>
        <p:nvGraphicFramePr>
          <p:cNvPr id="85" name="Chart 17">
            <a:extLst>
              <a:ext uri="{FF2B5EF4-FFF2-40B4-BE49-F238E27FC236}">
                <a16:creationId xmlns:a16="http://schemas.microsoft.com/office/drawing/2014/main" id="{06742D10-A38B-4761-A31D-620A22DCC8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342131"/>
              </p:ext>
            </p:extLst>
          </p:nvPr>
        </p:nvGraphicFramePr>
        <p:xfrm>
          <a:off x="6444703" y="4948686"/>
          <a:ext cx="5522937" cy="1584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910558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14215" y="816767"/>
            <a:ext cx="3114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首页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液奶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销售部费用总览季报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9" name="文本框 58">
            <a:extLst>
              <a:ext uri="{FF2B5EF4-FFF2-40B4-BE49-F238E27FC236}">
                <a16:creationId xmlns:a16="http://schemas.microsoft.com/office/drawing/2014/main" id="{4FFEA512-A55C-4EB5-AC2D-0A15A5A3BF82}"/>
              </a:ext>
            </a:extLst>
          </p:cNvPr>
          <p:cNvSpPr txBox="1"/>
          <p:nvPr/>
        </p:nvSpPr>
        <p:spPr>
          <a:xfrm>
            <a:off x="9796879" y="10328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查询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61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1956523" y="1160810"/>
            <a:ext cx="1224073" cy="398619"/>
          </a:xfrm>
          <a:prstGeom prst="wedgeRoundRectCallout">
            <a:avLst>
              <a:gd name="adj1" fmla="val -81019"/>
              <a:gd name="adj2" fmla="val 577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默认：当前季度</a:t>
            </a:r>
          </a:p>
        </p:txBody>
      </p:sp>
      <p:grpSp>
        <p:nvGrpSpPr>
          <p:cNvPr id="62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502628" y="1345145"/>
            <a:ext cx="1108744" cy="293584"/>
            <a:chOff x="304798" y="1047755"/>
            <a:chExt cx="1108744" cy="293584"/>
          </a:xfrm>
        </p:grpSpPr>
        <p:sp>
          <p:nvSpPr>
            <p:cNvPr id="63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64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05546" y="1064340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时间（季度）</a:t>
              </a:r>
            </a:p>
          </p:txBody>
        </p:sp>
        <p:sp>
          <p:nvSpPr>
            <p:cNvPr id="65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58" name="Text Placeholder 32">
            <a:extLst>
              <a:ext uri="{FF2B5EF4-FFF2-40B4-BE49-F238E27FC236}">
                <a16:creationId xmlns:a16="http://schemas.microsoft.com/office/drawing/2014/main" id="{72A114A3-BE1B-49F0-B5D3-CC6DCD54103E}"/>
              </a:ext>
            </a:extLst>
          </p:cNvPr>
          <p:cNvSpPr txBox="1">
            <a:spLocks/>
          </p:cNvSpPr>
          <p:nvPr/>
        </p:nvSpPr>
        <p:spPr>
          <a:xfrm>
            <a:off x="9586763" y="1439550"/>
            <a:ext cx="1587542" cy="286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单位：万元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80" name="Group 44">
            <a:extLst>
              <a:ext uri="{FF2B5EF4-FFF2-40B4-BE49-F238E27FC236}">
                <a16:creationId xmlns:a16="http://schemas.microsoft.com/office/drawing/2014/main" id="{DE8B7E31-6FB9-47F8-85B1-068766ABF79E}"/>
              </a:ext>
            </a:extLst>
          </p:cNvPr>
          <p:cNvGrpSpPr/>
          <p:nvPr/>
        </p:nvGrpSpPr>
        <p:grpSpPr>
          <a:xfrm>
            <a:off x="3282725" y="1322641"/>
            <a:ext cx="1068216" cy="291949"/>
            <a:chOff x="304798" y="1047755"/>
            <a:chExt cx="1068216" cy="291949"/>
          </a:xfrm>
        </p:grpSpPr>
        <p:sp>
          <p:nvSpPr>
            <p:cNvPr id="81" name="矩形 60">
              <a:extLst>
                <a:ext uri="{FF2B5EF4-FFF2-40B4-BE49-F238E27FC236}">
                  <a16:creationId xmlns:a16="http://schemas.microsoft.com/office/drawing/2014/main" id="{A092C1AA-1196-4D56-B158-6B6A19FF1041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0" name="文本框 61">
              <a:extLst>
                <a:ext uri="{FF2B5EF4-FFF2-40B4-BE49-F238E27FC236}">
                  <a16:creationId xmlns:a16="http://schemas.microsoft.com/office/drawing/2014/main" id="{45C69FFD-8AD8-4006-BF5B-555CD7006041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大区</a:t>
              </a:r>
            </a:p>
          </p:txBody>
        </p:sp>
        <p:sp>
          <p:nvSpPr>
            <p:cNvPr id="91" name="Right Triangle 25">
              <a:extLst>
                <a:ext uri="{FF2B5EF4-FFF2-40B4-BE49-F238E27FC236}">
                  <a16:creationId xmlns:a16="http://schemas.microsoft.com/office/drawing/2014/main" id="{CA95635E-56D7-464E-8E02-687E1B45E083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92" name="Group 44">
            <a:extLst>
              <a:ext uri="{FF2B5EF4-FFF2-40B4-BE49-F238E27FC236}">
                <a16:creationId xmlns:a16="http://schemas.microsoft.com/office/drawing/2014/main" id="{C40E6243-3816-45F9-A740-0A8515188E85}"/>
              </a:ext>
            </a:extLst>
          </p:cNvPr>
          <p:cNvGrpSpPr/>
          <p:nvPr/>
        </p:nvGrpSpPr>
        <p:grpSpPr>
          <a:xfrm>
            <a:off x="4653367" y="1310027"/>
            <a:ext cx="1068216" cy="291949"/>
            <a:chOff x="304798" y="1047755"/>
            <a:chExt cx="1068216" cy="291949"/>
          </a:xfrm>
        </p:grpSpPr>
        <p:sp>
          <p:nvSpPr>
            <p:cNvPr id="95" name="矩形 60">
              <a:extLst>
                <a:ext uri="{FF2B5EF4-FFF2-40B4-BE49-F238E27FC236}">
                  <a16:creationId xmlns:a16="http://schemas.microsoft.com/office/drawing/2014/main" id="{E2BBD711-B7FD-4B9B-8207-EDDB0CE8F856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6" name="文本框 61">
              <a:extLst>
                <a:ext uri="{FF2B5EF4-FFF2-40B4-BE49-F238E27FC236}">
                  <a16:creationId xmlns:a16="http://schemas.microsoft.com/office/drawing/2014/main" id="{65E4BD24-DABB-4319-A33E-9F3DDD043035}"/>
                </a:ext>
              </a:extLst>
            </p:cNvPr>
            <p:cNvSpPr txBox="1"/>
            <p:nvPr/>
          </p:nvSpPr>
          <p:spPr>
            <a:xfrm>
              <a:off x="338999" y="1053189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区域 </a:t>
              </a:r>
            </a:p>
          </p:txBody>
        </p:sp>
        <p:sp>
          <p:nvSpPr>
            <p:cNvPr id="97" name="Right Triangle 25">
              <a:extLst>
                <a:ext uri="{FF2B5EF4-FFF2-40B4-BE49-F238E27FC236}">
                  <a16:creationId xmlns:a16="http://schemas.microsoft.com/office/drawing/2014/main" id="{010A7776-2B85-437E-9656-28B277458F6C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pic>
        <p:nvPicPr>
          <p:cNvPr id="82" name="Picture 8">
            <a:extLst>
              <a:ext uri="{FF2B5EF4-FFF2-40B4-BE49-F238E27FC236}">
                <a16:creationId xmlns:a16="http://schemas.microsoft.com/office/drawing/2014/main" id="{F42DA5FE-9356-450E-9C25-7096E9266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558" y="2030820"/>
            <a:ext cx="5916317" cy="1995583"/>
          </a:xfrm>
          <a:prstGeom prst="rect">
            <a:avLst/>
          </a:prstGeom>
        </p:spPr>
      </p:pic>
      <p:sp>
        <p:nvSpPr>
          <p:cNvPr id="83" name="TextBox 11">
            <a:extLst>
              <a:ext uri="{FF2B5EF4-FFF2-40B4-BE49-F238E27FC236}">
                <a16:creationId xmlns:a16="http://schemas.microsoft.com/office/drawing/2014/main" id="{538B78FD-482A-4177-A607-E53C31495422}"/>
              </a:ext>
            </a:extLst>
          </p:cNvPr>
          <p:cNvSpPr txBox="1"/>
          <p:nvPr/>
        </p:nvSpPr>
        <p:spPr>
          <a:xfrm>
            <a:off x="6444887" y="1747573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渠道费用</a:t>
            </a:r>
            <a:endParaRPr lang="en-US" sz="1400" b="1" dirty="0">
              <a:latin typeface="+mn-ea"/>
            </a:endParaRPr>
          </a:p>
        </p:txBody>
      </p:sp>
      <p:sp>
        <p:nvSpPr>
          <p:cNvPr id="101" name="Oval 4">
            <a:extLst>
              <a:ext uri="{FF2B5EF4-FFF2-40B4-BE49-F238E27FC236}">
                <a16:creationId xmlns:a16="http://schemas.microsoft.com/office/drawing/2014/main" id="{11F66DCE-108D-492B-93F5-26802E685DB5}"/>
              </a:ext>
            </a:extLst>
          </p:cNvPr>
          <p:cNvSpPr/>
          <p:nvPr/>
        </p:nvSpPr>
        <p:spPr>
          <a:xfrm>
            <a:off x="6176076" y="1766647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7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3" name="Speech Bubble: Rectangle with Corners Rounded 321">
            <a:extLst>
              <a:ext uri="{FF2B5EF4-FFF2-40B4-BE49-F238E27FC236}">
                <a16:creationId xmlns:a16="http://schemas.microsoft.com/office/drawing/2014/main" id="{E2EB376F-6188-454E-8095-0A5B932B6912}"/>
              </a:ext>
            </a:extLst>
          </p:cNvPr>
          <p:cNvSpPr/>
          <p:nvPr/>
        </p:nvSpPr>
        <p:spPr>
          <a:xfrm flipH="1">
            <a:off x="10575228" y="3713852"/>
            <a:ext cx="1090934" cy="694487"/>
          </a:xfrm>
          <a:prstGeom prst="wedgeRoundRectCallout">
            <a:avLst>
              <a:gd name="adj1" fmla="val 53727"/>
              <a:gd name="adj2" fmla="val -86347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latin typeface="+mn-ea"/>
              </a:rPr>
              <a:t>光标显示：</a:t>
            </a:r>
            <a:endParaRPr lang="en-US" altLang="zh-CN" sz="900" dirty="0">
              <a:latin typeface="+mn-ea"/>
            </a:endParaRPr>
          </a:p>
          <a:p>
            <a:r>
              <a:rPr lang="zh-CN" altLang="en-US" sz="900" dirty="0">
                <a:latin typeface="+mn-ea"/>
              </a:rPr>
              <a:t>销售部费用、费用同比、费用占比</a:t>
            </a:r>
            <a:endParaRPr lang="en-US" altLang="zh-CN" sz="900" dirty="0">
              <a:latin typeface="+mn-ea"/>
            </a:endParaRPr>
          </a:p>
        </p:txBody>
      </p:sp>
      <p:graphicFrame>
        <p:nvGraphicFramePr>
          <p:cNvPr id="109" name="图表 2">
            <a:extLst>
              <a:ext uri="{FF2B5EF4-FFF2-40B4-BE49-F238E27FC236}">
                <a16:creationId xmlns:a16="http://schemas.microsoft.com/office/drawing/2014/main" id="{1445CCCD-584F-4646-A6A8-F57B11F7A3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6257776"/>
              </p:ext>
            </p:extLst>
          </p:nvPr>
        </p:nvGraphicFramePr>
        <p:xfrm>
          <a:off x="6300610" y="1998543"/>
          <a:ext cx="5786452" cy="217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2" name="TextBox 15">
            <a:extLst>
              <a:ext uri="{FF2B5EF4-FFF2-40B4-BE49-F238E27FC236}">
                <a16:creationId xmlns:a16="http://schemas.microsoft.com/office/drawing/2014/main" id="{239C00C0-DFB2-4CBE-9B5A-1D614F745FD8}"/>
              </a:ext>
            </a:extLst>
          </p:cNvPr>
          <p:cNvSpPr txBox="1"/>
          <p:nvPr/>
        </p:nvSpPr>
        <p:spPr>
          <a:xfrm>
            <a:off x="6835994" y="2732346"/>
            <a:ext cx="4830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渠道的取数逻辑待确认后反馈，暂不实施</a:t>
            </a:r>
            <a:endParaRPr lang="en-US" sz="20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9" name="Picture 7">
            <a:extLst>
              <a:ext uri="{FF2B5EF4-FFF2-40B4-BE49-F238E27FC236}">
                <a16:creationId xmlns:a16="http://schemas.microsoft.com/office/drawing/2014/main" id="{90BDA839-DC14-4154-B32C-98AD53430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8" y="2017456"/>
            <a:ext cx="6062322" cy="2037414"/>
          </a:xfrm>
          <a:prstGeom prst="rect">
            <a:avLst/>
          </a:prstGeom>
        </p:spPr>
      </p:pic>
      <p:graphicFrame>
        <p:nvGraphicFramePr>
          <p:cNvPr id="30" name="Chart 10">
            <a:extLst>
              <a:ext uri="{FF2B5EF4-FFF2-40B4-BE49-F238E27FC236}">
                <a16:creationId xmlns:a16="http://schemas.microsoft.com/office/drawing/2014/main" id="{7A3DB78E-9E6B-404A-A46E-76125DDF3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5090081"/>
              </p:ext>
            </p:extLst>
          </p:nvPr>
        </p:nvGraphicFramePr>
        <p:xfrm>
          <a:off x="168010" y="1993219"/>
          <a:ext cx="5826651" cy="2035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1" name="TextBox 12">
            <a:extLst>
              <a:ext uri="{FF2B5EF4-FFF2-40B4-BE49-F238E27FC236}">
                <a16:creationId xmlns:a16="http://schemas.microsoft.com/office/drawing/2014/main" id="{290DA265-A2C1-42E7-A1FA-4F5E87C7998D}"/>
              </a:ext>
            </a:extLst>
          </p:cNvPr>
          <p:cNvSpPr txBox="1"/>
          <p:nvPr/>
        </p:nvSpPr>
        <p:spPr>
          <a:xfrm>
            <a:off x="230636" y="1785504"/>
            <a:ext cx="1610496" cy="30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科目费用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Oval 4">
            <a:extLst>
              <a:ext uri="{FF2B5EF4-FFF2-40B4-BE49-F238E27FC236}">
                <a16:creationId xmlns:a16="http://schemas.microsoft.com/office/drawing/2014/main" id="{5986E46B-8FCC-45B0-B6AB-50C8B4063447}"/>
              </a:ext>
            </a:extLst>
          </p:cNvPr>
          <p:cNvSpPr/>
          <p:nvPr/>
        </p:nvSpPr>
        <p:spPr>
          <a:xfrm>
            <a:off x="-51685" y="1778903"/>
            <a:ext cx="286479" cy="290022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>
                <a:solidFill>
                  <a:srgbClr val="FFFFFF"/>
                </a:solidFill>
                <a:latin typeface="DengXian"/>
                <a:ea typeface="DengXian" panose="02010600030101010101" pitchFamily="2" charset="-122"/>
                <a:cs typeface="Arial" pitchFamily="34" charset="0"/>
              </a:rPr>
              <a:t>6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33" name="Speech Bubble: Rectangle with Corners Rounded 321">
            <a:extLst>
              <a:ext uri="{FF2B5EF4-FFF2-40B4-BE49-F238E27FC236}">
                <a16:creationId xmlns:a16="http://schemas.microsoft.com/office/drawing/2014/main" id="{53A38F66-0F9C-4DE2-A0AC-D47726E543BD}"/>
              </a:ext>
            </a:extLst>
          </p:cNvPr>
          <p:cNvSpPr/>
          <p:nvPr/>
        </p:nvSpPr>
        <p:spPr>
          <a:xfrm flipH="1">
            <a:off x="3074424" y="1853144"/>
            <a:ext cx="1068216" cy="613352"/>
          </a:xfrm>
          <a:prstGeom prst="wedgeRoundRectCallout">
            <a:avLst>
              <a:gd name="adj1" fmla="val 67977"/>
              <a:gd name="adj2" fmla="val 863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latin typeface="+mn-ea"/>
              </a:rPr>
              <a:t>光标显示：</a:t>
            </a:r>
            <a:endParaRPr lang="en-US" altLang="zh-CN" sz="900" dirty="0">
              <a:latin typeface="+mn-ea"/>
            </a:endParaRPr>
          </a:p>
          <a:p>
            <a:r>
              <a:rPr lang="zh-CN" altLang="en-US" sz="900" dirty="0">
                <a:latin typeface="+mn-ea"/>
              </a:rPr>
              <a:t>销售部费用、费用同比、费用占比</a:t>
            </a:r>
            <a:endParaRPr lang="en-US" altLang="zh-CN" sz="900" dirty="0">
              <a:latin typeface="+mn-ea"/>
            </a:endParaRPr>
          </a:p>
        </p:txBody>
      </p:sp>
      <p:pic>
        <p:nvPicPr>
          <p:cNvPr id="34" name="Picture 40">
            <a:extLst>
              <a:ext uri="{FF2B5EF4-FFF2-40B4-BE49-F238E27FC236}">
                <a16:creationId xmlns:a16="http://schemas.microsoft.com/office/drawing/2014/main" id="{053D49CB-980C-4585-A58C-8B74ECF1C5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9444" y="2030820"/>
            <a:ext cx="275975" cy="231819"/>
          </a:xfrm>
          <a:prstGeom prst="rect">
            <a:avLst/>
          </a:prstGeom>
        </p:spPr>
      </p:pic>
      <p:pic>
        <p:nvPicPr>
          <p:cNvPr id="35" name="Picture 40">
            <a:extLst>
              <a:ext uri="{FF2B5EF4-FFF2-40B4-BE49-F238E27FC236}">
                <a16:creationId xmlns:a16="http://schemas.microsoft.com/office/drawing/2014/main" id="{9F604C9D-0552-4D01-9FB6-72265141E5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7158" y="2025349"/>
            <a:ext cx="275975" cy="2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线下费用总览季报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038914"/>
              </p:ext>
            </p:extLst>
          </p:nvPr>
        </p:nvGraphicFramePr>
        <p:xfrm>
          <a:off x="0" y="433388"/>
          <a:ext cx="12192000" cy="6621109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2868631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时间筛选器：默认显示为当前季度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区域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图表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的横、纵坐标支持拖动，灵活展现数据，保证可以展示图标中的最大值和最小值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同期费用率差值：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数据为正时，柱形图底色红色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数据为负时，柱形图底色绿色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图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建议按 费用占比从高到低 排序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图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建议按费用率降序排序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5669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0940" t="1" b="26206"/>
          <a:stretch/>
        </p:blipFill>
        <p:spPr>
          <a:xfrm>
            <a:off x="5541264" y="2514686"/>
            <a:ext cx="218186" cy="1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17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8211016" y="2804133"/>
            <a:ext cx="3885451" cy="1736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3449" y="1858356"/>
            <a:ext cx="12063018" cy="747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14215" y="816767"/>
            <a:ext cx="3268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首页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液奶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销售部费用总览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半年报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9" name="文本框 58">
            <a:extLst>
              <a:ext uri="{FF2B5EF4-FFF2-40B4-BE49-F238E27FC236}">
                <a16:creationId xmlns:a16="http://schemas.microsoft.com/office/drawing/2014/main" id="{4FFEA512-A55C-4EB5-AC2D-0A15A5A3BF82}"/>
              </a:ext>
            </a:extLst>
          </p:cNvPr>
          <p:cNvSpPr txBox="1"/>
          <p:nvPr/>
        </p:nvSpPr>
        <p:spPr>
          <a:xfrm>
            <a:off x="9796879" y="10328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查询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31352" y="2817410"/>
            <a:ext cx="4058927" cy="1706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67" name="Text Placeholder 23"/>
          <p:cNvSpPr txBox="1">
            <a:spLocks/>
          </p:cNvSpPr>
          <p:nvPr/>
        </p:nvSpPr>
        <p:spPr>
          <a:xfrm>
            <a:off x="355100" y="1950296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折前收入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 12900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</a:t>
            </a:r>
          </a:p>
        </p:txBody>
      </p:sp>
      <p:sp>
        <p:nvSpPr>
          <p:cNvPr id="69" name="Text Placeholder 25"/>
          <p:cNvSpPr txBox="1">
            <a:spLocks/>
          </p:cNvSpPr>
          <p:nvPr/>
        </p:nvSpPr>
        <p:spPr>
          <a:xfrm>
            <a:off x="4645741" y="1947579"/>
            <a:ext cx="1393742" cy="990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销售部费用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  353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</a:t>
            </a:r>
          </a:p>
        </p:txBody>
      </p:sp>
      <p:sp>
        <p:nvSpPr>
          <p:cNvPr id="74" name="Text Placeholder 32"/>
          <p:cNvSpPr txBox="1">
            <a:spLocks/>
          </p:cNvSpPr>
          <p:nvPr/>
        </p:nvSpPr>
        <p:spPr>
          <a:xfrm>
            <a:off x="7546317" y="1950459"/>
            <a:ext cx="1442771" cy="924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费用率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34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%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</a:t>
            </a:r>
          </a:p>
        </p:txBody>
      </p:sp>
      <p:sp>
        <p:nvSpPr>
          <p:cNvPr id="78" name="Text Placeholder 40"/>
          <p:cNvSpPr txBox="1">
            <a:spLocks/>
          </p:cNvSpPr>
          <p:nvPr/>
        </p:nvSpPr>
        <p:spPr>
          <a:xfrm>
            <a:off x="10440979" y="1923318"/>
            <a:ext cx="1456794" cy="819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费用率环比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-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20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%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5AB545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15E64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79" name="Text Placeholder 42"/>
          <p:cNvSpPr txBox="1">
            <a:spLocks/>
          </p:cNvSpPr>
          <p:nvPr/>
        </p:nvSpPr>
        <p:spPr>
          <a:xfrm>
            <a:off x="8968136" y="1931970"/>
            <a:ext cx="1706656" cy="897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费用率同比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10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%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15E64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84" name="Down Arrow 83"/>
          <p:cNvSpPr/>
          <p:nvPr/>
        </p:nvSpPr>
        <p:spPr>
          <a:xfrm flipV="1">
            <a:off x="9685807" y="2286154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87" name="Down Arrow 86"/>
          <p:cNvSpPr/>
          <p:nvPr/>
        </p:nvSpPr>
        <p:spPr>
          <a:xfrm>
            <a:off x="11245185" y="2302032"/>
            <a:ext cx="197315" cy="181857"/>
          </a:xfrm>
          <a:prstGeom prst="downArrow">
            <a:avLst/>
          </a:prstGeom>
          <a:solidFill>
            <a:srgbClr val="5AB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57180" y="2610139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aphicFrame>
        <p:nvGraphicFramePr>
          <p:cNvPr id="52" name="内容占位符 46">
            <a:extLst>
              <a:ext uri="{FF2B5EF4-FFF2-40B4-BE49-F238E27FC236}">
                <a16:creationId xmlns:a16="http://schemas.microsoft.com/office/drawing/2014/main" id="{36B6CC53-28DF-484D-BE17-7C49D51E23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711079"/>
              </p:ext>
            </p:extLst>
          </p:nvPr>
        </p:nvGraphicFramePr>
        <p:xfrm>
          <a:off x="59576" y="2823561"/>
          <a:ext cx="3921409" cy="1738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222247" y="2573376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费用趋势图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6" name="图表 23">
            <a:extLst>
              <a:ext uri="{FF2B5EF4-FFF2-40B4-BE49-F238E27FC236}">
                <a16:creationId xmlns:a16="http://schemas.microsoft.com/office/drawing/2014/main" id="{B1DB6865-F9F0-48F0-A9E2-0E754C381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136264"/>
              </p:ext>
            </p:extLst>
          </p:nvPr>
        </p:nvGraphicFramePr>
        <p:xfrm>
          <a:off x="4020203" y="2770876"/>
          <a:ext cx="4058925" cy="166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4243932" y="2560329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费用率趋势图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1956523" y="1160810"/>
            <a:ext cx="1224073" cy="398619"/>
          </a:xfrm>
          <a:prstGeom prst="wedgeRoundRectCallout">
            <a:avLst>
              <a:gd name="adj1" fmla="val -81019"/>
              <a:gd name="adj2" fmla="val 577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默认：当前</a:t>
            </a:r>
            <a:r>
              <a:rPr lang="zh-CN" altLang="en-US" sz="1050" dirty="0">
                <a:solidFill>
                  <a:prstClr val="white"/>
                </a:solidFill>
                <a:latin typeface="DengXian"/>
                <a:ea typeface="DengXian" panose="02010600030101010101" pitchFamily="2" charset="-122"/>
              </a:rPr>
              <a:t>区间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62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502628" y="1345145"/>
            <a:ext cx="1108744" cy="293584"/>
            <a:chOff x="304798" y="1047755"/>
            <a:chExt cx="1108744" cy="293584"/>
          </a:xfrm>
        </p:grpSpPr>
        <p:sp>
          <p:nvSpPr>
            <p:cNvPr id="63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64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05546" y="1064340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时间（</a:t>
              </a: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半年</a:t>
              </a: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）</a:t>
              </a:r>
            </a:p>
          </p:txBody>
        </p:sp>
        <p:sp>
          <p:nvSpPr>
            <p:cNvPr id="65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94" name="Text Placeholder 23"/>
          <p:cNvSpPr txBox="1">
            <a:spLocks/>
          </p:cNvSpPr>
          <p:nvPr/>
        </p:nvSpPr>
        <p:spPr>
          <a:xfrm>
            <a:off x="3106813" y="1951606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折后收入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    12000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</a:t>
            </a:r>
          </a:p>
        </p:txBody>
      </p:sp>
      <p:sp>
        <p:nvSpPr>
          <p:cNvPr id="38" name="Text Placeholder 42"/>
          <p:cNvSpPr txBox="1">
            <a:spLocks/>
          </p:cNvSpPr>
          <p:nvPr/>
        </p:nvSpPr>
        <p:spPr>
          <a:xfrm>
            <a:off x="6201678" y="1936654"/>
            <a:ext cx="1706656" cy="897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费用同比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5AB545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40" name="Down Arrow 39"/>
          <p:cNvSpPr/>
          <p:nvPr/>
        </p:nvSpPr>
        <p:spPr>
          <a:xfrm flipV="1">
            <a:off x="6864768" y="2304783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955" y="2867556"/>
            <a:ext cx="275975" cy="23181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0492" y="2811210"/>
            <a:ext cx="275975" cy="23181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286" y="2846041"/>
            <a:ext cx="275975" cy="231819"/>
          </a:xfrm>
          <a:prstGeom prst="rect">
            <a:avLst/>
          </a:prstGeom>
        </p:spPr>
      </p:pic>
      <p:sp>
        <p:nvSpPr>
          <p:cNvPr id="46" name="Text Placeholder 23">
            <a:extLst>
              <a:ext uri="{FF2B5EF4-FFF2-40B4-BE49-F238E27FC236}">
                <a16:creationId xmlns:a16="http://schemas.microsoft.com/office/drawing/2014/main" id="{5AEFA653-07E2-4AFE-85C5-5A4BD0301E1A}"/>
              </a:ext>
            </a:extLst>
          </p:cNvPr>
          <p:cNvSpPr txBox="1">
            <a:spLocks/>
          </p:cNvSpPr>
          <p:nvPr/>
        </p:nvSpPr>
        <p:spPr>
          <a:xfrm>
            <a:off x="1481433" y="1945620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折前收入同比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     12%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</a:t>
            </a:r>
          </a:p>
        </p:txBody>
      </p:sp>
      <p:sp>
        <p:nvSpPr>
          <p:cNvPr id="47" name="Oval 4"/>
          <p:cNvSpPr/>
          <p:nvPr/>
        </p:nvSpPr>
        <p:spPr>
          <a:xfrm>
            <a:off x="-25463" y="1848047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1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48" name="Oval 4"/>
          <p:cNvSpPr/>
          <p:nvPr/>
        </p:nvSpPr>
        <p:spPr>
          <a:xfrm>
            <a:off x="-20352" y="2569583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2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49" name="Oval 4"/>
          <p:cNvSpPr/>
          <p:nvPr/>
        </p:nvSpPr>
        <p:spPr>
          <a:xfrm>
            <a:off x="3979100" y="2553197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3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58" name="Text Placeholder 32">
            <a:extLst>
              <a:ext uri="{FF2B5EF4-FFF2-40B4-BE49-F238E27FC236}">
                <a16:creationId xmlns:a16="http://schemas.microsoft.com/office/drawing/2014/main" id="{72A114A3-BE1B-49F0-B5D3-CC6DCD54103E}"/>
              </a:ext>
            </a:extLst>
          </p:cNvPr>
          <p:cNvSpPr txBox="1">
            <a:spLocks/>
          </p:cNvSpPr>
          <p:nvPr/>
        </p:nvSpPr>
        <p:spPr>
          <a:xfrm>
            <a:off x="9586763" y="1439550"/>
            <a:ext cx="1587542" cy="286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单位：万元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graphicFrame>
        <p:nvGraphicFramePr>
          <p:cNvPr id="75" name="图表 23">
            <a:extLst>
              <a:ext uri="{FF2B5EF4-FFF2-40B4-BE49-F238E27FC236}">
                <a16:creationId xmlns:a16="http://schemas.microsoft.com/office/drawing/2014/main" id="{B1DB6865-F9F0-48F0-A9E2-0E754C381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8009842"/>
              </p:ext>
            </p:extLst>
          </p:nvPr>
        </p:nvGraphicFramePr>
        <p:xfrm>
          <a:off x="8239607" y="2678056"/>
          <a:ext cx="3842317" cy="1795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54" name="Picture 16">
            <a:extLst>
              <a:ext uri="{FF2B5EF4-FFF2-40B4-BE49-F238E27FC236}">
                <a16:creationId xmlns:a16="http://schemas.microsoft.com/office/drawing/2014/main" id="{77280CB4-23AF-44E5-B162-5C59EB032F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0993" y="4743926"/>
            <a:ext cx="6337377" cy="2037414"/>
          </a:xfrm>
          <a:prstGeom prst="rect">
            <a:avLst/>
          </a:prstGeom>
        </p:spPr>
      </p:pic>
      <p:graphicFrame>
        <p:nvGraphicFramePr>
          <p:cNvPr id="59" name="Chart 17">
            <a:extLst>
              <a:ext uri="{FF2B5EF4-FFF2-40B4-BE49-F238E27FC236}">
                <a16:creationId xmlns:a16="http://schemas.microsoft.com/office/drawing/2014/main" id="{22FC0A6C-15AF-450A-82CD-B0DD1D51E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59222"/>
              </p:ext>
            </p:extLst>
          </p:nvPr>
        </p:nvGraphicFramePr>
        <p:xfrm>
          <a:off x="5825005" y="4713266"/>
          <a:ext cx="6362579" cy="1977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0" name="TextBox 18">
            <a:extLst>
              <a:ext uri="{FF2B5EF4-FFF2-40B4-BE49-F238E27FC236}">
                <a16:creationId xmlns:a16="http://schemas.microsoft.com/office/drawing/2014/main" id="{3F58EDA6-BCE8-436D-A767-9D3C7804547C}"/>
              </a:ext>
            </a:extLst>
          </p:cNvPr>
          <p:cNvSpPr txBox="1"/>
          <p:nvPr/>
        </p:nvSpPr>
        <p:spPr>
          <a:xfrm>
            <a:off x="6012147" y="4636119"/>
            <a:ext cx="1643596" cy="30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活动类型费用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6" name="Oval 4">
            <a:extLst>
              <a:ext uri="{FF2B5EF4-FFF2-40B4-BE49-F238E27FC236}">
                <a16:creationId xmlns:a16="http://schemas.microsoft.com/office/drawing/2014/main" id="{397D5273-4286-4F6F-9328-B281A5405807}"/>
              </a:ext>
            </a:extLst>
          </p:cNvPr>
          <p:cNvSpPr/>
          <p:nvPr/>
        </p:nvSpPr>
        <p:spPr>
          <a:xfrm>
            <a:off x="5690863" y="4628453"/>
            <a:ext cx="292367" cy="290022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>
                <a:solidFill>
                  <a:srgbClr val="FFFFFF"/>
                </a:solidFill>
                <a:latin typeface="DengXian"/>
                <a:ea typeface="DengXian" panose="02010600030101010101" pitchFamily="2" charset="-122"/>
                <a:cs typeface="Arial" pitchFamily="34" charset="0"/>
              </a:rPr>
              <a:t>5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76" name="Speech Bubble: Rectangle with Corners Rounded 321">
            <a:extLst>
              <a:ext uri="{FF2B5EF4-FFF2-40B4-BE49-F238E27FC236}">
                <a16:creationId xmlns:a16="http://schemas.microsoft.com/office/drawing/2014/main" id="{03C00570-BF7F-4835-A779-1BA768D810F6}"/>
              </a:ext>
            </a:extLst>
          </p:cNvPr>
          <p:cNvSpPr/>
          <p:nvPr/>
        </p:nvSpPr>
        <p:spPr>
          <a:xfrm flipH="1">
            <a:off x="8173581" y="4549313"/>
            <a:ext cx="1042708" cy="542581"/>
          </a:xfrm>
          <a:prstGeom prst="wedgeRoundRectCallout">
            <a:avLst>
              <a:gd name="adj1" fmla="val 67977"/>
              <a:gd name="adj2" fmla="val 863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latin typeface="+mn-ea"/>
              </a:rPr>
              <a:t>光标显示：</a:t>
            </a:r>
            <a:endParaRPr lang="en-US" altLang="zh-CN" sz="900" dirty="0">
              <a:latin typeface="+mn-ea"/>
            </a:endParaRPr>
          </a:p>
          <a:p>
            <a:r>
              <a:rPr lang="zh-CN" altLang="en-US" sz="900" dirty="0">
                <a:latin typeface="+mn-ea"/>
              </a:rPr>
              <a:t>销售部费用、费用同比、费用占比</a:t>
            </a:r>
            <a:endParaRPr lang="en-US" altLang="zh-CN" sz="900" dirty="0">
              <a:latin typeface="+mn-ea"/>
            </a:endParaRPr>
          </a:p>
        </p:txBody>
      </p:sp>
      <p:grpSp>
        <p:nvGrpSpPr>
          <p:cNvPr id="81" name="Group 44">
            <a:extLst>
              <a:ext uri="{FF2B5EF4-FFF2-40B4-BE49-F238E27FC236}">
                <a16:creationId xmlns:a16="http://schemas.microsoft.com/office/drawing/2014/main" id="{1293E673-8F0B-402A-B47E-21364D102742}"/>
              </a:ext>
            </a:extLst>
          </p:cNvPr>
          <p:cNvGrpSpPr/>
          <p:nvPr/>
        </p:nvGrpSpPr>
        <p:grpSpPr>
          <a:xfrm>
            <a:off x="3282725" y="1322641"/>
            <a:ext cx="1068216" cy="291949"/>
            <a:chOff x="304798" y="1047755"/>
            <a:chExt cx="1068216" cy="291949"/>
          </a:xfrm>
        </p:grpSpPr>
        <p:sp>
          <p:nvSpPr>
            <p:cNvPr id="82" name="矩形 60">
              <a:extLst>
                <a:ext uri="{FF2B5EF4-FFF2-40B4-BE49-F238E27FC236}">
                  <a16:creationId xmlns:a16="http://schemas.microsoft.com/office/drawing/2014/main" id="{136F2CFF-996A-444A-891F-A9339970FB57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88" name="文本框 61">
              <a:extLst>
                <a:ext uri="{FF2B5EF4-FFF2-40B4-BE49-F238E27FC236}">
                  <a16:creationId xmlns:a16="http://schemas.microsoft.com/office/drawing/2014/main" id="{97C3069A-6B9C-42DB-ACF8-10497FB1C7C7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大区</a:t>
              </a:r>
            </a:p>
          </p:txBody>
        </p:sp>
        <p:sp>
          <p:nvSpPr>
            <p:cNvPr id="90" name="Right Triangle 25">
              <a:extLst>
                <a:ext uri="{FF2B5EF4-FFF2-40B4-BE49-F238E27FC236}">
                  <a16:creationId xmlns:a16="http://schemas.microsoft.com/office/drawing/2014/main" id="{94BB3FE1-0CCB-476E-91AD-8147636C08C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91" name="Group 44">
            <a:extLst>
              <a:ext uri="{FF2B5EF4-FFF2-40B4-BE49-F238E27FC236}">
                <a16:creationId xmlns:a16="http://schemas.microsoft.com/office/drawing/2014/main" id="{A1B8AE7F-9526-477D-87BA-ED0EEB99850C}"/>
              </a:ext>
            </a:extLst>
          </p:cNvPr>
          <p:cNvGrpSpPr/>
          <p:nvPr/>
        </p:nvGrpSpPr>
        <p:grpSpPr>
          <a:xfrm>
            <a:off x="4653367" y="1310027"/>
            <a:ext cx="1068216" cy="291949"/>
            <a:chOff x="304798" y="1047755"/>
            <a:chExt cx="1068216" cy="291949"/>
          </a:xfrm>
        </p:grpSpPr>
        <p:sp>
          <p:nvSpPr>
            <p:cNvPr id="92" name="矩形 60">
              <a:extLst>
                <a:ext uri="{FF2B5EF4-FFF2-40B4-BE49-F238E27FC236}">
                  <a16:creationId xmlns:a16="http://schemas.microsoft.com/office/drawing/2014/main" id="{AAEA54A5-D577-4A11-A6BC-D354FF341A25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95" name="文本框 61">
              <a:extLst>
                <a:ext uri="{FF2B5EF4-FFF2-40B4-BE49-F238E27FC236}">
                  <a16:creationId xmlns:a16="http://schemas.microsoft.com/office/drawing/2014/main" id="{75B77B29-5165-4ECE-A05A-AD7E67603778}"/>
                </a:ext>
              </a:extLst>
            </p:cNvPr>
            <p:cNvSpPr txBox="1"/>
            <p:nvPr/>
          </p:nvSpPr>
          <p:spPr>
            <a:xfrm>
              <a:off x="338999" y="1053189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区域 </a:t>
              </a:r>
            </a:p>
          </p:txBody>
        </p:sp>
        <p:sp>
          <p:nvSpPr>
            <p:cNvPr id="96" name="Right Triangle 25">
              <a:extLst>
                <a:ext uri="{FF2B5EF4-FFF2-40B4-BE49-F238E27FC236}">
                  <a16:creationId xmlns:a16="http://schemas.microsoft.com/office/drawing/2014/main" id="{B77FEF31-43E1-40D3-A19F-B7919E4A478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pic>
        <p:nvPicPr>
          <p:cNvPr id="68" name="Picture 16">
            <a:extLst>
              <a:ext uri="{FF2B5EF4-FFF2-40B4-BE49-F238E27FC236}">
                <a16:creationId xmlns:a16="http://schemas.microsoft.com/office/drawing/2014/main" id="{57A914CF-4941-445F-8F8F-857989A8C1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15" y="4799378"/>
            <a:ext cx="5610278" cy="1995583"/>
          </a:xfrm>
          <a:prstGeom prst="rect">
            <a:avLst/>
          </a:prstGeom>
        </p:spPr>
      </p:pic>
      <p:graphicFrame>
        <p:nvGraphicFramePr>
          <p:cNvPr id="70" name="Chart 17">
            <a:extLst>
              <a:ext uri="{FF2B5EF4-FFF2-40B4-BE49-F238E27FC236}">
                <a16:creationId xmlns:a16="http://schemas.microsoft.com/office/drawing/2014/main" id="{F89B0323-C82C-4535-940E-C8B44E8DF7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4290196"/>
              </p:ext>
            </p:extLst>
          </p:nvPr>
        </p:nvGraphicFramePr>
        <p:xfrm>
          <a:off x="94113" y="4905570"/>
          <a:ext cx="5403977" cy="1584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71" name="TextBox 18">
            <a:extLst>
              <a:ext uri="{FF2B5EF4-FFF2-40B4-BE49-F238E27FC236}">
                <a16:creationId xmlns:a16="http://schemas.microsoft.com/office/drawing/2014/main" id="{4ACFFE8E-0B25-4F09-B89E-3821A42EB86D}"/>
              </a:ext>
            </a:extLst>
          </p:cNvPr>
          <p:cNvSpPr txBox="1"/>
          <p:nvPr/>
        </p:nvSpPr>
        <p:spPr>
          <a:xfrm>
            <a:off x="372976" y="4464432"/>
            <a:ext cx="1559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大区费用</a:t>
            </a:r>
            <a:endParaRPr lang="en-US" sz="1400" b="1" dirty="0">
              <a:latin typeface="+mn-ea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F490DC56-C6B0-46EE-8245-276D623024AA}"/>
              </a:ext>
            </a:extLst>
          </p:cNvPr>
          <p:cNvSpPr/>
          <p:nvPr/>
        </p:nvSpPr>
        <p:spPr>
          <a:xfrm>
            <a:off x="51693" y="4456766"/>
            <a:ext cx="277388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4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7" name="Speech Bubble: Rectangle with Corners Rounded 321">
            <a:extLst>
              <a:ext uri="{FF2B5EF4-FFF2-40B4-BE49-F238E27FC236}">
                <a16:creationId xmlns:a16="http://schemas.microsoft.com/office/drawing/2014/main" id="{6AA5AA10-2734-43A8-A904-A1A80039C129}"/>
              </a:ext>
            </a:extLst>
          </p:cNvPr>
          <p:cNvSpPr/>
          <p:nvPr/>
        </p:nvSpPr>
        <p:spPr>
          <a:xfrm flipH="1">
            <a:off x="3808376" y="4440689"/>
            <a:ext cx="1196865" cy="682233"/>
          </a:xfrm>
          <a:prstGeom prst="wedgeRoundRectCallout">
            <a:avLst>
              <a:gd name="adj1" fmla="val 67977"/>
              <a:gd name="adj2" fmla="val 863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latin typeface="+mn-ea"/>
              </a:rPr>
              <a:t>光标显示：</a:t>
            </a:r>
            <a:endParaRPr lang="en-US" altLang="zh-CN" sz="1050" dirty="0">
              <a:latin typeface="+mn-ea"/>
            </a:endParaRPr>
          </a:p>
          <a:p>
            <a:r>
              <a:rPr lang="zh-CN" altLang="en-US" sz="1050" dirty="0">
                <a:latin typeface="+mn-ea"/>
              </a:rPr>
              <a:t>销售部费用、费用同比、费用占比</a:t>
            </a:r>
            <a:endParaRPr lang="en-US" altLang="zh-CN" sz="1050" dirty="0">
              <a:latin typeface="+mn-ea"/>
            </a:endParaRPr>
          </a:p>
        </p:txBody>
      </p:sp>
      <p:pic>
        <p:nvPicPr>
          <p:cNvPr id="80" name="Picture 40">
            <a:extLst>
              <a:ext uri="{FF2B5EF4-FFF2-40B4-BE49-F238E27FC236}">
                <a16:creationId xmlns:a16="http://schemas.microsoft.com/office/drawing/2014/main" id="{2750700C-371A-403B-AF9D-FF05BD539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9397" y="4802565"/>
            <a:ext cx="275975" cy="231819"/>
          </a:xfrm>
          <a:prstGeom prst="rect">
            <a:avLst/>
          </a:prstGeom>
        </p:spPr>
      </p:pic>
      <p:pic>
        <p:nvPicPr>
          <p:cNvPr id="97" name="Picture 40">
            <a:extLst>
              <a:ext uri="{FF2B5EF4-FFF2-40B4-BE49-F238E27FC236}">
                <a16:creationId xmlns:a16="http://schemas.microsoft.com/office/drawing/2014/main" id="{5C9BFA44-6E4F-447D-B9DB-BFE5F3E83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1912" y="4753247"/>
            <a:ext cx="275975" cy="2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53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14215" y="816767"/>
            <a:ext cx="3268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首页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液奶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销售部费用总览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半年报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9" name="文本框 58">
            <a:extLst>
              <a:ext uri="{FF2B5EF4-FFF2-40B4-BE49-F238E27FC236}">
                <a16:creationId xmlns:a16="http://schemas.microsoft.com/office/drawing/2014/main" id="{4FFEA512-A55C-4EB5-AC2D-0A15A5A3BF82}"/>
              </a:ext>
            </a:extLst>
          </p:cNvPr>
          <p:cNvSpPr txBox="1"/>
          <p:nvPr/>
        </p:nvSpPr>
        <p:spPr>
          <a:xfrm>
            <a:off x="9796879" y="10328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查询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61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1956523" y="1160810"/>
            <a:ext cx="1224073" cy="398619"/>
          </a:xfrm>
          <a:prstGeom prst="wedgeRoundRectCallout">
            <a:avLst>
              <a:gd name="adj1" fmla="val -81019"/>
              <a:gd name="adj2" fmla="val 577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默认：当前</a:t>
            </a:r>
            <a:r>
              <a:rPr lang="zh-CN" altLang="en-US" sz="1050" dirty="0">
                <a:solidFill>
                  <a:prstClr val="white"/>
                </a:solidFill>
                <a:latin typeface="DengXian"/>
                <a:ea typeface="DengXian" panose="02010600030101010101" pitchFamily="2" charset="-122"/>
              </a:rPr>
              <a:t>区间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62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502628" y="1345145"/>
            <a:ext cx="1108744" cy="293584"/>
            <a:chOff x="304798" y="1047755"/>
            <a:chExt cx="1108744" cy="293584"/>
          </a:xfrm>
        </p:grpSpPr>
        <p:sp>
          <p:nvSpPr>
            <p:cNvPr id="63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64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05546" y="1064340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时间（</a:t>
              </a: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半年</a:t>
              </a: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）</a:t>
              </a:r>
            </a:p>
          </p:txBody>
        </p:sp>
        <p:sp>
          <p:nvSpPr>
            <p:cNvPr id="65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58" name="Text Placeholder 32">
            <a:extLst>
              <a:ext uri="{FF2B5EF4-FFF2-40B4-BE49-F238E27FC236}">
                <a16:creationId xmlns:a16="http://schemas.microsoft.com/office/drawing/2014/main" id="{72A114A3-BE1B-49F0-B5D3-CC6DCD54103E}"/>
              </a:ext>
            </a:extLst>
          </p:cNvPr>
          <p:cNvSpPr txBox="1">
            <a:spLocks/>
          </p:cNvSpPr>
          <p:nvPr/>
        </p:nvSpPr>
        <p:spPr>
          <a:xfrm>
            <a:off x="9586763" y="1439550"/>
            <a:ext cx="1587542" cy="286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单位：万元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80" name="Group 44">
            <a:extLst>
              <a:ext uri="{FF2B5EF4-FFF2-40B4-BE49-F238E27FC236}">
                <a16:creationId xmlns:a16="http://schemas.microsoft.com/office/drawing/2014/main" id="{DE8B7E31-6FB9-47F8-85B1-068766ABF79E}"/>
              </a:ext>
            </a:extLst>
          </p:cNvPr>
          <p:cNvGrpSpPr/>
          <p:nvPr/>
        </p:nvGrpSpPr>
        <p:grpSpPr>
          <a:xfrm>
            <a:off x="3282725" y="1322641"/>
            <a:ext cx="1068216" cy="291949"/>
            <a:chOff x="304798" y="1047755"/>
            <a:chExt cx="1068216" cy="291949"/>
          </a:xfrm>
        </p:grpSpPr>
        <p:sp>
          <p:nvSpPr>
            <p:cNvPr id="81" name="矩形 60">
              <a:extLst>
                <a:ext uri="{FF2B5EF4-FFF2-40B4-BE49-F238E27FC236}">
                  <a16:creationId xmlns:a16="http://schemas.microsoft.com/office/drawing/2014/main" id="{A092C1AA-1196-4D56-B158-6B6A19FF1041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0" name="文本框 61">
              <a:extLst>
                <a:ext uri="{FF2B5EF4-FFF2-40B4-BE49-F238E27FC236}">
                  <a16:creationId xmlns:a16="http://schemas.microsoft.com/office/drawing/2014/main" id="{45C69FFD-8AD8-4006-BF5B-555CD7006041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大区</a:t>
              </a:r>
            </a:p>
          </p:txBody>
        </p:sp>
        <p:sp>
          <p:nvSpPr>
            <p:cNvPr id="91" name="Right Triangle 25">
              <a:extLst>
                <a:ext uri="{FF2B5EF4-FFF2-40B4-BE49-F238E27FC236}">
                  <a16:creationId xmlns:a16="http://schemas.microsoft.com/office/drawing/2014/main" id="{CA95635E-56D7-464E-8E02-687E1B45E083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92" name="Group 44">
            <a:extLst>
              <a:ext uri="{FF2B5EF4-FFF2-40B4-BE49-F238E27FC236}">
                <a16:creationId xmlns:a16="http://schemas.microsoft.com/office/drawing/2014/main" id="{C40E6243-3816-45F9-A740-0A8515188E85}"/>
              </a:ext>
            </a:extLst>
          </p:cNvPr>
          <p:cNvGrpSpPr/>
          <p:nvPr/>
        </p:nvGrpSpPr>
        <p:grpSpPr>
          <a:xfrm>
            <a:off x="4653367" y="1310027"/>
            <a:ext cx="1068216" cy="291949"/>
            <a:chOff x="304798" y="1047755"/>
            <a:chExt cx="1068216" cy="291949"/>
          </a:xfrm>
        </p:grpSpPr>
        <p:sp>
          <p:nvSpPr>
            <p:cNvPr id="95" name="矩形 60">
              <a:extLst>
                <a:ext uri="{FF2B5EF4-FFF2-40B4-BE49-F238E27FC236}">
                  <a16:creationId xmlns:a16="http://schemas.microsoft.com/office/drawing/2014/main" id="{E2BBD711-B7FD-4B9B-8207-EDDB0CE8F856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6" name="文本框 61">
              <a:extLst>
                <a:ext uri="{FF2B5EF4-FFF2-40B4-BE49-F238E27FC236}">
                  <a16:creationId xmlns:a16="http://schemas.microsoft.com/office/drawing/2014/main" id="{65E4BD24-DABB-4319-A33E-9F3DDD043035}"/>
                </a:ext>
              </a:extLst>
            </p:cNvPr>
            <p:cNvSpPr txBox="1"/>
            <p:nvPr/>
          </p:nvSpPr>
          <p:spPr>
            <a:xfrm>
              <a:off x="338999" y="1053189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区域 </a:t>
              </a:r>
            </a:p>
          </p:txBody>
        </p:sp>
        <p:sp>
          <p:nvSpPr>
            <p:cNvPr id="97" name="Right Triangle 25">
              <a:extLst>
                <a:ext uri="{FF2B5EF4-FFF2-40B4-BE49-F238E27FC236}">
                  <a16:creationId xmlns:a16="http://schemas.microsoft.com/office/drawing/2014/main" id="{010A7776-2B85-437E-9656-28B277458F6C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pic>
        <p:nvPicPr>
          <p:cNvPr id="82" name="Picture 8">
            <a:extLst>
              <a:ext uri="{FF2B5EF4-FFF2-40B4-BE49-F238E27FC236}">
                <a16:creationId xmlns:a16="http://schemas.microsoft.com/office/drawing/2014/main" id="{F42DA5FE-9356-450E-9C25-7096E9266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564" y="2030820"/>
            <a:ext cx="5916317" cy="1995583"/>
          </a:xfrm>
          <a:prstGeom prst="rect">
            <a:avLst/>
          </a:prstGeom>
        </p:spPr>
      </p:pic>
      <p:sp>
        <p:nvSpPr>
          <p:cNvPr id="83" name="TextBox 11">
            <a:extLst>
              <a:ext uri="{FF2B5EF4-FFF2-40B4-BE49-F238E27FC236}">
                <a16:creationId xmlns:a16="http://schemas.microsoft.com/office/drawing/2014/main" id="{538B78FD-482A-4177-A607-E53C31495422}"/>
              </a:ext>
            </a:extLst>
          </p:cNvPr>
          <p:cNvSpPr txBox="1"/>
          <p:nvPr/>
        </p:nvSpPr>
        <p:spPr>
          <a:xfrm>
            <a:off x="6444893" y="1747573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渠道费用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1" name="Oval 4">
            <a:extLst>
              <a:ext uri="{FF2B5EF4-FFF2-40B4-BE49-F238E27FC236}">
                <a16:creationId xmlns:a16="http://schemas.microsoft.com/office/drawing/2014/main" id="{11F66DCE-108D-492B-93F5-26802E685DB5}"/>
              </a:ext>
            </a:extLst>
          </p:cNvPr>
          <p:cNvSpPr/>
          <p:nvPr/>
        </p:nvSpPr>
        <p:spPr>
          <a:xfrm>
            <a:off x="6176082" y="1766647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>
                <a:solidFill>
                  <a:srgbClr val="FFFFFF"/>
                </a:solidFill>
                <a:latin typeface="DengXian"/>
                <a:ea typeface="DengXian" panose="02010600030101010101" pitchFamily="2" charset="-122"/>
                <a:cs typeface="Arial" pitchFamily="34" charset="0"/>
              </a:rPr>
              <a:t>7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03" name="Speech Bubble: Rectangle with Corners Rounded 321">
            <a:extLst>
              <a:ext uri="{FF2B5EF4-FFF2-40B4-BE49-F238E27FC236}">
                <a16:creationId xmlns:a16="http://schemas.microsoft.com/office/drawing/2014/main" id="{E2EB376F-6188-454E-8095-0A5B932B6912}"/>
              </a:ext>
            </a:extLst>
          </p:cNvPr>
          <p:cNvSpPr/>
          <p:nvPr/>
        </p:nvSpPr>
        <p:spPr>
          <a:xfrm flipH="1">
            <a:off x="10613562" y="3772445"/>
            <a:ext cx="1301930" cy="726764"/>
          </a:xfrm>
          <a:prstGeom prst="wedgeRoundRectCallout">
            <a:avLst>
              <a:gd name="adj1" fmla="val 53727"/>
              <a:gd name="adj2" fmla="val -86347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光标显示：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销售部费用、费用同比、费用占比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aphicFrame>
        <p:nvGraphicFramePr>
          <p:cNvPr id="109" name="图表 2">
            <a:extLst>
              <a:ext uri="{FF2B5EF4-FFF2-40B4-BE49-F238E27FC236}">
                <a16:creationId xmlns:a16="http://schemas.microsoft.com/office/drawing/2014/main" id="{1445CCCD-584F-4646-A6A8-F57B11F7A3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509875"/>
              </p:ext>
            </p:extLst>
          </p:nvPr>
        </p:nvGraphicFramePr>
        <p:xfrm>
          <a:off x="5999175" y="1921396"/>
          <a:ext cx="6226647" cy="2257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2" name="TextBox 15">
            <a:extLst>
              <a:ext uri="{FF2B5EF4-FFF2-40B4-BE49-F238E27FC236}">
                <a16:creationId xmlns:a16="http://schemas.microsoft.com/office/drawing/2014/main" id="{239C00C0-DFB2-4CBE-9B5A-1D614F745FD8}"/>
              </a:ext>
            </a:extLst>
          </p:cNvPr>
          <p:cNvSpPr txBox="1"/>
          <p:nvPr/>
        </p:nvSpPr>
        <p:spPr>
          <a:xfrm>
            <a:off x="6836000" y="2732346"/>
            <a:ext cx="4830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渠道的取数逻辑待确认后反馈，暂不实施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" name="Picture 7">
            <a:extLst>
              <a:ext uri="{FF2B5EF4-FFF2-40B4-BE49-F238E27FC236}">
                <a16:creationId xmlns:a16="http://schemas.microsoft.com/office/drawing/2014/main" id="{028D40F4-A4C7-4778-B9A6-B412385C8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32" y="2040599"/>
            <a:ext cx="5916317" cy="2037415"/>
          </a:xfrm>
          <a:prstGeom prst="rect">
            <a:avLst/>
          </a:prstGeom>
        </p:spPr>
      </p:pic>
      <p:graphicFrame>
        <p:nvGraphicFramePr>
          <p:cNvPr id="30" name="Chart 10">
            <a:extLst>
              <a:ext uri="{FF2B5EF4-FFF2-40B4-BE49-F238E27FC236}">
                <a16:creationId xmlns:a16="http://schemas.microsoft.com/office/drawing/2014/main" id="{44E3E69C-6EEF-49F9-97AC-60C1909C08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104804"/>
              </p:ext>
            </p:extLst>
          </p:nvPr>
        </p:nvGraphicFramePr>
        <p:xfrm>
          <a:off x="198146" y="2016363"/>
          <a:ext cx="5631376" cy="1977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1" name="TextBox 12">
            <a:extLst>
              <a:ext uri="{FF2B5EF4-FFF2-40B4-BE49-F238E27FC236}">
                <a16:creationId xmlns:a16="http://schemas.microsoft.com/office/drawing/2014/main" id="{F632EDC6-0FDF-4ACD-B3AF-A1AAC8236E7B}"/>
              </a:ext>
            </a:extLst>
          </p:cNvPr>
          <p:cNvSpPr txBox="1"/>
          <p:nvPr/>
        </p:nvSpPr>
        <p:spPr>
          <a:xfrm>
            <a:off x="500285" y="1774728"/>
            <a:ext cx="1722870" cy="30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科目费用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Oval 4">
            <a:extLst>
              <a:ext uri="{FF2B5EF4-FFF2-40B4-BE49-F238E27FC236}">
                <a16:creationId xmlns:a16="http://schemas.microsoft.com/office/drawing/2014/main" id="{0A8E3849-0EEC-44F4-BE70-6E4B6CABDF3C}"/>
              </a:ext>
            </a:extLst>
          </p:cNvPr>
          <p:cNvSpPr/>
          <p:nvPr/>
        </p:nvSpPr>
        <p:spPr>
          <a:xfrm>
            <a:off x="169903" y="1778504"/>
            <a:ext cx="306468" cy="290022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>
                <a:solidFill>
                  <a:srgbClr val="FFFFFF"/>
                </a:solidFill>
                <a:latin typeface="DengXian"/>
                <a:ea typeface="DengXian" panose="02010600030101010101" pitchFamily="2" charset="-122"/>
                <a:cs typeface="Arial" pitchFamily="34" charset="0"/>
              </a:rPr>
              <a:t>6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33" name="Speech Bubble: Rectangle with Corners Rounded 321">
            <a:extLst>
              <a:ext uri="{FF2B5EF4-FFF2-40B4-BE49-F238E27FC236}">
                <a16:creationId xmlns:a16="http://schemas.microsoft.com/office/drawing/2014/main" id="{A45CD37A-498F-434F-8E9D-B4A6D51DFD10}"/>
              </a:ext>
            </a:extLst>
          </p:cNvPr>
          <p:cNvSpPr/>
          <p:nvPr/>
        </p:nvSpPr>
        <p:spPr>
          <a:xfrm flipH="1">
            <a:off x="2439582" y="1799451"/>
            <a:ext cx="1224073" cy="542581"/>
          </a:xfrm>
          <a:prstGeom prst="wedgeRoundRectCallout">
            <a:avLst>
              <a:gd name="adj1" fmla="val 67977"/>
              <a:gd name="adj2" fmla="val 863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latin typeface="+mn-ea"/>
              </a:rPr>
              <a:t>光标显示：</a:t>
            </a:r>
            <a:endParaRPr lang="en-US" altLang="zh-CN" sz="900" dirty="0">
              <a:latin typeface="+mn-ea"/>
            </a:endParaRPr>
          </a:p>
          <a:p>
            <a:r>
              <a:rPr lang="zh-CN" altLang="en-US" sz="900" dirty="0">
                <a:latin typeface="+mn-ea"/>
              </a:rPr>
              <a:t>销售部费用、费用同比、费用占比</a:t>
            </a:r>
            <a:endParaRPr lang="en-US" altLang="zh-CN" sz="900" dirty="0">
              <a:latin typeface="+mn-ea"/>
            </a:endParaRPr>
          </a:p>
        </p:txBody>
      </p:sp>
      <p:pic>
        <p:nvPicPr>
          <p:cNvPr id="34" name="Picture 40">
            <a:extLst>
              <a:ext uri="{FF2B5EF4-FFF2-40B4-BE49-F238E27FC236}">
                <a16:creationId xmlns:a16="http://schemas.microsoft.com/office/drawing/2014/main" id="{B657C4F1-3EB5-4319-B688-B93C38B359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9274" y="2030820"/>
            <a:ext cx="275975" cy="231819"/>
          </a:xfrm>
          <a:prstGeom prst="rect">
            <a:avLst/>
          </a:prstGeom>
        </p:spPr>
      </p:pic>
      <p:pic>
        <p:nvPicPr>
          <p:cNvPr id="35" name="Picture 40">
            <a:extLst>
              <a:ext uri="{FF2B5EF4-FFF2-40B4-BE49-F238E27FC236}">
                <a16:creationId xmlns:a16="http://schemas.microsoft.com/office/drawing/2014/main" id="{06D84436-7632-4A0C-B6E7-D9C16DB21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5866" y="2047852"/>
            <a:ext cx="275975" cy="2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96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线下费用总览半年报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43413"/>
              </p:ext>
            </p:extLst>
          </p:nvPr>
        </p:nvGraphicFramePr>
        <p:xfrm>
          <a:off x="0" y="433388"/>
          <a:ext cx="12192000" cy="6726552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749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30877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387077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时间筛选器：默认显示为当前区间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区域筛选器：默认：全部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68605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图表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的横、纵坐标支持拖动，灵活展现数据，保证可以展示图标中的最大值和最小值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同期费用率差值：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数据为正时，柱形图底色红色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数据为负时，柱形图底色绿色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图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建议按 费用占比从高到低 排序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图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建议按费用率降序排序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102980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83870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0940" t="1" b="26206"/>
          <a:stretch/>
        </p:blipFill>
        <p:spPr>
          <a:xfrm>
            <a:off x="5541264" y="2506638"/>
            <a:ext cx="218186" cy="1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80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3510" y="5622791"/>
            <a:ext cx="12026538" cy="1127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14215" y="816767"/>
            <a:ext cx="3567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首页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液奶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大区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-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区域费用分析（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1/2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9" name="文本框 58">
            <a:extLst>
              <a:ext uri="{FF2B5EF4-FFF2-40B4-BE49-F238E27FC236}">
                <a16:creationId xmlns:a16="http://schemas.microsoft.com/office/drawing/2014/main" id="{4FFEA512-A55C-4EB5-AC2D-0A15A5A3BF82}"/>
              </a:ext>
            </a:extLst>
          </p:cNvPr>
          <p:cNvSpPr txBox="1"/>
          <p:nvPr/>
        </p:nvSpPr>
        <p:spPr>
          <a:xfrm>
            <a:off x="9849590" y="10902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查询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95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3831365" y="1379791"/>
            <a:ext cx="1068216" cy="291949"/>
            <a:chOff x="304798" y="1047755"/>
            <a:chExt cx="1068216" cy="291949"/>
          </a:xfrm>
        </p:grpSpPr>
        <p:sp>
          <p:nvSpPr>
            <p:cNvPr id="96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7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大区</a:t>
              </a:r>
            </a:p>
          </p:txBody>
        </p:sp>
        <p:sp>
          <p:nvSpPr>
            <p:cNvPr id="98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46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5202007" y="1367177"/>
            <a:ext cx="1068216" cy="291949"/>
            <a:chOff x="304798" y="1047755"/>
            <a:chExt cx="1068216" cy="291949"/>
          </a:xfrm>
        </p:grpSpPr>
        <p:sp>
          <p:nvSpPr>
            <p:cNvPr id="47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8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89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区域 </a:t>
              </a:r>
            </a:p>
          </p:txBody>
        </p:sp>
        <p:sp>
          <p:nvSpPr>
            <p:cNvPr id="49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63509" y="4447850"/>
            <a:ext cx="12003748" cy="1075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211437" y="287916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aphicFrame>
        <p:nvGraphicFramePr>
          <p:cNvPr id="112" name="内容占位符 46">
            <a:extLst>
              <a:ext uri="{FF2B5EF4-FFF2-40B4-BE49-F238E27FC236}">
                <a16:creationId xmlns:a16="http://schemas.microsoft.com/office/drawing/2014/main" id="{36B6CC53-28DF-484D-BE17-7C49D51E234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23513" y="3132961"/>
          <a:ext cx="11943744" cy="108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240482" y="2844078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费用趋势图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15175" y="4136407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费用率趋势图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1335" y="1841178"/>
            <a:ext cx="11996866" cy="1002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7" name="Text Placeholder 23"/>
          <p:cNvSpPr txBox="1">
            <a:spLocks/>
          </p:cNvSpPr>
          <p:nvPr/>
        </p:nvSpPr>
        <p:spPr>
          <a:xfrm>
            <a:off x="1140706" y="1894559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折前收入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1200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2300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18" name="Text Placeholder 25"/>
          <p:cNvSpPr txBox="1">
            <a:spLocks/>
          </p:cNvSpPr>
          <p:nvPr/>
        </p:nvSpPr>
        <p:spPr>
          <a:xfrm>
            <a:off x="4423758" y="1876112"/>
            <a:ext cx="1393742" cy="990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销售部费用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353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500</a:t>
            </a:r>
          </a:p>
        </p:txBody>
      </p:sp>
      <p:sp>
        <p:nvSpPr>
          <p:cNvPr id="119" name="Text Placeholder 32"/>
          <p:cNvSpPr txBox="1">
            <a:spLocks/>
          </p:cNvSpPr>
          <p:nvPr/>
        </p:nvSpPr>
        <p:spPr>
          <a:xfrm>
            <a:off x="7489756" y="1874998"/>
            <a:ext cx="1442771" cy="924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费用率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34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%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30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%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96367" y="2244453"/>
            <a:ext cx="672958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本月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YTD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8863298" y="1880765"/>
            <a:ext cx="1706656" cy="897041"/>
            <a:chOff x="8179871" y="1564933"/>
            <a:chExt cx="1706656" cy="897041"/>
          </a:xfrm>
        </p:grpSpPr>
        <p:sp>
          <p:nvSpPr>
            <p:cNvPr id="122" name="Text Placeholder 42"/>
            <p:cNvSpPr txBox="1">
              <a:spLocks/>
            </p:cNvSpPr>
            <p:nvPr/>
          </p:nvSpPr>
          <p:spPr>
            <a:xfrm>
              <a:off x="8179871" y="1564933"/>
              <a:ext cx="1706656" cy="8970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  费用率同比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15E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10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15E64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%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-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20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%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" name="Down Arrow 122"/>
            <p:cNvSpPr/>
            <p:nvPr/>
          </p:nvSpPr>
          <p:spPr>
            <a:xfrm>
              <a:off x="8949089" y="2280024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4" name="Down Arrow 123"/>
            <p:cNvSpPr/>
            <p:nvPr/>
          </p:nvSpPr>
          <p:spPr>
            <a:xfrm flipV="1">
              <a:off x="8934386" y="1954239"/>
              <a:ext cx="212018" cy="150799"/>
            </a:xfrm>
            <a:prstGeom prst="downArrow">
              <a:avLst/>
            </a:prstGeom>
            <a:solidFill>
              <a:srgbClr val="F15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505468" y="1888930"/>
            <a:ext cx="1456794" cy="819486"/>
            <a:chOff x="10202475" y="1622487"/>
            <a:chExt cx="1456794" cy="819486"/>
          </a:xfrm>
        </p:grpSpPr>
        <p:sp>
          <p:nvSpPr>
            <p:cNvPr id="126" name="Text Placeholder 40"/>
            <p:cNvSpPr txBox="1">
              <a:spLocks/>
            </p:cNvSpPr>
            <p:nvPr/>
          </p:nvSpPr>
          <p:spPr>
            <a:xfrm>
              <a:off x="10202475" y="1622487"/>
              <a:ext cx="1456794" cy="81948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  费用率环比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-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20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%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7" name="Down Arrow 126"/>
            <p:cNvSpPr/>
            <p:nvPr/>
          </p:nvSpPr>
          <p:spPr>
            <a:xfrm>
              <a:off x="10986042" y="1995619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8" name="Text Placeholder 23"/>
          <p:cNvSpPr txBox="1">
            <a:spLocks/>
          </p:cNvSpPr>
          <p:nvPr/>
        </p:nvSpPr>
        <p:spPr>
          <a:xfrm>
            <a:off x="3348016" y="1887260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折后收入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1200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2000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9" name="Oval 4"/>
          <p:cNvSpPr/>
          <p:nvPr/>
        </p:nvSpPr>
        <p:spPr>
          <a:xfrm>
            <a:off x="41205" y="1867954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Arial" pitchFamily="34" charset="0"/>
              </a:rPr>
              <a:t>1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30" name="Oval 4"/>
          <p:cNvSpPr/>
          <p:nvPr/>
        </p:nvSpPr>
        <p:spPr>
          <a:xfrm>
            <a:off x="11007" y="2772559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Arial" pitchFamily="34" charset="0"/>
              </a:rPr>
              <a:t>2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31" name="Oval 4"/>
          <p:cNvSpPr/>
          <p:nvPr/>
        </p:nvSpPr>
        <p:spPr>
          <a:xfrm>
            <a:off x="34044" y="4143948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Arial" pitchFamily="34" charset="0"/>
              </a:rPr>
              <a:t>3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Arial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923963" y="1836517"/>
            <a:ext cx="1706656" cy="897041"/>
            <a:chOff x="8070221" y="1572180"/>
            <a:chExt cx="1706656" cy="897041"/>
          </a:xfrm>
        </p:grpSpPr>
        <p:sp>
          <p:nvSpPr>
            <p:cNvPr id="54" name="Text Placeholder 42"/>
            <p:cNvSpPr txBox="1">
              <a:spLocks/>
            </p:cNvSpPr>
            <p:nvPr/>
          </p:nvSpPr>
          <p:spPr>
            <a:xfrm>
              <a:off x="8070221" y="1572180"/>
              <a:ext cx="1706656" cy="8970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  费用同比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15E6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10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15E64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%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  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-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20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%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Down Arrow 54"/>
            <p:cNvSpPr/>
            <p:nvPr/>
          </p:nvSpPr>
          <p:spPr>
            <a:xfrm>
              <a:off x="8823359" y="2280024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Down Arrow 55"/>
            <p:cNvSpPr/>
            <p:nvPr/>
          </p:nvSpPr>
          <p:spPr>
            <a:xfrm flipV="1">
              <a:off x="8808656" y="1954239"/>
              <a:ext cx="212018" cy="150799"/>
            </a:xfrm>
            <a:prstGeom prst="downArrow">
              <a:avLst/>
            </a:prstGeom>
            <a:solidFill>
              <a:srgbClr val="F15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530" y="3132436"/>
            <a:ext cx="275975" cy="23181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912" y="4547250"/>
            <a:ext cx="275975" cy="231819"/>
          </a:xfrm>
          <a:prstGeom prst="rect">
            <a:avLst/>
          </a:prstGeom>
        </p:spPr>
      </p:pic>
      <p:sp>
        <p:nvSpPr>
          <p:cNvPr id="59" name="Text Placeholder 23">
            <a:extLst>
              <a:ext uri="{FF2B5EF4-FFF2-40B4-BE49-F238E27FC236}">
                <a16:creationId xmlns:a16="http://schemas.microsoft.com/office/drawing/2014/main" id="{352A2C19-4AAE-40D2-A850-E11291935066}"/>
              </a:ext>
            </a:extLst>
          </p:cNvPr>
          <p:cNvSpPr txBox="1">
            <a:spLocks/>
          </p:cNvSpPr>
          <p:nvPr/>
        </p:nvSpPr>
        <p:spPr>
          <a:xfrm>
            <a:off x="2073137" y="1896669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折前收入同比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12%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23%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7" name="Text Placeholder 32">
            <a:extLst>
              <a:ext uri="{FF2B5EF4-FFF2-40B4-BE49-F238E27FC236}">
                <a16:creationId xmlns:a16="http://schemas.microsoft.com/office/drawing/2014/main" id="{2C3C051E-3C4F-4390-8129-4805F9754D3E}"/>
              </a:ext>
            </a:extLst>
          </p:cNvPr>
          <p:cNvSpPr txBox="1">
            <a:spLocks/>
          </p:cNvSpPr>
          <p:nvPr/>
        </p:nvSpPr>
        <p:spPr>
          <a:xfrm>
            <a:off x="8211141" y="1394884"/>
            <a:ext cx="1664544" cy="274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单位：万元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68" name="Speech Bubble: Rectangle with Corners Rounded 321">
            <a:extLst>
              <a:ext uri="{FF2B5EF4-FFF2-40B4-BE49-F238E27FC236}">
                <a16:creationId xmlns:a16="http://schemas.microsoft.com/office/drawing/2014/main" id="{65053D38-DE61-4DFA-8CED-756365AE53A1}"/>
              </a:ext>
            </a:extLst>
          </p:cNvPr>
          <p:cNvSpPr/>
          <p:nvPr/>
        </p:nvSpPr>
        <p:spPr>
          <a:xfrm>
            <a:off x="6495705" y="1379791"/>
            <a:ext cx="1113005" cy="309946"/>
          </a:xfrm>
          <a:prstGeom prst="wedgeRoundRectCallout">
            <a:avLst>
              <a:gd name="adj1" fmla="val -96058"/>
              <a:gd name="adj2" fmla="val 10905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锁定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KIP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指标栏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1282" y="5729274"/>
            <a:ext cx="275975" cy="231819"/>
          </a:xfrm>
          <a:prstGeom prst="rect">
            <a:avLst/>
          </a:prstGeom>
        </p:spPr>
      </p:pic>
      <p:graphicFrame>
        <p:nvGraphicFramePr>
          <p:cNvPr id="83" name="图表 23">
            <a:extLst>
              <a:ext uri="{FF2B5EF4-FFF2-40B4-BE49-F238E27FC236}">
                <a16:creationId xmlns:a16="http://schemas.microsoft.com/office/drawing/2014/main" id="{B1DB6865-F9F0-48F0-A9E2-0E754C381665}"/>
              </a:ext>
            </a:extLst>
          </p:cNvPr>
          <p:cNvGraphicFramePr/>
          <p:nvPr>
            <p:extLst/>
          </p:nvPr>
        </p:nvGraphicFramePr>
        <p:xfrm>
          <a:off x="-166979" y="4212168"/>
          <a:ext cx="12234236" cy="1555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4" name="图表 23">
            <a:extLst>
              <a:ext uri="{FF2B5EF4-FFF2-40B4-BE49-F238E27FC236}">
                <a16:creationId xmlns:a16="http://schemas.microsoft.com/office/drawing/2014/main" id="{B1DB6865-F9F0-48F0-A9E2-0E754C381665}"/>
              </a:ext>
            </a:extLst>
          </p:cNvPr>
          <p:cNvGraphicFramePr/>
          <p:nvPr>
            <p:extLst/>
          </p:nvPr>
        </p:nvGraphicFramePr>
        <p:xfrm>
          <a:off x="63509" y="5622791"/>
          <a:ext cx="12026538" cy="1337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8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2665315" y="2505532"/>
            <a:ext cx="1372955" cy="592854"/>
          </a:xfrm>
          <a:prstGeom prst="wedgeRoundRectCallout">
            <a:avLst>
              <a:gd name="adj1" fmla="val -57428"/>
              <a:gd name="adj2" fmla="val 14242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展为近两年数据，如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19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年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6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月默认显示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18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年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1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月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-19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年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6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月数据</a:t>
            </a:r>
          </a:p>
        </p:txBody>
      </p:sp>
      <p:sp>
        <p:nvSpPr>
          <p:cNvPr id="139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4433454" y="3730527"/>
            <a:ext cx="1372955" cy="592854"/>
          </a:xfrm>
          <a:prstGeom prst="wedgeRoundRectCallout">
            <a:avLst>
              <a:gd name="adj1" fmla="val -57428"/>
              <a:gd name="adj2" fmla="val 14242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展为近两年数据，如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19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年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6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月默认显示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18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年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1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月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-19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年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6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月数据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BC2EF1-F03E-4178-80B7-8D17853A7AE6}"/>
              </a:ext>
            </a:extLst>
          </p:cNvPr>
          <p:cNvSpPr/>
          <p:nvPr/>
        </p:nvSpPr>
        <p:spPr>
          <a:xfrm>
            <a:off x="3655912" y="4547250"/>
            <a:ext cx="275975" cy="242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66" name="Group 58">
            <a:extLst>
              <a:ext uri="{FF2B5EF4-FFF2-40B4-BE49-F238E27FC236}">
                <a16:creationId xmlns:a16="http://schemas.microsoft.com/office/drawing/2014/main" id="{326FFFD3-5D3D-4B86-A5E2-6EF5D4B5F36F}"/>
              </a:ext>
            </a:extLst>
          </p:cNvPr>
          <p:cNvGrpSpPr/>
          <p:nvPr/>
        </p:nvGrpSpPr>
        <p:grpSpPr>
          <a:xfrm>
            <a:off x="9643915" y="1340322"/>
            <a:ext cx="771098" cy="316032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1373D8E4-A7AC-42E5-8CFF-912703027F9A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565AC937-20A0-4873-88A0-DFFB73AF33A1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4" name="Group 58">
            <a:extLst>
              <a:ext uri="{FF2B5EF4-FFF2-40B4-BE49-F238E27FC236}">
                <a16:creationId xmlns:a16="http://schemas.microsoft.com/office/drawing/2014/main" id="{D1E70930-69C3-4E81-860F-8A94828410A4}"/>
              </a:ext>
            </a:extLst>
          </p:cNvPr>
          <p:cNvGrpSpPr/>
          <p:nvPr/>
        </p:nvGrpSpPr>
        <p:grpSpPr>
          <a:xfrm>
            <a:off x="10483703" y="1342432"/>
            <a:ext cx="709184" cy="316032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77" name="矩形 57">
              <a:extLst>
                <a:ext uri="{FF2B5EF4-FFF2-40B4-BE49-F238E27FC236}">
                  <a16:creationId xmlns:a16="http://schemas.microsoft.com/office/drawing/2014/main" id="{4C687CB2-6203-402D-8B4D-89A91FF19844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文本框 58">
              <a:extLst>
                <a:ext uri="{FF2B5EF4-FFF2-40B4-BE49-F238E27FC236}">
                  <a16:creationId xmlns:a16="http://schemas.microsoft.com/office/drawing/2014/main" id="{726635FD-9EF1-4FC7-8F7A-0A383E633B08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1" lang="zh-CN" altLang="en-US" sz="1200" dirty="0">
                  <a:solidFill>
                    <a:prstClr val="white"/>
                  </a:solidFill>
                </a:rPr>
                <a:t>季报</a:t>
              </a:r>
            </a:p>
          </p:txBody>
        </p:sp>
      </p:grpSp>
      <p:grpSp>
        <p:nvGrpSpPr>
          <p:cNvPr id="85" name="Group 58">
            <a:extLst>
              <a:ext uri="{FF2B5EF4-FFF2-40B4-BE49-F238E27FC236}">
                <a16:creationId xmlns:a16="http://schemas.microsoft.com/office/drawing/2014/main" id="{A44C0B96-3B5E-42C5-8EC3-DC5EEFD7D8EA}"/>
              </a:ext>
            </a:extLst>
          </p:cNvPr>
          <p:cNvGrpSpPr/>
          <p:nvPr/>
        </p:nvGrpSpPr>
        <p:grpSpPr>
          <a:xfrm>
            <a:off x="11261578" y="1326249"/>
            <a:ext cx="824916" cy="316032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86" name="矩形 57">
              <a:extLst>
                <a:ext uri="{FF2B5EF4-FFF2-40B4-BE49-F238E27FC236}">
                  <a16:creationId xmlns:a16="http://schemas.microsoft.com/office/drawing/2014/main" id="{A3429289-0EEF-4358-9684-7B41DDF559AA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文本框 58">
              <a:extLst>
                <a:ext uri="{FF2B5EF4-FFF2-40B4-BE49-F238E27FC236}">
                  <a16:creationId xmlns:a16="http://schemas.microsoft.com/office/drawing/2014/main" id="{33D3CEBD-6C43-4935-9F64-495B5D429209}"/>
                </a:ext>
              </a:extLst>
            </p:cNvPr>
            <p:cNvSpPr txBox="1"/>
            <p:nvPr/>
          </p:nvSpPr>
          <p:spPr>
            <a:xfrm>
              <a:off x="10989275" y="1056815"/>
              <a:ext cx="64633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1" lang="zh-CN" altLang="en-US" sz="1200" dirty="0">
                  <a:solidFill>
                    <a:prstClr val="white"/>
                  </a:solidFill>
                </a:rPr>
                <a:t>半年报</a:t>
              </a:r>
            </a:p>
          </p:txBody>
        </p:sp>
      </p:grpSp>
      <p:sp>
        <p:nvSpPr>
          <p:cNvPr id="88" name="Speech Bubble: Rectangle with Corners Rounded 321">
            <a:extLst>
              <a:ext uri="{FF2B5EF4-FFF2-40B4-BE49-F238E27FC236}">
                <a16:creationId xmlns:a16="http://schemas.microsoft.com/office/drawing/2014/main" id="{E1DE9821-D257-41AD-B1BE-FA26D8349362}"/>
              </a:ext>
            </a:extLst>
          </p:cNvPr>
          <p:cNvSpPr/>
          <p:nvPr/>
        </p:nvSpPr>
        <p:spPr>
          <a:xfrm>
            <a:off x="1250041" y="1584290"/>
            <a:ext cx="939270" cy="398619"/>
          </a:xfrm>
          <a:prstGeom prst="wedgeRoundRectCallout">
            <a:avLst>
              <a:gd name="adj1" fmla="val -40383"/>
              <a:gd name="adj2" fmla="val -9586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  <p:grpSp>
        <p:nvGrpSpPr>
          <p:cNvPr id="90" name="Group 44">
            <a:extLst>
              <a:ext uri="{FF2B5EF4-FFF2-40B4-BE49-F238E27FC236}">
                <a16:creationId xmlns:a16="http://schemas.microsoft.com/office/drawing/2014/main" id="{1985BB9A-E4DE-424B-B3ED-5AD62508BD49}"/>
              </a:ext>
            </a:extLst>
          </p:cNvPr>
          <p:cNvGrpSpPr/>
          <p:nvPr/>
        </p:nvGrpSpPr>
        <p:grpSpPr>
          <a:xfrm>
            <a:off x="246861" y="1309873"/>
            <a:ext cx="1068216" cy="291949"/>
            <a:chOff x="304798" y="1047755"/>
            <a:chExt cx="1068216" cy="291949"/>
          </a:xfrm>
        </p:grpSpPr>
        <p:sp>
          <p:nvSpPr>
            <p:cNvPr id="91" name="矩形 60">
              <a:extLst>
                <a:ext uri="{FF2B5EF4-FFF2-40B4-BE49-F238E27FC236}">
                  <a16:creationId xmlns:a16="http://schemas.microsoft.com/office/drawing/2014/main" id="{3B1E5ADA-9088-4A37-8DF3-DA991BC02CBD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文本框 61">
              <a:extLst>
                <a:ext uri="{FF2B5EF4-FFF2-40B4-BE49-F238E27FC236}">
                  <a16:creationId xmlns:a16="http://schemas.microsoft.com/office/drawing/2014/main" id="{4A45C9B8-94F5-45DE-9258-29BE94DC9019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开始月</a:t>
              </a:r>
            </a:p>
          </p:txBody>
        </p:sp>
        <p:sp>
          <p:nvSpPr>
            <p:cNvPr id="93" name="Right Triangle 25">
              <a:extLst>
                <a:ext uri="{FF2B5EF4-FFF2-40B4-BE49-F238E27FC236}">
                  <a16:creationId xmlns:a16="http://schemas.microsoft.com/office/drawing/2014/main" id="{DE8EB47B-7895-4632-8843-AFE0711A6BE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4" name="Group 44">
            <a:extLst>
              <a:ext uri="{FF2B5EF4-FFF2-40B4-BE49-F238E27FC236}">
                <a16:creationId xmlns:a16="http://schemas.microsoft.com/office/drawing/2014/main" id="{4237AA26-F70F-42A9-9D87-1D880DA70416}"/>
              </a:ext>
            </a:extLst>
          </p:cNvPr>
          <p:cNvGrpSpPr/>
          <p:nvPr/>
        </p:nvGrpSpPr>
        <p:grpSpPr>
          <a:xfrm>
            <a:off x="2138905" y="1311586"/>
            <a:ext cx="1068216" cy="291949"/>
            <a:chOff x="304798" y="1047755"/>
            <a:chExt cx="1068216" cy="291949"/>
          </a:xfrm>
        </p:grpSpPr>
        <p:sp>
          <p:nvSpPr>
            <p:cNvPr id="99" name="矩形 60">
              <a:extLst>
                <a:ext uri="{FF2B5EF4-FFF2-40B4-BE49-F238E27FC236}">
                  <a16:creationId xmlns:a16="http://schemas.microsoft.com/office/drawing/2014/main" id="{92627210-EA14-4427-A53C-DC63005A0FB1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文本框 61">
              <a:extLst>
                <a:ext uri="{FF2B5EF4-FFF2-40B4-BE49-F238E27FC236}">
                  <a16:creationId xmlns:a16="http://schemas.microsoft.com/office/drawing/2014/main" id="{C315EF67-B0DB-4F83-8CE7-C0F255066473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截止月</a:t>
              </a:r>
            </a:p>
          </p:txBody>
        </p:sp>
        <p:sp>
          <p:nvSpPr>
            <p:cNvPr id="101" name="Right Triangle 25">
              <a:extLst>
                <a:ext uri="{FF2B5EF4-FFF2-40B4-BE49-F238E27FC236}">
                  <a16:creationId xmlns:a16="http://schemas.microsoft.com/office/drawing/2014/main" id="{3D87441D-FDB8-4210-9138-09C5D9F94F6D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2" name="Speech Bubble: Rectangle with Corners Rounded 321">
            <a:extLst>
              <a:ext uri="{FF2B5EF4-FFF2-40B4-BE49-F238E27FC236}">
                <a16:creationId xmlns:a16="http://schemas.microsoft.com/office/drawing/2014/main" id="{F4FB82FD-15D7-4C72-BC68-C9E97AD2FD0E}"/>
              </a:ext>
            </a:extLst>
          </p:cNvPr>
          <p:cNvSpPr/>
          <p:nvPr/>
        </p:nvSpPr>
        <p:spPr>
          <a:xfrm>
            <a:off x="3127706" y="1584290"/>
            <a:ext cx="939270" cy="398619"/>
          </a:xfrm>
          <a:prstGeom prst="wedgeRoundRectCallout">
            <a:avLst>
              <a:gd name="adj1" fmla="val -39151"/>
              <a:gd name="adj2" fmla="val -8424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72632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14215" y="816767"/>
            <a:ext cx="3567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首页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液奶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大区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-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区域费用分析（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2/2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9" name="文本框 58">
            <a:extLst>
              <a:ext uri="{FF2B5EF4-FFF2-40B4-BE49-F238E27FC236}">
                <a16:creationId xmlns:a16="http://schemas.microsoft.com/office/drawing/2014/main" id="{4FFEA512-A55C-4EB5-AC2D-0A15A5A3BF82}"/>
              </a:ext>
            </a:extLst>
          </p:cNvPr>
          <p:cNvSpPr txBox="1"/>
          <p:nvPr/>
        </p:nvSpPr>
        <p:spPr>
          <a:xfrm>
            <a:off x="9849590" y="10902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查询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95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3831365" y="1379791"/>
            <a:ext cx="1068216" cy="291949"/>
            <a:chOff x="304798" y="1047755"/>
            <a:chExt cx="1068216" cy="291949"/>
          </a:xfrm>
        </p:grpSpPr>
        <p:sp>
          <p:nvSpPr>
            <p:cNvPr id="96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7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大区</a:t>
              </a:r>
            </a:p>
          </p:txBody>
        </p:sp>
        <p:sp>
          <p:nvSpPr>
            <p:cNvPr id="98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46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5202007" y="1367177"/>
            <a:ext cx="1068216" cy="291949"/>
            <a:chOff x="304798" y="1047755"/>
            <a:chExt cx="1068216" cy="291949"/>
          </a:xfrm>
        </p:grpSpPr>
        <p:sp>
          <p:nvSpPr>
            <p:cNvPr id="47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8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89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区域 </a:t>
              </a:r>
            </a:p>
          </p:txBody>
        </p:sp>
        <p:sp>
          <p:nvSpPr>
            <p:cNvPr id="49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67" name="Text Placeholder 32">
            <a:extLst>
              <a:ext uri="{FF2B5EF4-FFF2-40B4-BE49-F238E27FC236}">
                <a16:creationId xmlns:a16="http://schemas.microsoft.com/office/drawing/2014/main" id="{2C3C051E-3C4F-4390-8129-4805F9754D3E}"/>
              </a:ext>
            </a:extLst>
          </p:cNvPr>
          <p:cNvSpPr txBox="1">
            <a:spLocks/>
          </p:cNvSpPr>
          <p:nvPr/>
        </p:nvSpPr>
        <p:spPr>
          <a:xfrm>
            <a:off x="7310568" y="1416401"/>
            <a:ext cx="1664544" cy="274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单位：万元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315" y="2232537"/>
            <a:ext cx="275975" cy="231819"/>
          </a:xfrm>
          <a:prstGeom prst="rect">
            <a:avLst/>
          </a:prstGeom>
        </p:spPr>
      </p:pic>
      <p:graphicFrame>
        <p:nvGraphicFramePr>
          <p:cNvPr id="86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322560"/>
              </p:ext>
            </p:extLst>
          </p:nvPr>
        </p:nvGraphicFramePr>
        <p:xfrm>
          <a:off x="6333707" y="4593593"/>
          <a:ext cx="5643468" cy="1974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0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076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11385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15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1581">
                  <a:extLst>
                    <a:ext uri="{9D8B030D-6E8A-4147-A177-3AD203B41FA5}">
                      <a16:colId xmlns:a16="http://schemas.microsoft.com/office/drawing/2014/main" val="2962129792"/>
                    </a:ext>
                  </a:extLst>
                </a:gridCol>
                <a:gridCol w="841581">
                  <a:extLst>
                    <a:ext uri="{9D8B030D-6E8A-4147-A177-3AD203B41FA5}">
                      <a16:colId xmlns:a16="http://schemas.microsoft.com/office/drawing/2014/main" val="1828036997"/>
                    </a:ext>
                  </a:extLst>
                </a:gridCol>
              </a:tblGrid>
              <a:tr h="4072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费用科目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销售部费用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0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陈列费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0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进店费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0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导购理货费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0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临期品费用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7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43630"/>
              </p:ext>
            </p:extLst>
          </p:nvPr>
        </p:nvGraphicFramePr>
        <p:xfrm>
          <a:off x="6349135" y="2125823"/>
          <a:ext cx="5628039" cy="21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7368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11354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1742919128"/>
                    </a:ext>
                  </a:extLst>
                </a:gridCol>
                <a:gridCol w="839281">
                  <a:extLst>
                    <a:ext uri="{9D8B030D-6E8A-4147-A177-3AD203B41FA5}">
                      <a16:colId xmlns:a16="http://schemas.microsoft.com/office/drawing/2014/main" val="2110070053"/>
                    </a:ext>
                  </a:extLst>
                </a:gridCol>
              </a:tblGrid>
              <a:tr h="3384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渠道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销售部费用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6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重点系统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16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特渠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16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学生奶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16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综合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6365"/>
                  </a:ext>
                </a:extLst>
              </a:tr>
            </a:tbl>
          </a:graphicData>
        </a:graphic>
      </p:graphicFrame>
      <p:graphicFrame>
        <p:nvGraphicFramePr>
          <p:cNvPr id="88" name="内容占位符 1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57569"/>
              </p:ext>
            </p:extLst>
          </p:nvPr>
        </p:nvGraphicFramePr>
        <p:xfrm>
          <a:off x="182351" y="2098453"/>
          <a:ext cx="5981438" cy="2148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2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2182">
                  <a:extLst>
                    <a:ext uri="{9D8B030D-6E8A-4147-A177-3AD203B41FA5}">
                      <a16:colId xmlns:a16="http://schemas.microsoft.com/office/drawing/2014/main" val="3793426146"/>
                    </a:ext>
                  </a:extLst>
                </a:gridCol>
                <a:gridCol w="542182">
                  <a:extLst>
                    <a:ext uri="{9D8B030D-6E8A-4147-A177-3AD203B41FA5}">
                      <a16:colId xmlns:a16="http://schemas.microsoft.com/office/drawing/2014/main" val="4164580114"/>
                    </a:ext>
                  </a:extLst>
                </a:gridCol>
              </a:tblGrid>
              <a:tr h="27936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大区名称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折前收入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折后收入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销售部费用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   费用率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费用率同比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费用率环比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费用占比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费用占比变化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2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山东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2,078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9.83%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2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浙沪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1,915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63.50%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E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92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河南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1,863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10.06%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92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西南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1,684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14.29%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81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苏皖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1,625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11.75%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92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京津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1,560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14.37%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66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电子商务单元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199396" y="1832127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大区费用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311802" y="1838447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渠道费用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402516" y="4294529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科目费用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93" name="Oval 4"/>
          <p:cNvSpPr/>
          <p:nvPr/>
        </p:nvSpPr>
        <p:spPr>
          <a:xfrm>
            <a:off x="-41971" y="1811879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Arial" pitchFamily="34" charset="0"/>
              </a:rPr>
              <a:t>4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94" name="Oval 4"/>
          <p:cNvSpPr/>
          <p:nvPr/>
        </p:nvSpPr>
        <p:spPr>
          <a:xfrm>
            <a:off x="6071129" y="1859520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Arial" pitchFamily="34" charset="0"/>
              </a:rPr>
              <a:t>5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99" name="Oval 4"/>
          <p:cNvSpPr/>
          <p:nvPr/>
        </p:nvSpPr>
        <p:spPr>
          <a:xfrm>
            <a:off x="-32564" y="4303239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6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01" name="十字箭头 33"/>
          <p:cNvSpPr/>
          <p:nvPr/>
        </p:nvSpPr>
        <p:spPr>
          <a:xfrm>
            <a:off x="869325" y="2158263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02" name="Speech Bubble: Rectangle with Corners Rounded 321">
            <a:extLst>
              <a:ext uri="{FF2B5EF4-FFF2-40B4-BE49-F238E27FC236}">
                <a16:creationId xmlns:a16="http://schemas.microsoft.com/office/drawing/2014/main" id="{CBD9E8D5-6FB1-4BC6-B626-32DE380BBA6F}"/>
              </a:ext>
            </a:extLst>
          </p:cNvPr>
          <p:cNvSpPr/>
          <p:nvPr/>
        </p:nvSpPr>
        <p:spPr>
          <a:xfrm>
            <a:off x="1140707" y="2425350"/>
            <a:ext cx="1052022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大区不分页，一屏显示</a:t>
            </a:r>
          </a:p>
        </p:txBody>
      </p:sp>
      <p:sp>
        <p:nvSpPr>
          <p:cNvPr id="103" name="Speech Bubble: Rectangle with Corners Rounded 321">
            <a:extLst>
              <a:ext uri="{FF2B5EF4-FFF2-40B4-BE49-F238E27FC236}">
                <a16:creationId xmlns:a16="http://schemas.microsoft.com/office/drawing/2014/main" id="{65053D38-DE61-4DFA-8CED-756365AE53A1}"/>
              </a:ext>
            </a:extLst>
          </p:cNvPr>
          <p:cNvSpPr/>
          <p:nvPr/>
        </p:nvSpPr>
        <p:spPr>
          <a:xfrm>
            <a:off x="7262279" y="4819515"/>
            <a:ext cx="1052022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不分页，滑轮下拉</a:t>
            </a:r>
          </a:p>
        </p:txBody>
      </p:sp>
      <p:sp>
        <p:nvSpPr>
          <p:cNvPr id="104" name="Speech Bubble: Rectangle with Corners Rounded 321">
            <a:extLst>
              <a:ext uri="{FF2B5EF4-FFF2-40B4-BE49-F238E27FC236}">
                <a16:creationId xmlns:a16="http://schemas.microsoft.com/office/drawing/2014/main" id="{65053D38-DE61-4DFA-8CED-756365AE53A1}"/>
              </a:ext>
            </a:extLst>
          </p:cNvPr>
          <p:cNvSpPr/>
          <p:nvPr/>
        </p:nvSpPr>
        <p:spPr>
          <a:xfrm>
            <a:off x="7404838" y="2505553"/>
            <a:ext cx="1052022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不分页，滑轮下拉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4838" y="3185373"/>
            <a:ext cx="390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渠道的取数逻辑待确认后反馈，暂不实施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graphicFrame>
        <p:nvGraphicFramePr>
          <p:cNvPr id="106" name="表格 63">
            <a:extLst>
              <a:ext uri="{FF2B5EF4-FFF2-40B4-BE49-F238E27FC236}">
                <a16:creationId xmlns:a16="http://schemas.microsoft.com/office/drawing/2014/main" id="{C5A24F6D-F1C7-4109-8832-363733CFE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85444"/>
              </p:ext>
            </p:extLst>
          </p:nvPr>
        </p:nvGraphicFramePr>
        <p:xfrm>
          <a:off x="162001" y="4583969"/>
          <a:ext cx="5981430" cy="1984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8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7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3071">
                  <a:extLst>
                    <a:ext uri="{9D8B030D-6E8A-4147-A177-3AD203B41FA5}">
                      <a16:colId xmlns:a16="http://schemas.microsoft.com/office/drawing/2014/main" val="1148300694"/>
                    </a:ext>
                  </a:extLst>
                </a:gridCol>
                <a:gridCol w="1023071">
                  <a:extLst>
                    <a:ext uri="{9D8B030D-6E8A-4147-A177-3AD203B41FA5}">
                      <a16:colId xmlns:a16="http://schemas.microsoft.com/office/drawing/2014/main" val="3911477954"/>
                    </a:ext>
                  </a:extLst>
                </a:gridCol>
                <a:gridCol w="1023071">
                  <a:extLst>
                    <a:ext uri="{9D8B030D-6E8A-4147-A177-3AD203B41FA5}">
                      <a16:colId xmlns:a16="http://schemas.microsoft.com/office/drawing/2014/main" val="1333153636"/>
                    </a:ext>
                  </a:extLst>
                </a:gridCol>
              </a:tblGrid>
              <a:tr h="3561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活动类型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销售部费用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03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形象建设申请</a:t>
                      </a:r>
                      <a:endParaRPr lang="en-US" altLang="zh-CN" sz="8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38052"/>
                  </a:ext>
                </a:extLst>
              </a:tr>
              <a:tr h="38629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陈列类申请</a:t>
                      </a:r>
                      <a:endParaRPr lang="en-US" altLang="zh-CN" sz="8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29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导购理货申请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29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路演活动申请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6365"/>
                  </a:ext>
                </a:extLst>
              </a:tr>
            </a:tbl>
          </a:graphicData>
        </a:graphic>
      </p:graphicFrame>
      <p:sp>
        <p:nvSpPr>
          <p:cNvPr id="107" name="TextBox 106"/>
          <p:cNvSpPr txBox="1"/>
          <p:nvPr/>
        </p:nvSpPr>
        <p:spPr>
          <a:xfrm>
            <a:off x="207403" y="4324878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活动类型费用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108" name="Oval 4"/>
          <p:cNvSpPr/>
          <p:nvPr/>
        </p:nvSpPr>
        <p:spPr>
          <a:xfrm>
            <a:off x="6143433" y="4292566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7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09" name="Speech Bubble: Rectangle with Corners Rounded 321">
            <a:extLst>
              <a:ext uri="{FF2B5EF4-FFF2-40B4-BE49-F238E27FC236}">
                <a16:creationId xmlns:a16="http://schemas.microsoft.com/office/drawing/2014/main" id="{65053D38-DE61-4DFA-8CED-756365AE53A1}"/>
              </a:ext>
            </a:extLst>
          </p:cNvPr>
          <p:cNvSpPr/>
          <p:nvPr/>
        </p:nvSpPr>
        <p:spPr>
          <a:xfrm>
            <a:off x="1744750" y="4913385"/>
            <a:ext cx="1007426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不分页，滑轮下拉</a:t>
            </a:r>
          </a:p>
        </p:txBody>
      </p:sp>
      <p:grpSp>
        <p:nvGrpSpPr>
          <p:cNvPr id="42" name="Group 58">
            <a:extLst>
              <a:ext uri="{FF2B5EF4-FFF2-40B4-BE49-F238E27FC236}">
                <a16:creationId xmlns:a16="http://schemas.microsoft.com/office/drawing/2014/main" id="{B13E0429-7D02-4AC5-A33B-FCA072814573}"/>
              </a:ext>
            </a:extLst>
          </p:cNvPr>
          <p:cNvGrpSpPr/>
          <p:nvPr/>
        </p:nvGrpSpPr>
        <p:grpSpPr>
          <a:xfrm>
            <a:off x="9643915" y="1340322"/>
            <a:ext cx="771098" cy="316032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42763B0-C2E3-41B7-A3DF-C81AB774C19F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C6086D4-61B5-4277-90A6-9F3C021D1074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5" name="Group 58">
            <a:extLst>
              <a:ext uri="{FF2B5EF4-FFF2-40B4-BE49-F238E27FC236}">
                <a16:creationId xmlns:a16="http://schemas.microsoft.com/office/drawing/2014/main" id="{D869B140-8481-4E6A-A6B8-4F0098B93801}"/>
              </a:ext>
            </a:extLst>
          </p:cNvPr>
          <p:cNvGrpSpPr/>
          <p:nvPr/>
        </p:nvGrpSpPr>
        <p:grpSpPr>
          <a:xfrm>
            <a:off x="10483703" y="1342432"/>
            <a:ext cx="709184" cy="316032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50" name="矩形 57">
              <a:extLst>
                <a:ext uri="{FF2B5EF4-FFF2-40B4-BE49-F238E27FC236}">
                  <a16:creationId xmlns:a16="http://schemas.microsoft.com/office/drawing/2014/main" id="{E0E9B022-0AAD-4512-9DBB-1CB5F5714D0E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文本框 58">
              <a:extLst>
                <a:ext uri="{FF2B5EF4-FFF2-40B4-BE49-F238E27FC236}">
                  <a16:creationId xmlns:a16="http://schemas.microsoft.com/office/drawing/2014/main" id="{853ACE30-DEF5-45CD-97A3-FFF855E238FC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1" lang="zh-CN" altLang="en-US" sz="1200" dirty="0">
                  <a:solidFill>
                    <a:prstClr val="white"/>
                  </a:solidFill>
                </a:rPr>
                <a:t>季报</a:t>
              </a:r>
            </a:p>
          </p:txBody>
        </p:sp>
      </p:grpSp>
      <p:grpSp>
        <p:nvGrpSpPr>
          <p:cNvPr id="52" name="Group 58">
            <a:extLst>
              <a:ext uri="{FF2B5EF4-FFF2-40B4-BE49-F238E27FC236}">
                <a16:creationId xmlns:a16="http://schemas.microsoft.com/office/drawing/2014/main" id="{8F5560BE-F3D1-4B9A-8217-0552E02DF126}"/>
              </a:ext>
            </a:extLst>
          </p:cNvPr>
          <p:cNvGrpSpPr/>
          <p:nvPr/>
        </p:nvGrpSpPr>
        <p:grpSpPr>
          <a:xfrm>
            <a:off x="11261578" y="1326249"/>
            <a:ext cx="824916" cy="316032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53" name="矩形 57">
              <a:extLst>
                <a:ext uri="{FF2B5EF4-FFF2-40B4-BE49-F238E27FC236}">
                  <a16:creationId xmlns:a16="http://schemas.microsoft.com/office/drawing/2014/main" id="{13DEB77E-D4A2-4B09-BF83-A9973005F9E3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文本框 58">
              <a:extLst>
                <a:ext uri="{FF2B5EF4-FFF2-40B4-BE49-F238E27FC236}">
                  <a16:creationId xmlns:a16="http://schemas.microsoft.com/office/drawing/2014/main" id="{1DE5C5C8-8363-4366-A682-247F8310CB48}"/>
                </a:ext>
              </a:extLst>
            </p:cNvPr>
            <p:cNvSpPr txBox="1"/>
            <p:nvPr/>
          </p:nvSpPr>
          <p:spPr>
            <a:xfrm>
              <a:off x="10989275" y="1056815"/>
              <a:ext cx="64633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1" lang="zh-CN" altLang="en-US" sz="1200" dirty="0">
                  <a:solidFill>
                    <a:prstClr val="white"/>
                  </a:solidFill>
                </a:rPr>
                <a:t>半年报</a:t>
              </a:r>
            </a:p>
          </p:txBody>
        </p:sp>
      </p:grpSp>
      <p:sp>
        <p:nvSpPr>
          <p:cNvPr id="55" name="Speech Bubble: Rectangle with Corners Rounded 321">
            <a:extLst>
              <a:ext uri="{FF2B5EF4-FFF2-40B4-BE49-F238E27FC236}">
                <a16:creationId xmlns:a16="http://schemas.microsoft.com/office/drawing/2014/main" id="{FDA868FD-73C6-4F82-AEB0-D3D6145CBDB4}"/>
              </a:ext>
            </a:extLst>
          </p:cNvPr>
          <p:cNvSpPr/>
          <p:nvPr/>
        </p:nvSpPr>
        <p:spPr>
          <a:xfrm>
            <a:off x="1250041" y="1584290"/>
            <a:ext cx="939270" cy="398619"/>
          </a:xfrm>
          <a:prstGeom prst="wedgeRoundRectCallout">
            <a:avLst>
              <a:gd name="adj1" fmla="val -40383"/>
              <a:gd name="adj2" fmla="val -9586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  <p:grpSp>
        <p:nvGrpSpPr>
          <p:cNvPr id="56" name="Group 44">
            <a:extLst>
              <a:ext uri="{FF2B5EF4-FFF2-40B4-BE49-F238E27FC236}">
                <a16:creationId xmlns:a16="http://schemas.microsoft.com/office/drawing/2014/main" id="{5E0E1E03-6E01-4F14-B1F4-7E8DE9621A9B}"/>
              </a:ext>
            </a:extLst>
          </p:cNvPr>
          <p:cNvGrpSpPr/>
          <p:nvPr/>
        </p:nvGrpSpPr>
        <p:grpSpPr>
          <a:xfrm>
            <a:off x="246861" y="1309873"/>
            <a:ext cx="1068216" cy="291949"/>
            <a:chOff x="304798" y="1047755"/>
            <a:chExt cx="1068216" cy="291949"/>
          </a:xfrm>
        </p:grpSpPr>
        <p:sp>
          <p:nvSpPr>
            <p:cNvPr id="57" name="矩形 60">
              <a:extLst>
                <a:ext uri="{FF2B5EF4-FFF2-40B4-BE49-F238E27FC236}">
                  <a16:creationId xmlns:a16="http://schemas.microsoft.com/office/drawing/2014/main" id="{32CC89BF-BEC4-4ACB-A351-CE8F1730F487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文本框 61">
              <a:extLst>
                <a:ext uri="{FF2B5EF4-FFF2-40B4-BE49-F238E27FC236}">
                  <a16:creationId xmlns:a16="http://schemas.microsoft.com/office/drawing/2014/main" id="{9D4D9711-37F2-4D16-85AF-93C82652A30E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开始月</a:t>
              </a:r>
            </a:p>
          </p:txBody>
        </p:sp>
        <p:sp>
          <p:nvSpPr>
            <p:cNvPr id="59" name="Right Triangle 25">
              <a:extLst>
                <a:ext uri="{FF2B5EF4-FFF2-40B4-BE49-F238E27FC236}">
                  <a16:creationId xmlns:a16="http://schemas.microsoft.com/office/drawing/2014/main" id="{E5BB9F7B-5DB8-41DB-A58E-482355CF5E22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Group 44">
            <a:extLst>
              <a:ext uri="{FF2B5EF4-FFF2-40B4-BE49-F238E27FC236}">
                <a16:creationId xmlns:a16="http://schemas.microsoft.com/office/drawing/2014/main" id="{FAB17E49-840B-4688-B2BD-0B3BFB7F37F8}"/>
              </a:ext>
            </a:extLst>
          </p:cNvPr>
          <p:cNvGrpSpPr/>
          <p:nvPr/>
        </p:nvGrpSpPr>
        <p:grpSpPr>
          <a:xfrm>
            <a:off x="2138905" y="1311586"/>
            <a:ext cx="1068216" cy="291949"/>
            <a:chOff x="304798" y="1047755"/>
            <a:chExt cx="1068216" cy="291949"/>
          </a:xfrm>
        </p:grpSpPr>
        <p:sp>
          <p:nvSpPr>
            <p:cNvPr id="66" name="矩形 60">
              <a:extLst>
                <a:ext uri="{FF2B5EF4-FFF2-40B4-BE49-F238E27FC236}">
                  <a16:creationId xmlns:a16="http://schemas.microsoft.com/office/drawing/2014/main" id="{A3E0A959-7158-4587-B869-8C58005D2931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文本框 61">
              <a:extLst>
                <a:ext uri="{FF2B5EF4-FFF2-40B4-BE49-F238E27FC236}">
                  <a16:creationId xmlns:a16="http://schemas.microsoft.com/office/drawing/2014/main" id="{3D8239EF-B298-4FAE-BDD4-D5C1B7C5C32D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截止月</a:t>
              </a:r>
            </a:p>
          </p:txBody>
        </p:sp>
        <p:sp>
          <p:nvSpPr>
            <p:cNvPr id="69" name="Right Triangle 25">
              <a:extLst>
                <a:ext uri="{FF2B5EF4-FFF2-40B4-BE49-F238E27FC236}">
                  <a16:creationId xmlns:a16="http://schemas.microsoft.com/office/drawing/2014/main" id="{0A491BAE-B974-41B2-8C78-BF9D31D1A579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0" name="Speech Bubble: Rectangle with Corners Rounded 321">
            <a:extLst>
              <a:ext uri="{FF2B5EF4-FFF2-40B4-BE49-F238E27FC236}">
                <a16:creationId xmlns:a16="http://schemas.microsoft.com/office/drawing/2014/main" id="{E77F59E0-DFA5-4522-A3D9-FF26C730DC5C}"/>
              </a:ext>
            </a:extLst>
          </p:cNvPr>
          <p:cNvSpPr/>
          <p:nvPr/>
        </p:nvSpPr>
        <p:spPr>
          <a:xfrm>
            <a:off x="3127706" y="1584290"/>
            <a:ext cx="939270" cy="398619"/>
          </a:xfrm>
          <a:prstGeom prst="wedgeRoundRectCallout">
            <a:avLst>
              <a:gd name="adj1" fmla="val -39151"/>
              <a:gd name="adj2" fmla="val -8424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  <p:sp>
        <p:nvSpPr>
          <p:cNvPr id="61" name="Speech Bubble: Rectangle with Corners Rounded 321">
            <a:extLst>
              <a:ext uri="{FF2B5EF4-FFF2-40B4-BE49-F238E27FC236}">
                <a16:creationId xmlns:a16="http://schemas.microsoft.com/office/drawing/2014/main" id="{B6F730A5-6353-4287-BA4B-0351B2C1B0AC}"/>
              </a:ext>
            </a:extLst>
          </p:cNvPr>
          <p:cNvSpPr/>
          <p:nvPr/>
        </p:nvSpPr>
        <p:spPr>
          <a:xfrm>
            <a:off x="4503719" y="2911135"/>
            <a:ext cx="1301876" cy="517866"/>
          </a:xfrm>
          <a:prstGeom prst="wedgeRoundRectCallout">
            <a:avLst>
              <a:gd name="adj1" fmla="val -89129"/>
              <a:gd name="adj2" fmla="val -79541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预警逻辑，费用率</a:t>
            </a:r>
            <a:r>
              <a:rPr lang="en-US" altLang="zh-CN" sz="1050" dirty="0">
                <a:solidFill>
                  <a:prstClr val="white"/>
                </a:solidFill>
                <a:latin typeface="DengXian"/>
                <a:ea typeface="DengXian" panose="02010600030101010101" pitchFamily="2" charset="-122"/>
              </a:rPr>
              <a:t>&gt;22%</a:t>
            </a:r>
            <a:r>
              <a:rPr lang="zh-CN" altLang="en-US" sz="1050" dirty="0">
                <a:solidFill>
                  <a:prstClr val="white"/>
                </a:solidFill>
                <a:latin typeface="DengXian"/>
                <a:ea typeface="DengXian" panose="02010600030101010101" pitchFamily="2" charset="-122"/>
              </a:rPr>
              <a:t>预警，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52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线下费用明细（大区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区域）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112412"/>
              </p:ext>
            </p:extLst>
          </p:nvPr>
        </p:nvGraphicFramePr>
        <p:xfrm>
          <a:off x="0" y="433388"/>
          <a:ext cx="12192000" cy="6464635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4234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开始月、截止月筛选器：默认显示为当月，数据为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区域筛选器：默认：全部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下钻：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支持点击表格中“  ”后展示下层关系数据，默认折叠收起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68605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图表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的横、纵坐标支持拖动，灵活展现数据，保证可以展示图表中的最大值和最小值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二维表：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渠道费用、科目费用：</a:t>
                      </a:r>
                      <a:r>
                        <a:rPr lang="zh-CN" altLang="en-US" sz="1200" dirty="0"/>
                        <a:t>不做分页，默认显示</a:t>
                      </a:r>
                      <a:r>
                        <a:rPr lang="en-US" altLang="zh-CN" sz="1200" dirty="0"/>
                        <a:t>6</a:t>
                      </a:r>
                      <a:r>
                        <a:rPr lang="zh-CN" altLang="en-US" sz="1200" dirty="0"/>
                        <a:t>条，滑轮下拉显示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大区费用：不做分页，在一屏显示</a:t>
                      </a: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排序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建议按费用率降序；  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、表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 费用占比降序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330035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940" t="1" b="26206"/>
          <a:stretch/>
        </p:blipFill>
        <p:spPr>
          <a:xfrm>
            <a:off x="5541264" y="2987483"/>
            <a:ext cx="218186" cy="171066"/>
          </a:xfrm>
          <a:prstGeom prst="rect">
            <a:avLst/>
          </a:prstGeom>
        </p:spPr>
      </p:pic>
      <p:sp>
        <p:nvSpPr>
          <p:cNvPr id="8" name="十字箭头 33">
            <a:extLst>
              <a:ext uri="{FF2B5EF4-FFF2-40B4-BE49-F238E27FC236}">
                <a16:creationId xmlns:a16="http://schemas.microsoft.com/office/drawing/2014/main" id="{8837CF58-2627-4017-93B3-6602D1439BA7}"/>
              </a:ext>
            </a:extLst>
          </p:cNvPr>
          <p:cNvSpPr/>
          <p:nvPr/>
        </p:nvSpPr>
        <p:spPr>
          <a:xfrm>
            <a:off x="3782306" y="2185180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273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8183080" y="2892431"/>
            <a:ext cx="3869425" cy="1163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14215" y="816767"/>
            <a:ext cx="3345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首页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液奶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大区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-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区域费用分析季报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9" name="文本框 58">
            <a:extLst>
              <a:ext uri="{FF2B5EF4-FFF2-40B4-BE49-F238E27FC236}">
                <a16:creationId xmlns:a16="http://schemas.microsoft.com/office/drawing/2014/main" id="{4FFEA512-A55C-4EB5-AC2D-0A15A5A3BF82}"/>
              </a:ext>
            </a:extLst>
          </p:cNvPr>
          <p:cNvSpPr txBox="1"/>
          <p:nvPr/>
        </p:nvSpPr>
        <p:spPr>
          <a:xfrm>
            <a:off x="9849590" y="10902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查询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61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2140140" y="1234322"/>
            <a:ext cx="1224073" cy="398619"/>
          </a:xfrm>
          <a:prstGeom prst="wedgeRoundRectCallout">
            <a:avLst>
              <a:gd name="adj1" fmla="val -81019"/>
              <a:gd name="adj2" fmla="val 577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默认：当前季度</a:t>
            </a:r>
          </a:p>
        </p:txBody>
      </p:sp>
      <p:grpSp>
        <p:nvGrpSpPr>
          <p:cNvPr id="62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502628" y="1345145"/>
            <a:ext cx="1108744" cy="291949"/>
            <a:chOff x="304798" y="1047755"/>
            <a:chExt cx="1108744" cy="291949"/>
          </a:xfrm>
        </p:grpSpPr>
        <p:sp>
          <p:nvSpPr>
            <p:cNvPr id="63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64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05546" y="105318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时间（季度）</a:t>
              </a:r>
            </a:p>
          </p:txBody>
        </p:sp>
        <p:sp>
          <p:nvSpPr>
            <p:cNvPr id="65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95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3831365" y="1379791"/>
            <a:ext cx="1068216" cy="291949"/>
            <a:chOff x="304798" y="1047755"/>
            <a:chExt cx="1068216" cy="291949"/>
          </a:xfrm>
        </p:grpSpPr>
        <p:sp>
          <p:nvSpPr>
            <p:cNvPr id="96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7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大区</a:t>
              </a:r>
            </a:p>
          </p:txBody>
        </p:sp>
        <p:sp>
          <p:nvSpPr>
            <p:cNvPr id="98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46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5202007" y="1367177"/>
            <a:ext cx="1068216" cy="291949"/>
            <a:chOff x="304798" y="1047755"/>
            <a:chExt cx="1068216" cy="291949"/>
          </a:xfrm>
        </p:grpSpPr>
        <p:sp>
          <p:nvSpPr>
            <p:cNvPr id="47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8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89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区域 </a:t>
              </a:r>
            </a:p>
          </p:txBody>
        </p:sp>
        <p:sp>
          <p:nvSpPr>
            <p:cNvPr id="49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4144847" y="2908984"/>
            <a:ext cx="3949587" cy="1136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211437" y="2678448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aphicFrame>
        <p:nvGraphicFramePr>
          <p:cNvPr id="112" name="内容占位符 46">
            <a:extLst>
              <a:ext uri="{FF2B5EF4-FFF2-40B4-BE49-F238E27FC236}">
                <a16:creationId xmlns:a16="http://schemas.microsoft.com/office/drawing/2014/main" id="{36B6CC53-28DF-484D-BE17-7C49D51E234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23513" y="2932244"/>
          <a:ext cx="3949331" cy="1128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240482" y="2643360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费用趋势图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396513" y="2597541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费用率趋势图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1335" y="1841178"/>
            <a:ext cx="11996866" cy="742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117" name="Text Placeholder 23"/>
          <p:cNvSpPr txBox="1">
            <a:spLocks/>
          </p:cNvSpPr>
          <p:nvPr/>
        </p:nvSpPr>
        <p:spPr>
          <a:xfrm>
            <a:off x="471635" y="1894559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折前收入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12000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</a:t>
            </a:r>
          </a:p>
        </p:txBody>
      </p:sp>
      <p:sp>
        <p:nvSpPr>
          <p:cNvPr id="118" name="Text Placeholder 25"/>
          <p:cNvSpPr txBox="1">
            <a:spLocks/>
          </p:cNvSpPr>
          <p:nvPr/>
        </p:nvSpPr>
        <p:spPr>
          <a:xfrm>
            <a:off x="4501815" y="1898414"/>
            <a:ext cx="1393742" cy="990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销售部费用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 353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</a:t>
            </a:r>
          </a:p>
        </p:txBody>
      </p:sp>
      <p:sp>
        <p:nvSpPr>
          <p:cNvPr id="119" name="Text Placeholder 32"/>
          <p:cNvSpPr txBox="1">
            <a:spLocks/>
          </p:cNvSpPr>
          <p:nvPr/>
        </p:nvSpPr>
        <p:spPr>
          <a:xfrm>
            <a:off x="7142552" y="1893099"/>
            <a:ext cx="1442771" cy="924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费用率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34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%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8606821" y="1880765"/>
            <a:ext cx="1706656" cy="897041"/>
            <a:chOff x="8179871" y="1564933"/>
            <a:chExt cx="1706656" cy="897041"/>
          </a:xfrm>
        </p:grpSpPr>
        <p:sp>
          <p:nvSpPr>
            <p:cNvPr id="122" name="Text Placeholder 42"/>
            <p:cNvSpPr txBox="1">
              <a:spLocks/>
            </p:cNvSpPr>
            <p:nvPr/>
          </p:nvSpPr>
          <p:spPr>
            <a:xfrm>
              <a:off x="8179871" y="1564933"/>
              <a:ext cx="1706656" cy="8970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  费用率同比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    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15E64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10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15E64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%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    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-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24" name="Down Arrow 123"/>
            <p:cNvSpPr/>
            <p:nvPr/>
          </p:nvSpPr>
          <p:spPr>
            <a:xfrm flipV="1">
              <a:off x="8888666" y="1954239"/>
              <a:ext cx="212018" cy="150799"/>
            </a:xfrm>
            <a:prstGeom prst="downArrow">
              <a:avLst/>
            </a:prstGeom>
            <a:solidFill>
              <a:srgbClr val="F15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449713" y="1900081"/>
            <a:ext cx="1456794" cy="819486"/>
            <a:chOff x="10202475" y="1622487"/>
            <a:chExt cx="1456794" cy="819486"/>
          </a:xfrm>
        </p:grpSpPr>
        <p:sp>
          <p:nvSpPr>
            <p:cNvPr id="126" name="Text Placeholder 40"/>
            <p:cNvSpPr txBox="1">
              <a:spLocks/>
            </p:cNvSpPr>
            <p:nvPr/>
          </p:nvSpPr>
          <p:spPr>
            <a:xfrm>
              <a:off x="10202475" y="1622487"/>
              <a:ext cx="1456794" cy="81948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  费用率环比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     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-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20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%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    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27" name="Down Arrow 126"/>
            <p:cNvSpPr/>
            <p:nvPr/>
          </p:nvSpPr>
          <p:spPr>
            <a:xfrm>
              <a:off x="10951752" y="1995619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</p:grpSp>
      <p:sp>
        <p:nvSpPr>
          <p:cNvPr id="128" name="Text Placeholder 23"/>
          <p:cNvSpPr txBox="1">
            <a:spLocks/>
          </p:cNvSpPr>
          <p:nvPr/>
        </p:nvSpPr>
        <p:spPr>
          <a:xfrm>
            <a:off x="3292261" y="1909562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折后收入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12000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</a:t>
            </a:r>
          </a:p>
        </p:txBody>
      </p:sp>
      <p:sp>
        <p:nvSpPr>
          <p:cNvPr id="129" name="Oval 4"/>
          <p:cNvSpPr/>
          <p:nvPr/>
        </p:nvSpPr>
        <p:spPr>
          <a:xfrm>
            <a:off x="41205" y="1867954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Arial" pitchFamily="34" charset="0"/>
              </a:rPr>
              <a:t>1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30" name="Oval 4"/>
          <p:cNvSpPr/>
          <p:nvPr/>
        </p:nvSpPr>
        <p:spPr>
          <a:xfrm>
            <a:off x="11007" y="2571841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Arial" pitchFamily="34" charset="0"/>
              </a:rPr>
              <a:t>2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31" name="Oval 4"/>
          <p:cNvSpPr/>
          <p:nvPr/>
        </p:nvSpPr>
        <p:spPr>
          <a:xfrm>
            <a:off x="4115382" y="2605082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Arial" pitchFamily="34" charset="0"/>
              </a:rPr>
              <a:t>3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Arial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868208" y="1892272"/>
            <a:ext cx="1706656" cy="897041"/>
            <a:chOff x="8070221" y="1572180"/>
            <a:chExt cx="1706656" cy="897041"/>
          </a:xfrm>
        </p:grpSpPr>
        <p:sp>
          <p:nvSpPr>
            <p:cNvPr id="54" name="Text Placeholder 42"/>
            <p:cNvSpPr txBox="1">
              <a:spLocks/>
            </p:cNvSpPr>
            <p:nvPr/>
          </p:nvSpPr>
          <p:spPr>
            <a:xfrm>
              <a:off x="8070221" y="1572180"/>
              <a:ext cx="1706656" cy="8970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  费用同比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    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15E64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10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15E64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%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    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56" name="Down Arrow 55"/>
            <p:cNvSpPr/>
            <p:nvPr/>
          </p:nvSpPr>
          <p:spPr>
            <a:xfrm flipV="1">
              <a:off x="8762936" y="1954239"/>
              <a:ext cx="212018" cy="150799"/>
            </a:xfrm>
            <a:prstGeom prst="downArrow">
              <a:avLst/>
            </a:prstGeom>
            <a:solidFill>
              <a:srgbClr val="F15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281" y="2989021"/>
            <a:ext cx="275975" cy="23181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250" y="3008384"/>
            <a:ext cx="275975" cy="231819"/>
          </a:xfrm>
          <a:prstGeom prst="rect">
            <a:avLst/>
          </a:prstGeom>
        </p:spPr>
      </p:pic>
      <p:sp>
        <p:nvSpPr>
          <p:cNvPr id="59" name="Text Placeholder 23">
            <a:extLst>
              <a:ext uri="{FF2B5EF4-FFF2-40B4-BE49-F238E27FC236}">
                <a16:creationId xmlns:a16="http://schemas.microsoft.com/office/drawing/2014/main" id="{352A2C19-4AAE-40D2-A850-E11291935066}"/>
              </a:ext>
            </a:extLst>
          </p:cNvPr>
          <p:cNvSpPr txBox="1">
            <a:spLocks/>
          </p:cNvSpPr>
          <p:nvPr/>
        </p:nvSpPr>
        <p:spPr>
          <a:xfrm>
            <a:off x="1705153" y="1896669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折前收入同比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12%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</a:t>
            </a:r>
          </a:p>
        </p:txBody>
      </p:sp>
      <p:sp>
        <p:nvSpPr>
          <p:cNvPr id="67" name="Text Placeholder 32">
            <a:extLst>
              <a:ext uri="{FF2B5EF4-FFF2-40B4-BE49-F238E27FC236}">
                <a16:creationId xmlns:a16="http://schemas.microsoft.com/office/drawing/2014/main" id="{2C3C051E-3C4F-4390-8129-4805F9754D3E}"/>
              </a:ext>
            </a:extLst>
          </p:cNvPr>
          <p:cNvSpPr txBox="1">
            <a:spLocks/>
          </p:cNvSpPr>
          <p:nvPr/>
        </p:nvSpPr>
        <p:spPr>
          <a:xfrm>
            <a:off x="9509761" y="1439551"/>
            <a:ext cx="1664544" cy="274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单位：万元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68" name="Speech Bubble: Rectangle with Corners Rounded 321">
            <a:extLst>
              <a:ext uri="{FF2B5EF4-FFF2-40B4-BE49-F238E27FC236}">
                <a16:creationId xmlns:a16="http://schemas.microsoft.com/office/drawing/2014/main" id="{65053D38-DE61-4DFA-8CED-756365AE53A1}"/>
              </a:ext>
            </a:extLst>
          </p:cNvPr>
          <p:cNvSpPr/>
          <p:nvPr/>
        </p:nvSpPr>
        <p:spPr>
          <a:xfrm>
            <a:off x="6951487" y="1345145"/>
            <a:ext cx="1284101" cy="309946"/>
          </a:xfrm>
          <a:prstGeom prst="wedgeRoundRectCallout">
            <a:avLst>
              <a:gd name="adj1" fmla="val -96058"/>
              <a:gd name="adj2" fmla="val 10905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锁定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KIP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指标栏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1282" y="3008383"/>
            <a:ext cx="275975" cy="231819"/>
          </a:xfrm>
          <a:prstGeom prst="rect">
            <a:avLst/>
          </a:prstGeom>
        </p:spPr>
      </p:pic>
      <p:graphicFrame>
        <p:nvGraphicFramePr>
          <p:cNvPr id="83" name="图表 23">
            <a:extLst>
              <a:ext uri="{FF2B5EF4-FFF2-40B4-BE49-F238E27FC236}">
                <a16:creationId xmlns:a16="http://schemas.microsoft.com/office/drawing/2014/main" id="{B1DB6865-F9F0-48F0-A9E2-0E754C381665}"/>
              </a:ext>
            </a:extLst>
          </p:cNvPr>
          <p:cNvGraphicFramePr/>
          <p:nvPr>
            <p:extLst/>
          </p:nvPr>
        </p:nvGraphicFramePr>
        <p:xfrm>
          <a:off x="3914359" y="2874020"/>
          <a:ext cx="4224398" cy="1729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4" name="图表 23">
            <a:extLst>
              <a:ext uri="{FF2B5EF4-FFF2-40B4-BE49-F238E27FC236}">
                <a16:creationId xmlns:a16="http://schemas.microsoft.com/office/drawing/2014/main" id="{B1DB6865-F9F0-48F0-A9E2-0E754C381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8012235"/>
              </p:ext>
            </p:extLst>
          </p:nvPr>
        </p:nvGraphicFramePr>
        <p:xfrm>
          <a:off x="8192137" y="2669241"/>
          <a:ext cx="3869990" cy="1519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85" name="Picture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315" y="4518538"/>
            <a:ext cx="275975" cy="231819"/>
          </a:xfrm>
          <a:prstGeom prst="rect">
            <a:avLst/>
          </a:prstGeom>
        </p:spPr>
      </p:pic>
      <p:graphicFrame>
        <p:nvGraphicFramePr>
          <p:cNvPr id="86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83484"/>
              </p:ext>
            </p:extLst>
          </p:nvPr>
        </p:nvGraphicFramePr>
        <p:xfrm>
          <a:off x="6348590" y="5821945"/>
          <a:ext cx="5672329" cy="950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5140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11443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58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5884">
                  <a:extLst>
                    <a:ext uri="{9D8B030D-6E8A-4147-A177-3AD203B41FA5}">
                      <a16:colId xmlns:a16="http://schemas.microsoft.com/office/drawing/2014/main" val="407554387"/>
                    </a:ext>
                  </a:extLst>
                </a:gridCol>
                <a:gridCol w="845884">
                  <a:extLst>
                    <a:ext uri="{9D8B030D-6E8A-4147-A177-3AD203B41FA5}">
                      <a16:colId xmlns:a16="http://schemas.microsoft.com/office/drawing/2014/main" val="2066549932"/>
                    </a:ext>
                  </a:extLst>
                </a:gridCol>
              </a:tblGrid>
              <a:tr h="195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费用科目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销售部费用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3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陈列费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3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进店费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53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导购理货费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3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临期品费用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7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282043"/>
              </p:ext>
            </p:extLst>
          </p:nvPr>
        </p:nvGraphicFramePr>
        <p:xfrm>
          <a:off x="6349136" y="4411824"/>
          <a:ext cx="5672328" cy="1105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5139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11443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58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5885">
                  <a:extLst>
                    <a:ext uri="{9D8B030D-6E8A-4147-A177-3AD203B41FA5}">
                      <a16:colId xmlns:a16="http://schemas.microsoft.com/office/drawing/2014/main" val="2140299794"/>
                    </a:ext>
                  </a:extLst>
                </a:gridCol>
                <a:gridCol w="845885">
                  <a:extLst>
                    <a:ext uri="{9D8B030D-6E8A-4147-A177-3AD203B41FA5}">
                      <a16:colId xmlns:a16="http://schemas.microsoft.com/office/drawing/2014/main" val="879826082"/>
                    </a:ext>
                  </a:extLst>
                </a:gridCol>
              </a:tblGrid>
              <a:tr h="1764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渠道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销售部费用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16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重点系统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16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特渠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16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学生奶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16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综合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6365"/>
                  </a:ext>
                </a:extLst>
              </a:tr>
            </a:tbl>
          </a:graphicData>
        </a:graphic>
      </p:graphicFrame>
      <p:graphicFrame>
        <p:nvGraphicFramePr>
          <p:cNvPr id="88" name="内容占位符 1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177284"/>
              </p:ext>
            </p:extLst>
          </p:nvPr>
        </p:nvGraphicFramePr>
        <p:xfrm>
          <a:off x="170537" y="4396733"/>
          <a:ext cx="5961085" cy="12442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4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602261385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1987466681"/>
                    </a:ext>
                  </a:extLst>
                </a:gridCol>
              </a:tblGrid>
              <a:tr h="12070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大区名称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折前收入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折后收入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销售部费用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   费用率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费用率同比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费用率环比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费用占比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费用占比变化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89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山东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2,078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9.83%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89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浙沪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1,915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13.50%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89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河南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1,863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70.06%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E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89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西南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1,684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14.29%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65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苏皖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1,625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11.75%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89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京津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1,560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14.37%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57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电子商务单元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199396" y="4118128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大区费用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311802" y="4124448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渠道费用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402516" y="5510016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科目费用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93" name="Oval 4"/>
          <p:cNvSpPr/>
          <p:nvPr/>
        </p:nvSpPr>
        <p:spPr>
          <a:xfrm>
            <a:off x="-41971" y="4209390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Arial" pitchFamily="34" charset="0"/>
              </a:rPr>
              <a:t>4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94" name="Oval 4"/>
          <p:cNvSpPr/>
          <p:nvPr/>
        </p:nvSpPr>
        <p:spPr>
          <a:xfrm>
            <a:off x="6071129" y="4145521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Arial" pitchFamily="34" charset="0"/>
              </a:rPr>
              <a:t>5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99" name="Oval 4"/>
          <p:cNvSpPr/>
          <p:nvPr/>
        </p:nvSpPr>
        <p:spPr>
          <a:xfrm>
            <a:off x="-32564" y="5552179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6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01" name="十字箭头 33"/>
          <p:cNvSpPr/>
          <p:nvPr/>
        </p:nvSpPr>
        <p:spPr>
          <a:xfrm>
            <a:off x="857984" y="4469232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02" name="Speech Bubble: Rectangle with Corners Rounded 321">
            <a:extLst>
              <a:ext uri="{FF2B5EF4-FFF2-40B4-BE49-F238E27FC236}">
                <a16:creationId xmlns:a16="http://schemas.microsoft.com/office/drawing/2014/main" id="{CBD9E8D5-6FB1-4BC6-B626-32DE380BBA6F}"/>
              </a:ext>
            </a:extLst>
          </p:cNvPr>
          <p:cNvSpPr/>
          <p:nvPr/>
        </p:nvSpPr>
        <p:spPr>
          <a:xfrm>
            <a:off x="1317200" y="4118020"/>
            <a:ext cx="999433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大区不分页，一屏显示</a:t>
            </a:r>
          </a:p>
        </p:txBody>
      </p:sp>
      <p:sp>
        <p:nvSpPr>
          <p:cNvPr id="103" name="Speech Bubble: Rectangle with Corners Rounded 321">
            <a:extLst>
              <a:ext uri="{FF2B5EF4-FFF2-40B4-BE49-F238E27FC236}">
                <a16:creationId xmlns:a16="http://schemas.microsoft.com/office/drawing/2014/main" id="{65053D38-DE61-4DFA-8CED-756365AE53A1}"/>
              </a:ext>
            </a:extLst>
          </p:cNvPr>
          <p:cNvSpPr/>
          <p:nvPr/>
        </p:nvSpPr>
        <p:spPr>
          <a:xfrm>
            <a:off x="7262279" y="6068455"/>
            <a:ext cx="1052022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不分页，滑轮下拉</a:t>
            </a:r>
          </a:p>
        </p:txBody>
      </p:sp>
      <p:sp>
        <p:nvSpPr>
          <p:cNvPr id="104" name="Speech Bubble: Rectangle with Corners Rounded 321">
            <a:extLst>
              <a:ext uri="{FF2B5EF4-FFF2-40B4-BE49-F238E27FC236}">
                <a16:creationId xmlns:a16="http://schemas.microsoft.com/office/drawing/2014/main" id="{65053D38-DE61-4DFA-8CED-756365AE53A1}"/>
              </a:ext>
            </a:extLst>
          </p:cNvPr>
          <p:cNvSpPr/>
          <p:nvPr/>
        </p:nvSpPr>
        <p:spPr>
          <a:xfrm>
            <a:off x="7404838" y="4791554"/>
            <a:ext cx="1052022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不分页，滑轮下拉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556341" y="5167336"/>
            <a:ext cx="390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渠道的取数逻辑待确认后反馈，暂不实施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graphicFrame>
        <p:nvGraphicFramePr>
          <p:cNvPr id="106" name="表格 63">
            <a:extLst>
              <a:ext uri="{FF2B5EF4-FFF2-40B4-BE49-F238E27FC236}">
                <a16:creationId xmlns:a16="http://schemas.microsoft.com/office/drawing/2014/main" id="{C5A24F6D-F1C7-4109-8832-363733CFE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540910"/>
              </p:ext>
            </p:extLst>
          </p:nvPr>
        </p:nvGraphicFramePr>
        <p:xfrm>
          <a:off x="162002" y="5829506"/>
          <a:ext cx="5959129" cy="9631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4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38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257">
                  <a:extLst>
                    <a:ext uri="{9D8B030D-6E8A-4147-A177-3AD203B41FA5}">
                      <a16:colId xmlns:a16="http://schemas.microsoft.com/office/drawing/2014/main" val="1148300694"/>
                    </a:ext>
                  </a:extLst>
                </a:gridCol>
                <a:gridCol w="1019257">
                  <a:extLst>
                    <a:ext uri="{9D8B030D-6E8A-4147-A177-3AD203B41FA5}">
                      <a16:colId xmlns:a16="http://schemas.microsoft.com/office/drawing/2014/main" val="3222746897"/>
                    </a:ext>
                  </a:extLst>
                </a:gridCol>
                <a:gridCol w="1019257">
                  <a:extLst>
                    <a:ext uri="{9D8B030D-6E8A-4147-A177-3AD203B41FA5}">
                      <a16:colId xmlns:a16="http://schemas.microsoft.com/office/drawing/2014/main" val="2811903108"/>
                    </a:ext>
                  </a:extLst>
                </a:gridCol>
              </a:tblGrid>
              <a:tr h="17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活动类型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销售部费用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67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形象建设申请</a:t>
                      </a:r>
                      <a:endParaRPr lang="en-US" altLang="zh-CN" sz="8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38052"/>
                  </a:ext>
                </a:extLst>
              </a:tr>
              <a:tr h="1875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陈列类申请</a:t>
                      </a:r>
                      <a:endParaRPr lang="en-US" altLang="zh-CN" sz="8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5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导购理货申请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5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路演活动申请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6365"/>
                  </a:ext>
                </a:extLst>
              </a:tr>
            </a:tbl>
          </a:graphicData>
        </a:graphic>
      </p:graphicFrame>
      <p:sp>
        <p:nvSpPr>
          <p:cNvPr id="107" name="TextBox 106"/>
          <p:cNvSpPr txBox="1"/>
          <p:nvPr/>
        </p:nvSpPr>
        <p:spPr>
          <a:xfrm>
            <a:off x="199396" y="5560679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活动类型费用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108" name="Oval 4"/>
          <p:cNvSpPr/>
          <p:nvPr/>
        </p:nvSpPr>
        <p:spPr>
          <a:xfrm>
            <a:off x="6121131" y="5519204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7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09" name="Speech Bubble: Rectangle with Corners Rounded 321">
            <a:extLst>
              <a:ext uri="{FF2B5EF4-FFF2-40B4-BE49-F238E27FC236}">
                <a16:creationId xmlns:a16="http://schemas.microsoft.com/office/drawing/2014/main" id="{65053D38-DE61-4DFA-8CED-756365AE53A1}"/>
              </a:ext>
            </a:extLst>
          </p:cNvPr>
          <p:cNvSpPr/>
          <p:nvPr/>
        </p:nvSpPr>
        <p:spPr>
          <a:xfrm>
            <a:off x="1744750" y="6162325"/>
            <a:ext cx="1007426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不分页，滑轮下拉</a:t>
            </a:r>
          </a:p>
        </p:txBody>
      </p:sp>
      <p:sp>
        <p:nvSpPr>
          <p:cNvPr id="69" name="Speech Bubble: Rectangle with Corners Rounded 321">
            <a:extLst>
              <a:ext uri="{FF2B5EF4-FFF2-40B4-BE49-F238E27FC236}">
                <a16:creationId xmlns:a16="http://schemas.microsoft.com/office/drawing/2014/main" id="{13F7684E-1335-4364-8F00-477C4F3BE6A8}"/>
              </a:ext>
            </a:extLst>
          </p:cNvPr>
          <p:cNvSpPr/>
          <p:nvPr/>
        </p:nvSpPr>
        <p:spPr>
          <a:xfrm>
            <a:off x="7334692" y="2171667"/>
            <a:ext cx="1966172" cy="708429"/>
          </a:xfrm>
          <a:prstGeom prst="wedgeRoundRectCallout">
            <a:avLst>
              <a:gd name="adj1" fmla="val -41502"/>
              <a:gd name="adj2" fmla="val 83749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趋势图展为本年季度、半年和全年数据，从本年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1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季度开始，如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19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年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2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季度默认显示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19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年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1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季度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-19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年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2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季度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-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上半年数据</a:t>
            </a:r>
          </a:p>
        </p:txBody>
      </p:sp>
      <p:sp>
        <p:nvSpPr>
          <p:cNvPr id="72" name="Speech Bubble: Rectangle with Corners Rounded 321">
            <a:extLst>
              <a:ext uri="{FF2B5EF4-FFF2-40B4-BE49-F238E27FC236}">
                <a16:creationId xmlns:a16="http://schemas.microsoft.com/office/drawing/2014/main" id="{465061EE-AA5E-4B82-B0AC-C74A3E6E8372}"/>
              </a:ext>
            </a:extLst>
          </p:cNvPr>
          <p:cNvSpPr/>
          <p:nvPr/>
        </p:nvSpPr>
        <p:spPr>
          <a:xfrm>
            <a:off x="4264376" y="5184384"/>
            <a:ext cx="929499" cy="522995"/>
          </a:xfrm>
          <a:prstGeom prst="wedgeRoundRectCallout">
            <a:avLst>
              <a:gd name="adj1" fmla="val -89129"/>
              <a:gd name="adj2" fmla="val -79541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bg1"/>
                </a:solidFill>
              </a:rPr>
              <a:t>费用率预警，预警逻辑待业务反馈</a:t>
            </a:r>
          </a:p>
        </p:txBody>
      </p:sp>
    </p:spTree>
    <p:extLst>
      <p:ext uri="{BB962C8B-B14F-4D97-AF65-F5344CB8AC3E}">
        <p14:creationId xmlns:p14="http://schemas.microsoft.com/office/powerpoint/2010/main" val="102534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105878" y="425532"/>
            <a:ext cx="2204185" cy="381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费用模块场景结构</a:t>
            </a:r>
          </a:p>
        </p:txBody>
      </p:sp>
      <p:sp>
        <p:nvSpPr>
          <p:cNvPr id="72" name="矩形 1"/>
          <p:cNvSpPr/>
          <p:nvPr/>
        </p:nvSpPr>
        <p:spPr>
          <a:xfrm>
            <a:off x="1461268" y="2430430"/>
            <a:ext cx="1512168" cy="40049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费用分析</a:t>
            </a:r>
          </a:p>
        </p:txBody>
      </p:sp>
      <p:sp>
        <p:nvSpPr>
          <p:cNvPr id="73" name="矩形 13"/>
          <p:cNvSpPr/>
          <p:nvPr/>
        </p:nvSpPr>
        <p:spPr>
          <a:xfrm>
            <a:off x="3184633" y="3195038"/>
            <a:ext cx="2019308" cy="5313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区域费用分析</a:t>
            </a:r>
          </a:p>
        </p:txBody>
      </p:sp>
      <p:sp>
        <p:nvSpPr>
          <p:cNvPr id="74" name="矩形 19"/>
          <p:cNvSpPr/>
          <p:nvPr/>
        </p:nvSpPr>
        <p:spPr>
          <a:xfrm>
            <a:off x="3189460" y="2445028"/>
            <a:ext cx="2016224" cy="5267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销售部费用总览</a:t>
            </a:r>
          </a:p>
        </p:txBody>
      </p:sp>
      <p:sp>
        <p:nvSpPr>
          <p:cNvPr id="75" name="矩形 69"/>
          <p:cNvSpPr/>
          <p:nvPr/>
        </p:nvSpPr>
        <p:spPr>
          <a:xfrm>
            <a:off x="5393017" y="4655610"/>
            <a:ext cx="2016286" cy="5313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产品费用分析</a:t>
            </a:r>
          </a:p>
        </p:txBody>
      </p:sp>
      <p:sp>
        <p:nvSpPr>
          <p:cNvPr id="90" name="矩形 78"/>
          <p:cNvSpPr/>
          <p:nvPr/>
        </p:nvSpPr>
        <p:spPr>
          <a:xfrm>
            <a:off x="1473499" y="5384025"/>
            <a:ext cx="1512168" cy="40049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活动追踪</a:t>
            </a:r>
          </a:p>
        </p:txBody>
      </p:sp>
      <p:sp>
        <p:nvSpPr>
          <p:cNvPr id="91" name="矩形 79"/>
          <p:cNvSpPr/>
          <p:nvPr/>
        </p:nvSpPr>
        <p:spPr>
          <a:xfrm>
            <a:off x="3199037" y="5389098"/>
            <a:ext cx="2002312" cy="4004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超期结案率</a:t>
            </a:r>
          </a:p>
        </p:txBody>
      </p:sp>
      <p:sp>
        <p:nvSpPr>
          <p:cNvPr id="92" name="矩形 80"/>
          <p:cNvSpPr/>
          <p:nvPr/>
        </p:nvSpPr>
        <p:spPr>
          <a:xfrm>
            <a:off x="5384688" y="5384025"/>
            <a:ext cx="2013464" cy="4004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结案差异率</a:t>
            </a:r>
          </a:p>
        </p:txBody>
      </p:sp>
      <p:cxnSp>
        <p:nvCxnSpPr>
          <p:cNvPr id="94" name="直接连接符 85"/>
          <p:cNvCxnSpPr/>
          <p:nvPr/>
        </p:nvCxnSpPr>
        <p:spPr>
          <a:xfrm>
            <a:off x="3076894" y="1824429"/>
            <a:ext cx="2108" cy="3774888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矩形 82"/>
          <p:cNvSpPr/>
          <p:nvPr/>
        </p:nvSpPr>
        <p:spPr>
          <a:xfrm>
            <a:off x="1463011" y="1725703"/>
            <a:ext cx="1512168" cy="40049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预算管理</a:t>
            </a:r>
          </a:p>
        </p:txBody>
      </p:sp>
      <p:sp>
        <p:nvSpPr>
          <p:cNvPr id="99" name="矩形 84"/>
          <p:cNvSpPr/>
          <p:nvPr/>
        </p:nvSpPr>
        <p:spPr>
          <a:xfrm>
            <a:off x="3191524" y="1750400"/>
            <a:ext cx="2002312" cy="4846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预算进度（签批口径）</a:t>
            </a:r>
          </a:p>
        </p:txBody>
      </p:sp>
      <p:sp>
        <p:nvSpPr>
          <p:cNvPr id="21" name="矩形 84"/>
          <p:cNvSpPr/>
          <p:nvPr/>
        </p:nvSpPr>
        <p:spPr>
          <a:xfrm>
            <a:off x="5395840" y="1750400"/>
            <a:ext cx="2002312" cy="4846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预算使用情况（入账口径）</a:t>
            </a:r>
          </a:p>
        </p:txBody>
      </p:sp>
      <p:sp>
        <p:nvSpPr>
          <p:cNvPr id="24" name="矩形 13"/>
          <p:cNvSpPr/>
          <p:nvPr/>
        </p:nvSpPr>
        <p:spPr>
          <a:xfrm>
            <a:off x="3192358" y="3916340"/>
            <a:ext cx="2019308" cy="517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经销商费用分析</a:t>
            </a:r>
          </a:p>
        </p:txBody>
      </p:sp>
      <p:sp>
        <p:nvSpPr>
          <p:cNvPr id="16" name="矩形 13"/>
          <p:cNvSpPr/>
          <p:nvPr/>
        </p:nvSpPr>
        <p:spPr>
          <a:xfrm>
            <a:off x="3191524" y="4641012"/>
            <a:ext cx="2019308" cy="5459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渠道费用分析</a:t>
            </a:r>
          </a:p>
        </p:txBody>
      </p:sp>
      <p:sp>
        <p:nvSpPr>
          <p:cNvPr id="17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7639333" y="4533417"/>
            <a:ext cx="1203231" cy="470382"/>
          </a:xfrm>
          <a:prstGeom prst="wedgeRoundRectCallout">
            <a:avLst>
              <a:gd name="adj1" fmla="val -74762"/>
              <a:gd name="adj2" fmla="val 54757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管会会于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月份实现分摊到产品和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SKU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3">
            <a:extLst>
              <a:ext uri="{FF2B5EF4-FFF2-40B4-BE49-F238E27FC236}">
                <a16:creationId xmlns:a16="http://schemas.microsoft.com/office/drawing/2014/main" id="{9D206CFD-1A91-49F4-8392-6C9D9EE300A6}"/>
              </a:ext>
            </a:extLst>
          </p:cNvPr>
          <p:cNvSpPr/>
          <p:nvPr/>
        </p:nvSpPr>
        <p:spPr>
          <a:xfrm>
            <a:off x="5402398" y="3917552"/>
            <a:ext cx="2019308" cy="5172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经销商费用明细</a:t>
            </a:r>
          </a:p>
        </p:txBody>
      </p:sp>
      <p:sp>
        <p:nvSpPr>
          <p:cNvPr id="19" name="矩形 19">
            <a:extLst>
              <a:ext uri="{FF2B5EF4-FFF2-40B4-BE49-F238E27FC236}">
                <a16:creationId xmlns:a16="http://schemas.microsoft.com/office/drawing/2014/main" id="{18DA32AB-633F-4AD0-9880-A53F50F383BB}"/>
              </a:ext>
            </a:extLst>
          </p:cNvPr>
          <p:cNvSpPr/>
          <p:nvPr/>
        </p:nvSpPr>
        <p:spPr>
          <a:xfrm>
            <a:off x="5382529" y="2430162"/>
            <a:ext cx="2022559" cy="5416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销售部费用总览季报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D560065-905C-4CA3-8764-E471554A5722}"/>
              </a:ext>
            </a:extLst>
          </p:cNvPr>
          <p:cNvSpPr/>
          <p:nvPr/>
        </p:nvSpPr>
        <p:spPr>
          <a:xfrm>
            <a:off x="5389967" y="3195875"/>
            <a:ext cx="2022560" cy="5305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区域费用分析季报</a:t>
            </a:r>
          </a:p>
        </p:txBody>
      </p:sp>
      <p:sp>
        <p:nvSpPr>
          <p:cNvPr id="22" name="矩形 19">
            <a:extLst>
              <a:ext uri="{FF2B5EF4-FFF2-40B4-BE49-F238E27FC236}">
                <a16:creationId xmlns:a16="http://schemas.microsoft.com/office/drawing/2014/main" id="{D88C3533-3DCD-4154-AB3E-617ED1637DB2}"/>
              </a:ext>
            </a:extLst>
          </p:cNvPr>
          <p:cNvSpPr/>
          <p:nvPr/>
        </p:nvSpPr>
        <p:spPr>
          <a:xfrm>
            <a:off x="7577813" y="2437595"/>
            <a:ext cx="2022559" cy="5416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销售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部费用总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览半年报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D516C75-30E1-4F16-B5B4-B7AF4EF3F70D}"/>
              </a:ext>
            </a:extLst>
          </p:cNvPr>
          <p:cNvSpPr/>
          <p:nvPr/>
        </p:nvSpPr>
        <p:spPr>
          <a:xfrm>
            <a:off x="7598553" y="3195038"/>
            <a:ext cx="2022560" cy="5305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区域费用分析半年报</a:t>
            </a:r>
          </a:p>
        </p:txBody>
      </p:sp>
    </p:spTree>
    <p:extLst>
      <p:ext uri="{BB962C8B-B14F-4D97-AF65-F5344CB8AC3E}">
        <p14:creationId xmlns:p14="http://schemas.microsoft.com/office/powerpoint/2010/main" val="1649317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线下费用明细（大区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季报）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565144"/>
              </p:ext>
            </p:extLst>
          </p:nvPr>
        </p:nvGraphicFramePr>
        <p:xfrm>
          <a:off x="0" y="433388"/>
          <a:ext cx="12192000" cy="6647515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4234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时间筛选器：默认显示为当前季度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区域筛选器：默认：全部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下钻：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支持点击表格中“  ”后展示下层关系数据，默认折叠收起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68605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图表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的横、纵坐标支持拖动，灵活展现数据，保证可以展示图表中的最大值和最小值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二维表：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渠道费用、科目费用：</a:t>
                      </a:r>
                      <a:r>
                        <a:rPr lang="zh-CN" altLang="en-US" sz="1200" dirty="0"/>
                        <a:t>不做分页，默认显示</a:t>
                      </a:r>
                      <a:r>
                        <a:rPr lang="en-US" altLang="zh-CN" sz="1200" dirty="0"/>
                        <a:t>6</a:t>
                      </a:r>
                      <a:r>
                        <a:rPr lang="zh-CN" altLang="en-US" sz="1200" dirty="0"/>
                        <a:t>条，滑轮下拉显示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大区费用：不做分页，在一屏显示</a:t>
                      </a: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排序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建议按费用率降序；  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、表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 费用占比降序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5669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940" t="1" b="26206"/>
          <a:stretch/>
        </p:blipFill>
        <p:spPr>
          <a:xfrm>
            <a:off x="5541264" y="2987483"/>
            <a:ext cx="218186" cy="171066"/>
          </a:xfrm>
          <a:prstGeom prst="rect">
            <a:avLst/>
          </a:prstGeom>
        </p:spPr>
      </p:pic>
      <p:sp>
        <p:nvSpPr>
          <p:cNvPr id="8" name="十字箭头 33">
            <a:extLst>
              <a:ext uri="{FF2B5EF4-FFF2-40B4-BE49-F238E27FC236}">
                <a16:creationId xmlns:a16="http://schemas.microsoft.com/office/drawing/2014/main" id="{8837CF58-2627-4017-93B3-6602D1439BA7}"/>
              </a:ext>
            </a:extLst>
          </p:cNvPr>
          <p:cNvSpPr/>
          <p:nvPr/>
        </p:nvSpPr>
        <p:spPr>
          <a:xfrm>
            <a:off x="3782306" y="2185180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856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8183080" y="2892431"/>
            <a:ext cx="3869425" cy="1163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14215" y="816767"/>
            <a:ext cx="3499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首页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液奶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大区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-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区域费用分析半年报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9" name="文本框 58">
            <a:extLst>
              <a:ext uri="{FF2B5EF4-FFF2-40B4-BE49-F238E27FC236}">
                <a16:creationId xmlns:a16="http://schemas.microsoft.com/office/drawing/2014/main" id="{4FFEA512-A55C-4EB5-AC2D-0A15A5A3BF82}"/>
              </a:ext>
            </a:extLst>
          </p:cNvPr>
          <p:cNvSpPr txBox="1"/>
          <p:nvPr/>
        </p:nvSpPr>
        <p:spPr>
          <a:xfrm>
            <a:off x="9849590" y="10902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查询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61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2140140" y="1234322"/>
            <a:ext cx="1224073" cy="398619"/>
          </a:xfrm>
          <a:prstGeom prst="wedgeRoundRectCallout">
            <a:avLst>
              <a:gd name="adj1" fmla="val -81019"/>
              <a:gd name="adj2" fmla="val 577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默认：当前区间</a:t>
            </a:r>
          </a:p>
        </p:txBody>
      </p:sp>
      <p:grpSp>
        <p:nvGrpSpPr>
          <p:cNvPr id="62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502628" y="1345145"/>
            <a:ext cx="1108744" cy="291949"/>
            <a:chOff x="304798" y="1047755"/>
            <a:chExt cx="1108744" cy="291949"/>
          </a:xfrm>
        </p:grpSpPr>
        <p:sp>
          <p:nvSpPr>
            <p:cNvPr id="63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64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05546" y="105318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时间（半年）</a:t>
              </a:r>
            </a:p>
          </p:txBody>
        </p:sp>
        <p:sp>
          <p:nvSpPr>
            <p:cNvPr id="65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95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3831365" y="1379791"/>
            <a:ext cx="1068216" cy="291949"/>
            <a:chOff x="304798" y="1047755"/>
            <a:chExt cx="1068216" cy="291949"/>
          </a:xfrm>
        </p:grpSpPr>
        <p:sp>
          <p:nvSpPr>
            <p:cNvPr id="96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7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大区</a:t>
              </a:r>
            </a:p>
          </p:txBody>
        </p:sp>
        <p:sp>
          <p:nvSpPr>
            <p:cNvPr id="98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46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5202007" y="1367177"/>
            <a:ext cx="1068216" cy="291949"/>
            <a:chOff x="304798" y="1047755"/>
            <a:chExt cx="1068216" cy="291949"/>
          </a:xfrm>
        </p:grpSpPr>
        <p:sp>
          <p:nvSpPr>
            <p:cNvPr id="47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8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89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区域 </a:t>
              </a:r>
            </a:p>
          </p:txBody>
        </p:sp>
        <p:sp>
          <p:nvSpPr>
            <p:cNvPr id="49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4144847" y="2908984"/>
            <a:ext cx="3949587" cy="1136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211437" y="2678448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aphicFrame>
        <p:nvGraphicFramePr>
          <p:cNvPr id="112" name="内容占位符 46">
            <a:extLst>
              <a:ext uri="{FF2B5EF4-FFF2-40B4-BE49-F238E27FC236}">
                <a16:creationId xmlns:a16="http://schemas.microsoft.com/office/drawing/2014/main" id="{36B6CC53-28DF-484D-BE17-7C49D51E234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23513" y="2932244"/>
          <a:ext cx="3949331" cy="1128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240482" y="2643360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费用趋势图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396513" y="2597541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费用率趋势图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1335" y="1841178"/>
            <a:ext cx="11996866" cy="742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117" name="Text Placeholder 23"/>
          <p:cNvSpPr txBox="1">
            <a:spLocks/>
          </p:cNvSpPr>
          <p:nvPr/>
        </p:nvSpPr>
        <p:spPr>
          <a:xfrm>
            <a:off x="471635" y="1894559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折前收入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1200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</a:t>
            </a:r>
          </a:p>
        </p:txBody>
      </p:sp>
      <p:sp>
        <p:nvSpPr>
          <p:cNvPr id="118" name="Text Placeholder 25"/>
          <p:cNvSpPr txBox="1">
            <a:spLocks/>
          </p:cNvSpPr>
          <p:nvPr/>
        </p:nvSpPr>
        <p:spPr>
          <a:xfrm>
            <a:off x="4501815" y="1898414"/>
            <a:ext cx="1393742" cy="990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销售部费用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  353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</a:t>
            </a:r>
          </a:p>
        </p:txBody>
      </p:sp>
      <p:sp>
        <p:nvSpPr>
          <p:cNvPr id="119" name="Text Placeholder 32"/>
          <p:cNvSpPr txBox="1">
            <a:spLocks/>
          </p:cNvSpPr>
          <p:nvPr/>
        </p:nvSpPr>
        <p:spPr>
          <a:xfrm>
            <a:off x="7142552" y="1893099"/>
            <a:ext cx="1442771" cy="924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费用率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34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%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8606821" y="1880765"/>
            <a:ext cx="1706656" cy="897041"/>
            <a:chOff x="8179871" y="1564933"/>
            <a:chExt cx="1706656" cy="897041"/>
          </a:xfrm>
        </p:grpSpPr>
        <p:sp>
          <p:nvSpPr>
            <p:cNvPr id="122" name="Text Placeholder 42"/>
            <p:cNvSpPr txBox="1">
              <a:spLocks/>
            </p:cNvSpPr>
            <p:nvPr/>
          </p:nvSpPr>
          <p:spPr>
            <a:xfrm>
              <a:off x="8179871" y="1564933"/>
              <a:ext cx="1706656" cy="8970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  费用率同比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    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15E64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10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15E64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%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    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-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24" name="Down Arrow 123"/>
            <p:cNvSpPr/>
            <p:nvPr/>
          </p:nvSpPr>
          <p:spPr>
            <a:xfrm flipV="1">
              <a:off x="8911526" y="1954239"/>
              <a:ext cx="212018" cy="150799"/>
            </a:xfrm>
            <a:prstGeom prst="downArrow">
              <a:avLst/>
            </a:prstGeom>
            <a:solidFill>
              <a:srgbClr val="F15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449713" y="1900081"/>
            <a:ext cx="1456794" cy="819486"/>
            <a:chOff x="10202475" y="1622487"/>
            <a:chExt cx="1456794" cy="819486"/>
          </a:xfrm>
        </p:grpSpPr>
        <p:sp>
          <p:nvSpPr>
            <p:cNvPr id="126" name="Text Placeholder 40"/>
            <p:cNvSpPr txBox="1">
              <a:spLocks/>
            </p:cNvSpPr>
            <p:nvPr/>
          </p:nvSpPr>
          <p:spPr>
            <a:xfrm>
              <a:off x="10202475" y="1622487"/>
              <a:ext cx="1456794" cy="81948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  费用率环比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     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-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20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AB545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%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    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127" name="Down Arrow 126"/>
            <p:cNvSpPr/>
            <p:nvPr/>
          </p:nvSpPr>
          <p:spPr>
            <a:xfrm>
              <a:off x="10974612" y="1995619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</p:grpSp>
      <p:sp>
        <p:nvSpPr>
          <p:cNvPr id="128" name="Text Placeholder 23"/>
          <p:cNvSpPr txBox="1">
            <a:spLocks/>
          </p:cNvSpPr>
          <p:nvPr/>
        </p:nvSpPr>
        <p:spPr>
          <a:xfrm>
            <a:off x="3292261" y="1909562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折后收入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1000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</a:t>
            </a:r>
          </a:p>
        </p:txBody>
      </p:sp>
      <p:sp>
        <p:nvSpPr>
          <p:cNvPr id="129" name="Oval 4"/>
          <p:cNvSpPr/>
          <p:nvPr/>
        </p:nvSpPr>
        <p:spPr>
          <a:xfrm>
            <a:off x="41205" y="1867954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Arial" pitchFamily="34" charset="0"/>
              </a:rPr>
              <a:t>1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30" name="Oval 4"/>
          <p:cNvSpPr/>
          <p:nvPr/>
        </p:nvSpPr>
        <p:spPr>
          <a:xfrm>
            <a:off x="11007" y="2571841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Arial" pitchFamily="34" charset="0"/>
              </a:rPr>
              <a:t>2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31" name="Oval 4"/>
          <p:cNvSpPr/>
          <p:nvPr/>
        </p:nvSpPr>
        <p:spPr>
          <a:xfrm>
            <a:off x="4115382" y="2605082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Arial" pitchFamily="34" charset="0"/>
              </a:rPr>
              <a:t>3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Arial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868208" y="1892272"/>
            <a:ext cx="1706656" cy="897041"/>
            <a:chOff x="8070221" y="1572180"/>
            <a:chExt cx="1706656" cy="897041"/>
          </a:xfrm>
        </p:grpSpPr>
        <p:sp>
          <p:nvSpPr>
            <p:cNvPr id="54" name="Text Placeholder 42"/>
            <p:cNvSpPr txBox="1">
              <a:spLocks/>
            </p:cNvSpPr>
            <p:nvPr/>
          </p:nvSpPr>
          <p:spPr>
            <a:xfrm>
              <a:off x="8070221" y="1572180"/>
              <a:ext cx="1706656" cy="8970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  费用同比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    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15E64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10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15E64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%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15E64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DengXian"/>
                  <a:ea typeface="+mn-ea"/>
                  <a:cs typeface="+mn-cs"/>
                </a:rPr>
                <a:t>    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AB545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  <p:sp>
          <p:nvSpPr>
            <p:cNvPr id="56" name="Down Arrow 55"/>
            <p:cNvSpPr/>
            <p:nvPr/>
          </p:nvSpPr>
          <p:spPr>
            <a:xfrm flipV="1">
              <a:off x="8831516" y="1954239"/>
              <a:ext cx="212018" cy="150799"/>
            </a:xfrm>
            <a:prstGeom prst="downArrow">
              <a:avLst/>
            </a:prstGeom>
            <a:solidFill>
              <a:srgbClr val="F15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+mn-ea"/>
                <a:cs typeface="+mn-cs"/>
              </a:endParaRPr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281" y="2989021"/>
            <a:ext cx="275975" cy="23181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250" y="3008384"/>
            <a:ext cx="275975" cy="231819"/>
          </a:xfrm>
          <a:prstGeom prst="rect">
            <a:avLst/>
          </a:prstGeom>
        </p:spPr>
      </p:pic>
      <p:sp>
        <p:nvSpPr>
          <p:cNvPr id="59" name="Text Placeholder 23">
            <a:extLst>
              <a:ext uri="{FF2B5EF4-FFF2-40B4-BE49-F238E27FC236}">
                <a16:creationId xmlns:a16="http://schemas.microsoft.com/office/drawing/2014/main" id="{352A2C19-4AAE-40D2-A850-E11291935066}"/>
              </a:ext>
            </a:extLst>
          </p:cNvPr>
          <p:cNvSpPr txBox="1">
            <a:spLocks/>
          </p:cNvSpPr>
          <p:nvPr/>
        </p:nvSpPr>
        <p:spPr>
          <a:xfrm>
            <a:off x="1705153" y="1896669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折前收入同比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12%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</a:t>
            </a:r>
          </a:p>
        </p:txBody>
      </p:sp>
      <p:sp>
        <p:nvSpPr>
          <p:cNvPr id="67" name="Text Placeholder 32">
            <a:extLst>
              <a:ext uri="{FF2B5EF4-FFF2-40B4-BE49-F238E27FC236}">
                <a16:creationId xmlns:a16="http://schemas.microsoft.com/office/drawing/2014/main" id="{2C3C051E-3C4F-4390-8129-4805F9754D3E}"/>
              </a:ext>
            </a:extLst>
          </p:cNvPr>
          <p:cNvSpPr txBox="1">
            <a:spLocks/>
          </p:cNvSpPr>
          <p:nvPr/>
        </p:nvSpPr>
        <p:spPr>
          <a:xfrm>
            <a:off x="9509761" y="1439551"/>
            <a:ext cx="1664544" cy="274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单位：万元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68" name="Speech Bubble: Rectangle with Corners Rounded 321">
            <a:extLst>
              <a:ext uri="{FF2B5EF4-FFF2-40B4-BE49-F238E27FC236}">
                <a16:creationId xmlns:a16="http://schemas.microsoft.com/office/drawing/2014/main" id="{65053D38-DE61-4DFA-8CED-756365AE53A1}"/>
              </a:ext>
            </a:extLst>
          </p:cNvPr>
          <p:cNvSpPr/>
          <p:nvPr/>
        </p:nvSpPr>
        <p:spPr>
          <a:xfrm>
            <a:off x="6951487" y="1345145"/>
            <a:ext cx="1284101" cy="309946"/>
          </a:xfrm>
          <a:prstGeom prst="wedgeRoundRectCallout">
            <a:avLst>
              <a:gd name="adj1" fmla="val -96058"/>
              <a:gd name="adj2" fmla="val 10905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锁定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KIP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指标栏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1282" y="3008383"/>
            <a:ext cx="275975" cy="231819"/>
          </a:xfrm>
          <a:prstGeom prst="rect">
            <a:avLst/>
          </a:prstGeom>
        </p:spPr>
      </p:pic>
      <p:graphicFrame>
        <p:nvGraphicFramePr>
          <p:cNvPr id="83" name="图表 23">
            <a:extLst>
              <a:ext uri="{FF2B5EF4-FFF2-40B4-BE49-F238E27FC236}">
                <a16:creationId xmlns:a16="http://schemas.microsoft.com/office/drawing/2014/main" id="{B1DB6865-F9F0-48F0-A9E2-0E754C381665}"/>
              </a:ext>
            </a:extLst>
          </p:cNvPr>
          <p:cNvGraphicFramePr/>
          <p:nvPr>
            <p:extLst/>
          </p:nvPr>
        </p:nvGraphicFramePr>
        <p:xfrm>
          <a:off x="3914359" y="2874020"/>
          <a:ext cx="4224398" cy="1729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4" name="图表 23">
            <a:extLst>
              <a:ext uri="{FF2B5EF4-FFF2-40B4-BE49-F238E27FC236}">
                <a16:creationId xmlns:a16="http://schemas.microsoft.com/office/drawing/2014/main" id="{B1DB6865-F9F0-48F0-A9E2-0E754C381665}"/>
              </a:ext>
            </a:extLst>
          </p:cNvPr>
          <p:cNvGraphicFramePr/>
          <p:nvPr>
            <p:extLst/>
          </p:nvPr>
        </p:nvGraphicFramePr>
        <p:xfrm>
          <a:off x="8182515" y="2665760"/>
          <a:ext cx="3869990" cy="1519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85" name="Picture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315" y="4518538"/>
            <a:ext cx="275975" cy="231819"/>
          </a:xfrm>
          <a:prstGeom prst="rect">
            <a:avLst/>
          </a:prstGeom>
        </p:spPr>
      </p:pic>
      <p:graphicFrame>
        <p:nvGraphicFramePr>
          <p:cNvPr id="86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576847"/>
              </p:ext>
            </p:extLst>
          </p:nvPr>
        </p:nvGraphicFramePr>
        <p:xfrm>
          <a:off x="6333708" y="5842534"/>
          <a:ext cx="5687756" cy="950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7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846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11475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81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8185">
                  <a:extLst>
                    <a:ext uri="{9D8B030D-6E8A-4147-A177-3AD203B41FA5}">
                      <a16:colId xmlns:a16="http://schemas.microsoft.com/office/drawing/2014/main" val="1932781282"/>
                    </a:ext>
                  </a:extLst>
                </a:gridCol>
                <a:gridCol w="848185">
                  <a:extLst>
                    <a:ext uri="{9D8B030D-6E8A-4147-A177-3AD203B41FA5}">
                      <a16:colId xmlns:a16="http://schemas.microsoft.com/office/drawing/2014/main" val="102442760"/>
                    </a:ext>
                  </a:extLst>
                </a:gridCol>
              </a:tblGrid>
              <a:tr h="195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费用科目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销售部费用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3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陈列费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3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进店费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53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导购理货费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3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临期品费用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7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88846"/>
              </p:ext>
            </p:extLst>
          </p:nvPr>
        </p:nvGraphicFramePr>
        <p:xfrm>
          <a:off x="6349136" y="4411824"/>
          <a:ext cx="5672326" cy="1105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5139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11443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58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5884">
                  <a:extLst>
                    <a:ext uri="{9D8B030D-6E8A-4147-A177-3AD203B41FA5}">
                      <a16:colId xmlns:a16="http://schemas.microsoft.com/office/drawing/2014/main" val="4163932884"/>
                    </a:ext>
                  </a:extLst>
                </a:gridCol>
                <a:gridCol w="845884">
                  <a:extLst>
                    <a:ext uri="{9D8B030D-6E8A-4147-A177-3AD203B41FA5}">
                      <a16:colId xmlns:a16="http://schemas.microsoft.com/office/drawing/2014/main" val="3485883492"/>
                    </a:ext>
                  </a:extLst>
                </a:gridCol>
              </a:tblGrid>
              <a:tr h="1764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渠道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销售部费用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16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重点系统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16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特渠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16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学生奶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16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综合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6365"/>
                  </a:ext>
                </a:extLst>
              </a:tr>
            </a:tbl>
          </a:graphicData>
        </a:graphic>
      </p:graphicFrame>
      <p:graphicFrame>
        <p:nvGraphicFramePr>
          <p:cNvPr id="88" name="内容占位符 1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295824"/>
              </p:ext>
            </p:extLst>
          </p:nvPr>
        </p:nvGraphicFramePr>
        <p:xfrm>
          <a:off x="170537" y="4396733"/>
          <a:ext cx="5961085" cy="12442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4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1268629904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3488464863"/>
                    </a:ext>
                  </a:extLst>
                </a:gridCol>
              </a:tblGrid>
              <a:tr h="12070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大区名称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折前收入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折后收入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销售部费用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   费用率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费用率同比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费用率环比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费用占比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费用占比变化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89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山东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2,078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9.83%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89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浙沪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1,915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13.50%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89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河南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1,863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70.06%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E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89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西南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1,684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14.29%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65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苏皖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1,625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11.75%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89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京津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1,560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14.37%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57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电子商务单元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199396" y="4118128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大区费用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311802" y="4124448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渠道费用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402516" y="5510016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科目费用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93" name="Oval 4"/>
          <p:cNvSpPr/>
          <p:nvPr/>
        </p:nvSpPr>
        <p:spPr>
          <a:xfrm>
            <a:off x="-41971" y="4209390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Arial" pitchFamily="34" charset="0"/>
              </a:rPr>
              <a:t>4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94" name="Oval 4"/>
          <p:cNvSpPr/>
          <p:nvPr/>
        </p:nvSpPr>
        <p:spPr>
          <a:xfrm>
            <a:off x="6071129" y="4145521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Arial" pitchFamily="34" charset="0"/>
              </a:rPr>
              <a:t>5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99" name="Oval 4"/>
          <p:cNvSpPr/>
          <p:nvPr/>
        </p:nvSpPr>
        <p:spPr>
          <a:xfrm>
            <a:off x="-32564" y="5552179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6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01" name="十字箭头 33"/>
          <p:cNvSpPr/>
          <p:nvPr/>
        </p:nvSpPr>
        <p:spPr>
          <a:xfrm>
            <a:off x="698085" y="4579850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02" name="Speech Bubble: Rectangle with Corners Rounded 321">
            <a:extLst>
              <a:ext uri="{FF2B5EF4-FFF2-40B4-BE49-F238E27FC236}">
                <a16:creationId xmlns:a16="http://schemas.microsoft.com/office/drawing/2014/main" id="{CBD9E8D5-6FB1-4BC6-B626-32DE380BBA6F}"/>
              </a:ext>
            </a:extLst>
          </p:cNvPr>
          <p:cNvSpPr/>
          <p:nvPr/>
        </p:nvSpPr>
        <p:spPr>
          <a:xfrm>
            <a:off x="1382524" y="4098772"/>
            <a:ext cx="918335" cy="307778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大区不分页，一屏显示</a:t>
            </a:r>
          </a:p>
        </p:txBody>
      </p:sp>
      <p:sp>
        <p:nvSpPr>
          <p:cNvPr id="103" name="Speech Bubble: Rectangle with Corners Rounded 321">
            <a:extLst>
              <a:ext uri="{FF2B5EF4-FFF2-40B4-BE49-F238E27FC236}">
                <a16:creationId xmlns:a16="http://schemas.microsoft.com/office/drawing/2014/main" id="{65053D38-DE61-4DFA-8CED-756365AE53A1}"/>
              </a:ext>
            </a:extLst>
          </p:cNvPr>
          <p:cNvSpPr/>
          <p:nvPr/>
        </p:nvSpPr>
        <p:spPr>
          <a:xfrm>
            <a:off x="7262279" y="6068455"/>
            <a:ext cx="1052022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不分页，滑轮下拉</a:t>
            </a:r>
          </a:p>
        </p:txBody>
      </p:sp>
      <p:sp>
        <p:nvSpPr>
          <p:cNvPr id="104" name="Speech Bubble: Rectangle with Corners Rounded 321">
            <a:extLst>
              <a:ext uri="{FF2B5EF4-FFF2-40B4-BE49-F238E27FC236}">
                <a16:creationId xmlns:a16="http://schemas.microsoft.com/office/drawing/2014/main" id="{65053D38-DE61-4DFA-8CED-756365AE53A1}"/>
              </a:ext>
            </a:extLst>
          </p:cNvPr>
          <p:cNvSpPr/>
          <p:nvPr/>
        </p:nvSpPr>
        <p:spPr>
          <a:xfrm>
            <a:off x="7404838" y="4791554"/>
            <a:ext cx="1052022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不分页，滑轮下拉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91065" y="4609429"/>
            <a:ext cx="390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渠道的取数逻辑待确认后反馈，暂不实施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graphicFrame>
        <p:nvGraphicFramePr>
          <p:cNvPr id="106" name="表格 63">
            <a:extLst>
              <a:ext uri="{FF2B5EF4-FFF2-40B4-BE49-F238E27FC236}">
                <a16:creationId xmlns:a16="http://schemas.microsoft.com/office/drawing/2014/main" id="{C5A24F6D-F1C7-4109-8832-363733CFE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38435"/>
              </p:ext>
            </p:extLst>
          </p:nvPr>
        </p:nvGraphicFramePr>
        <p:xfrm>
          <a:off x="162002" y="5829506"/>
          <a:ext cx="5969618" cy="9631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5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1051">
                  <a:extLst>
                    <a:ext uri="{9D8B030D-6E8A-4147-A177-3AD203B41FA5}">
                      <a16:colId xmlns:a16="http://schemas.microsoft.com/office/drawing/2014/main" val="1148300694"/>
                    </a:ext>
                  </a:extLst>
                </a:gridCol>
                <a:gridCol w="1021051">
                  <a:extLst>
                    <a:ext uri="{9D8B030D-6E8A-4147-A177-3AD203B41FA5}">
                      <a16:colId xmlns:a16="http://schemas.microsoft.com/office/drawing/2014/main" val="4187489629"/>
                    </a:ext>
                  </a:extLst>
                </a:gridCol>
                <a:gridCol w="1021051">
                  <a:extLst>
                    <a:ext uri="{9D8B030D-6E8A-4147-A177-3AD203B41FA5}">
                      <a16:colId xmlns:a16="http://schemas.microsoft.com/office/drawing/2014/main" val="2921498104"/>
                    </a:ext>
                  </a:extLst>
                </a:gridCol>
              </a:tblGrid>
              <a:tr h="1729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活动类型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销售部费用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67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形象建设申请</a:t>
                      </a:r>
                      <a:endParaRPr lang="en-US" altLang="zh-CN" sz="8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38052"/>
                  </a:ext>
                </a:extLst>
              </a:tr>
              <a:tr h="1875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陈列类申请</a:t>
                      </a:r>
                      <a:endParaRPr lang="en-US" altLang="zh-CN" sz="8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5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导购理货申请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5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路演活动申请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6365"/>
                  </a:ext>
                </a:extLst>
              </a:tr>
            </a:tbl>
          </a:graphicData>
        </a:graphic>
      </p:graphicFrame>
      <p:sp>
        <p:nvSpPr>
          <p:cNvPr id="107" name="TextBox 106"/>
          <p:cNvSpPr txBox="1"/>
          <p:nvPr/>
        </p:nvSpPr>
        <p:spPr>
          <a:xfrm>
            <a:off x="199396" y="5560679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活动类型费用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108" name="Oval 4"/>
          <p:cNvSpPr/>
          <p:nvPr/>
        </p:nvSpPr>
        <p:spPr>
          <a:xfrm>
            <a:off x="6121131" y="5519204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7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109" name="Speech Bubble: Rectangle with Corners Rounded 321">
            <a:extLst>
              <a:ext uri="{FF2B5EF4-FFF2-40B4-BE49-F238E27FC236}">
                <a16:creationId xmlns:a16="http://schemas.microsoft.com/office/drawing/2014/main" id="{65053D38-DE61-4DFA-8CED-756365AE53A1}"/>
              </a:ext>
            </a:extLst>
          </p:cNvPr>
          <p:cNvSpPr/>
          <p:nvPr/>
        </p:nvSpPr>
        <p:spPr>
          <a:xfrm>
            <a:off x="1744750" y="6162325"/>
            <a:ext cx="1007426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不分页，滑轮下拉</a:t>
            </a:r>
          </a:p>
        </p:txBody>
      </p:sp>
      <p:sp>
        <p:nvSpPr>
          <p:cNvPr id="71" name="Speech Bubble: Rectangle with Corners Rounded 321">
            <a:extLst>
              <a:ext uri="{FF2B5EF4-FFF2-40B4-BE49-F238E27FC236}">
                <a16:creationId xmlns:a16="http://schemas.microsoft.com/office/drawing/2014/main" id="{876D10D6-CA00-476A-9FB0-7B062C7DCB1E}"/>
              </a:ext>
            </a:extLst>
          </p:cNvPr>
          <p:cNvSpPr/>
          <p:nvPr/>
        </p:nvSpPr>
        <p:spPr>
          <a:xfrm>
            <a:off x="4264376" y="5172809"/>
            <a:ext cx="929499" cy="522995"/>
          </a:xfrm>
          <a:prstGeom prst="wedgeRoundRectCallout">
            <a:avLst>
              <a:gd name="adj1" fmla="val -89129"/>
              <a:gd name="adj2" fmla="val -79541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bg1"/>
                </a:solidFill>
              </a:rPr>
              <a:t>费用率预警，预警逻辑待业务反馈</a:t>
            </a:r>
          </a:p>
        </p:txBody>
      </p:sp>
    </p:spTree>
    <p:extLst>
      <p:ext uri="{BB962C8B-B14F-4D97-AF65-F5344CB8AC3E}">
        <p14:creationId xmlns:p14="http://schemas.microsoft.com/office/powerpoint/2010/main" val="2785516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线下费用明细（大区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半年报）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602"/>
              </p:ext>
            </p:extLst>
          </p:nvPr>
        </p:nvGraphicFramePr>
        <p:xfrm>
          <a:off x="0" y="433388"/>
          <a:ext cx="12192000" cy="6647515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4234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时间筛选器：默认显示为当前区间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区域筛选器：默认：全部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下钻：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支持点击表格中“  ”后展示下层关系数据，默认折叠收起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68605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图表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的横、纵坐标支持拖动，灵活展现数据，保证可以展示图表中的最大值和最小值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二维表：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渠道费用、科目费用：</a:t>
                      </a:r>
                      <a:r>
                        <a:rPr lang="zh-CN" altLang="en-US" sz="1200" dirty="0"/>
                        <a:t>不做分页，默认显示</a:t>
                      </a:r>
                      <a:r>
                        <a:rPr lang="en-US" altLang="zh-CN" sz="1200" dirty="0"/>
                        <a:t>6</a:t>
                      </a:r>
                      <a:r>
                        <a:rPr lang="zh-CN" altLang="en-US" sz="1200" dirty="0"/>
                        <a:t>条，滑轮下拉显示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大区费用：不做分页，在一屏显示</a:t>
                      </a: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排序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建议按费用率降序；  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、表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 费用占比降序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5669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940" t="1" b="26206"/>
          <a:stretch/>
        </p:blipFill>
        <p:spPr>
          <a:xfrm>
            <a:off x="5541264" y="2987483"/>
            <a:ext cx="218186" cy="171066"/>
          </a:xfrm>
          <a:prstGeom prst="rect">
            <a:avLst/>
          </a:prstGeom>
        </p:spPr>
      </p:pic>
      <p:sp>
        <p:nvSpPr>
          <p:cNvPr id="8" name="十字箭头 33">
            <a:extLst>
              <a:ext uri="{FF2B5EF4-FFF2-40B4-BE49-F238E27FC236}">
                <a16:creationId xmlns:a16="http://schemas.microsoft.com/office/drawing/2014/main" id="{8837CF58-2627-4017-93B3-6602D1439BA7}"/>
              </a:ext>
            </a:extLst>
          </p:cNvPr>
          <p:cNvSpPr/>
          <p:nvPr/>
        </p:nvSpPr>
        <p:spPr>
          <a:xfrm>
            <a:off x="3782306" y="2185180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824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5733966" y="3090840"/>
            <a:ext cx="6288817" cy="3271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1911316" y="1122862"/>
            <a:ext cx="922112" cy="270953"/>
            <a:chOff x="304798" y="1047755"/>
            <a:chExt cx="1068216" cy="291949"/>
          </a:xfrm>
        </p:grpSpPr>
        <p:sp>
          <p:nvSpPr>
            <p:cNvPr id="9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0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noProof="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大区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1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2920903" y="1117246"/>
            <a:ext cx="895072" cy="284784"/>
            <a:chOff x="304798" y="1047755"/>
            <a:chExt cx="1068216" cy="291949"/>
          </a:xfrm>
        </p:grpSpPr>
        <p:sp>
          <p:nvSpPr>
            <p:cNvPr id="13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4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区域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5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6069149" y="1124775"/>
            <a:ext cx="1091338" cy="339388"/>
            <a:chOff x="304798" y="1047755"/>
            <a:chExt cx="1068216" cy="357341"/>
          </a:xfrm>
        </p:grpSpPr>
        <p:sp>
          <p:nvSpPr>
            <p:cNvPr id="17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8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351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dirty="0">
                  <a:solidFill>
                    <a:srgbClr val="00B0F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渠道</a:t>
              </a:r>
              <a:endPara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9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7244103" y="1118931"/>
            <a:ext cx="1172617" cy="599787"/>
            <a:chOff x="304798" y="1047756"/>
            <a:chExt cx="1068216" cy="591946"/>
          </a:xfrm>
        </p:grpSpPr>
        <p:sp>
          <p:nvSpPr>
            <p:cNvPr id="25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6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6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90"/>
              <a:ext cx="1031051" cy="5865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1" lang="zh-CN" altLang="en-US" sz="1200" dirty="0">
                  <a:solidFill>
                    <a:srgbClr val="00B0F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直营</a:t>
              </a:r>
              <a:r>
                <a:rPr kumimoji="1" lang="en-US" altLang="zh-CN" sz="1200" dirty="0">
                  <a:solidFill>
                    <a:srgbClr val="00B0F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rgbClr val="00B0F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非直营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7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28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7416452" y="457684"/>
            <a:ext cx="1329842" cy="453656"/>
          </a:xfrm>
          <a:prstGeom prst="wedgeRoundRectCallout">
            <a:avLst>
              <a:gd name="adj1" fmla="val -13966"/>
              <a:gd name="adj2" fmla="val 9248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主数据口径的客户类型，默认非直营</a:t>
            </a:r>
          </a:p>
        </p:txBody>
      </p:sp>
      <p:sp>
        <p:nvSpPr>
          <p:cNvPr id="30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0" y="845863"/>
            <a:ext cx="2807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销售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费用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液奶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经销商费用分析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68" name="Content Placeholder 67"/>
          <p:cNvSpPr>
            <a:spLocks noGrp="1"/>
          </p:cNvSpPr>
          <p:nvPr>
            <p:ph sz="quarter" idx="4294967295"/>
          </p:nvPr>
        </p:nvSpPr>
        <p:spPr>
          <a:xfrm>
            <a:off x="5836707" y="2794648"/>
            <a:ext cx="2498725" cy="279400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600"/>
              </a:spcBef>
              <a:buClr>
                <a:srgbClr val="9B1717"/>
              </a:buClr>
              <a:buNone/>
              <a:defRPr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经销商费用</a:t>
            </a:r>
          </a:p>
        </p:txBody>
      </p:sp>
      <p:graphicFrame>
        <p:nvGraphicFramePr>
          <p:cNvPr id="103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700111"/>
              </p:ext>
            </p:extLst>
          </p:nvPr>
        </p:nvGraphicFramePr>
        <p:xfrm>
          <a:off x="5816777" y="3426366"/>
          <a:ext cx="5802330" cy="2087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2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233">
                  <a:extLst>
                    <a:ext uri="{9D8B030D-6E8A-4147-A177-3AD203B41FA5}">
                      <a16:colId xmlns:a16="http://schemas.microsoft.com/office/drawing/2014/main" val="3538110520"/>
                    </a:ext>
                  </a:extLst>
                </a:gridCol>
                <a:gridCol w="580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233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580233">
                  <a:extLst>
                    <a:ext uri="{9D8B030D-6E8A-4147-A177-3AD203B41FA5}">
                      <a16:colId xmlns:a16="http://schemas.microsoft.com/office/drawing/2014/main" val="3726302185"/>
                    </a:ext>
                  </a:extLst>
                </a:gridCol>
                <a:gridCol w="580233">
                  <a:extLst>
                    <a:ext uri="{9D8B030D-6E8A-4147-A177-3AD203B41FA5}">
                      <a16:colId xmlns:a16="http://schemas.microsoft.com/office/drawing/2014/main" val="2845406508"/>
                    </a:ext>
                  </a:extLst>
                </a:gridCol>
              </a:tblGrid>
              <a:tr h="2683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经销商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销售部费用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2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3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4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5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6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7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4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610542"/>
              </p:ext>
            </p:extLst>
          </p:nvPr>
        </p:nvGraphicFramePr>
        <p:xfrm>
          <a:off x="339678" y="2947840"/>
          <a:ext cx="5087560" cy="1652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7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7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756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5087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756">
                  <a:extLst>
                    <a:ext uri="{9D8B030D-6E8A-4147-A177-3AD203B41FA5}">
                      <a16:colId xmlns:a16="http://schemas.microsoft.com/office/drawing/2014/main" val="539524340"/>
                    </a:ext>
                  </a:extLst>
                </a:gridCol>
                <a:gridCol w="508756">
                  <a:extLst>
                    <a:ext uri="{9D8B030D-6E8A-4147-A177-3AD203B41FA5}">
                      <a16:colId xmlns:a16="http://schemas.microsoft.com/office/drawing/2014/main" val="1400245613"/>
                    </a:ext>
                  </a:extLst>
                </a:gridCol>
              </a:tblGrid>
              <a:tr h="3502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销售部费用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06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一级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06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二级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06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三级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06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四级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06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五级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06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总体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1" name="Oval 4"/>
          <p:cNvSpPr/>
          <p:nvPr/>
        </p:nvSpPr>
        <p:spPr>
          <a:xfrm>
            <a:off x="-23508" y="4695306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chemeClr val="tx1"/>
                </a:solidFill>
                <a:cs typeface="Arial" pitchFamily="34" charset="0"/>
              </a:rPr>
              <a:t>3</a:t>
            </a:r>
            <a:endParaRPr lang="zh-CN" altLang="en-US" sz="1400" b="1" kern="0" dirty="0" err="1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101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4911081" y="1136987"/>
            <a:ext cx="1089048" cy="279518"/>
            <a:chOff x="304798" y="1047754"/>
            <a:chExt cx="1068216" cy="291949"/>
          </a:xfrm>
        </p:grpSpPr>
        <p:sp>
          <p:nvSpPr>
            <p:cNvPr id="102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4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04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经销商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05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73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13686"/>
              </p:ext>
            </p:extLst>
          </p:nvPr>
        </p:nvGraphicFramePr>
        <p:xfrm>
          <a:off x="332339" y="5029166"/>
          <a:ext cx="5069840" cy="1638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6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9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984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5069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984">
                  <a:extLst>
                    <a:ext uri="{9D8B030D-6E8A-4147-A177-3AD203B41FA5}">
                      <a16:colId xmlns:a16="http://schemas.microsoft.com/office/drawing/2014/main" val="3210747153"/>
                    </a:ext>
                  </a:extLst>
                </a:gridCol>
                <a:gridCol w="506984">
                  <a:extLst>
                    <a:ext uri="{9D8B030D-6E8A-4147-A177-3AD203B41FA5}">
                      <a16:colId xmlns:a16="http://schemas.microsoft.com/office/drawing/2014/main" val="4107002647"/>
                    </a:ext>
                  </a:extLst>
                </a:gridCol>
              </a:tblGrid>
              <a:tr h="3816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渠道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销售部费用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重点系统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特渠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学生奶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综合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3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74017" y="1541498"/>
            <a:ext cx="11996866" cy="1002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76" name="Text Placeholder 23"/>
          <p:cNvSpPr txBox="1">
            <a:spLocks/>
          </p:cNvSpPr>
          <p:nvPr/>
        </p:nvSpPr>
        <p:spPr>
          <a:xfrm>
            <a:off x="1118095" y="1614293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  折前收入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12%</a:t>
            </a:r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23%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</a:t>
            </a:r>
          </a:p>
        </p:txBody>
      </p:sp>
      <p:sp>
        <p:nvSpPr>
          <p:cNvPr id="77" name="Text Placeholder 25"/>
          <p:cNvSpPr txBox="1">
            <a:spLocks/>
          </p:cNvSpPr>
          <p:nvPr/>
        </p:nvSpPr>
        <p:spPr>
          <a:xfrm>
            <a:off x="4354123" y="1587436"/>
            <a:ext cx="1393742" cy="990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销售部费用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353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500</a:t>
            </a:r>
          </a:p>
        </p:txBody>
      </p:sp>
      <p:sp>
        <p:nvSpPr>
          <p:cNvPr id="79" name="Text Placeholder 32"/>
          <p:cNvSpPr txBox="1">
            <a:spLocks/>
          </p:cNvSpPr>
          <p:nvPr/>
        </p:nvSpPr>
        <p:spPr>
          <a:xfrm>
            <a:off x="7383350" y="1587435"/>
            <a:ext cx="1442771" cy="924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  费用率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  34</a:t>
            </a:r>
            <a:r>
              <a:rPr lang="en-US" altLang="zh-CN" sz="1400" b="1" dirty="0"/>
              <a:t>%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  30</a:t>
            </a:r>
            <a:r>
              <a:rPr lang="en-US" altLang="zh-CN" sz="1400" b="1" dirty="0"/>
              <a:t>%</a:t>
            </a:r>
            <a:endParaRPr lang="en-US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73756" y="1964187"/>
            <a:ext cx="672958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1400" b="1" dirty="0"/>
              <a:t>本月</a:t>
            </a:r>
            <a:endParaRPr lang="en-US" altLang="zh-CN" sz="1400" b="1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 dirty="0"/>
              <a:t>YTD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863747" y="1587435"/>
            <a:ext cx="1706656" cy="897041"/>
            <a:chOff x="8070221" y="1572180"/>
            <a:chExt cx="1706656" cy="897041"/>
          </a:xfrm>
        </p:grpSpPr>
        <p:sp>
          <p:nvSpPr>
            <p:cNvPr id="81" name="Text Placeholder 42"/>
            <p:cNvSpPr txBox="1">
              <a:spLocks/>
            </p:cNvSpPr>
            <p:nvPr/>
          </p:nvSpPr>
          <p:spPr>
            <a:xfrm>
              <a:off x="8070221" y="1572180"/>
              <a:ext cx="1706656" cy="8970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/>
                <a:buNone/>
              </a:pPr>
              <a:r>
                <a:rPr lang="zh-CN" altLang="en-US" sz="1400" b="1" dirty="0"/>
                <a:t>  费用率同比</a:t>
              </a:r>
              <a:endParaRPr lang="en-US" altLang="zh-CN" sz="1400" b="1" dirty="0"/>
            </a:p>
            <a:p>
              <a:pPr marL="0" indent="0">
                <a:buFont typeface="Arial" panose="020B0604020202020204"/>
                <a:buNone/>
              </a:pPr>
              <a:r>
                <a:rPr lang="en-US" sz="1400" b="1" dirty="0"/>
                <a:t>     </a:t>
              </a:r>
              <a:r>
                <a:rPr lang="en-US" sz="1400" b="1" dirty="0">
                  <a:solidFill>
                    <a:srgbClr val="F15E64"/>
                  </a:solidFill>
                </a:rPr>
                <a:t>10</a:t>
              </a:r>
              <a:r>
                <a:rPr lang="en-US" altLang="zh-CN" sz="1400" b="1" dirty="0">
                  <a:solidFill>
                    <a:srgbClr val="F15E64"/>
                  </a:solidFill>
                </a:rPr>
                <a:t>%</a:t>
              </a:r>
              <a:endParaRPr lang="en-US" sz="1400" b="1" dirty="0">
                <a:solidFill>
                  <a:srgbClr val="F15E64"/>
                </a:solidFill>
              </a:endParaRPr>
            </a:p>
            <a:p>
              <a:pPr marL="0" indent="0">
                <a:buFont typeface="Arial" panose="020B0604020202020204"/>
                <a:buNone/>
              </a:pPr>
              <a:r>
                <a:rPr lang="en-US" sz="1400" b="1" dirty="0">
                  <a:solidFill>
                    <a:srgbClr val="4472C4"/>
                  </a:solidFill>
                </a:rPr>
                <a:t>    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-</a:t>
              </a:r>
              <a:r>
                <a:rPr lang="en-US" sz="1400" b="1" dirty="0">
                  <a:solidFill>
                    <a:srgbClr val="5AB545"/>
                  </a:solidFill>
                </a:rPr>
                <a:t>20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%</a:t>
              </a:r>
              <a:endParaRPr lang="en-US" sz="1400" b="1" dirty="0">
                <a:solidFill>
                  <a:srgbClr val="5AB545"/>
                </a:solidFill>
              </a:endParaRPr>
            </a:p>
          </p:txBody>
        </p:sp>
        <p:sp>
          <p:nvSpPr>
            <p:cNvPr id="83" name="Down Arrow 82"/>
            <p:cNvSpPr/>
            <p:nvPr/>
          </p:nvSpPr>
          <p:spPr>
            <a:xfrm>
              <a:off x="9131969" y="2280024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84" name="Down Arrow 83"/>
            <p:cNvSpPr/>
            <p:nvPr/>
          </p:nvSpPr>
          <p:spPr>
            <a:xfrm flipV="1">
              <a:off x="9117266" y="1954239"/>
              <a:ext cx="212018" cy="150799"/>
            </a:xfrm>
            <a:prstGeom prst="downArrow">
              <a:avLst/>
            </a:prstGeom>
            <a:solidFill>
              <a:srgbClr val="F15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456161" y="1610024"/>
            <a:ext cx="1456794" cy="819486"/>
            <a:chOff x="10202475" y="1622487"/>
            <a:chExt cx="1456794" cy="819486"/>
          </a:xfrm>
        </p:grpSpPr>
        <p:sp>
          <p:nvSpPr>
            <p:cNvPr id="80" name="Text Placeholder 40"/>
            <p:cNvSpPr txBox="1">
              <a:spLocks/>
            </p:cNvSpPr>
            <p:nvPr/>
          </p:nvSpPr>
          <p:spPr>
            <a:xfrm>
              <a:off x="10202475" y="1622487"/>
              <a:ext cx="1456794" cy="81948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/>
                <a:buNone/>
              </a:pPr>
              <a:r>
                <a:rPr lang="zh-CN" altLang="en-US" sz="1400" b="1" dirty="0"/>
                <a:t>  费用率环比</a:t>
              </a:r>
              <a:endParaRPr lang="en-US" altLang="zh-CN" sz="1400" b="1" dirty="0"/>
            </a:p>
            <a:p>
              <a:pPr marL="0" indent="0">
                <a:buNone/>
              </a:pPr>
              <a:r>
                <a:rPr lang="en-US" sz="1400" b="1" dirty="0"/>
                <a:t>     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-</a:t>
              </a:r>
              <a:r>
                <a:rPr lang="en-US" sz="1400" b="1" dirty="0">
                  <a:solidFill>
                    <a:srgbClr val="5AB545"/>
                  </a:solidFill>
                </a:rPr>
                <a:t>20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%</a:t>
              </a:r>
              <a:endParaRPr lang="en-US" sz="1400" b="1" dirty="0">
                <a:solidFill>
                  <a:srgbClr val="5AB545"/>
                </a:solidFill>
              </a:endParaRPr>
            </a:p>
            <a:p>
              <a:pPr marL="0" indent="0">
                <a:buFont typeface="Arial" panose="020B0604020202020204"/>
                <a:buNone/>
              </a:pPr>
              <a:endParaRPr lang="en-US" sz="1400" b="1" dirty="0"/>
            </a:p>
            <a:p>
              <a:pPr marL="0" indent="0">
                <a:buFont typeface="Arial" panose="020B0604020202020204"/>
                <a:buNone/>
              </a:pPr>
              <a:r>
                <a:rPr lang="en-US" sz="1400" b="1" dirty="0">
                  <a:solidFill>
                    <a:srgbClr val="4472C4"/>
                  </a:solidFill>
                </a:rPr>
                <a:t>    </a:t>
              </a:r>
              <a:endParaRPr lang="en-US" sz="1400" b="1" dirty="0">
                <a:solidFill>
                  <a:srgbClr val="F15E64"/>
                </a:solidFill>
              </a:endParaRPr>
            </a:p>
          </p:txBody>
        </p:sp>
        <p:sp>
          <p:nvSpPr>
            <p:cNvPr id="85" name="Down Arrow 84"/>
            <p:cNvSpPr/>
            <p:nvPr/>
          </p:nvSpPr>
          <p:spPr>
            <a:xfrm>
              <a:off x="11214642" y="1995619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</p:grpSp>
      <p:sp>
        <p:nvSpPr>
          <p:cNvPr id="86" name="Text Placeholder 23"/>
          <p:cNvSpPr txBox="1">
            <a:spLocks/>
          </p:cNvSpPr>
          <p:nvPr/>
        </p:nvSpPr>
        <p:spPr>
          <a:xfrm>
            <a:off x="2667497" y="1599489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折前收入同比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12%</a:t>
            </a:r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23%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</a:t>
            </a:r>
          </a:p>
        </p:txBody>
      </p:sp>
      <p:sp>
        <p:nvSpPr>
          <p:cNvPr id="69" name="Oval 4"/>
          <p:cNvSpPr/>
          <p:nvPr/>
        </p:nvSpPr>
        <p:spPr>
          <a:xfrm>
            <a:off x="18594" y="1587688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1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89" name="Oval 4"/>
          <p:cNvSpPr/>
          <p:nvPr/>
        </p:nvSpPr>
        <p:spPr>
          <a:xfrm>
            <a:off x="-33714" y="2708411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2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0" name="Oval 4"/>
          <p:cNvSpPr/>
          <p:nvPr/>
        </p:nvSpPr>
        <p:spPr>
          <a:xfrm>
            <a:off x="5547690" y="2743890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4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6" name="Content Placeholder 67"/>
          <p:cNvSpPr txBox="1">
            <a:spLocks/>
          </p:cNvSpPr>
          <p:nvPr/>
        </p:nvSpPr>
        <p:spPr>
          <a:xfrm>
            <a:off x="324623" y="2747973"/>
            <a:ext cx="2498725" cy="279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rgbClr val="9B1717"/>
              </a:buClr>
              <a:buFont typeface="Arial" panose="020B0604020202020204"/>
              <a:buNone/>
              <a:defRPr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经销商级别费用</a:t>
            </a:r>
          </a:p>
        </p:txBody>
      </p:sp>
      <p:sp>
        <p:nvSpPr>
          <p:cNvPr id="57" name="Content Placeholder 67"/>
          <p:cNvSpPr txBox="1">
            <a:spLocks/>
          </p:cNvSpPr>
          <p:nvPr/>
        </p:nvSpPr>
        <p:spPr>
          <a:xfrm>
            <a:off x="303191" y="4739924"/>
            <a:ext cx="2498725" cy="279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rgbClr val="9B1717"/>
              </a:buClr>
              <a:buFont typeface="Arial" panose="020B0604020202020204"/>
              <a:buNone/>
              <a:defRPr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渠道费用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7016343" y="3124806"/>
            <a:ext cx="1539259" cy="276999"/>
            <a:chOff x="9595509" y="4328468"/>
            <a:chExt cx="1539259" cy="276999"/>
          </a:xfrm>
        </p:grpSpPr>
        <p:sp>
          <p:nvSpPr>
            <p:cNvPr id="63" name="矩形 47"/>
            <p:cNvSpPr/>
            <p:nvPr/>
          </p:nvSpPr>
          <p:spPr>
            <a:xfrm>
              <a:off x="10370333" y="4372895"/>
              <a:ext cx="764435" cy="1866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70" name="文本框 48"/>
            <p:cNvSpPr txBox="1"/>
            <p:nvPr/>
          </p:nvSpPr>
          <p:spPr>
            <a:xfrm>
              <a:off x="9595509" y="432846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排序字段</a:t>
              </a:r>
            </a:p>
          </p:txBody>
        </p:sp>
        <p:sp>
          <p:nvSpPr>
            <p:cNvPr id="72" name="Right Triangle 25"/>
            <p:cNvSpPr/>
            <p:nvPr/>
          </p:nvSpPr>
          <p:spPr>
            <a:xfrm rot="19017570">
              <a:off x="10961041" y="4387777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74" name="文本框 48"/>
            <p:cNvSpPr txBox="1"/>
            <p:nvPr/>
          </p:nvSpPr>
          <p:spPr>
            <a:xfrm>
              <a:off x="10273759" y="435300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1" lang="zh-CN" altLang="en-US" sz="800" dirty="0">
                  <a:latin typeface="DengXian" panose="02010600030101010101" pitchFamily="2" charset="-122"/>
                </a:rPr>
                <a:t>折前收入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666701" y="3124806"/>
            <a:ext cx="1545348" cy="276999"/>
            <a:chOff x="10026767" y="4313918"/>
            <a:chExt cx="1545348" cy="276999"/>
          </a:xfrm>
        </p:grpSpPr>
        <p:sp>
          <p:nvSpPr>
            <p:cNvPr id="87" name="矩形 47"/>
            <p:cNvSpPr/>
            <p:nvPr/>
          </p:nvSpPr>
          <p:spPr>
            <a:xfrm>
              <a:off x="10831919" y="4344417"/>
              <a:ext cx="740196" cy="200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88" name="文本框 48"/>
            <p:cNvSpPr txBox="1"/>
            <p:nvPr/>
          </p:nvSpPr>
          <p:spPr>
            <a:xfrm>
              <a:off x="10026767" y="431391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排序方式</a:t>
              </a:r>
            </a:p>
          </p:txBody>
        </p:sp>
        <p:sp>
          <p:nvSpPr>
            <p:cNvPr id="91" name="Right Triangle 25"/>
            <p:cNvSpPr/>
            <p:nvPr/>
          </p:nvSpPr>
          <p:spPr>
            <a:xfrm rot="19017570">
              <a:off x="11364018" y="4387777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2" name="文本框 48"/>
            <p:cNvSpPr txBox="1"/>
            <p:nvPr/>
          </p:nvSpPr>
          <p:spPr>
            <a:xfrm>
              <a:off x="10831919" y="432930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1" lang="zh-CN" altLang="en-US" sz="1000" dirty="0">
                  <a:latin typeface="DengXian" panose="02010600030101010101" pitchFamily="2" charset="-122"/>
                </a:rPr>
                <a:t>降序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0286881" y="3124806"/>
            <a:ext cx="1476162" cy="276999"/>
            <a:chOff x="10200456" y="4304567"/>
            <a:chExt cx="1476162" cy="276999"/>
          </a:xfrm>
        </p:grpSpPr>
        <p:sp>
          <p:nvSpPr>
            <p:cNvPr id="94" name="矩形 47"/>
            <p:cNvSpPr/>
            <p:nvPr/>
          </p:nvSpPr>
          <p:spPr>
            <a:xfrm>
              <a:off x="10812524" y="4335066"/>
              <a:ext cx="864094" cy="200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5" name="文本框 48"/>
            <p:cNvSpPr txBox="1"/>
            <p:nvPr/>
          </p:nvSpPr>
          <p:spPr>
            <a:xfrm>
              <a:off x="10200456" y="430456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显示前</a:t>
              </a:r>
            </a:p>
          </p:txBody>
        </p:sp>
        <p:sp>
          <p:nvSpPr>
            <p:cNvPr id="96" name="文本框 48"/>
            <p:cNvSpPr txBox="1"/>
            <p:nvPr/>
          </p:nvSpPr>
          <p:spPr>
            <a:xfrm>
              <a:off x="11054927" y="4308098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1" lang="en-US" altLang="zh-CN" sz="1000" dirty="0">
                  <a:latin typeface="DengXian" panose="02010600030101010101" pitchFamily="2" charset="-122"/>
                </a:rPr>
                <a:t>30</a:t>
              </a:r>
              <a:endParaRPr kumimoji="1" lang="zh-CN" altLang="en-US" sz="1000" dirty="0">
                <a:latin typeface="DengXian" panose="02010600030101010101" pitchFamily="2" charset="-122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 rot="5400000">
            <a:off x="10798042" y="4326224"/>
            <a:ext cx="1995304" cy="278557"/>
            <a:chOff x="478270" y="5984588"/>
            <a:chExt cx="11063554" cy="250480"/>
          </a:xfrm>
        </p:grpSpPr>
        <p:sp>
          <p:nvSpPr>
            <p:cNvPr id="98" name="Rectangle 97"/>
            <p:cNvSpPr/>
            <p:nvPr/>
          </p:nvSpPr>
          <p:spPr>
            <a:xfrm>
              <a:off x="478270" y="6019387"/>
              <a:ext cx="11063554" cy="1808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516579" y="6018260"/>
              <a:ext cx="3767688" cy="181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170305" y="5985290"/>
              <a:ext cx="293575" cy="249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＞</a:t>
              </a:r>
              <a:endParaRPr lang="en-US" sz="12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 rot="10800000">
              <a:off x="1929222" y="5984588"/>
              <a:ext cx="518635" cy="250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＞</a:t>
              </a:r>
              <a:endParaRPr lang="en-US" sz="1200" b="1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818974" y="5662623"/>
            <a:ext cx="6115995" cy="304458"/>
            <a:chOff x="478270" y="5989405"/>
            <a:chExt cx="11063554" cy="246584"/>
          </a:xfrm>
        </p:grpSpPr>
        <p:sp>
          <p:nvSpPr>
            <p:cNvPr id="108" name="Rectangle 107"/>
            <p:cNvSpPr/>
            <p:nvPr/>
          </p:nvSpPr>
          <p:spPr>
            <a:xfrm>
              <a:off x="478270" y="6019387"/>
              <a:ext cx="11063554" cy="1808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583695" y="6023536"/>
              <a:ext cx="3767689" cy="181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0996305" y="5989405"/>
              <a:ext cx="293575" cy="2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＞</a:t>
              </a:r>
              <a:endParaRPr lang="en-US" sz="12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 rot="10800000">
              <a:off x="548665" y="6011644"/>
              <a:ext cx="414288" cy="2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＞</a:t>
              </a:r>
              <a:endParaRPr lang="en-US" sz="1200" b="1" dirty="0"/>
            </a:p>
          </p:txBody>
        </p:sp>
      </p:grp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3"/>
          <a:srcRect l="28677" t="93916" b="1688"/>
          <a:stretch>
            <a:fillRect/>
          </a:stretch>
        </p:blipFill>
        <p:spPr>
          <a:xfrm>
            <a:off x="5733966" y="6041007"/>
            <a:ext cx="6162303" cy="236897"/>
          </a:xfrm>
          <a:prstGeom prst="rect">
            <a:avLst/>
          </a:prstGeom>
        </p:spPr>
      </p:pic>
      <p:sp>
        <p:nvSpPr>
          <p:cNvPr id="114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8493944" y="2516121"/>
            <a:ext cx="1792937" cy="480290"/>
          </a:xfrm>
          <a:prstGeom prst="wedgeRoundRectCallout">
            <a:avLst>
              <a:gd name="adj1" fmla="val -70768"/>
              <a:gd name="adj2" fmla="val 9248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排序字段：折前收入，销售部费用，费用率。</a:t>
            </a:r>
            <a:endParaRPr lang="en-US" altLang="zh-CN" sz="1050" dirty="0"/>
          </a:p>
          <a:p>
            <a:r>
              <a:rPr lang="zh-CN" altLang="en-US" sz="1050" dirty="0"/>
              <a:t>默认“折前收入”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5956285" y="1587435"/>
            <a:ext cx="1706656" cy="897041"/>
            <a:chOff x="8070221" y="1572180"/>
            <a:chExt cx="1706656" cy="897041"/>
          </a:xfrm>
        </p:grpSpPr>
        <p:sp>
          <p:nvSpPr>
            <p:cNvPr id="116" name="Text Placeholder 42"/>
            <p:cNvSpPr txBox="1">
              <a:spLocks/>
            </p:cNvSpPr>
            <p:nvPr/>
          </p:nvSpPr>
          <p:spPr>
            <a:xfrm>
              <a:off x="8070221" y="1572180"/>
              <a:ext cx="1706656" cy="8970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/>
                <a:buNone/>
              </a:pPr>
              <a:r>
                <a:rPr lang="zh-CN" altLang="en-US" sz="1400" b="1" dirty="0"/>
                <a:t>  费用同比</a:t>
              </a:r>
              <a:endParaRPr lang="en-US" altLang="zh-CN" sz="1400" b="1" dirty="0"/>
            </a:p>
            <a:p>
              <a:pPr marL="0" indent="0">
                <a:buFont typeface="Arial" panose="020B0604020202020204"/>
                <a:buNone/>
              </a:pPr>
              <a:r>
                <a:rPr lang="en-US" sz="1400" b="1" dirty="0"/>
                <a:t>     </a:t>
              </a:r>
              <a:r>
                <a:rPr lang="en-US" sz="1400" b="1" dirty="0">
                  <a:solidFill>
                    <a:srgbClr val="F15E64"/>
                  </a:solidFill>
                </a:rPr>
                <a:t>10</a:t>
              </a:r>
              <a:r>
                <a:rPr lang="en-US" altLang="zh-CN" sz="1400" b="1" dirty="0">
                  <a:solidFill>
                    <a:srgbClr val="F15E64"/>
                  </a:solidFill>
                </a:rPr>
                <a:t>%</a:t>
              </a:r>
              <a:endParaRPr lang="en-US" sz="1400" b="1" dirty="0">
                <a:solidFill>
                  <a:srgbClr val="F15E64"/>
                </a:solidFill>
              </a:endParaRPr>
            </a:p>
            <a:p>
              <a:pPr marL="0" indent="0">
                <a:buFont typeface="Arial" panose="020B0604020202020204"/>
                <a:buNone/>
              </a:pPr>
              <a:r>
                <a:rPr lang="en-US" sz="1400" b="1" dirty="0">
                  <a:solidFill>
                    <a:srgbClr val="4472C4"/>
                  </a:solidFill>
                </a:rPr>
                <a:t>    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-</a:t>
              </a:r>
              <a:r>
                <a:rPr lang="en-US" sz="1400" b="1" dirty="0">
                  <a:solidFill>
                    <a:srgbClr val="5AB545"/>
                  </a:solidFill>
                </a:rPr>
                <a:t>20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%</a:t>
              </a:r>
              <a:endParaRPr lang="en-US" sz="1400" b="1" dirty="0">
                <a:solidFill>
                  <a:srgbClr val="5AB545"/>
                </a:solidFill>
              </a:endParaRPr>
            </a:p>
          </p:txBody>
        </p:sp>
        <p:sp>
          <p:nvSpPr>
            <p:cNvPr id="117" name="Down Arrow 116"/>
            <p:cNvSpPr/>
            <p:nvPr/>
          </p:nvSpPr>
          <p:spPr>
            <a:xfrm>
              <a:off x="9131969" y="2280024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8" name="Down Arrow 117"/>
            <p:cNvSpPr/>
            <p:nvPr/>
          </p:nvSpPr>
          <p:spPr>
            <a:xfrm flipV="1">
              <a:off x="9117266" y="1954239"/>
              <a:ext cx="212018" cy="150799"/>
            </a:xfrm>
            <a:prstGeom prst="downArrow">
              <a:avLst/>
            </a:prstGeom>
            <a:solidFill>
              <a:srgbClr val="F15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19" name="Group 44">
            <a:extLst>
              <a:ext uri="{FF2B5EF4-FFF2-40B4-BE49-F238E27FC236}">
                <a16:creationId xmlns:a16="http://schemas.microsoft.com/office/drawing/2014/main" id="{3242F4DF-D566-4BAC-A326-19D6B92DF1E4}"/>
              </a:ext>
            </a:extLst>
          </p:cNvPr>
          <p:cNvGrpSpPr/>
          <p:nvPr/>
        </p:nvGrpSpPr>
        <p:grpSpPr>
          <a:xfrm>
            <a:off x="3866873" y="1135228"/>
            <a:ext cx="939290" cy="328935"/>
            <a:chOff x="304798" y="1047755"/>
            <a:chExt cx="1068216" cy="357341"/>
          </a:xfrm>
        </p:grpSpPr>
        <p:sp>
          <p:nvSpPr>
            <p:cNvPr id="120" name="矩形 60">
              <a:extLst>
                <a:ext uri="{FF2B5EF4-FFF2-40B4-BE49-F238E27FC236}">
                  <a16:creationId xmlns:a16="http://schemas.microsoft.com/office/drawing/2014/main" id="{9F9D86D9-F842-4B15-B72C-2C9B98D3F07C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21" name="文本框 61">
              <a:extLst>
                <a:ext uri="{FF2B5EF4-FFF2-40B4-BE49-F238E27FC236}">
                  <a16:creationId xmlns:a16="http://schemas.microsoft.com/office/drawing/2014/main" id="{DA3374C9-6027-4BEF-9022-BB1226AD3CBC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351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城市群</a:t>
              </a:r>
            </a:p>
          </p:txBody>
        </p:sp>
        <p:sp>
          <p:nvSpPr>
            <p:cNvPr id="122" name="Right Triangle 25">
              <a:extLst>
                <a:ext uri="{FF2B5EF4-FFF2-40B4-BE49-F238E27FC236}">
                  <a16:creationId xmlns:a16="http://schemas.microsoft.com/office/drawing/2014/main" id="{0AC3401A-B3F8-4774-B9FA-6D2689455283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125" name="Text Placeholder 32">
            <a:extLst>
              <a:ext uri="{FF2B5EF4-FFF2-40B4-BE49-F238E27FC236}">
                <a16:creationId xmlns:a16="http://schemas.microsoft.com/office/drawing/2014/main" id="{D8A06BF1-FC3C-4D2E-B1A2-E544FB6D4C1B}"/>
              </a:ext>
            </a:extLst>
          </p:cNvPr>
          <p:cNvSpPr txBox="1">
            <a:spLocks/>
          </p:cNvSpPr>
          <p:nvPr/>
        </p:nvSpPr>
        <p:spPr>
          <a:xfrm>
            <a:off x="8289628" y="1183012"/>
            <a:ext cx="1556421" cy="281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dirty="0"/>
              <a:t>    单位：万元</a:t>
            </a:r>
            <a:endParaRPr lang="en-US" altLang="zh-CN" sz="1400" dirty="0"/>
          </a:p>
        </p:txBody>
      </p:sp>
      <p:sp>
        <p:nvSpPr>
          <p:cNvPr id="129" name="文本框 58">
            <a:extLst>
              <a:ext uri="{FF2B5EF4-FFF2-40B4-BE49-F238E27FC236}">
                <a16:creationId xmlns:a16="http://schemas.microsoft.com/office/drawing/2014/main" id="{1D3FCAFC-1B90-430C-8F66-2FC684045600}"/>
              </a:ext>
            </a:extLst>
          </p:cNvPr>
          <p:cNvSpPr txBox="1"/>
          <p:nvPr/>
        </p:nvSpPr>
        <p:spPr>
          <a:xfrm>
            <a:off x="10599349" y="1152223"/>
            <a:ext cx="800219" cy="276999"/>
          </a:xfrm>
          <a:prstGeom prst="rect">
            <a:avLst/>
          </a:prstGeom>
          <a:solidFill>
            <a:srgbClr val="0084D5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white"/>
                </a:solidFill>
              </a:rPr>
              <a:t>明细查询</a:t>
            </a:r>
            <a:endParaRPr kumimoji="1" lang="zh-CN" altLang="en-US" sz="1200" dirty="0">
              <a:solidFill>
                <a:prstClr val="white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AAEFD74-E896-4D86-9417-A0C1EA09FD79}"/>
              </a:ext>
            </a:extLst>
          </p:cNvPr>
          <p:cNvGrpSpPr/>
          <p:nvPr/>
        </p:nvGrpSpPr>
        <p:grpSpPr>
          <a:xfrm>
            <a:off x="9824488" y="1156843"/>
            <a:ext cx="720000" cy="287867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124" name="矩形 57">
              <a:extLst>
                <a:ext uri="{FF2B5EF4-FFF2-40B4-BE49-F238E27FC236}">
                  <a16:creationId xmlns:a16="http://schemas.microsoft.com/office/drawing/2014/main" id="{70157726-84EB-4E6C-A6C1-3E8DCC6AAB2F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文本框 58">
              <a:extLst>
                <a:ext uri="{FF2B5EF4-FFF2-40B4-BE49-F238E27FC236}">
                  <a16:creationId xmlns:a16="http://schemas.microsoft.com/office/drawing/2014/main" id="{F3143E48-D881-46EE-BFBE-AFF3591ADD63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Speech Bubble: Rectangle with Corners Rounded 321">
            <a:extLst>
              <a:ext uri="{FF2B5EF4-FFF2-40B4-BE49-F238E27FC236}">
                <a16:creationId xmlns:a16="http://schemas.microsoft.com/office/drawing/2014/main" id="{7068E73B-D4BB-4477-AC6C-80B86DC9B797}"/>
              </a:ext>
            </a:extLst>
          </p:cNvPr>
          <p:cNvSpPr/>
          <p:nvPr/>
        </p:nvSpPr>
        <p:spPr>
          <a:xfrm>
            <a:off x="3761798" y="667486"/>
            <a:ext cx="1773652" cy="344007"/>
          </a:xfrm>
          <a:prstGeom prst="wedgeRoundRectCallout">
            <a:avLst>
              <a:gd name="adj1" fmla="val -13966"/>
              <a:gd name="adj2" fmla="val 9248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城市群与经销商的关联逻辑需要再验证是否可实现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49539" y="5770345"/>
            <a:ext cx="390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渠道的取数逻辑待确认后反馈，暂不实施</a:t>
            </a:r>
            <a:endParaRPr lang="en-US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4" name="Speech Bubble: Rectangle with Corners Rounded 321">
            <a:extLst>
              <a:ext uri="{FF2B5EF4-FFF2-40B4-BE49-F238E27FC236}">
                <a16:creationId xmlns:a16="http://schemas.microsoft.com/office/drawing/2014/main" id="{DC8D574F-D436-41AE-AB67-07429160CCBE}"/>
              </a:ext>
            </a:extLst>
          </p:cNvPr>
          <p:cNvSpPr/>
          <p:nvPr/>
        </p:nvSpPr>
        <p:spPr>
          <a:xfrm>
            <a:off x="381364" y="1526900"/>
            <a:ext cx="939270" cy="398619"/>
          </a:xfrm>
          <a:prstGeom prst="wedgeRoundRectCallout">
            <a:avLst>
              <a:gd name="adj1" fmla="val -40383"/>
              <a:gd name="adj2" fmla="val -9586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  <p:grpSp>
        <p:nvGrpSpPr>
          <p:cNvPr id="145" name="Group 44">
            <a:extLst>
              <a:ext uri="{FF2B5EF4-FFF2-40B4-BE49-F238E27FC236}">
                <a16:creationId xmlns:a16="http://schemas.microsoft.com/office/drawing/2014/main" id="{9D691914-1F49-493F-80BE-E3621D535B5A}"/>
              </a:ext>
            </a:extLst>
          </p:cNvPr>
          <p:cNvGrpSpPr/>
          <p:nvPr/>
        </p:nvGrpSpPr>
        <p:grpSpPr>
          <a:xfrm>
            <a:off x="119536" y="1124673"/>
            <a:ext cx="787666" cy="295085"/>
            <a:chOff x="304798" y="1047755"/>
            <a:chExt cx="1068216" cy="291949"/>
          </a:xfrm>
        </p:grpSpPr>
        <p:sp>
          <p:nvSpPr>
            <p:cNvPr id="146" name="矩形 60">
              <a:extLst>
                <a:ext uri="{FF2B5EF4-FFF2-40B4-BE49-F238E27FC236}">
                  <a16:creationId xmlns:a16="http://schemas.microsoft.com/office/drawing/2014/main" id="{FF28D1D8-A543-4E4A-B6F0-3B6D996B327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文本框 61">
              <a:extLst>
                <a:ext uri="{FF2B5EF4-FFF2-40B4-BE49-F238E27FC236}">
                  <a16:creationId xmlns:a16="http://schemas.microsoft.com/office/drawing/2014/main" id="{52CE9E26-857B-47CB-AB20-98988CA1AFF8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开始月</a:t>
              </a:r>
            </a:p>
          </p:txBody>
        </p:sp>
        <p:sp>
          <p:nvSpPr>
            <p:cNvPr id="148" name="Right Triangle 25">
              <a:extLst>
                <a:ext uri="{FF2B5EF4-FFF2-40B4-BE49-F238E27FC236}">
                  <a16:creationId xmlns:a16="http://schemas.microsoft.com/office/drawing/2014/main" id="{69533B6B-135D-464F-8B60-C751CDA66FF2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9" name="Group 44">
            <a:extLst>
              <a:ext uri="{FF2B5EF4-FFF2-40B4-BE49-F238E27FC236}">
                <a16:creationId xmlns:a16="http://schemas.microsoft.com/office/drawing/2014/main" id="{325FC4DE-D83D-4024-BC18-A194903E816E}"/>
              </a:ext>
            </a:extLst>
          </p:cNvPr>
          <p:cNvGrpSpPr/>
          <p:nvPr/>
        </p:nvGrpSpPr>
        <p:grpSpPr>
          <a:xfrm>
            <a:off x="993055" y="1124744"/>
            <a:ext cx="839011" cy="304478"/>
            <a:chOff x="304798" y="1047755"/>
            <a:chExt cx="1068216" cy="291949"/>
          </a:xfrm>
        </p:grpSpPr>
        <p:sp>
          <p:nvSpPr>
            <p:cNvPr id="150" name="矩形 60">
              <a:extLst>
                <a:ext uri="{FF2B5EF4-FFF2-40B4-BE49-F238E27FC236}">
                  <a16:creationId xmlns:a16="http://schemas.microsoft.com/office/drawing/2014/main" id="{510401A9-E1DD-4EF6-8BF0-820564E11F44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文本框 61">
              <a:extLst>
                <a:ext uri="{FF2B5EF4-FFF2-40B4-BE49-F238E27FC236}">
                  <a16:creationId xmlns:a16="http://schemas.microsoft.com/office/drawing/2014/main" id="{5A633A9A-A099-4A32-BB91-70711AEB45BB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截止月</a:t>
              </a:r>
            </a:p>
          </p:txBody>
        </p:sp>
        <p:sp>
          <p:nvSpPr>
            <p:cNvPr id="152" name="Right Triangle 25">
              <a:extLst>
                <a:ext uri="{FF2B5EF4-FFF2-40B4-BE49-F238E27FC236}">
                  <a16:creationId xmlns:a16="http://schemas.microsoft.com/office/drawing/2014/main" id="{CCF9B9A4-AD42-4E83-9FCF-29BEE83A2262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3" name="Speech Bubble: Rectangle with Corners Rounded 321">
            <a:extLst>
              <a:ext uri="{FF2B5EF4-FFF2-40B4-BE49-F238E27FC236}">
                <a16:creationId xmlns:a16="http://schemas.microsoft.com/office/drawing/2014/main" id="{C5892A36-DAAB-4D1D-A4F8-027B90DD56E8}"/>
              </a:ext>
            </a:extLst>
          </p:cNvPr>
          <p:cNvSpPr/>
          <p:nvPr/>
        </p:nvSpPr>
        <p:spPr>
          <a:xfrm>
            <a:off x="2071683" y="1506091"/>
            <a:ext cx="814459" cy="398619"/>
          </a:xfrm>
          <a:prstGeom prst="wedgeRoundRectCallout">
            <a:avLst>
              <a:gd name="adj1" fmla="val -91733"/>
              <a:gd name="adj2" fmla="val -9005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28267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线下费用明细（经销商）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101590"/>
              </p:ext>
            </p:extLst>
          </p:nvPr>
        </p:nvGraphicFramePr>
        <p:xfrm>
          <a:off x="0" y="433388"/>
          <a:ext cx="12192000" cy="7386147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2868631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开始月、截止月筛选器：默认显示为当月，数据为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区域筛选器：默认：全部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经销商筛选器：默认：全部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渠道筛选器：默认：全部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直营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非直营筛选器：主数据中的客户类型，默认：非直营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二维表：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渠道费用、经销商级别费用：</a:t>
                      </a:r>
                      <a:r>
                        <a:rPr lang="zh-CN" altLang="en-US" sz="1200" dirty="0"/>
                        <a:t>不做分页，默认显示</a:t>
                      </a:r>
                      <a:r>
                        <a:rPr lang="en-US" altLang="zh-CN" sz="1200" dirty="0"/>
                        <a:t>6</a:t>
                      </a:r>
                      <a:r>
                        <a:rPr lang="zh-CN" altLang="en-US" sz="1200" dirty="0"/>
                        <a:t>条，滑轮下拉显示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经销商费用：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默认首页显示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条数据，超出后分页显示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显示前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XX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项”筛选框内可任意输入整数，来选择每页可展示的条数。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支持随着筛选框内填写的数值大小变化，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明细表最下面的页面控制器也随之变化，如一共有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995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条数据，输入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，则共显示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34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页，前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33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页每页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项，最后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项；若输入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199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，则共显示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页，每页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199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项。</a:t>
                      </a:r>
                      <a:r>
                        <a:rPr kumimoji="0" lang="zh-CN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默认每页显示</a:t>
                      </a: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项。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同时支持通过点击页面控制器上的页数跳转到到该页面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（注意：随着当前页面展示条数的增多，系统响应时间会对应有所增长）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支持通过向右拖拉滑动条来展示表格右端的字段内容，同理将滑动条拖到右侧后，可以通过向左拖动滑动条来查看表格左侧的字段内容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支持通过向下拖拉滑动条来展示表格下方的字段内容，同理将滑动条拖到下侧后，可以通过向上拖动滑动条来查看表格上方的字段内容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 费用占比降序；  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按折前收入降序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5669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  <a:endParaRPr lang="zh-CN" altLang="en-US" sz="1200" b="1" i="0" u="non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452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33817" y="1909399"/>
            <a:ext cx="11900375" cy="4799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2584025" y="1163378"/>
            <a:ext cx="1068216" cy="229804"/>
            <a:chOff x="304798" y="1047755"/>
            <a:chExt cx="1068216" cy="291949"/>
          </a:xfrm>
        </p:grpSpPr>
        <p:sp>
          <p:nvSpPr>
            <p:cNvPr id="9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0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noProof="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大区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1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3782696" y="1165377"/>
            <a:ext cx="1068216" cy="229804"/>
            <a:chOff x="304798" y="1047755"/>
            <a:chExt cx="1068216" cy="291949"/>
          </a:xfrm>
        </p:grpSpPr>
        <p:sp>
          <p:nvSpPr>
            <p:cNvPr id="13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4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区域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5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7728635" y="1173221"/>
            <a:ext cx="1068216" cy="281276"/>
            <a:chOff x="304798" y="1047755"/>
            <a:chExt cx="1068216" cy="357341"/>
          </a:xfrm>
        </p:grpSpPr>
        <p:sp>
          <p:nvSpPr>
            <p:cNvPr id="17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8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351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dirty="0">
                  <a:solidFill>
                    <a:srgbClr val="00B0F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渠道</a:t>
              </a:r>
              <a:endPara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9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8869699" y="1176603"/>
            <a:ext cx="1068216" cy="465942"/>
            <a:chOff x="304798" y="1047756"/>
            <a:chExt cx="1068216" cy="591946"/>
          </a:xfrm>
        </p:grpSpPr>
        <p:sp>
          <p:nvSpPr>
            <p:cNvPr id="25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6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6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90"/>
              <a:ext cx="1031051" cy="5865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1" lang="zh-CN" altLang="en-US" sz="1200" dirty="0">
                  <a:solidFill>
                    <a:srgbClr val="00B0F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直营</a:t>
              </a:r>
              <a:r>
                <a:rPr kumimoji="1" lang="en-US" altLang="zh-CN" sz="1200" dirty="0">
                  <a:solidFill>
                    <a:srgbClr val="00B0F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rgbClr val="00B0F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非直营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27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28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9029458" y="551363"/>
            <a:ext cx="1329842" cy="453656"/>
          </a:xfrm>
          <a:prstGeom prst="wedgeRoundRectCallout">
            <a:avLst>
              <a:gd name="adj1" fmla="val -13966"/>
              <a:gd name="adj2" fmla="val 9248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主数据口径的客户类型，默认非直营</a:t>
            </a:r>
          </a:p>
        </p:txBody>
      </p:sp>
      <p:sp>
        <p:nvSpPr>
          <p:cNvPr id="30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0" y="845863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销售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费用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液奶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经销商费用明细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aphicFrame>
        <p:nvGraphicFramePr>
          <p:cNvPr id="103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113906"/>
              </p:ext>
            </p:extLst>
          </p:nvPr>
        </p:nvGraphicFramePr>
        <p:xfrm>
          <a:off x="336646" y="2125449"/>
          <a:ext cx="10860555" cy="3619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4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40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4037">
                  <a:extLst>
                    <a:ext uri="{9D8B030D-6E8A-4147-A177-3AD203B41FA5}">
                      <a16:colId xmlns:a16="http://schemas.microsoft.com/office/drawing/2014/main" val="3538110520"/>
                    </a:ext>
                  </a:extLst>
                </a:gridCol>
                <a:gridCol w="724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4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4037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724037">
                  <a:extLst>
                    <a:ext uri="{9D8B030D-6E8A-4147-A177-3AD203B41FA5}">
                      <a16:colId xmlns:a16="http://schemas.microsoft.com/office/drawing/2014/main" val="3463165837"/>
                    </a:ext>
                  </a:extLst>
                </a:gridCol>
                <a:gridCol w="724037">
                  <a:extLst>
                    <a:ext uri="{9D8B030D-6E8A-4147-A177-3AD203B41FA5}">
                      <a16:colId xmlns:a16="http://schemas.microsoft.com/office/drawing/2014/main" val="3872403274"/>
                    </a:ext>
                  </a:extLst>
                </a:gridCol>
              </a:tblGrid>
              <a:tr h="3257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城市群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渠道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客户类型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经销商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销售部费用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68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68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2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68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3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68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4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6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5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6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6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6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经销商</a:t>
                      </a: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7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6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</a:t>
                      </a:r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01" name="Group 44">
            <a:extLst>
              <a:ext uri="{FF2B5EF4-FFF2-40B4-BE49-F238E27FC236}">
                <a16:creationId xmlns:a16="http://schemas.microsoft.com/office/drawing/2014/main" id="{753ED752-2F40-47D7-B512-E9F9FB033B82}"/>
              </a:ext>
            </a:extLst>
          </p:cNvPr>
          <p:cNvGrpSpPr/>
          <p:nvPr/>
        </p:nvGrpSpPr>
        <p:grpSpPr>
          <a:xfrm>
            <a:off x="6447069" y="1166394"/>
            <a:ext cx="1068216" cy="229804"/>
            <a:chOff x="304798" y="1047755"/>
            <a:chExt cx="1068216" cy="291949"/>
          </a:xfrm>
        </p:grpSpPr>
        <p:sp>
          <p:nvSpPr>
            <p:cNvPr id="102" name="矩形 60">
              <a:extLst>
                <a:ext uri="{FF2B5EF4-FFF2-40B4-BE49-F238E27FC236}">
                  <a16:creationId xmlns:a16="http://schemas.microsoft.com/office/drawing/2014/main" id="{512EE075-7CDB-4EF3-8B0B-336597CD44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04" name="文本框 61">
              <a:extLst>
                <a:ext uri="{FF2B5EF4-FFF2-40B4-BE49-F238E27FC236}">
                  <a16:creationId xmlns:a16="http://schemas.microsoft.com/office/drawing/2014/main" id="{D7A67033-A1D5-4055-8EA2-E600ECB87819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经销商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05" name="Right Triangle 25">
              <a:extLst>
                <a:ext uri="{FF2B5EF4-FFF2-40B4-BE49-F238E27FC236}">
                  <a16:creationId xmlns:a16="http://schemas.microsoft.com/office/drawing/2014/main" id="{312C03D7-761E-424D-954B-EAD64242154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948417" y="1623255"/>
            <a:ext cx="1539259" cy="276999"/>
            <a:chOff x="9595509" y="4328468"/>
            <a:chExt cx="1539259" cy="276999"/>
          </a:xfrm>
        </p:grpSpPr>
        <p:sp>
          <p:nvSpPr>
            <p:cNvPr id="63" name="矩形 47"/>
            <p:cNvSpPr/>
            <p:nvPr/>
          </p:nvSpPr>
          <p:spPr>
            <a:xfrm>
              <a:off x="10370333" y="4372895"/>
              <a:ext cx="764435" cy="1866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70" name="文本框 48"/>
            <p:cNvSpPr txBox="1"/>
            <p:nvPr/>
          </p:nvSpPr>
          <p:spPr>
            <a:xfrm>
              <a:off x="9595509" y="432846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排序字段</a:t>
              </a:r>
            </a:p>
          </p:txBody>
        </p:sp>
        <p:sp>
          <p:nvSpPr>
            <p:cNvPr id="72" name="Right Triangle 25"/>
            <p:cNvSpPr/>
            <p:nvPr/>
          </p:nvSpPr>
          <p:spPr>
            <a:xfrm rot="19017570">
              <a:off x="10961041" y="4387777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74" name="文本框 48"/>
            <p:cNvSpPr txBox="1"/>
            <p:nvPr/>
          </p:nvSpPr>
          <p:spPr>
            <a:xfrm>
              <a:off x="10273759" y="4353001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1" lang="zh-CN" altLang="en-US" sz="800" dirty="0">
                  <a:latin typeface="DengXian" panose="02010600030101010101" pitchFamily="2" charset="-122"/>
                </a:rPr>
                <a:t>折前收入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598775" y="1623255"/>
            <a:ext cx="1545348" cy="276999"/>
            <a:chOff x="10026767" y="4313918"/>
            <a:chExt cx="1545348" cy="276999"/>
          </a:xfrm>
        </p:grpSpPr>
        <p:sp>
          <p:nvSpPr>
            <p:cNvPr id="87" name="矩形 47"/>
            <p:cNvSpPr/>
            <p:nvPr/>
          </p:nvSpPr>
          <p:spPr>
            <a:xfrm>
              <a:off x="10831919" y="4344417"/>
              <a:ext cx="740196" cy="200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88" name="文本框 48"/>
            <p:cNvSpPr txBox="1"/>
            <p:nvPr/>
          </p:nvSpPr>
          <p:spPr>
            <a:xfrm>
              <a:off x="10026767" y="431391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排序方式</a:t>
              </a:r>
            </a:p>
          </p:txBody>
        </p:sp>
        <p:sp>
          <p:nvSpPr>
            <p:cNvPr id="91" name="Right Triangle 25"/>
            <p:cNvSpPr/>
            <p:nvPr/>
          </p:nvSpPr>
          <p:spPr>
            <a:xfrm rot="19017570">
              <a:off x="11364018" y="4387777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2" name="文本框 48"/>
            <p:cNvSpPr txBox="1"/>
            <p:nvPr/>
          </p:nvSpPr>
          <p:spPr>
            <a:xfrm>
              <a:off x="10831919" y="432930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1" lang="zh-CN" altLang="en-US" sz="1000" dirty="0">
                  <a:latin typeface="DengXian" panose="02010600030101010101" pitchFamily="2" charset="-122"/>
                </a:rPr>
                <a:t>降序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0218955" y="1623255"/>
            <a:ext cx="1476162" cy="276999"/>
            <a:chOff x="10200456" y="4304567"/>
            <a:chExt cx="1476162" cy="276999"/>
          </a:xfrm>
        </p:grpSpPr>
        <p:sp>
          <p:nvSpPr>
            <p:cNvPr id="94" name="矩形 47"/>
            <p:cNvSpPr/>
            <p:nvPr/>
          </p:nvSpPr>
          <p:spPr>
            <a:xfrm>
              <a:off x="10812524" y="4335066"/>
              <a:ext cx="864094" cy="200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95" name="文本框 48"/>
            <p:cNvSpPr txBox="1"/>
            <p:nvPr/>
          </p:nvSpPr>
          <p:spPr>
            <a:xfrm>
              <a:off x="10200456" y="430456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显示前</a:t>
              </a:r>
            </a:p>
          </p:txBody>
        </p:sp>
        <p:sp>
          <p:nvSpPr>
            <p:cNvPr id="96" name="文本框 48"/>
            <p:cNvSpPr txBox="1"/>
            <p:nvPr/>
          </p:nvSpPr>
          <p:spPr>
            <a:xfrm>
              <a:off x="11054927" y="4308098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1" lang="en-US" altLang="zh-CN" sz="1000" dirty="0">
                  <a:latin typeface="DengXian" panose="02010600030101010101" pitchFamily="2" charset="-122"/>
                </a:rPr>
                <a:t>30</a:t>
              </a:r>
              <a:endParaRPr kumimoji="1" lang="zh-CN" altLang="en-US" sz="1000" dirty="0">
                <a:latin typeface="DengXian" panose="02010600030101010101" pitchFamily="2" charset="-122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 rot="5400000">
            <a:off x="9624627" y="4008096"/>
            <a:ext cx="3882136" cy="274534"/>
            <a:chOff x="478270" y="5971704"/>
            <a:chExt cx="11063554" cy="263364"/>
          </a:xfrm>
        </p:grpSpPr>
        <p:sp>
          <p:nvSpPr>
            <p:cNvPr id="98" name="Rectangle 97"/>
            <p:cNvSpPr/>
            <p:nvPr/>
          </p:nvSpPr>
          <p:spPr>
            <a:xfrm>
              <a:off x="478270" y="6019387"/>
              <a:ext cx="11063554" cy="1808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516579" y="6018260"/>
              <a:ext cx="3767688" cy="181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322989" y="5971704"/>
              <a:ext cx="293576" cy="249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＞</a:t>
              </a:r>
              <a:endParaRPr lang="en-US" sz="12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 rot="10800000">
              <a:off x="1450662" y="5984588"/>
              <a:ext cx="518635" cy="250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＞</a:t>
              </a:r>
              <a:endParaRPr lang="en-US" sz="1200" b="1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3817" y="5876678"/>
            <a:ext cx="11394611" cy="247357"/>
            <a:chOff x="478270" y="5989405"/>
            <a:chExt cx="11063554" cy="246584"/>
          </a:xfrm>
        </p:grpSpPr>
        <p:sp>
          <p:nvSpPr>
            <p:cNvPr id="108" name="Rectangle 107"/>
            <p:cNvSpPr/>
            <p:nvPr/>
          </p:nvSpPr>
          <p:spPr>
            <a:xfrm>
              <a:off x="478270" y="6019387"/>
              <a:ext cx="11063554" cy="1808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583695" y="6023536"/>
              <a:ext cx="3767689" cy="181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0996305" y="5989405"/>
              <a:ext cx="293575" cy="2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＞</a:t>
              </a:r>
              <a:endParaRPr lang="en-US" sz="12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 rot="10800000">
              <a:off x="548665" y="6011644"/>
              <a:ext cx="414288" cy="224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＞</a:t>
              </a:r>
              <a:endParaRPr lang="en-US" sz="1200" b="1" dirty="0"/>
            </a:p>
          </p:txBody>
        </p:sp>
      </p:grp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3"/>
          <a:srcRect l="28677" t="93916" b="1688"/>
          <a:stretch>
            <a:fillRect/>
          </a:stretch>
        </p:blipFill>
        <p:spPr>
          <a:xfrm>
            <a:off x="2058848" y="6276747"/>
            <a:ext cx="7798835" cy="299810"/>
          </a:xfrm>
          <a:prstGeom prst="rect">
            <a:avLst/>
          </a:prstGeom>
        </p:spPr>
      </p:pic>
      <p:grpSp>
        <p:nvGrpSpPr>
          <p:cNvPr id="119" name="Group 44">
            <a:extLst>
              <a:ext uri="{FF2B5EF4-FFF2-40B4-BE49-F238E27FC236}">
                <a16:creationId xmlns:a16="http://schemas.microsoft.com/office/drawing/2014/main" id="{3242F4DF-D566-4BAC-A326-19D6B92DF1E4}"/>
              </a:ext>
            </a:extLst>
          </p:cNvPr>
          <p:cNvGrpSpPr/>
          <p:nvPr/>
        </p:nvGrpSpPr>
        <p:grpSpPr>
          <a:xfrm>
            <a:off x="5016330" y="1173221"/>
            <a:ext cx="1068216" cy="281276"/>
            <a:chOff x="304798" y="1047755"/>
            <a:chExt cx="1068216" cy="357341"/>
          </a:xfrm>
        </p:grpSpPr>
        <p:sp>
          <p:nvSpPr>
            <p:cNvPr id="120" name="矩形 60">
              <a:extLst>
                <a:ext uri="{FF2B5EF4-FFF2-40B4-BE49-F238E27FC236}">
                  <a16:creationId xmlns:a16="http://schemas.microsoft.com/office/drawing/2014/main" id="{9F9D86D9-F842-4B15-B72C-2C9B98D3F07C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121" name="文本框 61">
              <a:extLst>
                <a:ext uri="{FF2B5EF4-FFF2-40B4-BE49-F238E27FC236}">
                  <a16:creationId xmlns:a16="http://schemas.microsoft.com/office/drawing/2014/main" id="{DA3374C9-6027-4BEF-9022-BB1226AD3CBC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351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城市群</a:t>
              </a:r>
            </a:p>
          </p:txBody>
        </p:sp>
        <p:sp>
          <p:nvSpPr>
            <p:cNvPr id="122" name="Right Triangle 25">
              <a:extLst>
                <a:ext uri="{FF2B5EF4-FFF2-40B4-BE49-F238E27FC236}">
                  <a16:creationId xmlns:a16="http://schemas.microsoft.com/office/drawing/2014/main" id="{0AC3401A-B3F8-4774-B9FA-6D2689455283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125" name="Text Placeholder 32">
            <a:extLst>
              <a:ext uri="{FF2B5EF4-FFF2-40B4-BE49-F238E27FC236}">
                <a16:creationId xmlns:a16="http://schemas.microsoft.com/office/drawing/2014/main" id="{D8A06BF1-FC3C-4D2E-B1A2-E544FB6D4C1B}"/>
              </a:ext>
            </a:extLst>
          </p:cNvPr>
          <p:cNvSpPr txBox="1">
            <a:spLocks/>
          </p:cNvSpPr>
          <p:nvPr/>
        </p:nvSpPr>
        <p:spPr>
          <a:xfrm>
            <a:off x="9598588" y="1135811"/>
            <a:ext cx="1556421" cy="281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dirty="0"/>
              <a:t>    单位：万元</a:t>
            </a:r>
            <a:endParaRPr lang="en-US" altLang="zh-CN" sz="1400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AAEFD74-E896-4D86-9417-A0C1EA09FD79}"/>
              </a:ext>
            </a:extLst>
          </p:cNvPr>
          <p:cNvGrpSpPr/>
          <p:nvPr/>
        </p:nvGrpSpPr>
        <p:grpSpPr>
          <a:xfrm>
            <a:off x="11017765" y="1168315"/>
            <a:ext cx="720000" cy="287867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124" name="矩形 57">
              <a:extLst>
                <a:ext uri="{FF2B5EF4-FFF2-40B4-BE49-F238E27FC236}">
                  <a16:creationId xmlns:a16="http://schemas.microsoft.com/office/drawing/2014/main" id="{70157726-84EB-4E6C-A6C1-3E8DCC6AAB2F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文本框 58">
              <a:extLst>
                <a:ext uri="{FF2B5EF4-FFF2-40B4-BE49-F238E27FC236}">
                  <a16:creationId xmlns:a16="http://schemas.microsoft.com/office/drawing/2014/main" id="{F3143E48-D881-46EE-BFBE-AFF3591ADD63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27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7954994" y="2491028"/>
            <a:ext cx="2263961" cy="538427"/>
          </a:xfrm>
          <a:prstGeom prst="wedgeRoundRectCallout">
            <a:avLst>
              <a:gd name="adj1" fmla="val -64863"/>
              <a:gd name="adj2" fmla="val -152009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排序字段：折前收入，折前收入同比，销售部费用，费用同比，费用率，费用率同比，费用率环比</a:t>
            </a:r>
          </a:p>
        </p:txBody>
      </p:sp>
      <p:grpSp>
        <p:nvGrpSpPr>
          <p:cNvPr id="68" name="Group 44">
            <a:extLst>
              <a:ext uri="{FF2B5EF4-FFF2-40B4-BE49-F238E27FC236}">
                <a16:creationId xmlns:a16="http://schemas.microsoft.com/office/drawing/2014/main" id="{90D0F03B-C7D2-47CE-898D-E741339AC08E}"/>
              </a:ext>
            </a:extLst>
          </p:cNvPr>
          <p:cNvGrpSpPr/>
          <p:nvPr/>
        </p:nvGrpSpPr>
        <p:grpSpPr>
          <a:xfrm>
            <a:off x="188981" y="1169105"/>
            <a:ext cx="981714" cy="276999"/>
            <a:chOff x="304798" y="1047755"/>
            <a:chExt cx="1068216" cy="291949"/>
          </a:xfrm>
        </p:grpSpPr>
        <p:sp>
          <p:nvSpPr>
            <p:cNvPr id="69" name="矩形 60">
              <a:extLst>
                <a:ext uri="{FF2B5EF4-FFF2-40B4-BE49-F238E27FC236}">
                  <a16:creationId xmlns:a16="http://schemas.microsoft.com/office/drawing/2014/main" id="{E7832E61-8BBB-43A2-BB3A-D0E140B1B0E9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文本框 61">
              <a:extLst>
                <a:ext uri="{FF2B5EF4-FFF2-40B4-BE49-F238E27FC236}">
                  <a16:creationId xmlns:a16="http://schemas.microsoft.com/office/drawing/2014/main" id="{EB8D829A-9DEF-4FEA-91FB-D2D4D24FD6DC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开始月</a:t>
              </a:r>
            </a:p>
          </p:txBody>
        </p:sp>
        <p:sp>
          <p:nvSpPr>
            <p:cNvPr id="73" name="Right Triangle 25">
              <a:extLst>
                <a:ext uri="{FF2B5EF4-FFF2-40B4-BE49-F238E27FC236}">
                  <a16:creationId xmlns:a16="http://schemas.microsoft.com/office/drawing/2014/main" id="{11DB32D2-8625-48FA-A370-4EC489860E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5" name="Group 44">
            <a:extLst>
              <a:ext uri="{FF2B5EF4-FFF2-40B4-BE49-F238E27FC236}">
                <a16:creationId xmlns:a16="http://schemas.microsoft.com/office/drawing/2014/main" id="{1035D9F1-C3D8-43F3-AA20-FD848A39AEB6}"/>
              </a:ext>
            </a:extLst>
          </p:cNvPr>
          <p:cNvGrpSpPr/>
          <p:nvPr/>
        </p:nvGrpSpPr>
        <p:grpSpPr>
          <a:xfrm>
            <a:off x="1240047" y="1170671"/>
            <a:ext cx="981714" cy="247518"/>
            <a:chOff x="304798" y="1047755"/>
            <a:chExt cx="1068216" cy="291949"/>
          </a:xfrm>
        </p:grpSpPr>
        <p:sp>
          <p:nvSpPr>
            <p:cNvPr id="76" name="矩形 60">
              <a:extLst>
                <a:ext uri="{FF2B5EF4-FFF2-40B4-BE49-F238E27FC236}">
                  <a16:creationId xmlns:a16="http://schemas.microsoft.com/office/drawing/2014/main" id="{38754B9E-FFAA-4C50-B2E6-845BBD6DA408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文本框 61">
              <a:extLst>
                <a:ext uri="{FF2B5EF4-FFF2-40B4-BE49-F238E27FC236}">
                  <a16:creationId xmlns:a16="http://schemas.microsoft.com/office/drawing/2014/main" id="{36975CDE-9A52-4526-9C53-47CA82319F7D}"/>
                </a:ext>
              </a:extLst>
            </p:cNvPr>
            <p:cNvSpPr txBox="1"/>
            <p:nvPr/>
          </p:nvSpPr>
          <p:spPr>
            <a:xfrm>
              <a:off x="338998" y="1053189"/>
              <a:ext cx="7032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截止月</a:t>
              </a:r>
            </a:p>
          </p:txBody>
        </p:sp>
        <p:sp>
          <p:nvSpPr>
            <p:cNvPr id="79" name="Right Triangle 25">
              <a:extLst>
                <a:ext uri="{FF2B5EF4-FFF2-40B4-BE49-F238E27FC236}">
                  <a16:creationId xmlns:a16="http://schemas.microsoft.com/office/drawing/2014/main" id="{22904573-0F39-4B89-AC3B-55EC75BD6048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Speech Bubble: Rectangle with Corners Rounded 321">
            <a:extLst>
              <a:ext uri="{FF2B5EF4-FFF2-40B4-BE49-F238E27FC236}">
                <a16:creationId xmlns:a16="http://schemas.microsoft.com/office/drawing/2014/main" id="{1E99A7A2-5CC8-40A6-A386-8D534184201B}"/>
              </a:ext>
            </a:extLst>
          </p:cNvPr>
          <p:cNvSpPr/>
          <p:nvPr/>
        </p:nvSpPr>
        <p:spPr>
          <a:xfrm>
            <a:off x="787064" y="1490162"/>
            <a:ext cx="547481" cy="398619"/>
          </a:xfrm>
          <a:prstGeom prst="wedgeRoundRectCallout">
            <a:avLst>
              <a:gd name="adj1" fmla="val -69958"/>
              <a:gd name="adj2" fmla="val -6101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</a:t>
            </a:r>
          </a:p>
        </p:txBody>
      </p:sp>
      <p:sp>
        <p:nvSpPr>
          <p:cNvPr id="81" name="Speech Bubble: Rectangle with Corners Rounded 321">
            <a:extLst>
              <a:ext uri="{FF2B5EF4-FFF2-40B4-BE49-F238E27FC236}">
                <a16:creationId xmlns:a16="http://schemas.microsoft.com/office/drawing/2014/main" id="{204C906E-57B3-4EED-B131-6872B33529D2}"/>
              </a:ext>
            </a:extLst>
          </p:cNvPr>
          <p:cNvSpPr/>
          <p:nvPr/>
        </p:nvSpPr>
        <p:spPr>
          <a:xfrm>
            <a:off x="1657095" y="1468938"/>
            <a:ext cx="547481" cy="398619"/>
          </a:xfrm>
          <a:prstGeom prst="wedgeRoundRectCallout">
            <a:avLst>
              <a:gd name="adj1" fmla="val -69958"/>
              <a:gd name="adj2" fmla="val -6101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</a:t>
            </a:r>
          </a:p>
        </p:txBody>
      </p:sp>
    </p:spTree>
    <p:extLst>
      <p:ext uri="{BB962C8B-B14F-4D97-AF65-F5344CB8AC3E}">
        <p14:creationId xmlns:p14="http://schemas.microsoft.com/office/powerpoint/2010/main" val="2928133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经销商费用明细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814211"/>
              </p:ext>
            </p:extLst>
          </p:nvPr>
        </p:nvGraphicFramePr>
        <p:xfrm>
          <a:off x="0" y="433388"/>
          <a:ext cx="12192000" cy="6416046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5197019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开始月、截止月筛选器：默认显示为当月，数据为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区域筛选器：默认：全部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经销商筛选器：默认：全部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渠道筛选器：默认：全部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直营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非直营筛选器：主数据中的客户类型，默认：非直营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经销商费用明细表：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默认首页显示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条数据，超出后分页显示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显示前</a:t>
                      </a:r>
                      <a:r>
                        <a:rPr lang="en-US" altLang="zh-CN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XX</a:t>
                      </a: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项”筛选框内可任意输入整数，来选择每页可展示的条数。</a:t>
                      </a:r>
                      <a:endParaRPr lang="en-US" altLang="zh-CN" sz="1200" b="0" i="0" u="none" kern="1200" dirty="0">
                        <a:solidFill>
                          <a:srgbClr val="000000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支持随着筛选框内填写的数值大小变化，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明细表最下面的页面控制器也随之变化，如一共有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995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条数据，输入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，则共显示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34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页，前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33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页每页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项，最后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项；若输入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199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，则共显示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页，每页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199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项。</a:t>
                      </a:r>
                      <a:r>
                        <a:rPr kumimoji="0" lang="zh-CN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默认每页显示</a:t>
                      </a: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项。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同时支持通过点击页面控制器上的页数跳转到到该页面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（注意：随着当前页面展示条数的增多，系统响应时间会对应有所增长）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支持通过向右拖拉滑动条来展示表格右端的字段内容，同理将滑动条拖到右侧后，可以通过向左拖动滑动条来查看表格左侧的字段内容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232410" marR="0" lvl="0" indent="-13525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+mn-cs"/>
                        </a:rPr>
                        <a:t>支持通过向下拖拉滑动条来展示表格下方的字段内容，同理将滑动条拖到下侧后，可以通过向上拖动滑动条来查看表格上方的字段内容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200" u="none" dirty="0"/>
                        <a:t>排序字段</a:t>
                      </a:r>
                      <a:r>
                        <a:rPr lang="zh-CN" altLang="en-US" sz="1200" dirty="0"/>
                        <a:t>：折前收入，折前收入同比，销售部费用，费用同比，费用率，费用率同比，费用率环比  ；</a:t>
                      </a:r>
                      <a:endParaRPr lang="en-US" altLang="zh-CN" sz="1200" dirty="0"/>
                    </a:p>
                    <a:p>
                      <a:r>
                        <a:rPr lang="zh-CN" altLang="en-US" sz="1200" u="none" dirty="0"/>
                        <a:t>排序方式</a:t>
                      </a:r>
                      <a:r>
                        <a:rPr lang="zh-CN" altLang="en-US" sz="1200" dirty="0"/>
                        <a:t>：升序，降序 （指标都可以实现升降序排列）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默认：折前收入，降序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041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14215" y="816767"/>
            <a:ext cx="2653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销售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费用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液奶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渠道费用分析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9" name="文本框 58">
            <a:extLst>
              <a:ext uri="{FF2B5EF4-FFF2-40B4-BE49-F238E27FC236}">
                <a16:creationId xmlns:a16="http://schemas.microsoft.com/office/drawing/2014/main" id="{4FFEA512-A55C-4EB5-AC2D-0A15A5A3BF82}"/>
              </a:ext>
            </a:extLst>
          </p:cNvPr>
          <p:cNvSpPr txBox="1"/>
          <p:nvPr/>
        </p:nvSpPr>
        <p:spPr>
          <a:xfrm>
            <a:off x="9796879" y="10328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white"/>
                </a:solidFill>
              </a:rPr>
              <a:t>查询</a:t>
            </a:r>
            <a:endParaRPr kumimoji="1"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121952" y="2957699"/>
            <a:ext cx="5967865" cy="126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166648" y="2725693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altLang="zh-CN" sz="1200" dirty="0">
              <a:latin typeface="+mn-ea"/>
            </a:endParaRPr>
          </a:p>
        </p:txBody>
      </p:sp>
      <p:graphicFrame>
        <p:nvGraphicFramePr>
          <p:cNvPr id="52" name="内容占位符 46">
            <a:extLst>
              <a:ext uri="{FF2B5EF4-FFF2-40B4-BE49-F238E27FC236}">
                <a16:creationId xmlns:a16="http://schemas.microsoft.com/office/drawing/2014/main" id="{36B6CC53-28DF-484D-BE17-7C49D51E23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0511708"/>
              </p:ext>
            </p:extLst>
          </p:nvPr>
        </p:nvGraphicFramePr>
        <p:xfrm>
          <a:off x="78724" y="2979488"/>
          <a:ext cx="5962605" cy="1242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06594" y="2631580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费用趋势图</a:t>
            </a:r>
            <a:endParaRPr lang="en-US" sz="1400" b="1" dirty="0">
              <a:latin typeface="+mn-ea"/>
            </a:endParaRPr>
          </a:p>
        </p:txBody>
      </p:sp>
      <p:graphicFrame>
        <p:nvGraphicFramePr>
          <p:cNvPr id="56" name="图表 23">
            <a:extLst>
              <a:ext uri="{FF2B5EF4-FFF2-40B4-BE49-F238E27FC236}">
                <a16:creationId xmlns:a16="http://schemas.microsoft.com/office/drawing/2014/main" id="{B1DB6865-F9F0-48F0-A9E2-0E754C381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938416"/>
              </p:ext>
            </p:extLst>
          </p:nvPr>
        </p:nvGraphicFramePr>
        <p:xfrm>
          <a:off x="6030241" y="2978234"/>
          <a:ext cx="6005801" cy="1221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6323509" y="2644645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费用率趋势图</a:t>
            </a:r>
            <a:endParaRPr lang="en-US" sz="1400" b="1" dirty="0">
              <a:latin typeface="+mn-ea"/>
            </a:endParaRPr>
          </a:p>
        </p:txBody>
      </p:sp>
      <p:sp>
        <p:nvSpPr>
          <p:cNvPr id="61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2443333" y="1209341"/>
            <a:ext cx="1224073" cy="398619"/>
          </a:xfrm>
          <a:prstGeom prst="wedgeRoundRectCallout">
            <a:avLst>
              <a:gd name="adj1" fmla="val -81019"/>
              <a:gd name="adj2" fmla="val 577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  <p:grpSp>
        <p:nvGrpSpPr>
          <p:cNvPr id="67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3533067" y="1168589"/>
            <a:ext cx="1068216" cy="291949"/>
            <a:chOff x="304798" y="1047755"/>
            <a:chExt cx="1068216" cy="291949"/>
          </a:xfrm>
        </p:grpSpPr>
        <p:sp>
          <p:nvSpPr>
            <p:cNvPr id="69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89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渠道 </a:t>
              </a:r>
            </a:p>
          </p:txBody>
        </p:sp>
        <p:sp>
          <p:nvSpPr>
            <p:cNvPr id="77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8" name="Rectangle 77"/>
          <p:cNvSpPr/>
          <p:nvPr/>
        </p:nvSpPr>
        <p:spPr>
          <a:xfrm>
            <a:off x="78724" y="1560912"/>
            <a:ext cx="11996866" cy="1002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79" name="Text Placeholder 23"/>
          <p:cNvSpPr txBox="1">
            <a:spLocks/>
          </p:cNvSpPr>
          <p:nvPr/>
        </p:nvSpPr>
        <p:spPr>
          <a:xfrm>
            <a:off x="1118095" y="1614293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  折前收入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12%</a:t>
            </a:r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23%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</a:t>
            </a:r>
          </a:p>
        </p:txBody>
      </p:sp>
      <p:sp>
        <p:nvSpPr>
          <p:cNvPr id="80" name="Text Placeholder 25"/>
          <p:cNvSpPr txBox="1">
            <a:spLocks/>
          </p:cNvSpPr>
          <p:nvPr/>
        </p:nvSpPr>
        <p:spPr>
          <a:xfrm>
            <a:off x="4901042" y="1628148"/>
            <a:ext cx="1393742" cy="990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销售部费用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353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500</a:t>
            </a:r>
          </a:p>
        </p:txBody>
      </p:sp>
      <p:sp>
        <p:nvSpPr>
          <p:cNvPr id="81" name="Text Placeholder 32"/>
          <p:cNvSpPr txBox="1">
            <a:spLocks/>
          </p:cNvSpPr>
          <p:nvPr/>
        </p:nvSpPr>
        <p:spPr>
          <a:xfrm>
            <a:off x="7562276" y="1631861"/>
            <a:ext cx="1442771" cy="924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  费用率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  34</a:t>
            </a:r>
            <a:r>
              <a:rPr lang="en-US" altLang="zh-CN" sz="1400" b="1" dirty="0"/>
              <a:t>%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  30</a:t>
            </a:r>
            <a:r>
              <a:rPr lang="en-US" altLang="zh-CN" sz="1400" b="1" dirty="0"/>
              <a:t>%</a:t>
            </a:r>
            <a:endParaRPr lang="en-US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173756" y="1964187"/>
            <a:ext cx="672958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1400" b="1" dirty="0"/>
              <a:t>本月</a:t>
            </a:r>
            <a:endParaRPr lang="en-US" altLang="zh-CN" sz="1400" b="1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 dirty="0"/>
              <a:t>YTD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9040914" y="1620336"/>
            <a:ext cx="1706656" cy="897041"/>
            <a:chOff x="8070221" y="1572180"/>
            <a:chExt cx="1706656" cy="897041"/>
          </a:xfrm>
        </p:grpSpPr>
        <p:sp>
          <p:nvSpPr>
            <p:cNvPr id="84" name="Text Placeholder 42"/>
            <p:cNvSpPr txBox="1">
              <a:spLocks/>
            </p:cNvSpPr>
            <p:nvPr/>
          </p:nvSpPr>
          <p:spPr>
            <a:xfrm>
              <a:off x="8070221" y="1572180"/>
              <a:ext cx="1706656" cy="8970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/>
                <a:buNone/>
              </a:pPr>
              <a:r>
                <a:rPr lang="zh-CN" altLang="en-US" sz="1400" b="1" dirty="0"/>
                <a:t>  费用率同比</a:t>
              </a:r>
              <a:endParaRPr lang="en-US" altLang="zh-CN" sz="1400" b="1" dirty="0"/>
            </a:p>
            <a:p>
              <a:pPr marL="0" indent="0">
                <a:buFont typeface="Arial" panose="020B0604020202020204"/>
                <a:buNone/>
              </a:pPr>
              <a:r>
                <a:rPr lang="en-US" sz="1400" b="1" dirty="0"/>
                <a:t>     </a:t>
              </a:r>
              <a:r>
                <a:rPr lang="en-US" sz="1400" b="1" dirty="0">
                  <a:solidFill>
                    <a:srgbClr val="F15E64"/>
                  </a:solidFill>
                </a:rPr>
                <a:t>10</a:t>
              </a:r>
              <a:r>
                <a:rPr lang="en-US" altLang="zh-CN" sz="1400" b="1" dirty="0">
                  <a:solidFill>
                    <a:srgbClr val="F15E64"/>
                  </a:solidFill>
                </a:rPr>
                <a:t>%</a:t>
              </a:r>
              <a:endParaRPr lang="en-US" sz="1400" b="1" dirty="0">
                <a:solidFill>
                  <a:srgbClr val="F15E64"/>
                </a:solidFill>
              </a:endParaRPr>
            </a:p>
            <a:p>
              <a:pPr marL="0" indent="0">
                <a:buFont typeface="Arial" panose="020B0604020202020204"/>
                <a:buNone/>
              </a:pPr>
              <a:r>
                <a:rPr lang="en-US" sz="1400" b="1" dirty="0">
                  <a:solidFill>
                    <a:srgbClr val="4472C4"/>
                  </a:solidFill>
                </a:rPr>
                <a:t>    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-</a:t>
              </a:r>
              <a:r>
                <a:rPr lang="en-US" sz="1400" b="1" dirty="0">
                  <a:solidFill>
                    <a:srgbClr val="5AB545"/>
                  </a:solidFill>
                </a:rPr>
                <a:t>20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%</a:t>
              </a:r>
              <a:endParaRPr lang="en-US" sz="1400" b="1" dirty="0">
                <a:solidFill>
                  <a:srgbClr val="5AB545"/>
                </a:solidFill>
              </a:endParaRPr>
            </a:p>
          </p:txBody>
        </p:sp>
        <p:sp>
          <p:nvSpPr>
            <p:cNvPr id="85" name="Down Arrow 84"/>
            <p:cNvSpPr/>
            <p:nvPr/>
          </p:nvSpPr>
          <p:spPr>
            <a:xfrm>
              <a:off x="9131969" y="2280024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  <p:sp>
          <p:nvSpPr>
            <p:cNvPr id="86" name="Down Arrow 85"/>
            <p:cNvSpPr/>
            <p:nvPr/>
          </p:nvSpPr>
          <p:spPr>
            <a:xfrm flipV="1">
              <a:off x="9117266" y="1954239"/>
              <a:ext cx="212018" cy="150799"/>
            </a:xfrm>
            <a:prstGeom prst="downArrow">
              <a:avLst/>
            </a:prstGeom>
            <a:solidFill>
              <a:srgbClr val="F15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618796" y="1611228"/>
            <a:ext cx="1456794" cy="819486"/>
            <a:chOff x="10202475" y="1622487"/>
            <a:chExt cx="1456794" cy="819486"/>
          </a:xfrm>
        </p:grpSpPr>
        <p:sp>
          <p:nvSpPr>
            <p:cNvPr id="88" name="Text Placeholder 40"/>
            <p:cNvSpPr txBox="1">
              <a:spLocks/>
            </p:cNvSpPr>
            <p:nvPr/>
          </p:nvSpPr>
          <p:spPr>
            <a:xfrm>
              <a:off x="10202475" y="1622487"/>
              <a:ext cx="1456794" cy="81948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/>
                <a:buNone/>
              </a:pPr>
              <a:r>
                <a:rPr lang="zh-CN" altLang="en-US" sz="1400" b="1" dirty="0"/>
                <a:t>  费用率环比</a:t>
              </a:r>
              <a:endParaRPr lang="en-US" altLang="zh-CN" sz="1400" b="1" dirty="0"/>
            </a:p>
            <a:p>
              <a:pPr marL="0" indent="0">
                <a:buNone/>
              </a:pPr>
              <a:r>
                <a:rPr lang="en-US" sz="1400" b="1" dirty="0"/>
                <a:t>     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-</a:t>
              </a:r>
              <a:r>
                <a:rPr lang="en-US" sz="1400" b="1" dirty="0">
                  <a:solidFill>
                    <a:srgbClr val="5AB545"/>
                  </a:solidFill>
                </a:rPr>
                <a:t>20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%</a:t>
              </a:r>
              <a:endParaRPr lang="en-US" sz="1400" b="1" dirty="0">
                <a:solidFill>
                  <a:srgbClr val="5AB545"/>
                </a:solidFill>
              </a:endParaRPr>
            </a:p>
            <a:p>
              <a:pPr marL="0" indent="0">
                <a:buFont typeface="Arial" panose="020B0604020202020204"/>
                <a:buNone/>
              </a:pPr>
              <a:endParaRPr lang="en-US" sz="1400" b="1" dirty="0"/>
            </a:p>
            <a:p>
              <a:pPr marL="0" indent="0">
                <a:buFont typeface="Arial" panose="020B0604020202020204"/>
                <a:buNone/>
              </a:pPr>
              <a:r>
                <a:rPr lang="en-US" sz="1400" b="1" dirty="0">
                  <a:solidFill>
                    <a:srgbClr val="4472C4"/>
                  </a:solidFill>
                </a:rPr>
                <a:t>    </a:t>
              </a:r>
              <a:endParaRPr lang="en-US" sz="1400" b="1" dirty="0">
                <a:solidFill>
                  <a:srgbClr val="F15E64"/>
                </a:solidFill>
              </a:endParaRPr>
            </a:p>
          </p:txBody>
        </p:sp>
        <p:sp>
          <p:nvSpPr>
            <p:cNvPr id="90" name="Down Arrow 89"/>
            <p:cNvSpPr/>
            <p:nvPr/>
          </p:nvSpPr>
          <p:spPr>
            <a:xfrm>
              <a:off x="11214642" y="1995619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/>
            </a:p>
          </p:txBody>
        </p:sp>
      </p:grpSp>
      <p:sp>
        <p:nvSpPr>
          <p:cNvPr id="91" name="Text Placeholder 23"/>
          <p:cNvSpPr txBox="1">
            <a:spLocks/>
          </p:cNvSpPr>
          <p:nvPr/>
        </p:nvSpPr>
        <p:spPr>
          <a:xfrm>
            <a:off x="3527615" y="1628026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 折后收入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12%</a:t>
            </a:r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23%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</a:t>
            </a:r>
          </a:p>
        </p:txBody>
      </p:sp>
      <p:sp>
        <p:nvSpPr>
          <p:cNvPr id="92" name="Oval 4"/>
          <p:cNvSpPr/>
          <p:nvPr/>
        </p:nvSpPr>
        <p:spPr>
          <a:xfrm>
            <a:off x="18594" y="1587688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1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3" name="Oval 4"/>
          <p:cNvSpPr/>
          <p:nvPr/>
        </p:nvSpPr>
        <p:spPr>
          <a:xfrm>
            <a:off x="-33782" y="2619086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2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4" name="Oval 4"/>
          <p:cNvSpPr/>
          <p:nvPr/>
        </p:nvSpPr>
        <p:spPr>
          <a:xfrm>
            <a:off x="6049107" y="2618515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3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6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1992436" y="2299164"/>
            <a:ext cx="1372955" cy="364497"/>
          </a:xfrm>
          <a:prstGeom prst="wedgeRoundRectCallout">
            <a:avLst>
              <a:gd name="adj1" fmla="val -76357"/>
              <a:gd name="adj2" fmla="val -8203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/>
              <a:t>收入为部门总收入</a:t>
            </a:r>
          </a:p>
        </p:txBody>
      </p:sp>
      <p:sp>
        <p:nvSpPr>
          <p:cNvPr id="48" name="Text Placeholder 23">
            <a:extLst>
              <a:ext uri="{FF2B5EF4-FFF2-40B4-BE49-F238E27FC236}">
                <a16:creationId xmlns:a16="http://schemas.microsoft.com/office/drawing/2014/main" id="{51BBD7D9-05BC-49A3-B958-1A9B5B218804}"/>
              </a:ext>
            </a:extLst>
          </p:cNvPr>
          <p:cNvSpPr txBox="1">
            <a:spLocks/>
          </p:cNvSpPr>
          <p:nvPr/>
        </p:nvSpPr>
        <p:spPr>
          <a:xfrm>
            <a:off x="2133236" y="1613428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  折前收入同比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12%</a:t>
            </a:r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23%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</a:t>
            </a: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164" y="3034716"/>
            <a:ext cx="275975" cy="23181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2538" y="2983768"/>
            <a:ext cx="275975" cy="231819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6294784" y="1606136"/>
            <a:ext cx="1706656" cy="897041"/>
            <a:chOff x="8070221" y="1572180"/>
            <a:chExt cx="1706656" cy="897041"/>
          </a:xfrm>
        </p:grpSpPr>
        <p:sp>
          <p:nvSpPr>
            <p:cNvPr id="73" name="Text Placeholder 42"/>
            <p:cNvSpPr txBox="1">
              <a:spLocks/>
            </p:cNvSpPr>
            <p:nvPr/>
          </p:nvSpPr>
          <p:spPr>
            <a:xfrm>
              <a:off x="8070221" y="1572180"/>
              <a:ext cx="1706656" cy="8970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/>
                <a:buNone/>
              </a:pPr>
              <a:r>
                <a:rPr lang="zh-CN" altLang="en-US" sz="1400" b="1" dirty="0"/>
                <a:t>  费用同比</a:t>
              </a:r>
              <a:endParaRPr lang="en-US" altLang="zh-CN" sz="1400" b="1" dirty="0"/>
            </a:p>
            <a:p>
              <a:pPr marL="0" indent="0">
                <a:buFont typeface="Arial" panose="020B0604020202020204"/>
                <a:buNone/>
              </a:pPr>
              <a:r>
                <a:rPr lang="en-US" sz="1400" b="1" dirty="0"/>
                <a:t>     </a:t>
              </a:r>
              <a:r>
                <a:rPr lang="en-US" sz="1400" b="1" dirty="0">
                  <a:solidFill>
                    <a:srgbClr val="F15E64"/>
                  </a:solidFill>
                </a:rPr>
                <a:t>10</a:t>
              </a:r>
              <a:r>
                <a:rPr lang="en-US" altLang="zh-CN" sz="1400" b="1" dirty="0">
                  <a:solidFill>
                    <a:srgbClr val="F15E64"/>
                  </a:solidFill>
                </a:rPr>
                <a:t>%</a:t>
              </a:r>
              <a:endParaRPr lang="en-US" sz="1400" b="1" dirty="0">
                <a:solidFill>
                  <a:srgbClr val="F15E64"/>
                </a:solidFill>
              </a:endParaRPr>
            </a:p>
            <a:p>
              <a:pPr marL="0" indent="0">
                <a:buFont typeface="Arial" panose="020B0604020202020204"/>
                <a:buNone/>
              </a:pPr>
              <a:r>
                <a:rPr lang="en-US" sz="1400" b="1" dirty="0">
                  <a:solidFill>
                    <a:srgbClr val="4472C4"/>
                  </a:solidFill>
                </a:rPr>
                <a:t>    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-</a:t>
              </a:r>
              <a:r>
                <a:rPr lang="en-US" sz="1400" b="1" dirty="0">
                  <a:solidFill>
                    <a:srgbClr val="5AB545"/>
                  </a:solidFill>
                </a:rPr>
                <a:t>20</a:t>
              </a:r>
              <a:r>
                <a:rPr lang="en-US" altLang="zh-CN" sz="1400" b="1" dirty="0">
                  <a:solidFill>
                    <a:srgbClr val="5AB545"/>
                  </a:solidFill>
                </a:rPr>
                <a:t>%</a:t>
              </a:r>
              <a:endParaRPr lang="en-US" sz="1400" b="1" dirty="0">
                <a:solidFill>
                  <a:srgbClr val="5AB545"/>
                </a:solidFill>
              </a:endParaRPr>
            </a:p>
          </p:txBody>
        </p:sp>
        <p:sp>
          <p:nvSpPr>
            <p:cNvPr id="75" name="Down Arrow 74"/>
            <p:cNvSpPr/>
            <p:nvPr/>
          </p:nvSpPr>
          <p:spPr>
            <a:xfrm>
              <a:off x="9131969" y="2280024"/>
              <a:ext cx="197315" cy="181857"/>
            </a:xfrm>
            <a:prstGeom prst="downArrow">
              <a:avLst/>
            </a:prstGeom>
            <a:solidFill>
              <a:srgbClr val="5AB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6" name="Down Arrow 75"/>
            <p:cNvSpPr/>
            <p:nvPr/>
          </p:nvSpPr>
          <p:spPr>
            <a:xfrm flipV="1">
              <a:off x="9117266" y="1954239"/>
              <a:ext cx="212018" cy="150799"/>
            </a:xfrm>
            <a:prstGeom prst="downArrow">
              <a:avLst/>
            </a:prstGeom>
            <a:solidFill>
              <a:srgbClr val="F15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95" name="Text Placeholder 32">
            <a:extLst>
              <a:ext uri="{FF2B5EF4-FFF2-40B4-BE49-F238E27FC236}">
                <a16:creationId xmlns:a16="http://schemas.microsoft.com/office/drawing/2014/main" id="{1AF882B3-D52F-4037-A6F1-CE9C1ED29D01}"/>
              </a:ext>
            </a:extLst>
          </p:cNvPr>
          <p:cNvSpPr txBox="1">
            <a:spLocks/>
          </p:cNvSpPr>
          <p:nvPr/>
        </p:nvSpPr>
        <p:spPr>
          <a:xfrm>
            <a:off x="8797492" y="1191439"/>
            <a:ext cx="1562810" cy="2539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  </a:t>
            </a:r>
            <a:r>
              <a:rPr lang="zh-CN" altLang="en-US" sz="1400" dirty="0"/>
              <a:t>单位：万元</a:t>
            </a:r>
            <a:endParaRPr lang="en-US" altLang="zh-CN" sz="1400" dirty="0"/>
          </a:p>
        </p:txBody>
      </p:sp>
      <p:sp>
        <p:nvSpPr>
          <p:cNvPr id="103" name="文本框 58">
            <a:extLst>
              <a:ext uri="{FF2B5EF4-FFF2-40B4-BE49-F238E27FC236}">
                <a16:creationId xmlns:a16="http://schemas.microsoft.com/office/drawing/2014/main" id="{AB215932-D729-4B4C-9D86-3C5DD63DB0FE}"/>
              </a:ext>
            </a:extLst>
          </p:cNvPr>
          <p:cNvSpPr txBox="1"/>
          <p:nvPr/>
        </p:nvSpPr>
        <p:spPr>
          <a:xfrm>
            <a:off x="10616777" y="11400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white"/>
                </a:solidFill>
              </a:rPr>
              <a:t>查询</a:t>
            </a:r>
            <a:endParaRPr kumimoji="1" lang="zh-CN" altLang="en-US" sz="1200" dirty="0">
              <a:solidFill>
                <a:prstClr val="white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AAEFD74-E896-4D86-9417-A0C1EA09FD79}"/>
              </a:ext>
            </a:extLst>
          </p:cNvPr>
          <p:cNvGrpSpPr/>
          <p:nvPr/>
        </p:nvGrpSpPr>
        <p:grpSpPr>
          <a:xfrm>
            <a:off x="10472114" y="1156771"/>
            <a:ext cx="720000" cy="287867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97" name="矩形 57">
              <a:extLst>
                <a:ext uri="{FF2B5EF4-FFF2-40B4-BE49-F238E27FC236}">
                  <a16:creationId xmlns:a16="http://schemas.microsoft.com/office/drawing/2014/main" id="{70157726-84EB-4E6C-A6C1-3E8DCC6AAB2F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文本框 58">
              <a:extLst>
                <a:ext uri="{FF2B5EF4-FFF2-40B4-BE49-F238E27FC236}">
                  <a16:creationId xmlns:a16="http://schemas.microsoft.com/office/drawing/2014/main" id="{F3143E48-D881-46EE-BFBE-AFF3591ADD63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1948627" y="666486"/>
            <a:ext cx="852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渠道的取数逻辑待确认后反馈，暂不实施</a:t>
            </a:r>
            <a:endParaRPr lang="en-US" sz="3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1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4159403" y="2402113"/>
            <a:ext cx="1372955" cy="592854"/>
          </a:xfrm>
          <a:prstGeom prst="wedgeRoundRectCallout">
            <a:avLst>
              <a:gd name="adj1" fmla="val -57428"/>
              <a:gd name="adj2" fmla="val 14242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/>
              <a:t>展为近两年数据，如</a:t>
            </a:r>
            <a:r>
              <a:rPr lang="en-US" altLang="zh-CN" sz="1000" dirty="0"/>
              <a:t>19</a:t>
            </a:r>
            <a:r>
              <a:rPr lang="zh-CN" altLang="en-US" sz="1000" dirty="0"/>
              <a:t>年</a:t>
            </a:r>
            <a:r>
              <a:rPr lang="en-US" altLang="zh-CN" sz="1000" dirty="0"/>
              <a:t>6</a:t>
            </a:r>
            <a:r>
              <a:rPr lang="zh-CN" altLang="en-US" sz="1000" dirty="0"/>
              <a:t>月默认显示</a:t>
            </a:r>
            <a:r>
              <a:rPr lang="en-US" altLang="zh-CN" sz="1000" dirty="0"/>
              <a:t>18</a:t>
            </a:r>
            <a:r>
              <a:rPr lang="zh-CN" altLang="en-US" sz="1000" dirty="0"/>
              <a:t>年</a:t>
            </a:r>
            <a:r>
              <a:rPr lang="en-US" altLang="zh-CN" sz="1000" dirty="0"/>
              <a:t>1</a:t>
            </a:r>
            <a:r>
              <a:rPr lang="zh-CN" altLang="en-US" sz="1000" dirty="0"/>
              <a:t>月</a:t>
            </a:r>
            <a:r>
              <a:rPr lang="en-US" altLang="zh-CN" sz="1000" dirty="0"/>
              <a:t>-19</a:t>
            </a:r>
            <a:r>
              <a:rPr lang="zh-CN" altLang="en-US" sz="1000" dirty="0"/>
              <a:t>年</a:t>
            </a:r>
            <a:r>
              <a:rPr lang="en-US" altLang="zh-CN" sz="1000" dirty="0"/>
              <a:t>6</a:t>
            </a:r>
            <a:r>
              <a:rPr lang="zh-CN" altLang="en-US" sz="1000" dirty="0"/>
              <a:t>月数据</a:t>
            </a: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2315" y="4630048"/>
            <a:ext cx="275975" cy="231819"/>
          </a:xfrm>
          <a:prstGeom prst="rect">
            <a:avLst/>
          </a:prstGeom>
        </p:spPr>
      </p:pic>
      <p:graphicFrame>
        <p:nvGraphicFramePr>
          <p:cNvPr id="109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74435"/>
              </p:ext>
            </p:extLst>
          </p:nvPr>
        </p:nvGraphicFramePr>
        <p:xfrm>
          <a:off x="6333708" y="5842534"/>
          <a:ext cx="5610989" cy="950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4378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11320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67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6737">
                  <a:extLst>
                    <a:ext uri="{9D8B030D-6E8A-4147-A177-3AD203B41FA5}">
                      <a16:colId xmlns:a16="http://schemas.microsoft.com/office/drawing/2014/main" val="2761222331"/>
                    </a:ext>
                  </a:extLst>
                </a:gridCol>
                <a:gridCol w="836737">
                  <a:extLst>
                    <a:ext uri="{9D8B030D-6E8A-4147-A177-3AD203B41FA5}">
                      <a16:colId xmlns:a16="http://schemas.microsoft.com/office/drawing/2014/main" val="1300911552"/>
                    </a:ext>
                  </a:extLst>
                </a:gridCol>
              </a:tblGrid>
              <a:tr h="195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费用科目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销售部费用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3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陈列费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3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进店费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53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导购理货费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3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临期品费用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0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606172"/>
              </p:ext>
            </p:extLst>
          </p:nvPr>
        </p:nvGraphicFramePr>
        <p:xfrm>
          <a:off x="6349135" y="4523335"/>
          <a:ext cx="5595559" cy="1027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1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1671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112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44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4436">
                  <a:extLst>
                    <a:ext uri="{9D8B030D-6E8A-4147-A177-3AD203B41FA5}">
                      <a16:colId xmlns:a16="http://schemas.microsoft.com/office/drawing/2014/main" val="942127101"/>
                    </a:ext>
                  </a:extLst>
                </a:gridCol>
                <a:gridCol w="834436">
                  <a:extLst>
                    <a:ext uri="{9D8B030D-6E8A-4147-A177-3AD203B41FA5}">
                      <a16:colId xmlns:a16="http://schemas.microsoft.com/office/drawing/2014/main" val="1901780398"/>
                    </a:ext>
                  </a:extLst>
                </a:gridCol>
              </a:tblGrid>
              <a:tr h="16416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渠道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销售部费用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重点系统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特渠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学生奶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综合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6365"/>
                  </a:ext>
                </a:extLst>
              </a:tr>
            </a:tbl>
          </a:graphicData>
        </a:graphic>
      </p:graphicFrame>
      <p:graphicFrame>
        <p:nvGraphicFramePr>
          <p:cNvPr id="111" name="内容占位符 1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7557971"/>
              </p:ext>
            </p:extLst>
          </p:nvPr>
        </p:nvGraphicFramePr>
        <p:xfrm>
          <a:off x="182351" y="4495965"/>
          <a:ext cx="5961085" cy="12442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4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3469618140"/>
                    </a:ext>
                  </a:extLst>
                </a:gridCol>
                <a:gridCol w="540337">
                  <a:extLst>
                    <a:ext uri="{9D8B030D-6E8A-4147-A177-3AD203B41FA5}">
                      <a16:colId xmlns:a16="http://schemas.microsoft.com/office/drawing/2014/main" val="662141472"/>
                    </a:ext>
                  </a:extLst>
                </a:gridCol>
              </a:tblGrid>
              <a:tr h="12070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大区名称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折前收入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折后收入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销售部费用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   费用率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费用率同比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费用率环比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费用占比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费用占比变化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89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山东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2,078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9.83%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89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浙沪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1,915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13.50%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89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河南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1,863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10.06%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89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西南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1,684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14.29%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65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苏皖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1,625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11.75%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89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京津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1,560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14.37%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57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电子商务单元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199396" y="4229638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大区费用</a:t>
            </a:r>
            <a:endParaRPr lang="en-US" sz="1400" b="1" dirty="0">
              <a:latin typeface="+mn-ea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311802" y="4235958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渠道费用</a:t>
            </a:r>
            <a:endParaRPr lang="en-US" sz="1400" b="1" dirty="0">
              <a:latin typeface="+mn-e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402516" y="5543469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/>
              <a:t>科目费用</a:t>
            </a:r>
            <a:endParaRPr lang="en-US" sz="1400" b="1" dirty="0"/>
          </a:p>
        </p:txBody>
      </p:sp>
      <p:sp>
        <p:nvSpPr>
          <p:cNvPr id="115" name="Oval 4"/>
          <p:cNvSpPr/>
          <p:nvPr/>
        </p:nvSpPr>
        <p:spPr>
          <a:xfrm>
            <a:off x="-41971" y="4209390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latin typeface="+mn-ea"/>
                <a:cs typeface="Arial" pitchFamily="34" charset="0"/>
              </a:rPr>
              <a:t>4</a:t>
            </a:r>
            <a:endParaRPr lang="zh-CN" altLang="en-US" sz="1400" b="1" kern="0" dirty="0" err="1">
              <a:solidFill>
                <a:srgbClr val="FFFFFF"/>
              </a:solidFill>
              <a:latin typeface="+mn-ea"/>
              <a:cs typeface="Arial" pitchFamily="34" charset="0"/>
            </a:endParaRPr>
          </a:p>
        </p:txBody>
      </p:sp>
      <p:sp>
        <p:nvSpPr>
          <p:cNvPr id="116" name="Oval 4"/>
          <p:cNvSpPr/>
          <p:nvPr/>
        </p:nvSpPr>
        <p:spPr>
          <a:xfrm>
            <a:off x="6071129" y="4257031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latin typeface="+mn-ea"/>
                <a:cs typeface="Arial" pitchFamily="34" charset="0"/>
              </a:rPr>
              <a:t>5</a:t>
            </a:r>
            <a:endParaRPr lang="zh-CN" altLang="en-US" sz="1400" b="1" kern="0" dirty="0" err="1">
              <a:solidFill>
                <a:srgbClr val="FFFFFF"/>
              </a:solidFill>
              <a:latin typeface="+mn-ea"/>
              <a:cs typeface="Arial" pitchFamily="34" charset="0"/>
            </a:endParaRPr>
          </a:p>
        </p:txBody>
      </p:sp>
      <p:sp>
        <p:nvSpPr>
          <p:cNvPr id="117" name="Oval 4"/>
          <p:cNvSpPr/>
          <p:nvPr/>
        </p:nvSpPr>
        <p:spPr>
          <a:xfrm>
            <a:off x="-32564" y="5552179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6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18" name="十字箭头 33"/>
          <p:cNvSpPr/>
          <p:nvPr/>
        </p:nvSpPr>
        <p:spPr>
          <a:xfrm>
            <a:off x="869325" y="4555774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9" name="Speech Bubble: Rectangle with Corners Rounded 321">
            <a:extLst>
              <a:ext uri="{FF2B5EF4-FFF2-40B4-BE49-F238E27FC236}">
                <a16:creationId xmlns:a16="http://schemas.microsoft.com/office/drawing/2014/main" id="{CBD9E8D5-6FB1-4BC6-B626-32DE380BBA6F}"/>
              </a:ext>
            </a:extLst>
          </p:cNvPr>
          <p:cNvSpPr/>
          <p:nvPr/>
        </p:nvSpPr>
        <p:spPr>
          <a:xfrm>
            <a:off x="1140707" y="4822861"/>
            <a:ext cx="1052022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大区不分页，一屏显示</a:t>
            </a:r>
          </a:p>
        </p:txBody>
      </p:sp>
      <p:sp>
        <p:nvSpPr>
          <p:cNvPr id="120" name="Speech Bubble: Rectangle with Corners Rounded 321">
            <a:extLst>
              <a:ext uri="{FF2B5EF4-FFF2-40B4-BE49-F238E27FC236}">
                <a16:creationId xmlns:a16="http://schemas.microsoft.com/office/drawing/2014/main" id="{65053D38-DE61-4DFA-8CED-756365AE53A1}"/>
              </a:ext>
            </a:extLst>
          </p:cNvPr>
          <p:cNvSpPr/>
          <p:nvPr/>
        </p:nvSpPr>
        <p:spPr>
          <a:xfrm>
            <a:off x="7262279" y="6068455"/>
            <a:ext cx="1052022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不分页，滑轮下拉</a:t>
            </a:r>
          </a:p>
        </p:txBody>
      </p:sp>
      <p:sp>
        <p:nvSpPr>
          <p:cNvPr id="121" name="Speech Bubble: Rectangle with Corners Rounded 321">
            <a:extLst>
              <a:ext uri="{FF2B5EF4-FFF2-40B4-BE49-F238E27FC236}">
                <a16:creationId xmlns:a16="http://schemas.microsoft.com/office/drawing/2014/main" id="{65053D38-DE61-4DFA-8CED-756365AE53A1}"/>
              </a:ext>
            </a:extLst>
          </p:cNvPr>
          <p:cNvSpPr/>
          <p:nvPr/>
        </p:nvSpPr>
        <p:spPr>
          <a:xfrm>
            <a:off x="7404838" y="4903064"/>
            <a:ext cx="1052022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不分页，滑轮下拉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455189" y="4908218"/>
            <a:ext cx="390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渠道的取数逻辑待确认后反馈，暂不实施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123" name="表格 63">
            <a:extLst>
              <a:ext uri="{FF2B5EF4-FFF2-40B4-BE49-F238E27FC236}">
                <a16:creationId xmlns:a16="http://schemas.microsoft.com/office/drawing/2014/main" id="{C5A24F6D-F1C7-4109-8832-363733CFE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00525"/>
              </p:ext>
            </p:extLst>
          </p:nvPr>
        </p:nvGraphicFramePr>
        <p:xfrm>
          <a:off x="162002" y="5832909"/>
          <a:ext cx="5959951" cy="959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4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3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398">
                  <a:extLst>
                    <a:ext uri="{9D8B030D-6E8A-4147-A177-3AD203B41FA5}">
                      <a16:colId xmlns:a16="http://schemas.microsoft.com/office/drawing/2014/main" val="1148300694"/>
                    </a:ext>
                  </a:extLst>
                </a:gridCol>
                <a:gridCol w="1019398">
                  <a:extLst>
                    <a:ext uri="{9D8B030D-6E8A-4147-A177-3AD203B41FA5}">
                      <a16:colId xmlns:a16="http://schemas.microsoft.com/office/drawing/2014/main" val="4274417700"/>
                    </a:ext>
                  </a:extLst>
                </a:gridCol>
                <a:gridCol w="1019398">
                  <a:extLst>
                    <a:ext uri="{9D8B030D-6E8A-4147-A177-3AD203B41FA5}">
                      <a16:colId xmlns:a16="http://schemas.microsoft.com/office/drawing/2014/main" val="3190265181"/>
                    </a:ext>
                  </a:extLst>
                </a:gridCol>
              </a:tblGrid>
              <a:tr h="1722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活动类型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销售部费用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费用同比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费用率环比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费用占比变化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8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形象建设申请</a:t>
                      </a:r>
                      <a:endParaRPr lang="en-US" altLang="zh-CN" sz="8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38052"/>
                  </a:ext>
                </a:extLst>
              </a:tr>
              <a:tr h="1868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陈列类申请</a:t>
                      </a:r>
                      <a:endParaRPr lang="en-US" altLang="zh-CN" sz="8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8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导购理货申请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8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路演活动申请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6365"/>
                  </a:ext>
                </a:extLst>
              </a:tr>
            </a:tbl>
          </a:graphicData>
        </a:graphic>
      </p:graphicFrame>
      <p:sp>
        <p:nvSpPr>
          <p:cNvPr id="124" name="TextBox 123"/>
          <p:cNvSpPr txBox="1"/>
          <p:nvPr/>
        </p:nvSpPr>
        <p:spPr>
          <a:xfrm>
            <a:off x="207403" y="5573818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/>
              <a:t>活动类型费用</a:t>
            </a:r>
            <a:endParaRPr lang="en-US" sz="1400" b="1" dirty="0"/>
          </a:p>
        </p:txBody>
      </p:sp>
      <p:sp>
        <p:nvSpPr>
          <p:cNvPr id="125" name="Oval 4"/>
          <p:cNvSpPr/>
          <p:nvPr/>
        </p:nvSpPr>
        <p:spPr>
          <a:xfrm>
            <a:off x="6143433" y="5541506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7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6" name="Speech Bubble: Rectangle with Corners Rounded 321">
            <a:extLst>
              <a:ext uri="{FF2B5EF4-FFF2-40B4-BE49-F238E27FC236}">
                <a16:creationId xmlns:a16="http://schemas.microsoft.com/office/drawing/2014/main" id="{65053D38-DE61-4DFA-8CED-756365AE53A1}"/>
              </a:ext>
            </a:extLst>
          </p:cNvPr>
          <p:cNvSpPr/>
          <p:nvPr/>
        </p:nvSpPr>
        <p:spPr>
          <a:xfrm>
            <a:off x="1744750" y="6162325"/>
            <a:ext cx="1007426" cy="398619"/>
          </a:xfrm>
          <a:prstGeom prst="wedgeRoundRectCallout">
            <a:avLst>
              <a:gd name="adj1" fmla="val -85079"/>
              <a:gd name="adj2" fmla="val -1168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不分页，滑轮下拉</a:t>
            </a:r>
          </a:p>
        </p:txBody>
      </p:sp>
      <p:sp>
        <p:nvSpPr>
          <p:cNvPr id="99" name="Speech Bubble: Rectangle with Corners Rounded 321">
            <a:extLst>
              <a:ext uri="{FF2B5EF4-FFF2-40B4-BE49-F238E27FC236}">
                <a16:creationId xmlns:a16="http://schemas.microsoft.com/office/drawing/2014/main" id="{685ECB49-D37C-4ACB-A129-A3FF804F0A38}"/>
              </a:ext>
            </a:extLst>
          </p:cNvPr>
          <p:cNvSpPr/>
          <p:nvPr/>
        </p:nvSpPr>
        <p:spPr>
          <a:xfrm flipH="1">
            <a:off x="3166647" y="2697032"/>
            <a:ext cx="901325" cy="526723"/>
          </a:xfrm>
          <a:prstGeom prst="wedgeRoundRectCallout">
            <a:avLst>
              <a:gd name="adj1" fmla="val 67977"/>
              <a:gd name="adj2" fmla="val 863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光标显示：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销售部费用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、同期费用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02" name="Speech Bubble: Rectangle with Corners Rounded 321">
            <a:extLst>
              <a:ext uri="{FF2B5EF4-FFF2-40B4-BE49-F238E27FC236}">
                <a16:creationId xmlns:a16="http://schemas.microsoft.com/office/drawing/2014/main" id="{92694665-4652-411A-8340-D93AF24FF6AE}"/>
              </a:ext>
            </a:extLst>
          </p:cNvPr>
          <p:cNvSpPr/>
          <p:nvPr/>
        </p:nvSpPr>
        <p:spPr>
          <a:xfrm flipH="1">
            <a:off x="9899255" y="2576725"/>
            <a:ext cx="1709514" cy="526723"/>
          </a:xfrm>
          <a:prstGeom prst="wedgeRoundRectCallout">
            <a:avLst>
              <a:gd name="adj1" fmla="val 67977"/>
              <a:gd name="adj2" fmla="val 863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光标显示：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实际费用率、同期费用率、销售部费用、折前收入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127" name="Group 44">
            <a:extLst>
              <a:ext uri="{FF2B5EF4-FFF2-40B4-BE49-F238E27FC236}">
                <a16:creationId xmlns:a16="http://schemas.microsoft.com/office/drawing/2014/main" id="{29CC5FE5-EFE1-426E-AE84-39679D90532A}"/>
              </a:ext>
            </a:extLst>
          </p:cNvPr>
          <p:cNvGrpSpPr/>
          <p:nvPr/>
        </p:nvGrpSpPr>
        <p:grpSpPr>
          <a:xfrm>
            <a:off x="188981" y="1124673"/>
            <a:ext cx="981714" cy="291949"/>
            <a:chOff x="304798" y="1047755"/>
            <a:chExt cx="1068216" cy="291949"/>
          </a:xfrm>
        </p:grpSpPr>
        <p:sp>
          <p:nvSpPr>
            <p:cNvPr id="128" name="矩形 60">
              <a:extLst>
                <a:ext uri="{FF2B5EF4-FFF2-40B4-BE49-F238E27FC236}">
                  <a16:creationId xmlns:a16="http://schemas.microsoft.com/office/drawing/2014/main" id="{0CB4D87B-B5B6-4C96-BADF-A49ECD02EFAC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9" name="文本框 61">
              <a:extLst>
                <a:ext uri="{FF2B5EF4-FFF2-40B4-BE49-F238E27FC236}">
                  <a16:creationId xmlns:a16="http://schemas.microsoft.com/office/drawing/2014/main" id="{B892C912-F082-4563-B713-1718E2318A67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开始月</a:t>
              </a:r>
            </a:p>
          </p:txBody>
        </p:sp>
        <p:sp>
          <p:nvSpPr>
            <p:cNvPr id="130" name="Right Triangle 25">
              <a:extLst>
                <a:ext uri="{FF2B5EF4-FFF2-40B4-BE49-F238E27FC236}">
                  <a16:creationId xmlns:a16="http://schemas.microsoft.com/office/drawing/2014/main" id="{3288A944-320A-46C3-B8EE-DC1D915CED83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1" name="Group 44">
            <a:extLst>
              <a:ext uri="{FF2B5EF4-FFF2-40B4-BE49-F238E27FC236}">
                <a16:creationId xmlns:a16="http://schemas.microsoft.com/office/drawing/2014/main" id="{C4DEAFCF-7A7D-4E6E-85F5-0DB65A4D2419}"/>
              </a:ext>
            </a:extLst>
          </p:cNvPr>
          <p:cNvGrpSpPr/>
          <p:nvPr/>
        </p:nvGrpSpPr>
        <p:grpSpPr>
          <a:xfrm>
            <a:off x="1240047" y="1126240"/>
            <a:ext cx="981714" cy="291949"/>
            <a:chOff x="304798" y="1047755"/>
            <a:chExt cx="1068216" cy="291949"/>
          </a:xfrm>
        </p:grpSpPr>
        <p:sp>
          <p:nvSpPr>
            <p:cNvPr id="132" name="矩形 60">
              <a:extLst>
                <a:ext uri="{FF2B5EF4-FFF2-40B4-BE49-F238E27FC236}">
                  <a16:creationId xmlns:a16="http://schemas.microsoft.com/office/drawing/2014/main" id="{41606AC2-74EB-4ADB-B3A8-67FB7FA6AD6D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3" name="文本框 61">
              <a:extLst>
                <a:ext uri="{FF2B5EF4-FFF2-40B4-BE49-F238E27FC236}">
                  <a16:creationId xmlns:a16="http://schemas.microsoft.com/office/drawing/2014/main" id="{C7315E0D-24EA-4468-B200-90C1EB5C6E1D}"/>
                </a:ext>
              </a:extLst>
            </p:cNvPr>
            <p:cNvSpPr txBox="1"/>
            <p:nvPr/>
          </p:nvSpPr>
          <p:spPr>
            <a:xfrm>
              <a:off x="338998" y="1053189"/>
              <a:ext cx="7032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截止月</a:t>
              </a:r>
            </a:p>
          </p:txBody>
        </p:sp>
        <p:sp>
          <p:nvSpPr>
            <p:cNvPr id="134" name="Right Triangle 25">
              <a:extLst>
                <a:ext uri="{FF2B5EF4-FFF2-40B4-BE49-F238E27FC236}">
                  <a16:creationId xmlns:a16="http://schemas.microsoft.com/office/drawing/2014/main" id="{6C58EA22-EEC7-4E6C-B462-827D3C355677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3094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线下费用明细（渠道）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380996"/>
              </p:ext>
            </p:extLst>
          </p:nvPr>
        </p:nvGraphicFramePr>
        <p:xfrm>
          <a:off x="0" y="433388"/>
          <a:ext cx="12192000" cy="6626179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273354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开始月、截止月筛选器：默认显示为当月，数据为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渠道筛选器：默认：全部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下钻：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支持点击表格中“  ”后展示下层关系数据，默认折叠收起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68605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历史趋势图的横、纵坐标支持拖动，灵活展现数据，保证可以展示图表中的最大值和最小值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二维表：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渠道费用、科目费用：</a:t>
                      </a:r>
                      <a:r>
                        <a:rPr lang="zh-CN" altLang="en-US" sz="1200" dirty="0"/>
                        <a:t>不做分页，默认显示</a:t>
                      </a:r>
                      <a:r>
                        <a:rPr lang="en-US" altLang="zh-CN" sz="1200" dirty="0"/>
                        <a:t>6</a:t>
                      </a:r>
                      <a:r>
                        <a:rPr lang="zh-CN" altLang="en-US" sz="1200" dirty="0"/>
                        <a:t>条，滑轮下拉显示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大区费用：不做分页，在一屏显示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、表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按费用占比降序，表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 折前收入降序。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5669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940" t="1" b="26206"/>
          <a:stretch/>
        </p:blipFill>
        <p:spPr>
          <a:xfrm>
            <a:off x="5561169" y="2797611"/>
            <a:ext cx="218186" cy="171066"/>
          </a:xfrm>
          <a:prstGeom prst="rect">
            <a:avLst/>
          </a:prstGeom>
        </p:spPr>
      </p:pic>
      <p:sp>
        <p:nvSpPr>
          <p:cNvPr id="8" name="十字箭头 33">
            <a:extLst>
              <a:ext uri="{FF2B5EF4-FFF2-40B4-BE49-F238E27FC236}">
                <a16:creationId xmlns:a16="http://schemas.microsoft.com/office/drawing/2014/main" id="{8837CF58-2627-4017-93B3-6602D1439BA7}"/>
              </a:ext>
            </a:extLst>
          </p:cNvPr>
          <p:cNvSpPr/>
          <p:nvPr/>
        </p:nvSpPr>
        <p:spPr>
          <a:xfrm>
            <a:off x="3753430" y="1985683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901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94">
            <a:extLst>
              <a:ext uri="{FF2B5EF4-FFF2-40B4-BE49-F238E27FC236}">
                <a16:creationId xmlns:a16="http://schemas.microsoft.com/office/drawing/2014/main" id="{D5C5EBAE-EEE8-4435-81F3-C4F588CDC3C4}"/>
              </a:ext>
            </a:extLst>
          </p:cNvPr>
          <p:cNvGrpSpPr/>
          <p:nvPr/>
        </p:nvGrpSpPr>
        <p:grpSpPr>
          <a:xfrm>
            <a:off x="4600634" y="1339786"/>
            <a:ext cx="146304" cy="67913"/>
            <a:chOff x="3226553" y="4634085"/>
            <a:chExt cx="527120" cy="358871"/>
          </a:xfrm>
        </p:grpSpPr>
        <p:sp>
          <p:nvSpPr>
            <p:cNvPr id="33" name="Rectangle: Rounded Corners 37">
              <a:extLst>
                <a:ext uri="{FF2B5EF4-FFF2-40B4-BE49-F238E27FC236}">
                  <a16:creationId xmlns:a16="http://schemas.microsoft.com/office/drawing/2014/main" id="{B15C6CD6-F79B-4DCC-AED0-4DC8FEC63B98}"/>
                </a:ext>
              </a:extLst>
            </p:cNvPr>
            <p:cNvSpPr/>
            <p:nvPr/>
          </p:nvSpPr>
          <p:spPr>
            <a:xfrm>
              <a:off x="3226553" y="4634085"/>
              <a:ext cx="527120" cy="109726"/>
            </a:xfrm>
            <a:prstGeom prst="roundRect">
              <a:avLst/>
            </a:prstGeom>
            <a:noFill/>
            <a:ln w="6350" cap="flat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  <a:defRPr/>
              </a:pPr>
              <a:endParaRPr lang="zh-CN" altLang="en-US" sz="1400" kern="0" dirty="0" err="1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34" name="Rectangle: Rounded Corners 40">
              <a:extLst>
                <a:ext uri="{FF2B5EF4-FFF2-40B4-BE49-F238E27FC236}">
                  <a16:creationId xmlns:a16="http://schemas.microsoft.com/office/drawing/2014/main" id="{D4F9604B-BC24-4043-9AAB-CBC5FA00D1A1}"/>
                </a:ext>
              </a:extLst>
            </p:cNvPr>
            <p:cNvSpPr/>
            <p:nvPr/>
          </p:nvSpPr>
          <p:spPr>
            <a:xfrm>
              <a:off x="3226553" y="4758655"/>
              <a:ext cx="351413" cy="109726"/>
            </a:xfrm>
            <a:prstGeom prst="roundRect">
              <a:avLst/>
            </a:prstGeom>
            <a:noFill/>
            <a:ln w="6350" cap="flat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  <a:defRPr/>
              </a:pPr>
              <a:endParaRPr lang="zh-CN" altLang="en-US" sz="1400" kern="0" dirty="0" err="1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35" name="Rectangle: Rounded Corners 41">
              <a:extLst>
                <a:ext uri="{FF2B5EF4-FFF2-40B4-BE49-F238E27FC236}">
                  <a16:creationId xmlns:a16="http://schemas.microsoft.com/office/drawing/2014/main" id="{BCB4BFDA-3D6E-4546-A53D-D067EC8B89EE}"/>
                </a:ext>
              </a:extLst>
            </p:cNvPr>
            <p:cNvSpPr/>
            <p:nvPr/>
          </p:nvSpPr>
          <p:spPr>
            <a:xfrm>
              <a:off x="3226553" y="4883228"/>
              <a:ext cx="274320" cy="109728"/>
            </a:xfrm>
            <a:prstGeom prst="roundRect">
              <a:avLst/>
            </a:prstGeom>
            <a:noFill/>
            <a:ln w="6350" cap="flat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  <a:defRPr/>
              </a:pPr>
              <a:endParaRPr lang="zh-CN" altLang="en-US" sz="1400" kern="0" dirty="0" err="1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44">
            <a:extLst>
              <a:ext uri="{FF2B5EF4-FFF2-40B4-BE49-F238E27FC236}">
                <a16:creationId xmlns:a16="http://schemas.microsoft.com/office/drawing/2014/main" id="{267138E0-DC1A-494B-BAB6-4CD19C50D7C0}"/>
              </a:ext>
            </a:extLst>
          </p:cNvPr>
          <p:cNvGrpSpPr/>
          <p:nvPr/>
        </p:nvGrpSpPr>
        <p:grpSpPr>
          <a:xfrm>
            <a:off x="2864473" y="1135362"/>
            <a:ext cx="1068216" cy="291949"/>
            <a:chOff x="304798" y="1047755"/>
            <a:chExt cx="1068216" cy="291949"/>
          </a:xfrm>
        </p:grpSpPr>
        <p:sp>
          <p:nvSpPr>
            <p:cNvPr id="37" name="矩形 60">
              <a:extLst>
                <a:ext uri="{FF2B5EF4-FFF2-40B4-BE49-F238E27FC236}">
                  <a16:creationId xmlns:a16="http://schemas.microsoft.com/office/drawing/2014/main" id="{D10F4CCA-CCA1-4B8A-A9F9-17AC76FBC0B6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38" name="文本框 61">
              <a:extLst>
                <a:ext uri="{FF2B5EF4-FFF2-40B4-BE49-F238E27FC236}">
                  <a16:creationId xmlns:a16="http://schemas.microsoft.com/office/drawing/2014/main" id="{3FA185DF-C833-49B4-BCA5-0D410FF653B3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noProof="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大区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39" name="Right Triangle 25">
              <a:extLst>
                <a:ext uri="{FF2B5EF4-FFF2-40B4-BE49-F238E27FC236}">
                  <a16:creationId xmlns:a16="http://schemas.microsoft.com/office/drawing/2014/main" id="{F5C27B6E-1587-4619-BC56-76CF84C477DF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40" name="Group 44">
            <a:extLst>
              <a:ext uri="{FF2B5EF4-FFF2-40B4-BE49-F238E27FC236}">
                <a16:creationId xmlns:a16="http://schemas.microsoft.com/office/drawing/2014/main" id="{13D05EA0-0A19-44C7-BD6B-B9C32136BC5A}"/>
              </a:ext>
            </a:extLst>
          </p:cNvPr>
          <p:cNvGrpSpPr/>
          <p:nvPr/>
        </p:nvGrpSpPr>
        <p:grpSpPr>
          <a:xfrm>
            <a:off x="6265021" y="1133121"/>
            <a:ext cx="1068216" cy="291949"/>
            <a:chOff x="304798" y="1047755"/>
            <a:chExt cx="1068216" cy="291949"/>
          </a:xfrm>
        </p:grpSpPr>
        <p:sp>
          <p:nvSpPr>
            <p:cNvPr id="41" name="矩形 60">
              <a:extLst>
                <a:ext uri="{FF2B5EF4-FFF2-40B4-BE49-F238E27FC236}">
                  <a16:creationId xmlns:a16="http://schemas.microsoft.com/office/drawing/2014/main" id="{6CCFC2BC-6F72-40E2-AE54-F4F86347E66A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2" name="文本框 61">
              <a:extLst>
                <a:ext uri="{FF2B5EF4-FFF2-40B4-BE49-F238E27FC236}">
                  <a16:creationId xmlns:a16="http://schemas.microsoft.com/office/drawing/2014/main" id="{99B9C3AD-C691-4964-BEC8-37982157127A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noProof="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子品牌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3" name="Right Triangle 25">
              <a:extLst>
                <a:ext uri="{FF2B5EF4-FFF2-40B4-BE49-F238E27FC236}">
                  <a16:creationId xmlns:a16="http://schemas.microsoft.com/office/drawing/2014/main" id="{CC88C464-2C4A-4DDA-8B6A-A33F76005AD7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44" name="Group 44">
            <a:extLst>
              <a:ext uri="{FF2B5EF4-FFF2-40B4-BE49-F238E27FC236}">
                <a16:creationId xmlns:a16="http://schemas.microsoft.com/office/drawing/2014/main" id="{8E4B6E8C-85F9-4A17-A408-7A7E8142E1B7}"/>
              </a:ext>
            </a:extLst>
          </p:cNvPr>
          <p:cNvGrpSpPr/>
          <p:nvPr/>
        </p:nvGrpSpPr>
        <p:grpSpPr>
          <a:xfrm>
            <a:off x="7452033" y="1123991"/>
            <a:ext cx="1068216" cy="291949"/>
            <a:chOff x="304798" y="1047755"/>
            <a:chExt cx="1068216" cy="291949"/>
          </a:xfrm>
        </p:grpSpPr>
        <p:sp>
          <p:nvSpPr>
            <p:cNvPr id="45" name="矩形 60">
              <a:extLst>
                <a:ext uri="{FF2B5EF4-FFF2-40B4-BE49-F238E27FC236}">
                  <a16:creationId xmlns:a16="http://schemas.microsoft.com/office/drawing/2014/main" id="{F055A4AC-D9C3-4B88-86C5-1D5F24714BE9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6" name="文本框 61">
              <a:extLst>
                <a:ext uri="{FF2B5EF4-FFF2-40B4-BE49-F238E27FC236}">
                  <a16:creationId xmlns:a16="http://schemas.microsoft.com/office/drawing/2014/main" id="{16C202F6-8462-40A7-ADBD-59E85EF989A9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科目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7" name="Right Triangle 25">
              <a:extLst>
                <a:ext uri="{FF2B5EF4-FFF2-40B4-BE49-F238E27FC236}">
                  <a16:creationId xmlns:a16="http://schemas.microsoft.com/office/drawing/2014/main" id="{1304F73C-C5D5-4E4B-A222-5343C02FCF68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48" name="Group 44">
            <a:extLst>
              <a:ext uri="{FF2B5EF4-FFF2-40B4-BE49-F238E27FC236}">
                <a16:creationId xmlns:a16="http://schemas.microsoft.com/office/drawing/2014/main" id="{C5420567-4D4A-4EF8-A1E8-8E6376F5D1D3}"/>
              </a:ext>
            </a:extLst>
          </p:cNvPr>
          <p:cNvGrpSpPr/>
          <p:nvPr/>
        </p:nvGrpSpPr>
        <p:grpSpPr>
          <a:xfrm>
            <a:off x="3994835" y="1128921"/>
            <a:ext cx="1068216" cy="291949"/>
            <a:chOff x="304798" y="1047755"/>
            <a:chExt cx="1068216" cy="291949"/>
          </a:xfrm>
        </p:grpSpPr>
        <p:sp>
          <p:nvSpPr>
            <p:cNvPr id="49" name="矩形 60">
              <a:extLst>
                <a:ext uri="{FF2B5EF4-FFF2-40B4-BE49-F238E27FC236}">
                  <a16:creationId xmlns:a16="http://schemas.microsoft.com/office/drawing/2014/main" id="{AEE6D9B6-F942-4EAC-8FDE-CC80091E6DA4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50" name="文本框 61">
              <a:extLst>
                <a:ext uri="{FF2B5EF4-FFF2-40B4-BE49-F238E27FC236}">
                  <a16:creationId xmlns:a16="http://schemas.microsoft.com/office/drawing/2014/main" id="{AE8F5DB3-5666-4D22-9CC4-DEC2D6B031D0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区域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51" name="Right Triangle 25">
              <a:extLst>
                <a:ext uri="{FF2B5EF4-FFF2-40B4-BE49-F238E27FC236}">
                  <a16:creationId xmlns:a16="http://schemas.microsoft.com/office/drawing/2014/main" id="{96B68B41-7C77-4341-9B02-47DA696D9791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pSp>
        <p:nvGrpSpPr>
          <p:cNvPr id="52" name="Group 44">
            <a:extLst>
              <a:ext uri="{FF2B5EF4-FFF2-40B4-BE49-F238E27FC236}">
                <a16:creationId xmlns:a16="http://schemas.microsoft.com/office/drawing/2014/main" id="{6F29290A-0ED7-4679-BBAB-51F183084FE8}"/>
              </a:ext>
            </a:extLst>
          </p:cNvPr>
          <p:cNvGrpSpPr/>
          <p:nvPr/>
        </p:nvGrpSpPr>
        <p:grpSpPr>
          <a:xfrm>
            <a:off x="5110074" y="1127804"/>
            <a:ext cx="1068216" cy="291949"/>
            <a:chOff x="304798" y="1047755"/>
            <a:chExt cx="1068216" cy="291949"/>
          </a:xfrm>
        </p:grpSpPr>
        <p:sp>
          <p:nvSpPr>
            <p:cNvPr id="53" name="矩形 60">
              <a:extLst>
                <a:ext uri="{FF2B5EF4-FFF2-40B4-BE49-F238E27FC236}">
                  <a16:creationId xmlns:a16="http://schemas.microsoft.com/office/drawing/2014/main" id="{C052B3BE-B829-4EAE-82D8-3984C9BF5534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54" name="文本框 61">
              <a:extLst>
                <a:ext uri="{FF2B5EF4-FFF2-40B4-BE49-F238E27FC236}">
                  <a16:creationId xmlns:a16="http://schemas.microsoft.com/office/drawing/2014/main" id="{B05247CC-363D-4702-9ECD-1622DCD14A7C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dirty="0">
                  <a:solidFill>
                    <a:srgbClr val="00AAFF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经销商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55" name="Right Triangle 25">
              <a:extLst>
                <a:ext uri="{FF2B5EF4-FFF2-40B4-BE49-F238E27FC236}">
                  <a16:creationId xmlns:a16="http://schemas.microsoft.com/office/drawing/2014/main" id="{CCB1B0E9-5625-4746-88DC-0A7A51C0AF53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56" name="文本框 5">
            <a:extLst>
              <a:ext uri="{FF2B5EF4-FFF2-40B4-BE49-F238E27FC236}">
                <a16:creationId xmlns:a16="http://schemas.microsoft.com/office/drawing/2014/main" id="{E7BB8453-9C70-45D5-8974-B39A855FBD5B}"/>
              </a:ext>
            </a:extLst>
          </p:cNvPr>
          <p:cNvSpPr txBox="1"/>
          <p:nvPr/>
        </p:nvSpPr>
        <p:spPr>
          <a:xfrm>
            <a:off x="53259" y="820011"/>
            <a:ext cx="2653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销售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费用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液奶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zh-CN" altLang="en-US" sz="1200" noProof="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产品费用分析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57" name="TextBox 1">
            <a:extLst>
              <a:ext uri="{FF2B5EF4-FFF2-40B4-BE49-F238E27FC236}">
                <a16:creationId xmlns:a16="http://schemas.microsoft.com/office/drawing/2014/main" id="{C3178BDC-9A48-4AA2-8302-4AEFC96D85DE}"/>
              </a:ext>
            </a:extLst>
          </p:cNvPr>
          <p:cNvSpPr txBox="1"/>
          <p:nvPr/>
        </p:nvSpPr>
        <p:spPr>
          <a:xfrm>
            <a:off x="2127383" y="607816"/>
            <a:ext cx="7936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管会会于</a:t>
            </a:r>
            <a:r>
              <a:rPr lang="en-US" altLang="zh-CN" sz="3200" dirty="0">
                <a:solidFill>
                  <a:srgbClr val="FF0000"/>
                </a:solidFill>
              </a:rPr>
              <a:t>10</a:t>
            </a:r>
            <a:r>
              <a:rPr lang="zh-CN" altLang="en-US" sz="3200" dirty="0">
                <a:solidFill>
                  <a:srgbClr val="FF0000"/>
                </a:solidFill>
              </a:rPr>
              <a:t>月份实现分摊到产品和</a:t>
            </a:r>
            <a:r>
              <a:rPr lang="en-US" altLang="zh-CN" sz="3200" dirty="0">
                <a:solidFill>
                  <a:srgbClr val="FF0000"/>
                </a:solidFill>
              </a:rPr>
              <a:t>SKU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8" name="Text Placeholder 32">
            <a:extLst>
              <a:ext uri="{FF2B5EF4-FFF2-40B4-BE49-F238E27FC236}">
                <a16:creationId xmlns:a16="http://schemas.microsoft.com/office/drawing/2014/main" id="{04EEDCEE-172F-45AB-BDD4-E2B54F13C3EA}"/>
              </a:ext>
            </a:extLst>
          </p:cNvPr>
          <p:cNvSpPr txBox="1">
            <a:spLocks/>
          </p:cNvSpPr>
          <p:nvPr/>
        </p:nvSpPr>
        <p:spPr>
          <a:xfrm>
            <a:off x="8467914" y="1192486"/>
            <a:ext cx="1507025" cy="295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dirty="0"/>
              <a:t>    单位：万元</a:t>
            </a:r>
            <a:endParaRPr lang="en-US" altLang="zh-CN" sz="1400" dirty="0"/>
          </a:p>
        </p:txBody>
      </p:sp>
      <p:grpSp>
        <p:nvGrpSpPr>
          <p:cNvPr id="59" name="Group 65">
            <a:extLst>
              <a:ext uri="{FF2B5EF4-FFF2-40B4-BE49-F238E27FC236}">
                <a16:creationId xmlns:a16="http://schemas.microsoft.com/office/drawing/2014/main" id="{619B7C09-8ED2-474E-B705-0DB1857A4D82}"/>
              </a:ext>
            </a:extLst>
          </p:cNvPr>
          <p:cNvGrpSpPr/>
          <p:nvPr/>
        </p:nvGrpSpPr>
        <p:grpSpPr>
          <a:xfrm>
            <a:off x="10068705" y="1137778"/>
            <a:ext cx="720000" cy="287867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60" name="矩形 57">
              <a:extLst>
                <a:ext uri="{FF2B5EF4-FFF2-40B4-BE49-F238E27FC236}">
                  <a16:creationId xmlns:a16="http://schemas.microsoft.com/office/drawing/2014/main" id="{54F1C51B-D1F6-4A6D-B766-305A473DF670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文本框 58">
              <a:extLst>
                <a:ext uri="{FF2B5EF4-FFF2-40B4-BE49-F238E27FC236}">
                  <a16:creationId xmlns:a16="http://schemas.microsoft.com/office/drawing/2014/main" id="{79E2329A-8845-4442-816E-4E47D8868742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2" name="Group 44">
            <a:extLst>
              <a:ext uri="{FF2B5EF4-FFF2-40B4-BE49-F238E27FC236}">
                <a16:creationId xmlns:a16="http://schemas.microsoft.com/office/drawing/2014/main" id="{FFB0EE31-FC1A-4A9A-A032-02182FF532C5}"/>
              </a:ext>
            </a:extLst>
          </p:cNvPr>
          <p:cNvGrpSpPr/>
          <p:nvPr/>
        </p:nvGrpSpPr>
        <p:grpSpPr>
          <a:xfrm>
            <a:off x="188981" y="1124673"/>
            <a:ext cx="1068216" cy="291949"/>
            <a:chOff x="304798" y="1047755"/>
            <a:chExt cx="1068216" cy="291949"/>
          </a:xfrm>
        </p:grpSpPr>
        <p:sp>
          <p:nvSpPr>
            <p:cNvPr id="63" name="矩形 60">
              <a:extLst>
                <a:ext uri="{FF2B5EF4-FFF2-40B4-BE49-F238E27FC236}">
                  <a16:creationId xmlns:a16="http://schemas.microsoft.com/office/drawing/2014/main" id="{F49F8CA2-2E82-4319-8ADD-75FDF490D305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文本框 61">
              <a:extLst>
                <a:ext uri="{FF2B5EF4-FFF2-40B4-BE49-F238E27FC236}">
                  <a16:creationId xmlns:a16="http://schemas.microsoft.com/office/drawing/2014/main" id="{D33DCC8C-32BB-432D-A9AC-973AFC5A838D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开始月</a:t>
              </a:r>
            </a:p>
          </p:txBody>
        </p:sp>
        <p:sp>
          <p:nvSpPr>
            <p:cNvPr id="65" name="Right Triangle 25">
              <a:extLst>
                <a:ext uri="{FF2B5EF4-FFF2-40B4-BE49-F238E27FC236}">
                  <a16:creationId xmlns:a16="http://schemas.microsoft.com/office/drawing/2014/main" id="{CD1F1360-795E-4129-9EC9-EAB625CEAACB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6" name="Group 44">
            <a:extLst>
              <a:ext uri="{FF2B5EF4-FFF2-40B4-BE49-F238E27FC236}">
                <a16:creationId xmlns:a16="http://schemas.microsoft.com/office/drawing/2014/main" id="{D6C98EB8-C528-44EC-B929-F098E4A83EF2}"/>
              </a:ext>
            </a:extLst>
          </p:cNvPr>
          <p:cNvGrpSpPr/>
          <p:nvPr/>
        </p:nvGrpSpPr>
        <p:grpSpPr>
          <a:xfrm>
            <a:off x="1722170" y="1127804"/>
            <a:ext cx="1068216" cy="291949"/>
            <a:chOff x="304798" y="1047755"/>
            <a:chExt cx="1068216" cy="291949"/>
          </a:xfrm>
        </p:grpSpPr>
        <p:sp>
          <p:nvSpPr>
            <p:cNvPr id="67" name="矩形 60">
              <a:extLst>
                <a:ext uri="{FF2B5EF4-FFF2-40B4-BE49-F238E27FC236}">
                  <a16:creationId xmlns:a16="http://schemas.microsoft.com/office/drawing/2014/main" id="{3CF9F6A8-943B-4F82-BE93-46A32E892EBF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文本框 61">
              <a:extLst>
                <a:ext uri="{FF2B5EF4-FFF2-40B4-BE49-F238E27FC236}">
                  <a16:creationId xmlns:a16="http://schemas.microsoft.com/office/drawing/2014/main" id="{7140ED9D-D39B-41EF-A48F-9F28425F6FF2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截止月</a:t>
              </a:r>
            </a:p>
          </p:txBody>
        </p:sp>
        <p:sp>
          <p:nvSpPr>
            <p:cNvPr id="69" name="Right Triangle 25">
              <a:extLst>
                <a:ext uri="{FF2B5EF4-FFF2-40B4-BE49-F238E27FC236}">
                  <a16:creationId xmlns:a16="http://schemas.microsoft.com/office/drawing/2014/main" id="{4399E76C-17BF-4EE6-98FB-7F9C56AEB06E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0" name="内容占位符 147">
            <a:extLst>
              <a:ext uri="{FF2B5EF4-FFF2-40B4-BE49-F238E27FC236}">
                <a16:creationId xmlns:a16="http://schemas.microsoft.com/office/drawing/2014/main" id="{D4D6CA72-D08F-4714-B3A8-7FAC9B1AB7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7884969"/>
              </p:ext>
            </p:extLst>
          </p:nvPr>
        </p:nvGraphicFramePr>
        <p:xfrm>
          <a:off x="329610" y="3304572"/>
          <a:ext cx="11490233" cy="1798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3976">
                  <a:extLst>
                    <a:ext uri="{9D8B030D-6E8A-4147-A177-3AD203B41FA5}">
                      <a16:colId xmlns:a16="http://schemas.microsoft.com/office/drawing/2014/main" val="228944476"/>
                    </a:ext>
                  </a:extLst>
                </a:gridCol>
                <a:gridCol w="883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3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3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3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83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397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83976">
                  <a:extLst>
                    <a:ext uri="{9D8B030D-6E8A-4147-A177-3AD203B41FA5}">
                      <a16:colId xmlns:a16="http://schemas.microsoft.com/office/drawing/2014/main" val="3361214832"/>
                    </a:ext>
                  </a:extLst>
                </a:gridCol>
                <a:gridCol w="883976">
                  <a:extLst>
                    <a:ext uri="{9D8B030D-6E8A-4147-A177-3AD203B41FA5}">
                      <a16:colId xmlns:a16="http://schemas.microsoft.com/office/drawing/2014/main" val="2239089156"/>
                    </a:ext>
                  </a:extLst>
                </a:gridCol>
              </a:tblGrid>
              <a:tr h="18483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子品牌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品类四级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品类五级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折前收入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折前收入同比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折后收入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销售部费用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费用率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费用率同比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费用占比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费用占比变化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常配</a:t>
                      </a:r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纯奶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15.25%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优酸乳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16.07%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儿童成长奶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13.10%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金典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39,154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18.28%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6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常温酸奶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37,535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14.04%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6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利乐枕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26,596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18.66%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6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儿童塑瓶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21,649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10.23%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65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舒化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16,853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13.51%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1" name="内容占位符 146">
            <a:extLst>
              <a:ext uri="{FF2B5EF4-FFF2-40B4-BE49-F238E27FC236}">
                <a16:creationId xmlns:a16="http://schemas.microsoft.com/office/drawing/2014/main" id="{25D09429-E335-4032-98F1-4C9C49A1F1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143011"/>
              </p:ext>
            </p:extLst>
          </p:nvPr>
        </p:nvGraphicFramePr>
        <p:xfrm>
          <a:off x="310911" y="5332493"/>
          <a:ext cx="2734480" cy="1383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7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590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大区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区域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折前收入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销售部费用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销售部费用率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山东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2,078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9.83%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6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浙沪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1,915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13.50%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河南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1,863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10.06%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6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西南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1,684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14.29%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40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苏皖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1,625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11.75%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6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京津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1,560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14.37%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35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电子商务单元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" name="文本框 77">
            <a:extLst>
              <a:ext uri="{FF2B5EF4-FFF2-40B4-BE49-F238E27FC236}">
                <a16:creationId xmlns:a16="http://schemas.microsoft.com/office/drawing/2014/main" id="{AE6824D4-4C75-4316-9D0D-EDE0CD1325D6}"/>
              </a:ext>
            </a:extLst>
          </p:cNvPr>
          <p:cNvSpPr txBox="1"/>
          <p:nvPr/>
        </p:nvSpPr>
        <p:spPr>
          <a:xfrm>
            <a:off x="349564" y="5140602"/>
            <a:ext cx="1095751" cy="1384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0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分大区费用</a:t>
            </a:r>
          </a:p>
        </p:txBody>
      </p:sp>
      <p:sp>
        <p:nvSpPr>
          <p:cNvPr id="73" name="文本框 77">
            <a:extLst>
              <a:ext uri="{FF2B5EF4-FFF2-40B4-BE49-F238E27FC236}">
                <a16:creationId xmlns:a16="http://schemas.microsoft.com/office/drawing/2014/main" id="{6E2A44E8-C1BC-4872-AB23-D0929F8384AF}"/>
              </a:ext>
            </a:extLst>
          </p:cNvPr>
          <p:cNvSpPr txBox="1"/>
          <p:nvPr/>
        </p:nvSpPr>
        <p:spPr>
          <a:xfrm>
            <a:off x="6271104" y="5164764"/>
            <a:ext cx="3349456" cy="1384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0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分科目费用</a:t>
            </a:r>
          </a:p>
        </p:txBody>
      </p:sp>
      <p:sp>
        <p:nvSpPr>
          <p:cNvPr id="74" name="Oval 4">
            <a:extLst>
              <a:ext uri="{FF2B5EF4-FFF2-40B4-BE49-F238E27FC236}">
                <a16:creationId xmlns:a16="http://schemas.microsoft.com/office/drawing/2014/main" id="{8AF9600A-EDD6-4469-9F2E-604DDF8E6DA5}"/>
              </a:ext>
            </a:extLst>
          </p:cNvPr>
          <p:cNvSpPr/>
          <p:nvPr/>
        </p:nvSpPr>
        <p:spPr>
          <a:xfrm>
            <a:off x="-52112" y="3018568"/>
            <a:ext cx="310809" cy="286004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3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5" name="Oval 4">
            <a:extLst>
              <a:ext uri="{FF2B5EF4-FFF2-40B4-BE49-F238E27FC236}">
                <a16:creationId xmlns:a16="http://schemas.microsoft.com/office/drawing/2014/main" id="{D57C872D-E8EF-4B65-9B3A-D77990995DB9}"/>
              </a:ext>
            </a:extLst>
          </p:cNvPr>
          <p:cNvSpPr/>
          <p:nvPr/>
        </p:nvSpPr>
        <p:spPr>
          <a:xfrm>
            <a:off x="-7320" y="5067456"/>
            <a:ext cx="305222" cy="275131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4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6" name="Oval 4">
            <a:extLst>
              <a:ext uri="{FF2B5EF4-FFF2-40B4-BE49-F238E27FC236}">
                <a16:creationId xmlns:a16="http://schemas.microsoft.com/office/drawing/2014/main" id="{4C2525AC-FDD6-4DA4-83F7-041B8FEDE25A}"/>
              </a:ext>
            </a:extLst>
          </p:cNvPr>
          <p:cNvSpPr/>
          <p:nvPr/>
        </p:nvSpPr>
        <p:spPr>
          <a:xfrm>
            <a:off x="5795540" y="5098276"/>
            <a:ext cx="290337" cy="244311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6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7" name="Oval 4">
            <a:extLst>
              <a:ext uri="{FF2B5EF4-FFF2-40B4-BE49-F238E27FC236}">
                <a16:creationId xmlns:a16="http://schemas.microsoft.com/office/drawing/2014/main" id="{990697FB-CD3A-4B5D-B73A-2AB3DDC7A2F1}"/>
              </a:ext>
            </a:extLst>
          </p:cNvPr>
          <p:cNvSpPr/>
          <p:nvPr/>
        </p:nvSpPr>
        <p:spPr>
          <a:xfrm>
            <a:off x="8512007" y="5086626"/>
            <a:ext cx="312921" cy="259826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7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8" name="十字箭头 33">
            <a:extLst>
              <a:ext uri="{FF2B5EF4-FFF2-40B4-BE49-F238E27FC236}">
                <a16:creationId xmlns:a16="http://schemas.microsoft.com/office/drawing/2014/main" id="{421BC78C-CE1C-42BF-85F5-08A4AC13AFA2}"/>
              </a:ext>
            </a:extLst>
          </p:cNvPr>
          <p:cNvSpPr/>
          <p:nvPr/>
        </p:nvSpPr>
        <p:spPr>
          <a:xfrm>
            <a:off x="2261658" y="3414541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9" name="十字箭头 47">
            <a:extLst>
              <a:ext uri="{FF2B5EF4-FFF2-40B4-BE49-F238E27FC236}">
                <a16:creationId xmlns:a16="http://schemas.microsoft.com/office/drawing/2014/main" id="{90941935-07B0-4057-BDEF-7213C24998BF}"/>
              </a:ext>
            </a:extLst>
          </p:cNvPr>
          <p:cNvSpPr/>
          <p:nvPr/>
        </p:nvSpPr>
        <p:spPr>
          <a:xfrm>
            <a:off x="3388373" y="3414541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80" name="图表 79">
            <a:extLst>
              <a:ext uri="{FF2B5EF4-FFF2-40B4-BE49-F238E27FC236}">
                <a16:creationId xmlns:a16="http://schemas.microsoft.com/office/drawing/2014/main" id="{FBAED384-0CB3-4C45-BC4A-ED127A71A6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590394"/>
              </p:ext>
            </p:extLst>
          </p:nvPr>
        </p:nvGraphicFramePr>
        <p:xfrm>
          <a:off x="383628" y="1734660"/>
          <a:ext cx="6103020" cy="1363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1" name="文本框 77">
            <a:extLst>
              <a:ext uri="{FF2B5EF4-FFF2-40B4-BE49-F238E27FC236}">
                <a16:creationId xmlns:a16="http://schemas.microsoft.com/office/drawing/2014/main" id="{84A7466D-4A3A-4601-A726-902AED6DECFF}"/>
              </a:ext>
            </a:extLst>
          </p:cNvPr>
          <p:cNvSpPr txBox="1"/>
          <p:nvPr/>
        </p:nvSpPr>
        <p:spPr>
          <a:xfrm>
            <a:off x="3267794" y="5152683"/>
            <a:ext cx="1950127" cy="1384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0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分渠道</a:t>
            </a:r>
          </a:p>
        </p:txBody>
      </p:sp>
      <p:sp>
        <p:nvSpPr>
          <p:cNvPr id="82" name="Oval 4">
            <a:extLst>
              <a:ext uri="{FF2B5EF4-FFF2-40B4-BE49-F238E27FC236}">
                <a16:creationId xmlns:a16="http://schemas.microsoft.com/office/drawing/2014/main" id="{0330FDCF-2ED2-46AB-86D4-77B8BAC38A53}"/>
              </a:ext>
            </a:extLst>
          </p:cNvPr>
          <p:cNvSpPr/>
          <p:nvPr/>
        </p:nvSpPr>
        <p:spPr>
          <a:xfrm>
            <a:off x="2927352" y="5068944"/>
            <a:ext cx="280683" cy="243637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5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83" name="文本框 77">
            <a:extLst>
              <a:ext uri="{FF2B5EF4-FFF2-40B4-BE49-F238E27FC236}">
                <a16:creationId xmlns:a16="http://schemas.microsoft.com/office/drawing/2014/main" id="{B9B25519-85D4-4955-AEB1-4BED88745F81}"/>
              </a:ext>
            </a:extLst>
          </p:cNvPr>
          <p:cNvSpPr txBox="1"/>
          <p:nvPr/>
        </p:nvSpPr>
        <p:spPr>
          <a:xfrm>
            <a:off x="383628" y="3082167"/>
            <a:ext cx="3349456" cy="1384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0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品牌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品类费用</a:t>
            </a:r>
          </a:p>
        </p:txBody>
      </p:sp>
      <p:graphicFrame>
        <p:nvGraphicFramePr>
          <p:cNvPr id="84" name="内容占位符 146">
            <a:extLst>
              <a:ext uri="{FF2B5EF4-FFF2-40B4-BE49-F238E27FC236}">
                <a16:creationId xmlns:a16="http://schemas.microsoft.com/office/drawing/2014/main" id="{D2466713-1F98-4003-B90F-A58F990CED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923245"/>
              </p:ext>
            </p:extLst>
          </p:nvPr>
        </p:nvGraphicFramePr>
        <p:xfrm>
          <a:off x="5846474" y="5374635"/>
          <a:ext cx="2871189" cy="1323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7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289">
                  <a:extLst>
                    <a:ext uri="{9D8B030D-6E8A-4147-A177-3AD203B41FA5}">
                      <a16:colId xmlns:a16="http://schemas.microsoft.com/office/drawing/2014/main" val="424937025"/>
                    </a:ext>
                  </a:extLst>
                </a:gridCol>
              </a:tblGrid>
              <a:tr h="1534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费用科目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销售部费用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销售部费用占比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销售部费用占比变化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72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陈列费</a:t>
                      </a:r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72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导购理货费</a:t>
                      </a:r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72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……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72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……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72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……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72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……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5" name="内容占位符 146">
            <a:extLst>
              <a:ext uri="{FF2B5EF4-FFF2-40B4-BE49-F238E27FC236}">
                <a16:creationId xmlns:a16="http://schemas.microsoft.com/office/drawing/2014/main" id="{E61D424B-940E-457A-AEE9-A92CFE4698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192048"/>
              </p:ext>
            </p:extLst>
          </p:nvPr>
        </p:nvGraphicFramePr>
        <p:xfrm>
          <a:off x="3099579" y="5349290"/>
          <a:ext cx="2645177" cy="13638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899">
                  <a:extLst>
                    <a:ext uri="{9D8B030D-6E8A-4147-A177-3AD203B41FA5}">
                      <a16:colId xmlns:a16="http://schemas.microsoft.com/office/drawing/2014/main" val="1203646088"/>
                    </a:ext>
                  </a:extLst>
                </a:gridCol>
                <a:gridCol w="749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416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渠道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销售部费用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销售部费用占比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销售部费用占比变化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4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重点系统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2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特渠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2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学生奶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2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综合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2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2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</a:t>
                      </a:r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6" name="文本框 77">
            <a:extLst>
              <a:ext uri="{FF2B5EF4-FFF2-40B4-BE49-F238E27FC236}">
                <a16:creationId xmlns:a16="http://schemas.microsoft.com/office/drawing/2014/main" id="{3ABC91B4-0BDF-4375-B3A5-0A836AADF345}"/>
              </a:ext>
            </a:extLst>
          </p:cNvPr>
          <p:cNvSpPr txBox="1"/>
          <p:nvPr/>
        </p:nvSpPr>
        <p:spPr>
          <a:xfrm>
            <a:off x="310911" y="1504526"/>
            <a:ext cx="1950127" cy="1384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0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月度费用率变化</a:t>
            </a:r>
          </a:p>
        </p:txBody>
      </p:sp>
      <p:sp>
        <p:nvSpPr>
          <p:cNvPr id="87" name="十字箭头 47">
            <a:extLst>
              <a:ext uri="{FF2B5EF4-FFF2-40B4-BE49-F238E27FC236}">
                <a16:creationId xmlns:a16="http://schemas.microsoft.com/office/drawing/2014/main" id="{205F8861-B714-45E1-A3F3-445CDDC327A4}"/>
              </a:ext>
            </a:extLst>
          </p:cNvPr>
          <p:cNvSpPr/>
          <p:nvPr/>
        </p:nvSpPr>
        <p:spPr>
          <a:xfrm>
            <a:off x="792770" y="5531453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88" name="Picture 70">
            <a:extLst>
              <a:ext uri="{FF2B5EF4-FFF2-40B4-BE49-F238E27FC236}">
                <a16:creationId xmlns:a16="http://schemas.microsoft.com/office/drawing/2014/main" id="{0A8A8D5D-BD71-4C29-A895-AACF7E20B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255" y="1933331"/>
            <a:ext cx="275975" cy="231819"/>
          </a:xfrm>
          <a:prstGeom prst="rect">
            <a:avLst/>
          </a:prstGeom>
        </p:spPr>
      </p:pic>
      <p:sp>
        <p:nvSpPr>
          <p:cNvPr id="89" name="Speech Bubble: Rectangle with Corners Rounded 321">
            <a:extLst>
              <a:ext uri="{FF2B5EF4-FFF2-40B4-BE49-F238E27FC236}">
                <a16:creationId xmlns:a16="http://schemas.microsoft.com/office/drawing/2014/main" id="{ADB99D21-C782-409A-8736-E9806E4EBF6C}"/>
              </a:ext>
            </a:extLst>
          </p:cNvPr>
          <p:cNvSpPr/>
          <p:nvPr/>
        </p:nvSpPr>
        <p:spPr>
          <a:xfrm>
            <a:off x="3995928" y="1541403"/>
            <a:ext cx="1221993" cy="592854"/>
          </a:xfrm>
          <a:prstGeom prst="wedgeRoundRectCallout">
            <a:avLst>
              <a:gd name="adj1" fmla="val -55534"/>
              <a:gd name="adj2" fmla="val 9166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/>
              <a:t>展为近两年数据，如</a:t>
            </a:r>
            <a:r>
              <a:rPr lang="en-US" altLang="zh-CN" sz="1000" dirty="0"/>
              <a:t>19</a:t>
            </a:r>
            <a:r>
              <a:rPr lang="zh-CN" altLang="en-US" sz="1000" dirty="0"/>
              <a:t>年</a:t>
            </a:r>
            <a:r>
              <a:rPr lang="en-US" altLang="zh-CN" sz="1000" dirty="0"/>
              <a:t>6</a:t>
            </a:r>
            <a:r>
              <a:rPr lang="zh-CN" altLang="en-US" sz="1000" dirty="0"/>
              <a:t>月默认显示</a:t>
            </a:r>
            <a:r>
              <a:rPr lang="en-US" altLang="zh-CN" sz="1000" dirty="0"/>
              <a:t>18</a:t>
            </a:r>
            <a:r>
              <a:rPr lang="zh-CN" altLang="en-US" sz="1000" dirty="0"/>
              <a:t>年</a:t>
            </a:r>
            <a:r>
              <a:rPr lang="en-US" altLang="zh-CN" sz="1000" dirty="0"/>
              <a:t>1</a:t>
            </a:r>
            <a:r>
              <a:rPr lang="zh-CN" altLang="en-US" sz="1000" dirty="0"/>
              <a:t>月</a:t>
            </a:r>
            <a:r>
              <a:rPr lang="en-US" altLang="zh-CN" sz="1000" dirty="0"/>
              <a:t>-19</a:t>
            </a:r>
            <a:r>
              <a:rPr lang="zh-CN" altLang="en-US" sz="1000" dirty="0"/>
              <a:t>年</a:t>
            </a:r>
            <a:r>
              <a:rPr lang="en-US" altLang="zh-CN" sz="1000" dirty="0"/>
              <a:t>6</a:t>
            </a:r>
            <a:r>
              <a:rPr lang="zh-CN" altLang="en-US" sz="1000" dirty="0"/>
              <a:t>月数据</a:t>
            </a:r>
          </a:p>
        </p:txBody>
      </p:sp>
      <p:graphicFrame>
        <p:nvGraphicFramePr>
          <p:cNvPr id="90" name="内容占位符 146">
            <a:extLst>
              <a:ext uri="{FF2B5EF4-FFF2-40B4-BE49-F238E27FC236}">
                <a16:creationId xmlns:a16="http://schemas.microsoft.com/office/drawing/2014/main" id="{595FC61A-2527-438E-9A8B-4F7B29792B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59481"/>
              </p:ext>
            </p:extLst>
          </p:nvPr>
        </p:nvGraphicFramePr>
        <p:xfrm>
          <a:off x="8822547" y="5365889"/>
          <a:ext cx="2997297" cy="1332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970">
                  <a:extLst>
                    <a:ext uri="{9D8B030D-6E8A-4147-A177-3AD203B41FA5}">
                      <a16:colId xmlns:a16="http://schemas.microsoft.com/office/drawing/2014/main" val="424937025"/>
                    </a:ext>
                  </a:extLst>
                </a:gridCol>
              </a:tblGrid>
              <a:tr h="27635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活动类型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销售部费用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费用同比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销售部费用占比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销售部费用占比变化</a:t>
                      </a:r>
                    </a:p>
                  </a:txBody>
                  <a:tcPr marL="48000" marR="9245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1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……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01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……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01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……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01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……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01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……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01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…… </a:t>
                      </a: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48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1" name="文本框 77">
            <a:extLst>
              <a:ext uri="{FF2B5EF4-FFF2-40B4-BE49-F238E27FC236}">
                <a16:creationId xmlns:a16="http://schemas.microsoft.com/office/drawing/2014/main" id="{BADC437C-E850-4C00-AF98-F996B1DCAF63}"/>
              </a:ext>
            </a:extLst>
          </p:cNvPr>
          <p:cNvSpPr txBox="1"/>
          <p:nvPr/>
        </p:nvSpPr>
        <p:spPr>
          <a:xfrm>
            <a:off x="8831393" y="5124305"/>
            <a:ext cx="3349456" cy="13849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600"/>
              </a:spcBef>
              <a:buClr>
                <a:srgbClr val="9B1717"/>
              </a:buClr>
              <a:defRPr sz="10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分活动类型费用</a:t>
            </a:r>
          </a:p>
        </p:txBody>
      </p:sp>
      <p:sp>
        <p:nvSpPr>
          <p:cNvPr id="92" name="Oval 4">
            <a:extLst>
              <a:ext uri="{FF2B5EF4-FFF2-40B4-BE49-F238E27FC236}">
                <a16:creationId xmlns:a16="http://schemas.microsoft.com/office/drawing/2014/main" id="{842B83DC-69C3-422B-AF25-97FB4783DD0F}"/>
              </a:ext>
            </a:extLst>
          </p:cNvPr>
          <p:cNvSpPr/>
          <p:nvPr/>
        </p:nvSpPr>
        <p:spPr>
          <a:xfrm>
            <a:off x="-22729" y="1464917"/>
            <a:ext cx="265599" cy="275169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1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3" name="TextBox 80">
            <a:extLst>
              <a:ext uri="{FF2B5EF4-FFF2-40B4-BE49-F238E27FC236}">
                <a16:creationId xmlns:a16="http://schemas.microsoft.com/office/drawing/2014/main" id="{EF8D1C1B-DED3-40AA-B8E4-7ABC10EC7D13}"/>
              </a:ext>
            </a:extLst>
          </p:cNvPr>
          <p:cNvSpPr txBox="1"/>
          <p:nvPr/>
        </p:nvSpPr>
        <p:spPr>
          <a:xfrm>
            <a:off x="3223165" y="5545282"/>
            <a:ext cx="2222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渠道的取数逻辑待确认后反馈，暂不实施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95" name="内容占位符 46">
            <a:extLst>
              <a:ext uri="{FF2B5EF4-FFF2-40B4-BE49-F238E27FC236}">
                <a16:creationId xmlns:a16="http://schemas.microsoft.com/office/drawing/2014/main" id="{1B970219-A3DC-42D9-8967-B9F727F5C8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639328"/>
              </p:ext>
            </p:extLst>
          </p:nvPr>
        </p:nvGraphicFramePr>
        <p:xfrm>
          <a:off x="6363629" y="1941234"/>
          <a:ext cx="5307204" cy="1134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6" name="Picture 70">
            <a:extLst>
              <a:ext uri="{FF2B5EF4-FFF2-40B4-BE49-F238E27FC236}">
                <a16:creationId xmlns:a16="http://schemas.microsoft.com/office/drawing/2014/main" id="{F5FCDCA8-00CF-42EC-A0E5-FEA1CC302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730" y="1689978"/>
            <a:ext cx="275975" cy="231819"/>
          </a:xfrm>
          <a:prstGeom prst="rect">
            <a:avLst/>
          </a:prstGeom>
        </p:spPr>
      </p:pic>
      <p:sp>
        <p:nvSpPr>
          <p:cNvPr id="97" name="Oval 4">
            <a:extLst>
              <a:ext uri="{FF2B5EF4-FFF2-40B4-BE49-F238E27FC236}">
                <a16:creationId xmlns:a16="http://schemas.microsoft.com/office/drawing/2014/main" id="{DB6EA013-1BD8-42E2-A520-2C7C3BABD8AB}"/>
              </a:ext>
            </a:extLst>
          </p:cNvPr>
          <p:cNvSpPr/>
          <p:nvPr/>
        </p:nvSpPr>
        <p:spPr>
          <a:xfrm>
            <a:off x="6119215" y="1506627"/>
            <a:ext cx="265599" cy="275169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2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E9F2A65A-29CF-4207-B8ED-7478DE3A413A}"/>
              </a:ext>
            </a:extLst>
          </p:cNvPr>
          <p:cNvSpPr txBox="1"/>
          <p:nvPr/>
        </p:nvSpPr>
        <p:spPr>
          <a:xfrm>
            <a:off x="6416545" y="1487421"/>
            <a:ext cx="1105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b="1" dirty="0">
                <a:latin typeface="+mn-ea"/>
              </a:rPr>
              <a:t>产品费用分析</a:t>
            </a:r>
          </a:p>
        </p:txBody>
      </p:sp>
      <p:sp>
        <p:nvSpPr>
          <p:cNvPr id="99" name="Speech Bubble: Rectangle with Corners Rounded 321">
            <a:extLst>
              <a:ext uri="{FF2B5EF4-FFF2-40B4-BE49-F238E27FC236}">
                <a16:creationId xmlns:a16="http://schemas.microsoft.com/office/drawing/2014/main" id="{6B4ACA6F-A46D-43BA-BF8D-A491CAA304A6}"/>
              </a:ext>
            </a:extLst>
          </p:cNvPr>
          <p:cNvSpPr/>
          <p:nvPr/>
        </p:nvSpPr>
        <p:spPr>
          <a:xfrm>
            <a:off x="1426057" y="1433711"/>
            <a:ext cx="939270" cy="398619"/>
          </a:xfrm>
          <a:prstGeom prst="wedgeRoundRectCallout">
            <a:avLst>
              <a:gd name="adj1" fmla="val -69958"/>
              <a:gd name="adj2" fmla="val -6101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  <p:sp>
        <p:nvSpPr>
          <p:cNvPr id="94" name="Speech Bubble: Rectangle with Corners Rounded 321">
            <a:extLst>
              <a:ext uri="{FF2B5EF4-FFF2-40B4-BE49-F238E27FC236}">
                <a16:creationId xmlns:a16="http://schemas.microsoft.com/office/drawing/2014/main" id="{9279BA2B-AED4-4198-B827-8E878A38AC93}"/>
              </a:ext>
            </a:extLst>
          </p:cNvPr>
          <p:cNvSpPr/>
          <p:nvPr/>
        </p:nvSpPr>
        <p:spPr>
          <a:xfrm flipH="1">
            <a:off x="5191892" y="2682126"/>
            <a:ext cx="1133284" cy="613540"/>
          </a:xfrm>
          <a:prstGeom prst="wedgeRoundRectCallout">
            <a:avLst>
              <a:gd name="adj1" fmla="val 40426"/>
              <a:gd name="adj2" fmla="val -8627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光标显示：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</a:t>
            </a:r>
            <a:r>
              <a:rPr lang="zh-CN" altLang="en-US" sz="1050" dirty="0">
                <a:solidFill>
                  <a:prstClr val="whit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、费用率、折前收入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10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223177" y="2571755"/>
            <a:ext cx="11776106" cy="3827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5472" y="1572459"/>
            <a:ext cx="11718586" cy="832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38" name="文本框 5">
            <a:extLst>
              <a:ext uri="{FF2B5EF4-FFF2-40B4-BE49-F238E27FC236}">
                <a16:creationId xmlns:a16="http://schemas.microsoft.com/office/drawing/2014/main" id="{E6D55E83-B059-4427-9EAE-E6E66E6D9726}"/>
              </a:ext>
            </a:extLst>
          </p:cNvPr>
          <p:cNvSpPr txBox="1"/>
          <p:nvPr/>
        </p:nvSpPr>
        <p:spPr>
          <a:xfrm>
            <a:off x="45711" y="843031"/>
            <a:ext cx="331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首页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销售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费用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液奶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AAFF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预算进度（签批口径）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39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267159" y="1191133"/>
            <a:ext cx="1068216" cy="291949"/>
            <a:chOff x="304798" y="1047755"/>
            <a:chExt cx="1068216" cy="291949"/>
          </a:xfrm>
        </p:grpSpPr>
        <p:sp>
          <p:nvSpPr>
            <p:cNvPr id="40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41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FF"/>
                  </a:solidFill>
                  <a:effectLst/>
                  <a:uLnTx/>
                  <a:uFillTx/>
                  <a:latin typeface="DengXian" panose="02010600030101010101" pitchFamily="2" charset="-122"/>
                  <a:ea typeface="DengXian" panose="02010600030101010101" pitchFamily="2" charset="-122"/>
                  <a:cs typeface="+mn-cs"/>
                </a:rPr>
                <a:t>时间</a:t>
              </a:r>
            </a:p>
          </p:txBody>
        </p:sp>
        <p:sp>
          <p:nvSpPr>
            <p:cNvPr id="42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905824" y="1633301"/>
            <a:ext cx="958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月度预算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636966" y="1633301"/>
            <a:ext cx="1694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已签批金额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131711" y="1622050"/>
            <a:ext cx="958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剩余预算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37881" y="1615722"/>
            <a:ext cx="169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已提交未签批金额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191993" y="1611298"/>
            <a:ext cx="1769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   预算使用进度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7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5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+mn-ea"/>
                <a:cs typeface="+mn-cs"/>
              </a:rPr>
              <a:t>        </a:t>
            </a:r>
          </a:p>
        </p:txBody>
      </p:sp>
      <p:sp>
        <p:nvSpPr>
          <p:cNvPr id="87" name="Text Placeholder 73"/>
          <p:cNvSpPr txBox="1">
            <a:spLocks/>
          </p:cNvSpPr>
          <p:nvPr/>
        </p:nvSpPr>
        <p:spPr>
          <a:xfrm>
            <a:off x="466259" y="1785522"/>
            <a:ext cx="1075943" cy="637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本月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102" name="Oval 4"/>
          <p:cNvSpPr/>
          <p:nvPr/>
        </p:nvSpPr>
        <p:spPr>
          <a:xfrm>
            <a:off x="5692680" y="2559513"/>
            <a:ext cx="337457" cy="289849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3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70" name="Oval 4"/>
          <p:cNvSpPr/>
          <p:nvPr/>
        </p:nvSpPr>
        <p:spPr>
          <a:xfrm>
            <a:off x="52193" y="2537014"/>
            <a:ext cx="290090" cy="299242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2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graphicFrame>
        <p:nvGraphicFramePr>
          <p:cNvPr id="78" name="Chart 77"/>
          <p:cNvGraphicFramePr/>
          <p:nvPr>
            <p:extLst/>
          </p:nvPr>
        </p:nvGraphicFramePr>
        <p:xfrm>
          <a:off x="192717" y="2998429"/>
          <a:ext cx="5755501" cy="2194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0" name="表格 63">
            <a:extLst>
              <a:ext uri="{FF2B5EF4-FFF2-40B4-BE49-F238E27FC236}">
                <a16:creationId xmlns:a16="http://schemas.microsoft.com/office/drawing/2014/main" id="{C5A24F6D-F1C7-4109-8832-363733CFE2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30137" y="2949595"/>
          <a:ext cx="5847437" cy="1679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242">
                  <a:extLst>
                    <a:ext uri="{9D8B030D-6E8A-4147-A177-3AD203B41FA5}">
                      <a16:colId xmlns:a16="http://schemas.microsoft.com/office/drawing/2014/main" val="2471245608"/>
                    </a:ext>
                  </a:extLst>
                </a:gridCol>
                <a:gridCol w="719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7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62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04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预算单位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下级预算单位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预算费用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已签批金额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已提交未签批金额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剩余预算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预算使用进度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2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区域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38052"/>
                  </a:ext>
                </a:extLst>
              </a:tr>
              <a:tr h="2792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2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XX</a:t>
                      </a:r>
                      <a:r>
                        <a:rPr lang="zh-CN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大区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区域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5E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2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2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销售总部费用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1" name="Content Placeholder 22"/>
          <p:cNvSpPr txBox="1">
            <a:spLocks/>
          </p:cNvSpPr>
          <p:nvPr/>
        </p:nvSpPr>
        <p:spPr>
          <a:xfrm>
            <a:off x="363436" y="2586153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预算使用进度明细（分预算组织）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82" name="Content Placeholder 22"/>
          <p:cNvSpPr txBox="1">
            <a:spLocks/>
          </p:cNvSpPr>
          <p:nvPr/>
        </p:nvSpPr>
        <p:spPr>
          <a:xfrm>
            <a:off x="6112021" y="2551759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预算使用进度明细（分区域）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97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1659240" y="1156116"/>
            <a:ext cx="1224073" cy="398619"/>
          </a:xfrm>
          <a:prstGeom prst="wedgeRoundRectCallout">
            <a:avLst>
              <a:gd name="adj1" fmla="val -81019"/>
              <a:gd name="adj2" fmla="val 577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默认：当月，数据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T-1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25" name="十字箭头 33">
            <a:extLst>
              <a:ext uri="{FF2B5EF4-FFF2-40B4-BE49-F238E27FC236}">
                <a16:creationId xmlns:a16="http://schemas.microsoft.com/office/drawing/2014/main" id="{8837CF58-2627-4017-93B3-6602D1439BA7}"/>
              </a:ext>
            </a:extLst>
          </p:cNvPr>
          <p:cNvSpPr/>
          <p:nvPr/>
        </p:nvSpPr>
        <p:spPr>
          <a:xfrm>
            <a:off x="6651751" y="3101374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26" name="Speech Bubble: Rectangle with Corners Rounded 321">
            <a:extLst>
              <a:ext uri="{FF2B5EF4-FFF2-40B4-BE49-F238E27FC236}">
                <a16:creationId xmlns:a16="http://schemas.microsoft.com/office/drawing/2014/main" id="{BFFF575D-ABC2-40C8-B338-5339451A78E1}"/>
              </a:ext>
            </a:extLst>
          </p:cNvPr>
          <p:cNvSpPr/>
          <p:nvPr/>
        </p:nvSpPr>
        <p:spPr>
          <a:xfrm>
            <a:off x="6972400" y="3212763"/>
            <a:ext cx="1224073" cy="398619"/>
          </a:xfrm>
          <a:prstGeom prst="wedgeRoundRectCallout">
            <a:avLst>
              <a:gd name="adj1" fmla="val -68326"/>
              <a:gd name="adj2" fmla="val -19112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区域默认折叠收起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199" y="2691006"/>
            <a:ext cx="275975" cy="231819"/>
          </a:xfrm>
          <a:prstGeom prst="rect">
            <a:avLst/>
          </a:prstGeom>
        </p:spPr>
      </p:pic>
      <p:sp>
        <p:nvSpPr>
          <p:cNvPr id="28" name="Speech Bubble: Rectangle with Corners Rounded 321">
            <a:extLst>
              <a:ext uri="{FF2B5EF4-FFF2-40B4-BE49-F238E27FC236}">
                <a16:creationId xmlns:a16="http://schemas.microsoft.com/office/drawing/2014/main" id="{BFFF575D-ABC2-40C8-B338-5339451A78E1}"/>
              </a:ext>
            </a:extLst>
          </p:cNvPr>
          <p:cNvSpPr/>
          <p:nvPr/>
        </p:nvSpPr>
        <p:spPr>
          <a:xfrm>
            <a:off x="2883314" y="2236488"/>
            <a:ext cx="1928226" cy="628159"/>
          </a:xfrm>
          <a:prstGeom prst="wedgeRoundRectCallout">
            <a:avLst>
              <a:gd name="adj1" fmla="val 81780"/>
              <a:gd name="adj2" fmla="val 37801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默认闭眼时不显示具体指标数字。点开后可以显示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（后续所有有“眼睛”的区域均设置如此）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29" name="Oval 4"/>
          <p:cNvSpPr/>
          <p:nvPr/>
        </p:nvSpPr>
        <p:spPr>
          <a:xfrm>
            <a:off x="41205" y="1867954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1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09FA8414-33F0-4B87-A79F-AF68FC291193}"/>
              </a:ext>
            </a:extLst>
          </p:cNvPr>
          <p:cNvSpPr txBox="1">
            <a:spLocks/>
          </p:cNvSpPr>
          <p:nvPr/>
        </p:nvSpPr>
        <p:spPr>
          <a:xfrm>
            <a:off x="8042682" y="1258117"/>
            <a:ext cx="1602779" cy="211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    单位：万元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AAEFD74-E896-4D86-9417-A0C1EA09FD79}"/>
              </a:ext>
            </a:extLst>
          </p:cNvPr>
          <p:cNvGrpSpPr/>
          <p:nvPr/>
        </p:nvGrpSpPr>
        <p:grpSpPr>
          <a:xfrm>
            <a:off x="9645461" y="1166610"/>
            <a:ext cx="720000" cy="287867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32" name="矩形 57">
              <a:extLst>
                <a:ext uri="{FF2B5EF4-FFF2-40B4-BE49-F238E27FC236}">
                  <a16:creationId xmlns:a16="http://schemas.microsoft.com/office/drawing/2014/main" id="{70157726-84EB-4E6C-A6C1-3E8DCC6AAB2F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  <p:sp>
          <p:nvSpPr>
            <p:cNvPr id="33" name="文本框 58">
              <a:extLst>
                <a:ext uri="{FF2B5EF4-FFF2-40B4-BE49-F238E27FC236}">
                  <a16:creationId xmlns:a16="http://schemas.microsoft.com/office/drawing/2014/main" id="{F3143E48-D881-46EE-BFBE-AFF3591ADD63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engXian"/>
                  <a:ea typeface="DengXian" panose="02010600030101010101" pitchFamily="2" charset="-122"/>
                  <a:cs typeface="+mn-cs"/>
                </a:rPr>
                <a:t>查询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34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3437" y="5369442"/>
          <a:ext cx="11514137" cy="9953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90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19022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1919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90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068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66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职能分类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预算费用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已签批金额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已提交未签批金额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剩余预算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预算使用进度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1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重点系统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1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特渠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1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学生奶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1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Yu Gothic Medium" panose="020B0500000000000000" pitchFamily="34" charset="-128"/>
                          <a:ea typeface="Yu Gothic Medium" panose="020B0500000000000000" pitchFamily="34" charset="-128"/>
                          <a:cs typeface="+mn-cs"/>
                        </a:rPr>
                        <a:t>综合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800" b="0" i="0" u="none" strike="noStrike" kern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6365"/>
                  </a:ext>
                </a:extLst>
              </a:tr>
            </a:tbl>
          </a:graphicData>
        </a:graphic>
      </p:graphicFrame>
      <p:sp>
        <p:nvSpPr>
          <p:cNvPr id="35" name="Content Placeholder 22"/>
          <p:cNvSpPr txBox="1">
            <a:spLocks/>
          </p:cNvSpPr>
          <p:nvPr/>
        </p:nvSpPr>
        <p:spPr>
          <a:xfrm>
            <a:off x="215348" y="5076038"/>
            <a:ext cx="3047616" cy="19211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预算使用进度明细（分职能分类）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+mn-ea"/>
              <a:cs typeface="+mn-cs"/>
            </a:endParaRPr>
          </a:p>
        </p:txBody>
      </p:sp>
      <p:sp>
        <p:nvSpPr>
          <p:cNvPr id="36" name="Oval 4"/>
          <p:cNvSpPr/>
          <p:nvPr/>
        </p:nvSpPr>
        <p:spPr>
          <a:xfrm>
            <a:off x="-13204" y="5079593"/>
            <a:ext cx="337457" cy="289849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Arial" pitchFamily="34" charset="0"/>
              </a:rPr>
              <a:t>4</a:t>
            </a:r>
            <a:endParaRPr kumimoji="0" lang="zh-CN" altLang="en-US" sz="1400" b="1" i="0" u="none" strike="noStrike" kern="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Arial" pitchFamily="34" charset="0"/>
            </a:endParaRPr>
          </a:p>
        </p:txBody>
      </p:sp>
      <p:sp>
        <p:nvSpPr>
          <p:cNvPr id="37" name="Speech Bubble: Rectangle with Corners Rounded 321">
            <a:extLst>
              <a:ext uri="{FF2B5EF4-FFF2-40B4-BE49-F238E27FC236}">
                <a16:creationId xmlns:a16="http://schemas.microsoft.com/office/drawing/2014/main" id="{17DB392E-2879-4857-95EA-BABFB5158DBA}"/>
              </a:ext>
            </a:extLst>
          </p:cNvPr>
          <p:cNvSpPr/>
          <p:nvPr/>
        </p:nvSpPr>
        <p:spPr>
          <a:xfrm flipH="1">
            <a:off x="5043731" y="3146050"/>
            <a:ext cx="1068290" cy="672342"/>
          </a:xfrm>
          <a:prstGeom prst="wedgeRoundRectCallout">
            <a:avLst>
              <a:gd name="adj1" fmla="val 67977"/>
              <a:gd name="adj2" fmla="val 863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光标显示：占用预算，剩余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预算，预算使用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 panose="02010600030101010101" pitchFamily="2" charset="-122"/>
                <a:ea typeface="DengXian" panose="02010600030101010101" pitchFamily="2" charset="-122"/>
                <a:cs typeface="+mn-cs"/>
              </a:rPr>
              <a:t>进度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48" name="Speech Bubble: Rectangle with Corners Rounded 321">
            <a:extLst>
              <a:ext uri="{FF2B5EF4-FFF2-40B4-BE49-F238E27FC236}">
                <a16:creationId xmlns:a16="http://schemas.microsoft.com/office/drawing/2014/main" id="{CE1345E5-5349-45BD-85F1-281CFDA80F52}"/>
              </a:ext>
            </a:extLst>
          </p:cNvPr>
          <p:cNvSpPr/>
          <p:nvPr/>
        </p:nvSpPr>
        <p:spPr>
          <a:xfrm>
            <a:off x="9645461" y="4308135"/>
            <a:ext cx="2109717" cy="995698"/>
          </a:xfrm>
          <a:prstGeom prst="wedgeRoundRectCallout">
            <a:avLst>
              <a:gd name="adj1" fmla="val 48913"/>
              <a:gd name="adj2" fmla="val -9195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预警规则：当月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&lt;=15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号，预算使用进度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&gt;=80%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预警；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20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号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&gt;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当月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&gt;15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号，预算使用进度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&gt;=90%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预警；当月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&gt;=20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号，预算使用进度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&gt;=95%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预警，</a:t>
            </a:r>
          </a:p>
        </p:txBody>
      </p:sp>
      <p:sp>
        <p:nvSpPr>
          <p:cNvPr id="49" name="Speech Bubble: Rectangle with Corners Rounded 321">
            <a:extLst>
              <a:ext uri="{FF2B5EF4-FFF2-40B4-BE49-F238E27FC236}">
                <a16:creationId xmlns:a16="http://schemas.microsoft.com/office/drawing/2014/main" id="{21DEF075-8A2B-498B-8EAE-5F0B71F440F3}"/>
              </a:ext>
            </a:extLst>
          </p:cNvPr>
          <p:cNvSpPr/>
          <p:nvPr/>
        </p:nvSpPr>
        <p:spPr>
          <a:xfrm>
            <a:off x="8693714" y="2543995"/>
            <a:ext cx="1224073" cy="398619"/>
          </a:xfrm>
          <a:prstGeom prst="wedgeRoundRectCallout">
            <a:avLst>
              <a:gd name="adj1" fmla="val -68326"/>
              <a:gd name="adj2" fmla="val -19112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t>大区预算费用不含销售总部费用</a:t>
            </a:r>
          </a:p>
        </p:txBody>
      </p:sp>
    </p:spTree>
    <p:extLst>
      <p:ext uri="{BB962C8B-B14F-4D97-AF65-F5344CB8AC3E}">
        <p14:creationId xmlns:p14="http://schemas.microsoft.com/office/powerpoint/2010/main" val="1146056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产品费用率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300481"/>
              </p:ext>
            </p:extLst>
          </p:nvPr>
        </p:nvGraphicFramePr>
        <p:xfrm>
          <a:off x="0" y="433388"/>
          <a:ext cx="12192000" cy="6522987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413556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开始月、截止月筛选器：默认显示为当月，数据为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区域筛选器：默认：全部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经销商筛选器：默认：全部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子品牌筛选器：默认：全部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科目筛选器：默认：全部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下钻：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支持点击表格中“  ”后展示下层关系数据，默认折叠收起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68605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历史趋势图的横、纵坐标支持拖动，灵活展现数据，保证可以展示图标中的最大值和最小值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二维表：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渠道费用、科目费用、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品牌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品类费用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dirty="0"/>
                        <a:t>不做分页，默认显示</a:t>
                      </a:r>
                      <a:r>
                        <a:rPr lang="en-US" altLang="zh-CN" sz="1200" dirty="0"/>
                        <a:t>6</a:t>
                      </a:r>
                      <a:r>
                        <a:rPr lang="zh-CN" altLang="en-US" sz="1200" dirty="0"/>
                        <a:t>条，滑轮下拉显示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大区费用：不做分页，在一屏显示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 费用率从高到低排序，表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按费用占比降序</a:t>
                      </a: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5669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940" t="1" b="26206"/>
          <a:stretch/>
        </p:blipFill>
        <p:spPr>
          <a:xfrm>
            <a:off x="5541264" y="3538449"/>
            <a:ext cx="218186" cy="171066"/>
          </a:xfrm>
          <a:prstGeom prst="rect">
            <a:avLst/>
          </a:prstGeom>
        </p:spPr>
      </p:pic>
      <p:sp>
        <p:nvSpPr>
          <p:cNvPr id="8" name="十字箭头 33">
            <a:extLst>
              <a:ext uri="{FF2B5EF4-FFF2-40B4-BE49-F238E27FC236}">
                <a16:creationId xmlns:a16="http://schemas.microsoft.com/office/drawing/2014/main" id="{8837CF58-2627-4017-93B3-6602D1439BA7}"/>
              </a:ext>
            </a:extLst>
          </p:cNvPr>
          <p:cNvSpPr/>
          <p:nvPr/>
        </p:nvSpPr>
        <p:spPr>
          <a:xfrm>
            <a:off x="3751480" y="2715252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290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71621" y="833769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销售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费用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液奶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超期结案率</a:t>
            </a:r>
          </a:p>
        </p:txBody>
      </p:sp>
      <p:grpSp>
        <p:nvGrpSpPr>
          <p:cNvPr id="37" name="Group 44">
            <a:extLst>
              <a:ext uri="{FF2B5EF4-FFF2-40B4-BE49-F238E27FC236}">
                <a16:creationId xmlns:a16="http://schemas.microsoft.com/office/drawing/2014/main" id="{4B4C8064-6658-4841-96FA-01BA1A74B9EA}"/>
              </a:ext>
            </a:extLst>
          </p:cNvPr>
          <p:cNvGrpSpPr/>
          <p:nvPr/>
        </p:nvGrpSpPr>
        <p:grpSpPr>
          <a:xfrm>
            <a:off x="3666324" y="1160847"/>
            <a:ext cx="1068216" cy="291949"/>
            <a:chOff x="304798" y="1047755"/>
            <a:chExt cx="1068216" cy="291949"/>
          </a:xfrm>
        </p:grpSpPr>
        <p:sp>
          <p:nvSpPr>
            <p:cNvPr id="38" name="矩形 60">
              <a:extLst>
                <a:ext uri="{FF2B5EF4-FFF2-40B4-BE49-F238E27FC236}">
                  <a16:creationId xmlns:a16="http://schemas.microsoft.com/office/drawing/2014/main" id="{2D9463EF-74AE-4AB9-AFC8-D73579C11B8F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文本框 61">
              <a:extLst>
                <a:ext uri="{FF2B5EF4-FFF2-40B4-BE49-F238E27FC236}">
                  <a16:creationId xmlns:a16="http://schemas.microsoft.com/office/drawing/2014/main" id="{B2601D25-74C2-41BB-B072-5930D4DB31C9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大区</a:t>
              </a:r>
            </a:p>
          </p:txBody>
        </p:sp>
        <p:sp>
          <p:nvSpPr>
            <p:cNvPr id="40" name="Right Triangle 25">
              <a:extLst>
                <a:ext uri="{FF2B5EF4-FFF2-40B4-BE49-F238E27FC236}">
                  <a16:creationId xmlns:a16="http://schemas.microsoft.com/office/drawing/2014/main" id="{FB1298DD-5956-486D-8582-E8E62FC6BADB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矩形 60">
            <a:extLst>
              <a:ext uri="{FF2B5EF4-FFF2-40B4-BE49-F238E27FC236}">
                <a16:creationId xmlns:a16="http://schemas.microsoft.com/office/drawing/2014/main" id="{4134E002-0A09-436C-AECA-DFB046BEDCAF}"/>
              </a:ext>
            </a:extLst>
          </p:cNvPr>
          <p:cNvSpPr/>
          <p:nvPr/>
        </p:nvSpPr>
        <p:spPr>
          <a:xfrm>
            <a:off x="4788179" y="1152792"/>
            <a:ext cx="1068216" cy="2919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文本框 61">
            <a:extLst>
              <a:ext uri="{FF2B5EF4-FFF2-40B4-BE49-F238E27FC236}">
                <a16:creationId xmlns:a16="http://schemas.microsoft.com/office/drawing/2014/main" id="{E37EA7FC-44BA-4124-874E-246288C5066F}"/>
              </a:ext>
            </a:extLst>
          </p:cNvPr>
          <p:cNvSpPr txBox="1"/>
          <p:nvPr/>
        </p:nvSpPr>
        <p:spPr>
          <a:xfrm>
            <a:off x="4822380" y="115822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00AAFF"/>
                </a:solidFill>
                <a:latin typeface="+mn-ea"/>
              </a:rPr>
              <a:t>区域</a:t>
            </a:r>
          </a:p>
        </p:txBody>
      </p:sp>
      <p:sp>
        <p:nvSpPr>
          <p:cNvPr id="78" name="Right Triangle 25">
            <a:extLst>
              <a:ext uri="{FF2B5EF4-FFF2-40B4-BE49-F238E27FC236}">
                <a16:creationId xmlns:a16="http://schemas.microsoft.com/office/drawing/2014/main" id="{742AC3CB-9A07-4C7A-B1B6-50DE336FC58B}"/>
              </a:ext>
            </a:extLst>
          </p:cNvPr>
          <p:cNvSpPr/>
          <p:nvPr/>
        </p:nvSpPr>
        <p:spPr>
          <a:xfrm rot="19017570">
            <a:off x="5700822" y="1257051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44" y="4253639"/>
            <a:ext cx="11661511" cy="1913245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1" y="1654013"/>
            <a:ext cx="11650170" cy="615374"/>
          </a:xfrm>
          <a:prstGeom prst="rect">
            <a:avLst/>
          </a:prstGeom>
        </p:spPr>
      </p:pic>
      <p:sp>
        <p:nvSpPr>
          <p:cNvPr id="97" name="Text Placeholder 3"/>
          <p:cNvSpPr txBox="1">
            <a:spLocks/>
          </p:cNvSpPr>
          <p:nvPr/>
        </p:nvSpPr>
        <p:spPr>
          <a:xfrm>
            <a:off x="1245366" y="1736965"/>
            <a:ext cx="1401414" cy="283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5600" b="1" dirty="0">
                <a:latin typeface="+mn-ea"/>
              </a:rPr>
              <a:t>总活动份数</a:t>
            </a:r>
            <a:endParaRPr lang="en-US" altLang="zh-CN" sz="5600" b="1" dirty="0">
              <a:latin typeface="+mn-ea"/>
            </a:endParaRPr>
          </a:p>
          <a:p>
            <a:pPr marL="0" indent="0">
              <a:buFont typeface="Arial" panose="020B0604020202020204"/>
              <a:buNone/>
            </a:pPr>
            <a:r>
              <a:rPr lang="en-US" sz="5600" b="1" dirty="0">
                <a:ea typeface="微软雅黑" panose="020B0503020204020204" pitchFamily="34" charset="-122"/>
              </a:rPr>
              <a:t>    12</a:t>
            </a:r>
            <a:endParaRPr lang="en-SG" sz="5600" b="1" dirty="0">
              <a:ea typeface="微软雅黑" panose="020B0503020204020204" pitchFamily="34" charset="-122"/>
            </a:endParaRPr>
          </a:p>
          <a:p>
            <a:endParaRPr lang="en-US" sz="1000" b="1" dirty="0"/>
          </a:p>
        </p:txBody>
      </p:sp>
      <p:sp>
        <p:nvSpPr>
          <p:cNvPr id="98" name="Text Placeholder 7"/>
          <p:cNvSpPr txBox="1">
            <a:spLocks/>
          </p:cNvSpPr>
          <p:nvPr/>
        </p:nvSpPr>
        <p:spPr>
          <a:xfrm>
            <a:off x="5837107" y="1684806"/>
            <a:ext cx="1404937" cy="496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>
                <a:latin typeface="+mn-ea"/>
              </a:rPr>
              <a:t>结案金额</a:t>
            </a:r>
            <a:endParaRPr lang="en-US" altLang="zh-CN" sz="1400" b="1" dirty="0">
              <a:latin typeface="+mn-ea"/>
            </a:endParaRPr>
          </a:p>
          <a:p>
            <a:pPr marL="0" indent="0">
              <a:buFont typeface="Arial" panose="020B0604020202020204"/>
              <a:buNone/>
            </a:pPr>
            <a:r>
              <a:rPr lang="en-US" sz="1400" b="1" dirty="0">
                <a:latin typeface="+mn-ea"/>
              </a:rPr>
              <a:t>  100</a:t>
            </a:r>
            <a:endParaRPr lang="en-SG" sz="1400" b="1" dirty="0">
              <a:latin typeface="+mn-ea"/>
            </a:endParaRPr>
          </a:p>
          <a:p>
            <a:endParaRPr lang="en-US" sz="1400" b="1" dirty="0"/>
          </a:p>
        </p:txBody>
      </p:sp>
      <p:sp>
        <p:nvSpPr>
          <p:cNvPr id="99" name="Text Placeholder 10"/>
          <p:cNvSpPr txBox="1">
            <a:spLocks/>
          </p:cNvSpPr>
          <p:nvPr/>
        </p:nvSpPr>
        <p:spPr>
          <a:xfrm>
            <a:off x="10580191" y="1671641"/>
            <a:ext cx="1403350" cy="632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>
                <a:latin typeface="+mn-ea"/>
              </a:rPr>
              <a:t>超期结案率</a:t>
            </a:r>
            <a:endParaRPr lang="en-US" altLang="zh-CN" sz="1400" b="1" dirty="0">
              <a:latin typeface="+mn-ea"/>
            </a:endParaRPr>
          </a:p>
          <a:p>
            <a:pPr marL="0" indent="0">
              <a:buFont typeface="Arial" panose="020B0604020202020204"/>
              <a:buNone/>
            </a:pPr>
            <a:r>
              <a:rPr lang="en-US" sz="1400" b="1" dirty="0">
                <a:latin typeface="+mn-ea"/>
              </a:rPr>
              <a:t>    50</a:t>
            </a:r>
            <a:r>
              <a:rPr lang="en-US" altLang="zh-CN" sz="1400" b="1" dirty="0">
                <a:latin typeface="+mn-ea"/>
              </a:rPr>
              <a:t>%</a:t>
            </a:r>
            <a:endParaRPr lang="en-SG" sz="1400" b="1" dirty="0">
              <a:latin typeface="+mn-ea"/>
            </a:endParaRPr>
          </a:p>
          <a:p>
            <a:endParaRPr lang="en-US" sz="1400" b="1" dirty="0"/>
          </a:p>
        </p:txBody>
      </p:sp>
      <p:sp>
        <p:nvSpPr>
          <p:cNvPr id="100" name="Text Placeholder 12"/>
          <p:cNvSpPr txBox="1">
            <a:spLocks/>
          </p:cNvSpPr>
          <p:nvPr/>
        </p:nvSpPr>
        <p:spPr>
          <a:xfrm>
            <a:off x="3339006" y="1722793"/>
            <a:ext cx="1404938" cy="515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5600" b="1" dirty="0">
                <a:latin typeface="+mn-ea"/>
              </a:rPr>
              <a:t>超期结案份数</a:t>
            </a:r>
            <a:endParaRPr lang="en-US" altLang="zh-CN" sz="5600" b="1" dirty="0">
              <a:latin typeface="+mn-ea"/>
            </a:endParaRPr>
          </a:p>
          <a:p>
            <a:pPr marL="0" indent="0">
              <a:buFont typeface="Arial" panose="020B0604020202020204"/>
              <a:buNone/>
            </a:pPr>
            <a:r>
              <a:rPr lang="en-US" sz="5600" b="1" dirty="0">
                <a:latin typeface="+mn-ea"/>
              </a:rPr>
              <a:t>   100</a:t>
            </a:r>
            <a:endParaRPr lang="en-SG" sz="5600" b="1" dirty="0">
              <a:latin typeface="+mn-ea"/>
            </a:endParaRPr>
          </a:p>
          <a:p>
            <a:endParaRPr lang="en-US" sz="1000" b="1" dirty="0"/>
          </a:p>
        </p:txBody>
      </p:sp>
      <p:graphicFrame>
        <p:nvGraphicFramePr>
          <p:cNvPr id="101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722556"/>
              </p:ext>
            </p:extLst>
          </p:nvPr>
        </p:nvGraphicFramePr>
        <p:xfrm>
          <a:off x="320291" y="6446758"/>
          <a:ext cx="11678464" cy="3383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9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3875585373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6915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活动编码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活动名称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区域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经销商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职能分类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费用来源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费用科目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结案方式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开始时间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结束时间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是否超期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签批金</a:t>
                      </a:r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额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结案金额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超期结案金额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超期结案率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5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" name="内容占位符 12">
            <a:extLst>
              <a:ext uri="{FF2B5EF4-FFF2-40B4-BE49-F238E27FC236}">
                <a16:creationId xmlns:a16="http://schemas.microsoft.com/office/drawing/2014/main" id="{431E03AC-8F89-4B30-A509-41B7C6141497}"/>
              </a:ext>
            </a:extLst>
          </p:cNvPr>
          <p:cNvSpPr txBox="1">
            <a:spLocks/>
          </p:cNvSpPr>
          <p:nvPr/>
        </p:nvSpPr>
        <p:spPr>
          <a:xfrm>
            <a:off x="333371" y="6168264"/>
            <a:ext cx="2341702" cy="2784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300" b="1" dirty="0"/>
              <a:t>超期结案明细表</a:t>
            </a:r>
          </a:p>
        </p:txBody>
      </p:sp>
      <p:sp>
        <p:nvSpPr>
          <p:cNvPr id="103" name="内容占位符 9">
            <a:extLst>
              <a:ext uri="{FF2B5EF4-FFF2-40B4-BE49-F238E27FC236}">
                <a16:creationId xmlns:a16="http://schemas.microsoft.com/office/drawing/2014/main" id="{44E70B86-D9B1-4EF2-8C6E-CEB8E976B485}"/>
              </a:ext>
            </a:extLst>
          </p:cNvPr>
          <p:cNvSpPr txBox="1">
            <a:spLocks/>
          </p:cNvSpPr>
          <p:nvPr/>
        </p:nvSpPr>
        <p:spPr>
          <a:xfrm>
            <a:off x="153715" y="2199563"/>
            <a:ext cx="2341702" cy="2784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b="1" dirty="0"/>
              <a:t>趋势对比</a:t>
            </a:r>
          </a:p>
        </p:txBody>
      </p:sp>
      <p:sp>
        <p:nvSpPr>
          <p:cNvPr id="104" name="Oval 4"/>
          <p:cNvSpPr/>
          <p:nvPr/>
        </p:nvSpPr>
        <p:spPr>
          <a:xfrm>
            <a:off x="55641" y="3951048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3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5" name="Oval 4"/>
          <p:cNvSpPr/>
          <p:nvPr/>
        </p:nvSpPr>
        <p:spPr>
          <a:xfrm>
            <a:off x="98911" y="1601176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1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6" name="Oval 4"/>
          <p:cNvSpPr/>
          <p:nvPr/>
        </p:nvSpPr>
        <p:spPr>
          <a:xfrm>
            <a:off x="45371" y="2211230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2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7" name="Oval 4"/>
          <p:cNvSpPr/>
          <p:nvPr/>
        </p:nvSpPr>
        <p:spPr>
          <a:xfrm>
            <a:off x="0" y="6168264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4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8" name="Text Placeholder 7">
            <a:extLst>
              <a:ext uri="{FF2B5EF4-FFF2-40B4-BE49-F238E27FC236}">
                <a16:creationId xmlns:a16="http://schemas.microsoft.com/office/drawing/2014/main" id="{542695EF-BF29-4720-BF95-8DA88035F0CB}"/>
              </a:ext>
            </a:extLst>
          </p:cNvPr>
          <p:cNvSpPr txBox="1">
            <a:spLocks/>
          </p:cNvSpPr>
          <p:nvPr/>
        </p:nvSpPr>
        <p:spPr>
          <a:xfrm>
            <a:off x="7928597" y="1745176"/>
            <a:ext cx="1262573" cy="55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600" b="1" dirty="0">
                <a:latin typeface="+mn-ea"/>
              </a:rPr>
              <a:t>超期结案金额</a:t>
            </a:r>
            <a:endParaRPr lang="en-US" altLang="zh-CN" sz="5600" b="1" dirty="0">
              <a:latin typeface="+mn-ea"/>
            </a:endParaRPr>
          </a:p>
          <a:p>
            <a:r>
              <a:rPr lang="en-US" sz="5600" b="1" dirty="0">
                <a:latin typeface="+mn-ea"/>
              </a:rPr>
              <a:t>100</a:t>
            </a:r>
            <a:endParaRPr lang="en-SG" sz="5600" b="1" dirty="0">
              <a:latin typeface="+mn-ea"/>
            </a:endParaRPr>
          </a:p>
          <a:p>
            <a:endParaRPr lang="en-US" sz="5600" b="1" dirty="0"/>
          </a:p>
        </p:txBody>
      </p:sp>
      <p:graphicFrame>
        <p:nvGraphicFramePr>
          <p:cNvPr id="109" name="Chart 43"/>
          <p:cNvGraphicFramePr/>
          <p:nvPr>
            <p:extLst>
              <p:ext uri="{D42A27DB-BD31-4B8C-83A1-F6EECF244321}">
                <p14:modId xmlns:p14="http://schemas.microsoft.com/office/powerpoint/2010/main" val="1231645635"/>
              </p:ext>
            </p:extLst>
          </p:nvPr>
        </p:nvGraphicFramePr>
        <p:xfrm>
          <a:off x="275099" y="4424348"/>
          <a:ext cx="3084275" cy="1777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0" name="Chart 43"/>
          <p:cNvGraphicFramePr/>
          <p:nvPr>
            <p:extLst>
              <p:ext uri="{D42A27DB-BD31-4B8C-83A1-F6EECF244321}">
                <p14:modId xmlns:p14="http://schemas.microsoft.com/office/powerpoint/2010/main" val="3532036699"/>
              </p:ext>
            </p:extLst>
          </p:nvPr>
        </p:nvGraphicFramePr>
        <p:xfrm>
          <a:off x="6037111" y="4405655"/>
          <a:ext cx="2968640" cy="1789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1" name="Chart 43"/>
          <p:cNvGraphicFramePr/>
          <p:nvPr>
            <p:extLst>
              <p:ext uri="{D42A27DB-BD31-4B8C-83A1-F6EECF244321}">
                <p14:modId xmlns:p14="http://schemas.microsoft.com/office/powerpoint/2010/main" val="3720114796"/>
              </p:ext>
            </p:extLst>
          </p:nvPr>
        </p:nvGraphicFramePr>
        <p:xfrm>
          <a:off x="8843257" y="4575041"/>
          <a:ext cx="3116206" cy="170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2" name="Chart 43"/>
          <p:cNvGraphicFramePr/>
          <p:nvPr>
            <p:extLst>
              <p:ext uri="{D42A27DB-BD31-4B8C-83A1-F6EECF244321}">
                <p14:modId xmlns:p14="http://schemas.microsoft.com/office/powerpoint/2010/main" val="1305625469"/>
              </p:ext>
            </p:extLst>
          </p:nvPr>
        </p:nvGraphicFramePr>
        <p:xfrm>
          <a:off x="3136587" y="4435995"/>
          <a:ext cx="3116206" cy="1754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3" name="矩形 21">
            <a:extLst>
              <a:ext uri="{FF2B5EF4-FFF2-40B4-BE49-F238E27FC236}">
                <a16:creationId xmlns:a16="http://schemas.microsoft.com/office/drawing/2014/main" id="{687EC5C7-4B1F-4763-B27D-4D1712F5AE29}"/>
              </a:ext>
            </a:extLst>
          </p:cNvPr>
          <p:cNvSpPr/>
          <p:nvPr/>
        </p:nvSpPr>
        <p:spPr>
          <a:xfrm>
            <a:off x="6260778" y="4319451"/>
            <a:ext cx="1269578" cy="15234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tabLst/>
              <a:defRPr/>
            </a:pPr>
            <a:r>
              <a:rPr lang="zh-CN" altLang="en-US" sz="1100" b="1" u="sng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职能分类</a:t>
            </a:r>
            <a:r>
              <a:rPr kumimoji="0" lang="zh-CN" altLang="en-US" sz="11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超期结案率</a:t>
            </a:r>
          </a:p>
        </p:txBody>
      </p:sp>
      <p:sp>
        <p:nvSpPr>
          <p:cNvPr id="114" name="矩形 21">
            <a:extLst>
              <a:ext uri="{FF2B5EF4-FFF2-40B4-BE49-F238E27FC236}">
                <a16:creationId xmlns:a16="http://schemas.microsoft.com/office/drawing/2014/main" id="{687EC5C7-4B1F-4763-B27D-4D1712F5AE29}"/>
              </a:ext>
            </a:extLst>
          </p:cNvPr>
          <p:cNvSpPr/>
          <p:nvPr/>
        </p:nvSpPr>
        <p:spPr>
          <a:xfrm>
            <a:off x="9014227" y="4326787"/>
            <a:ext cx="1269578" cy="15234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tabLst/>
              <a:defRPr/>
            </a:pPr>
            <a:r>
              <a:rPr lang="zh-CN" altLang="en-US" sz="11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活动类型超期结案</a:t>
            </a:r>
            <a:r>
              <a:rPr kumimoji="0" lang="zh-CN" altLang="en-US" sz="11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率</a:t>
            </a:r>
          </a:p>
        </p:txBody>
      </p:sp>
      <p:sp>
        <p:nvSpPr>
          <p:cNvPr id="115" name="矩形 21">
            <a:extLst>
              <a:ext uri="{FF2B5EF4-FFF2-40B4-BE49-F238E27FC236}">
                <a16:creationId xmlns:a16="http://schemas.microsoft.com/office/drawing/2014/main" id="{687EC5C7-4B1F-4763-B27D-4D1712F5AE29}"/>
              </a:ext>
            </a:extLst>
          </p:cNvPr>
          <p:cNvSpPr/>
          <p:nvPr/>
        </p:nvSpPr>
        <p:spPr>
          <a:xfrm>
            <a:off x="387048" y="4325469"/>
            <a:ext cx="987450" cy="15234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tabLst/>
              <a:defRPr/>
            </a:pPr>
            <a:r>
              <a:rPr lang="zh-CN" altLang="en-US" sz="11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大区超期</a:t>
            </a:r>
            <a:r>
              <a:rPr kumimoji="0" lang="zh-CN" altLang="en-US" sz="11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结案率</a:t>
            </a:r>
          </a:p>
        </p:txBody>
      </p:sp>
      <p:sp>
        <p:nvSpPr>
          <p:cNvPr id="116" name="矩形 21">
            <a:extLst>
              <a:ext uri="{FF2B5EF4-FFF2-40B4-BE49-F238E27FC236}">
                <a16:creationId xmlns:a16="http://schemas.microsoft.com/office/drawing/2014/main" id="{687EC5C7-4B1F-4763-B27D-4D1712F5AE29}"/>
              </a:ext>
            </a:extLst>
          </p:cNvPr>
          <p:cNvSpPr/>
          <p:nvPr/>
        </p:nvSpPr>
        <p:spPr>
          <a:xfrm>
            <a:off x="3065642" y="4347615"/>
            <a:ext cx="987450" cy="15234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tabLst/>
              <a:defRPr/>
            </a:pPr>
            <a:r>
              <a:rPr kumimoji="0" lang="zh-CN" altLang="en-US" sz="11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区域超期结案率</a:t>
            </a:r>
          </a:p>
        </p:txBody>
      </p:sp>
      <p:graphicFrame>
        <p:nvGraphicFramePr>
          <p:cNvPr id="117" name="内容占位符 46">
            <a:extLst>
              <a:ext uri="{FF2B5EF4-FFF2-40B4-BE49-F238E27FC236}">
                <a16:creationId xmlns:a16="http://schemas.microsoft.com/office/drawing/2014/main" id="{3DFFFCF1-4A57-46E4-A599-386151EAEA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33568"/>
              </p:ext>
            </p:extLst>
          </p:nvPr>
        </p:nvGraphicFramePr>
        <p:xfrm>
          <a:off x="382854" y="2421848"/>
          <a:ext cx="11600687" cy="1637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18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1800818" y="3865979"/>
            <a:ext cx="1739581" cy="496013"/>
          </a:xfrm>
          <a:prstGeom prst="wedgeRoundRectCallout">
            <a:avLst>
              <a:gd name="adj1" fmla="val -64966"/>
              <a:gd name="adj2" fmla="val 2136"/>
              <a:gd name="adj3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/>
              <a:t>光标显示：</a:t>
            </a:r>
            <a:endParaRPr lang="en-US" altLang="zh-CN" sz="800" dirty="0"/>
          </a:p>
          <a:p>
            <a:r>
              <a:rPr lang="zh-CN" altLang="en-US" sz="800" dirty="0"/>
              <a:t>总活动份数，超期结案份数，结案金额，超期结案金额，超期结案率</a:t>
            </a:r>
            <a:endParaRPr lang="zh-CN" altLang="en-US" sz="1050" dirty="0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83488" y="4287051"/>
            <a:ext cx="275975" cy="231819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4589" y="4300029"/>
            <a:ext cx="275975" cy="231819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1356" y="4289531"/>
            <a:ext cx="275975" cy="231819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8792" y="4352460"/>
            <a:ext cx="275975" cy="231819"/>
          </a:xfrm>
          <a:prstGeom prst="rect">
            <a:avLst/>
          </a:prstGeom>
        </p:spPr>
      </p:pic>
      <p:sp>
        <p:nvSpPr>
          <p:cNvPr id="124" name="内容占位符 12">
            <a:extLst>
              <a:ext uri="{FF2B5EF4-FFF2-40B4-BE49-F238E27FC236}">
                <a16:creationId xmlns:a16="http://schemas.microsoft.com/office/drawing/2014/main" id="{431E03AC-8F89-4B30-A509-41B7C6141497}"/>
              </a:ext>
            </a:extLst>
          </p:cNvPr>
          <p:cNvSpPr txBox="1">
            <a:spLocks/>
          </p:cNvSpPr>
          <p:nvPr/>
        </p:nvSpPr>
        <p:spPr>
          <a:xfrm>
            <a:off x="320291" y="4022744"/>
            <a:ext cx="2341702" cy="2784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300" b="1" dirty="0"/>
              <a:t>超期结案明细表</a:t>
            </a: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0193" y="2525494"/>
            <a:ext cx="275975" cy="231819"/>
          </a:xfrm>
          <a:prstGeom prst="rect">
            <a:avLst/>
          </a:prstGeom>
        </p:spPr>
      </p:pic>
      <p:sp>
        <p:nvSpPr>
          <p:cNvPr id="52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2057698" y="6072711"/>
            <a:ext cx="1677398" cy="402813"/>
          </a:xfrm>
          <a:prstGeom prst="wedgeRoundRectCallout">
            <a:avLst>
              <a:gd name="adj1" fmla="val -78612"/>
              <a:gd name="adj2" fmla="val 2306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明细表通过自助方式实现。</a:t>
            </a:r>
          </a:p>
        </p:txBody>
      </p:sp>
      <p:sp>
        <p:nvSpPr>
          <p:cNvPr id="53" name="Text Placeholder 32">
            <a:extLst>
              <a:ext uri="{FF2B5EF4-FFF2-40B4-BE49-F238E27FC236}">
                <a16:creationId xmlns:a16="http://schemas.microsoft.com/office/drawing/2014/main" id="{BBBB060B-FDF0-40B7-9291-ECEEB0310BAF}"/>
              </a:ext>
            </a:extLst>
          </p:cNvPr>
          <p:cNvSpPr txBox="1">
            <a:spLocks/>
          </p:cNvSpPr>
          <p:nvPr/>
        </p:nvSpPr>
        <p:spPr>
          <a:xfrm>
            <a:off x="8219723" y="1220607"/>
            <a:ext cx="1521561" cy="266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dirty="0"/>
              <a:t>    单位：万元</a:t>
            </a:r>
            <a:endParaRPr lang="en-US" altLang="zh-CN" sz="14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AAEFD74-E896-4D86-9417-A0C1EA09FD79}"/>
              </a:ext>
            </a:extLst>
          </p:cNvPr>
          <p:cNvGrpSpPr/>
          <p:nvPr/>
        </p:nvGrpSpPr>
        <p:grpSpPr>
          <a:xfrm>
            <a:off x="9824488" y="1156843"/>
            <a:ext cx="720000" cy="287867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55" name="矩形 57">
              <a:extLst>
                <a:ext uri="{FF2B5EF4-FFF2-40B4-BE49-F238E27FC236}">
                  <a16:creationId xmlns:a16="http://schemas.microsoft.com/office/drawing/2014/main" id="{70157726-84EB-4E6C-A6C1-3E8DCC6AAB2F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文本框 58">
              <a:extLst>
                <a:ext uri="{FF2B5EF4-FFF2-40B4-BE49-F238E27FC236}">
                  <a16:creationId xmlns:a16="http://schemas.microsoft.com/office/drawing/2014/main" id="{F3143E48-D881-46EE-BFBE-AFF3591ADD63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57" name="Speech Bubble: Rectangle with Corners Rounded 321">
            <a:extLst>
              <a:ext uri="{FF2B5EF4-FFF2-40B4-BE49-F238E27FC236}">
                <a16:creationId xmlns:a16="http://schemas.microsoft.com/office/drawing/2014/main" id="{FC834D95-91DB-443A-8D48-979DD5AEDAED}"/>
              </a:ext>
            </a:extLst>
          </p:cNvPr>
          <p:cNvSpPr/>
          <p:nvPr/>
        </p:nvSpPr>
        <p:spPr>
          <a:xfrm>
            <a:off x="1374498" y="2269194"/>
            <a:ext cx="1198009" cy="496013"/>
          </a:xfrm>
          <a:prstGeom prst="wedgeRoundRectCallout">
            <a:avLst>
              <a:gd name="adj1" fmla="val -66280"/>
              <a:gd name="adj2" fmla="val -27821"/>
              <a:gd name="adj3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/>
              <a:t>光标显示：</a:t>
            </a:r>
            <a:endParaRPr lang="en-US" altLang="zh-CN" sz="800" dirty="0"/>
          </a:p>
          <a:p>
            <a:r>
              <a:rPr lang="zh-CN" altLang="en-US" sz="800" dirty="0"/>
              <a:t>结案金额，超期结案金额，超期结案率</a:t>
            </a:r>
            <a:endParaRPr lang="zh-CN" altLang="en-US" sz="1050" dirty="0"/>
          </a:p>
        </p:txBody>
      </p:sp>
      <p:grpSp>
        <p:nvGrpSpPr>
          <p:cNvPr id="59" name="Group 44">
            <a:extLst>
              <a:ext uri="{FF2B5EF4-FFF2-40B4-BE49-F238E27FC236}">
                <a16:creationId xmlns:a16="http://schemas.microsoft.com/office/drawing/2014/main" id="{E66FFDF5-BD6D-4298-90D6-F0DA016A2E9C}"/>
              </a:ext>
            </a:extLst>
          </p:cNvPr>
          <p:cNvGrpSpPr/>
          <p:nvPr/>
        </p:nvGrpSpPr>
        <p:grpSpPr>
          <a:xfrm>
            <a:off x="339456" y="1159398"/>
            <a:ext cx="1068216" cy="291949"/>
            <a:chOff x="304798" y="1047755"/>
            <a:chExt cx="1068216" cy="291949"/>
          </a:xfrm>
        </p:grpSpPr>
        <p:sp>
          <p:nvSpPr>
            <p:cNvPr id="60" name="矩形 60">
              <a:extLst>
                <a:ext uri="{FF2B5EF4-FFF2-40B4-BE49-F238E27FC236}">
                  <a16:creationId xmlns:a16="http://schemas.microsoft.com/office/drawing/2014/main" id="{41F0DCA5-F70B-4860-959C-11A9790AE1FB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文本框 61">
              <a:extLst>
                <a:ext uri="{FF2B5EF4-FFF2-40B4-BE49-F238E27FC236}">
                  <a16:creationId xmlns:a16="http://schemas.microsoft.com/office/drawing/2014/main" id="{C10E4162-A310-4CE2-9295-30FF977AA3B4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开始月</a:t>
              </a:r>
            </a:p>
          </p:txBody>
        </p:sp>
        <p:sp>
          <p:nvSpPr>
            <p:cNvPr id="63" name="Right Triangle 25">
              <a:extLst>
                <a:ext uri="{FF2B5EF4-FFF2-40B4-BE49-F238E27FC236}">
                  <a16:creationId xmlns:a16="http://schemas.microsoft.com/office/drawing/2014/main" id="{B943226C-7E84-4601-BAFA-72B7FD1B9390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Group 44">
            <a:extLst>
              <a:ext uri="{FF2B5EF4-FFF2-40B4-BE49-F238E27FC236}">
                <a16:creationId xmlns:a16="http://schemas.microsoft.com/office/drawing/2014/main" id="{69819285-CF99-4C78-AE7F-C8658720036A}"/>
              </a:ext>
            </a:extLst>
          </p:cNvPr>
          <p:cNvGrpSpPr/>
          <p:nvPr/>
        </p:nvGrpSpPr>
        <p:grpSpPr>
          <a:xfrm>
            <a:off x="2173625" y="1161111"/>
            <a:ext cx="1068216" cy="291949"/>
            <a:chOff x="304798" y="1047755"/>
            <a:chExt cx="1068216" cy="291949"/>
          </a:xfrm>
        </p:grpSpPr>
        <p:sp>
          <p:nvSpPr>
            <p:cNvPr id="65" name="矩形 60">
              <a:extLst>
                <a:ext uri="{FF2B5EF4-FFF2-40B4-BE49-F238E27FC236}">
                  <a16:creationId xmlns:a16="http://schemas.microsoft.com/office/drawing/2014/main" id="{79943E99-4932-4A2E-A327-A8B5340D30E7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文本框 61">
              <a:extLst>
                <a:ext uri="{FF2B5EF4-FFF2-40B4-BE49-F238E27FC236}">
                  <a16:creationId xmlns:a16="http://schemas.microsoft.com/office/drawing/2014/main" id="{0DC4EF3C-0754-49B6-98FF-8588E0A29F10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截止月</a:t>
              </a:r>
            </a:p>
          </p:txBody>
        </p:sp>
        <p:sp>
          <p:nvSpPr>
            <p:cNvPr id="67" name="Right Triangle 25">
              <a:extLst>
                <a:ext uri="{FF2B5EF4-FFF2-40B4-BE49-F238E27FC236}">
                  <a16:creationId xmlns:a16="http://schemas.microsoft.com/office/drawing/2014/main" id="{0769F6E5-00EB-4E99-B60A-057703735AC2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8" name="Speech Bubble: Rectangle with Corners Rounded 321">
            <a:extLst>
              <a:ext uri="{FF2B5EF4-FFF2-40B4-BE49-F238E27FC236}">
                <a16:creationId xmlns:a16="http://schemas.microsoft.com/office/drawing/2014/main" id="{3EF5ED77-CEDE-4A3A-941F-2EC5BCA15497}"/>
              </a:ext>
            </a:extLst>
          </p:cNvPr>
          <p:cNvSpPr/>
          <p:nvPr/>
        </p:nvSpPr>
        <p:spPr>
          <a:xfrm>
            <a:off x="2908141" y="1351806"/>
            <a:ext cx="939270" cy="398619"/>
          </a:xfrm>
          <a:prstGeom prst="wedgeRoundRectCallout">
            <a:avLst>
              <a:gd name="adj1" fmla="val -60100"/>
              <a:gd name="adj2" fmla="val -5811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  <p:sp>
        <p:nvSpPr>
          <p:cNvPr id="58" name="Speech Bubble: Rectangle with Corners Rounded 321">
            <a:extLst>
              <a:ext uri="{FF2B5EF4-FFF2-40B4-BE49-F238E27FC236}">
                <a16:creationId xmlns:a16="http://schemas.microsoft.com/office/drawing/2014/main" id="{BC519D89-58C1-41AB-9626-85008B45641C}"/>
              </a:ext>
            </a:extLst>
          </p:cNvPr>
          <p:cNvSpPr/>
          <p:nvPr/>
        </p:nvSpPr>
        <p:spPr>
          <a:xfrm>
            <a:off x="1272792" y="1318352"/>
            <a:ext cx="939270" cy="398619"/>
          </a:xfrm>
          <a:prstGeom prst="wedgeRoundRectCallout">
            <a:avLst>
              <a:gd name="adj1" fmla="val -76120"/>
              <a:gd name="adj2" fmla="val -435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22482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超期结案率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792894"/>
              </p:ext>
            </p:extLst>
          </p:nvPr>
        </p:nvGraphicFramePr>
        <p:xfrm>
          <a:off x="0" y="433388"/>
          <a:ext cx="12192000" cy="5173289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2868631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开始月、截止月筛选器：默认显示为当月，数据为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区域筛选器：默认：全部</a:t>
                      </a: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历史趋势图的横、纵坐标支持拖动，灵活展现数据，保证可以展示图标中的最大值和最小值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超期结案率表，均按照超期结案率从高到低排序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5669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，且表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之间互相联动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507" y="2412947"/>
            <a:ext cx="275975" cy="2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0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56" y="1631651"/>
            <a:ext cx="11650170" cy="61537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235651" y="1714603"/>
            <a:ext cx="1401414" cy="28364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CN" altLang="en-US" sz="5600" b="1" dirty="0">
                <a:latin typeface="+mn-ea"/>
              </a:rPr>
              <a:t>总活动份数</a:t>
            </a:r>
            <a:endParaRPr lang="en-US" altLang="zh-CN" sz="5600" b="1" dirty="0">
              <a:latin typeface="+mn-ea"/>
            </a:endParaRPr>
          </a:p>
          <a:p>
            <a:pPr marL="0" indent="0">
              <a:buNone/>
            </a:pPr>
            <a:r>
              <a:rPr lang="en-US" sz="5600" b="1" dirty="0">
                <a:latin typeface="+mn-ea"/>
              </a:rPr>
              <a:t>    12</a:t>
            </a:r>
            <a:endParaRPr lang="en-SG" sz="5600" b="1" dirty="0">
              <a:latin typeface="+mn-ea"/>
            </a:endParaRPr>
          </a:p>
          <a:p>
            <a:endParaRPr lang="en-US" sz="1400" b="1" dirty="0">
              <a:latin typeface="+mn-ea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5827392" y="1662444"/>
            <a:ext cx="1404937" cy="496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400" b="1" dirty="0">
                <a:latin typeface="+mn-ea"/>
              </a:rPr>
              <a:t>结案金额</a:t>
            </a:r>
            <a:endParaRPr lang="en-US" altLang="zh-CN" sz="1400" b="1" dirty="0">
              <a:latin typeface="+mn-ea"/>
            </a:endParaRPr>
          </a:p>
          <a:p>
            <a:pPr marL="0" indent="0">
              <a:buNone/>
            </a:pPr>
            <a:r>
              <a:rPr lang="en-US" sz="1400" b="1" dirty="0">
                <a:latin typeface="+mn-ea"/>
              </a:rPr>
              <a:t>  100</a:t>
            </a:r>
            <a:endParaRPr lang="en-SG" sz="1400" b="1" dirty="0">
              <a:latin typeface="+mn-ea"/>
            </a:endParaRPr>
          </a:p>
          <a:p>
            <a:endParaRPr lang="en-US" sz="1400" b="1" dirty="0">
              <a:latin typeface="+mn-ea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10570476" y="1649279"/>
            <a:ext cx="1403350" cy="6321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400" b="1" dirty="0">
                <a:latin typeface="+mn-ea"/>
              </a:rPr>
              <a:t>结案差异率</a:t>
            </a:r>
            <a:endParaRPr lang="en-US" altLang="zh-CN" sz="1400" b="1" dirty="0">
              <a:latin typeface="+mn-ea"/>
            </a:endParaRPr>
          </a:p>
          <a:p>
            <a:pPr marL="0" indent="0">
              <a:buNone/>
            </a:pPr>
            <a:r>
              <a:rPr lang="en-US" sz="1400" b="1" dirty="0">
                <a:latin typeface="+mn-ea"/>
              </a:rPr>
              <a:t>    50</a:t>
            </a:r>
            <a:r>
              <a:rPr lang="en-US" altLang="zh-CN" sz="1400" b="1" dirty="0">
                <a:latin typeface="+mn-ea"/>
              </a:rPr>
              <a:t>%</a:t>
            </a:r>
            <a:endParaRPr lang="en-SG" sz="1400" b="1" dirty="0">
              <a:latin typeface="+mn-ea"/>
            </a:endParaRPr>
          </a:p>
          <a:p>
            <a:endParaRPr lang="en-US" sz="1400" b="1" dirty="0">
              <a:latin typeface="+mn-e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294967295"/>
          </p:nvPr>
        </p:nvSpPr>
        <p:spPr>
          <a:xfrm>
            <a:off x="3329291" y="1700431"/>
            <a:ext cx="1404938" cy="5155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400" b="1" dirty="0">
                <a:latin typeface="+mn-ea"/>
              </a:rPr>
              <a:t>签批金额</a:t>
            </a:r>
            <a:endParaRPr lang="en-US" altLang="zh-CN" sz="1400" b="1" dirty="0">
              <a:latin typeface="+mn-ea"/>
            </a:endParaRPr>
          </a:p>
          <a:p>
            <a:pPr marL="0" indent="0">
              <a:buNone/>
            </a:pPr>
            <a:r>
              <a:rPr lang="en-US" sz="1400" b="1" dirty="0">
                <a:latin typeface="+mn-ea"/>
              </a:rPr>
              <a:t>   100</a:t>
            </a:r>
            <a:endParaRPr lang="en-SG" sz="1400" b="1" dirty="0">
              <a:latin typeface="+mn-ea"/>
            </a:endParaRPr>
          </a:p>
          <a:p>
            <a:endParaRPr lang="en-US" sz="1400" b="1" dirty="0">
              <a:latin typeface="+mn-ea"/>
            </a:endParaRPr>
          </a:p>
        </p:txBody>
      </p:sp>
      <p:sp>
        <p:nvSpPr>
          <p:cNvPr id="3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117632" y="803590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销售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费用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液奶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结案差异率</a:t>
            </a:r>
          </a:p>
        </p:txBody>
      </p:sp>
      <p:graphicFrame>
        <p:nvGraphicFramePr>
          <p:cNvPr id="31" name="表格 45">
            <a:extLst>
              <a:ext uri="{FF2B5EF4-FFF2-40B4-BE49-F238E27FC236}">
                <a16:creationId xmlns:a16="http://schemas.microsoft.com/office/drawing/2014/main" id="{04BAE721-6864-4545-A54D-49F032E6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68000"/>
              </p:ext>
            </p:extLst>
          </p:nvPr>
        </p:nvGraphicFramePr>
        <p:xfrm>
          <a:off x="310576" y="6424396"/>
          <a:ext cx="11678464" cy="3383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9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3875585373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2990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6915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活动编码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活动名称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区域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经销商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职能分类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费用来源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费用科目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结案方式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开始时间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结束时间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是否超期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签批金额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结案金额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结案差异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结案差异率</a:t>
                      </a:r>
                    </a:p>
                  </a:txBody>
                  <a:tcPr marL="36000" marR="6934" marT="6934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5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Yu Gothic Medium" panose="020B0500000000000000" pitchFamily="34" charset="-128"/>
                        <a:ea typeface="Yu Gothic Medium" panose="020B0500000000000000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zh-CN" alt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altLang="zh-CN" sz="9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内容占位符 12">
            <a:extLst>
              <a:ext uri="{FF2B5EF4-FFF2-40B4-BE49-F238E27FC236}">
                <a16:creationId xmlns:a16="http://schemas.microsoft.com/office/drawing/2014/main" id="{431E03AC-8F89-4B30-A509-41B7C6141497}"/>
              </a:ext>
            </a:extLst>
          </p:cNvPr>
          <p:cNvSpPr txBox="1">
            <a:spLocks/>
          </p:cNvSpPr>
          <p:nvPr/>
        </p:nvSpPr>
        <p:spPr>
          <a:xfrm>
            <a:off x="323656" y="6145902"/>
            <a:ext cx="2341702" cy="2784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300" b="1" dirty="0"/>
              <a:t>结案差异明细表</a:t>
            </a:r>
          </a:p>
        </p:txBody>
      </p:sp>
      <p:sp>
        <p:nvSpPr>
          <p:cNvPr id="42" name="内容占位符 9">
            <a:extLst>
              <a:ext uri="{FF2B5EF4-FFF2-40B4-BE49-F238E27FC236}">
                <a16:creationId xmlns:a16="http://schemas.microsoft.com/office/drawing/2014/main" id="{44E70B86-D9B1-4EF2-8C6E-CEB8E976B485}"/>
              </a:ext>
            </a:extLst>
          </p:cNvPr>
          <p:cNvSpPr txBox="1">
            <a:spLocks/>
          </p:cNvSpPr>
          <p:nvPr/>
        </p:nvSpPr>
        <p:spPr>
          <a:xfrm>
            <a:off x="144000" y="2177201"/>
            <a:ext cx="2341702" cy="2784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b="1" dirty="0"/>
              <a:t>趋势对比</a:t>
            </a:r>
          </a:p>
        </p:txBody>
      </p:sp>
      <p:sp>
        <p:nvSpPr>
          <p:cNvPr id="44" name="Oval 4"/>
          <p:cNvSpPr/>
          <p:nvPr/>
        </p:nvSpPr>
        <p:spPr>
          <a:xfrm>
            <a:off x="45926" y="3928686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3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0" name="Oval 4"/>
          <p:cNvSpPr/>
          <p:nvPr/>
        </p:nvSpPr>
        <p:spPr>
          <a:xfrm>
            <a:off x="89196" y="1578814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latin typeface="+mn-ea"/>
                <a:cs typeface="Arial" pitchFamily="34" charset="0"/>
              </a:rPr>
              <a:t>1</a:t>
            </a:r>
            <a:endParaRPr lang="zh-CN" altLang="en-US" sz="1400" b="1" kern="0" dirty="0" err="1">
              <a:solidFill>
                <a:srgbClr val="FFFFFF"/>
              </a:solidFill>
              <a:latin typeface="+mn-ea"/>
              <a:cs typeface="Arial" pitchFamily="34" charset="0"/>
            </a:endParaRPr>
          </a:p>
        </p:txBody>
      </p:sp>
      <p:sp>
        <p:nvSpPr>
          <p:cNvPr id="51" name="Oval 4"/>
          <p:cNvSpPr/>
          <p:nvPr/>
        </p:nvSpPr>
        <p:spPr>
          <a:xfrm>
            <a:off x="35656" y="2188868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2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2" name="Oval 4"/>
          <p:cNvSpPr/>
          <p:nvPr/>
        </p:nvSpPr>
        <p:spPr>
          <a:xfrm>
            <a:off x="-9715" y="6145902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4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grpSp>
        <p:nvGrpSpPr>
          <p:cNvPr id="61" name="Group 44">
            <a:extLst>
              <a:ext uri="{FF2B5EF4-FFF2-40B4-BE49-F238E27FC236}">
                <a16:creationId xmlns:a16="http://schemas.microsoft.com/office/drawing/2014/main" id="{DB522E27-8A33-44EB-87B1-068C7AF81945}"/>
              </a:ext>
            </a:extLst>
          </p:cNvPr>
          <p:cNvGrpSpPr/>
          <p:nvPr/>
        </p:nvGrpSpPr>
        <p:grpSpPr>
          <a:xfrm>
            <a:off x="4675050" y="1146597"/>
            <a:ext cx="1068216" cy="291949"/>
            <a:chOff x="304798" y="1047755"/>
            <a:chExt cx="1068216" cy="291949"/>
          </a:xfrm>
        </p:grpSpPr>
        <p:sp>
          <p:nvSpPr>
            <p:cNvPr id="62" name="矩形 60">
              <a:extLst>
                <a:ext uri="{FF2B5EF4-FFF2-40B4-BE49-F238E27FC236}">
                  <a16:creationId xmlns:a16="http://schemas.microsoft.com/office/drawing/2014/main" id="{8CECC4A8-AF63-4810-9B34-618D32145D65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文本框 61">
              <a:extLst>
                <a:ext uri="{FF2B5EF4-FFF2-40B4-BE49-F238E27FC236}">
                  <a16:creationId xmlns:a16="http://schemas.microsoft.com/office/drawing/2014/main" id="{5E74567B-6677-48A4-ADBF-7BCCC4A4DF57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大区</a:t>
              </a:r>
            </a:p>
          </p:txBody>
        </p:sp>
        <p:sp>
          <p:nvSpPr>
            <p:cNvPr id="64" name="Right Triangle 25">
              <a:extLst>
                <a:ext uri="{FF2B5EF4-FFF2-40B4-BE49-F238E27FC236}">
                  <a16:creationId xmlns:a16="http://schemas.microsoft.com/office/drawing/2014/main" id="{61936FB6-F84E-40D9-A17F-41B1A6B16102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Text Placeholder 7">
            <a:extLst>
              <a:ext uri="{FF2B5EF4-FFF2-40B4-BE49-F238E27FC236}">
                <a16:creationId xmlns:a16="http://schemas.microsoft.com/office/drawing/2014/main" id="{542695EF-BF29-4720-BF95-8DA88035F0CB}"/>
              </a:ext>
            </a:extLst>
          </p:cNvPr>
          <p:cNvSpPr txBox="1">
            <a:spLocks/>
          </p:cNvSpPr>
          <p:nvPr/>
        </p:nvSpPr>
        <p:spPr>
          <a:xfrm>
            <a:off x="7918882" y="1722814"/>
            <a:ext cx="1262573" cy="559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+mn-ea"/>
              </a:rPr>
              <a:t>结案差异金额</a:t>
            </a:r>
            <a:endParaRPr lang="en-US" altLang="zh-CN" sz="1400" b="1" dirty="0">
              <a:latin typeface="+mn-ea"/>
            </a:endParaRPr>
          </a:p>
          <a:p>
            <a:r>
              <a:rPr lang="en-US" sz="1400" b="1" dirty="0">
                <a:latin typeface="+mn-ea"/>
              </a:rPr>
              <a:t>100</a:t>
            </a:r>
            <a:endParaRPr lang="en-SG" sz="1400" b="1" dirty="0">
              <a:latin typeface="+mn-ea"/>
            </a:endParaRPr>
          </a:p>
          <a:p>
            <a:endParaRPr lang="en-US" sz="1400" b="1" dirty="0">
              <a:latin typeface="+mn-ea"/>
            </a:endParaRPr>
          </a:p>
        </p:txBody>
      </p:sp>
      <p:graphicFrame>
        <p:nvGraphicFramePr>
          <p:cNvPr id="87" name="内容占位符 46">
            <a:extLst>
              <a:ext uri="{FF2B5EF4-FFF2-40B4-BE49-F238E27FC236}">
                <a16:creationId xmlns:a16="http://schemas.microsoft.com/office/drawing/2014/main" id="{3DFFFCF1-4A57-46E4-A599-386151EAEA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136951"/>
              </p:ext>
            </p:extLst>
          </p:nvPr>
        </p:nvGraphicFramePr>
        <p:xfrm>
          <a:off x="373139" y="2399486"/>
          <a:ext cx="11600687" cy="1637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1" name="内容占位符 12">
            <a:extLst>
              <a:ext uri="{FF2B5EF4-FFF2-40B4-BE49-F238E27FC236}">
                <a16:creationId xmlns:a16="http://schemas.microsoft.com/office/drawing/2014/main" id="{431E03AC-8F89-4B30-A509-41B7C6141497}"/>
              </a:ext>
            </a:extLst>
          </p:cNvPr>
          <p:cNvSpPr txBox="1">
            <a:spLocks/>
          </p:cNvSpPr>
          <p:nvPr/>
        </p:nvSpPr>
        <p:spPr>
          <a:xfrm>
            <a:off x="310576" y="3946140"/>
            <a:ext cx="2341702" cy="2784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300" b="1" dirty="0"/>
              <a:t>结案差异明细表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0193" y="2525494"/>
            <a:ext cx="275975" cy="23181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44" y="4223785"/>
            <a:ext cx="11636582" cy="1868609"/>
          </a:xfrm>
          <a:prstGeom prst="rect">
            <a:avLst/>
          </a:prstGeom>
        </p:spPr>
      </p:pic>
      <p:graphicFrame>
        <p:nvGraphicFramePr>
          <p:cNvPr id="75" name="Chart 43"/>
          <p:cNvGraphicFramePr/>
          <p:nvPr>
            <p:extLst>
              <p:ext uri="{D42A27DB-BD31-4B8C-83A1-F6EECF244321}">
                <p14:modId xmlns:p14="http://schemas.microsoft.com/office/powerpoint/2010/main" val="1292358963"/>
              </p:ext>
            </p:extLst>
          </p:nvPr>
        </p:nvGraphicFramePr>
        <p:xfrm>
          <a:off x="275099" y="4424348"/>
          <a:ext cx="3084275" cy="1777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9" name="Chart 43"/>
          <p:cNvGraphicFramePr/>
          <p:nvPr>
            <p:extLst>
              <p:ext uri="{D42A27DB-BD31-4B8C-83A1-F6EECF244321}">
                <p14:modId xmlns:p14="http://schemas.microsoft.com/office/powerpoint/2010/main" val="463180375"/>
              </p:ext>
            </p:extLst>
          </p:nvPr>
        </p:nvGraphicFramePr>
        <p:xfrm>
          <a:off x="6038668" y="4381138"/>
          <a:ext cx="2968640" cy="1789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0" name="Chart 43"/>
          <p:cNvGraphicFramePr/>
          <p:nvPr>
            <p:extLst>
              <p:ext uri="{D42A27DB-BD31-4B8C-83A1-F6EECF244321}">
                <p14:modId xmlns:p14="http://schemas.microsoft.com/office/powerpoint/2010/main" val="1671152771"/>
              </p:ext>
            </p:extLst>
          </p:nvPr>
        </p:nvGraphicFramePr>
        <p:xfrm>
          <a:off x="8792247" y="4494001"/>
          <a:ext cx="3264265" cy="170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89" name="Chart 43"/>
          <p:cNvGraphicFramePr/>
          <p:nvPr>
            <p:extLst>
              <p:ext uri="{D42A27DB-BD31-4B8C-83A1-F6EECF244321}">
                <p14:modId xmlns:p14="http://schemas.microsoft.com/office/powerpoint/2010/main" val="1963624272"/>
              </p:ext>
            </p:extLst>
          </p:nvPr>
        </p:nvGraphicFramePr>
        <p:xfrm>
          <a:off x="3138054" y="4421564"/>
          <a:ext cx="3116206" cy="1754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90" name="矩形 21">
            <a:extLst>
              <a:ext uri="{FF2B5EF4-FFF2-40B4-BE49-F238E27FC236}">
                <a16:creationId xmlns:a16="http://schemas.microsoft.com/office/drawing/2014/main" id="{687EC5C7-4B1F-4763-B27D-4D1712F5AE29}"/>
              </a:ext>
            </a:extLst>
          </p:cNvPr>
          <p:cNvSpPr/>
          <p:nvPr/>
        </p:nvSpPr>
        <p:spPr>
          <a:xfrm>
            <a:off x="6301310" y="4232051"/>
            <a:ext cx="1269578" cy="15234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tabLst/>
              <a:defRPr/>
            </a:pPr>
            <a:r>
              <a:rPr lang="zh-CN" altLang="en-US" sz="11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职能分类</a:t>
            </a:r>
            <a:r>
              <a:rPr kumimoji="0" lang="zh-CN" altLang="en-US" sz="11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结案差异率</a:t>
            </a:r>
          </a:p>
        </p:txBody>
      </p:sp>
      <p:sp>
        <p:nvSpPr>
          <p:cNvPr id="91" name="矩形 21">
            <a:extLst>
              <a:ext uri="{FF2B5EF4-FFF2-40B4-BE49-F238E27FC236}">
                <a16:creationId xmlns:a16="http://schemas.microsoft.com/office/drawing/2014/main" id="{687EC5C7-4B1F-4763-B27D-4D1712F5AE29}"/>
              </a:ext>
            </a:extLst>
          </p:cNvPr>
          <p:cNvSpPr/>
          <p:nvPr/>
        </p:nvSpPr>
        <p:spPr>
          <a:xfrm>
            <a:off x="9181455" y="4273949"/>
            <a:ext cx="1269578" cy="15234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tabLst/>
              <a:defRPr/>
            </a:pPr>
            <a:r>
              <a:rPr lang="zh-CN" altLang="en-US" sz="11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活动类型结案差异</a:t>
            </a:r>
            <a:r>
              <a:rPr kumimoji="0" lang="zh-CN" altLang="en-US" sz="11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率</a:t>
            </a:r>
          </a:p>
        </p:txBody>
      </p:sp>
      <p:sp>
        <p:nvSpPr>
          <p:cNvPr id="92" name="矩形 21">
            <a:extLst>
              <a:ext uri="{FF2B5EF4-FFF2-40B4-BE49-F238E27FC236}">
                <a16:creationId xmlns:a16="http://schemas.microsoft.com/office/drawing/2014/main" id="{687EC5C7-4B1F-4763-B27D-4D1712F5AE29}"/>
              </a:ext>
            </a:extLst>
          </p:cNvPr>
          <p:cNvSpPr/>
          <p:nvPr/>
        </p:nvSpPr>
        <p:spPr>
          <a:xfrm>
            <a:off x="373139" y="4260669"/>
            <a:ext cx="987450" cy="15234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tabLst/>
              <a:defRPr/>
            </a:pPr>
            <a:r>
              <a:rPr lang="zh-CN" altLang="en-US" sz="11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大区结案差异</a:t>
            </a:r>
            <a:r>
              <a:rPr kumimoji="0" lang="zh-CN" altLang="en-US" sz="11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率</a:t>
            </a:r>
          </a:p>
        </p:txBody>
      </p:sp>
      <p:sp>
        <p:nvSpPr>
          <p:cNvPr id="93" name="矩形 21">
            <a:extLst>
              <a:ext uri="{FF2B5EF4-FFF2-40B4-BE49-F238E27FC236}">
                <a16:creationId xmlns:a16="http://schemas.microsoft.com/office/drawing/2014/main" id="{687EC5C7-4B1F-4763-B27D-4D1712F5AE29}"/>
              </a:ext>
            </a:extLst>
          </p:cNvPr>
          <p:cNvSpPr/>
          <p:nvPr/>
        </p:nvSpPr>
        <p:spPr>
          <a:xfrm>
            <a:off x="3070651" y="4251927"/>
            <a:ext cx="987450" cy="15234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1717"/>
              </a:buClr>
              <a:buSzTx/>
              <a:buFontTx/>
              <a:buNone/>
              <a:tabLst/>
              <a:defRPr/>
            </a:pPr>
            <a:r>
              <a:rPr kumimoji="0" lang="zh-CN" altLang="en-US" sz="11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区域</a:t>
            </a:r>
            <a:r>
              <a:rPr lang="zh-CN" altLang="en-US" sz="11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结案差异</a:t>
            </a:r>
            <a:r>
              <a:rPr kumimoji="0" lang="zh-CN" altLang="en-US" sz="11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率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0873" y="4209992"/>
            <a:ext cx="275975" cy="231819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9958" y="4227070"/>
            <a:ext cx="275975" cy="231819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515" y="4222987"/>
            <a:ext cx="275975" cy="231819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4924" y="4353374"/>
            <a:ext cx="275975" cy="231819"/>
          </a:xfrm>
          <a:prstGeom prst="rect">
            <a:avLst/>
          </a:prstGeom>
        </p:spPr>
      </p:pic>
      <p:sp>
        <p:nvSpPr>
          <p:cNvPr id="56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1994505" y="6085557"/>
            <a:ext cx="1677398" cy="402813"/>
          </a:xfrm>
          <a:prstGeom prst="wedgeRoundRectCallout">
            <a:avLst>
              <a:gd name="adj1" fmla="val -76977"/>
              <a:gd name="adj2" fmla="val 36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明细表通过自助方式实现。</a:t>
            </a:r>
          </a:p>
        </p:txBody>
      </p:sp>
      <p:sp>
        <p:nvSpPr>
          <p:cNvPr id="57" name="Text Placeholder 32">
            <a:extLst>
              <a:ext uri="{FF2B5EF4-FFF2-40B4-BE49-F238E27FC236}">
                <a16:creationId xmlns:a16="http://schemas.microsoft.com/office/drawing/2014/main" id="{AF0DE45D-67B6-441A-8CE0-705BF73F2D14}"/>
              </a:ext>
            </a:extLst>
          </p:cNvPr>
          <p:cNvSpPr txBox="1">
            <a:spLocks/>
          </p:cNvSpPr>
          <p:nvPr/>
        </p:nvSpPr>
        <p:spPr>
          <a:xfrm>
            <a:off x="8170950" y="1212781"/>
            <a:ext cx="1455168" cy="252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dirty="0"/>
              <a:t>    单位：万元</a:t>
            </a:r>
            <a:endParaRPr lang="en-US" altLang="zh-CN" sz="1400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AAEFD74-E896-4D86-9417-A0C1EA09FD79}"/>
              </a:ext>
            </a:extLst>
          </p:cNvPr>
          <p:cNvGrpSpPr/>
          <p:nvPr/>
        </p:nvGrpSpPr>
        <p:grpSpPr>
          <a:xfrm>
            <a:off x="9824488" y="1156843"/>
            <a:ext cx="720000" cy="287867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60" name="矩形 57">
              <a:extLst>
                <a:ext uri="{FF2B5EF4-FFF2-40B4-BE49-F238E27FC236}">
                  <a16:creationId xmlns:a16="http://schemas.microsoft.com/office/drawing/2014/main" id="{70157726-84EB-4E6C-A6C1-3E8DCC6AAB2F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文本框 58">
              <a:extLst>
                <a:ext uri="{FF2B5EF4-FFF2-40B4-BE49-F238E27FC236}">
                  <a16:creationId xmlns:a16="http://schemas.microsoft.com/office/drawing/2014/main" id="{F3143E48-D881-46EE-BFBE-AFF3591ADD63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69" name="Speech Bubble: Rectangle with Corners Rounded 321">
            <a:extLst>
              <a:ext uri="{FF2B5EF4-FFF2-40B4-BE49-F238E27FC236}">
                <a16:creationId xmlns:a16="http://schemas.microsoft.com/office/drawing/2014/main" id="{CB64B6FD-34D3-44A4-82BF-47DBF945E90A}"/>
              </a:ext>
            </a:extLst>
          </p:cNvPr>
          <p:cNvSpPr/>
          <p:nvPr/>
        </p:nvSpPr>
        <p:spPr>
          <a:xfrm>
            <a:off x="1374498" y="2269194"/>
            <a:ext cx="1198009" cy="496013"/>
          </a:xfrm>
          <a:prstGeom prst="wedgeRoundRectCallout">
            <a:avLst>
              <a:gd name="adj1" fmla="val -66280"/>
              <a:gd name="adj2" fmla="val -27821"/>
              <a:gd name="adj3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/>
              <a:t>光标显示：</a:t>
            </a:r>
            <a:endParaRPr lang="en-US" altLang="zh-CN" sz="800" dirty="0"/>
          </a:p>
          <a:p>
            <a:r>
              <a:rPr lang="zh-CN" altLang="en-US" sz="800" dirty="0"/>
              <a:t>结案金额，超期结案金额，超期结案率</a:t>
            </a:r>
            <a:endParaRPr lang="zh-CN" altLang="en-US" sz="1050" dirty="0"/>
          </a:p>
        </p:txBody>
      </p:sp>
      <p:sp>
        <p:nvSpPr>
          <p:cNvPr id="81" name="Speech Bubble: Rectangle with Corners Rounded 321">
            <a:extLst>
              <a:ext uri="{FF2B5EF4-FFF2-40B4-BE49-F238E27FC236}">
                <a16:creationId xmlns:a16="http://schemas.microsoft.com/office/drawing/2014/main" id="{956150D8-CD55-43FD-BA53-1C0AD1039344}"/>
              </a:ext>
            </a:extLst>
          </p:cNvPr>
          <p:cNvSpPr/>
          <p:nvPr/>
        </p:nvSpPr>
        <p:spPr>
          <a:xfrm>
            <a:off x="1528502" y="1328954"/>
            <a:ext cx="923065" cy="398619"/>
          </a:xfrm>
          <a:prstGeom prst="wedgeRoundRectCallout">
            <a:avLst>
              <a:gd name="adj1" fmla="val -64208"/>
              <a:gd name="adj2" fmla="val -6682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  <p:grpSp>
        <p:nvGrpSpPr>
          <p:cNvPr id="82" name="Group 44">
            <a:extLst>
              <a:ext uri="{FF2B5EF4-FFF2-40B4-BE49-F238E27FC236}">
                <a16:creationId xmlns:a16="http://schemas.microsoft.com/office/drawing/2014/main" id="{E8527A47-6F73-4827-B548-74029AD798A6}"/>
              </a:ext>
            </a:extLst>
          </p:cNvPr>
          <p:cNvGrpSpPr/>
          <p:nvPr/>
        </p:nvGrpSpPr>
        <p:grpSpPr>
          <a:xfrm>
            <a:off x="455209" y="1159400"/>
            <a:ext cx="1068216" cy="291949"/>
            <a:chOff x="304798" y="1047755"/>
            <a:chExt cx="1068216" cy="291949"/>
          </a:xfrm>
        </p:grpSpPr>
        <p:sp>
          <p:nvSpPr>
            <p:cNvPr id="83" name="矩形 60">
              <a:extLst>
                <a:ext uri="{FF2B5EF4-FFF2-40B4-BE49-F238E27FC236}">
                  <a16:creationId xmlns:a16="http://schemas.microsoft.com/office/drawing/2014/main" id="{F31D424A-139E-40BD-BB8C-A47AE59F496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文本框 61">
              <a:extLst>
                <a:ext uri="{FF2B5EF4-FFF2-40B4-BE49-F238E27FC236}">
                  <a16:creationId xmlns:a16="http://schemas.microsoft.com/office/drawing/2014/main" id="{A5E5EB02-45D3-478B-8BFC-AEFEC7055DCD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开始月</a:t>
              </a:r>
            </a:p>
          </p:txBody>
        </p:sp>
        <p:sp>
          <p:nvSpPr>
            <p:cNvPr id="85" name="Right Triangle 25">
              <a:extLst>
                <a:ext uri="{FF2B5EF4-FFF2-40B4-BE49-F238E27FC236}">
                  <a16:creationId xmlns:a16="http://schemas.microsoft.com/office/drawing/2014/main" id="{6BCE3D3B-73B1-4465-B417-20C300BC6182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6" name="Group 44">
            <a:extLst>
              <a:ext uri="{FF2B5EF4-FFF2-40B4-BE49-F238E27FC236}">
                <a16:creationId xmlns:a16="http://schemas.microsoft.com/office/drawing/2014/main" id="{0553D87E-B180-4E78-807C-4399530A9BCB}"/>
              </a:ext>
            </a:extLst>
          </p:cNvPr>
          <p:cNvGrpSpPr/>
          <p:nvPr/>
        </p:nvGrpSpPr>
        <p:grpSpPr>
          <a:xfrm>
            <a:off x="2324103" y="1149538"/>
            <a:ext cx="1068216" cy="291949"/>
            <a:chOff x="304798" y="1047755"/>
            <a:chExt cx="1068216" cy="291949"/>
          </a:xfrm>
        </p:grpSpPr>
        <p:sp>
          <p:nvSpPr>
            <p:cNvPr id="98" name="矩形 60">
              <a:extLst>
                <a:ext uri="{FF2B5EF4-FFF2-40B4-BE49-F238E27FC236}">
                  <a16:creationId xmlns:a16="http://schemas.microsoft.com/office/drawing/2014/main" id="{DC70A778-F393-4AF0-A588-F3419B28C779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文本框 61">
              <a:extLst>
                <a:ext uri="{FF2B5EF4-FFF2-40B4-BE49-F238E27FC236}">
                  <a16:creationId xmlns:a16="http://schemas.microsoft.com/office/drawing/2014/main" id="{547880BC-9BA3-4E3D-9B3E-FC69BF893491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截止月</a:t>
              </a:r>
            </a:p>
          </p:txBody>
        </p:sp>
        <p:sp>
          <p:nvSpPr>
            <p:cNvPr id="100" name="Right Triangle 25">
              <a:extLst>
                <a:ext uri="{FF2B5EF4-FFF2-40B4-BE49-F238E27FC236}">
                  <a16:creationId xmlns:a16="http://schemas.microsoft.com/office/drawing/2014/main" id="{130083EB-94BD-4813-8A4C-5D89757C4EA7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1" name="Speech Bubble: Rectangle with Corners Rounded 321">
            <a:extLst>
              <a:ext uri="{FF2B5EF4-FFF2-40B4-BE49-F238E27FC236}">
                <a16:creationId xmlns:a16="http://schemas.microsoft.com/office/drawing/2014/main" id="{DAFA7CFD-879D-4651-84DF-18CD58CD6248}"/>
              </a:ext>
            </a:extLst>
          </p:cNvPr>
          <p:cNvSpPr/>
          <p:nvPr/>
        </p:nvSpPr>
        <p:spPr>
          <a:xfrm>
            <a:off x="3499712" y="1293471"/>
            <a:ext cx="939270" cy="398619"/>
          </a:xfrm>
          <a:prstGeom prst="wedgeRoundRectCallout">
            <a:avLst>
              <a:gd name="adj1" fmla="val -93372"/>
              <a:gd name="adj2" fmla="val -46497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  <p:grpSp>
        <p:nvGrpSpPr>
          <p:cNvPr id="102" name="Group 44">
            <a:extLst>
              <a:ext uri="{FF2B5EF4-FFF2-40B4-BE49-F238E27FC236}">
                <a16:creationId xmlns:a16="http://schemas.microsoft.com/office/drawing/2014/main" id="{8B00337D-FBB7-44B7-A24C-83DD271EAE93}"/>
              </a:ext>
            </a:extLst>
          </p:cNvPr>
          <p:cNvGrpSpPr/>
          <p:nvPr/>
        </p:nvGrpSpPr>
        <p:grpSpPr>
          <a:xfrm>
            <a:off x="5811295" y="1148524"/>
            <a:ext cx="1068216" cy="291949"/>
            <a:chOff x="304798" y="1047755"/>
            <a:chExt cx="1068216" cy="291949"/>
          </a:xfrm>
        </p:grpSpPr>
        <p:sp>
          <p:nvSpPr>
            <p:cNvPr id="103" name="矩形 60">
              <a:extLst>
                <a:ext uri="{FF2B5EF4-FFF2-40B4-BE49-F238E27FC236}">
                  <a16:creationId xmlns:a16="http://schemas.microsoft.com/office/drawing/2014/main" id="{1E3C1271-020D-41B6-A19F-0155B40A9FA8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61">
              <a:extLst>
                <a:ext uri="{FF2B5EF4-FFF2-40B4-BE49-F238E27FC236}">
                  <a16:creationId xmlns:a16="http://schemas.microsoft.com/office/drawing/2014/main" id="{3490559F-5EE6-4534-853B-C9424C29CA0F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区域</a:t>
              </a:r>
            </a:p>
          </p:txBody>
        </p:sp>
        <p:sp>
          <p:nvSpPr>
            <p:cNvPr id="105" name="Right Triangle 25">
              <a:extLst>
                <a:ext uri="{FF2B5EF4-FFF2-40B4-BE49-F238E27FC236}">
                  <a16:creationId xmlns:a16="http://schemas.microsoft.com/office/drawing/2014/main" id="{93BE4769-8765-4AD1-B661-AF86FE3A18A7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1791103" y="3843617"/>
            <a:ext cx="1196867" cy="496013"/>
          </a:xfrm>
          <a:prstGeom prst="wedgeRoundRectCallout">
            <a:avLst>
              <a:gd name="adj1" fmla="val -64966"/>
              <a:gd name="adj2" fmla="val 2136"/>
              <a:gd name="adj3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dirty="0"/>
              <a:t>光标显示：</a:t>
            </a:r>
            <a:endParaRPr lang="en-US" altLang="zh-CN" sz="800" dirty="0"/>
          </a:p>
          <a:p>
            <a:r>
              <a:rPr lang="zh-CN" altLang="en-US" sz="800" dirty="0"/>
              <a:t>结案金额，结案差异金额，结案差异率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78504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结案差异率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1718"/>
              </p:ext>
            </p:extLst>
          </p:nvPr>
        </p:nvGraphicFramePr>
        <p:xfrm>
          <a:off x="0" y="433388"/>
          <a:ext cx="12192000" cy="5173289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2868631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开始月、截止月筛选器：默认显示为当月，数据为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区域筛选器：默认：全部</a:t>
                      </a: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历史趋势图的横、纵坐标支持拖动，灵活展现数据，保证可以展示图标中的最大值和最小值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结案差异率表，均按照结案差异率从高到低排序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5669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，且表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之间互相联动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  <a:endParaRPr lang="zh-CN" altLang="en-US" sz="1200" b="1" i="0" u="non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507" y="2412947"/>
            <a:ext cx="275975" cy="2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45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35349" y="910690"/>
            <a:ext cx="5330455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defRPr/>
            </a:pPr>
            <a:r>
              <a:rPr lang="zh-CN" altLang="en-US" sz="2933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内审签名</a:t>
            </a:r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200297"/>
              </p:ext>
            </p:extLst>
          </p:nvPr>
        </p:nvGraphicFramePr>
        <p:xfrm>
          <a:off x="334535" y="1973257"/>
          <a:ext cx="11511864" cy="3778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7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205">
                <a:tc grid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9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批准签名内容</a:t>
                      </a:r>
                    </a:p>
                  </a:txBody>
                  <a:tcPr marL="0" marR="94827" marT="47413" marB="47413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/>
                      </a:solidFill>
                      <a:prstDash val="soli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739">
                <a:tc gridSpan="3"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 b="1" i="0" u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签署内容：</a:t>
                      </a:r>
                      <a:r>
                        <a:rPr lang="zh-CN" altLang="en-US" sz="1600" b="0" i="0" u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我同意本文档准确并完整地代表了液态奶事业部销售业务需求，可以为数据分析功能的设计、实施、测试、培训和发布提供全面支持。</a:t>
                      </a:r>
                    </a:p>
                  </a:txBody>
                  <a:tcPr marL="0" marR="94827" marT="47413" marB="47413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00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900" b="1" i="0" u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单位及职务</a:t>
                      </a:r>
                    </a:p>
                  </a:txBody>
                  <a:tcPr marL="0" marR="94827" marT="47413" marB="47413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900" b="0" i="0" u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日期</a:t>
                      </a:r>
                    </a:p>
                  </a:txBody>
                  <a:tcPr marL="94827" marR="94827" marT="47413" marB="4741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900" b="0" i="0" u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签名</a:t>
                      </a:r>
                    </a:p>
                  </a:txBody>
                  <a:tcPr marL="94827" marR="94827" marT="47413" marB="4741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95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900" b="0" i="0" u="non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液态奶事业部</a:t>
                      </a:r>
                    </a:p>
                  </a:txBody>
                  <a:tcPr marL="0" marR="94827" marT="47413" marB="47413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600" b="0" i="0" u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4827" marR="94827" marT="47413" marB="4741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600" b="0" i="0" u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4827" marR="94827" marT="47413" marB="4741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95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900" b="1" i="0" u="none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94827" marT="47413" marB="47413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600" b="0" i="0" u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4827" marR="94827" marT="47413" marB="4741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600" b="0" i="0" u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4827" marR="94827" marT="47413" marB="4741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495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900" b="1" i="0" u="none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0" marR="94827" marT="47413" marB="47413" anchor="ctr">
                    <a:lnL w="0" cmpd="sng">
                      <a:solidFill>
                        <a:schemeClr val="bg1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600" b="0" i="0" u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4827" marR="94827" marT="47413" marB="4741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endParaRPr lang="zh-CN" altLang="en-US" sz="1600" b="0" i="0" u="none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94827" marR="94827" marT="47413" marB="47413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chemeClr val="accent3"/>
                      </a:solidFill>
                      <a:prstDash val="solid"/>
                    </a:lnT>
                    <a:lnB w="3175" cmpd="sng">
                      <a:solidFill>
                        <a:schemeClr val="accent3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46448"/>
              </p:ext>
            </p:extLst>
          </p:nvPr>
        </p:nvGraphicFramePr>
        <p:xfrm>
          <a:off x="0" y="434005"/>
          <a:ext cx="12192000" cy="5869239"/>
        </p:xfrm>
        <a:graphic>
          <a:graphicData uri="http://schemas.openxmlformats.org/drawingml/2006/table">
            <a:tbl>
              <a:tblPr firstRow="1" bandRow="1"/>
              <a:tblGrid>
                <a:gridCol w="103676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1115523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464139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225347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时间筛选器：默认为当月，数据为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下钻：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支持点击表格中“  ”后展示下层关系数据，默认折叠收起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68605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图表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的横、纵坐标支持拖动，灵活展现数据，保证可以展示图表中的最大值和最小值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二维表：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预算使用进度明细（区域）：不做分页，在一屏显示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预算使用进度明细，按照使用进度 降序排序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5669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预算进度（日报）</a:t>
            </a:r>
          </a:p>
        </p:txBody>
      </p:sp>
      <p:sp>
        <p:nvSpPr>
          <p:cNvPr id="9" name="十字箭头 33">
            <a:extLst>
              <a:ext uri="{FF2B5EF4-FFF2-40B4-BE49-F238E27FC236}">
                <a16:creationId xmlns:a16="http://schemas.microsoft.com/office/drawing/2014/main" id="{8837CF58-2627-4017-93B3-6602D1439BA7}"/>
              </a:ext>
            </a:extLst>
          </p:cNvPr>
          <p:cNvSpPr/>
          <p:nvPr/>
        </p:nvSpPr>
        <p:spPr>
          <a:xfrm>
            <a:off x="2405893" y="1955767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0940" t="1" b="26206"/>
          <a:stretch/>
        </p:blipFill>
        <p:spPr>
          <a:xfrm>
            <a:off x="4232228" y="2819847"/>
            <a:ext cx="218186" cy="1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8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249046" y="1644866"/>
            <a:ext cx="11776106" cy="97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8935" y="2962625"/>
            <a:ext cx="11776106" cy="18762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4294967295"/>
          </p:nvPr>
        </p:nvSpPr>
        <p:spPr>
          <a:xfrm>
            <a:off x="396983" y="2633434"/>
            <a:ext cx="2498725" cy="2778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400" b="1" dirty="0"/>
              <a:t>预算进度对比</a:t>
            </a:r>
            <a:endParaRPr lang="en-US" sz="1400" b="1" dirty="0"/>
          </a:p>
        </p:txBody>
      </p:sp>
      <p:sp>
        <p:nvSpPr>
          <p:cNvPr id="38" name="文本框 5">
            <a:extLst>
              <a:ext uri="{FF2B5EF4-FFF2-40B4-BE49-F238E27FC236}">
                <a16:creationId xmlns:a16="http://schemas.microsoft.com/office/drawing/2014/main" id="{E6D55E83-B059-4427-9EAE-E6E66E6D9726}"/>
              </a:ext>
            </a:extLst>
          </p:cNvPr>
          <p:cNvSpPr txBox="1"/>
          <p:nvPr/>
        </p:nvSpPr>
        <p:spPr>
          <a:xfrm>
            <a:off x="45711" y="843031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销售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费用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液奶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srgbClr val="00AAFF"/>
                </a:solidFill>
                <a:latin typeface="+mn-ea"/>
              </a:rPr>
              <a:t>预算使用情况（入账口径）</a:t>
            </a:r>
            <a:endParaRPr kumimoji="1" lang="zh-CN" altLang="en-US" sz="1200" dirty="0">
              <a:solidFill>
                <a:srgbClr val="00AAFF"/>
              </a:solidFill>
            </a:endParaRPr>
          </a:p>
          <a:p>
            <a:endParaRPr lang="zh-CN" altLang="en-US" sz="1200" dirty="0">
              <a:solidFill>
                <a:srgbClr val="00AAFF"/>
              </a:solidFill>
              <a:latin typeface="+mn-ea"/>
            </a:endParaRPr>
          </a:p>
        </p:txBody>
      </p:sp>
      <p:grpSp>
        <p:nvGrpSpPr>
          <p:cNvPr id="39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267159" y="1191133"/>
            <a:ext cx="1068216" cy="291949"/>
            <a:chOff x="304798" y="1047755"/>
            <a:chExt cx="1068216" cy="291949"/>
          </a:xfrm>
        </p:grpSpPr>
        <p:sp>
          <p:nvSpPr>
            <p:cNvPr id="40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开始月</a:t>
              </a:r>
            </a:p>
          </p:txBody>
        </p:sp>
        <p:sp>
          <p:nvSpPr>
            <p:cNvPr id="42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3" name="Group 44">
            <a:extLst>
              <a:ext uri="{FF2B5EF4-FFF2-40B4-BE49-F238E27FC236}">
                <a16:creationId xmlns:a16="http://schemas.microsoft.com/office/drawing/2014/main" id="{4B4C8064-6658-4841-96FA-01BA1A74B9EA}"/>
              </a:ext>
            </a:extLst>
          </p:cNvPr>
          <p:cNvGrpSpPr/>
          <p:nvPr/>
        </p:nvGrpSpPr>
        <p:grpSpPr>
          <a:xfrm>
            <a:off x="2504559" y="1179558"/>
            <a:ext cx="1068216" cy="291949"/>
            <a:chOff x="304798" y="1047755"/>
            <a:chExt cx="1068216" cy="291949"/>
          </a:xfrm>
        </p:grpSpPr>
        <p:sp>
          <p:nvSpPr>
            <p:cNvPr id="44" name="矩形 60">
              <a:extLst>
                <a:ext uri="{FF2B5EF4-FFF2-40B4-BE49-F238E27FC236}">
                  <a16:creationId xmlns:a16="http://schemas.microsoft.com/office/drawing/2014/main" id="{2D9463EF-74AE-4AB9-AFC8-D73579C11B8F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文本框 61">
              <a:extLst>
                <a:ext uri="{FF2B5EF4-FFF2-40B4-BE49-F238E27FC236}">
                  <a16:creationId xmlns:a16="http://schemas.microsoft.com/office/drawing/2014/main" id="{B2601D25-74C2-41BB-B072-5930D4DB31C9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大区</a:t>
              </a:r>
            </a:p>
          </p:txBody>
        </p:sp>
        <p:sp>
          <p:nvSpPr>
            <p:cNvPr id="46" name="Right Triangle 25">
              <a:extLst>
                <a:ext uri="{FF2B5EF4-FFF2-40B4-BE49-F238E27FC236}">
                  <a16:creationId xmlns:a16="http://schemas.microsoft.com/office/drawing/2014/main" id="{FB1298DD-5956-486D-8582-E8E62FC6BADB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0" name="矩形 60">
            <a:extLst>
              <a:ext uri="{FF2B5EF4-FFF2-40B4-BE49-F238E27FC236}">
                <a16:creationId xmlns:a16="http://schemas.microsoft.com/office/drawing/2014/main" id="{1B98F2CE-33E8-4085-AFEF-746FD3A42865}"/>
              </a:ext>
            </a:extLst>
          </p:cNvPr>
          <p:cNvSpPr/>
          <p:nvPr/>
        </p:nvSpPr>
        <p:spPr>
          <a:xfrm>
            <a:off x="3637990" y="1182933"/>
            <a:ext cx="1068216" cy="2919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51" name="文本框 61">
            <a:extLst>
              <a:ext uri="{FF2B5EF4-FFF2-40B4-BE49-F238E27FC236}">
                <a16:creationId xmlns:a16="http://schemas.microsoft.com/office/drawing/2014/main" id="{CC8E2319-C34D-4D01-BEED-800897BC675B}"/>
              </a:ext>
            </a:extLst>
          </p:cNvPr>
          <p:cNvSpPr txBox="1"/>
          <p:nvPr/>
        </p:nvSpPr>
        <p:spPr>
          <a:xfrm>
            <a:off x="3672191" y="117693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00AAFF"/>
                </a:solidFill>
                <a:latin typeface="+mn-ea"/>
              </a:rPr>
              <a:t>区域</a:t>
            </a:r>
          </a:p>
        </p:txBody>
      </p:sp>
      <p:sp>
        <p:nvSpPr>
          <p:cNvPr id="52" name="Right Triangle 25">
            <a:extLst>
              <a:ext uri="{FF2B5EF4-FFF2-40B4-BE49-F238E27FC236}">
                <a16:creationId xmlns:a16="http://schemas.microsoft.com/office/drawing/2014/main" id="{74C7933E-C029-4232-854C-E76C5275A954}"/>
              </a:ext>
            </a:extLst>
          </p:cNvPr>
          <p:cNvSpPr/>
          <p:nvPr/>
        </p:nvSpPr>
        <p:spPr>
          <a:xfrm rot="19017570">
            <a:off x="4550633" y="1275762"/>
            <a:ext cx="72000" cy="72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772238" y="1677795"/>
            <a:ext cx="15984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  费用使用进度</a:t>
            </a:r>
            <a:endParaRPr lang="en-US" altLang="zh-CN" sz="1400" b="1" dirty="0">
              <a:solidFill>
                <a:prstClr val="black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82D5"/>
                </a:solidFill>
              </a:rPr>
              <a:t>      </a:t>
            </a:r>
            <a:r>
              <a:rPr lang="en-US" sz="1400" b="1" dirty="0"/>
              <a:t>20</a:t>
            </a:r>
            <a:r>
              <a:rPr lang="en-US" altLang="zh-CN" sz="1400" b="1" dirty="0"/>
              <a:t>%</a:t>
            </a:r>
            <a:r>
              <a:rPr lang="en-US" sz="1400" b="1" dirty="0"/>
              <a:t> </a:t>
            </a:r>
            <a:endParaRPr lang="en-US" altLang="zh-CN" sz="1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400" b="1" dirty="0"/>
              <a:t>      15</a:t>
            </a:r>
            <a:r>
              <a:rPr lang="en-US" altLang="zh-CN" sz="1400" b="1" dirty="0">
                <a:latin typeface="+mn-ea"/>
              </a:rPr>
              <a:t>%</a:t>
            </a:r>
            <a:endParaRPr lang="en-US" sz="1400" b="1" dirty="0"/>
          </a:p>
        </p:txBody>
      </p:sp>
      <p:sp>
        <p:nvSpPr>
          <p:cNvPr id="87" name="Text Placeholder 73"/>
          <p:cNvSpPr txBox="1">
            <a:spLocks/>
          </p:cNvSpPr>
          <p:nvPr/>
        </p:nvSpPr>
        <p:spPr>
          <a:xfrm>
            <a:off x="355009" y="2102502"/>
            <a:ext cx="1075943" cy="637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本月</a:t>
            </a:r>
            <a:endParaRPr lang="en-US" altLang="zh-CN" sz="105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/>
              <a:buNone/>
            </a:pPr>
            <a:r>
              <a:rPr 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YTD</a:t>
            </a:r>
            <a:endParaRPr lang="en-SG" sz="105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100" b="1" dirty="0">
              <a:solidFill>
                <a:prstClr val="black"/>
              </a:solidFill>
            </a:endParaRPr>
          </a:p>
        </p:txBody>
      </p:sp>
      <p:graphicFrame>
        <p:nvGraphicFramePr>
          <p:cNvPr id="89" name="表格 63">
            <a:extLst>
              <a:ext uri="{FF2B5EF4-FFF2-40B4-BE49-F238E27FC236}">
                <a16:creationId xmlns:a16="http://schemas.microsoft.com/office/drawing/2014/main" id="{C5A24F6D-F1C7-4109-8832-363733CFE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37356"/>
              </p:ext>
            </p:extLst>
          </p:nvPr>
        </p:nvGraphicFramePr>
        <p:xfrm>
          <a:off x="245149" y="5121416"/>
          <a:ext cx="4143972" cy="1664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1148300694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89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大区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折后收入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年度预算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销售部</a:t>
                      </a:r>
                      <a:endParaRPr lang="en-US" altLang="zh-CN" sz="7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费用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费用同比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剩余预算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任务达成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费用使用进度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使用进度同比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使用进度环比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69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销售部</a:t>
                      </a:r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38052"/>
                  </a:ext>
                </a:extLst>
              </a:tr>
              <a:tr h="2401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浙沪</a:t>
                      </a:r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河南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1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河北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6365"/>
                  </a:ext>
                </a:extLst>
              </a:tr>
              <a:tr h="28433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总计</a:t>
                      </a:r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41904"/>
                  </a:ext>
                </a:extLst>
              </a:tr>
            </a:tbl>
          </a:graphicData>
        </a:graphic>
      </p:graphicFrame>
      <p:graphicFrame>
        <p:nvGraphicFramePr>
          <p:cNvPr id="100" name="表格 63">
            <a:extLst>
              <a:ext uri="{FF2B5EF4-FFF2-40B4-BE49-F238E27FC236}">
                <a16:creationId xmlns:a16="http://schemas.microsoft.com/office/drawing/2014/main" id="{C5A24F6D-F1C7-4109-8832-363733CFE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858412"/>
              </p:ext>
            </p:extLst>
          </p:nvPr>
        </p:nvGraphicFramePr>
        <p:xfrm>
          <a:off x="6360841" y="3093123"/>
          <a:ext cx="5664199" cy="16471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239">
                  <a:extLst>
                    <a:ext uri="{9D8B030D-6E8A-4147-A177-3AD203B41FA5}">
                      <a16:colId xmlns:a16="http://schemas.microsoft.com/office/drawing/2014/main" val="4101609870"/>
                    </a:ext>
                  </a:extLst>
                </a:gridCol>
                <a:gridCol w="574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3196">
                  <a:extLst>
                    <a:ext uri="{9D8B030D-6E8A-4147-A177-3AD203B41FA5}">
                      <a16:colId xmlns:a16="http://schemas.microsoft.com/office/drawing/2014/main" val="263664859"/>
                    </a:ext>
                  </a:extLst>
                </a:gridCol>
                <a:gridCol w="803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506">
                  <a:extLst>
                    <a:ext uri="{9D8B030D-6E8A-4147-A177-3AD203B41FA5}">
                      <a16:colId xmlns:a16="http://schemas.microsoft.com/office/drawing/2014/main" val="1148300694"/>
                    </a:ext>
                  </a:extLst>
                </a:gridCol>
                <a:gridCol w="794498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</a:tblGrid>
              <a:tr h="29844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费用科目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年度预算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销售部费用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费用同比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剩余预算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费用使用进度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使用进度同比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使用进度环比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73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陈列费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38052"/>
                  </a:ext>
                </a:extLst>
              </a:tr>
              <a:tr h="26973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进店费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73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导购理货费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73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临期品费用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6365"/>
                  </a:ext>
                </a:extLst>
              </a:tr>
              <a:tr h="26973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广宣品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41904"/>
                  </a:ext>
                </a:extLst>
              </a:tr>
            </a:tbl>
          </a:graphicData>
        </a:graphic>
      </p:graphicFrame>
      <p:sp>
        <p:nvSpPr>
          <p:cNvPr id="101" name="Content Placeholder 22"/>
          <p:cNvSpPr txBox="1">
            <a:spLocks/>
          </p:cNvSpPr>
          <p:nvPr/>
        </p:nvSpPr>
        <p:spPr>
          <a:xfrm>
            <a:off x="245149" y="4819846"/>
            <a:ext cx="2498725" cy="2784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prstClr val="black"/>
                </a:solidFill>
              </a:rPr>
              <a:t>预算使用明细（分大区）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02" name="Oval 4"/>
          <p:cNvSpPr/>
          <p:nvPr/>
        </p:nvSpPr>
        <p:spPr>
          <a:xfrm>
            <a:off x="-941" y="1584519"/>
            <a:ext cx="302301" cy="246665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1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3" name="Oval 4"/>
          <p:cNvSpPr/>
          <p:nvPr/>
        </p:nvSpPr>
        <p:spPr>
          <a:xfrm>
            <a:off x="-15663" y="2622727"/>
            <a:ext cx="290328" cy="299883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2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7" name="Oval 4"/>
          <p:cNvSpPr/>
          <p:nvPr/>
        </p:nvSpPr>
        <p:spPr>
          <a:xfrm>
            <a:off x="6316758" y="2665041"/>
            <a:ext cx="289992" cy="284571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3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8" name="Oval 4"/>
          <p:cNvSpPr/>
          <p:nvPr/>
        </p:nvSpPr>
        <p:spPr>
          <a:xfrm>
            <a:off x="-9520" y="4815382"/>
            <a:ext cx="329550" cy="287421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4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81688" y="1686161"/>
            <a:ext cx="119773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 折前收入</a:t>
            </a:r>
            <a:endParaRPr lang="en-US" altLang="zh-CN" sz="1400" b="1" dirty="0">
              <a:solidFill>
                <a:prstClr val="black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400" b="1" dirty="0"/>
              <a:t>   100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   300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050178" y="1669396"/>
            <a:ext cx="15821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   使用进度同比</a:t>
            </a:r>
            <a:endParaRPr lang="en-US" altLang="zh-CN" sz="1400" b="1" dirty="0">
              <a:solidFill>
                <a:prstClr val="black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82D5"/>
                </a:solidFill>
              </a:rPr>
              <a:t>       </a:t>
            </a:r>
            <a:r>
              <a:rPr lang="en-US" sz="1400" b="1" dirty="0">
                <a:solidFill>
                  <a:srgbClr val="F15E64"/>
                </a:solidFill>
              </a:rPr>
              <a:t>12</a:t>
            </a:r>
            <a:r>
              <a:rPr lang="en-US" altLang="zh-CN" sz="1400" b="1" dirty="0">
                <a:solidFill>
                  <a:srgbClr val="F15E64"/>
                </a:solidFill>
              </a:rPr>
              <a:t>%</a:t>
            </a:r>
            <a:r>
              <a:rPr lang="en-US" sz="1400" b="1" dirty="0">
                <a:solidFill>
                  <a:srgbClr val="F15E64"/>
                </a:solidFill>
              </a:rPr>
              <a:t> </a:t>
            </a:r>
            <a:endParaRPr lang="en-US" altLang="zh-CN" sz="1400" b="1" dirty="0">
              <a:solidFill>
                <a:srgbClr val="F15E64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F15E64"/>
                </a:solidFill>
              </a:rPr>
              <a:t>       15</a:t>
            </a:r>
            <a:r>
              <a:rPr lang="en-US" altLang="zh-CN" sz="1400" b="1" dirty="0">
                <a:solidFill>
                  <a:srgbClr val="F15E64"/>
                </a:solidFill>
                <a:latin typeface="+mn-ea"/>
              </a:rPr>
              <a:t>%</a:t>
            </a:r>
            <a:endParaRPr lang="en-US" sz="1400" b="1" dirty="0">
              <a:solidFill>
                <a:srgbClr val="F15E64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461158" y="1678097"/>
            <a:ext cx="1582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   使用进度环比</a:t>
            </a:r>
            <a:endParaRPr lang="en-US" altLang="zh-CN" sz="1400" b="1" dirty="0">
              <a:solidFill>
                <a:prstClr val="black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82D5"/>
                </a:solidFill>
              </a:rPr>
              <a:t>        </a:t>
            </a:r>
            <a:r>
              <a:rPr lang="en-US" sz="1400" b="1" dirty="0">
                <a:solidFill>
                  <a:srgbClr val="00B050"/>
                </a:solidFill>
              </a:rPr>
              <a:t>15</a:t>
            </a:r>
            <a:r>
              <a:rPr lang="en-US" altLang="zh-CN" sz="1400" b="1" dirty="0">
                <a:solidFill>
                  <a:srgbClr val="00B050"/>
                </a:solidFill>
                <a:latin typeface="+mn-ea"/>
              </a:rPr>
              <a:t>%</a:t>
            </a:r>
            <a:r>
              <a:rPr lang="en-US" altLang="zh-CN" sz="1400" b="1" dirty="0">
                <a:solidFill>
                  <a:srgbClr val="0082D5"/>
                </a:solidFill>
                <a:latin typeface="+mn-ea"/>
              </a:rPr>
              <a:t> </a:t>
            </a:r>
            <a:endParaRPr lang="en-US" sz="1400" b="1" dirty="0">
              <a:solidFill>
                <a:srgbClr val="0082D5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351278" y="1691833"/>
            <a:ext cx="150585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zh-CN" altLang="en-US" sz="1400" b="1" dirty="0">
                <a:latin typeface="+mn-ea"/>
              </a:rPr>
              <a:t>折后收入</a:t>
            </a:r>
            <a:endParaRPr lang="en-US" sz="1400" b="1" dirty="0"/>
          </a:p>
          <a:p>
            <a:pPr>
              <a:lnSpc>
                <a:spcPct val="150000"/>
              </a:lnSpc>
            </a:pPr>
            <a:r>
              <a:rPr lang="en-US" sz="1400" b="1" dirty="0"/>
              <a:t>    90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   200</a:t>
            </a:r>
          </a:p>
        </p:txBody>
      </p:sp>
      <p:sp>
        <p:nvSpPr>
          <p:cNvPr id="2" name="Down Arrow 1"/>
          <p:cNvSpPr/>
          <p:nvPr/>
        </p:nvSpPr>
        <p:spPr>
          <a:xfrm>
            <a:off x="11639309" y="2129859"/>
            <a:ext cx="166863" cy="17443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/>
          </a:p>
        </p:txBody>
      </p:sp>
      <p:sp>
        <p:nvSpPr>
          <p:cNvPr id="68" name="TextBox 67"/>
          <p:cNvSpPr txBox="1"/>
          <p:nvPr/>
        </p:nvSpPr>
        <p:spPr>
          <a:xfrm>
            <a:off x="3458245" y="1688149"/>
            <a:ext cx="144864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prstClr val="black"/>
                </a:solidFill>
                <a:latin typeface="+mn-ea"/>
              </a:rPr>
              <a:t>年度费用预算</a:t>
            </a:r>
            <a:r>
              <a:rPr lang="en-US" sz="1400" b="1" dirty="0">
                <a:solidFill>
                  <a:srgbClr val="5B9BD5">
                    <a:lumMod val="75000"/>
                  </a:srgbClr>
                </a:solidFill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   50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  300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791874" y="1668938"/>
            <a:ext cx="144864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+mn-ea"/>
              </a:rPr>
              <a:t>销售部费用</a:t>
            </a:r>
            <a:endParaRPr lang="en-US" sz="1400" b="1" dirty="0"/>
          </a:p>
          <a:p>
            <a:pPr>
              <a:lnSpc>
                <a:spcPct val="150000"/>
              </a:lnSpc>
            </a:pPr>
            <a:r>
              <a:rPr lang="en-US" sz="1400" b="1" dirty="0"/>
              <a:t>   50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  200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992054" y="1649742"/>
            <a:ext cx="13257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400" b="1" dirty="0">
                <a:latin typeface="+mn-ea"/>
              </a:rPr>
              <a:t>任务达成</a:t>
            </a:r>
            <a:r>
              <a:rPr lang="en-US" sz="1400" b="1" dirty="0"/>
              <a:t>        </a:t>
            </a:r>
            <a:endParaRPr lang="en-US" altLang="zh-CN" sz="1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82D5"/>
                </a:solidFill>
              </a:rPr>
              <a:t>   </a:t>
            </a:r>
            <a:r>
              <a:rPr lang="en-US" sz="1400" b="1" dirty="0"/>
              <a:t>15</a:t>
            </a:r>
            <a:r>
              <a:rPr lang="en-US" altLang="zh-CN" sz="1400" b="1" dirty="0">
                <a:latin typeface="+mn-ea"/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n-ea"/>
              </a:rPr>
              <a:t>      20</a:t>
            </a:r>
            <a:r>
              <a:rPr lang="en-US" altLang="zh-CN" sz="1400" b="1" dirty="0">
                <a:latin typeface="+mn-ea"/>
              </a:rPr>
              <a:t>%</a:t>
            </a:r>
            <a:endParaRPr lang="en-US" sz="1400" b="1" dirty="0"/>
          </a:p>
        </p:txBody>
      </p:sp>
      <p:graphicFrame>
        <p:nvGraphicFramePr>
          <p:cNvPr id="71" name="内容占位符 48">
            <a:extLst>
              <a:ext uri="{FF2B5EF4-FFF2-40B4-BE49-F238E27FC236}">
                <a16:creationId xmlns:a16="http://schemas.microsoft.com/office/drawing/2014/main" id="{14BA92DD-D2C5-47F4-9199-D447C6729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117861"/>
              </p:ext>
            </p:extLst>
          </p:nvPr>
        </p:nvGraphicFramePr>
        <p:xfrm>
          <a:off x="351158" y="3190303"/>
          <a:ext cx="5978555" cy="1627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3" name="十字箭头 33"/>
          <p:cNvSpPr/>
          <p:nvPr/>
        </p:nvSpPr>
        <p:spPr>
          <a:xfrm>
            <a:off x="499765" y="5380909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8" name="Down Arrow 77"/>
          <p:cNvSpPr/>
          <p:nvPr/>
        </p:nvSpPr>
        <p:spPr>
          <a:xfrm flipV="1">
            <a:off x="10092316" y="2105258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/>
          </a:p>
        </p:txBody>
      </p:sp>
      <p:sp>
        <p:nvSpPr>
          <p:cNvPr id="79" name="Content Placeholder 22"/>
          <p:cNvSpPr txBox="1">
            <a:spLocks/>
          </p:cNvSpPr>
          <p:nvPr/>
        </p:nvSpPr>
        <p:spPr>
          <a:xfrm>
            <a:off x="6751160" y="2651955"/>
            <a:ext cx="2498725" cy="277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预算使用明细（分科目）</a:t>
            </a:r>
            <a:endParaRPr lang="en-US" sz="1400" b="1" dirty="0"/>
          </a:p>
        </p:txBody>
      </p:sp>
      <p:sp>
        <p:nvSpPr>
          <p:cNvPr id="53" name="Down Arrow 52"/>
          <p:cNvSpPr/>
          <p:nvPr/>
        </p:nvSpPr>
        <p:spPr>
          <a:xfrm flipV="1">
            <a:off x="10085904" y="2434589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/>
          </a:p>
        </p:txBody>
      </p:sp>
      <p:sp>
        <p:nvSpPr>
          <p:cNvPr id="54" name="TextBox 53"/>
          <p:cNvSpPr txBox="1"/>
          <p:nvPr/>
        </p:nvSpPr>
        <p:spPr>
          <a:xfrm>
            <a:off x="5957362" y="1664782"/>
            <a:ext cx="144864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+mn-ea"/>
              </a:rPr>
              <a:t> 费用同比</a:t>
            </a:r>
            <a:endParaRPr lang="en-US" sz="1400" b="1" dirty="0"/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5B9BD5">
                    <a:lumMod val="75000"/>
                  </a:srgbClr>
                </a:solidFill>
              </a:rPr>
              <a:t>   </a:t>
            </a:r>
            <a:r>
              <a:rPr lang="en-US" sz="1400" b="1" dirty="0">
                <a:solidFill>
                  <a:srgbClr val="F15E64"/>
                </a:solidFill>
              </a:rPr>
              <a:t>120 </a:t>
            </a:r>
            <a:endParaRPr lang="en-US" altLang="zh-CN" sz="1400" b="1" dirty="0">
              <a:solidFill>
                <a:srgbClr val="F15E64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F15E64"/>
                </a:solidFill>
              </a:rPr>
              <a:t>   150</a:t>
            </a:r>
          </a:p>
        </p:txBody>
      </p:sp>
      <p:sp>
        <p:nvSpPr>
          <p:cNvPr id="55" name="Down Arrow 54"/>
          <p:cNvSpPr/>
          <p:nvPr/>
        </p:nvSpPr>
        <p:spPr>
          <a:xfrm flipV="1">
            <a:off x="6641831" y="2134003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/>
          </a:p>
        </p:txBody>
      </p:sp>
      <p:sp>
        <p:nvSpPr>
          <p:cNvPr id="56" name="Down Arrow 55"/>
          <p:cNvSpPr/>
          <p:nvPr/>
        </p:nvSpPr>
        <p:spPr>
          <a:xfrm flipV="1">
            <a:off x="6676163" y="2434590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723" y="3144155"/>
            <a:ext cx="275975" cy="231819"/>
          </a:xfrm>
          <a:prstGeom prst="rect">
            <a:avLst/>
          </a:prstGeom>
        </p:spPr>
      </p:pic>
      <p:sp>
        <p:nvSpPr>
          <p:cNvPr id="58" name="Text Placeholder 32">
            <a:extLst>
              <a:ext uri="{FF2B5EF4-FFF2-40B4-BE49-F238E27FC236}">
                <a16:creationId xmlns:a16="http://schemas.microsoft.com/office/drawing/2014/main" id="{901C9EFF-5A34-435D-813E-EA913B4461D7}"/>
              </a:ext>
            </a:extLst>
          </p:cNvPr>
          <p:cNvSpPr txBox="1">
            <a:spLocks/>
          </p:cNvSpPr>
          <p:nvPr/>
        </p:nvSpPr>
        <p:spPr>
          <a:xfrm>
            <a:off x="6590867" y="1153198"/>
            <a:ext cx="1539760" cy="271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  </a:t>
            </a:r>
            <a:r>
              <a:rPr lang="zh-CN" altLang="en-US" sz="1400" dirty="0"/>
              <a:t>单位：万元</a:t>
            </a:r>
            <a:endParaRPr lang="en-US" altLang="zh-CN" sz="14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AEFD74-E896-4D86-9417-A0C1EA09FD79}"/>
              </a:ext>
            </a:extLst>
          </p:cNvPr>
          <p:cNvGrpSpPr/>
          <p:nvPr/>
        </p:nvGrpSpPr>
        <p:grpSpPr>
          <a:xfrm>
            <a:off x="9645461" y="1166610"/>
            <a:ext cx="720000" cy="287867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60" name="矩形 57">
              <a:extLst>
                <a:ext uri="{FF2B5EF4-FFF2-40B4-BE49-F238E27FC236}">
                  <a16:creationId xmlns:a16="http://schemas.microsoft.com/office/drawing/2014/main" id="{70157726-84EB-4E6C-A6C1-3E8DCC6AAB2F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文本框 58">
              <a:extLst>
                <a:ext uri="{FF2B5EF4-FFF2-40B4-BE49-F238E27FC236}">
                  <a16:creationId xmlns:a16="http://schemas.microsoft.com/office/drawing/2014/main" id="{F3143E48-D881-46EE-BFBE-AFF3591ADD63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49" name="Content Placeholder 22"/>
          <p:cNvSpPr txBox="1">
            <a:spLocks/>
          </p:cNvSpPr>
          <p:nvPr/>
        </p:nvSpPr>
        <p:spPr>
          <a:xfrm>
            <a:off x="4505360" y="4839247"/>
            <a:ext cx="2498725" cy="277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预算使用明细（分职能分类）</a:t>
            </a:r>
            <a:endParaRPr lang="en-US" sz="1400" b="1" dirty="0"/>
          </a:p>
        </p:txBody>
      </p:sp>
      <p:sp>
        <p:nvSpPr>
          <p:cNvPr id="62" name="Oval 4"/>
          <p:cNvSpPr/>
          <p:nvPr/>
        </p:nvSpPr>
        <p:spPr>
          <a:xfrm>
            <a:off x="4153329" y="4818941"/>
            <a:ext cx="329550" cy="287421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5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80" name="Speech Bubble: Rectangle with Corners Rounded 321"/>
          <p:cNvSpPr/>
          <p:nvPr/>
        </p:nvSpPr>
        <p:spPr>
          <a:xfrm>
            <a:off x="112358" y="2905627"/>
            <a:ext cx="1594273" cy="408936"/>
          </a:xfrm>
          <a:prstGeom prst="wedgeRoundRectCallout">
            <a:avLst>
              <a:gd name="adj1" fmla="val 3596"/>
              <a:gd name="adj2" fmla="val -12647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本月和</a:t>
            </a:r>
            <a:r>
              <a:rPr lang="en-US" altLang="zh-CN" sz="1200" dirty="0"/>
              <a:t>YTD</a:t>
            </a:r>
            <a:r>
              <a:rPr lang="zh-CN" altLang="en-US" sz="1200" dirty="0"/>
              <a:t>不同时出现，</a:t>
            </a:r>
            <a:r>
              <a:rPr lang="en-US" altLang="zh-CN" sz="1200" dirty="0" err="1"/>
              <a:t>ppt</a:t>
            </a:r>
            <a:r>
              <a:rPr lang="zh-CN" altLang="en-US" sz="1200" dirty="0"/>
              <a:t>中仅做展示</a:t>
            </a:r>
          </a:p>
        </p:txBody>
      </p:sp>
      <p:graphicFrame>
        <p:nvGraphicFramePr>
          <p:cNvPr id="81" name="表格 63">
            <a:extLst>
              <a:ext uri="{FF2B5EF4-FFF2-40B4-BE49-F238E27FC236}">
                <a16:creationId xmlns:a16="http://schemas.microsoft.com/office/drawing/2014/main" id="{C5A24F6D-F1C7-4109-8832-363733CFE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839273"/>
              </p:ext>
            </p:extLst>
          </p:nvPr>
        </p:nvGraphicFramePr>
        <p:xfrm>
          <a:off x="4430392" y="5137518"/>
          <a:ext cx="3798641" cy="1653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1148300694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3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38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职能分类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折后收入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年度预算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销售部</a:t>
                      </a:r>
                      <a:endParaRPr lang="en-US" altLang="zh-CN" sz="7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费用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费用同比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剩余预算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任务达成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费用使用进度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使用进度同比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使用进度环比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45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重点</a:t>
                      </a:r>
                      <a:endParaRPr lang="en-US" altLang="zh-CN" sz="10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fontAlgn="b" latinLnBrk="0" hangingPunct="1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38052"/>
                  </a:ext>
                </a:extLst>
              </a:tr>
              <a:tr h="38077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特渠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45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学生奶</a:t>
                      </a:r>
                    </a:p>
                  </a:txBody>
                  <a:tcPr marL="8467" marR="8467" marT="635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2" name="表格 63">
            <a:extLst>
              <a:ext uri="{FF2B5EF4-FFF2-40B4-BE49-F238E27FC236}">
                <a16:creationId xmlns:a16="http://schemas.microsoft.com/office/drawing/2014/main" id="{C5A24F6D-F1C7-4109-8832-363733CFE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148644"/>
              </p:ext>
            </p:extLst>
          </p:nvPr>
        </p:nvGraphicFramePr>
        <p:xfrm>
          <a:off x="8330339" y="5117059"/>
          <a:ext cx="3694701" cy="16500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2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5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448">
                  <a:extLst>
                    <a:ext uri="{9D8B030D-6E8A-4147-A177-3AD203B41FA5}">
                      <a16:colId xmlns:a16="http://schemas.microsoft.com/office/drawing/2014/main" val="1148300694"/>
                    </a:ext>
                  </a:extLst>
                </a:gridCol>
                <a:gridCol w="240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0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6577">
                  <a:extLst>
                    <a:ext uri="{9D8B030D-6E8A-4147-A177-3AD203B41FA5}">
                      <a16:colId xmlns:a16="http://schemas.microsoft.com/office/drawing/2014/main" val="802816364"/>
                    </a:ext>
                  </a:extLst>
                </a:gridCol>
                <a:gridCol w="3855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55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55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46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活动类型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折前收入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折后收入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年度预算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销售部</a:t>
                      </a:r>
                      <a:endParaRPr lang="en-US" altLang="zh-CN" sz="7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费用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费用同比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剩余预算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任务达成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费用使用进度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使用进度同比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使用进度环比</a:t>
                      </a:r>
                    </a:p>
                  </a:txBody>
                  <a:tcPr marL="10160" marR="10160" marT="762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形象建设申请</a:t>
                      </a:r>
                      <a:endParaRPr lang="en-US" altLang="zh-CN" sz="8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238052"/>
                  </a:ext>
                </a:extLst>
              </a:tr>
              <a:tr h="2445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陈列类申请</a:t>
                      </a:r>
                      <a:endParaRPr lang="en-US" altLang="zh-CN" sz="8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5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导购理货申请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5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路演活动申请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26365"/>
                  </a:ext>
                </a:extLst>
              </a:tr>
              <a:tr h="2445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促销物料申请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41904"/>
                  </a:ext>
                </a:extLst>
              </a:tr>
            </a:tbl>
          </a:graphicData>
        </a:graphic>
      </p:graphicFrame>
      <p:sp>
        <p:nvSpPr>
          <p:cNvPr id="83" name="Content Placeholder 22"/>
          <p:cNvSpPr txBox="1">
            <a:spLocks/>
          </p:cNvSpPr>
          <p:nvPr/>
        </p:nvSpPr>
        <p:spPr>
          <a:xfrm>
            <a:off x="8546071" y="4820528"/>
            <a:ext cx="2498725" cy="277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预算使用明细（分活动类型）</a:t>
            </a:r>
            <a:endParaRPr lang="en-US" sz="1400" b="1" dirty="0"/>
          </a:p>
        </p:txBody>
      </p:sp>
      <p:sp>
        <p:nvSpPr>
          <p:cNvPr id="84" name="Oval 4"/>
          <p:cNvSpPr/>
          <p:nvPr/>
        </p:nvSpPr>
        <p:spPr>
          <a:xfrm>
            <a:off x="8220227" y="4817932"/>
            <a:ext cx="329550" cy="287421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6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85" name="Speech Bubble: Rectangle with Corners Rounded 321">
            <a:extLst>
              <a:ext uri="{FF2B5EF4-FFF2-40B4-BE49-F238E27FC236}">
                <a16:creationId xmlns:a16="http://schemas.microsoft.com/office/drawing/2014/main" id="{BC79F21E-302D-4B61-B29B-8443EE50C6FC}"/>
              </a:ext>
            </a:extLst>
          </p:cNvPr>
          <p:cNvSpPr/>
          <p:nvPr/>
        </p:nvSpPr>
        <p:spPr>
          <a:xfrm flipH="1">
            <a:off x="4034526" y="2642266"/>
            <a:ext cx="1604693" cy="501890"/>
          </a:xfrm>
          <a:prstGeom prst="wedgeRoundRectCallout">
            <a:avLst>
              <a:gd name="adj1" fmla="val 67977"/>
              <a:gd name="adj2" fmla="val 863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latin typeface="+mn-ea"/>
              </a:rPr>
              <a:t>光标显示：销售部费用、任务达成、费用使用进度</a:t>
            </a:r>
            <a:endParaRPr lang="en-US" altLang="zh-CN" sz="1050" dirty="0">
              <a:latin typeface="+mn-ea"/>
            </a:endParaRPr>
          </a:p>
        </p:txBody>
      </p:sp>
      <p:grpSp>
        <p:nvGrpSpPr>
          <p:cNvPr id="88" name="Group 44">
            <a:extLst>
              <a:ext uri="{FF2B5EF4-FFF2-40B4-BE49-F238E27FC236}">
                <a16:creationId xmlns:a16="http://schemas.microsoft.com/office/drawing/2014/main" id="{DB3BB9B8-381B-4E99-B7DF-CAD862A190EE}"/>
              </a:ext>
            </a:extLst>
          </p:cNvPr>
          <p:cNvGrpSpPr/>
          <p:nvPr/>
        </p:nvGrpSpPr>
        <p:grpSpPr>
          <a:xfrm>
            <a:off x="1380264" y="1181483"/>
            <a:ext cx="1068216" cy="291949"/>
            <a:chOff x="304798" y="1047755"/>
            <a:chExt cx="1068216" cy="291949"/>
          </a:xfrm>
        </p:grpSpPr>
        <p:sp>
          <p:nvSpPr>
            <p:cNvPr id="90" name="矩形 60">
              <a:extLst>
                <a:ext uri="{FF2B5EF4-FFF2-40B4-BE49-F238E27FC236}">
                  <a16:creationId xmlns:a16="http://schemas.microsoft.com/office/drawing/2014/main" id="{6BE818EF-3F34-4125-9AD5-C16657D5C9D9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Right Triangle 25">
              <a:extLst>
                <a:ext uri="{FF2B5EF4-FFF2-40B4-BE49-F238E27FC236}">
                  <a16:creationId xmlns:a16="http://schemas.microsoft.com/office/drawing/2014/main" id="{97C43EB8-F144-4E1E-8621-224174EA50DA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3" name="文本框 61">
            <a:extLst>
              <a:ext uri="{FF2B5EF4-FFF2-40B4-BE49-F238E27FC236}">
                <a16:creationId xmlns:a16="http://schemas.microsoft.com/office/drawing/2014/main" id="{73BA059B-AECA-49F8-9079-BA1175C857F2}"/>
              </a:ext>
            </a:extLst>
          </p:cNvPr>
          <p:cNvSpPr txBox="1"/>
          <p:nvPr/>
        </p:nvSpPr>
        <p:spPr>
          <a:xfrm>
            <a:off x="1380264" y="118703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00AAFF"/>
                </a:solidFill>
                <a:latin typeface="+mn-ea"/>
              </a:rPr>
              <a:t>截止月</a:t>
            </a:r>
          </a:p>
        </p:txBody>
      </p:sp>
      <p:sp>
        <p:nvSpPr>
          <p:cNvPr id="94" name="Speech Bubble: Rectangle with Corners Rounded 321">
            <a:extLst>
              <a:ext uri="{FF2B5EF4-FFF2-40B4-BE49-F238E27FC236}">
                <a16:creationId xmlns:a16="http://schemas.microsoft.com/office/drawing/2014/main" id="{67E98364-93CF-40E6-B0A2-452B5D1DA4E6}"/>
              </a:ext>
            </a:extLst>
          </p:cNvPr>
          <p:cNvSpPr/>
          <p:nvPr/>
        </p:nvSpPr>
        <p:spPr>
          <a:xfrm>
            <a:off x="452209" y="1618744"/>
            <a:ext cx="939270" cy="398619"/>
          </a:xfrm>
          <a:prstGeom prst="wedgeRoundRectCallout">
            <a:avLst>
              <a:gd name="adj1" fmla="val -40383"/>
              <a:gd name="adj2" fmla="val -9586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  <p:sp>
        <p:nvSpPr>
          <p:cNvPr id="95" name="Speech Bubble: Rectangle with Corners Rounded 321">
            <a:extLst>
              <a:ext uri="{FF2B5EF4-FFF2-40B4-BE49-F238E27FC236}">
                <a16:creationId xmlns:a16="http://schemas.microsoft.com/office/drawing/2014/main" id="{6FA3346B-6F09-4BB1-97AC-DCF29E602C02}"/>
              </a:ext>
            </a:extLst>
          </p:cNvPr>
          <p:cNvSpPr/>
          <p:nvPr/>
        </p:nvSpPr>
        <p:spPr>
          <a:xfrm>
            <a:off x="1851810" y="1432665"/>
            <a:ext cx="939270" cy="398619"/>
          </a:xfrm>
          <a:prstGeom prst="wedgeRoundRectCallout">
            <a:avLst>
              <a:gd name="adj1" fmla="val -40383"/>
              <a:gd name="adj2" fmla="val -9586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1359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922515"/>
              </p:ext>
            </p:extLst>
          </p:nvPr>
        </p:nvGraphicFramePr>
        <p:xfrm>
          <a:off x="0" y="331788"/>
          <a:ext cx="12192000" cy="6064154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275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5551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4048814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开始月、截止月筛选器：默认为当月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区域筛选器：默认：全部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下钻：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支持点击表格中“  ”后展示下层关系数据，默认折叠收起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的横、纵坐标支持拖动，灵活展现数据，保证可以展示图表中的最大值和最小值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二维表：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科目预算：</a:t>
                      </a:r>
                      <a:r>
                        <a:rPr lang="zh-CN" altLang="en-US" sz="1200" dirty="0"/>
                        <a:t>不做分页，默认显示</a:t>
                      </a:r>
                      <a:r>
                        <a:rPr lang="en-US" altLang="zh-CN" sz="1200" dirty="0"/>
                        <a:t>6</a:t>
                      </a:r>
                      <a:r>
                        <a:rPr lang="zh-CN" altLang="en-US" sz="1200" dirty="0"/>
                        <a:t>条，滑轮下拉显示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预算使用明细：不做分页，在一屏显示</a:t>
                      </a: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按  费用使用进度降序排列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69404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69404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预算进度（月报）</a:t>
            </a:r>
          </a:p>
        </p:txBody>
      </p:sp>
      <p:sp>
        <p:nvSpPr>
          <p:cNvPr id="4" name="十字箭头 33">
            <a:extLst>
              <a:ext uri="{FF2B5EF4-FFF2-40B4-BE49-F238E27FC236}">
                <a16:creationId xmlns:a16="http://schemas.microsoft.com/office/drawing/2014/main" id="{8837CF58-2627-4017-93B3-6602D1439BA7}"/>
              </a:ext>
            </a:extLst>
          </p:cNvPr>
          <p:cNvSpPr/>
          <p:nvPr/>
        </p:nvSpPr>
        <p:spPr>
          <a:xfrm>
            <a:off x="3772679" y="1905430"/>
            <a:ext cx="192021" cy="144016"/>
          </a:xfrm>
          <a:prstGeom prst="quad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0940" t="1" b="26206"/>
          <a:stretch/>
        </p:blipFill>
        <p:spPr>
          <a:xfrm>
            <a:off x="5560842" y="2583222"/>
            <a:ext cx="218186" cy="1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4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28820" y="5812369"/>
            <a:ext cx="12082252" cy="1034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3449" y="1858356"/>
            <a:ext cx="12063018" cy="1002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14215" y="816767"/>
            <a:ext cx="3493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销售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费用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液奶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销售部费用总览（</a:t>
            </a:r>
            <a:r>
              <a:rPr kumimoji="1" lang="en-US" altLang="zh-CN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1/2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89" name="文本框 58">
            <a:extLst>
              <a:ext uri="{FF2B5EF4-FFF2-40B4-BE49-F238E27FC236}">
                <a16:creationId xmlns:a16="http://schemas.microsoft.com/office/drawing/2014/main" id="{4FFEA512-A55C-4EB5-AC2D-0A15A5A3BF82}"/>
              </a:ext>
            </a:extLst>
          </p:cNvPr>
          <p:cNvSpPr txBox="1"/>
          <p:nvPr/>
        </p:nvSpPr>
        <p:spPr>
          <a:xfrm>
            <a:off x="9796879" y="10328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white"/>
                </a:solidFill>
              </a:rPr>
              <a:t>查询</a:t>
            </a:r>
            <a:endParaRPr kumimoji="1"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820" y="4602792"/>
            <a:ext cx="12055263" cy="1144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 Placeholder 23"/>
          <p:cNvSpPr txBox="1">
            <a:spLocks/>
          </p:cNvSpPr>
          <p:nvPr/>
        </p:nvSpPr>
        <p:spPr>
          <a:xfrm>
            <a:off x="1191441" y="1916843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/>
              <a:t> 折前收入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1200</a:t>
            </a:r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2300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</a:t>
            </a:r>
          </a:p>
        </p:txBody>
      </p:sp>
      <p:sp>
        <p:nvSpPr>
          <p:cNvPr id="69" name="Text Placeholder 25"/>
          <p:cNvSpPr txBox="1">
            <a:spLocks/>
          </p:cNvSpPr>
          <p:nvPr/>
        </p:nvSpPr>
        <p:spPr>
          <a:xfrm>
            <a:off x="4935671" y="1880673"/>
            <a:ext cx="1393742" cy="990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销售部费用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353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500</a:t>
            </a:r>
          </a:p>
        </p:txBody>
      </p:sp>
      <p:sp>
        <p:nvSpPr>
          <p:cNvPr id="74" name="Text Placeholder 32"/>
          <p:cNvSpPr txBox="1">
            <a:spLocks/>
          </p:cNvSpPr>
          <p:nvPr/>
        </p:nvSpPr>
        <p:spPr>
          <a:xfrm>
            <a:off x="7546317" y="1883553"/>
            <a:ext cx="1442771" cy="924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  费用率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  34</a:t>
            </a:r>
            <a:r>
              <a:rPr lang="en-US" altLang="zh-CN" sz="1400" b="1" dirty="0"/>
              <a:t>%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  30</a:t>
            </a:r>
            <a:r>
              <a:rPr lang="en-US" altLang="zh-CN" sz="1400" b="1" dirty="0"/>
              <a:t>%</a:t>
            </a:r>
            <a:endParaRPr lang="en-US" sz="1400" b="1" dirty="0"/>
          </a:p>
        </p:txBody>
      </p:sp>
      <p:sp>
        <p:nvSpPr>
          <p:cNvPr id="78" name="Text Placeholder 40"/>
          <p:cNvSpPr txBox="1">
            <a:spLocks/>
          </p:cNvSpPr>
          <p:nvPr/>
        </p:nvSpPr>
        <p:spPr>
          <a:xfrm>
            <a:off x="10440979" y="1901016"/>
            <a:ext cx="1456794" cy="819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费用率环比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sz="1400" b="1" dirty="0"/>
              <a:t>     </a:t>
            </a:r>
            <a:r>
              <a:rPr lang="en-US" altLang="zh-CN" sz="1400" b="1" dirty="0">
                <a:solidFill>
                  <a:srgbClr val="5AB545"/>
                </a:solidFill>
              </a:rPr>
              <a:t>-</a:t>
            </a:r>
            <a:r>
              <a:rPr lang="en-US" sz="1400" b="1" dirty="0">
                <a:solidFill>
                  <a:srgbClr val="5AB545"/>
                </a:solidFill>
              </a:rPr>
              <a:t>20</a:t>
            </a:r>
            <a:r>
              <a:rPr lang="en-US" altLang="zh-CN" sz="1400" b="1" dirty="0">
                <a:solidFill>
                  <a:srgbClr val="5AB545"/>
                </a:solidFill>
              </a:rPr>
              <a:t>%</a:t>
            </a:r>
            <a:endParaRPr lang="en-US" sz="1400" b="1" dirty="0">
              <a:solidFill>
                <a:srgbClr val="5AB545"/>
              </a:solidFill>
            </a:endParaRPr>
          </a:p>
          <a:p>
            <a:pPr marL="0" indent="0">
              <a:buFont typeface="Arial" panose="020B0604020202020204"/>
              <a:buNone/>
            </a:pPr>
            <a:endParaRPr lang="en-US" sz="1400" b="1" dirty="0"/>
          </a:p>
          <a:p>
            <a:pPr marL="0" indent="0">
              <a:buFont typeface="Arial" panose="020B0604020202020204"/>
              <a:buNone/>
            </a:pPr>
            <a:r>
              <a:rPr lang="en-US" sz="1400" b="1" dirty="0">
                <a:solidFill>
                  <a:srgbClr val="4472C4"/>
                </a:solidFill>
              </a:rPr>
              <a:t>    </a:t>
            </a:r>
            <a:endParaRPr lang="en-US" sz="1400" b="1" dirty="0">
              <a:solidFill>
                <a:srgbClr val="F15E64"/>
              </a:solidFill>
            </a:endParaRPr>
          </a:p>
        </p:txBody>
      </p:sp>
      <p:sp>
        <p:nvSpPr>
          <p:cNvPr id="79" name="Text Placeholder 42"/>
          <p:cNvSpPr txBox="1">
            <a:spLocks/>
          </p:cNvSpPr>
          <p:nvPr/>
        </p:nvSpPr>
        <p:spPr>
          <a:xfrm>
            <a:off x="9001589" y="1898517"/>
            <a:ext cx="1706656" cy="897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费用率同比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 </a:t>
            </a:r>
            <a:r>
              <a:rPr lang="en-US" sz="1400" b="1" dirty="0">
                <a:solidFill>
                  <a:srgbClr val="F15E64"/>
                </a:solidFill>
              </a:rPr>
              <a:t>10</a:t>
            </a:r>
            <a:r>
              <a:rPr lang="en-US" altLang="zh-CN" sz="1400" b="1" dirty="0">
                <a:solidFill>
                  <a:srgbClr val="F15E64"/>
                </a:solidFill>
              </a:rPr>
              <a:t>%</a:t>
            </a:r>
            <a:endParaRPr lang="en-US" sz="1400" b="1" dirty="0">
              <a:solidFill>
                <a:srgbClr val="F15E64"/>
              </a:solidFill>
            </a:endParaRPr>
          </a:p>
          <a:p>
            <a:pPr marL="0" indent="0">
              <a:buFont typeface="Arial" panose="020B0604020202020204"/>
              <a:buNone/>
            </a:pPr>
            <a:r>
              <a:rPr lang="en-US" sz="1400" b="1" dirty="0">
                <a:solidFill>
                  <a:srgbClr val="4472C4"/>
                </a:solidFill>
              </a:rPr>
              <a:t>    </a:t>
            </a:r>
            <a:r>
              <a:rPr lang="en-US" altLang="zh-CN" sz="1400" b="1" dirty="0">
                <a:solidFill>
                  <a:srgbClr val="5AB545"/>
                </a:solidFill>
              </a:rPr>
              <a:t>-</a:t>
            </a:r>
            <a:r>
              <a:rPr lang="en-US" sz="1400" b="1" dirty="0">
                <a:solidFill>
                  <a:srgbClr val="5AB545"/>
                </a:solidFill>
              </a:rPr>
              <a:t>20</a:t>
            </a:r>
            <a:r>
              <a:rPr lang="en-US" altLang="zh-CN" sz="1400" b="1" dirty="0">
                <a:solidFill>
                  <a:srgbClr val="5AB545"/>
                </a:solidFill>
              </a:rPr>
              <a:t>%</a:t>
            </a:r>
            <a:endParaRPr lang="en-US" sz="1400" b="1" dirty="0">
              <a:solidFill>
                <a:srgbClr val="5AB545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2820" y="2281846"/>
            <a:ext cx="672958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1400" b="1" dirty="0"/>
              <a:t>本月</a:t>
            </a:r>
            <a:endParaRPr lang="en-US" altLang="zh-CN" sz="1400" b="1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 dirty="0"/>
              <a:t>YTD</a:t>
            </a:r>
          </a:p>
        </p:txBody>
      </p:sp>
      <p:sp>
        <p:nvSpPr>
          <p:cNvPr id="83" name="Down Arrow 82"/>
          <p:cNvSpPr/>
          <p:nvPr/>
        </p:nvSpPr>
        <p:spPr>
          <a:xfrm>
            <a:off x="10090800" y="2578486"/>
            <a:ext cx="197315" cy="181857"/>
          </a:xfrm>
          <a:prstGeom prst="downArrow">
            <a:avLst/>
          </a:prstGeom>
          <a:solidFill>
            <a:srgbClr val="5AB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4" name="Down Arrow 83"/>
          <p:cNvSpPr/>
          <p:nvPr/>
        </p:nvSpPr>
        <p:spPr>
          <a:xfrm flipV="1">
            <a:off x="10076097" y="2252701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7" name="Down Arrow 86"/>
          <p:cNvSpPr/>
          <p:nvPr/>
        </p:nvSpPr>
        <p:spPr>
          <a:xfrm>
            <a:off x="11378998" y="2268579"/>
            <a:ext cx="197315" cy="181857"/>
          </a:xfrm>
          <a:prstGeom prst="downArrow">
            <a:avLst/>
          </a:prstGeom>
          <a:solidFill>
            <a:srgbClr val="5AB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TextBox 32"/>
          <p:cNvSpPr txBox="1"/>
          <p:nvPr/>
        </p:nvSpPr>
        <p:spPr>
          <a:xfrm>
            <a:off x="3179482" y="290006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altLang="zh-CN" sz="1200" dirty="0">
              <a:latin typeface="+mn-ea"/>
            </a:endParaRPr>
          </a:p>
        </p:txBody>
      </p:sp>
      <p:graphicFrame>
        <p:nvGraphicFramePr>
          <p:cNvPr id="52" name="内容占位符 46">
            <a:extLst>
              <a:ext uri="{FF2B5EF4-FFF2-40B4-BE49-F238E27FC236}">
                <a16:creationId xmlns:a16="http://schemas.microsoft.com/office/drawing/2014/main" id="{36B6CC53-28DF-484D-BE17-7C49D51E23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6564968"/>
              </p:ext>
            </p:extLst>
          </p:nvPr>
        </p:nvGraphicFramePr>
        <p:xfrm>
          <a:off x="55809" y="3173915"/>
          <a:ext cx="12055263" cy="1221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244549" y="2852151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费用趋势图</a:t>
            </a:r>
            <a:endParaRPr lang="en-US" sz="1400" b="1" dirty="0">
              <a:latin typeface="+mn-ea"/>
            </a:endParaRPr>
          </a:p>
        </p:txBody>
      </p:sp>
      <p:graphicFrame>
        <p:nvGraphicFramePr>
          <p:cNvPr id="56" name="图表 23">
            <a:extLst>
              <a:ext uri="{FF2B5EF4-FFF2-40B4-BE49-F238E27FC236}">
                <a16:creationId xmlns:a16="http://schemas.microsoft.com/office/drawing/2014/main" id="{B1DB6865-F9F0-48F0-A9E2-0E754C381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9358140"/>
              </p:ext>
            </p:extLst>
          </p:nvPr>
        </p:nvGraphicFramePr>
        <p:xfrm>
          <a:off x="-140847" y="4222618"/>
          <a:ext cx="12154395" cy="1474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274103" y="4299917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费用率趋势图</a:t>
            </a:r>
            <a:endParaRPr lang="en-US" sz="1400" b="1" dirty="0">
              <a:latin typeface="+mn-ea"/>
            </a:endParaRPr>
          </a:p>
        </p:txBody>
      </p:sp>
      <p:sp>
        <p:nvSpPr>
          <p:cNvPr id="61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1250041" y="1584290"/>
            <a:ext cx="939270" cy="398619"/>
          </a:xfrm>
          <a:prstGeom prst="wedgeRoundRectCallout">
            <a:avLst>
              <a:gd name="adj1" fmla="val -40383"/>
              <a:gd name="adj2" fmla="val -9586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  <p:grpSp>
        <p:nvGrpSpPr>
          <p:cNvPr id="62" name="Group 44">
            <a:extLst>
              <a:ext uri="{FF2B5EF4-FFF2-40B4-BE49-F238E27FC236}">
                <a16:creationId xmlns:a16="http://schemas.microsoft.com/office/drawing/2014/main" id="{851AB317-4D94-4524-90F6-819084DC42BB}"/>
              </a:ext>
            </a:extLst>
          </p:cNvPr>
          <p:cNvGrpSpPr/>
          <p:nvPr/>
        </p:nvGrpSpPr>
        <p:grpSpPr>
          <a:xfrm>
            <a:off x="246861" y="1309873"/>
            <a:ext cx="1068216" cy="291949"/>
            <a:chOff x="304798" y="1047755"/>
            <a:chExt cx="1068216" cy="291949"/>
          </a:xfrm>
        </p:grpSpPr>
        <p:sp>
          <p:nvSpPr>
            <p:cNvPr id="63" name="矩形 60">
              <a:extLst>
                <a:ext uri="{FF2B5EF4-FFF2-40B4-BE49-F238E27FC236}">
                  <a16:creationId xmlns:a16="http://schemas.microsoft.com/office/drawing/2014/main" id="{890FD92C-069B-4DC8-B33B-FDBA10FB0BD0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文本框 61">
              <a:extLst>
                <a:ext uri="{FF2B5EF4-FFF2-40B4-BE49-F238E27FC236}">
                  <a16:creationId xmlns:a16="http://schemas.microsoft.com/office/drawing/2014/main" id="{BD588481-BC1D-4E25-AFF1-739617755870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开始月</a:t>
              </a:r>
            </a:p>
          </p:txBody>
        </p:sp>
        <p:sp>
          <p:nvSpPr>
            <p:cNvPr id="65" name="Right Triangle 25">
              <a:extLst>
                <a:ext uri="{FF2B5EF4-FFF2-40B4-BE49-F238E27FC236}">
                  <a16:creationId xmlns:a16="http://schemas.microsoft.com/office/drawing/2014/main" id="{6C90C37C-63C9-4FC5-BC00-24058179C185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Text Placeholder 23"/>
          <p:cNvSpPr txBox="1">
            <a:spLocks/>
          </p:cNvSpPr>
          <p:nvPr/>
        </p:nvSpPr>
        <p:spPr>
          <a:xfrm>
            <a:off x="3598023" y="1896130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 折后收入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1200</a:t>
            </a:r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2300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</a:t>
            </a:r>
          </a:p>
        </p:txBody>
      </p:sp>
      <p:sp>
        <p:nvSpPr>
          <p:cNvPr id="38" name="Text Placeholder 42"/>
          <p:cNvSpPr txBox="1">
            <a:spLocks/>
          </p:cNvSpPr>
          <p:nvPr/>
        </p:nvSpPr>
        <p:spPr>
          <a:xfrm>
            <a:off x="6223980" y="1869748"/>
            <a:ext cx="1706656" cy="897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 费用同比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    </a:t>
            </a:r>
            <a:r>
              <a:rPr lang="en-US" sz="1400" b="1" dirty="0">
                <a:solidFill>
                  <a:srgbClr val="F15E64"/>
                </a:solidFill>
              </a:rPr>
              <a:t>100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>
                <a:solidFill>
                  <a:srgbClr val="4472C4"/>
                </a:solidFill>
              </a:rPr>
              <a:t>    </a:t>
            </a:r>
            <a:r>
              <a:rPr lang="en-US" altLang="zh-CN" sz="1400" b="1" dirty="0">
                <a:solidFill>
                  <a:srgbClr val="5AB545"/>
                </a:solidFill>
              </a:rPr>
              <a:t>-</a:t>
            </a:r>
            <a:r>
              <a:rPr lang="en-US" sz="1400" b="1" dirty="0">
                <a:solidFill>
                  <a:srgbClr val="5AB545"/>
                </a:solidFill>
              </a:rPr>
              <a:t>200</a:t>
            </a:r>
          </a:p>
        </p:txBody>
      </p:sp>
      <p:sp>
        <p:nvSpPr>
          <p:cNvPr id="39" name="Down Arrow 38"/>
          <p:cNvSpPr/>
          <p:nvPr/>
        </p:nvSpPr>
        <p:spPr>
          <a:xfrm>
            <a:off x="7158251" y="2585964"/>
            <a:ext cx="197315" cy="181857"/>
          </a:xfrm>
          <a:prstGeom prst="downArrow">
            <a:avLst/>
          </a:prstGeom>
          <a:solidFill>
            <a:srgbClr val="5AB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0" name="Down Arrow 39"/>
          <p:cNvSpPr/>
          <p:nvPr/>
        </p:nvSpPr>
        <p:spPr>
          <a:xfrm flipV="1">
            <a:off x="7143548" y="2260179"/>
            <a:ext cx="212018" cy="150799"/>
          </a:xfrm>
          <a:prstGeom prst="downArrow">
            <a:avLst/>
          </a:prstGeom>
          <a:solidFill>
            <a:srgbClr val="F15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6399" y="3159448"/>
            <a:ext cx="275975" cy="23181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9884" y="5857875"/>
            <a:ext cx="275975" cy="23181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7574" y="4642309"/>
            <a:ext cx="275975" cy="231819"/>
          </a:xfrm>
          <a:prstGeom prst="rect">
            <a:avLst/>
          </a:prstGeom>
        </p:spPr>
      </p:pic>
      <p:sp>
        <p:nvSpPr>
          <p:cNvPr id="46" name="Text Placeholder 23">
            <a:extLst>
              <a:ext uri="{FF2B5EF4-FFF2-40B4-BE49-F238E27FC236}">
                <a16:creationId xmlns:a16="http://schemas.microsoft.com/office/drawing/2014/main" id="{5AEFA653-07E2-4AFE-85C5-5A4BD0301E1A}"/>
              </a:ext>
            </a:extLst>
          </p:cNvPr>
          <p:cNvSpPr txBox="1">
            <a:spLocks/>
          </p:cNvSpPr>
          <p:nvPr/>
        </p:nvSpPr>
        <p:spPr>
          <a:xfrm>
            <a:off x="2206541" y="1912446"/>
            <a:ext cx="1481572" cy="910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b="1" dirty="0"/>
              <a:t>  折前收入同比</a:t>
            </a:r>
            <a:endParaRPr lang="en-US" altLang="zh-CN" sz="1400" b="1" dirty="0"/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12%</a:t>
            </a:r>
          </a:p>
          <a:p>
            <a:pPr marL="0" indent="0">
              <a:buFont typeface="Arial" panose="020B0604020202020204"/>
              <a:buNone/>
            </a:pPr>
            <a:r>
              <a:rPr lang="en-US" altLang="zh-CN" sz="1400" b="1" dirty="0"/>
              <a:t>    23%</a:t>
            </a:r>
          </a:p>
          <a:p>
            <a:pPr marL="0" indent="0">
              <a:buFont typeface="Arial" panose="020B0604020202020204"/>
              <a:buNone/>
            </a:pPr>
            <a:r>
              <a:rPr lang="en-US" sz="1400" b="1" dirty="0"/>
              <a:t> </a:t>
            </a:r>
          </a:p>
        </p:txBody>
      </p:sp>
      <p:sp>
        <p:nvSpPr>
          <p:cNvPr id="47" name="Oval 4"/>
          <p:cNvSpPr/>
          <p:nvPr/>
        </p:nvSpPr>
        <p:spPr>
          <a:xfrm>
            <a:off x="-25463" y="1848047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1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8" name="Oval 4"/>
          <p:cNvSpPr/>
          <p:nvPr/>
        </p:nvSpPr>
        <p:spPr>
          <a:xfrm>
            <a:off x="1950" y="2870660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2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9" name="Oval 4"/>
          <p:cNvSpPr/>
          <p:nvPr/>
        </p:nvSpPr>
        <p:spPr>
          <a:xfrm>
            <a:off x="9271" y="4292785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3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8" name="Text Placeholder 32">
            <a:extLst>
              <a:ext uri="{FF2B5EF4-FFF2-40B4-BE49-F238E27FC236}">
                <a16:creationId xmlns:a16="http://schemas.microsoft.com/office/drawing/2014/main" id="{72A114A3-BE1B-49F0-B5D3-CC6DCD54103E}"/>
              </a:ext>
            </a:extLst>
          </p:cNvPr>
          <p:cNvSpPr txBox="1">
            <a:spLocks/>
          </p:cNvSpPr>
          <p:nvPr/>
        </p:nvSpPr>
        <p:spPr>
          <a:xfrm>
            <a:off x="7388958" y="1487547"/>
            <a:ext cx="1587542" cy="286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sz="1400" dirty="0"/>
              <a:t>    单位：万元</a:t>
            </a:r>
            <a:endParaRPr lang="en-US" altLang="zh-CN" sz="1400" dirty="0"/>
          </a:p>
        </p:txBody>
      </p:sp>
      <p:graphicFrame>
        <p:nvGraphicFramePr>
          <p:cNvPr id="75" name="图表 23">
            <a:extLst>
              <a:ext uri="{FF2B5EF4-FFF2-40B4-BE49-F238E27FC236}">
                <a16:creationId xmlns:a16="http://schemas.microsoft.com/office/drawing/2014/main" id="{B1DB6865-F9F0-48F0-A9E2-0E754C381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7577699"/>
              </p:ext>
            </p:extLst>
          </p:nvPr>
        </p:nvGraphicFramePr>
        <p:xfrm>
          <a:off x="-130332" y="5697190"/>
          <a:ext cx="12130702" cy="1347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Speech Bubble: Rectangle with Corners Rounded 321">
            <a:extLst>
              <a:ext uri="{FF2B5EF4-FFF2-40B4-BE49-F238E27FC236}">
                <a16:creationId xmlns:a16="http://schemas.microsoft.com/office/drawing/2014/main" id="{4F8CD49F-F754-4FA6-946B-37A589BEEB7C}"/>
              </a:ext>
            </a:extLst>
          </p:cNvPr>
          <p:cNvSpPr/>
          <p:nvPr/>
        </p:nvSpPr>
        <p:spPr>
          <a:xfrm>
            <a:off x="10026718" y="2777378"/>
            <a:ext cx="1504054" cy="726186"/>
          </a:xfrm>
          <a:prstGeom prst="wedgeRoundRectCallout">
            <a:avLst>
              <a:gd name="adj1" fmla="val -41502"/>
              <a:gd name="adj2" fmla="val 83749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/>
              <a:t>趋势图展为近两年数据，从上年</a:t>
            </a:r>
            <a:r>
              <a:rPr lang="en-US" altLang="zh-CN" sz="1000" dirty="0"/>
              <a:t>1</a:t>
            </a:r>
            <a:r>
              <a:rPr lang="zh-CN" altLang="en-US" sz="1000" dirty="0"/>
              <a:t>月份开始，如</a:t>
            </a:r>
            <a:r>
              <a:rPr lang="en-US" altLang="zh-CN" sz="1000" dirty="0"/>
              <a:t>19</a:t>
            </a:r>
            <a:r>
              <a:rPr lang="zh-CN" altLang="en-US" sz="1000" dirty="0"/>
              <a:t>年</a:t>
            </a:r>
            <a:r>
              <a:rPr lang="en-US" altLang="zh-CN" sz="1000" dirty="0"/>
              <a:t>6</a:t>
            </a:r>
            <a:r>
              <a:rPr lang="zh-CN" altLang="en-US" sz="1000" dirty="0"/>
              <a:t>月默认显示</a:t>
            </a:r>
            <a:r>
              <a:rPr lang="en-US" altLang="zh-CN" sz="1000" dirty="0"/>
              <a:t>18</a:t>
            </a:r>
            <a:r>
              <a:rPr lang="zh-CN" altLang="en-US" sz="1000" dirty="0"/>
              <a:t>年</a:t>
            </a:r>
            <a:r>
              <a:rPr lang="en-US" altLang="zh-CN" sz="1000" dirty="0"/>
              <a:t>1</a:t>
            </a:r>
            <a:r>
              <a:rPr lang="zh-CN" altLang="en-US" sz="1000" dirty="0"/>
              <a:t>月</a:t>
            </a:r>
            <a:r>
              <a:rPr lang="en-US" altLang="zh-CN" sz="1000" dirty="0"/>
              <a:t>-19</a:t>
            </a:r>
            <a:r>
              <a:rPr lang="zh-CN" altLang="en-US" sz="1000" dirty="0"/>
              <a:t>年</a:t>
            </a:r>
            <a:r>
              <a:rPr lang="en-US" altLang="zh-CN" sz="1000" dirty="0"/>
              <a:t>6</a:t>
            </a:r>
            <a:r>
              <a:rPr lang="zh-CN" altLang="en-US" sz="1000" dirty="0"/>
              <a:t>月数据</a:t>
            </a:r>
          </a:p>
        </p:txBody>
      </p:sp>
      <p:grpSp>
        <p:nvGrpSpPr>
          <p:cNvPr id="71" name="Group 44">
            <a:extLst>
              <a:ext uri="{FF2B5EF4-FFF2-40B4-BE49-F238E27FC236}">
                <a16:creationId xmlns:a16="http://schemas.microsoft.com/office/drawing/2014/main" id="{81DCCDFF-E16B-4AE3-B66F-AA254FE53EC1}"/>
              </a:ext>
            </a:extLst>
          </p:cNvPr>
          <p:cNvGrpSpPr/>
          <p:nvPr/>
        </p:nvGrpSpPr>
        <p:grpSpPr>
          <a:xfrm>
            <a:off x="4243422" y="1322641"/>
            <a:ext cx="1068216" cy="291949"/>
            <a:chOff x="304798" y="1047755"/>
            <a:chExt cx="1068216" cy="291949"/>
          </a:xfrm>
        </p:grpSpPr>
        <p:sp>
          <p:nvSpPr>
            <p:cNvPr id="72" name="矩形 60">
              <a:extLst>
                <a:ext uri="{FF2B5EF4-FFF2-40B4-BE49-F238E27FC236}">
                  <a16:creationId xmlns:a16="http://schemas.microsoft.com/office/drawing/2014/main" id="{6A5A43B7-BD13-4E60-803C-D89FA4619FF6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77" name="文本框 61">
              <a:extLst>
                <a:ext uri="{FF2B5EF4-FFF2-40B4-BE49-F238E27FC236}">
                  <a16:creationId xmlns:a16="http://schemas.microsoft.com/office/drawing/2014/main" id="{7E6EC351-AB9B-4035-ABC6-50FC35CAD473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大区</a:t>
              </a:r>
            </a:p>
          </p:txBody>
        </p:sp>
        <p:sp>
          <p:nvSpPr>
            <p:cNvPr id="81" name="Right Triangle 25">
              <a:extLst>
                <a:ext uri="{FF2B5EF4-FFF2-40B4-BE49-F238E27FC236}">
                  <a16:creationId xmlns:a16="http://schemas.microsoft.com/office/drawing/2014/main" id="{F713AC40-0B6C-4615-81E1-52E3E3E263D3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82" name="Group 44">
            <a:extLst>
              <a:ext uri="{FF2B5EF4-FFF2-40B4-BE49-F238E27FC236}">
                <a16:creationId xmlns:a16="http://schemas.microsoft.com/office/drawing/2014/main" id="{BB467DDD-27E8-410D-872A-561AA8F14510}"/>
              </a:ext>
            </a:extLst>
          </p:cNvPr>
          <p:cNvGrpSpPr/>
          <p:nvPr/>
        </p:nvGrpSpPr>
        <p:grpSpPr>
          <a:xfrm>
            <a:off x="5413268" y="1309873"/>
            <a:ext cx="1068216" cy="291949"/>
            <a:chOff x="304798" y="1047755"/>
            <a:chExt cx="1068216" cy="291949"/>
          </a:xfrm>
        </p:grpSpPr>
        <p:sp>
          <p:nvSpPr>
            <p:cNvPr id="85" name="矩形 60">
              <a:extLst>
                <a:ext uri="{FF2B5EF4-FFF2-40B4-BE49-F238E27FC236}">
                  <a16:creationId xmlns:a16="http://schemas.microsoft.com/office/drawing/2014/main" id="{7911509C-C36A-44CD-857E-1CD1D7401A9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86" name="文本框 61">
              <a:extLst>
                <a:ext uri="{FF2B5EF4-FFF2-40B4-BE49-F238E27FC236}">
                  <a16:creationId xmlns:a16="http://schemas.microsoft.com/office/drawing/2014/main" id="{C596D12D-5203-477F-B650-21EDD88056F8}"/>
                </a:ext>
              </a:extLst>
            </p:cNvPr>
            <p:cNvSpPr txBox="1"/>
            <p:nvPr/>
          </p:nvSpPr>
          <p:spPr>
            <a:xfrm>
              <a:off x="338999" y="1053189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区域 </a:t>
              </a:r>
            </a:p>
          </p:txBody>
        </p:sp>
        <p:sp>
          <p:nvSpPr>
            <p:cNvPr id="88" name="Right Triangle 25">
              <a:extLst>
                <a:ext uri="{FF2B5EF4-FFF2-40B4-BE49-F238E27FC236}">
                  <a16:creationId xmlns:a16="http://schemas.microsoft.com/office/drawing/2014/main" id="{29252CB7-C011-4825-9085-3B360ADBAB23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68" name="Speech Bubble: Rectangle with Corners Rounded 321">
            <a:extLst>
              <a:ext uri="{FF2B5EF4-FFF2-40B4-BE49-F238E27FC236}">
                <a16:creationId xmlns:a16="http://schemas.microsoft.com/office/drawing/2014/main" id="{CAD868BB-1041-48E8-B25A-F88193BA419E}"/>
              </a:ext>
            </a:extLst>
          </p:cNvPr>
          <p:cNvSpPr/>
          <p:nvPr/>
        </p:nvSpPr>
        <p:spPr>
          <a:xfrm>
            <a:off x="1294452" y="2913702"/>
            <a:ext cx="1594273" cy="408936"/>
          </a:xfrm>
          <a:prstGeom prst="wedgeRoundRectCallout">
            <a:avLst>
              <a:gd name="adj1" fmla="val -74088"/>
              <a:gd name="adj2" fmla="val -10666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本月和</a:t>
            </a:r>
            <a:r>
              <a:rPr lang="en-US" altLang="zh-CN" sz="1200" dirty="0"/>
              <a:t>YTD</a:t>
            </a:r>
            <a:r>
              <a:rPr lang="zh-CN" altLang="en-US" sz="1200" dirty="0"/>
              <a:t>不同时出现，</a:t>
            </a:r>
            <a:r>
              <a:rPr lang="en-US" altLang="zh-CN" sz="1200" dirty="0" err="1"/>
              <a:t>ppt</a:t>
            </a:r>
            <a:r>
              <a:rPr lang="zh-CN" altLang="en-US" sz="1200" dirty="0"/>
              <a:t>中仅做展示</a:t>
            </a:r>
          </a:p>
        </p:txBody>
      </p:sp>
      <p:grpSp>
        <p:nvGrpSpPr>
          <p:cNvPr id="70" name="Group 44">
            <a:extLst>
              <a:ext uri="{FF2B5EF4-FFF2-40B4-BE49-F238E27FC236}">
                <a16:creationId xmlns:a16="http://schemas.microsoft.com/office/drawing/2014/main" id="{2B529D16-D9F2-45DC-AAB9-543CA4BA3323}"/>
              </a:ext>
            </a:extLst>
          </p:cNvPr>
          <p:cNvGrpSpPr/>
          <p:nvPr/>
        </p:nvGrpSpPr>
        <p:grpSpPr>
          <a:xfrm>
            <a:off x="2138905" y="1311586"/>
            <a:ext cx="1068216" cy="291949"/>
            <a:chOff x="304798" y="1047755"/>
            <a:chExt cx="1068216" cy="291949"/>
          </a:xfrm>
        </p:grpSpPr>
        <p:sp>
          <p:nvSpPr>
            <p:cNvPr id="90" name="矩形 60">
              <a:extLst>
                <a:ext uri="{FF2B5EF4-FFF2-40B4-BE49-F238E27FC236}">
                  <a16:creationId xmlns:a16="http://schemas.microsoft.com/office/drawing/2014/main" id="{145127F4-85BB-403B-AF70-0636092B3EC1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文本框 61">
              <a:extLst>
                <a:ext uri="{FF2B5EF4-FFF2-40B4-BE49-F238E27FC236}">
                  <a16:creationId xmlns:a16="http://schemas.microsoft.com/office/drawing/2014/main" id="{AC2779A7-6836-43E9-A9E7-AD26D605284C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截止月</a:t>
              </a:r>
            </a:p>
          </p:txBody>
        </p:sp>
        <p:sp>
          <p:nvSpPr>
            <p:cNvPr id="92" name="Right Triangle 25">
              <a:extLst>
                <a:ext uri="{FF2B5EF4-FFF2-40B4-BE49-F238E27FC236}">
                  <a16:creationId xmlns:a16="http://schemas.microsoft.com/office/drawing/2014/main" id="{BA77A5D0-7064-4D70-B4DB-6F77E8C38266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5" name="Speech Bubble: Rectangle with Corners Rounded 321">
            <a:extLst>
              <a:ext uri="{FF2B5EF4-FFF2-40B4-BE49-F238E27FC236}">
                <a16:creationId xmlns:a16="http://schemas.microsoft.com/office/drawing/2014/main" id="{CB482B1F-0BA6-42D1-B73A-47A7283B4EF0}"/>
              </a:ext>
            </a:extLst>
          </p:cNvPr>
          <p:cNvSpPr/>
          <p:nvPr/>
        </p:nvSpPr>
        <p:spPr>
          <a:xfrm>
            <a:off x="3127706" y="1584290"/>
            <a:ext cx="939270" cy="398619"/>
          </a:xfrm>
          <a:prstGeom prst="wedgeRoundRectCallout">
            <a:avLst>
              <a:gd name="adj1" fmla="val -39151"/>
              <a:gd name="adj2" fmla="val -8424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  <p:grpSp>
        <p:nvGrpSpPr>
          <p:cNvPr id="96" name="Group 58">
            <a:extLst>
              <a:ext uri="{FF2B5EF4-FFF2-40B4-BE49-F238E27FC236}">
                <a16:creationId xmlns:a16="http://schemas.microsoft.com/office/drawing/2014/main" id="{B197237B-EC2C-4945-9E4F-6BA489541D04}"/>
              </a:ext>
            </a:extLst>
          </p:cNvPr>
          <p:cNvGrpSpPr/>
          <p:nvPr/>
        </p:nvGrpSpPr>
        <p:grpSpPr>
          <a:xfrm>
            <a:off x="9643915" y="1351895"/>
            <a:ext cx="771098" cy="316032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97" name="矩形 57">
              <a:extLst>
                <a:ext uri="{FF2B5EF4-FFF2-40B4-BE49-F238E27FC236}">
                  <a16:creationId xmlns:a16="http://schemas.microsoft.com/office/drawing/2014/main" id="{5DA5D85A-055C-4D28-B8E9-1A76C2900533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文本框 58">
              <a:extLst>
                <a:ext uri="{FF2B5EF4-FFF2-40B4-BE49-F238E27FC236}">
                  <a16:creationId xmlns:a16="http://schemas.microsoft.com/office/drawing/2014/main" id="{0125AD4E-B4A5-4B38-9320-6C9A93A1B922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9" name="Group 58">
            <a:extLst>
              <a:ext uri="{FF2B5EF4-FFF2-40B4-BE49-F238E27FC236}">
                <a16:creationId xmlns:a16="http://schemas.microsoft.com/office/drawing/2014/main" id="{14FF7287-F7D9-442B-B9EA-A8CDBC3496EE}"/>
              </a:ext>
            </a:extLst>
          </p:cNvPr>
          <p:cNvGrpSpPr/>
          <p:nvPr/>
        </p:nvGrpSpPr>
        <p:grpSpPr>
          <a:xfrm>
            <a:off x="10483703" y="1354005"/>
            <a:ext cx="709184" cy="316032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100" name="矩形 57">
              <a:extLst>
                <a:ext uri="{FF2B5EF4-FFF2-40B4-BE49-F238E27FC236}">
                  <a16:creationId xmlns:a16="http://schemas.microsoft.com/office/drawing/2014/main" id="{4B3328F5-CB69-4F1B-BBF6-F3476AD44452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文本框 58">
              <a:extLst>
                <a:ext uri="{FF2B5EF4-FFF2-40B4-BE49-F238E27FC236}">
                  <a16:creationId xmlns:a16="http://schemas.microsoft.com/office/drawing/2014/main" id="{662A8690-ADCC-46BE-9E0C-703E8CD5B517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1" lang="zh-CN" altLang="en-US" sz="1200" dirty="0">
                  <a:solidFill>
                    <a:prstClr val="white"/>
                  </a:solidFill>
                </a:rPr>
                <a:t>季报</a:t>
              </a:r>
            </a:p>
          </p:txBody>
        </p:sp>
      </p:grpSp>
      <p:grpSp>
        <p:nvGrpSpPr>
          <p:cNvPr id="102" name="Group 58">
            <a:extLst>
              <a:ext uri="{FF2B5EF4-FFF2-40B4-BE49-F238E27FC236}">
                <a16:creationId xmlns:a16="http://schemas.microsoft.com/office/drawing/2014/main" id="{2E39ACBB-C5F4-4EF9-B272-2401B05C1001}"/>
              </a:ext>
            </a:extLst>
          </p:cNvPr>
          <p:cNvGrpSpPr/>
          <p:nvPr/>
        </p:nvGrpSpPr>
        <p:grpSpPr>
          <a:xfrm>
            <a:off x="11261578" y="1337822"/>
            <a:ext cx="824916" cy="316032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103" name="矩形 57">
              <a:extLst>
                <a:ext uri="{FF2B5EF4-FFF2-40B4-BE49-F238E27FC236}">
                  <a16:creationId xmlns:a16="http://schemas.microsoft.com/office/drawing/2014/main" id="{EF04D8E7-CACE-49A3-86F4-DFEAD7B9D1A9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文本框 58">
              <a:extLst>
                <a:ext uri="{FF2B5EF4-FFF2-40B4-BE49-F238E27FC236}">
                  <a16:creationId xmlns:a16="http://schemas.microsoft.com/office/drawing/2014/main" id="{43E80827-C7B3-4821-B026-6A80DDB1F286}"/>
                </a:ext>
              </a:extLst>
            </p:cNvPr>
            <p:cNvSpPr txBox="1"/>
            <p:nvPr/>
          </p:nvSpPr>
          <p:spPr>
            <a:xfrm>
              <a:off x="10989275" y="1056815"/>
              <a:ext cx="64633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1" lang="zh-CN" altLang="en-US" sz="1200" dirty="0">
                  <a:solidFill>
                    <a:prstClr val="white"/>
                  </a:solidFill>
                </a:rPr>
                <a:t>半年报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70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>
            <a:extLst>
              <a:ext uri="{FF2B5EF4-FFF2-40B4-BE49-F238E27FC236}">
                <a16:creationId xmlns:a16="http://schemas.microsoft.com/office/drawing/2014/main" id="{C51063A8-E6B9-4AF0-9026-00BC875B41C6}"/>
              </a:ext>
            </a:extLst>
          </p:cNvPr>
          <p:cNvSpPr txBox="1"/>
          <p:nvPr/>
        </p:nvSpPr>
        <p:spPr>
          <a:xfrm>
            <a:off x="14215" y="816767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首页 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 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销售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费用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+mn-ea"/>
              </a:rPr>
              <a:t>液奶</a:t>
            </a:r>
            <a:r>
              <a:rPr lang="en-US" altLang="zh-CN" sz="1200" dirty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销售部费用总览（</a:t>
            </a:r>
            <a:r>
              <a:rPr kumimoji="1" lang="en-US" altLang="zh-CN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2/2</a:t>
            </a:r>
            <a:r>
              <a:rPr kumimoji="1" lang="zh-CN" altLang="en-US" sz="1200" dirty="0">
                <a:solidFill>
                  <a:srgbClr val="00AA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endParaRPr lang="zh-CN" altLang="en-US" sz="1200" dirty="0">
              <a:solidFill>
                <a:srgbClr val="00AAFF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AAFF"/>
              </a:solidFill>
              <a:effectLst/>
              <a:uLnTx/>
              <a:uFillTx/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1" y="4572306"/>
            <a:ext cx="5915792" cy="19955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13" y="4542529"/>
            <a:ext cx="5916317" cy="1995583"/>
          </a:xfrm>
          <a:prstGeom prst="rect">
            <a:avLst/>
          </a:prstGeom>
        </p:spPr>
      </p:pic>
      <p:graphicFrame>
        <p:nvGraphicFramePr>
          <p:cNvPr id="10" name="图表 2"/>
          <p:cNvGraphicFramePr/>
          <p:nvPr>
            <p:extLst>
              <p:ext uri="{D42A27DB-BD31-4B8C-83A1-F6EECF244321}">
                <p14:modId xmlns:p14="http://schemas.microsoft.com/office/powerpoint/2010/main" val="2965981548"/>
              </p:ext>
            </p:extLst>
          </p:nvPr>
        </p:nvGraphicFramePr>
        <p:xfrm>
          <a:off x="6064234" y="4217807"/>
          <a:ext cx="6226647" cy="2751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305992" y="4317157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渠道费用</a:t>
            </a:r>
            <a:endParaRPr lang="en-US" sz="14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1835" y="4224892"/>
            <a:ext cx="16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科目费用</a:t>
            </a:r>
            <a:endParaRPr lang="en-US" sz="1400" b="1" dirty="0">
              <a:latin typeface="+mn-ea"/>
            </a:endParaRPr>
          </a:p>
        </p:txBody>
      </p:sp>
      <p:sp>
        <p:nvSpPr>
          <p:cNvPr id="14" name="Oval 4"/>
          <p:cNvSpPr/>
          <p:nvPr/>
        </p:nvSpPr>
        <p:spPr>
          <a:xfrm>
            <a:off x="6014031" y="4313081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7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5" name="Oval 4"/>
          <p:cNvSpPr/>
          <p:nvPr/>
        </p:nvSpPr>
        <p:spPr>
          <a:xfrm>
            <a:off x="94696" y="4228551"/>
            <a:ext cx="288000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6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7749" y="5168862"/>
            <a:ext cx="4830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渠道的取数逻辑待确认后反馈，暂不实施</a:t>
            </a:r>
            <a:endParaRPr lang="en-US" sz="20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943" y="2227867"/>
            <a:ext cx="5944625" cy="199558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378304" y="1892921"/>
            <a:ext cx="1652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活动类型费用</a:t>
            </a:r>
            <a:endParaRPr lang="en-US" sz="1400" b="1" dirty="0">
              <a:latin typeface="+mn-ea"/>
            </a:endParaRPr>
          </a:p>
        </p:txBody>
      </p:sp>
      <p:sp>
        <p:nvSpPr>
          <p:cNvPr id="20" name="Oval 4"/>
          <p:cNvSpPr/>
          <p:nvPr/>
        </p:nvSpPr>
        <p:spPr>
          <a:xfrm>
            <a:off x="6057021" y="1885255"/>
            <a:ext cx="293919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5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1" name="Speech Bubble: Rectangle with Corners Rounded 321">
            <a:extLst>
              <a:ext uri="{FF2B5EF4-FFF2-40B4-BE49-F238E27FC236}">
                <a16:creationId xmlns:a16="http://schemas.microsoft.com/office/drawing/2014/main" id="{32D82A0A-CA99-44FC-AD5B-CF2179875B4B}"/>
              </a:ext>
            </a:extLst>
          </p:cNvPr>
          <p:cNvSpPr/>
          <p:nvPr/>
        </p:nvSpPr>
        <p:spPr>
          <a:xfrm flipH="1">
            <a:off x="9813706" y="1869178"/>
            <a:ext cx="1268193" cy="682233"/>
          </a:xfrm>
          <a:prstGeom prst="wedgeRoundRectCallout">
            <a:avLst>
              <a:gd name="adj1" fmla="val 67977"/>
              <a:gd name="adj2" fmla="val 863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latin typeface="+mn-ea"/>
              </a:rPr>
              <a:t>光标显示：</a:t>
            </a:r>
            <a:endParaRPr lang="en-US" altLang="zh-CN" sz="1050" dirty="0">
              <a:latin typeface="+mn-ea"/>
            </a:endParaRPr>
          </a:p>
          <a:p>
            <a:r>
              <a:rPr lang="zh-CN" altLang="en-US" sz="1050" dirty="0">
                <a:latin typeface="+mn-ea"/>
              </a:rPr>
              <a:t>销售部费用、费用同比、费用占比</a:t>
            </a:r>
            <a:endParaRPr lang="en-US" altLang="zh-CN" sz="1050" dirty="0">
              <a:latin typeface="+mn-ea"/>
            </a:endParaRPr>
          </a:p>
        </p:txBody>
      </p:sp>
      <p:sp>
        <p:nvSpPr>
          <p:cNvPr id="32" name="Speech Bubble: Rectangle with Corners Rounded 321">
            <a:extLst>
              <a:ext uri="{FF2B5EF4-FFF2-40B4-BE49-F238E27FC236}">
                <a16:creationId xmlns:a16="http://schemas.microsoft.com/office/drawing/2014/main" id="{3AABCC1B-C714-4BB7-9972-DDD15B2E0694}"/>
              </a:ext>
            </a:extLst>
          </p:cNvPr>
          <p:cNvSpPr/>
          <p:nvPr/>
        </p:nvSpPr>
        <p:spPr>
          <a:xfrm flipH="1">
            <a:off x="3199303" y="4207260"/>
            <a:ext cx="1268193" cy="682232"/>
          </a:xfrm>
          <a:prstGeom prst="wedgeRoundRectCallout">
            <a:avLst>
              <a:gd name="adj1" fmla="val 67977"/>
              <a:gd name="adj2" fmla="val 863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latin typeface="+mn-ea"/>
              </a:rPr>
              <a:t>光标显示：</a:t>
            </a:r>
            <a:endParaRPr lang="en-US" altLang="zh-CN" sz="1050" dirty="0">
              <a:latin typeface="+mn-ea"/>
            </a:endParaRPr>
          </a:p>
          <a:p>
            <a:r>
              <a:rPr lang="zh-CN" altLang="en-US" sz="1050" dirty="0">
                <a:latin typeface="+mn-ea"/>
              </a:rPr>
              <a:t>销售部费用、费用同比、费用占比</a:t>
            </a:r>
            <a:endParaRPr lang="en-US" altLang="zh-CN" sz="1050" dirty="0">
              <a:latin typeface="+mn-ea"/>
            </a:endParaRPr>
          </a:p>
        </p:txBody>
      </p:sp>
      <p:sp>
        <p:nvSpPr>
          <p:cNvPr id="33" name="Speech Bubble: Rectangle with Corners Rounded 321">
            <a:extLst>
              <a:ext uri="{FF2B5EF4-FFF2-40B4-BE49-F238E27FC236}">
                <a16:creationId xmlns:a16="http://schemas.microsoft.com/office/drawing/2014/main" id="{08DE8806-7C1F-4E8E-856F-B38241544E58}"/>
              </a:ext>
            </a:extLst>
          </p:cNvPr>
          <p:cNvSpPr/>
          <p:nvPr/>
        </p:nvSpPr>
        <p:spPr>
          <a:xfrm flipH="1">
            <a:off x="10842010" y="5925496"/>
            <a:ext cx="1301930" cy="726764"/>
          </a:xfrm>
          <a:prstGeom prst="wedgeRoundRectCallout">
            <a:avLst>
              <a:gd name="adj1" fmla="val 53727"/>
              <a:gd name="adj2" fmla="val -86347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latin typeface="+mn-ea"/>
              </a:rPr>
              <a:t>光标显示：</a:t>
            </a:r>
            <a:endParaRPr lang="en-US" altLang="zh-CN" sz="1050" dirty="0">
              <a:latin typeface="+mn-ea"/>
            </a:endParaRPr>
          </a:p>
          <a:p>
            <a:r>
              <a:rPr lang="zh-CN" altLang="en-US" sz="1050" dirty="0">
                <a:latin typeface="+mn-ea"/>
              </a:rPr>
              <a:t>销售部费用、费用同比、费用占比</a:t>
            </a:r>
            <a:endParaRPr lang="en-US" altLang="zh-CN" sz="1050" dirty="0">
              <a:latin typeface="+mn-ea"/>
            </a:endParaRPr>
          </a:p>
        </p:txBody>
      </p:sp>
      <p:sp>
        <p:nvSpPr>
          <p:cNvPr id="39" name="Speech Bubble: Rectangle with Corners Rounded 321">
            <a:extLst>
              <a:ext uri="{FF2B5EF4-FFF2-40B4-BE49-F238E27FC236}">
                <a16:creationId xmlns:a16="http://schemas.microsoft.com/office/drawing/2014/main" id="{2A0969C4-FEE3-4535-BB45-7AFB7EFDC8B2}"/>
              </a:ext>
            </a:extLst>
          </p:cNvPr>
          <p:cNvSpPr/>
          <p:nvPr/>
        </p:nvSpPr>
        <p:spPr>
          <a:xfrm>
            <a:off x="1250041" y="1584290"/>
            <a:ext cx="939270" cy="398619"/>
          </a:xfrm>
          <a:prstGeom prst="wedgeRoundRectCallout">
            <a:avLst>
              <a:gd name="adj1" fmla="val -40383"/>
              <a:gd name="adj2" fmla="val -9586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  <p:grpSp>
        <p:nvGrpSpPr>
          <p:cNvPr id="40" name="Group 44">
            <a:extLst>
              <a:ext uri="{FF2B5EF4-FFF2-40B4-BE49-F238E27FC236}">
                <a16:creationId xmlns:a16="http://schemas.microsoft.com/office/drawing/2014/main" id="{066219C0-F60D-4642-892E-4034B0985C84}"/>
              </a:ext>
            </a:extLst>
          </p:cNvPr>
          <p:cNvGrpSpPr/>
          <p:nvPr/>
        </p:nvGrpSpPr>
        <p:grpSpPr>
          <a:xfrm>
            <a:off x="246861" y="1309873"/>
            <a:ext cx="1068216" cy="291949"/>
            <a:chOff x="304798" y="1047755"/>
            <a:chExt cx="1068216" cy="291949"/>
          </a:xfrm>
        </p:grpSpPr>
        <p:sp>
          <p:nvSpPr>
            <p:cNvPr id="41" name="矩形 60">
              <a:extLst>
                <a:ext uri="{FF2B5EF4-FFF2-40B4-BE49-F238E27FC236}">
                  <a16:creationId xmlns:a16="http://schemas.microsoft.com/office/drawing/2014/main" id="{02D87B2E-39BC-47D1-B573-D05F455B67B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文本框 61">
              <a:extLst>
                <a:ext uri="{FF2B5EF4-FFF2-40B4-BE49-F238E27FC236}">
                  <a16:creationId xmlns:a16="http://schemas.microsoft.com/office/drawing/2014/main" id="{5D7404D2-E46B-4003-961B-FE7D2ACBF1B0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开始月</a:t>
              </a:r>
            </a:p>
          </p:txBody>
        </p:sp>
        <p:sp>
          <p:nvSpPr>
            <p:cNvPr id="43" name="Right Triangle 25">
              <a:extLst>
                <a:ext uri="{FF2B5EF4-FFF2-40B4-BE49-F238E27FC236}">
                  <a16:creationId xmlns:a16="http://schemas.microsoft.com/office/drawing/2014/main" id="{66B8A4B8-B35A-4B3B-8973-51D7F9E4BAB1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4" name="Group 44">
            <a:extLst>
              <a:ext uri="{FF2B5EF4-FFF2-40B4-BE49-F238E27FC236}">
                <a16:creationId xmlns:a16="http://schemas.microsoft.com/office/drawing/2014/main" id="{5CA777E0-4BB2-4FBD-A127-72701CFC4649}"/>
              </a:ext>
            </a:extLst>
          </p:cNvPr>
          <p:cNvGrpSpPr/>
          <p:nvPr/>
        </p:nvGrpSpPr>
        <p:grpSpPr>
          <a:xfrm>
            <a:off x="4243422" y="1322641"/>
            <a:ext cx="1068216" cy="291949"/>
            <a:chOff x="304798" y="1047755"/>
            <a:chExt cx="1068216" cy="291949"/>
          </a:xfrm>
        </p:grpSpPr>
        <p:sp>
          <p:nvSpPr>
            <p:cNvPr id="45" name="矩形 60">
              <a:extLst>
                <a:ext uri="{FF2B5EF4-FFF2-40B4-BE49-F238E27FC236}">
                  <a16:creationId xmlns:a16="http://schemas.microsoft.com/office/drawing/2014/main" id="{ACAAEA67-9700-490B-BF0A-3A6749B1501F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46" name="文本框 61">
              <a:extLst>
                <a:ext uri="{FF2B5EF4-FFF2-40B4-BE49-F238E27FC236}">
                  <a16:creationId xmlns:a16="http://schemas.microsoft.com/office/drawing/2014/main" id="{B94B4E67-6057-432E-A9EA-6D812DC5A200}"/>
                </a:ext>
              </a:extLst>
            </p:cNvPr>
            <p:cNvSpPr txBox="1"/>
            <p:nvPr/>
          </p:nvSpPr>
          <p:spPr>
            <a:xfrm>
              <a:off x="338999" y="10531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大区</a:t>
              </a:r>
            </a:p>
          </p:txBody>
        </p:sp>
        <p:sp>
          <p:nvSpPr>
            <p:cNvPr id="47" name="Right Triangle 25">
              <a:extLst>
                <a:ext uri="{FF2B5EF4-FFF2-40B4-BE49-F238E27FC236}">
                  <a16:creationId xmlns:a16="http://schemas.microsoft.com/office/drawing/2014/main" id="{BA4EFF10-76D2-499A-BA02-7BABD261E286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48" name="Group 44">
            <a:extLst>
              <a:ext uri="{FF2B5EF4-FFF2-40B4-BE49-F238E27FC236}">
                <a16:creationId xmlns:a16="http://schemas.microsoft.com/office/drawing/2014/main" id="{752666EA-7FCF-45F0-81F8-2AE8C2A2F6B8}"/>
              </a:ext>
            </a:extLst>
          </p:cNvPr>
          <p:cNvGrpSpPr/>
          <p:nvPr/>
        </p:nvGrpSpPr>
        <p:grpSpPr>
          <a:xfrm>
            <a:off x="5413268" y="1309873"/>
            <a:ext cx="1068216" cy="291949"/>
            <a:chOff x="304798" y="1047755"/>
            <a:chExt cx="1068216" cy="291949"/>
          </a:xfrm>
        </p:grpSpPr>
        <p:sp>
          <p:nvSpPr>
            <p:cNvPr id="49" name="矩形 60">
              <a:extLst>
                <a:ext uri="{FF2B5EF4-FFF2-40B4-BE49-F238E27FC236}">
                  <a16:creationId xmlns:a16="http://schemas.microsoft.com/office/drawing/2014/main" id="{38C46F30-D4FF-4862-9736-9E43E534B501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50" name="文本框 61">
              <a:extLst>
                <a:ext uri="{FF2B5EF4-FFF2-40B4-BE49-F238E27FC236}">
                  <a16:creationId xmlns:a16="http://schemas.microsoft.com/office/drawing/2014/main" id="{CFA89C70-3BFF-4A3F-8E9E-48E2E6E15BB5}"/>
                </a:ext>
              </a:extLst>
            </p:cNvPr>
            <p:cNvSpPr txBox="1"/>
            <p:nvPr/>
          </p:nvSpPr>
          <p:spPr>
            <a:xfrm>
              <a:off x="338999" y="1053189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区域 </a:t>
              </a:r>
            </a:p>
          </p:txBody>
        </p:sp>
        <p:sp>
          <p:nvSpPr>
            <p:cNvPr id="51" name="Right Triangle 25">
              <a:extLst>
                <a:ext uri="{FF2B5EF4-FFF2-40B4-BE49-F238E27FC236}">
                  <a16:creationId xmlns:a16="http://schemas.microsoft.com/office/drawing/2014/main" id="{56C5E05F-F2F6-4C29-B9DF-754038C9AF9A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52" name="Group 44">
            <a:extLst>
              <a:ext uri="{FF2B5EF4-FFF2-40B4-BE49-F238E27FC236}">
                <a16:creationId xmlns:a16="http://schemas.microsoft.com/office/drawing/2014/main" id="{6E9DC0B1-3D80-4076-A3EA-D30F85585939}"/>
              </a:ext>
            </a:extLst>
          </p:cNvPr>
          <p:cNvGrpSpPr/>
          <p:nvPr/>
        </p:nvGrpSpPr>
        <p:grpSpPr>
          <a:xfrm>
            <a:off x="2138905" y="1311586"/>
            <a:ext cx="1068216" cy="291949"/>
            <a:chOff x="304798" y="1047755"/>
            <a:chExt cx="1068216" cy="291949"/>
          </a:xfrm>
        </p:grpSpPr>
        <p:sp>
          <p:nvSpPr>
            <p:cNvPr id="53" name="矩形 60">
              <a:extLst>
                <a:ext uri="{FF2B5EF4-FFF2-40B4-BE49-F238E27FC236}">
                  <a16:creationId xmlns:a16="http://schemas.microsoft.com/office/drawing/2014/main" id="{033FF292-5E33-41B2-9A55-F2DD8AA7CC23}"/>
                </a:ext>
              </a:extLst>
            </p:cNvPr>
            <p:cNvSpPr/>
            <p:nvPr/>
          </p:nvSpPr>
          <p:spPr>
            <a:xfrm>
              <a:off x="304798" y="1047755"/>
              <a:ext cx="1068216" cy="291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文本框 61">
              <a:extLst>
                <a:ext uri="{FF2B5EF4-FFF2-40B4-BE49-F238E27FC236}">
                  <a16:creationId xmlns:a16="http://schemas.microsoft.com/office/drawing/2014/main" id="{2ACB7AA7-3D84-4819-88EB-15F16AFF1069}"/>
                </a:ext>
              </a:extLst>
            </p:cNvPr>
            <p:cNvSpPr txBox="1"/>
            <p:nvPr/>
          </p:nvSpPr>
          <p:spPr>
            <a:xfrm>
              <a:off x="338999" y="1053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00AAFF"/>
                  </a:solidFill>
                  <a:latin typeface="+mn-ea"/>
                </a:rPr>
                <a:t>截止月</a:t>
              </a:r>
            </a:p>
          </p:txBody>
        </p:sp>
        <p:sp>
          <p:nvSpPr>
            <p:cNvPr id="55" name="Right Triangle 25">
              <a:extLst>
                <a:ext uri="{FF2B5EF4-FFF2-40B4-BE49-F238E27FC236}">
                  <a16:creationId xmlns:a16="http://schemas.microsoft.com/office/drawing/2014/main" id="{AAF90063-38BB-4E77-8061-5F28D38B44E8}"/>
                </a:ext>
              </a:extLst>
            </p:cNvPr>
            <p:cNvSpPr/>
            <p:nvPr/>
          </p:nvSpPr>
          <p:spPr>
            <a:xfrm rot="19017570">
              <a:off x="1217441" y="1152014"/>
              <a:ext cx="72000" cy="72000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6" name="Speech Bubble: Rectangle with Corners Rounded 321">
            <a:extLst>
              <a:ext uri="{FF2B5EF4-FFF2-40B4-BE49-F238E27FC236}">
                <a16:creationId xmlns:a16="http://schemas.microsoft.com/office/drawing/2014/main" id="{E200F219-1E7A-4B26-96A8-297933A50DE0}"/>
              </a:ext>
            </a:extLst>
          </p:cNvPr>
          <p:cNvSpPr/>
          <p:nvPr/>
        </p:nvSpPr>
        <p:spPr>
          <a:xfrm>
            <a:off x="3127706" y="1584290"/>
            <a:ext cx="939270" cy="398619"/>
          </a:xfrm>
          <a:prstGeom prst="wedgeRoundRectCallout">
            <a:avLst>
              <a:gd name="adj1" fmla="val -39151"/>
              <a:gd name="adj2" fmla="val -8424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/>
              <a:t>默认：当月，数据为</a:t>
            </a:r>
            <a:r>
              <a:rPr lang="en-US" altLang="zh-CN" sz="1050" dirty="0"/>
              <a:t>T-1</a:t>
            </a:r>
            <a:endParaRPr lang="zh-CN" altLang="en-US" sz="1050" dirty="0"/>
          </a:p>
        </p:txBody>
      </p:sp>
      <p:grpSp>
        <p:nvGrpSpPr>
          <p:cNvPr id="57" name="Group 58">
            <a:extLst>
              <a:ext uri="{FF2B5EF4-FFF2-40B4-BE49-F238E27FC236}">
                <a16:creationId xmlns:a16="http://schemas.microsoft.com/office/drawing/2014/main" id="{ADC7ECA3-E34D-4173-9FC8-B37F351F7FED}"/>
              </a:ext>
            </a:extLst>
          </p:cNvPr>
          <p:cNvGrpSpPr/>
          <p:nvPr/>
        </p:nvGrpSpPr>
        <p:grpSpPr>
          <a:xfrm>
            <a:off x="9643915" y="1351895"/>
            <a:ext cx="771098" cy="316032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571CCD5-54F8-4856-BA46-E605393284E2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6533BAA-9984-4E39-BD30-EC25C20E5D08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zh-CN" altLang="en-US" sz="1200" dirty="0">
                  <a:solidFill>
                    <a:prstClr val="white"/>
                  </a:solidFill>
                </a:rPr>
                <a:t>查询</a:t>
              </a:r>
              <a:endParaRPr kumimoji="1" lang="zh-CN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0" name="Group 58">
            <a:extLst>
              <a:ext uri="{FF2B5EF4-FFF2-40B4-BE49-F238E27FC236}">
                <a16:creationId xmlns:a16="http://schemas.microsoft.com/office/drawing/2014/main" id="{DC4F8031-8E1E-4F46-9FC3-5EEB926ED5F8}"/>
              </a:ext>
            </a:extLst>
          </p:cNvPr>
          <p:cNvGrpSpPr/>
          <p:nvPr/>
        </p:nvGrpSpPr>
        <p:grpSpPr>
          <a:xfrm>
            <a:off x="10483703" y="1354005"/>
            <a:ext cx="709184" cy="316032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61" name="矩形 57">
              <a:extLst>
                <a:ext uri="{FF2B5EF4-FFF2-40B4-BE49-F238E27FC236}">
                  <a16:creationId xmlns:a16="http://schemas.microsoft.com/office/drawing/2014/main" id="{625046FF-850E-4A8C-AF18-22A1AEB721F6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文本框 58">
              <a:extLst>
                <a:ext uri="{FF2B5EF4-FFF2-40B4-BE49-F238E27FC236}">
                  <a16:creationId xmlns:a16="http://schemas.microsoft.com/office/drawing/2014/main" id="{D14D4AA9-0C6C-4B10-A608-05ABF67611BB}"/>
                </a:ext>
              </a:extLst>
            </p:cNvPr>
            <p:cNvSpPr txBox="1"/>
            <p:nvPr/>
          </p:nvSpPr>
          <p:spPr>
            <a:xfrm>
              <a:off x="11066220" y="1057397"/>
              <a:ext cx="49244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1" lang="zh-CN" altLang="en-US" sz="1200" dirty="0">
                  <a:solidFill>
                    <a:prstClr val="white"/>
                  </a:solidFill>
                </a:rPr>
                <a:t>季报</a:t>
              </a:r>
            </a:p>
          </p:txBody>
        </p:sp>
      </p:grpSp>
      <p:grpSp>
        <p:nvGrpSpPr>
          <p:cNvPr id="63" name="Group 58">
            <a:extLst>
              <a:ext uri="{FF2B5EF4-FFF2-40B4-BE49-F238E27FC236}">
                <a16:creationId xmlns:a16="http://schemas.microsoft.com/office/drawing/2014/main" id="{F494E20D-0FE7-4795-A20D-AE2435C2BD0D}"/>
              </a:ext>
            </a:extLst>
          </p:cNvPr>
          <p:cNvGrpSpPr/>
          <p:nvPr/>
        </p:nvGrpSpPr>
        <p:grpSpPr>
          <a:xfrm>
            <a:off x="11261578" y="1337822"/>
            <a:ext cx="824916" cy="316032"/>
            <a:chOff x="10952441" y="1047755"/>
            <a:chExt cx="720000" cy="287867"/>
          </a:xfrm>
          <a:solidFill>
            <a:srgbClr val="0084D5"/>
          </a:solidFill>
        </p:grpSpPr>
        <p:sp>
          <p:nvSpPr>
            <p:cNvPr id="64" name="矩形 57">
              <a:extLst>
                <a:ext uri="{FF2B5EF4-FFF2-40B4-BE49-F238E27FC236}">
                  <a16:creationId xmlns:a16="http://schemas.microsoft.com/office/drawing/2014/main" id="{BD03203E-D9C1-446B-B099-4146DB9413E4}"/>
                </a:ext>
              </a:extLst>
            </p:cNvPr>
            <p:cNvSpPr/>
            <p:nvPr/>
          </p:nvSpPr>
          <p:spPr>
            <a:xfrm>
              <a:off x="10952441" y="1047755"/>
              <a:ext cx="720000" cy="2878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文本框 58">
              <a:extLst>
                <a:ext uri="{FF2B5EF4-FFF2-40B4-BE49-F238E27FC236}">
                  <a16:creationId xmlns:a16="http://schemas.microsoft.com/office/drawing/2014/main" id="{42D4C528-1240-4F46-A6D8-1FDDFF3857CB}"/>
                </a:ext>
              </a:extLst>
            </p:cNvPr>
            <p:cNvSpPr txBox="1"/>
            <p:nvPr/>
          </p:nvSpPr>
          <p:spPr>
            <a:xfrm>
              <a:off x="10989275" y="1056815"/>
              <a:ext cx="64633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1" lang="zh-CN" altLang="en-US" sz="1200" dirty="0">
                  <a:solidFill>
                    <a:prstClr val="white"/>
                  </a:solidFill>
                </a:rPr>
                <a:t>半年报</a:t>
              </a:r>
            </a:p>
          </p:txBody>
        </p:sp>
      </p:grpSp>
      <p:pic>
        <p:nvPicPr>
          <p:cNvPr id="66" name="Picture 16">
            <a:extLst>
              <a:ext uri="{FF2B5EF4-FFF2-40B4-BE49-F238E27FC236}">
                <a16:creationId xmlns:a16="http://schemas.microsoft.com/office/drawing/2014/main" id="{82BDD1D9-1C0A-4D78-BD42-6ED6E058C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9" y="2218223"/>
            <a:ext cx="5944625" cy="1995583"/>
          </a:xfrm>
          <a:prstGeom prst="rect">
            <a:avLst/>
          </a:prstGeom>
        </p:spPr>
      </p:pic>
      <p:graphicFrame>
        <p:nvGraphicFramePr>
          <p:cNvPr id="67" name="Chart 17">
            <a:extLst>
              <a:ext uri="{FF2B5EF4-FFF2-40B4-BE49-F238E27FC236}">
                <a16:creationId xmlns:a16="http://schemas.microsoft.com/office/drawing/2014/main" id="{BB6FDD08-6109-4E64-B41E-E49853CE97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705617"/>
              </p:ext>
            </p:extLst>
          </p:nvPr>
        </p:nvGraphicFramePr>
        <p:xfrm>
          <a:off x="297358" y="2324415"/>
          <a:ext cx="5522937" cy="1584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8" name="TextBox 18">
            <a:extLst>
              <a:ext uri="{FF2B5EF4-FFF2-40B4-BE49-F238E27FC236}">
                <a16:creationId xmlns:a16="http://schemas.microsoft.com/office/drawing/2014/main" id="{8B68D9A5-A55A-40BF-97B0-BEB791C9A46C}"/>
              </a:ext>
            </a:extLst>
          </p:cNvPr>
          <p:cNvSpPr txBox="1"/>
          <p:nvPr/>
        </p:nvSpPr>
        <p:spPr>
          <a:xfrm>
            <a:off x="384550" y="1883277"/>
            <a:ext cx="1652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latin typeface="+mn-ea"/>
              </a:rPr>
              <a:t>大区费用</a:t>
            </a:r>
            <a:endParaRPr lang="en-US" sz="1400" b="1" dirty="0">
              <a:latin typeface="+mn-ea"/>
            </a:endParaRPr>
          </a:p>
        </p:txBody>
      </p:sp>
      <p:sp>
        <p:nvSpPr>
          <p:cNvPr id="69" name="Oval 4">
            <a:extLst>
              <a:ext uri="{FF2B5EF4-FFF2-40B4-BE49-F238E27FC236}">
                <a16:creationId xmlns:a16="http://schemas.microsoft.com/office/drawing/2014/main" id="{FE24A073-FFFE-4925-8C70-9735A2F81732}"/>
              </a:ext>
            </a:extLst>
          </p:cNvPr>
          <p:cNvSpPr/>
          <p:nvPr/>
        </p:nvSpPr>
        <p:spPr>
          <a:xfrm>
            <a:off x="63267" y="1875611"/>
            <a:ext cx="293919" cy="288000"/>
          </a:xfrm>
          <a:prstGeom prst="ellipse">
            <a:avLst/>
          </a:prstGeom>
          <a:solidFill>
            <a:srgbClr val="FF00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altLang="zh-CN" sz="1400" b="1" kern="0" dirty="0">
                <a:solidFill>
                  <a:srgbClr val="FFFFFF"/>
                </a:solidFill>
                <a:cs typeface="Arial" pitchFamily="34" charset="0"/>
              </a:rPr>
              <a:t>4</a:t>
            </a:r>
            <a:endParaRPr lang="zh-CN" altLang="en-US" sz="1400" b="1" kern="0" dirty="0" err="1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0" name="Speech Bubble: Rectangle with Corners Rounded 321">
            <a:extLst>
              <a:ext uri="{FF2B5EF4-FFF2-40B4-BE49-F238E27FC236}">
                <a16:creationId xmlns:a16="http://schemas.microsoft.com/office/drawing/2014/main" id="{2F2842EF-F212-4F5E-B675-6633FDA22FBA}"/>
              </a:ext>
            </a:extLst>
          </p:cNvPr>
          <p:cNvSpPr/>
          <p:nvPr/>
        </p:nvSpPr>
        <p:spPr>
          <a:xfrm flipH="1">
            <a:off x="3819952" y="1859534"/>
            <a:ext cx="1268193" cy="682233"/>
          </a:xfrm>
          <a:prstGeom prst="wedgeRoundRectCallout">
            <a:avLst>
              <a:gd name="adj1" fmla="val 67977"/>
              <a:gd name="adj2" fmla="val 863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latin typeface="+mn-ea"/>
              </a:rPr>
              <a:t>光标显示：</a:t>
            </a:r>
            <a:endParaRPr lang="en-US" altLang="zh-CN" sz="1050" dirty="0">
              <a:latin typeface="+mn-ea"/>
            </a:endParaRPr>
          </a:p>
          <a:p>
            <a:r>
              <a:rPr lang="zh-CN" altLang="en-US" sz="1050" dirty="0">
                <a:latin typeface="+mn-ea"/>
              </a:rPr>
              <a:t>销售部费用、费用同比、费用占比</a:t>
            </a:r>
            <a:endParaRPr lang="en-US" altLang="zh-CN" sz="1050" dirty="0">
              <a:latin typeface="+mn-ea"/>
            </a:endParaRPr>
          </a:p>
        </p:txBody>
      </p:sp>
      <p:pic>
        <p:nvPicPr>
          <p:cNvPr id="72" name="Picture 40">
            <a:extLst>
              <a:ext uri="{FF2B5EF4-FFF2-40B4-BE49-F238E27FC236}">
                <a16:creationId xmlns:a16="http://schemas.microsoft.com/office/drawing/2014/main" id="{CC48AD4E-6384-453F-A483-5C5320B841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8388" y="2227867"/>
            <a:ext cx="275975" cy="231819"/>
          </a:xfrm>
          <a:prstGeom prst="rect">
            <a:avLst/>
          </a:prstGeom>
        </p:spPr>
      </p:pic>
      <p:pic>
        <p:nvPicPr>
          <p:cNvPr id="73" name="Picture 40">
            <a:extLst>
              <a:ext uri="{FF2B5EF4-FFF2-40B4-BE49-F238E27FC236}">
                <a16:creationId xmlns:a16="http://schemas.microsoft.com/office/drawing/2014/main" id="{F1F50717-9695-40AC-B845-2BB91A3D0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16593" y="2218223"/>
            <a:ext cx="275975" cy="231819"/>
          </a:xfrm>
          <a:prstGeom prst="rect">
            <a:avLst/>
          </a:prstGeom>
        </p:spPr>
      </p:pic>
      <p:pic>
        <p:nvPicPr>
          <p:cNvPr id="74" name="Picture 40">
            <a:extLst>
              <a:ext uri="{FF2B5EF4-FFF2-40B4-BE49-F238E27FC236}">
                <a16:creationId xmlns:a16="http://schemas.microsoft.com/office/drawing/2014/main" id="{FCF04EF3-C8E3-4B5C-8E81-0284796DDA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9138" y="4571916"/>
            <a:ext cx="275975" cy="231819"/>
          </a:xfrm>
          <a:prstGeom prst="rect">
            <a:avLst/>
          </a:prstGeom>
        </p:spPr>
      </p:pic>
      <p:pic>
        <p:nvPicPr>
          <p:cNvPr id="75" name="Picture 40">
            <a:extLst>
              <a:ext uri="{FF2B5EF4-FFF2-40B4-BE49-F238E27FC236}">
                <a16:creationId xmlns:a16="http://schemas.microsoft.com/office/drawing/2014/main" id="{20EAFCA8-F48D-4BDF-8043-70453EE893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0148" y="4538096"/>
            <a:ext cx="275975" cy="231819"/>
          </a:xfrm>
          <a:prstGeom prst="rect">
            <a:avLst/>
          </a:prstGeom>
        </p:spPr>
      </p:pic>
      <p:graphicFrame>
        <p:nvGraphicFramePr>
          <p:cNvPr id="71" name="Chart 17">
            <a:extLst>
              <a:ext uri="{FF2B5EF4-FFF2-40B4-BE49-F238E27FC236}">
                <a16:creationId xmlns:a16="http://schemas.microsoft.com/office/drawing/2014/main" id="{3215ABCC-E6A0-44FF-B4EA-A6A8B86749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1751563"/>
              </p:ext>
            </p:extLst>
          </p:nvPr>
        </p:nvGraphicFramePr>
        <p:xfrm>
          <a:off x="6258786" y="2322022"/>
          <a:ext cx="5522937" cy="1584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6" name="Chart 17">
            <a:extLst>
              <a:ext uri="{FF2B5EF4-FFF2-40B4-BE49-F238E27FC236}">
                <a16:creationId xmlns:a16="http://schemas.microsoft.com/office/drawing/2014/main" id="{EC342A46-A07E-4D87-8009-5DE5406B5D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4203042"/>
              </p:ext>
            </p:extLst>
          </p:nvPr>
        </p:nvGraphicFramePr>
        <p:xfrm>
          <a:off x="241782" y="4747939"/>
          <a:ext cx="5522937" cy="1584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29051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0" y="101600"/>
            <a:ext cx="11518900" cy="3317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线下费用总览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788694"/>
              </p:ext>
            </p:extLst>
          </p:nvPr>
        </p:nvGraphicFramePr>
        <p:xfrm>
          <a:off x="0" y="433388"/>
          <a:ext cx="12192000" cy="6811101"/>
        </p:xfrm>
        <a:graphic>
          <a:graphicData uri="http://schemas.openxmlformats.org/drawingml/2006/table">
            <a:tbl>
              <a:tblPr firstRow="1" bandRow="1"/>
              <a:tblGrid>
                <a:gridCol w="2408013">
                  <a:extLst>
                    <a:ext uri="{9D8B030D-6E8A-4147-A177-3AD203B41FA5}">
                      <a16:colId xmlns:a16="http://schemas.microsoft.com/office/drawing/2014/main" val="144735785"/>
                    </a:ext>
                  </a:extLst>
                </a:gridCol>
                <a:gridCol w="9783987">
                  <a:extLst>
                    <a:ext uri="{9D8B030D-6E8A-4147-A177-3AD203B41FA5}">
                      <a16:colId xmlns:a16="http://schemas.microsoft.com/office/drawing/2014/main" val="2628374863"/>
                    </a:ext>
                  </a:extLst>
                </a:gridCol>
              </a:tblGrid>
              <a:tr h="225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400" b="1" i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报表需求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82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华文楷体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400" b="1" i="0" u="none" dirty="0">
                        <a:solidFill>
                          <a:srgbClr val="FFF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6350" cmpd="sng">
                      <a:solidFill>
                        <a:srgbClr val="FFFFFF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873791"/>
                  </a:ext>
                </a:extLst>
              </a:tr>
              <a:tr h="295493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指标及维度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分析维度数据源和分析指标计算逻辑详见指标字典。</a:t>
                      </a:r>
                      <a:endParaRPr lang="en-US" altLang="zh-CN" sz="1200" b="1" i="0" u="none" kern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78330"/>
                  </a:ext>
                </a:extLst>
              </a:tr>
              <a:tr h="2868631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mpd="sng">
                      <a:solidFill>
                        <a:srgbClr val="ADABA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筛选器：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开始月、截止月筛选器：默认显示为当月，数据为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大区筛选器：默认：全部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区域筛选器：默认：全部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rgbClr val="C00000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B1717"/>
                        </a:buClr>
                        <a:buSzPct val="10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b="0" i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图表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的横、纵坐标支持拖动，灵活展现数据，保证可以展示图标中的最大值和最小值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图表中均默认不显示具体指标数字。点开“    ”后可以显示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chemeClr val="tx1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高亮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费用、费用率：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同、环比数据为正时，红色箭头向上高亮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同、环比数据为负时，绿色箭头向下高亮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同期费用率差值：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数据为正时，柱形图底色红色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数据为负时，柱形图底色绿色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排序：</a:t>
                      </a:r>
                      <a:endParaRPr lang="en-US" altLang="zh-CN" sz="1200" b="1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图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建议按 费用占比从高到低 排序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97155" marR="0" lvl="0" indent="-9715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图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建议按费用率降序排序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1200" b="0" i="0" u="none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</a:p>
                  </a:txBody>
                  <a:tcPr marL="71120" marR="71120" marT="35560" marB="35560" anchor="ctr">
                    <a:lnL w="5715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90053"/>
                  </a:ext>
                </a:extLst>
              </a:tr>
              <a:tr h="56691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联动关系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non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筛选器筛选</a:t>
                      </a:r>
                      <a:r>
                        <a:rPr lang="zh-CN" altLang="en-US" sz="1200" b="1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联动所有报表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 marL="97212" marR="0" lvl="0" indent="-97212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：联动表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02915"/>
                  </a:ext>
                </a:extLst>
              </a:tr>
              <a:tr h="66039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200" b="1" i="0" u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其他说明</a:t>
                      </a:r>
                    </a:p>
                  </a:txBody>
                  <a:tcPr marL="0" marR="71120" marT="35560" marB="35560" anchor="ctr">
                    <a:lnL w="0" cmpd="sng">
                      <a:solidFill>
                        <a:srgbClr val="FFFFFF"/>
                      </a:solidFill>
                      <a:prstDash val="soli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212" indent="-97212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金额默认保留整数，单位为万元，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lnSpc>
                          <a:spcPct val="150000"/>
                        </a:lnSpc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率默认保留 </a:t>
                      </a:r>
                      <a:r>
                        <a:rPr lang="en-US" altLang="zh-CN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 </a:t>
                      </a:r>
                      <a:r>
                        <a:rPr lang="zh-CN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前两位小数</a:t>
                      </a:r>
                      <a:endParaRPr lang="en-US" altLang="zh-CN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7212" indent="-97212">
                        <a:buClr>
                          <a:schemeClr val="bg2"/>
                        </a:buClr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altLang="zh-CN" sz="1200" b="0" i="0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120" marR="71120" marT="35560" marB="35560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mpd="sng">
                      <a:solidFill>
                        <a:srgbClr val="FFFFFF"/>
                      </a:solidFill>
                      <a:prstDash val="solid"/>
                    </a:lnR>
                    <a:lnT w="3175" cmpd="sng">
                      <a:solidFill>
                        <a:srgbClr val="ADABA1"/>
                      </a:solidFill>
                      <a:prstDash val="solid"/>
                    </a:lnT>
                    <a:lnB w="3175" cap="flat" cmpd="sng" algn="ctr">
                      <a:solidFill>
                        <a:srgbClr val="ADA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E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0940" t="1" b="26206"/>
          <a:stretch/>
        </p:blipFill>
        <p:spPr>
          <a:xfrm>
            <a:off x="5545201" y="2684889"/>
            <a:ext cx="218186" cy="1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004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8I4LaEROCQwtabyPMwF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idWxqipTT6Pd0cVbP1Jl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6heTBVLWkylw43A3bdDu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7_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Chinese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26869</TotalTime>
  <Words>8059</Words>
  <Application>Microsoft Office PowerPoint</Application>
  <PresentationFormat>宽屏</PresentationFormat>
  <Paragraphs>1780</Paragraphs>
  <Slides>35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3" baseType="lpstr">
      <vt:lpstr>Yu Gothic Medium</vt:lpstr>
      <vt:lpstr>DengXian</vt:lpstr>
      <vt:lpstr>DengXian</vt:lpstr>
      <vt:lpstr>DengXian Light</vt:lpstr>
      <vt:lpstr>华文楷体</vt:lpstr>
      <vt:lpstr>微软雅黑</vt:lpstr>
      <vt:lpstr>Arial</vt:lpstr>
      <vt:lpstr>Calibri</vt:lpstr>
      <vt:lpstr>Calibri Light</vt:lpstr>
      <vt:lpstr>Wingdings</vt:lpstr>
      <vt:lpstr>1_自定义设计方案</vt:lpstr>
      <vt:lpstr>2_自定义设计方案</vt:lpstr>
      <vt:lpstr>17_Blank</vt:lpstr>
      <vt:lpstr>Custom Design</vt:lpstr>
      <vt:lpstr>3_自定义设计方案</vt:lpstr>
      <vt:lpstr>4_自定义设计方案</vt:lpstr>
      <vt:lpstr>Office 主题​​</vt:lpstr>
      <vt:lpstr>think-cell Slide</vt:lpstr>
      <vt:lpstr>大数据平台建设 – 费用模块需求明细</vt:lpstr>
      <vt:lpstr>PowerPoint 演示文稿</vt:lpstr>
      <vt:lpstr>PowerPoint 演示文稿</vt:lpstr>
      <vt:lpstr>预算进度（日报）</vt:lpstr>
      <vt:lpstr>PowerPoint 演示文稿</vt:lpstr>
      <vt:lpstr>预算进度（月报）</vt:lpstr>
      <vt:lpstr>PowerPoint 演示文稿</vt:lpstr>
      <vt:lpstr>PowerPoint 演示文稿</vt:lpstr>
      <vt:lpstr>线下费用总览</vt:lpstr>
      <vt:lpstr>PowerPoint 演示文稿</vt:lpstr>
      <vt:lpstr>PowerPoint 演示文稿</vt:lpstr>
      <vt:lpstr>线下费用总览季报</vt:lpstr>
      <vt:lpstr>PowerPoint 演示文稿</vt:lpstr>
      <vt:lpstr>PowerPoint 演示文稿</vt:lpstr>
      <vt:lpstr>线下费用总览半年报</vt:lpstr>
      <vt:lpstr>PowerPoint 演示文稿</vt:lpstr>
      <vt:lpstr>PowerPoint 演示文稿</vt:lpstr>
      <vt:lpstr>线下费用明细（大区-区域）</vt:lpstr>
      <vt:lpstr>PowerPoint 演示文稿</vt:lpstr>
      <vt:lpstr>线下费用明细（大区-区域-季报）</vt:lpstr>
      <vt:lpstr>PowerPoint 演示文稿</vt:lpstr>
      <vt:lpstr>线下费用明细（大区-区域-半年报）</vt:lpstr>
      <vt:lpstr>PowerPoint 演示文稿</vt:lpstr>
      <vt:lpstr>线下费用明细（经销商）</vt:lpstr>
      <vt:lpstr>PowerPoint 演示文稿</vt:lpstr>
      <vt:lpstr>经销商费用明细</vt:lpstr>
      <vt:lpstr>PowerPoint 演示文稿</vt:lpstr>
      <vt:lpstr>线下费用明细（渠道）</vt:lpstr>
      <vt:lpstr>PowerPoint 演示文稿</vt:lpstr>
      <vt:lpstr>产品费用率</vt:lpstr>
      <vt:lpstr>PowerPoint 演示文稿</vt:lpstr>
      <vt:lpstr>超期结案率</vt:lpstr>
      <vt:lpstr>PowerPoint 演示文稿</vt:lpstr>
      <vt:lpstr>结案差异率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You</dc:creator>
  <cp:lastModifiedBy>fuyang</cp:lastModifiedBy>
  <cp:revision>3957</cp:revision>
  <cp:lastPrinted>2018-07-11T06:38:24Z</cp:lastPrinted>
  <dcterms:created xsi:type="dcterms:W3CDTF">2018-05-29T11:03:00Z</dcterms:created>
  <dcterms:modified xsi:type="dcterms:W3CDTF">2019-11-13T08:39:36Z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