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ags/tag16.xml" ContentType="application/vnd.openxmlformats-officedocument.presentationml.tags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tags/tag17.xml" ContentType="application/vnd.openxmlformats-officedocument.presentationml.tags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tags/tag18.xml" ContentType="application/vnd.openxmlformats-officedocument.presentationml.tags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0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1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4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5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theme/theme17.xml" ContentType="application/vnd.openxmlformats-officedocument.them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18.xml" ContentType="application/vnd.openxmlformats-officedocument.theme+xml"/>
  <Override PartName="/ppt/tags/tag55.xml" ContentType="application/vnd.openxmlformats-officedocument.presentationml.tags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theme/theme19.xml" ContentType="application/vnd.openxmlformats-officedocument.theme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theme/theme20.xml" ContentType="application/vnd.openxmlformats-officedocument.theme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theme/theme21.xml" ContentType="application/vnd.openxmlformats-officedocument.them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heme/theme22.xml" ContentType="application/vnd.openxmlformats-officedocument.theme+xml"/>
  <Override PartName="/ppt/theme/theme23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0.xml" ContentType="application/vnd.openxmlformats-officedocument.drawingml.chart+xml"/>
  <Override PartName="/ppt/drawings/drawing1.xml" ContentType="application/vnd.openxmlformats-officedocument.drawingml.chartshapes+xml"/>
  <Override PartName="/ppt/charts/chart1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6.xml" ContentType="application/vnd.openxmlformats-officedocument.drawingml.chart+xml"/>
  <Override PartName="/ppt/drawings/drawing2.xml" ContentType="application/vnd.openxmlformats-officedocument.drawingml.chartshape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7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22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28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2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3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  <p:sldMasterId id="2147483682" r:id="rId3"/>
    <p:sldMasterId id="2147483694" r:id="rId4"/>
    <p:sldMasterId id="2147483701" r:id="rId5"/>
    <p:sldMasterId id="2147483713" r:id="rId6"/>
    <p:sldMasterId id="2147483732" r:id="rId7"/>
    <p:sldMasterId id="2147483744" r:id="rId8"/>
    <p:sldMasterId id="2147483763" r:id="rId9"/>
    <p:sldMasterId id="2147483782" r:id="rId10"/>
    <p:sldMasterId id="2147483798" r:id="rId11"/>
    <p:sldMasterId id="2147483810" r:id="rId12"/>
    <p:sldMasterId id="2147483822" r:id="rId13"/>
    <p:sldMasterId id="2147483834" r:id="rId14"/>
    <p:sldMasterId id="2147483858" r:id="rId15"/>
    <p:sldMasterId id="2147483870" r:id="rId16"/>
    <p:sldMasterId id="2147483889" r:id="rId17"/>
    <p:sldMasterId id="2147483904" r:id="rId18"/>
    <p:sldMasterId id="2147483923" r:id="rId19"/>
    <p:sldMasterId id="2147483935" r:id="rId20"/>
    <p:sldMasterId id="2147483947" r:id="rId21"/>
  </p:sldMasterIdLst>
  <p:notesMasterIdLst>
    <p:notesMasterId r:id="rId58"/>
  </p:notesMasterIdLst>
  <p:handoutMasterIdLst>
    <p:handoutMasterId r:id="rId59"/>
  </p:handoutMasterIdLst>
  <p:sldIdLst>
    <p:sldId id="261" r:id="rId22"/>
    <p:sldId id="260" r:id="rId23"/>
    <p:sldId id="438" r:id="rId24"/>
    <p:sldId id="440" r:id="rId25"/>
    <p:sldId id="430" r:id="rId26"/>
    <p:sldId id="390" r:id="rId27"/>
    <p:sldId id="429" r:id="rId28"/>
    <p:sldId id="292" r:id="rId29"/>
    <p:sldId id="346" r:id="rId30"/>
    <p:sldId id="444" r:id="rId31"/>
    <p:sldId id="445" r:id="rId32"/>
    <p:sldId id="422" r:id="rId33"/>
    <p:sldId id="431" r:id="rId34"/>
    <p:sldId id="413" r:id="rId35"/>
    <p:sldId id="433" r:id="rId36"/>
    <p:sldId id="376" r:id="rId37"/>
    <p:sldId id="434" r:id="rId38"/>
    <p:sldId id="377" r:id="rId39"/>
    <p:sldId id="439" r:id="rId40"/>
    <p:sldId id="452" r:id="rId41"/>
    <p:sldId id="448" r:id="rId42"/>
    <p:sldId id="453" r:id="rId43"/>
    <p:sldId id="454" r:id="rId44"/>
    <p:sldId id="455" r:id="rId45"/>
    <p:sldId id="450" r:id="rId46"/>
    <p:sldId id="456" r:id="rId47"/>
    <p:sldId id="457" r:id="rId48"/>
    <p:sldId id="420" r:id="rId49"/>
    <p:sldId id="425" r:id="rId50"/>
    <p:sldId id="443" r:id="rId51"/>
    <p:sldId id="442" r:id="rId52"/>
    <p:sldId id="415" r:id="rId53"/>
    <p:sldId id="423" r:id="rId54"/>
    <p:sldId id="417" r:id="rId55"/>
    <p:sldId id="424" r:id="rId56"/>
    <p:sldId id="265" r:id="rId57"/>
  </p:sldIdLst>
  <p:sldSz cx="12192000" cy="6858000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F8A1923-5A2C-458E-B91E-4353DE811A17}">
          <p14:sldIdLst/>
        </p14:section>
        <p14:section name="默认节" id="{E90B6B12-6083-4410-A2BF-D96C63ACDE85}">
          <p14:sldIdLst>
            <p14:sldId id="261"/>
            <p14:sldId id="260"/>
            <p14:sldId id="438"/>
            <p14:sldId id="440"/>
            <p14:sldId id="430"/>
            <p14:sldId id="390"/>
            <p14:sldId id="429"/>
            <p14:sldId id="292"/>
            <p14:sldId id="346"/>
            <p14:sldId id="444"/>
            <p14:sldId id="445"/>
            <p14:sldId id="422"/>
            <p14:sldId id="431"/>
            <p14:sldId id="413"/>
            <p14:sldId id="433"/>
            <p14:sldId id="376"/>
            <p14:sldId id="434"/>
            <p14:sldId id="377"/>
            <p14:sldId id="439"/>
            <p14:sldId id="452"/>
            <p14:sldId id="448"/>
            <p14:sldId id="453"/>
            <p14:sldId id="454"/>
            <p14:sldId id="455"/>
            <p14:sldId id="450"/>
            <p14:sldId id="456"/>
            <p14:sldId id="457"/>
            <p14:sldId id="420"/>
            <p14:sldId id="425"/>
            <p14:sldId id="443"/>
            <p14:sldId id="442"/>
            <p14:sldId id="415"/>
            <p14:sldId id="423"/>
            <p14:sldId id="417"/>
            <p14:sldId id="42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Yan Cui" initials="MYC" lastIdx="10" clrIdx="0"/>
  <p:cmAuthor id="2" name="Pu Cui Liang" initials="PCL" lastIdx="1" clrIdx="1"/>
  <p:cmAuthor id="3" name="Mao, Shu" initials="MS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CAAE"/>
    <a:srgbClr val="0070C0"/>
    <a:srgbClr val="5AB545"/>
    <a:srgbClr val="6D67F8"/>
    <a:srgbClr val="D6ECD0"/>
    <a:srgbClr val="F15E64"/>
    <a:srgbClr val="FFFFFF"/>
    <a:srgbClr val="00B050"/>
    <a:srgbClr val="F5F7FA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9" autoAdjust="0"/>
    <p:restoredTop sz="95373" autoAdjust="0"/>
  </p:normalViewPr>
  <p:slideViewPr>
    <p:cSldViewPr snapToGrid="0">
      <p:cViewPr varScale="1">
        <p:scale>
          <a:sx n="85" d="100"/>
          <a:sy n="85" d="100"/>
        </p:scale>
        <p:origin x="636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177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slide" Target="slides/slide34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slide" Target="slides/slide35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handoutMaster" Target="handoutMasters/handoutMaster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slide" Target="slides/slide3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176164956985588"/>
          <c:y val="4.9856091243189772E-2"/>
          <c:w val="0.71943489844202879"/>
          <c:h val="0.7903551363223871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4"/>
                <c:pt idx="0">
                  <c:v>…</c:v>
                </c:pt>
                <c:pt idx="1">
                  <c:v>大区费用</c:v>
                </c:pt>
                <c:pt idx="2">
                  <c:v>销售部费用</c:v>
                </c:pt>
                <c:pt idx="3">
                  <c:v>市场费用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5"/>
                <c:pt idx="1">
                  <c:v>3.5</c:v>
                </c:pt>
                <c:pt idx="2">
                  <c:v>7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8-4575-B2E0-7F7EEA5240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剩余预算</c:v>
                </c:pt>
              </c:strCache>
            </c:strRef>
          </c:tx>
          <c:spPr>
            <a:solidFill>
              <a:srgbClr val="13CAAE"/>
            </a:solidFill>
          </c:spPr>
          <c:invertIfNegative val="0"/>
          <c:cat>
            <c:strRef>
              <c:f>Sheet1!$A$2:$A$7</c:f>
              <c:strCache>
                <c:ptCount val="4"/>
                <c:pt idx="0">
                  <c:v>…</c:v>
                </c:pt>
                <c:pt idx="1">
                  <c:v>大区费用</c:v>
                </c:pt>
                <c:pt idx="2">
                  <c:v>销售部费用</c:v>
                </c:pt>
                <c:pt idx="3">
                  <c:v>市场费用</c:v>
                </c:pt>
              </c:strCache>
            </c:strRef>
          </c:cat>
          <c:val>
            <c:numRef>
              <c:f>Sheet1!$C$2:$C$7</c:f>
            </c:numRef>
          </c:val>
          <c:extLst>
            <c:ext xmlns:c16="http://schemas.microsoft.com/office/drawing/2014/chart" uri="{C3380CC4-5D6E-409C-BE32-E72D297353CC}">
              <c16:uniqueId val="{00000000-49EF-484E-B606-82EC21BA4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495744048"/>
        <c:axId val="495750320"/>
      </c:barChart>
      <c:catAx>
        <c:axId val="4957440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95750320"/>
        <c:crosses val="autoZero"/>
        <c:auto val="1"/>
        <c:lblAlgn val="ctr"/>
        <c:lblOffset val="100"/>
        <c:noMultiLvlLbl val="0"/>
      </c:catAx>
      <c:valAx>
        <c:axId val="495750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zh-CN"/>
          </a:p>
        </c:txPr>
        <c:crossAx val="495744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323050360453198E-2"/>
          <c:y val="0.32082459587823597"/>
          <c:w val="0.92486743658913795"/>
          <c:h val="0.51094527085306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本期费用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70-4D75-917D-C03BC7D4E4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本期费用率</c:v>
                </c:pt>
              </c:strCache>
            </c:strRef>
          </c:tx>
          <c:spPr>
            <a:solidFill>
              <a:srgbClr val="13CAAE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  <c:pt idx="10">
                  <c:v>11.5</c:v>
                </c:pt>
                <c:pt idx="11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70-4D75-917D-C03BC7D4E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2610752"/>
        <c:axId val="502608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同期费用</c:v>
                </c:pt>
              </c:strCache>
            </c:strRef>
          </c:tx>
          <c:spPr>
            <a:ln w="19050" cap="rnd" cmpd="sng" algn="ctr">
              <a:solidFill>
                <a:srgbClr val="3B9083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  <c:pt idx="10">
                  <c:v>1.66</c:v>
                </c:pt>
                <c:pt idx="11">
                  <c:v>1.52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70-4D75-917D-C03BC7D4E4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19050" cap="rnd" cmpd="sng" algn="ctr">
              <a:solidFill>
                <a:srgbClr val="6C66F8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0.6</c:v>
                </c:pt>
                <c:pt idx="1">
                  <c:v>1.6</c:v>
                </c:pt>
                <c:pt idx="2">
                  <c:v>2.6</c:v>
                </c:pt>
                <c:pt idx="3">
                  <c:v>3.6</c:v>
                </c:pt>
                <c:pt idx="4">
                  <c:v>4.5999999999999996</c:v>
                </c:pt>
                <c:pt idx="5">
                  <c:v>5.6</c:v>
                </c:pt>
                <c:pt idx="6">
                  <c:v>6.6</c:v>
                </c:pt>
                <c:pt idx="7">
                  <c:v>7.6</c:v>
                </c:pt>
                <c:pt idx="8">
                  <c:v>8.6</c:v>
                </c:pt>
                <c:pt idx="9">
                  <c:v>9.6</c:v>
                </c:pt>
                <c:pt idx="10">
                  <c:v>10.6</c:v>
                </c:pt>
                <c:pt idx="11">
                  <c:v>11.6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70-4D75-917D-C03BC7D4E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2610752"/>
        <c:axId val="502608792"/>
      </c:lineChart>
      <c:catAx>
        <c:axId val="502610752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2608792"/>
        <c:crosses val="autoZero"/>
        <c:auto val="1"/>
        <c:lblAlgn val="ctr"/>
        <c:lblOffset val="100"/>
        <c:tickMarkSkip val="5"/>
        <c:noMultiLvlLbl val="0"/>
      </c:catAx>
      <c:valAx>
        <c:axId val="502608792"/>
        <c:scaling>
          <c:orientation val="minMax"/>
        </c:scaling>
        <c:delete val="0"/>
        <c:axPos val="l"/>
        <c:majorGridlines>
          <c:spPr>
            <a:ln w="6350" cap="flat" cmpd="sng" algn="ctr">
              <a:noFill/>
              <a:prstDash val="dash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26107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lang="en-US" sz="1200" b="1" kern="1200">
          <a:solidFill>
            <a:schemeClr val="tx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332017042166396E-2"/>
          <c:y val="0.31055654749608902"/>
          <c:w val="0.90966798295783402"/>
          <c:h val="0.621046463243784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201906</c:v>
                </c:pt>
              </c:strCache>
            </c:strRef>
          </c:tx>
          <c:spPr>
            <a:solidFill>
              <a:srgbClr val="0070C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99-4410-A1FC-D9F65B375893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99-4410-A1FC-D9F65B375893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99-4410-A1FC-D9F65B375893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99-4410-A1FC-D9F65B375893}"/>
              </c:ext>
            </c:extLst>
          </c:dPt>
          <c:cat>
            <c:strRef>
              <c:f>Sheet1!$A$2:$A$6</c:f>
              <c:strCache>
                <c:ptCount val="5"/>
                <c:pt idx="0">
                  <c:v>陈列费</c:v>
                </c:pt>
                <c:pt idx="1">
                  <c:v>导购理货费</c:v>
                </c:pt>
                <c:pt idx="2">
                  <c:v>新鲜度费用</c:v>
                </c:pt>
                <c:pt idx="3">
                  <c:v>终端建设费用</c:v>
                </c:pt>
                <c:pt idx="4">
                  <c:v>其他费用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48</c:v>
                </c:pt>
                <c:pt idx="3">
                  <c:v>50</c:v>
                </c:pt>
                <c:pt idx="4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99-4410-A1FC-D9F65B375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02609968"/>
        <c:axId val="502611536"/>
      </c:barChart>
      <c:catAx>
        <c:axId val="5026099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2611536"/>
        <c:crosses val="autoZero"/>
        <c:auto val="1"/>
        <c:lblAlgn val="ctr"/>
        <c:lblOffset val="100"/>
        <c:noMultiLvlLbl val="0"/>
      </c:catAx>
      <c:valAx>
        <c:axId val="502611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2609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7645884857619E-2"/>
          <c:y val="4.49614860892084E-2"/>
          <c:w val="0.85743851130791704"/>
          <c:h val="0.778767128959786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Sheet1!$A$2:$A$15</c:f>
              <c:numCache>
                <c:formatCode>General</c:formatCode>
                <c:ptCount val="14"/>
                <c:pt idx="0">
                  <c:v>201805</c:v>
                </c:pt>
                <c:pt idx="1">
                  <c:v>201806</c:v>
                </c:pt>
                <c:pt idx="2">
                  <c:v>201807</c:v>
                </c:pt>
                <c:pt idx="3">
                  <c:v>201808</c:v>
                </c:pt>
                <c:pt idx="4">
                  <c:v>201809</c:v>
                </c:pt>
                <c:pt idx="5">
                  <c:v>201810</c:v>
                </c:pt>
                <c:pt idx="6">
                  <c:v>201811</c:v>
                </c:pt>
                <c:pt idx="7">
                  <c:v>201812</c:v>
                </c:pt>
                <c:pt idx="8">
                  <c:v>201901</c:v>
                </c:pt>
                <c:pt idx="9">
                  <c:v>201902</c:v>
                </c:pt>
                <c:pt idx="10">
                  <c:v>201903</c:v>
                </c:pt>
                <c:pt idx="11">
                  <c:v>201904</c:v>
                </c:pt>
                <c:pt idx="12">
                  <c:v>201905</c:v>
                </c:pt>
                <c:pt idx="13">
                  <c:v>201906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4.3</c:v>
                </c:pt>
                <c:pt idx="1">
                  <c:v>6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4.58</c:v>
                </c:pt>
                <c:pt idx="13">
                  <c:v>4.74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BD-49DB-91A0-D1D36BB57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5887088"/>
        <c:axId val="5058851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费用率</c:v>
                </c:pt>
              </c:strCache>
            </c:strRef>
          </c:tx>
          <c:spPr>
            <a:ln w="28575" cap="rnd">
              <a:solidFill>
                <a:srgbClr val="13CAA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201805</c:v>
                </c:pt>
                <c:pt idx="1">
                  <c:v>201806</c:v>
                </c:pt>
                <c:pt idx="2">
                  <c:v>201807</c:v>
                </c:pt>
                <c:pt idx="3">
                  <c:v>201808</c:v>
                </c:pt>
                <c:pt idx="4">
                  <c:v>201809</c:v>
                </c:pt>
                <c:pt idx="5">
                  <c:v>201810</c:v>
                </c:pt>
                <c:pt idx="6">
                  <c:v>201811</c:v>
                </c:pt>
                <c:pt idx="7">
                  <c:v>201812</c:v>
                </c:pt>
                <c:pt idx="8">
                  <c:v>201901</c:v>
                </c:pt>
                <c:pt idx="9">
                  <c:v>201902</c:v>
                </c:pt>
                <c:pt idx="10">
                  <c:v>201903</c:v>
                </c:pt>
                <c:pt idx="11">
                  <c:v>201904</c:v>
                </c:pt>
                <c:pt idx="12">
                  <c:v>201905</c:v>
                </c:pt>
                <c:pt idx="13">
                  <c:v>201906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  <c:pt idx="10">
                  <c:v>1.66</c:v>
                </c:pt>
                <c:pt idx="11">
                  <c:v>1.52</c:v>
                </c:pt>
                <c:pt idx="12">
                  <c:v>2.08</c:v>
                </c:pt>
                <c:pt idx="13">
                  <c:v>1.94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BD-49DB-91A0-D1D36BB570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rgbClr val="6D67F8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201805</c:v>
                </c:pt>
                <c:pt idx="1">
                  <c:v>201806</c:v>
                </c:pt>
                <c:pt idx="2">
                  <c:v>201807</c:v>
                </c:pt>
                <c:pt idx="3">
                  <c:v>201808</c:v>
                </c:pt>
                <c:pt idx="4">
                  <c:v>201809</c:v>
                </c:pt>
                <c:pt idx="5">
                  <c:v>201810</c:v>
                </c:pt>
                <c:pt idx="6">
                  <c:v>201811</c:v>
                </c:pt>
                <c:pt idx="7">
                  <c:v>201812</c:v>
                </c:pt>
                <c:pt idx="8">
                  <c:v>201901</c:v>
                </c:pt>
                <c:pt idx="9">
                  <c:v>201902</c:v>
                </c:pt>
                <c:pt idx="10">
                  <c:v>201903</c:v>
                </c:pt>
                <c:pt idx="11">
                  <c:v>201904</c:v>
                </c:pt>
                <c:pt idx="12">
                  <c:v>201905</c:v>
                </c:pt>
                <c:pt idx="13">
                  <c:v>201906</c:v>
                </c:pt>
              </c:numCache>
            </c:num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1.5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1</c:v>
                </c:pt>
                <c:pt idx="13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BD-49DB-91A0-D1D36BB57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5887088"/>
        <c:axId val="505885128"/>
      </c:lineChart>
      <c:catAx>
        <c:axId val="5058870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885128"/>
        <c:crosses val="autoZero"/>
        <c:auto val="1"/>
        <c:lblAlgn val="ctr"/>
        <c:lblOffset val="100"/>
        <c:noMultiLvlLbl val="0"/>
      </c:catAx>
      <c:valAx>
        <c:axId val="505885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88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203358369795305"/>
          <c:y val="0.171144675308389"/>
          <c:w val="9.8759772270789706E-2"/>
          <c:h val="0.687759307873495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055885806639101E-2"/>
          <c:y val="0.15372159411641401"/>
          <c:w val="0.969228687587667"/>
          <c:h val="0.60013802448577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rgbClr val="0070C0"/>
              </a:solidFill>
            </a:ln>
          </c:spPr>
          <c:invertIfNegative val="0"/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C0A-4BC4-867B-DFCDF541030A}"/>
              </c:ext>
            </c:extLst>
          </c:dPt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0A-4BC4-867B-DFCDF5410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5887872"/>
        <c:axId val="5058910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费用率</c:v>
                </c:pt>
              </c:strCache>
            </c:strRef>
          </c:tx>
          <c:spPr>
            <a:ln w="19050" cap="rnd" cmpd="sng" algn="ctr">
              <a:solidFill>
                <a:srgbClr val="13CAAE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  <c:pt idx="10">
                  <c:v>1.66</c:v>
                </c:pt>
                <c:pt idx="11">
                  <c:v>1.52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0A-4BC4-867B-DFCDF5410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5887872"/>
        <c:axId val="505891008"/>
      </c:lineChart>
      <c:catAx>
        <c:axId val="505887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891008"/>
        <c:crosses val="autoZero"/>
        <c:auto val="1"/>
        <c:lblAlgn val="ctr"/>
        <c:lblOffset val="100"/>
        <c:noMultiLvlLbl val="0"/>
      </c:catAx>
      <c:valAx>
        <c:axId val="5058910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887872"/>
        <c:crosses val="autoZero"/>
        <c:crossBetween val="between"/>
      </c:valAx>
    </c:plotArea>
    <c:legend>
      <c:legendPos val="t"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81432107684E-2"/>
          <c:y val="7.0732474064759507E-2"/>
          <c:w val="0.96192895482447405"/>
          <c:h val="0.75555401535197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大润发</c:v>
                </c:pt>
                <c:pt idx="1">
                  <c:v>沃尔玛</c:v>
                </c:pt>
                <c:pt idx="2">
                  <c:v>永辉</c:v>
                </c:pt>
                <c:pt idx="3">
                  <c:v>华润万家</c:v>
                </c:pt>
                <c:pt idx="4">
                  <c:v>家乐福</c:v>
                </c:pt>
                <c:pt idx="5">
                  <c:v>苏果</c:v>
                </c:pt>
                <c:pt idx="6">
                  <c:v>物美</c:v>
                </c:pt>
                <c:pt idx="7">
                  <c:v>欧尚</c:v>
                </c:pt>
                <c:pt idx="8">
                  <c:v>中百</c:v>
                </c:pt>
                <c:pt idx="9">
                  <c:v>家家悦</c:v>
                </c:pt>
                <c:pt idx="10">
                  <c:v>步步高</c:v>
                </c:pt>
                <c:pt idx="11">
                  <c:v>北京华联</c:v>
                </c:pt>
                <c:pt idx="12">
                  <c:v>大商</c:v>
                </c:pt>
                <c:pt idx="13">
                  <c:v>人人乐</c:v>
                </c:pt>
                <c:pt idx="14">
                  <c:v>浙江华商</c:v>
                </c:pt>
                <c:pt idx="15">
                  <c:v>麦德龙</c:v>
                </c:pt>
                <c:pt idx="16">
                  <c:v>武商</c:v>
                </c:pt>
                <c:pt idx="17">
                  <c:v>天虹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70</c:v>
                </c:pt>
                <c:pt idx="1">
                  <c:v>67</c:v>
                </c:pt>
                <c:pt idx="2">
                  <c:v>64</c:v>
                </c:pt>
                <c:pt idx="3">
                  <c:v>50</c:v>
                </c:pt>
                <c:pt idx="4">
                  <c:v>45</c:v>
                </c:pt>
                <c:pt idx="5">
                  <c:v>41</c:v>
                </c:pt>
                <c:pt idx="6">
                  <c:v>39</c:v>
                </c:pt>
                <c:pt idx="7">
                  <c:v>35</c:v>
                </c:pt>
                <c:pt idx="8">
                  <c:v>35</c:v>
                </c:pt>
                <c:pt idx="9">
                  <c:v>33</c:v>
                </c:pt>
                <c:pt idx="10">
                  <c:v>29</c:v>
                </c:pt>
                <c:pt idx="11">
                  <c:v>29</c:v>
                </c:pt>
                <c:pt idx="12">
                  <c:v>29</c:v>
                </c:pt>
                <c:pt idx="13">
                  <c:v>27</c:v>
                </c:pt>
                <c:pt idx="14">
                  <c:v>25</c:v>
                </c:pt>
                <c:pt idx="15">
                  <c:v>25</c:v>
                </c:pt>
                <c:pt idx="16">
                  <c:v>22</c:v>
                </c:pt>
                <c:pt idx="1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BB-40A5-BFC1-ECAF8C697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888264"/>
        <c:axId val="505889048"/>
      </c:barChart>
      <c:catAx>
        <c:axId val="505888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889048"/>
        <c:crosses val="autoZero"/>
        <c:auto val="1"/>
        <c:lblAlgn val="ctr"/>
        <c:lblOffset val="100"/>
        <c:noMultiLvlLbl val="0"/>
      </c:catAx>
      <c:valAx>
        <c:axId val="505889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888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443757315790701E-2"/>
          <c:y val="5.4838552279491803E-2"/>
          <c:w val="0.96955622720998003"/>
          <c:h val="0.797792122161295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直营费用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搭赠</c:v>
                </c:pt>
                <c:pt idx="1">
                  <c:v>买赠</c:v>
                </c:pt>
                <c:pt idx="2">
                  <c:v>试饮</c:v>
                </c:pt>
                <c:pt idx="3">
                  <c:v>临期(空退+补货)</c:v>
                </c:pt>
                <c:pt idx="4">
                  <c:v>特价</c:v>
                </c:pt>
                <c:pt idx="5">
                  <c:v>调差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20</c:v>
                </c:pt>
                <c:pt idx="3">
                  <c:v>50</c:v>
                </c:pt>
                <c:pt idx="4">
                  <c:v>40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32-4093-94A7-CE835B57B8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搭赠</c:v>
                </c:pt>
                <c:pt idx="1">
                  <c:v>买赠</c:v>
                </c:pt>
                <c:pt idx="2">
                  <c:v>试饮</c:v>
                </c:pt>
                <c:pt idx="3">
                  <c:v>临期(空退+补货)</c:v>
                </c:pt>
                <c:pt idx="4">
                  <c:v>特价</c:v>
                </c:pt>
                <c:pt idx="5">
                  <c:v>调差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80</c:v>
                </c:pt>
                <c:pt idx="1">
                  <c:v>90</c:v>
                </c:pt>
                <c:pt idx="2">
                  <c:v>20</c:v>
                </c:pt>
                <c:pt idx="3">
                  <c:v>30</c:v>
                </c:pt>
                <c:pt idx="4">
                  <c:v>50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32-4093-94A7-CE835B57B8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05889440"/>
        <c:axId val="505889832"/>
      </c:barChart>
      <c:catAx>
        <c:axId val="50588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889832"/>
        <c:crosses val="autoZero"/>
        <c:auto val="1"/>
        <c:lblAlgn val="ctr"/>
        <c:lblOffset val="100"/>
        <c:noMultiLvlLbl val="0"/>
      </c:catAx>
      <c:valAx>
        <c:axId val="505889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588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457535502844967"/>
          <c:y val="2.996383136228617E-2"/>
          <c:w val="0.42077918168408601"/>
          <c:h val="0.1299773011731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323050360453198E-2"/>
          <c:y val="0.25619686673390646"/>
          <c:w val="0.91295959805635596"/>
          <c:h val="0.57557302252397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本期费用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94-4652-93D0-27D5BAA0B6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本期费用率</c:v>
                </c:pt>
              </c:strCache>
            </c:strRef>
          </c:tx>
          <c:spPr>
            <a:solidFill>
              <a:srgbClr val="13CAAE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  <c:pt idx="10">
                  <c:v>11.5</c:v>
                </c:pt>
                <c:pt idx="11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94-4652-93D0-27D5BAA0B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5890616"/>
        <c:axId val="5058847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同期费用</c:v>
                </c:pt>
              </c:strCache>
            </c:strRef>
          </c:tx>
          <c:spPr>
            <a:ln w="19050" cap="rnd" cmpd="sng" algn="ctr">
              <a:solidFill>
                <a:srgbClr val="3B9083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  <c:pt idx="10">
                  <c:v>1.66</c:v>
                </c:pt>
                <c:pt idx="11">
                  <c:v>1.52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94-4652-93D0-27D5BAA0B66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19050" cap="rnd" cmpd="sng" algn="ctr">
              <a:solidFill>
                <a:srgbClr val="6C66F8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0.6</c:v>
                </c:pt>
                <c:pt idx="1">
                  <c:v>1.6</c:v>
                </c:pt>
                <c:pt idx="2">
                  <c:v>2.6</c:v>
                </c:pt>
                <c:pt idx="3">
                  <c:v>3.6</c:v>
                </c:pt>
                <c:pt idx="4">
                  <c:v>4.5999999999999996</c:v>
                </c:pt>
                <c:pt idx="5">
                  <c:v>5.6</c:v>
                </c:pt>
                <c:pt idx="6">
                  <c:v>6.6</c:v>
                </c:pt>
                <c:pt idx="7">
                  <c:v>7.6</c:v>
                </c:pt>
                <c:pt idx="8">
                  <c:v>8.6</c:v>
                </c:pt>
                <c:pt idx="9">
                  <c:v>9.6</c:v>
                </c:pt>
                <c:pt idx="10">
                  <c:v>10.6</c:v>
                </c:pt>
                <c:pt idx="11">
                  <c:v>11.6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B94-4652-93D0-27D5BAA0B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5890616"/>
        <c:axId val="505884736"/>
      </c:lineChart>
      <c:catAx>
        <c:axId val="505890616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884736"/>
        <c:crosses val="autoZero"/>
        <c:auto val="1"/>
        <c:lblAlgn val="ctr"/>
        <c:lblOffset val="100"/>
        <c:tickMarkSkip val="5"/>
        <c:noMultiLvlLbl val="0"/>
      </c:catAx>
      <c:valAx>
        <c:axId val="505884736"/>
        <c:scaling>
          <c:orientation val="minMax"/>
        </c:scaling>
        <c:delete val="0"/>
        <c:axPos val="l"/>
        <c:majorGridlines>
          <c:spPr>
            <a:ln w="6350" cap="flat" cmpd="sng" algn="ctr">
              <a:noFill/>
              <a:prstDash val="dash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8906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lang="en-US" sz="1200" b="1" kern="1200">
          <a:solidFill>
            <a:schemeClr val="tx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  <c:userShapes r:id="rId2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267225647706169E-2"/>
          <c:y val="0.21011614854079999"/>
          <c:w val="0.79881490597877713"/>
          <c:h val="0.66710020287855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折价费用</c:v>
                </c:pt>
              </c:strCache>
            </c:strRef>
          </c:tx>
          <c:spPr>
            <a:solidFill>
              <a:srgbClr val="13CAAE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43</c:v>
                </c:pt>
                <c:pt idx="1">
                  <c:v>35</c:v>
                </c:pt>
                <c:pt idx="2">
                  <c:v>35</c:v>
                </c:pt>
                <c:pt idx="3">
                  <c:v>45</c:v>
                </c:pt>
                <c:pt idx="4">
                  <c:v>41</c:v>
                </c:pt>
                <c:pt idx="5">
                  <c:v>43</c:v>
                </c:pt>
                <c:pt idx="6">
                  <c:v>34</c:v>
                </c:pt>
                <c:pt idx="7">
                  <c:v>25</c:v>
                </c:pt>
                <c:pt idx="8">
                  <c:v>35</c:v>
                </c:pt>
                <c:pt idx="9">
                  <c:v>30</c:v>
                </c:pt>
                <c:pt idx="10">
                  <c:v>40</c:v>
                </c:pt>
                <c:pt idx="1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65-4301-A727-E08EFB682D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上年同期折价费用</c:v>
                </c:pt>
              </c:strCache>
            </c:strRef>
          </c:tx>
          <c:spPr>
            <a:solidFill>
              <a:srgbClr val="0070C0"/>
            </a:solidFill>
            <a:ln w="19050" cap="rnd" cmpd="sng" algn="ctr">
              <a:noFill/>
              <a:prstDash val="solid"/>
              <a:round/>
            </a:ln>
          </c:spPr>
          <c:invertIfNegative val="0"/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34</c:v>
                </c:pt>
                <c:pt idx="1">
                  <c:v>36</c:v>
                </c:pt>
                <c:pt idx="2">
                  <c:v>27</c:v>
                </c:pt>
                <c:pt idx="3">
                  <c:v>38</c:v>
                </c:pt>
                <c:pt idx="4">
                  <c:v>49</c:v>
                </c:pt>
                <c:pt idx="5">
                  <c:v>40</c:v>
                </c:pt>
                <c:pt idx="6">
                  <c:v>40</c:v>
                </c:pt>
                <c:pt idx="7">
                  <c:v>30</c:v>
                </c:pt>
                <c:pt idx="8">
                  <c:v>40</c:v>
                </c:pt>
                <c:pt idx="9">
                  <c:v>40</c:v>
                </c:pt>
                <c:pt idx="10">
                  <c:v>45</c:v>
                </c:pt>
                <c:pt idx="1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65-4301-A727-E08EFB682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0596872"/>
        <c:axId val="63060667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折价费用率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12</c:v>
                </c:pt>
                <c:pt idx="5">
                  <c:v>15</c:v>
                </c:pt>
                <c:pt idx="6">
                  <c:v>14</c:v>
                </c:pt>
                <c:pt idx="7">
                  <c:v>13</c:v>
                </c:pt>
                <c:pt idx="8">
                  <c:v>10</c:v>
                </c:pt>
                <c:pt idx="9">
                  <c:v>10.5</c:v>
                </c:pt>
                <c:pt idx="10">
                  <c:v>11.5</c:v>
                </c:pt>
                <c:pt idx="11">
                  <c:v>12.5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65-4301-A727-E08EFB682D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上年同期折价费用率</c:v>
                </c:pt>
              </c:strCache>
            </c:strRef>
          </c:tx>
          <c:spPr>
            <a:ln w="19050" cap="rnd" cmpd="sng" algn="ctr">
              <a:solidFill>
                <a:srgbClr val="6D67F8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14</c:v>
                </c:pt>
                <c:pt idx="1">
                  <c:v>14</c:v>
                </c:pt>
                <c:pt idx="2">
                  <c:v>17</c:v>
                </c:pt>
                <c:pt idx="3">
                  <c:v>10</c:v>
                </c:pt>
                <c:pt idx="4">
                  <c:v>16</c:v>
                </c:pt>
                <c:pt idx="5">
                  <c:v>13</c:v>
                </c:pt>
                <c:pt idx="6">
                  <c:v>10</c:v>
                </c:pt>
                <c:pt idx="7">
                  <c:v>9</c:v>
                </c:pt>
                <c:pt idx="8">
                  <c:v>8</c:v>
                </c:pt>
                <c:pt idx="9">
                  <c:v>14</c:v>
                </c:pt>
                <c:pt idx="10">
                  <c:v>15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65-4301-A727-E08EFB682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0596872"/>
        <c:axId val="630606672"/>
      </c:lineChart>
      <c:catAx>
        <c:axId val="630596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606672"/>
        <c:crosses val="autoZero"/>
        <c:auto val="1"/>
        <c:lblAlgn val="ctr"/>
        <c:lblOffset val="100"/>
        <c:noMultiLvlLbl val="0"/>
      </c:catAx>
      <c:valAx>
        <c:axId val="630606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59687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4041911274318126"/>
          <c:y val="0.29312467126160402"/>
          <c:w val="0.15293168362111789"/>
          <c:h val="0.67400854776753893"/>
        </c:manualLayout>
      </c:layout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>
          <a:solidFill>
            <a:schemeClr val="tx1"/>
          </a:solidFill>
        </a:defRPr>
      </a:pPr>
      <a:endParaRPr lang="zh-CN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50646424200175"/>
          <c:y val="7.8575867065817387E-2"/>
          <c:w val="0.80066401342292759"/>
          <c:h val="0.554098716574291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6"/>
                <c:pt idx="0">
                  <c:v>酸奶东北大区</c:v>
                </c:pt>
                <c:pt idx="1">
                  <c:v>酸奶京津大区</c:v>
                </c:pt>
                <c:pt idx="2">
                  <c:v>酸奶华中大区</c:v>
                </c:pt>
                <c:pt idx="3">
                  <c:v>酸奶华南大区</c:v>
                </c:pt>
                <c:pt idx="4">
                  <c:v>酸奶浙沪大区</c:v>
                </c:pt>
                <c:pt idx="5">
                  <c:v>…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1">
                  <c:v>2.5000000000000001E-2</c:v>
                </c:pt>
                <c:pt idx="2">
                  <c:v>3.5000000000000003E-2</c:v>
                </c:pt>
                <c:pt idx="3">
                  <c:v>4.4999999999999998E-2</c:v>
                </c:pt>
                <c:pt idx="4" formatCode="0%">
                  <c:v>7.0000000000000007E-2</c:v>
                </c:pt>
                <c:pt idx="5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6-46DC-B78F-742457712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30598832"/>
        <c:axId val="630607848"/>
      </c:barChart>
      <c:catAx>
        <c:axId val="630598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607848"/>
        <c:crosses val="autoZero"/>
        <c:auto val="1"/>
        <c:lblAlgn val="r"/>
        <c:lblOffset val="100"/>
        <c:noMultiLvlLbl val="0"/>
      </c:catAx>
      <c:valAx>
        <c:axId val="630607848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59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43031959784243"/>
          <c:y val="6.7005701053742331E-2"/>
          <c:w val="0.78636640920265655"/>
          <c:h val="0.510013629768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结案差异率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导购理货申请   </c:v>
                </c:pt>
                <c:pt idx="1">
                  <c:v>形象建设申请</c:v>
                </c:pt>
                <c:pt idx="2">
                  <c:v>促销物料申请  </c:v>
                </c:pt>
                <c:pt idx="3">
                  <c:v>产品促销  </c:v>
                </c:pt>
                <c:pt idx="4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5"/>
                <c:pt idx="0">
                  <c:v>3.5000000000000003E-2</c:v>
                </c:pt>
                <c:pt idx="1">
                  <c:v>4.4999999999999998E-2</c:v>
                </c:pt>
                <c:pt idx="2" formatCode="0%">
                  <c:v>7.0000000000000007E-2</c:v>
                </c:pt>
                <c:pt idx="3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0E-4F68-A5DB-DC9AAD387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30599616"/>
        <c:axId val="630596480"/>
      </c:barChart>
      <c:catAx>
        <c:axId val="630599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/>
          </a:p>
        </c:txPr>
        <c:crossAx val="630596480"/>
        <c:crosses val="autoZero"/>
        <c:auto val="1"/>
        <c:lblAlgn val="ctr"/>
        <c:lblOffset val="100"/>
        <c:noMultiLvlLbl val="0"/>
      </c:catAx>
      <c:valAx>
        <c:axId val="630596480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59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0BB-4F22-947B-CCE3F696A03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0BB-4F22-947B-CCE3F696A03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0BB-4F22-947B-CCE3F696A03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C0BB-4F22-947B-CCE3F696A033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C0BB-4F22-947B-CCE3F696A033}"/>
              </c:ext>
            </c:extLst>
          </c:dPt>
          <c:cat>
            <c:strRef>
              <c:f>Sheet1!$A$2:$A$7</c:f>
              <c:strCache>
                <c:ptCount val="6"/>
                <c:pt idx="0">
                  <c:v>调差</c:v>
                </c:pt>
                <c:pt idx="1">
                  <c:v>特价</c:v>
                </c:pt>
                <c:pt idx="2">
                  <c:v>临期（空退+补货）</c:v>
                </c:pt>
                <c:pt idx="3">
                  <c:v>试饮</c:v>
                </c:pt>
                <c:pt idx="4">
                  <c:v>买赠</c:v>
                </c:pt>
                <c:pt idx="5">
                  <c:v>搭赠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400</c:v>
                </c:pt>
                <c:pt idx="1">
                  <c:v>300</c:v>
                </c:pt>
                <c:pt idx="2">
                  <c:v>300</c:v>
                </c:pt>
                <c:pt idx="3">
                  <c:v>700</c:v>
                </c:pt>
                <c:pt idx="4">
                  <c:v>500</c:v>
                </c:pt>
                <c:pt idx="5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BB-4F22-947B-CCE3F696A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5749928"/>
        <c:axId val="495744440"/>
      </c:barChart>
      <c:catAx>
        <c:axId val="4957499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5744440"/>
        <c:crosses val="autoZero"/>
        <c:auto val="1"/>
        <c:lblAlgn val="ctr"/>
        <c:lblOffset val="100"/>
        <c:noMultiLvlLbl val="0"/>
      </c:catAx>
      <c:valAx>
        <c:axId val="495744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95749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/>
      </a:pPr>
      <a:endParaRPr lang="zh-CN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44334938062503"/>
          <c:y val="6.5142941166748264E-2"/>
          <c:w val="0.81533024453453973"/>
          <c:h val="0.66230594613140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呼市</c:v>
                </c:pt>
                <c:pt idx="1">
                  <c:v>广州</c:v>
                </c:pt>
                <c:pt idx="2">
                  <c:v>信阳</c:v>
                </c:pt>
                <c:pt idx="3">
                  <c:v>保定</c:v>
                </c:pt>
                <c:pt idx="4">
                  <c:v>云南</c:v>
                </c:pt>
                <c:pt idx="5">
                  <c:v>…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08-4962-8451-7DD18ACBAC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30609024"/>
        <c:axId val="630610592"/>
      </c:barChart>
      <c:catAx>
        <c:axId val="63060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0" spcFirstLastPara="0" vertOverflow="ellipsis" vert="horz" wrap="square" anchor="t" anchorCtr="0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610592"/>
        <c:crosses val="autoZero"/>
        <c:auto val="1"/>
        <c:lblAlgn val="ctr"/>
        <c:lblOffset val="100"/>
        <c:noMultiLvlLbl val="0"/>
      </c:catAx>
      <c:valAx>
        <c:axId val="630610592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60902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/>
      </a:pPr>
      <a:endParaRPr lang="zh-CN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81795909992798E-2"/>
          <c:y val="4.5887505106991897E-2"/>
          <c:w val="0.79827127102448003"/>
          <c:h val="0.742914470800306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本期超期结案金额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  <c:pt idx="4">
                  <c:v>2.5</c:v>
                </c:pt>
                <c:pt idx="5">
                  <c:v>3.5</c:v>
                </c:pt>
                <c:pt idx="6">
                  <c:v>4.3</c:v>
                </c:pt>
                <c:pt idx="7">
                  <c:v>3.5</c:v>
                </c:pt>
                <c:pt idx="8">
                  <c:v>2.5</c:v>
                </c:pt>
                <c:pt idx="9">
                  <c:v>4.3</c:v>
                </c:pt>
                <c:pt idx="10">
                  <c:v>2.5</c:v>
                </c:pt>
                <c:pt idx="1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A0-4C6F-BC2E-3093CCA6E6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同期超期结案金额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  <c:pt idx="6">
                  <c:v>2.4</c:v>
                </c:pt>
                <c:pt idx="7">
                  <c:v>1.8</c:v>
                </c:pt>
                <c:pt idx="8">
                  <c:v>2.4</c:v>
                </c:pt>
                <c:pt idx="9">
                  <c:v>4.4000000000000004</c:v>
                </c:pt>
                <c:pt idx="10">
                  <c:v>4.4000000000000004</c:v>
                </c:pt>
                <c:pt idx="1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A0-4C6F-BC2E-3093CCA6E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30609416"/>
        <c:axId val="63061098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本期超期结案率</c:v>
                </c:pt>
              </c:strCache>
            </c:strRef>
          </c:tx>
          <c:spPr>
            <a:ln w="28575" cap="rnd">
              <a:solidFill>
                <a:srgbClr val="6D67F8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4.9452553510000001</c:v>
                </c:pt>
                <c:pt idx="1">
                  <c:v>1.44613529</c:v>
                </c:pt>
                <c:pt idx="2">
                  <c:v>2.8071102630000002</c:v>
                </c:pt>
                <c:pt idx="3">
                  <c:v>6.0635033250000001</c:v>
                </c:pt>
                <c:pt idx="4">
                  <c:v>0.71630111799999996</c:v>
                </c:pt>
                <c:pt idx="5">
                  <c:v>9.7530487709999996</c:v>
                </c:pt>
                <c:pt idx="6">
                  <c:v>2.0551408599999998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A0-4C6F-BC2E-3093CCA6E6B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同期超期结案率</c:v>
                </c:pt>
              </c:strCache>
            </c:strRef>
          </c:tx>
          <c:spPr>
            <a:ln w="28575" cap="rnd">
              <a:solidFill>
                <a:srgbClr val="00705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6.562400008</c:v>
                </c:pt>
                <c:pt idx="1">
                  <c:v>6.4489637799999997</c:v>
                </c:pt>
                <c:pt idx="2">
                  <c:v>7.8051688520000004</c:v>
                </c:pt>
                <c:pt idx="3">
                  <c:v>6.5245506769999997</c:v>
                </c:pt>
                <c:pt idx="4">
                  <c:v>5.7523224419999996</c:v>
                </c:pt>
                <c:pt idx="5">
                  <c:v>8.6210042179999995</c:v>
                </c:pt>
                <c:pt idx="6">
                  <c:v>6.3675709119999997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A0-4C6F-BC2E-3093CCA6E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0609416"/>
        <c:axId val="630610984"/>
      </c:lineChart>
      <c:catAx>
        <c:axId val="630609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610984"/>
        <c:crosses val="autoZero"/>
        <c:auto val="1"/>
        <c:lblAlgn val="ctr"/>
        <c:lblOffset val="100"/>
        <c:noMultiLvlLbl val="0"/>
      </c:catAx>
      <c:valAx>
        <c:axId val="630610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60941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748784908758702"/>
          <c:y val="5.7821656844708101E-2"/>
          <c:w val="0.14028121555060299"/>
          <c:h val="0.7748453245604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152731701663266"/>
          <c:y val="8.5448233172753449E-2"/>
          <c:w val="0.7339553332368125"/>
          <c:h val="0.590114550788178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巴氏奶运营</c:v>
                </c:pt>
                <c:pt idx="1">
                  <c:v>行销推广</c:v>
                </c:pt>
                <c:pt idx="2">
                  <c:v>行销运营</c:v>
                </c:pt>
                <c:pt idx="3">
                  <c:v>重客</c:v>
                </c:pt>
                <c:pt idx="4">
                  <c:v>督导</c:v>
                </c:pt>
                <c:pt idx="5">
                  <c:v>…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6"/>
                <c:pt idx="0" formatCode="0.00%">
                  <c:v>3.5000000000000003E-2</c:v>
                </c:pt>
                <c:pt idx="1">
                  <c:v>0.04</c:v>
                </c:pt>
                <c:pt idx="2" formatCode="0.00%">
                  <c:v>4.4999999999999998E-2</c:v>
                </c:pt>
                <c:pt idx="3">
                  <c:v>7.0000000000000007E-2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79-497A-AC99-A401B901FE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30609808"/>
        <c:axId val="630610200"/>
      </c:barChart>
      <c:catAx>
        <c:axId val="630609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610200"/>
        <c:crosses val="autoZero"/>
        <c:auto val="1"/>
        <c:lblAlgn val="ctr"/>
        <c:lblOffset val="100"/>
        <c:noMultiLvlLbl val="0"/>
      </c:catAx>
      <c:valAx>
        <c:axId val="630610200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60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588428415016742"/>
          <c:y val="8.4027497502332266E-2"/>
          <c:w val="0.72847543642968637"/>
          <c:h val="0.553717750613364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酸奶东北大区</c:v>
                </c:pt>
                <c:pt idx="1">
                  <c:v>酸奶京津大区</c:v>
                </c:pt>
                <c:pt idx="2">
                  <c:v>酸奶华中大区</c:v>
                </c:pt>
                <c:pt idx="3">
                  <c:v>酸奶华南大区</c:v>
                </c:pt>
                <c:pt idx="4">
                  <c:v>酸奶浙沪大区</c:v>
                </c:pt>
                <c:pt idx="5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E6-4AE9-AC13-F1000A4C1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0387456"/>
        <c:axId val="660391376"/>
      </c:barChart>
      <c:catAx>
        <c:axId val="660387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0391376"/>
        <c:crosses val="autoZero"/>
        <c:auto val="1"/>
        <c:lblAlgn val="r"/>
        <c:lblOffset val="100"/>
        <c:noMultiLvlLbl val="0"/>
      </c:catAx>
      <c:valAx>
        <c:axId val="660391376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crossAx val="660387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冷链</c:v>
                </c:pt>
                <c:pt idx="1">
                  <c:v>促销</c:v>
                </c:pt>
                <c:pt idx="2">
                  <c:v>特通</c:v>
                </c:pt>
                <c:pt idx="3">
                  <c:v>渠道</c:v>
                </c:pt>
                <c:pt idx="4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5"/>
                <c:pt idx="0">
                  <c:v>2.5000000000000001E-2</c:v>
                </c:pt>
                <c:pt idx="1">
                  <c:v>4.4999999999999998E-2</c:v>
                </c:pt>
                <c:pt idx="2" formatCode="0%">
                  <c:v>7.0000000000000007E-2</c:v>
                </c:pt>
                <c:pt idx="3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B-4F31-B888-A7776E6A8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0387064"/>
        <c:axId val="660387848"/>
      </c:barChart>
      <c:catAx>
        <c:axId val="660387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0387848"/>
        <c:crosses val="autoZero"/>
        <c:auto val="1"/>
        <c:lblAlgn val="ctr"/>
        <c:lblOffset val="100"/>
        <c:noMultiLvlLbl val="0"/>
      </c:catAx>
      <c:valAx>
        <c:axId val="660387848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crossAx val="66038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35693016583712"/>
          <c:y val="8.0863906681778244E-2"/>
          <c:w val="0.75304252066624644"/>
          <c:h val="0.728934576063589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结案差异率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广宣品</c:v>
                </c:pt>
                <c:pt idx="1">
                  <c:v>陈列费</c:v>
                </c:pt>
                <c:pt idx="2">
                  <c:v>进店费</c:v>
                </c:pt>
                <c:pt idx="3">
                  <c:v>助陈物</c:v>
                </c:pt>
                <c:pt idx="4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5"/>
                <c:pt idx="0">
                  <c:v>3.5000000000000003E-2</c:v>
                </c:pt>
                <c:pt idx="1">
                  <c:v>4.4999999999999998E-2</c:v>
                </c:pt>
                <c:pt idx="2" formatCode="0%">
                  <c:v>7.0000000000000007E-2</c:v>
                </c:pt>
                <c:pt idx="3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54-4D24-97C2-61B39A8DD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0389024"/>
        <c:axId val="486410056"/>
      </c:barChart>
      <c:catAx>
        <c:axId val="66038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/>
          </a:p>
        </c:txPr>
        <c:crossAx val="486410056"/>
        <c:crosses val="autoZero"/>
        <c:auto val="1"/>
        <c:lblAlgn val="ctr"/>
        <c:lblOffset val="100"/>
        <c:noMultiLvlLbl val="0"/>
      </c:catAx>
      <c:valAx>
        <c:axId val="486410056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crossAx val="66038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78802890903971"/>
          <c:y val="9.6674706301539598E-2"/>
          <c:w val="0.77710145006125686"/>
          <c:h val="0.742287249771488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广州</c:v>
                </c:pt>
                <c:pt idx="1">
                  <c:v>成都</c:v>
                </c:pt>
                <c:pt idx="2">
                  <c:v>新疆</c:v>
                </c:pt>
                <c:pt idx="3">
                  <c:v>呼市</c:v>
                </c:pt>
                <c:pt idx="4">
                  <c:v>晋北</c:v>
                </c:pt>
                <c:pt idx="5">
                  <c:v>…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56-42B1-843F-8032E90BD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86408880"/>
        <c:axId val="486404960"/>
      </c:barChart>
      <c:catAx>
        <c:axId val="486408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anchor="t" anchorCtr="0"/>
          <a:lstStyle/>
          <a:p>
            <a:pPr>
              <a:defRPr>
                <a:solidFill>
                  <a:schemeClr val="tx1"/>
                </a:solidFill>
              </a:defRPr>
            </a:pPr>
            <a:endParaRPr lang="zh-CN"/>
          </a:p>
        </c:txPr>
        <c:crossAx val="486404960"/>
        <c:crosses val="autoZero"/>
        <c:auto val="1"/>
        <c:lblAlgn val="ctr"/>
        <c:lblOffset val="100"/>
        <c:noMultiLvlLbl val="0"/>
      </c:catAx>
      <c:valAx>
        <c:axId val="486404960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48640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81795909992832E-2"/>
          <c:y val="4.5887505106991862E-2"/>
          <c:w val="0.79827127102447981"/>
          <c:h val="0.74291447080030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已签批金额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  <c:pt idx="4">
                  <c:v>2.5</c:v>
                </c:pt>
                <c:pt idx="5">
                  <c:v>3.5</c:v>
                </c:pt>
                <c:pt idx="6">
                  <c:v>4.3</c:v>
                </c:pt>
                <c:pt idx="7">
                  <c:v>3.5</c:v>
                </c:pt>
                <c:pt idx="8">
                  <c:v>2.5</c:v>
                </c:pt>
                <c:pt idx="9">
                  <c:v>4.3</c:v>
                </c:pt>
                <c:pt idx="10">
                  <c:v>2.5</c:v>
                </c:pt>
                <c:pt idx="1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9-41D9-9A3E-A29B0123EA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未结案金额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  <c:pt idx="6">
                  <c:v>2.4</c:v>
                </c:pt>
                <c:pt idx="7">
                  <c:v>1.8</c:v>
                </c:pt>
                <c:pt idx="8">
                  <c:v>2.4</c:v>
                </c:pt>
                <c:pt idx="9">
                  <c:v>4.4000000000000004</c:v>
                </c:pt>
                <c:pt idx="10">
                  <c:v>4.4000000000000004</c:v>
                </c:pt>
                <c:pt idx="1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59-41D9-9A3E-A29B0123EA6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已结案金额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  <c:pt idx="6">
                  <c:v>2.4</c:v>
                </c:pt>
                <c:pt idx="7">
                  <c:v>1.8</c:v>
                </c:pt>
                <c:pt idx="8">
                  <c:v>2.4</c:v>
                </c:pt>
                <c:pt idx="9">
                  <c:v>4.4000000000000004</c:v>
                </c:pt>
                <c:pt idx="10">
                  <c:v>4.4000000000000004</c:v>
                </c:pt>
                <c:pt idx="1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FF-43E1-BF71-8FE4B2AD2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6409664"/>
        <c:axId val="48641044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结案率</c:v>
                </c:pt>
              </c:strCache>
            </c:strRef>
          </c:tx>
          <c:spPr>
            <a:ln w="28575" cap="rnd">
              <a:solidFill>
                <a:srgbClr val="6D67F8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4.9452553510000001</c:v>
                </c:pt>
                <c:pt idx="1">
                  <c:v>1.44613529</c:v>
                </c:pt>
                <c:pt idx="2">
                  <c:v>2.8071102630000002</c:v>
                </c:pt>
                <c:pt idx="3">
                  <c:v>6.0635033250000001</c:v>
                </c:pt>
                <c:pt idx="4">
                  <c:v>0.71630111799999996</c:v>
                </c:pt>
                <c:pt idx="5">
                  <c:v>9.7530487709999996</c:v>
                </c:pt>
                <c:pt idx="6">
                  <c:v>2.0551408599999998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4D-4EA4-B2B2-618A59A48A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同期结案率</c:v>
                </c:pt>
              </c:strCache>
            </c:strRef>
          </c:tx>
          <c:spPr>
            <a:ln w="28575" cap="rnd">
              <a:solidFill>
                <a:srgbClr val="00705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6.562400008</c:v>
                </c:pt>
                <c:pt idx="1">
                  <c:v>6.4489637799999997</c:v>
                </c:pt>
                <c:pt idx="2">
                  <c:v>7.8051688520000004</c:v>
                </c:pt>
                <c:pt idx="3">
                  <c:v>6.5245506769999997</c:v>
                </c:pt>
                <c:pt idx="4">
                  <c:v>5.7523224419999996</c:v>
                </c:pt>
                <c:pt idx="5">
                  <c:v>8.6210042179999995</c:v>
                </c:pt>
                <c:pt idx="6">
                  <c:v>6.3675709119999997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4D-4EA4-B2B2-618A59A48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6409664"/>
        <c:axId val="486410448"/>
      </c:lineChart>
      <c:catAx>
        <c:axId val="48640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6410448"/>
        <c:crosses val="autoZero"/>
        <c:auto val="1"/>
        <c:lblAlgn val="ctr"/>
        <c:lblOffset val="100"/>
        <c:noMultiLvlLbl val="0"/>
      </c:catAx>
      <c:valAx>
        <c:axId val="48641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640966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15703380776883"/>
          <c:y val="0"/>
          <c:w val="0.16326562278209969"/>
          <c:h val="0.99535785476053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35693016583712"/>
          <c:y val="7.6531657591337815E-2"/>
          <c:w val="0.75304252066624644"/>
          <c:h val="0.76372146333350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结案差异率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其他</c:v>
                </c:pt>
                <c:pt idx="1">
                  <c:v>全渠道</c:v>
                </c:pt>
                <c:pt idx="2">
                  <c:v>传统渠道</c:v>
                </c:pt>
                <c:pt idx="3">
                  <c:v>现代渠道</c:v>
                </c:pt>
                <c:pt idx="4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5"/>
                <c:pt idx="0">
                  <c:v>3.5000000000000003E-2</c:v>
                </c:pt>
                <c:pt idx="1">
                  <c:v>4.4999999999999998E-2</c:v>
                </c:pt>
                <c:pt idx="2" formatCode="0%">
                  <c:v>7.0000000000000007E-2</c:v>
                </c:pt>
                <c:pt idx="3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54-4D24-97C2-61B39A8DD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86410840"/>
        <c:axId val="483127208"/>
      </c:barChart>
      <c:catAx>
        <c:axId val="486410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483127208"/>
        <c:crosses val="autoZero"/>
        <c:auto val="1"/>
        <c:lblAlgn val="ctr"/>
        <c:lblOffset val="100"/>
        <c:noMultiLvlLbl val="0"/>
      </c:catAx>
      <c:valAx>
        <c:axId val="483127208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crossAx val="486410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占用预算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市场部费用</c:v>
                </c:pt>
                <c:pt idx="1">
                  <c:v>营销总部专项费用</c:v>
                </c:pt>
                <c:pt idx="2">
                  <c:v>区域费用</c:v>
                </c:pt>
                <c:pt idx="3">
                  <c:v>销售部总部费用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37-4B79-8B0A-C3001F1A5E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剩余预算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市场部费用</c:v>
                </c:pt>
                <c:pt idx="1">
                  <c:v>营销总部专项费用</c:v>
                </c:pt>
                <c:pt idx="2">
                  <c:v>区域费用</c:v>
                </c:pt>
                <c:pt idx="3">
                  <c:v>销售部总部费用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37-4B79-8B0A-C3001F1A5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2520936"/>
        <c:axId val="632525248"/>
      </c:barChart>
      <c:catAx>
        <c:axId val="632520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2525248"/>
        <c:crosses val="autoZero"/>
        <c:auto val="1"/>
        <c:lblAlgn val="ctr"/>
        <c:lblOffset val="100"/>
        <c:noMultiLvlLbl val="0"/>
      </c:catAx>
      <c:valAx>
        <c:axId val="63252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2520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105342499841803E-2"/>
          <c:y val="8.9702856878674478E-2"/>
          <c:w val="0.91715749933854385"/>
          <c:h val="0.735104959405765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0BB-4F22-947B-CCE3F696A03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0BB-4F22-947B-CCE3F696A03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0BB-4F22-947B-CCE3F696A03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C0BB-4F22-947B-CCE3F696A033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C0BB-4F22-947B-CCE3F696A033}"/>
              </c:ext>
            </c:extLst>
          </c:dPt>
          <c:cat>
            <c:strRef>
              <c:f>Sheet1!$A$2:$A$7</c:f>
              <c:strCache>
                <c:ptCount val="6"/>
                <c:pt idx="0">
                  <c:v>行销</c:v>
                </c:pt>
                <c:pt idx="1">
                  <c:v>渠道</c:v>
                </c:pt>
                <c:pt idx="2">
                  <c:v>物流组</c:v>
                </c:pt>
                <c:pt idx="3">
                  <c:v>重客</c:v>
                </c:pt>
                <c:pt idx="4">
                  <c:v>特渠</c:v>
                </c:pt>
                <c:pt idx="5">
                  <c:v>巴氏奶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400</c:v>
                </c:pt>
                <c:pt idx="1">
                  <c:v>300</c:v>
                </c:pt>
                <c:pt idx="2">
                  <c:v>200</c:v>
                </c:pt>
                <c:pt idx="3">
                  <c:v>150</c:v>
                </c:pt>
                <c:pt idx="4">
                  <c:v>100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BB-4F22-947B-CCE3F696A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5742872"/>
        <c:axId val="495747184"/>
      </c:barChart>
      <c:catAx>
        <c:axId val="495742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5747184"/>
        <c:crosses val="autoZero"/>
        <c:auto val="1"/>
        <c:lblAlgn val="ctr"/>
        <c:lblOffset val="100"/>
        <c:noMultiLvlLbl val="0"/>
      </c:catAx>
      <c:valAx>
        <c:axId val="4957471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zh-CN"/>
          </a:p>
        </c:txPr>
        <c:crossAx val="495742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/>
      </a:pPr>
      <a:endParaRPr lang="zh-CN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99489580349599E-2"/>
          <c:y val="0.131856829781234"/>
          <c:w val="0.90752433927763898"/>
          <c:h val="0.705262685784045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2382C5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405</c:v>
                </c:pt>
                <c:pt idx="1">
                  <c:v>411</c:v>
                </c:pt>
                <c:pt idx="2">
                  <c:v>426</c:v>
                </c:pt>
                <c:pt idx="3">
                  <c:v>421</c:v>
                </c:pt>
                <c:pt idx="4">
                  <c:v>412</c:v>
                </c:pt>
                <c:pt idx="5">
                  <c:v>422.2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2-40E0-A0CD-556ECAC63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2528776"/>
        <c:axId val="63252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折前达成</c:v>
                </c:pt>
              </c:strCache>
            </c:strRef>
          </c:tx>
          <c:spPr>
            <a:ln w="28575" cap="rnd">
              <a:solidFill>
                <a:srgbClr val="6567B0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6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55</c:v>
                </c:pt>
                <c:pt idx="5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82-40E0-A0CD-556ECAC63B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费用使用进度</c:v>
                </c:pt>
              </c:strCache>
            </c:strRef>
          </c:tx>
          <c:spPr>
            <a:ln w="28575" cap="rnd">
              <a:solidFill>
                <a:srgbClr val="2FBDA7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5</c:v>
                </c:pt>
                <c:pt idx="1">
                  <c:v>19</c:v>
                </c:pt>
                <c:pt idx="2">
                  <c:v>30</c:v>
                </c:pt>
                <c:pt idx="3">
                  <c:v>40</c:v>
                </c:pt>
                <c:pt idx="4">
                  <c:v>56</c:v>
                </c:pt>
                <c:pt idx="5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82-40E0-A0CD-556ECAC63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529168"/>
        <c:axId val="632529560"/>
      </c:lineChart>
      <c:catAx>
        <c:axId val="632528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2527600"/>
        <c:crosses val="autoZero"/>
        <c:auto val="1"/>
        <c:lblAlgn val="ctr"/>
        <c:lblOffset val="100"/>
        <c:noMultiLvlLbl val="0"/>
      </c:catAx>
      <c:valAx>
        <c:axId val="6325276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2528776"/>
        <c:crosses val="autoZero"/>
        <c:crossBetween val="between"/>
      </c:valAx>
      <c:catAx>
        <c:axId val="632529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32529560"/>
        <c:crosses val="autoZero"/>
        <c:auto val="1"/>
        <c:lblAlgn val="ctr"/>
        <c:lblOffset val="100"/>
        <c:noMultiLvlLbl val="0"/>
      </c:catAx>
      <c:valAx>
        <c:axId val="6325295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2529168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0544911308686"/>
          <c:y val="4.6816565691567301E-2"/>
          <c:w val="0.64237595873919395"/>
          <c:h val="0.1273078815872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176164956985588"/>
          <c:y val="4.9856091243189772E-2"/>
          <c:w val="0.71943489844202879"/>
          <c:h val="0.7903551363223871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7"/>
                <c:pt idx="0">
                  <c:v>…</c:v>
                </c:pt>
                <c:pt idx="1">
                  <c:v>京津大区</c:v>
                </c:pt>
                <c:pt idx="2">
                  <c:v>晋冀蒙大区</c:v>
                </c:pt>
                <c:pt idx="3">
                  <c:v>浙沪大区</c:v>
                </c:pt>
                <c:pt idx="4">
                  <c:v>华中大区</c:v>
                </c:pt>
                <c:pt idx="5">
                  <c:v>西北大区</c:v>
                </c:pt>
                <c:pt idx="6">
                  <c:v>苏皖大区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7"/>
                <c:pt idx="1">
                  <c:v>3.5</c:v>
                </c:pt>
                <c:pt idx="2">
                  <c:v>4.5</c:v>
                </c:pt>
                <c:pt idx="3">
                  <c:v>7</c:v>
                </c:pt>
                <c:pt idx="4">
                  <c:v>10</c:v>
                </c:pt>
                <c:pt idx="5">
                  <c:v>12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8-4575-B2E0-7F7EEA524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495746400"/>
        <c:axId val="495744832"/>
      </c:barChart>
      <c:catAx>
        <c:axId val="4957464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95744832"/>
        <c:crosses val="autoZero"/>
        <c:auto val="1"/>
        <c:lblAlgn val="ctr"/>
        <c:lblOffset val="100"/>
        <c:noMultiLvlLbl val="0"/>
      </c:catAx>
      <c:valAx>
        <c:axId val="495744832"/>
        <c:scaling>
          <c:orientation val="minMax"/>
          <c:max val="28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zh-CN"/>
          </a:p>
        </c:txPr>
        <c:crossAx val="49574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176164956985588"/>
          <c:y val="4.9856091243189772E-2"/>
          <c:w val="0.71943489844202879"/>
          <c:h val="0.7903551363223871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产品促销费用</c:v>
                </c:pt>
                <c:pt idx="1">
                  <c:v>降价费用</c:v>
                </c:pt>
                <c:pt idx="2">
                  <c:v>形象建设费</c:v>
                </c:pt>
                <c:pt idx="3">
                  <c:v>广宣品</c:v>
                </c:pt>
                <c:pt idx="4">
                  <c:v>路演活动执行费</c:v>
                </c:pt>
                <c:pt idx="5">
                  <c:v>冷链费用</c:v>
                </c:pt>
                <c:pt idx="6">
                  <c:v>公路运输费用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7</c:v>
                </c:pt>
                <c:pt idx="4">
                  <c:v>10</c:v>
                </c:pt>
                <c:pt idx="5">
                  <c:v>12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8-4575-B2E0-7F7EEA524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495746008"/>
        <c:axId val="495747968"/>
      </c:barChart>
      <c:catAx>
        <c:axId val="4957460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95747968"/>
        <c:crosses val="autoZero"/>
        <c:auto val="1"/>
        <c:lblAlgn val="ctr"/>
        <c:lblOffset val="100"/>
        <c:noMultiLvlLbl val="0"/>
      </c:catAx>
      <c:valAx>
        <c:axId val="495747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zh-CN"/>
          </a:p>
        </c:txPr>
        <c:crossAx val="495746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472954129769469E-2"/>
          <c:y val="6.0089750335392982E-2"/>
          <c:w val="0.84537146529941076"/>
          <c:h val="0.7034416685734646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70C0"/>
            </a:solidFill>
            <a:ln w="19050" cap="rnd" cmpd="sng" algn="ctr">
              <a:solidFill>
                <a:srgbClr val="0070C0"/>
              </a:solidFill>
              <a:prstDash val="solid"/>
              <a:round/>
            </a:ln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422.2</c:v>
                </c:pt>
                <c:pt idx="1">
                  <c:v>760.03399750000005</c:v>
                </c:pt>
                <c:pt idx="2">
                  <c:v>975.58432430000005</c:v>
                </c:pt>
                <c:pt idx="3">
                  <c:v>750.12137008000002</c:v>
                </c:pt>
                <c:pt idx="4">
                  <c:v>592.07339892000005</c:v>
                </c:pt>
                <c:pt idx="5">
                  <c:v>530.07543969999995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70-4D75-917D-C03BC7D4E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8715080"/>
        <c:axId val="49871390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solidFill>
                    <a:srgbClr val="0070C0"/>
                  </a:solidFill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201901</c:v>
                      </c:pt>
                      <c:pt idx="1">
                        <c:v>201902</c:v>
                      </c:pt>
                      <c:pt idx="2">
                        <c:v>201903</c:v>
                      </c:pt>
                      <c:pt idx="3">
                        <c:v>201904</c:v>
                      </c:pt>
                      <c:pt idx="4">
                        <c:v>201905</c:v>
                      </c:pt>
                      <c:pt idx="5">
                        <c:v>201906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201901</c:v>
                      </c:pt>
                      <c:pt idx="1">
                        <c:v>201902</c:v>
                      </c:pt>
                      <c:pt idx="2">
                        <c:v>201903</c:v>
                      </c:pt>
                      <c:pt idx="3">
                        <c:v>201904</c:v>
                      </c:pt>
                      <c:pt idx="4">
                        <c:v>201905</c:v>
                      </c:pt>
                      <c:pt idx="5">
                        <c:v>201906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FA70-4D75-917D-C03BC7D4E4D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Sheet1!$C$1</c:f>
              <c:strCache>
                <c:ptCount val="1"/>
                <c:pt idx="0">
                  <c:v>费用使用进度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val>
            <c:numRef>
              <c:f>Sheet1!$C$2:$C$7</c:f>
              <c:numCache>
                <c:formatCode>General</c:formatCode>
                <c:ptCount val="6"/>
                <c:pt idx="0">
                  <c:v>15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55</c:v>
                </c:pt>
                <c:pt idx="5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70-4D75-917D-C03BC7D4E4D1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折前达成</c:v>
                </c:pt>
              </c:strCache>
            </c:strRef>
          </c:tx>
          <c:spPr>
            <a:ln>
              <a:solidFill>
                <a:srgbClr val="13CAAE"/>
              </a:solidFill>
            </a:ln>
          </c:spPr>
          <c:marker>
            <c:symbol val="none"/>
          </c:marker>
          <c:val>
            <c:numRef>
              <c:f>Sheet1!$D$2:$D$7</c:f>
              <c:numCache>
                <c:formatCode>General</c:formatCode>
                <c:ptCount val="6"/>
                <c:pt idx="0">
                  <c:v>8</c:v>
                </c:pt>
                <c:pt idx="1">
                  <c:v>20</c:v>
                </c:pt>
                <c:pt idx="2">
                  <c:v>23</c:v>
                </c:pt>
                <c:pt idx="3">
                  <c:v>25</c:v>
                </c:pt>
                <c:pt idx="4">
                  <c:v>29</c:v>
                </c:pt>
                <c:pt idx="5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2C-492B-9209-9454522F8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8717040"/>
        <c:axId val="498716648"/>
      </c:lineChart>
      <c:valAx>
        <c:axId val="498713904"/>
        <c:scaling>
          <c:orientation val="minMax"/>
          <c:max val="1000"/>
        </c:scaling>
        <c:delete val="0"/>
        <c:axPos val="l"/>
        <c:numFmt formatCode="General" sourceLinked="1"/>
        <c:majorTickMark val="out"/>
        <c:minorTickMark val="none"/>
        <c:tickLblPos val="nextTo"/>
        <c:crossAx val="498715080"/>
        <c:crosses val="autoZero"/>
        <c:crossBetween val="between"/>
      </c:valAx>
      <c:catAx>
        <c:axId val="498715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zh-CN"/>
          </a:p>
        </c:txPr>
        <c:crossAx val="498713904"/>
        <c:crosses val="autoZero"/>
        <c:auto val="1"/>
        <c:lblAlgn val="ctr"/>
        <c:lblOffset val="100"/>
        <c:noMultiLvlLbl val="0"/>
      </c:catAx>
      <c:valAx>
        <c:axId val="49871664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498717040"/>
        <c:crosses val="max"/>
        <c:crossBetween val="between"/>
      </c:valAx>
      <c:catAx>
        <c:axId val="498717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98716648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0268435745151508"/>
          <c:y val="0"/>
          <c:w val="0.56270977287903257"/>
          <c:h val="0.15063332178994557"/>
        </c:manualLayout>
      </c:layout>
      <c:overlay val="0"/>
      <c:txPr>
        <a:bodyPr/>
        <a:lstStyle/>
        <a:p>
          <a:pPr>
            <a:defRPr sz="11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en-US" sz="1200" b="0" kern="1200">
          <a:solidFill>
            <a:schemeClr val="tx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472954129769469E-2"/>
          <c:y val="6.0089750335392982E-2"/>
          <c:w val="0.84537146529941076"/>
          <c:h val="0.7034416685734646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实际费用率</c:v>
                </c:pt>
              </c:strCache>
            </c:strRef>
          </c:tx>
          <c:spPr>
            <a:ln>
              <a:solidFill>
                <a:srgbClr val="13CAAE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35</c:v>
                </c:pt>
                <c:pt idx="2">
                  <c:v>55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45-4F6F-90B3-92B4DBC211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预算费用率</c:v>
                </c:pt>
              </c:strCache>
            </c:strRef>
          </c:tx>
          <c:spPr>
            <a:ln w="19050" cap="rnd" cmpd="sng" algn="ctr">
              <a:solidFill>
                <a:srgbClr val="0070C0"/>
              </a:solidFill>
              <a:prstDash val="solid"/>
              <a:round/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</c:v>
                </c:pt>
                <c:pt idx="1">
                  <c:v>20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45-4F6F-90B3-92B4DBC21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8712728"/>
        <c:axId val="498714296"/>
      </c:lineChart>
      <c:valAx>
        <c:axId val="498714296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crossAx val="498712728"/>
        <c:crosses val="autoZero"/>
        <c:crossBetween val="between"/>
        <c:majorUnit val="100"/>
        <c:minorUnit val="50"/>
      </c:valAx>
      <c:catAx>
        <c:axId val="498712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zh-CN"/>
          </a:p>
        </c:txPr>
        <c:crossAx val="49871429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0102643024098404"/>
          <c:y val="0"/>
          <c:w val="0.65595041638353768"/>
          <c:h val="0.26461233194704753"/>
        </c:manualLayout>
      </c:layout>
      <c:overlay val="0"/>
      <c:txPr>
        <a:bodyPr/>
        <a:lstStyle/>
        <a:p>
          <a:pPr>
            <a:defRPr sz="11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en-US" sz="1200" b="0" kern="1200">
          <a:solidFill>
            <a:schemeClr val="tx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700703258570007"/>
          <c:y val="4.9856091243189772E-2"/>
          <c:w val="0.50684025135829114"/>
          <c:h val="0.7903551363223871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0"/>
                <c:pt idx="0">
                  <c:v>销售区域</c:v>
                </c:pt>
                <c:pt idx="1">
                  <c:v>市场部基础推广组</c:v>
                </c:pt>
                <c:pt idx="2">
                  <c:v>销售部重客组</c:v>
                </c:pt>
                <c:pt idx="3">
                  <c:v>市场部畅轻推广组</c:v>
                </c:pt>
                <c:pt idx="4">
                  <c:v>销售部行销组</c:v>
                </c:pt>
                <c:pt idx="5">
                  <c:v>市场部每益添推广组</c:v>
                </c:pt>
                <c:pt idx="6">
                  <c:v>销售部电商组</c:v>
                </c:pt>
                <c:pt idx="7">
                  <c:v>销售部特渠组</c:v>
                </c:pt>
                <c:pt idx="8">
                  <c:v>市场部Joyday推广组</c:v>
                </c:pt>
                <c:pt idx="9">
                  <c:v>酸奶事业部销售部巴氏奶组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0"/>
                <c:pt idx="0">
                  <c:v>7</c:v>
                </c:pt>
                <c:pt idx="1">
                  <c:v>3.5</c:v>
                </c:pt>
                <c:pt idx="2">
                  <c:v>4.5</c:v>
                </c:pt>
                <c:pt idx="3">
                  <c:v>7</c:v>
                </c:pt>
                <c:pt idx="4">
                  <c:v>10</c:v>
                </c:pt>
                <c:pt idx="5">
                  <c:v>3</c:v>
                </c:pt>
                <c:pt idx="6">
                  <c:v>6</c:v>
                </c:pt>
                <c:pt idx="7">
                  <c:v>2</c:v>
                </c:pt>
                <c:pt idx="8">
                  <c:v>1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8-4575-B2E0-7F7EEA5240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剩余预算</c:v>
                </c:pt>
              </c:strCache>
            </c:strRef>
          </c:tx>
          <c:spPr>
            <a:solidFill>
              <a:srgbClr val="13CAAE"/>
            </a:solidFill>
          </c:spPr>
          <c:invertIfNegative val="0"/>
          <c:cat>
            <c:strRef>
              <c:f>Sheet1!$A$2:$A$12</c:f>
              <c:strCache>
                <c:ptCount val="10"/>
                <c:pt idx="0">
                  <c:v>销售区域</c:v>
                </c:pt>
                <c:pt idx="1">
                  <c:v>市场部基础推广组</c:v>
                </c:pt>
                <c:pt idx="2">
                  <c:v>销售部重客组</c:v>
                </c:pt>
                <c:pt idx="3">
                  <c:v>市场部畅轻推广组</c:v>
                </c:pt>
                <c:pt idx="4">
                  <c:v>销售部行销组</c:v>
                </c:pt>
                <c:pt idx="5">
                  <c:v>市场部每益添推广组</c:v>
                </c:pt>
                <c:pt idx="6">
                  <c:v>销售部电商组</c:v>
                </c:pt>
                <c:pt idx="7">
                  <c:v>销售部特渠组</c:v>
                </c:pt>
                <c:pt idx="8">
                  <c:v>市场部Joyday推广组</c:v>
                </c:pt>
                <c:pt idx="9">
                  <c:v>酸奶事业部销售部巴氏奶组</c:v>
                </c:pt>
              </c:strCache>
            </c:strRef>
          </c:cat>
          <c:val>
            <c:numRef>
              <c:f>Sheet1!$C$2:$C$12</c:f>
            </c:numRef>
          </c:val>
          <c:extLst>
            <c:ext xmlns:c16="http://schemas.microsoft.com/office/drawing/2014/chart" uri="{C3380CC4-5D6E-409C-BE32-E72D297353CC}">
              <c16:uniqueId val="{00000000-49EF-484E-B606-82EC21BA4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502608400"/>
        <c:axId val="502606048"/>
      </c:barChart>
      <c:catAx>
        <c:axId val="5026084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02606048"/>
        <c:crosses val="autoZero"/>
        <c:auto val="1"/>
        <c:lblAlgn val="ctr"/>
        <c:lblOffset val="100"/>
        <c:noMultiLvlLbl val="0"/>
      </c:catAx>
      <c:valAx>
        <c:axId val="502606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zh-CN"/>
          </a:p>
        </c:txPr>
        <c:crossAx val="50260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512139107611504E-2"/>
          <c:y val="0.14813029245040901"/>
          <c:w val="0.90657119422572197"/>
          <c:h val="0.6138095534318790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区域费用</c:v>
                </c:pt>
              </c:strCache>
            </c:strRef>
          </c:tx>
          <c:spPr>
            <a:solidFill>
              <a:srgbClr val="3B908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5-461F-9FE2-30DC953137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大区费用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  <c:pt idx="10">
                  <c:v>1.66</c:v>
                </c:pt>
                <c:pt idx="11">
                  <c:v>1.52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C5-461F-9FE2-30DC953137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  <c:pt idx="10">
                  <c:v>11.5</c:v>
                </c:pt>
                <c:pt idx="11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C5-461F-9FE2-30DC953137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市场部费用</c:v>
                </c:pt>
              </c:strCache>
            </c:strRef>
          </c:tx>
          <c:spPr>
            <a:solidFill>
              <a:srgbClr val="6C66F8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4.3</c:v>
                </c:pt>
                <c:pt idx="1">
                  <c:v>5.3</c:v>
                </c:pt>
                <c:pt idx="2">
                  <c:v>6.3</c:v>
                </c:pt>
                <c:pt idx="3">
                  <c:v>7.3</c:v>
                </c:pt>
                <c:pt idx="4">
                  <c:v>8.3000000000000007</c:v>
                </c:pt>
                <c:pt idx="5">
                  <c:v>9.3000000000000007</c:v>
                </c:pt>
                <c:pt idx="6">
                  <c:v>10.3</c:v>
                </c:pt>
                <c:pt idx="7">
                  <c:v>11.3</c:v>
                </c:pt>
                <c:pt idx="8">
                  <c:v>12.3</c:v>
                </c:pt>
                <c:pt idx="9">
                  <c:v>13.3</c:v>
                </c:pt>
                <c:pt idx="10">
                  <c:v>14.3</c:v>
                </c:pt>
                <c:pt idx="11">
                  <c:v>15.3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C5-461F-9FE2-30DC953137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2606440"/>
        <c:axId val="502606832"/>
      </c:barChart>
      <c:catAx>
        <c:axId val="502606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2606832"/>
        <c:crosses val="autoZero"/>
        <c:auto val="1"/>
        <c:lblAlgn val="ctr"/>
        <c:lblOffset val="100"/>
        <c:noMultiLvlLbl val="0"/>
      </c:catAx>
      <c:valAx>
        <c:axId val="50260683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260644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5022946863176001"/>
          <c:y val="1.36259533904972E-2"/>
          <c:w val="0.84923355399535505"/>
          <c:h val="0.1078696517589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0.10308</cdr:x>
      <cdr:y>0.34028</cdr:y>
    </cdr:from>
    <cdr:to>
      <cdr:x>0.78921</cdr:x>
      <cdr:y>0.50781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1209308" y="747039"/>
          <a:ext cx="8049502" cy="36779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 cap="flat">
          <a:noFill/>
          <a:miter lim="800000"/>
        </a:ln>
      </cdr:spPr>
      <cdr:txBody>
        <a:bodyPr xmlns:a="http://schemas.openxmlformats.org/drawingml/2006/main" vert="horz" wrap="square" lIns="0" tIns="0" rIns="0" bIns="0" rtlCol="0" anchor="t" anchorCtr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90000"/>
            </a:lnSpc>
            <a:spcBef>
              <a:spcPts val="600"/>
            </a:spcBef>
            <a:buClr>
              <a:schemeClr val="bg2"/>
            </a:buClr>
          </a:pP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柱</a:t>
          </a:r>
          <a:r>
            <a: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1</a:t>
          </a: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：</a:t>
          </a:r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营销</a:t>
          </a: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费用，柱</a:t>
          </a:r>
          <a:r>
            <a: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2</a:t>
          </a: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：</a:t>
          </a:r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同期营销</a:t>
          </a: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费用，</a:t>
          </a:r>
          <a:endParaRPr lang="en-US" altLang="zh-CN" sz="105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Arial" panose="020B0604020202020204" pitchFamily="34" charset="0"/>
          </a:endParaRPr>
        </a:p>
        <a:p xmlns:a="http://schemas.openxmlformats.org/drawingml/2006/main">
          <a:pPr>
            <a:lnSpc>
              <a:spcPct val="90000"/>
            </a:lnSpc>
            <a:spcBef>
              <a:spcPts val="600"/>
            </a:spcBef>
            <a:buClr>
              <a:schemeClr val="bg2"/>
            </a:buClr>
          </a:pP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线</a:t>
          </a:r>
          <a:r>
            <a: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1</a:t>
          </a: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：费用率，线</a:t>
          </a:r>
          <a:r>
            <a: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2</a:t>
          </a: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：同期费用率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0.10672</cdr:x>
      <cdr:y>0.24853</cdr:y>
    </cdr:from>
    <cdr:to>
      <cdr:x>0.79285</cdr:x>
      <cdr:y>0.43569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573056" y="488393"/>
          <a:ext cx="3684200" cy="36779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 cap="flat">
          <a:noFill/>
          <a:miter lim="800000"/>
        </a:ln>
      </cdr:spPr>
      <cdr:txBody>
        <a:bodyPr xmlns:a="http://schemas.openxmlformats.org/drawingml/2006/main" vert="horz" wrap="square" lIns="0" tIns="0" rIns="0" bIns="0" rtlCol="0" anchor="t" anchorCtr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90000"/>
            </a:lnSpc>
            <a:spcBef>
              <a:spcPts val="600"/>
            </a:spcBef>
            <a:buClr>
              <a:schemeClr val="bg2"/>
            </a:buClr>
          </a:pP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柱</a:t>
          </a:r>
          <a:r>
            <a: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1</a:t>
          </a: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：</a:t>
          </a:r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直营</a:t>
          </a: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费用，柱</a:t>
          </a:r>
          <a:r>
            <a: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2</a:t>
          </a: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：同期</a:t>
          </a:r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直营</a:t>
          </a: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费用，</a:t>
          </a:r>
          <a:endParaRPr lang="en-US" altLang="zh-CN" sz="105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Arial" panose="020B0604020202020204" pitchFamily="34" charset="0"/>
          </a:endParaRPr>
        </a:p>
        <a:p xmlns:a="http://schemas.openxmlformats.org/drawingml/2006/main">
          <a:pPr>
            <a:lnSpc>
              <a:spcPct val="90000"/>
            </a:lnSpc>
            <a:spcBef>
              <a:spcPts val="600"/>
            </a:spcBef>
            <a:buClr>
              <a:schemeClr val="bg2"/>
            </a:buClr>
          </a:pP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线</a:t>
          </a:r>
          <a:r>
            <a: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1</a:t>
          </a: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：</a:t>
          </a:r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直营</a:t>
          </a: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费用率，线</a:t>
          </a:r>
          <a:r>
            <a: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2</a:t>
          </a: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：同期</a:t>
          </a:r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直营</a:t>
          </a:r>
          <a:r>
            <a: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费用率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A9F2CF-E7CF-4EE0-BA00-BBCD2DA43837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3ACBD0-17C2-4249-9069-EB4D4D08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06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34B6B64-3168-4B71-AED9-6F9C1824FBAF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76A9541-9983-415D-9E9C-25B0E0BD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6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8888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贡献，贡献变化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24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37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505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49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取</a:t>
            </a:r>
            <a:r>
              <a:rPr lang="en-US" altLang="zh-CN" baseline="0" dirty="0"/>
              <a:t>TPM</a:t>
            </a:r>
            <a:r>
              <a:rPr lang="zh-CN" altLang="en-US" baseline="0" dirty="0"/>
              <a:t>数据，收入是总收入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0BDDE-72FF-4E7C-88CD-BE69AEF082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567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39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zh-CN" altLang="en-US" dirty="0"/>
              <a:t>直营费用分析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429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79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94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8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18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647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0BDDE-72FF-4E7C-88CD-BE69AEF082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11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852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0BDDE-72FF-4E7C-88CD-BE69AEF082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105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371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0BDDE-72FF-4E7C-88CD-BE69AEF082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155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825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0BDDE-72FF-4E7C-88CD-BE69AEF082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301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>
                <a:solidFill>
                  <a:prstClr val="black"/>
                </a:solidFill>
              </a:rPr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501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6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设置为每月</a:t>
            </a:r>
            <a:r>
              <a:rPr lang="en-US" altLang="zh-CN" dirty="0"/>
              <a:t>6</a:t>
            </a:r>
            <a:r>
              <a:rPr lang="zh-CN" altLang="en-US" dirty="0"/>
              <a:t>号之后才能看到上月数据。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预算费用率</a:t>
            </a:r>
            <a:r>
              <a:rPr lang="en-US" altLang="zh-CN" dirty="0"/>
              <a:t>=</a:t>
            </a:r>
            <a:r>
              <a:rPr lang="zh-CN" altLang="en-US" dirty="0"/>
              <a:t>年度的月度分解数</a:t>
            </a:r>
            <a:r>
              <a:rPr lang="en-US" altLang="zh-CN" dirty="0"/>
              <a:t>/</a:t>
            </a:r>
            <a:r>
              <a:rPr lang="zh-CN" altLang="en-US" dirty="0"/>
              <a:t>任务收入，折后取商情通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折价率 </a:t>
            </a:r>
            <a:r>
              <a:rPr lang="en-US" altLang="zh-CN" dirty="0"/>
              <a:t>=</a:t>
            </a:r>
            <a:r>
              <a:rPr lang="zh-CN" altLang="en-US" dirty="0"/>
              <a:t>（折前</a:t>
            </a:r>
            <a:r>
              <a:rPr lang="en-US" altLang="zh-CN" dirty="0"/>
              <a:t>-</a:t>
            </a:r>
            <a:r>
              <a:rPr lang="zh-CN" altLang="en-US" dirty="0"/>
              <a:t>折后）</a:t>
            </a:r>
            <a:r>
              <a:rPr lang="en-US" altLang="zh-CN" dirty="0"/>
              <a:t>/</a:t>
            </a:r>
            <a:r>
              <a:rPr lang="zh-CN" altLang="en-US" dirty="0"/>
              <a:t>折前   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预算折价率</a:t>
            </a:r>
            <a:r>
              <a:rPr lang="en-US" altLang="zh-CN" dirty="0"/>
              <a:t>=</a:t>
            </a:r>
            <a:r>
              <a:rPr lang="zh-CN" altLang="en-US" dirty="0"/>
              <a:t>（任务折前</a:t>
            </a:r>
            <a:r>
              <a:rPr lang="en-US" altLang="zh-CN" dirty="0"/>
              <a:t>-</a:t>
            </a:r>
            <a:r>
              <a:rPr lang="zh-CN" altLang="en-US" dirty="0"/>
              <a:t>任务折后）</a:t>
            </a:r>
            <a:r>
              <a:rPr lang="en-US" altLang="zh-CN" dirty="0"/>
              <a:t>/</a:t>
            </a:r>
            <a:r>
              <a:rPr lang="zh-CN" altLang="en-US" dirty="0"/>
              <a:t>任务折前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折前达成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折后达成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费用出处只显示市场部、销售部、大区费用。大区</a:t>
            </a:r>
            <a:r>
              <a:rPr lang="en-US" altLang="zh-CN" dirty="0"/>
              <a:t>=</a:t>
            </a:r>
            <a:r>
              <a:rPr lang="zh-CN" altLang="en-US" dirty="0"/>
              <a:t>大区</a:t>
            </a:r>
            <a:r>
              <a:rPr lang="en-US" altLang="zh-CN" dirty="0"/>
              <a:t>+</a:t>
            </a:r>
            <a:r>
              <a:rPr lang="zh-CN" altLang="en-US" dirty="0"/>
              <a:t>区域费用</a:t>
            </a:r>
            <a:r>
              <a:rPr lang="en-US" altLang="zh-CN" dirty="0"/>
              <a:t>——4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职能分类：行销</a:t>
            </a:r>
            <a:r>
              <a:rPr lang="en-US" altLang="zh-CN" dirty="0"/>
              <a:t>=</a:t>
            </a:r>
            <a:r>
              <a:rPr lang="zh-CN" altLang="en-US" dirty="0"/>
              <a:t>行销运营</a:t>
            </a:r>
            <a:r>
              <a:rPr lang="en-US" altLang="zh-CN" dirty="0"/>
              <a:t>+</a:t>
            </a:r>
            <a:r>
              <a:rPr lang="zh-CN" altLang="en-US" dirty="0"/>
              <a:t>行销推广</a:t>
            </a:r>
            <a:r>
              <a:rPr lang="en-US" altLang="zh-CN" dirty="0"/>
              <a:t>+</a:t>
            </a:r>
            <a:r>
              <a:rPr lang="zh-CN" altLang="en-US" dirty="0"/>
              <a:t>督导， 巴氏奶</a:t>
            </a:r>
            <a:r>
              <a:rPr lang="en-US" altLang="zh-CN" dirty="0"/>
              <a:t>=</a:t>
            </a:r>
            <a:r>
              <a:rPr lang="zh-CN" altLang="en-US" dirty="0"/>
              <a:t>运营</a:t>
            </a:r>
            <a:r>
              <a:rPr lang="en-US" altLang="zh-CN" dirty="0"/>
              <a:t>+</a:t>
            </a:r>
            <a:r>
              <a:rPr lang="zh-CN" altLang="en-US" dirty="0"/>
              <a:t>推广</a:t>
            </a:r>
            <a:r>
              <a:rPr lang="en-US" altLang="zh-CN" dirty="0"/>
              <a:t>——5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53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同冷饮，</a:t>
            </a:r>
            <a:endParaRPr lang="en-US" dirty="0"/>
          </a:p>
          <a:p>
            <a:r>
              <a:rPr lang="zh-CN" altLang="en-US" dirty="0"/>
              <a:t>特别结案率</a:t>
            </a:r>
            <a:r>
              <a:rPr lang="en-US" altLang="zh-CN" dirty="0"/>
              <a:t>=</a:t>
            </a:r>
            <a:r>
              <a:rPr lang="zh-CN" altLang="en-US" dirty="0"/>
              <a:t>结案金额</a:t>
            </a:r>
            <a:r>
              <a:rPr lang="en-US" altLang="zh-CN" dirty="0"/>
              <a:t>/</a:t>
            </a:r>
            <a:r>
              <a:rPr lang="zh-CN" altLang="en-US" dirty="0"/>
              <a:t>已签批金额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等线" panose="02010600030101010101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等线" panose="0201060003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017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  <a:ea typeface="等线" panose="02010600030101010101"/>
              </a:rPr>
              <a:pPr/>
              <a:t>31</a:t>
            </a:fld>
            <a:endParaRPr lang="zh-CN" altLang="en-US">
              <a:solidFill>
                <a:prstClr val="black"/>
              </a:solidFill>
              <a:ea typeface="等线" panose="02010600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3789995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24</a:t>
            </a:r>
            <a:r>
              <a:rPr lang="zh-CN" altLang="en-US" dirty="0"/>
              <a:t>页之前，</a:t>
            </a:r>
            <a:r>
              <a:rPr lang="en-US" altLang="zh-CN" dirty="0"/>
              <a:t>26</a:t>
            </a:r>
            <a:r>
              <a:rPr lang="zh-CN" altLang="en-US" dirty="0"/>
              <a:t>页都默认上月，</a:t>
            </a:r>
            <a:r>
              <a:rPr lang="en-US" altLang="zh-CN" dirty="0"/>
              <a:t>24</a:t>
            </a:r>
            <a:r>
              <a:rPr lang="zh-CN" altLang="en-US" dirty="0"/>
              <a:t>页默认当月，</a:t>
            </a:r>
            <a:endParaRPr lang="en-US" altLang="zh-CN" dirty="0"/>
          </a:p>
          <a:p>
            <a:r>
              <a:rPr lang="zh-CN" altLang="en-US" dirty="0"/>
              <a:t>因为本页涉及指标没有加入</a:t>
            </a:r>
            <a:r>
              <a:rPr lang="en-US" altLang="zh-CN" dirty="0"/>
              <a:t>TPM</a:t>
            </a:r>
            <a:r>
              <a:rPr lang="zh-CN" altLang="en-US" dirty="0"/>
              <a:t>基础表，所以建议在</a:t>
            </a:r>
            <a:r>
              <a:rPr lang="en-US" altLang="zh-CN" dirty="0"/>
              <a:t>TPM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添加职能分类维度看预算指标，同液奶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>
                <a:solidFill>
                  <a:prstClr val="black"/>
                </a:solidFill>
              </a:rPr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83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809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altLang="zh-CN" dirty="0"/>
              <a:t>.</a:t>
            </a:r>
            <a:r>
              <a:rPr lang="zh-CN" altLang="en-US" dirty="0"/>
              <a:t>添加职能分类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>
                <a:solidFill>
                  <a:prstClr val="black"/>
                </a:solidFill>
              </a:rPr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715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35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DCAE8-E451-4E1C-A0B0-58D21161C9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68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5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指标同总览页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2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0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液奶替换，经营年限增加，费用占比，费用占比变化，各个表都加贡献：折前收入</a:t>
            </a:r>
            <a:r>
              <a:rPr lang="en-US" altLang="zh-CN" dirty="0"/>
              <a:t>/</a:t>
            </a:r>
            <a:r>
              <a:rPr lang="zh-CN" altLang="en-US" dirty="0"/>
              <a:t>所有折前收入、贡献变化：上年同期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33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0BDDE-72FF-4E7C-88CD-BE69AEF082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85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0.bin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118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4.emf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6" Type="http://schemas.openxmlformats.org/officeDocument/2006/relationships/tags" Target="../tags/tag24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23.xml"/><Relationship Id="rId10" Type="http://schemas.openxmlformats.org/officeDocument/2006/relationships/slideMaster" Target="../slideMasters/slideMaster10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4.bin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5.bin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6.bin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8.bin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9.bin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35.xml"/></Relationships>
</file>

<file path=ppt/slideLayouts/_rels/slideLayout1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8.xml"/><Relationship Id="rId7" Type="http://schemas.openxmlformats.org/officeDocument/2006/relationships/slideMaster" Target="../slideMasters/slideMaster16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0.bin"/></Relationships>
</file>

<file path=ppt/slideLayouts/_rels/slideLayout19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5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4.emf"/><Relationship Id="rId2" Type="http://schemas.openxmlformats.org/officeDocument/2006/relationships/tags" Target="../tags/tag43.xml"/><Relationship Id="rId1" Type="http://schemas.openxmlformats.org/officeDocument/2006/relationships/vmlDrawing" Target="../drawings/vmlDrawing21.vml"/><Relationship Id="rId6" Type="http://schemas.openxmlformats.org/officeDocument/2006/relationships/tags" Target="../tags/tag47.xml"/><Relationship Id="rId11" Type="http://schemas.openxmlformats.org/officeDocument/2006/relationships/oleObject" Target="../embeddings/oleObject21.bin"/><Relationship Id="rId5" Type="http://schemas.openxmlformats.org/officeDocument/2006/relationships/tags" Target="../tags/tag46.xml"/><Relationship Id="rId10" Type="http://schemas.openxmlformats.org/officeDocument/2006/relationships/slideMaster" Target="../slideMasters/slideMaster17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51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2.bin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5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3.bin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53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4.bin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5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5.bin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55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6.bin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56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7.bin"/></Relationships>
</file>

<file path=ppt/slideLayouts/_rels/slideLayout24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5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4.emf"/><Relationship Id="rId2" Type="http://schemas.openxmlformats.org/officeDocument/2006/relationships/tags" Target="../tags/tag57.xml"/><Relationship Id="rId1" Type="http://schemas.openxmlformats.org/officeDocument/2006/relationships/vmlDrawing" Target="../drawings/vmlDrawing28.vml"/><Relationship Id="rId6" Type="http://schemas.openxmlformats.org/officeDocument/2006/relationships/tags" Target="../tags/tag61.xml"/><Relationship Id="rId11" Type="http://schemas.openxmlformats.org/officeDocument/2006/relationships/oleObject" Target="../embeddings/oleObject28.bin"/><Relationship Id="rId5" Type="http://schemas.openxmlformats.org/officeDocument/2006/relationships/tags" Target="../tags/tag60.xml"/><Relationship Id="rId10" Type="http://schemas.openxmlformats.org/officeDocument/2006/relationships/slideMaster" Target="../slideMasters/slideMaster21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.bin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tags" Target="../tags/tag6.xml"/><Relationship Id="rId11" Type="http://schemas.openxmlformats.org/officeDocument/2006/relationships/oleObject" Target="../embeddings/oleObject2.bin"/><Relationship Id="rId5" Type="http://schemas.openxmlformats.org/officeDocument/2006/relationships/tags" Target="../tags/tag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9.bin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72160" y="3626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276236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276236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3" name="组 127"/>
          <p:cNvGrpSpPr/>
          <p:nvPr userDrawn="1"/>
        </p:nvGrpSpPr>
        <p:grpSpPr>
          <a:xfrm>
            <a:off x="323650" y="3687165"/>
            <a:ext cx="11483665" cy="2086011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23650" y="36434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994130"/>
            <a:ext cx="11506259" cy="756294"/>
            <a:chOff x="6158918" y="1452832"/>
            <a:chExt cx="5688000" cy="1537832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3"/>
              <a:ext cx="5688000" cy="119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23650" y="59164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13388" y="3905900"/>
            <a:ext cx="5685182" cy="1498344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8621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3" name="组 121"/>
          <p:cNvGrpSpPr/>
          <p:nvPr userDrawn="1"/>
        </p:nvGrpSpPr>
        <p:grpSpPr>
          <a:xfrm>
            <a:off x="6096000" y="3896473"/>
            <a:ext cx="5711315" cy="1498344"/>
            <a:chOff x="6158918" y="1631576"/>
            <a:chExt cx="5688000" cy="2510497"/>
          </a:xfrm>
        </p:grpSpPr>
        <p:sp>
          <p:nvSpPr>
            <p:cNvPr id="84" name="矩形 8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6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6132485" y="3843170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3" name="矩形 62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3150" y="1596653"/>
            <a:ext cx="5688000" cy="2094814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08057" y="1596652"/>
            <a:ext cx="5688000" cy="2094815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298629" y="1521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8057" y="3790021"/>
            <a:ext cx="11493928" cy="3067979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6915185" y="1542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54917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69392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69392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73857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88332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8332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4787153" y="2279862"/>
            <a:ext cx="7404847" cy="3324926"/>
            <a:chOff x="6158918" y="1631576"/>
            <a:chExt cx="5688000" cy="3513138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323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9862"/>
            <a:ext cx="4329495" cy="3334353"/>
            <a:chOff x="6158918" y="1631576"/>
            <a:chExt cx="5688000" cy="3523099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3244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4904320" y="22892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798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93386"/>
            <a:ext cx="11885162" cy="1103339"/>
            <a:chOff x="6158918" y="2724885"/>
            <a:chExt cx="5691651" cy="1417188"/>
          </a:xfrm>
        </p:grpSpPr>
        <p:sp>
          <p:nvSpPr>
            <p:cNvPr id="73" name="矩形 72"/>
            <p:cNvSpPr/>
            <p:nvPr/>
          </p:nvSpPr>
          <p:spPr>
            <a:xfrm>
              <a:off x="6158918" y="3080817"/>
              <a:ext cx="5688000" cy="1061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2569" y="2724885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14223" y="56652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296893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121"/>
          <p:cNvGrpSpPr/>
          <p:nvPr userDrawn="1"/>
        </p:nvGrpSpPr>
        <p:grpSpPr>
          <a:xfrm>
            <a:off x="6128280" y="1679227"/>
            <a:ext cx="5688000" cy="1825973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23187" y="1679227"/>
            <a:ext cx="5688000" cy="182597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4144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1375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10021" y="3614615"/>
            <a:ext cx="11506259" cy="3090985"/>
            <a:chOff x="6158918" y="1494142"/>
            <a:chExt cx="5688000" cy="334781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3043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93045" y="410586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4"/>
            <a:ext cx="11493093" cy="1509478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4103696" y="3820175"/>
            <a:ext cx="3755958" cy="1498344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820175"/>
            <a:ext cx="3755958" cy="1498344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7764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4090703" y="376687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299846"/>
            <a:ext cx="11506259" cy="1496879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7893684" y="3810748"/>
            <a:ext cx="3913631" cy="1498344"/>
            <a:chOff x="6158918" y="1631576"/>
            <a:chExt cx="5688000" cy="2510497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80692" y="375744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53304" y="40576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3"/>
            <a:ext cx="11493093" cy="1778232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04795" y="4117908"/>
            <a:ext cx="5406094" cy="2858530"/>
            <a:chOff x="6158918" y="1631576"/>
            <a:chExt cx="5688000" cy="4789509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2"/>
              <a:ext cx="5688000" cy="4511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04794" y="40741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5926043" y="4108482"/>
            <a:ext cx="5872680" cy="2867955"/>
            <a:chOff x="6158918" y="1631578"/>
            <a:chExt cx="5688000" cy="4805300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8"/>
              <a:ext cx="5688000" cy="29429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2"/>
              <a:ext cx="5688000" cy="4526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72099" y="4055178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5825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620577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620576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811088" y="151319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955840" y="159378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955839" y="187711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5245258" y="151268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5390010" y="159327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5390009" y="187660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51267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65742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65742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4040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14222" y="2279865"/>
            <a:ext cx="11493093" cy="173165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4103696" y="4101235"/>
            <a:ext cx="3755958" cy="1498344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4101235"/>
            <a:ext cx="3755958" cy="1498344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40574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4090703" y="404793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44163"/>
            <a:ext cx="11512807" cy="1152561"/>
            <a:chOff x="6158918" y="2103228"/>
            <a:chExt cx="5691237" cy="2038843"/>
          </a:xfrm>
        </p:grpSpPr>
        <p:sp>
          <p:nvSpPr>
            <p:cNvPr id="73" name="矩形 72"/>
            <p:cNvSpPr/>
            <p:nvPr/>
          </p:nvSpPr>
          <p:spPr>
            <a:xfrm>
              <a:off x="6158918" y="2410904"/>
              <a:ext cx="5688000" cy="1731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2155" y="2103228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74130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88605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88605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7893684" y="4091808"/>
            <a:ext cx="3913631" cy="1498344"/>
            <a:chOff x="6158918" y="1631576"/>
            <a:chExt cx="5688000" cy="2510497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80692" y="403850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幻灯片编号占位符 5"/>
          <p:cNvSpPr txBox="1"/>
          <p:nvPr userDrawn="1"/>
        </p:nvSpPr>
        <p:spPr>
          <a:xfrm>
            <a:off x="8571324" y="2200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2" name="组 121"/>
          <p:cNvGrpSpPr/>
          <p:nvPr userDrawn="1"/>
        </p:nvGrpSpPr>
        <p:grpSpPr>
          <a:xfrm>
            <a:off x="4113123" y="2260639"/>
            <a:ext cx="3755958" cy="1716858"/>
            <a:chOff x="6158918" y="1631576"/>
            <a:chExt cx="5688000" cy="2876620"/>
          </a:xfrm>
        </p:grpSpPr>
        <p:sp>
          <p:nvSpPr>
            <p:cNvPr id="57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矩形 61"/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组 127"/>
          <p:cNvGrpSpPr/>
          <p:nvPr userDrawn="1"/>
        </p:nvGrpSpPr>
        <p:grpSpPr>
          <a:xfrm>
            <a:off x="322815" y="2260639"/>
            <a:ext cx="3755958" cy="1716858"/>
            <a:chOff x="6158918" y="1631576"/>
            <a:chExt cx="5688000" cy="2876620"/>
          </a:xfrm>
        </p:grpSpPr>
        <p:sp>
          <p:nvSpPr>
            <p:cNvPr id="77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矩形 64"/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9" name="内容占位符 21"/>
          <p:cNvSpPr>
            <a:spLocks noGrp="1"/>
          </p:cNvSpPr>
          <p:nvPr>
            <p:ph sz="quarter" idx="38" hasCustomPrompt="1"/>
          </p:nvPr>
        </p:nvSpPr>
        <p:spPr>
          <a:xfrm>
            <a:off x="322814" y="22168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0" name="内容占位符 21"/>
          <p:cNvSpPr>
            <a:spLocks noGrp="1"/>
          </p:cNvSpPr>
          <p:nvPr>
            <p:ph sz="quarter" idx="39" hasCustomPrompt="1"/>
          </p:nvPr>
        </p:nvSpPr>
        <p:spPr>
          <a:xfrm>
            <a:off x="4100130" y="220733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1" name="组 121"/>
          <p:cNvGrpSpPr/>
          <p:nvPr userDrawn="1"/>
        </p:nvGrpSpPr>
        <p:grpSpPr>
          <a:xfrm>
            <a:off x="7903111" y="2251212"/>
            <a:ext cx="3913631" cy="1707312"/>
            <a:chOff x="6158918" y="1631576"/>
            <a:chExt cx="5688000" cy="2860626"/>
          </a:xfrm>
        </p:grpSpPr>
        <p:sp>
          <p:nvSpPr>
            <p:cNvPr id="82" name="矩形 39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矩形 40"/>
            <p:cNvSpPr/>
            <p:nvPr/>
          </p:nvSpPr>
          <p:spPr>
            <a:xfrm>
              <a:off x="6158918" y="1910073"/>
              <a:ext cx="5688000" cy="2582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4" name="内容占位符 21"/>
          <p:cNvSpPr>
            <a:spLocks noGrp="1"/>
          </p:cNvSpPr>
          <p:nvPr>
            <p:ph sz="quarter" idx="40" hasCustomPrompt="1"/>
          </p:nvPr>
        </p:nvSpPr>
        <p:spPr>
          <a:xfrm>
            <a:off x="7890119" y="2197909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4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471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err="1"/>
              <a:t>Headlne</a:t>
            </a:r>
            <a:r>
              <a:rPr lang="en-US" dirty="0"/>
              <a:t> of maximum two lines here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/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文本占位符 10"/>
          <p:cNvSpPr>
            <a:spLocks noGrp="1"/>
          </p:cNvSpPr>
          <p:nvPr>
            <p:ph type="body" sz="quarter" idx="37" hasCustomPrompt="1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/>
          <p:cNvSpPr>
            <a:spLocks noGrp="1"/>
          </p:cNvSpPr>
          <p:nvPr>
            <p:ph type="body" sz="quarter" idx="38" hasCustomPrompt="1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318473" y="148934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63225" y="156993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463223" y="18532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621505" y="147851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766257" y="1559102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766255" y="184242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997779" y="151309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9142531" y="159368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2530" y="1877010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8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8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41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4" y="5477128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6420021" y="1482253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6582022" y="156284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82021" y="184616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11/13/2019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54596" y="4356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4" y="2280032"/>
            <a:ext cx="11493093" cy="183536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6112015" y="4243733"/>
            <a:ext cx="5688000" cy="2445825"/>
            <a:chOff x="6158918" y="1631575"/>
            <a:chExt cx="5688000" cy="3227423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5"/>
              <a:ext cx="5688000" cy="358028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948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06087" y="4243734"/>
            <a:ext cx="5688000" cy="2445823"/>
            <a:chOff x="6158918" y="1631576"/>
            <a:chExt cx="5688000" cy="2796649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2"/>
              <a:ext cx="5688000" cy="25181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06087" y="418464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34611" y="418464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623423" y="163916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768208" y="163933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768208" y="192139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2130607" y="1639166"/>
            <a:ext cx="1409251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275471" y="163933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275469" y="192139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5217015" y="163916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5361877" y="163933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5361875" y="192139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3678429" y="163916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823076" y="163933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823076" y="192139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6776846" y="1626841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6921607" y="1627012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6921607" y="1909071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8284107" y="1626841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8428970" y="1627012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8428969" y="1909071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9809767" y="161017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9954631" y="161034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9954631" y="189240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72160" y="3626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276236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276236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3" name="组 127"/>
          <p:cNvGrpSpPr/>
          <p:nvPr userDrawn="1"/>
        </p:nvGrpSpPr>
        <p:grpSpPr>
          <a:xfrm>
            <a:off x="323650" y="3687165"/>
            <a:ext cx="11483665" cy="2086011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23650" y="36434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994130"/>
            <a:ext cx="11506259" cy="756294"/>
            <a:chOff x="6158918" y="1452832"/>
            <a:chExt cx="5688000" cy="1537832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3"/>
              <a:ext cx="5688000" cy="119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23650" y="59164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54"/>
          <p:cNvSpPr/>
          <p:nvPr userDrawn="1"/>
        </p:nvSpPr>
        <p:spPr>
          <a:xfrm>
            <a:off x="354459" y="1561418"/>
            <a:ext cx="11452856" cy="6280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626682" y="1528654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771434" y="1609243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771433" y="1892567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697897" y="154873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842649" y="162932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842648" y="19126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5120139" y="151789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5282140" y="159848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5282139" y="188180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/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文本占位符 10"/>
          <p:cNvSpPr>
            <a:spLocks noGrp="1"/>
          </p:cNvSpPr>
          <p:nvPr>
            <p:ph type="body" sz="quarter" idx="37" hasCustomPrompt="1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/>
          <p:cNvSpPr>
            <a:spLocks noGrp="1"/>
          </p:cNvSpPr>
          <p:nvPr>
            <p:ph type="body" sz="quarter" idx="38" hasCustomPrompt="1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4"/>
            <a:ext cx="11493093" cy="1292895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6119316" y="3646967"/>
            <a:ext cx="5688000" cy="190252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646967"/>
            <a:ext cx="5688000" cy="190252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19586"/>
            <a:ext cx="11506259" cy="1177139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5549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/>
          <p:cNvGrpSpPr/>
          <p:nvPr userDrawn="1"/>
        </p:nvGrpSpPr>
        <p:grpSpPr>
          <a:xfrm>
            <a:off x="304795" y="4329998"/>
            <a:ext cx="11493093" cy="138984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255229" y="431435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7" y="5750421"/>
            <a:ext cx="11520168" cy="1046304"/>
            <a:chOff x="6158918" y="1635450"/>
            <a:chExt cx="5694876" cy="2506623"/>
          </a:xfrm>
        </p:grpSpPr>
        <p:sp>
          <p:nvSpPr>
            <p:cNvPr id="73" name="矩形 72"/>
            <p:cNvSpPr/>
            <p:nvPr/>
          </p:nvSpPr>
          <p:spPr>
            <a:xfrm>
              <a:off x="6158918" y="2036702"/>
              <a:ext cx="5688000" cy="210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5794" y="1635450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18895" y="5689884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7" name="组 127"/>
          <p:cNvGrpSpPr/>
          <p:nvPr userDrawn="1"/>
        </p:nvGrpSpPr>
        <p:grpSpPr>
          <a:xfrm>
            <a:off x="289441" y="2247574"/>
            <a:ext cx="11586636" cy="939780"/>
            <a:chOff x="6158918" y="1631576"/>
            <a:chExt cx="5688000" cy="2510497"/>
          </a:xfrm>
        </p:grpSpPr>
        <p:sp>
          <p:nvSpPr>
            <p:cNvPr id="48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82701" y="21640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4" name="组 127"/>
          <p:cNvGrpSpPr/>
          <p:nvPr userDrawn="1"/>
        </p:nvGrpSpPr>
        <p:grpSpPr>
          <a:xfrm>
            <a:off x="240369" y="3265984"/>
            <a:ext cx="8792561" cy="939780"/>
            <a:chOff x="6158918" y="1631576"/>
            <a:chExt cx="5688000" cy="2510497"/>
          </a:xfrm>
        </p:grpSpPr>
        <p:sp>
          <p:nvSpPr>
            <p:cNvPr id="45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矩形 64"/>
          <p:cNvSpPr/>
          <p:nvPr userDrawn="1"/>
        </p:nvSpPr>
        <p:spPr>
          <a:xfrm>
            <a:off x="9177681" y="3251438"/>
            <a:ext cx="2698396" cy="9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4149108" y="2249913"/>
            <a:ext cx="3780000" cy="165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49913"/>
            <a:ext cx="3780000" cy="165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4181132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1" name="组 121"/>
          <p:cNvGrpSpPr/>
          <p:nvPr userDrawn="1"/>
        </p:nvGrpSpPr>
        <p:grpSpPr>
          <a:xfrm>
            <a:off x="7987380" y="2249913"/>
            <a:ext cx="3780000" cy="1656000"/>
            <a:chOff x="6158918" y="1631576"/>
            <a:chExt cx="5688000" cy="2510497"/>
          </a:xfrm>
        </p:grpSpPr>
        <p:sp>
          <p:nvSpPr>
            <p:cNvPr id="75" name="矩形 7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7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8104247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8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4815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2" name="think-cell Slide" r:id="rId11" imgW="5715" imgH="5715" progId="TCLayout.ActiveDocument.1">
                  <p:embed/>
                </p:oleObj>
              </mc:Choice>
              <mc:Fallback>
                <p:oleObj name="think-cell Slide" r:id="rId11" imgW="5715" imgH="5715" progId="TCLayout.ActiveDocument.1">
                  <p:embed/>
                  <p:pic>
                    <p:nvPicPr>
                      <p:cNvPr id="0" name="图片 491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600" dirty="0" err="1">
              <a:solidFill>
                <a:prstClr val="white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15" indent="0">
              <a:buNone/>
              <a:defRPr sz="1000"/>
            </a:lvl3pPr>
            <a:lvl4pPr marL="510540" indent="0">
              <a:buNone/>
              <a:defRPr sz="1000"/>
            </a:lvl4pPr>
            <a:lvl5pPr marL="655320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4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79705" indent="-179705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 dirty="0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/>
          <a:srcRect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>
            <p:custDataLst>
              <p:tags r:id="rId8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6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502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altLang="zh-SG"/>
              <a:t>Headline of maximum two lines here</a:t>
            </a:r>
            <a:endParaRPr lang="zh-SG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4399" y="167588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6623"/>
            <a:ext cx="11539373" cy="2117747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7222" y="4441458"/>
            <a:ext cx="11493928" cy="2416542"/>
            <a:chOff x="6158918" y="1631576"/>
            <a:chExt cx="5688000" cy="2510496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12019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60183" y="439623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矩形 6"/>
          <p:cNvSpPr/>
          <p:nvPr userDrawn="1"/>
        </p:nvSpPr>
        <p:spPr>
          <a:xfrm>
            <a:off x="5378614" y="1680369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23366" y="1680540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5523365" y="1962599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6"/>
          <p:cNvSpPr/>
          <p:nvPr userDrawn="1"/>
        </p:nvSpPr>
        <p:spPr>
          <a:xfrm>
            <a:off x="4022137" y="1678786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4166889" y="16789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4166888" y="19610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6"/>
          <p:cNvSpPr/>
          <p:nvPr userDrawn="1"/>
        </p:nvSpPr>
        <p:spPr>
          <a:xfrm>
            <a:off x="2721488" y="168561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2866240" y="168578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2866239" y="196784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1" name="矩形 6"/>
          <p:cNvSpPr/>
          <p:nvPr userDrawn="1"/>
        </p:nvSpPr>
        <p:spPr>
          <a:xfrm>
            <a:off x="1415048" y="1679877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4" name="矩形 6"/>
          <p:cNvSpPr/>
          <p:nvPr userDrawn="1"/>
        </p:nvSpPr>
        <p:spPr>
          <a:xfrm>
            <a:off x="6736746" y="1684967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81498" y="168513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1497" y="196719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8" name="矩形 6"/>
          <p:cNvSpPr/>
          <p:nvPr userDrawn="1"/>
        </p:nvSpPr>
        <p:spPr>
          <a:xfrm>
            <a:off x="10638693" y="1699786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10783445" y="16999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10783444" y="19820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1" name="矩形 6"/>
          <p:cNvSpPr/>
          <p:nvPr userDrawn="1"/>
        </p:nvSpPr>
        <p:spPr>
          <a:xfrm>
            <a:off x="9338044" y="170661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9482796" y="170678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9482795" y="198884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4" name="矩形 6"/>
          <p:cNvSpPr/>
          <p:nvPr userDrawn="1"/>
        </p:nvSpPr>
        <p:spPr>
          <a:xfrm>
            <a:off x="8037395" y="1688960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8182147" y="1689131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8182146" y="1971190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4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5225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8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532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  <p:sp>
        <p:nvSpPr>
          <p:cNvPr id="6" name="矩形 54"/>
          <p:cNvSpPr/>
          <p:nvPr/>
        </p:nvSpPr>
        <p:spPr>
          <a:xfrm>
            <a:off x="326400" y="1613560"/>
            <a:ext cx="11493093" cy="50182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2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5429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/>
          <p:cNvSpPr/>
          <p:nvPr userDrawn="1"/>
        </p:nvSpPr>
        <p:spPr>
          <a:xfrm>
            <a:off x="166292" y="5298141"/>
            <a:ext cx="5719482" cy="1489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5" name="矩形 54"/>
          <p:cNvSpPr/>
          <p:nvPr userDrawn="1"/>
        </p:nvSpPr>
        <p:spPr>
          <a:xfrm>
            <a:off x="3986827" y="3142165"/>
            <a:ext cx="3743209" cy="18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6" name="矩形 54"/>
          <p:cNvSpPr/>
          <p:nvPr userDrawn="1"/>
        </p:nvSpPr>
        <p:spPr>
          <a:xfrm>
            <a:off x="7868543" y="3146249"/>
            <a:ext cx="4141693" cy="1844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54"/>
          <p:cNvSpPr/>
          <p:nvPr userDrawn="1"/>
        </p:nvSpPr>
        <p:spPr>
          <a:xfrm>
            <a:off x="6024281" y="5298140"/>
            <a:ext cx="5916706" cy="1489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986828" y="2939835"/>
            <a:ext cx="3743209" cy="193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6292" y="5104577"/>
            <a:ext cx="5719482" cy="193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68545" y="2941627"/>
            <a:ext cx="4141693" cy="191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24281" y="5096110"/>
            <a:ext cx="5916706" cy="200238"/>
          </a:xfrm>
          <a:prstGeom prst="rect">
            <a:avLst/>
          </a:prstGeom>
        </p:spPr>
      </p:pic>
      <p:sp>
        <p:nvSpPr>
          <p:cNvPr id="12" name="矩形 54"/>
          <p:cNvSpPr/>
          <p:nvPr userDrawn="1"/>
        </p:nvSpPr>
        <p:spPr>
          <a:xfrm>
            <a:off x="105111" y="3142165"/>
            <a:ext cx="3743209" cy="18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111" y="2948602"/>
            <a:ext cx="3743209" cy="193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11/13/2019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121"/>
          <p:cNvGrpSpPr/>
          <p:nvPr userDrawn="1"/>
        </p:nvGrpSpPr>
        <p:grpSpPr>
          <a:xfrm>
            <a:off x="6128280" y="1679227"/>
            <a:ext cx="5688000" cy="1825973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23187" y="1679227"/>
            <a:ext cx="5688000" cy="182597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4144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1375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10021" y="3614615"/>
            <a:ext cx="11506259" cy="3090985"/>
            <a:chOff x="6158918" y="1494142"/>
            <a:chExt cx="5688000" cy="334781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3043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93045" y="410586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13388" y="3905900"/>
            <a:ext cx="5685182" cy="1498344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8621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3" name="组 121"/>
          <p:cNvGrpSpPr/>
          <p:nvPr userDrawn="1"/>
        </p:nvGrpSpPr>
        <p:grpSpPr>
          <a:xfrm>
            <a:off x="6096000" y="3896473"/>
            <a:ext cx="5711315" cy="1498344"/>
            <a:chOff x="6158918" y="1631576"/>
            <a:chExt cx="5688000" cy="2510497"/>
          </a:xfrm>
        </p:grpSpPr>
        <p:sp>
          <p:nvSpPr>
            <p:cNvPr id="84" name="矩形 8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6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6132485" y="3843170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3" name="矩形 62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4399" y="167588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849238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3"/>
            <a:ext cx="5688000" cy="186401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765797"/>
            <a:ext cx="11506259" cy="962692"/>
            <a:chOff x="6158918" y="1452832"/>
            <a:chExt cx="5688000" cy="2022423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7222" y="4210736"/>
            <a:ext cx="11493928" cy="1456507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矩形 6"/>
          <p:cNvSpPr/>
          <p:nvPr userDrawn="1"/>
        </p:nvSpPr>
        <p:spPr>
          <a:xfrm>
            <a:off x="5372823" y="1692286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6"/>
          <p:cNvSpPr/>
          <p:nvPr userDrawn="1"/>
        </p:nvSpPr>
        <p:spPr>
          <a:xfrm>
            <a:off x="4016346" y="1690703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6"/>
          <p:cNvSpPr/>
          <p:nvPr userDrawn="1"/>
        </p:nvSpPr>
        <p:spPr>
          <a:xfrm>
            <a:off x="2715697" y="1697531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1" name="矩形 6"/>
          <p:cNvSpPr/>
          <p:nvPr userDrawn="1"/>
        </p:nvSpPr>
        <p:spPr>
          <a:xfrm>
            <a:off x="1415048" y="1679877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4" name="矩形 6"/>
          <p:cNvSpPr/>
          <p:nvPr userDrawn="1"/>
        </p:nvSpPr>
        <p:spPr>
          <a:xfrm>
            <a:off x="6730955" y="169688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6921351" y="2222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8" name="矩形 6"/>
          <p:cNvSpPr/>
          <p:nvPr userDrawn="1"/>
        </p:nvSpPr>
        <p:spPr>
          <a:xfrm>
            <a:off x="10632902" y="1711703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1" name="矩形 6"/>
          <p:cNvSpPr/>
          <p:nvPr userDrawn="1"/>
        </p:nvSpPr>
        <p:spPr>
          <a:xfrm>
            <a:off x="9332253" y="1718531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4" name="矩形 6"/>
          <p:cNvSpPr/>
          <p:nvPr userDrawn="1"/>
        </p:nvSpPr>
        <p:spPr>
          <a:xfrm>
            <a:off x="8031604" y="1700877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4399" y="167588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6623"/>
            <a:ext cx="11539373" cy="2117747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7222" y="4441458"/>
            <a:ext cx="11493928" cy="2416542"/>
            <a:chOff x="6158918" y="1631576"/>
            <a:chExt cx="5688000" cy="2510496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12019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60183" y="439623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矩形 6"/>
          <p:cNvSpPr/>
          <p:nvPr userDrawn="1"/>
        </p:nvSpPr>
        <p:spPr>
          <a:xfrm>
            <a:off x="5378614" y="1680369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23366" y="1680540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5523365" y="1962599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6"/>
          <p:cNvSpPr/>
          <p:nvPr userDrawn="1"/>
        </p:nvSpPr>
        <p:spPr>
          <a:xfrm>
            <a:off x="4022137" y="1678786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4166889" y="16789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4166888" y="19610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6"/>
          <p:cNvSpPr/>
          <p:nvPr userDrawn="1"/>
        </p:nvSpPr>
        <p:spPr>
          <a:xfrm>
            <a:off x="2721488" y="168561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2866240" y="168578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2866239" y="196784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1" name="矩形 6"/>
          <p:cNvSpPr/>
          <p:nvPr userDrawn="1"/>
        </p:nvSpPr>
        <p:spPr>
          <a:xfrm>
            <a:off x="1415048" y="1679877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4" name="矩形 6"/>
          <p:cNvSpPr/>
          <p:nvPr userDrawn="1"/>
        </p:nvSpPr>
        <p:spPr>
          <a:xfrm>
            <a:off x="6736746" y="1684967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81498" y="168513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1497" y="196719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8" name="矩形 6"/>
          <p:cNvSpPr/>
          <p:nvPr userDrawn="1"/>
        </p:nvSpPr>
        <p:spPr>
          <a:xfrm>
            <a:off x="10638693" y="1699786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10783445" y="16999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10783444" y="19820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1" name="矩形 6"/>
          <p:cNvSpPr/>
          <p:nvPr userDrawn="1"/>
        </p:nvSpPr>
        <p:spPr>
          <a:xfrm>
            <a:off x="9338044" y="170661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9482796" y="170678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9482795" y="198884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4" name="矩形 6"/>
          <p:cNvSpPr/>
          <p:nvPr userDrawn="1"/>
        </p:nvSpPr>
        <p:spPr>
          <a:xfrm>
            <a:off x="8037395" y="1688960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8182147" y="1689131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8182146" y="1971190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3150" y="1596653"/>
            <a:ext cx="5688000" cy="2094814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08057" y="1596652"/>
            <a:ext cx="5688000" cy="2094815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298629" y="1521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8057" y="3790021"/>
            <a:ext cx="11493928" cy="3067979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6915185" y="1542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905" indent="0">
              <a:spcBef>
                <a:spcPts val="1400"/>
              </a:spcBef>
              <a:buNone/>
              <a:defRPr/>
            </a:lvl1pPr>
            <a:lvl2pPr marL="1905" indent="0">
              <a:spcBef>
                <a:spcPts val="1400"/>
              </a:spcBef>
              <a:buNone/>
              <a:defRPr/>
            </a:lvl2pPr>
            <a:lvl3pPr marL="1905" indent="0">
              <a:spcBef>
                <a:spcPts val="1400"/>
              </a:spcBef>
              <a:buNone/>
              <a:defRPr/>
            </a:lvl3pPr>
            <a:lvl4pPr marL="1905" indent="0">
              <a:spcBef>
                <a:spcPts val="1400"/>
              </a:spcBef>
              <a:buNone/>
              <a:defRPr/>
            </a:lvl4pPr>
            <a:lvl5pPr marL="1905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 altLang="zh-SG"/>
              <a:t>Click to edit Master text styles</a:t>
            </a:r>
            <a:endParaRPr lang="zh-SG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54917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69392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69392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73857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88332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8332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4787153" y="2279862"/>
            <a:ext cx="7404847" cy="3324926"/>
            <a:chOff x="6158918" y="1631576"/>
            <a:chExt cx="5688000" cy="3513138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323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9862"/>
            <a:ext cx="4329495" cy="3334353"/>
            <a:chOff x="6158918" y="1631576"/>
            <a:chExt cx="5688000" cy="3523099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3244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4904320" y="22892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798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93386"/>
            <a:ext cx="11885162" cy="1103339"/>
            <a:chOff x="6158918" y="2724885"/>
            <a:chExt cx="5691651" cy="1417188"/>
          </a:xfrm>
        </p:grpSpPr>
        <p:sp>
          <p:nvSpPr>
            <p:cNvPr id="73" name="矩形 72"/>
            <p:cNvSpPr/>
            <p:nvPr/>
          </p:nvSpPr>
          <p:spPr>
            <a:xfrm>
              <a:off x="6158918" y="3080817"/>
              <a:ext cx="5688000" cy="1061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2569" y="2724885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14223" y="56652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296893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9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5734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altLang="zh-SG"/>
              <a:t>Headline of maximum two lines here</a:t>
            </a:r>
            <a:endParaRPr lang="zh-SG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altLang="zh-SG"/>
              <a:t>Text on first level here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 dirty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3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5837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altLang="zh-SG"/>
              <a:t>Headline of maximum two lines here</a:t>
            </a:r>
            <a:endParaRPr lang="zh-SG" altLang="en-US" dirty="0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465" indent="-164465">
              <a:buFont typeface="Arial" panose="020B0604020202020204" pitchFamily="34" charset="0"/>
              <a:buChar char="•"/>
              <a:defRPr sz="2000" baseline="0"/>
            </a:lvl1pPr>
            <a:lvl2pPr marL="347345" indent="-182880">
              <a:spcBef>
                <a:spcPts val="600"/>
              </a:spcBef>
              <a:buFont typeface="Arial" panose="020B0604020202020204" pitchFamily="34" charset="0"/>
              <a:buChar char="–"/>
              <a:defRPr sz="2000"/>
            </a:lvl2pPr>
            <a:lvl3pPr marL="484505" indent="-137160">
              <a:spcBef>
                <a:spcPts val="200"/>
              </a:spcBef>
              <a:buFont typeface="Arial" panose="020B0604020202020204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SG"/>
              <a:t>Divider subsections here</a:t>
            </a:r>
            <a:endParaRPr lang="zh-SG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altLang="zh-SG"/>
              <a:t>Divider text here</a:t>
            </a:r>
            <a:endParaRPr lang="zh-SG" altLang="en-US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ClosingPage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15" indent="0">
              <a:buNone/>
              <a:defRPr sz="1000"/>
            </a:lvl3pPr>
            <a:lvl4pPr marL="510540" indent="0">
              <a:buNone/>
              <a:defRPr sz="1000"/>
            </a:lvl4pPr>
            <a:lvl5pPr marL="655320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79705" indent="-179705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 dirty="0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/>
          <a:srcRect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1" y="153948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3" y="1620071"/>
            <a:ext cx="1404000" cy="25525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3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1"/>
            <a:ext cx="1404000" cy="25525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7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1"/>
            <a:ext cx="1404000" cy="25525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9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72160" y="3626878"/>
            <a:ext cx="2743200" cy="365125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108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108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276236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276236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6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23652" y="3687166"/>
            <a:ext cx="11483665" cy="2086012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3651" y="36434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6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1057" y="5994130"/>
            <a:ext cx="11506259" cy="756294"/>
            <a:chOff x="6158918" y="1452832"/>
            <a:chExt cx="5688000" cy="153783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3"/>
              <a:ext cx="5688000" cy="119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23651" y="5916432"/>
            <a:ext cx="2498725" cy="22647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10"/>
            <a:ext cx="1404000" cy="25525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73716730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354459" y="1561419"/>
            <a:ext cx="11452856" cy="6280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160">
              <a:solidFill>
                <a:prstClr val="whit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1" y="153948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3" y="1620071"/>
            <a:ext cx="1404000" cy="25525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626683" y="1528655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71435" y="1609244"/>
            <a:ext cx="1404000" cy="25525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71433" y="1892567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697897" y="154874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42649" y="1629329"/>
            <a:ext cx="1404000" cy="25525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842648" y="19126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887708"/>
            <a:ext cx="2743200" cy="365125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108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108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6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8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6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9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2" y="5476961"/>
            <a:ext cx="2498725" cy="22647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5120139" y="1517894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282140" y="1598482"/>
            <a:ext cx="1404000" cy="25525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82139" y="188180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120580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3" y="1485694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849607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076557" y="1474574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1307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303354" y="1485694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48103" y="1849607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6267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4528" y="202780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6839" y="202780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9" y="4493157"/>
            <a:ext cx="11506259" cy="2061523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2" y="4706497"/>
            <a:ext cx="2498725" cy="22647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339878" y="147022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189954" y="1458267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351953" y="1556255"/>
            <a:ext cx="1224776" cy="17866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351953" y="1830965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77368992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759888"/>
            <a:ext cx="2743200" cy="365125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108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108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9865"/>
            <a:ext cx="11493093" cy="1292896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646967"/>
            <a:ext cx="5688000" cy="190252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646967"/>
            <a:ext cx="5688000" cy="190252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8" y="358787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58787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6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9" y="5619587"/>
            <a:ext cx="11506259" cy="117713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2" y="5554913"/>
            <a:ext cx="2498725" cy="22647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257663" y="1671487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415" y="1671658"/>
            <a:ext cx="1171863" cy="203668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414" y="195371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701516" y="1671487"/>
            <a:ext cx="1409251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6270" y="1671658"/>
            <a:ext cx="1171863" cy="203668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46269" y="195371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4681957" y="1671487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6710" y="1671658"/>
            <a:ext cx="1171863" cy="203668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26709" y="195371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6135261" y="1671487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80014" y="1671658"/>
            <a:ext cx="1171863" cy="203668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80013" y="195371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3189306" y="1671487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4058" y="1671658"/>
            <a:ext cx="1171863" cy="203668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34058" y="195371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7581215" y="1671487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25969" y="1671658"/>
            <a:ext cx="1171863" cy="203668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25967" y="195371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9032931" y="1671487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77683" y="1671658"/>
            <a:ext cx="1171863" cy="203668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77682" y="195371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10480925" y="1671487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625678" y="1671658"/>
            <a:ext cx="1171863" cy="203668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625678" y="195371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32818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121"/>
          <p:cNvGrpSpPr/>
          <p:nvPr userDrawn="1"/>
        </p:nvGrpSpPr>
        <p:grpSpPr>
          <a:xfrm>
            <a:off x="6128280" y="1679227"/>
            <a:ext cx="5688000" cy="1825973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23187" y="1679227"/>
            <a:ext cx="5688000" cy="182597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4144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1375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10021" y="3614615"/>
            <a:ext cx="11506259" cy="3090985"/>
            <a:chOff x="6158918" y="1494142"/>
            <a:chExt cx="5688000" cy="334781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3043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93045" y="410586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04796" y="4329999"/>
            <a:ext cx="11493093" cy="1389844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55230" y="431435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7" y="5750422"/>
            <a:ext cx="11520168" cy="1046304"/>
            <a:chOff x="6158918" y="1635450"/>
            <a:chExt cx="5694876" cy="25066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036702"/>
              <a:ext cx="5688000" cy="210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5794" y="1635450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18896" y="5689884"/>
            <a:ext cx="2498725" cy="22647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257663" y="1671487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415" y="1671658"/>
            <a:ext cx="1171863" cy="203668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414" y="195371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701516" y="1671487"/>
            <a:ext cx="1409251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6270" y="1671658"/>
            <a:ext cx="1171863" cy="203668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46269" y="195371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4681957" y="1671487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6710" y="1671658"/>
            <a:ext cx="1171863" cy="203668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26709" y="195371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6135261" y="1671487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80014" y="1671658"/>
            <a:ext cx="1171863" cy="203668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80013" y="195371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3189306" y="1671487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4058" y="1671658"/>
            <a:ext cx="1171863" cy="203668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34058" y="195371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7581215" y="1671487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25969" y="1671658"/>
            <a:ext cx="1171863" cy="203668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25967" y="195371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9032931" y="1671487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77683" y="1671658"/>
            <a:ext cx="1171863" cy="203668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77682" y="195371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10480925" y="1671487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625678" y="1671658"/>
            <a:ext cx="1171863" cy="203668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625678" y="195371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7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89442" y="2247574"/>
            <a:ext cx="11586636" cy="939780"/>
            <a:chOff x="6158918" y="1631576"/>
            <a:chExt cx="5688000" cy="2510497"/>
          </a:xfrm>
        </p:grpSpPr>
        <p:sp>
          <p:nvSpPr>
            <p:cNvPr id="48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50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51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82702" y="21640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4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40370" y="3265984"/>
            <a:ext cx="8792561" cy="939780"/>
            <a:chOff x="6158918" y="1631576"/>
            <a:chExt cx="5688000" cy="2510497"/>
          </a:xfrm>
        </p:grpSpPr>
        <p:sp>
          <p:nvSpPr>
            <p:cNvPr id="45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46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49" name="矩形 64">
            <a:extLst>
              <a:ext uri="{FF2B5EF4-FFF2-40B4-BE49-F238E27FC236}">
                <a16:creationId xmlns:a16="http://schemas.microsoft.com/office/drawing/2014/main" id="{39A858AE-6D4A-45B5-A5B4-0A3DDCA624F2}"/>
              </a:ext>
            </a:extLst>
          </p:cNvPr>
          <p:cNvSpPr/>
          <p:nvPr userDrawn="1"/>
        </p:nvSpPr>
        <p:spPr>
          <a:xfrm>
            <a:off x="9177682" y="3251439"/>
            <a:ext cx="2698396" cy="9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16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637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1" y="153948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3" y="1620071"/>
            <a:ext cx="1404000" cy="25525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3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1"/>
            <a:ext cx="1404000" cy="25525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7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1"/>
            <a:ext cx="1404000" cy="25525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9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887708"/>
            <a:ext cx="2743200" cy="365125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108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108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149108" y="2249914"/>
            <a:ext cx="3780000" cy="165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49914"/>
            <a:ext cx="3780000" cy="165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81132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8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6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9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2" y="5476961"/>
            <a:ext cx="2498725" cy="22647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10"/>
            <a:ext cx="1404000" cy="25525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6"/>
          </a:xfrm>
        </p:spPr>
        <p:txBody>
          <a:bodyPr/>
          <a:lstStyle>
            <a:lvl1pPr marL="0" indent="0" algn="ctr">
              <a:buNone/>
              <a:defRPr sz="108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1" name="组 121">
            <a:extLst>
              <a:ext uri="{FF2B5EF4-FFF2-40B4-BE49-F238E27FC236}">
                <a16:creationId xmlns:a16="http://schemas.microsoft.com/office/drawing/2014/main" id="{A7ABA6C9-61CA-498C-9A64-894DA8FE20EB}"/>
              </a:ext>
            </a:extLst>
          </p:cNvPr>
          <p:cNvGrpSpPr/>
          <p:nvPr userDrawn="1"/>
        </p:nvGrpSpPr>
        <p:grpSpPr>
          <a:xfrm>
            <a:off x="7987380" y="2249914"/>
            <a:ext cx="3780000" cy="1656000"/>
            <a:chOff x="6158918" y="1631576"/>
            <a:chExt cx="5688000" cy="251049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DEE4BCA-8134-47BA-AA78-7A2BB4771B8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963E4F9-8A84-4674-A862-07FDB0753A2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EB95AC50-B1CD-4791-9151-25BA254CD15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104247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020716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89"/>
          <a:ext cx="211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06856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5" name="think-cell Slide" r:id="rId11" imgW="5715" imgH="5715" progId="TCLayout.ActiveDocument.1">
                  <p:embed/>
                </p:oleObj>
              </mc:Choice>
              <mc:Fallback>
                <p:oleObj name="think-cell Slide" r:id="rId11" imgW="5715" imgH="5715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51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 fontAlgn="auto">
              <a:lnSpc>
                <a:spcPct val="90000"/>
              </a:lnSpc>
            </a:pPr>
            <a:endParaRPr lang="en-US" altLang="zh-CN" sz="3240" dirty="0" err="1">
              <a:solidFill>
                <a:prstClr val="white"/>
              </a:solidFill>
              <a:latin typeface="Arial" pitchFamily="34" charset="0"/>
              <a:ea typeface="华文楷体" panose="02010600040101010101" pitchFamily="2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2" y="6353325"/>
            <a:ext cx="4415367" cy="193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260"/>
            </a:lvl1pPr>
            <a:lvl2pPr marL="164592" indent="0">
              <a:buNone/>
              <a:defRPr sz="900"/>
            </a:lvl2pPr>
            <a:lvl3pPr marL="290893" indent="0">
              <a:buNone/>
              <a:defRPr sz="900"/>
            </a:lvl3pPr>
            <a:lvl4pPr marL="459486" indent="0">
              <a:buNone/>
              <a:defRPr sz="900"/>
            </a:lvl4pPr>
            <a:lvl5pPr marL="589788" indent="0">
              <a:buNone/>
              <a:defRPr sz="9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4"/>
            </p:custDataLst>
          </p:nvPr>
        </p:nvSpPr>
        <p:spPr>
          <a:xfrm>
            <a:off x="326402" y="5073439"/>
            <a:ext cx="5290556" cy="17450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61735" indent="-161735">
              <a:buNone/>
              <a:defRPr lang="en-US" sz="126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26400" y="4858082"/>
            <a:ext cx="5289117" cy="193900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60" baseline="0"/>
            </a:lvl1pPr>
          </a:lstStyle>
          <a:p>
            <a:r>
              <a:rPr lang="en-US" dirty="0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/>
          <a:srcRect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24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>
            <p:custDataLst>
              <p:tags r:id="rId8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326400" y="3154682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810"/>
              </a:spcBef>
              <a:buNone/>
              <a:defRPr sz="162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105848517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89"/>
          <a:ext cx="211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4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altLang="zh-SG"/>
              <a:t>Headline of maximum two lines here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976737824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89"/>
          <a:ext cx="211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4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405121445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89"/>
          <a:ext cx="211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4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  <p:sp>
        <p:nvSpPr>
          <p:cNvPr id="6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/>
        </p:nvSpPr>
        <p:spPr>
          <a:xfrm>
            <a:off x="326400" y="1613560"/>
            <a:ext cx="11493093" cy="50182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16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7574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89"/>
          <a:ext cx="211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66292" y="5298142"/>
            <a:ext cx="5719483" cy="1489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160">
              <a:solidFill>
                <a:prstClr val="white"/>
              </a:solidFill>
            </a:endParaRPr>
          </a:p>
        </p:txBody>
      </p:sp>
      <p:sp>
        <p:nvSpPr>
          <p:cNvPr id="7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3986829" y="3142165"/>
            <a:ext cx="3743209" cy="18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160">
              <a:solidFill>
                <a:prstClr val="white"/>
              </a:solidFill>
            </a:endParaRPr>
          </a:p>
        </p:txBody>
      </p:sp>
      <p:sp>
        <p:nvSpPr>
          <p:cNvPr id="76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7868544" y="3146250"/>
            <a:ext cx="4141693" cy="1844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160">
              <a:solidFill>
                <a:prstClr val="white"/>
              </a:solidFill>
            </a:endParaRPr>
          </a:p>
        </p:txBody>
      </p:sp>
      <p:sp>
        <p:nvSpPr>
          <p:cNvPr id="77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6024281" y="5298140"/>
            <a:ext cx="5916707" cy="1489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16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986829" y="2939836"/>
            <a:ext cx="3743209" cy="193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6292" y="5104577"/>
            <a:ext cx="5719483" cy="193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68546" y="2941628"/>
            <a:ext cx="4141693" cy="191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24281" y="5096110"/>
            <a:ext cx="5916707" cy="200238"/>
          </a:xfrm>
          <a:prstGeom prst="rect">
            <a:avLst/>
          </a:prstGeom>
        </p:spPr>
      </p:pic>
      <p:sp>
        <p:nvSpPr>
          <p:cNvPr id="12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05113" y="3142165"/>
            <a:ext cx="3743209" cy="18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16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113" y="2948603"/>
            <a:ext cx="3743209" cy="1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5987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95237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7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626682" y="1528654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771434" y="1609243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771433" y="1892567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697897" y="154873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842649" y="162932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842648" y="19126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5120139" y="151789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5282140" y="159848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5282139" y="188180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4"/>
            <a:ext cx="11493093" cy="1509478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4103696" y="3820175"/>
            <a:ext cx="3755958" cy="1498344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820175"/>
            <a:ext cx="3755958" cy="1498344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7764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4090703" y="376687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299846"/>
            <a:ext cx="11506259" cy="1496879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7893684" y="3810748"/>
            <a:ext cx="3913631" cy="1498344"/>
            <a:chOff x="6158918" y="1631576"/>
            <a:chExt cx="5688000" cy="2510497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80692" y="375744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13388" y="3905900"/>
            <a:ext cx="5685182" cy="1498344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8621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3" name="组 121">
            <a:extLst>
              <a:ext uri="{FF2B5EF4-FFF2-40B4-BE49-F238E27FC236}">
                <a16:creationId xmlns:a16="http://schemas.microsoft.com/office/drawing/2014/main" id="{6CCE213C-8A66-4193-8DC2-EF280265DA65}"/>
              </a:ext>
            </a:extLst>
          </p:cNvPr>
          <p:cNvGrpSpPr/>
          <p:nvPr userDrawn="1"/>
        </p:nvGrpSpPr>
        <p:grpSpPr>
          <a:xfrm>
            <a:off x="6096000" y="3896473"/>
            <a:ext cx="5711315" cy="1498344"/>
            <a:chOff x="6158918" y="1631576"/>
            <a:chExt cx="5688000" cy="2510497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DFBEA0A-FDF0-4767-B62E-C5A6C7462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70C6134-1909-4F84-AB80-A1FAA9AD8B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6" name="内容占位符 21">
            <a:extLst>
              <a:ext uri="{FF2B5EF4-FFF2-40B4-BE49-F238E27FC236}">
                <a16:creationId xmlns:a16="http://schemas.microsoft.com/office/drawing/2014/main" id="{499B68B9-BA02-4DC2-9FE1-C3596028B27A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132485" y="3843170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E29CBB-173D-44F7-A77F-62C35764A796}"/>
              </a:ext>
            </a:extLst>
          </p:cNvPr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3B754C00-FED3-412C-922E-D53F168C20F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94726042-90EA-45FC-9BC8-82BC1021739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AEE083A-44D3-49CD-AC31-F64047F0570F}"/>
              </a:ext>
            </a:extLst>
          </p:cNvPr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890473FD-07F8-4BB5-BF04-46018C31004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F68BA40A-418A-400C-8C43-EDDEECA1414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28976308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849238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3"/>
            <a:ext cx="5688000" cy="186401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1057" y="5765797"/>
            <a:ext cx="11506259" cy="962692"/>
            <a:chOff x="6158918" y="1452832"/>
            <a:chExt cx="5688000" cy="20224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7222" y="4210736"/>
            <a:ext cx="11493928" cy="1456507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921351" y="2222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13189051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8163673" y="2276260"/>
            <a:ext cx="3839029" cy="1849238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3"/>
            <a:ext cx="3825862" cy="186401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1057" y="5765797"/>
            <a:ext cx="11701645" cy="962692"/>
            <a:chOff x="6158918" y="1452832"/>
            <a:chExt cx="5688000" cy="20224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7222" y="4210736"/>
            <a:ext cx="11695480" cy="1456507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8163673" y="22510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4213880" y="2275441"/>
            <a:ext cx="3875998" cy="1864013"/>
            <a:chOff x="6158918" y="1631576"/>
            <a:chExt cx="5688000" cy="2510497"/>
          </a:xfrm>
        </p:grpSpPr>
        <p:sp>
          <p:nvSpPr>
            <p:cNvPr id="40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4223964" y="228767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917827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116541" y="2242527"/>
            <a:ext cx="11932023" cy="1874803"/>
            <a:chOff x="6158918" y="1631576"/>
            <a:chExt cx="5688000" cy="2222498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194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116541" y="4210736"/>
            <a:ext cx="11932023" cy="2566582"/>
            <a:chOff x="6158918" y="1631576"/>
            <a:chExt cx="5688000" cy="266637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12019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387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60183" y="41655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260183" y="1558640"/>
            <a:ext cx="11519190" cy="602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0533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3150" y="1596653"/>
            <a:ext cx="5688000" cy="2094814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08057" y="1596652"/>
            <a:ext cx="5688000" cy="2094815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98629" y="1521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8057" y="3790021"/>
            <a:ext cx="11493928" cy="3067979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915185" y="1542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00587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54917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9392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9392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73857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332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8332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787153" y="2279862"/>
            <a:ext cx="7404847" cy="3324926"/>
            <a:chOff x="6158918" y="1631576"/>
            <a:chExt cx="5688000" cy="351313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323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9862"/>
            <a:ext cx="4329495" cy="3334353"/>
            <a:chOff x="6158918" y="1631576"/>
            <a:chExt cx="5688000" cy="352309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3244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904320" y="22892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798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693386"/>
            <a:ext cx="11885162" cy="1103339"/>
            <a:chOff x="6158918" y="2724885"/>
            <a:chExt cx="5691651" cy="141718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3080817"/>
              <a:ext cx="5688000" cy="1061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2569" y="2724885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14223" y="56652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296893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89518303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8280" y="1679227"/>
            <a:ext cx="5688000" cy="1825973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23187" y="1679227"/>
            <a:ext cx="5688000" cy="182597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4144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1375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10021" y="3614615"/>
            <a:ext cx="11506259" cy="3090985"/>
            <a:chOff x="6158918" y="1494142"/>
            <a:chExt cx="5688000" cy="334781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3043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93045" y="410586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0601368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4"/>
            <a:ext cx="11493093" cy="1509478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03696" y="3820175"/>
            <a:ext cx="3755958" cy="1498344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820175"/>
            <a:ext cx="3755958" cy="1498344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7764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090703" y="376687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299846"/>
            <a:ext cx="11506259" cy="149687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893684" y="3810748"/>
            <a:ext cx="3913631" cy="1498344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80692" y="375744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6495768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53304" y="40576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3"/>
            <a:ext cx="11493093" cy="1778232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04795" y="4117908"/>
            <a:ext cx="5406094" cy="2858530"/>
            <a:chOff x="6158918" y="1631576"/>
            <a:chExt cx="5688000" cy="4789509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2"/>
              <a:ext cx="5688000" cy="4511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04794" y="40741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5926043" y="4108482"/>
            <a:ext cx="5872680" cy="2867955"/>
            <a:chOff x="6158918" y="1631578"/>
            <a:chExt cx="5688000" cy="48053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8"/>
              <a:ext cx="5688000" cy="29429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2"/>
              <a:ext cx="5688000" cy="4526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72099" y="4055178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116729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475825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0577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576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811088" y="151319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55840" y="159378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955839" y="187711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5245258" y="151268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90010" y="159327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90009" y="187660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51267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5742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5742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4040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443F410-7216-4BD5-8600-9D26FC85BDBF}"/>
              </a:ext>
            </a:extLst>
          </p:cNvPr>
          <p:cNvSpPr/>
          <p:nvPr/>
        </p:nvSpPr>
        <p:spPr>
          <a:xfrm>
            <a:off x="314222" y="2279865"/>
            <a:ext cx="11493093" cy="173165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03696" y="4101235"/>
            <a:ext cx="3755958" cy="1498344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4101235"/>
            <a:ext cx="3755958" cy="1498344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40574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090703" y="404793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644163"/>
            <a:ext cx="11512807" cy="1152561"/>
            <a:chOff x="6158918" y="2103228"/>
            <a:chExt cx="5691237" cy="203884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410904"/>
              <a:ext cx="5688000" cy="1731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2155" y="2103228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74130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88605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88605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893684" y="4091808"/>
            <a:ext cx="3913631" cy="1498344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80692" y="403850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71324" y="2200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2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13123" y="2260639"/>
            <a:ext cx="3755958" cy="1716858"/>
            <a:chOff x="6158918" y="1631576"/>
            <a:chExt cx="5688000" cy="2876620"/>
          </a:xfrm>
        </p:grpSpPr>
        <p:sp>
          <p:nvSpPr>
            <p:cNvPr id="57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6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22815" y="2260639"/>
            <a:ext cx="3755958" cy="1716858"/>
            <a:chOff x="6158918" y="1631576"/>
            <a:chExt cx="5688000" cy="2876620"/>
          </a:xfrm>
        </p:grpSpPr>
        <p:sp>
          <p:nvSpPr>
            <p:cNvPr id="77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9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322814" y="22168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0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4100130" y="220733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1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903111" y="2251212"/>
            <a:ext cx="3913631" cy="1707312"/>
            <a:chOff x="6158918" y="1631576"/>
            <a:chExt cx="5688000" cy="2860626"/>
          </a:xfrm>
        </p:grpSpPr>
        <p:sp>
          <p:nvSpPr>
            <p:cNvPr id="82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582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4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7890119" y="2197909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1396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53304" y="40576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3"/>
            <a:ext cx="11493093" cy="1778232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04795" y="4117908"/>
            <a:ext cx="5406094" cy="2858530"/>
            <a:chOff x="6158918" y="1631576"/>
            <a:chExt cx="5688000" cy="4789509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2"/>
              <a:ext cx="5688000" cy="4511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04794" y="40741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5926043" y="4108482"/>
            <a:ext cx="5872680" cy="2867955"/>
            <a:chOff x="6158918" y="1631578"/>
            <a:chExt cx="5688000" cy="4805300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8"/>
              <a:ext cx="5688000" cy="29429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2"/>
              <a:ext cx="5688000" cy="4526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72099" y="4055178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err="1"/>
              <a:t>Headlne</a:t>
            </a:r>
            <a:r>
              <a:rPr lang="en-US" dirty="0"/>
              <a:t>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683163344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9620031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318473" y="148934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63225" y="156993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63223" y="18532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621505" y="147851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66257" y="1559102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66255" y="184242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997779" y="151309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42531" y="159368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42530" y="1877010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8877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8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8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6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41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4" y="5477128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6420021" y="1482253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82022" y="156284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82021" y="184616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97018078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9445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990181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219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32460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60233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1520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6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3595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0872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7678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7650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7553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31963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1730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1700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7066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61917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657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/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0"/>
          <p:cNvSpPr>
            <a:spLocks noGrp="1"/>
          </p:cNvSpPr>
          <p:nvPr>
            <p:ph type="body" sz="quarter" idx="37" hasCustomPrompt="1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/>
          <p:cNvSpPr>
            <a:spLocks noGrp="1"/>
          </p:cNvSpPr>
          <p:nvPr>
            <p:ph type="body" sz="quarter" idx="38" hasCustomPrompt="1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3258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25799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5165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95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70996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87585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83301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72160" y="3626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276236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276236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3" name="组 127"/>
          <p:cNvGrpSpPr/>
          <p:nvPr userDrawn="1"/>
        </p:nvGrpSpPr>
        <p:grpSpPr>
          <a:xfrm>
            <a:off x="323650" y="3687165"/>
            <a:ext cx="11483665" cy="2086011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23650" y="36434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994130"/>
            <a:ext cx="11506259" cy="756294"/>
            <a:chOff x="6158918" y="1452832"/>
            <a:chExt cx="5688000" cy="1537832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3"/>
              <a:ext cx="5688000" cy="119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23650" y="59164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980398261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626682" y="1528654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771434" y="1609243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771433" y="1892567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697897" y="154873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842649" y="162932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842648" y="19126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5120139" y="151789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5282140" y="159848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5282139" y="188180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455858914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/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0"/>
          <p:cNvSpPr>
            <a:spLocks noGrp="1"/>
          </p:cNvSpPr>
          <p:nvPr>
            <p:ph type="body" sz="quarter" idx="37" hasCustomPrompt="1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/>
          <p:cNvSpPr>
            <a:spLocks noGrp="1"/>
          </p:cNvSpPr>
          <p:nvPr>
            <p:ph type="body" sz="quarter" idx="38" hasCustomPrompt="1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232928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1" y="153948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3" y="1620072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626683" y="1528654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771435" y="1609244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771433" y="1892567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697897" y="154874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842649" y="162933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842648" y="19126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8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8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41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4" y="5477128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5120139" y="1517895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5282140" y="159848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5282139" y="188180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4"/>
            <a:ext cx="11493093" cy="1292895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6119316" y="3646967"/>
            <a:ext cx="5688000" cy="190252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646967"/>
            <a:ext cx="5688000" cy="190252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19586"/>
            <a:ext cx="11506259" cy="1177139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5549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70223365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56"/>
          <p:cNvSpPr/>
          <p:nvPr userDrawn="1"/>
        </p:nvSpPr>
        <p:spPr>
          <a:xfrm>
            <a:off x="-16759" y="1683799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04446" y="2996627"/>
            <a:ext cx="11493093" cy="1848877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24913" y="297134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4885764"/>
            <a:ext cx="11506259" cy="1910961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5549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7680" y="168893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47679" y="19709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1416716" y="1688765"/>
            <a:ext cx="131661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561468" y="168893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561467" y="19709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4166204" y="1676904"/>
            <a:ext cx="133309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250800" y="172260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279072" y="19488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924127" y="1683799"/>
            <a:ext cx="126929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881192" y="16938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81191" y="19759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2786703" y="1678379"/>
            <a:ext cx="131661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2931454" y="16785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31453" y="19606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8232911" y="1674834"/>
            <a:ext cx="1250401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8232913" y="1675005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8232912" y="1957064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533825" y="1678379"/>
            <a:ext cx="128231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565739" y="16785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565738" y="19606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10913568" y="1683799"/>
            <a:ext cx="1273069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936238" y="168397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936237" y="196602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56"/>
          <p:cNvSpPr/>
          <p:nvPr userDrawn="1"/>
        </p:nvSpPr>
        <p:spPr>
          <a:xfrm>
            <a:off x="1449870" y="2296395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1594622" y="229656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1594621" y="257862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矩形 76"/>
          <p:cNvSpPr/>
          <p:nvPr userDrawn="1"/>
        </p:nvSpPr>
        <p:spPr>
          <a:xfrm>
            <a:off x="2893724" y="2296395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3038476" y="229656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3038475" y="257862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矩形 79"/>
          <p:cNvSpPr/>
          <p:nvPr userDrawn="1"/>
        </p:nvSpPr>
        <p:spPr>
          <a:xfrm>
            <a:off x="4435876" y="230541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4580628" y="230558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2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4580627" y="258764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6" name="矩形 82"/>
          <p:cNvSpPr/>
          <p:nvPr userDrawn="1"/>
        </p:nvSpPr>
        <p:spPr>
          <a:xfrm>
            <a:off x="5999374" y="2304628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/>
          <p:cNvSpPr>
            <a:spLocks noGrp="1"/>
          </p:cNvSpPr>
          <p:nvPr>
            <p:ph type="body" sz="quarter" idx="48" hasCustomPrompt="1"/>
          </p:nvPr>
        </p:nvSpPr>
        <p:spPr>
          <a:xfrm>
            <a:off x="6144126" y="230479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/>
          <p:cNvSpPr>
            <a:spLocks noGrp="1"/>
          </p:cNvSpPr>
          <p:nvPr>
            <p:ph type="body" sz="quarter" idx="49" hasCustomPrompt="1"/>
          </p:nvPr>
        </p:nvSpPr>
        <p:spPr>
          <a:xfrm>
            <a:off x="6144125" y="258685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9" name="矩形 88"/>
          <p:cNvSpPr/>
          <p:nvPr userDrawn="1"/>
        </p:nvSpPr>
        <p:spPr>
          <a:xfrm>
            <a:off x="7445329" y="2304628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占位符 10"/>
          <p:cNvSpPr>
            <a:spLocks noGrp="1"/>
          </p:cNvSpPr>
          <p:nvPr>
            <p:ph type="body" sz="quarter" idx="52" hasCustomPrompt="1"/>
          </p:nvPr>
        </p:nvSpPr>
        <p:spPr>
          <a:xfrm>
            <a:off x="7590081" y="230479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1" name="文本占位符 12"/>
          <p:cNvSpPr>
            <a:spLocks noGrp="1"/>
          </p:cNvSpPr>
          <p:nvPr>
            <p:ph type="body" sz="quarter" idx="53" hasCustomPrompt="1"/>
          </p:nvPr>
        </p:nvSpPr>
        <p:spPr>
          <a:xfrm>
            <a:off x="7590080" y="258685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矩形 91"/>
          <p:cNvSpPr/>
          <p:nvPr userDrawn="1"/>
        </p:nvSpPr>
        <p:spPr>
          <a:xfrm>
            <a:off x="8897044" y="2304628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占位符 10"/>
          <p:cNvSpPr>
            <a:spLocks noGrp="1"/>
          </p:cNvSpPr>
          <p:nvPr>
            <p:ph type="body" sz="quarter" idx="54" hasCustomPrompt="1"/>
          </p:nvPr>
        </p:nvSpPr>
        <p:spPr>
          <a:xfrm>
            <a:off x="9041796" y="230479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4" name="文本占位符 12"/>
          <p:cNvSpPr>
            <a:spLocks noGrp="1"/>
          </p:cNvSpPr>
          <p:nvPr>
            <p:ph type="body" sz="quarter" idx="55" hasCustomPrompt="1"/>
          </p:nvPr>
        </p:nvSpPr>
        <p:spPr>
          <a:xfrm>
            <a:off x="9041795" y="258685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8" name="矩形 82"/>
          <p:cNvSpPr/>
          <p:nvPr userDrawn="1"/>
        </p:nvSpPr>
        <p:spPr>
          <a:xfrm>
            <a:off x="5591036" y="1686022"/>
            <a:ext cx="126929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占位符 10"/>
          <p:cNvSpPr>
            <a:spLocks noGrp="1"/>
          </p:cNvSpPr>
          <p:nvPr>
            <p:ph type="body" sz="quarter" idx="58" hasCustomPrompt="1"/>
          </p:nvPr>
        </p:nvSpPr>
        <p:spPr>
          <a:xfrm>
            <a:off x="5596727" y="1686102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0" name="文本占位符 12"/>
          <p:cNvSpPr>
            <a:spLocks noGrp="1"/>
          </p:cNvSpPr>
          <p:nvPr>
            <p:ph type="body" sz="quarter" idx="59" hasCustomPrompt="1"/>
          </p:nvPr>
        </p:nvSpPr>
        <p:spPr>
          <a:xfrm>
            <a:off x="5599468" y="1957064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000400392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/>
          <p:cNvGrpSpPr/>
          <p:nvPr userDrawn="1"/>
        </p:nvGrpSpPr>
        <p:grpSpPr>
          <a:xfrm>
            <a:off x="304795" y="4329998"/>
            <a:ext cx="11493093" cy="138984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255229" y="431435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7" y="5750421"/>
            <a:ext cx="11520168" cy="1046304"/>
            <a:chOff x="6158918" y="1635450"/>
            <a:chExt cx="5694876" cy="2506623"/>
          </a:xfrm>
        </p:grpSpPr>
        <p:sp>
          <p:nvSpPr>
            <p:cNvPr id="73" name="矩形 72"/>
            <p:cNvSpPr/>
            <p:nvPr/>
          </p:nvSpPr>
          <p:spPr>
            <a:xfrm>
              <a:off x="6158918" y="2036702"/>
              <a:ext cx="5688000" cy="210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5794" y="1635450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18895" y="5689884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7" name="组 127"/>
          <p:cNvGrpSpPr/>
          <p:nvPr userDrawn="1"/>
        </p:nvGrpSpPr>
        <p:grpSpPr>
          <a:xfrm>
            <a:off x="289441" y="2247574"/>
            <a:ext cx="11586636" cy="939780"/>
            <a:chOff x="6158918" y="1631576"/>
            <a:chExt cx="5688000" cy="2510497"/>
          </a:xfrm>
        </p:grpSpPr>
        <p:sp>
          <p:nvSpPr>
            <p:cNvPr id="48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82701" y="21640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4" name="组 127"/>
          <p:cNvGrpSpPr/>
          <p:nvPr userDrawn="1"/>
        </p:nvGrpSpPr>
        <p:grpSpPr>
          <a:xfrm>
            <a:off x="240369" y="3265984"/>
            <a:ext cx="8792561" cy="939780"/>
            <a:chOff x="6158918" y="1631576"/>
            <a:chExt cx="5688000" cy="2510497"/>
          </a:xfrm>
        </p:grpSpPr>
        <p:sp>
          <p:nvSpPr>
            <p:cNvPr id="45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" name="矩形 64"/>
          <p:cNvSpPr/>
          <p:nvPr userDrawn="1"/>
        </p:nvSpPr>
        <p:spPr>
          <a:xfrm>
            <a:off x="9177681" y="3251438"/>
            <a:ext cx="2698396" cy="9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35015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4149108" y="2249913"/>
            <a:ext cx="3780000" cy="165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49913"/>
            <a:ext cx="3780000" cy="165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4181132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1" name="组 121"/>
          <p:cNvGrpSpPr/>
          <p:nvPr userDrawn="1"/>
        </p:nvGrpSpPr>
        <p:grpSpPr>
          <a:xfrm>
            <a:off x="7987380" y="2249913"/>
            <a:ext cx="3780000" cy="1656000"/>
            <a:chOff x="6158918" y="1631576"/>
            <a:chExt cx="5688000" cy="2510497"/>
          </a:xfrm>
        </p:grpSpPr>
        <p:sp>
          <p:nvSpPr>
            <p:cNvPr id="75" name="矩形 7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8104247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996112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519853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think-cell Slide" r:id="rId11" imgW="5715" imgH="5715" progId="TCLayout.ActiveDocument.1">
                  <p:embed/>
                </p:oleObj>
              </mc:Choice>
              <mc:Fallback>
                <p:oleObj name="think-cell Slide" r:id="rId11" imgW="5715" imgH="5715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600" b="0" i="0" baseline="0" dirty="0" err="1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15" indent="0">
              <a:buNone/>
              <a:defRPr sz="1000"/>
            </a:lvl3pPr>
            <a:lvl4pPr marL="510540" indent="0">
              <a:buNone/>
              <a:defRPr sz="1000"/>
            </a:lvl4pPr>
            <a:lvl5pPr marL="655320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4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79705" indent="-179705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 dirty="0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/>
          <a:srcRect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>
            <p:custDataLst>
              <p:tags r:id="rId8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2233633842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13388" y="3905900"/>
            <a:ext cx="5685182" cy="1498344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8621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3" name="组 121"/>
          <p:cNvGrpSpPr/>
          <p:nvPr userDrawn="1"/>
        </p:nvGrpSpPr>
        <p:grpSpPr>
          <a:xfrm>
            <a:off x="6096000" y="3896473"/>
            <a:ext cx="5711315" cy="1498344"/>
            <a:chOff x="6158918" y="1631576"/>
            <a:chExt cx="5688000" cy="2510497"/>
          </a:xfrm>
        </p:grpSpPr>
        <p:sp>
          <p:nvSpPr>
            <p:cNvPr id="84" name="矩形 8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6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6132485" y="3843170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3" name="矩形 62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745287882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54596" y="4356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4" y="2280032"/>
            <a:ext cx="11493093" cy="183536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6112015" y="4243733"/>
            <a:ext cx="5688000" cy="2445825"/>
            <a:chOff x="6158918" y="1631575"/>
            <a:chExt cx="5688000" cy="3227423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5"/>
              <a:ext cx="5688000" cy="358028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948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06087" y="4243734"/>
            <a:ext cx="5688000" cy="2445823"/>
            <a:chOff x="6158918" y="1631576"/>
            <a:chExt cx="5688000" cy="2796649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2"/>
              <a:ext cx="5688000" cy="25181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06087" y="418464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34611" y="418464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623423" y="163916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768208" y="163933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768208" y="192139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2130607" y="1639166"/>
            <a:ext cx="1409251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275471" y="163933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275469" y="192139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5217015" y="163916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5361877" y="163933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5361875" y="192139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3678429" y="163916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823076" y="163933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823076" y="192139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6776846" y="1626841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6921607" y="1627012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6921607" y="1909071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8284107" y="1626841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8428970" y="1627012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8428969" y="1909071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9809767" y="161017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9954631" y="161034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9954631" y="189240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2490114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4399" y="167588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6623"/>
            <a:ext cx="11539373" cy="2117747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7222" y="4441458"/>
            <a:ext cx="11493928" cy="2416542"/>
            <a:chOff x="6158918" y="1631576"/>
            <a:chExt cx="5688000" cy="2510496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12019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60183" y="439623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矩形 6"/>
          <p:cNvSpPr/>
          <p:nvPr userDrawn="1"/>
        </p:nvSpPr>
        <p:spPr>
          <a:xfrm>
            <a:off x="5378614" y="1680369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23366" y="1680540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5523365" y="1962599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6"/>
          <p:cNvSpPr/>
          <p:nvPr userDrawn="1"/>
        </p:nvSpPr>
        <p:spPr>
          <a:xfrm>
            <a:off x="4022137" y="1678786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4166889" y="16789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4166888" y="19610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6"/>
          <p:cNvSpPr/>
          <p:nvPr userDrawn="1"/>
        </p:nvSpPr>
        <p:spPr>
          <a:xfrm>
            <a:off x="2721488" y="168561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2866240" y="168578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2866239" y="196784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1" name="矩形 6"/>
          <p:cNvSpPr/>
          <p:nvPr userDrawn="1"/>
        </p:nvSpPr>
        <p:spPr>
          <a:xfrm>
            <a:off x="1415048" y="1679877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4" name="矩形 6"/>
          <p:cNvSpPr/>
          <p:nvPr userDrawn="1"/>
        </p:nvSpPr>
        <p:spPr>
          <a:xfrm>
            <a:off x="6736746" y="1684967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81498" y="168513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1497" y="196719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8" name="矩形 6"/>
          <p:cNvSpPr/>
          <p:nvPr userDrawn="1"/>
        </p:nvSpPr>
        <p:spPr>
          <a:xfrm>
            <a:off x="10638693" y="1699786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10783445" y="16999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10783444" y="19820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1" name="矩形 6"/>
          <p:cNvSpPr/>
          <p:nvPr userDrawn="1"/>
        </p:nvSpPr>
        <p:spPr>
          <a:xfrm>
            <a:off x="9338044" y="170661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9482796" y="170678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9482795" y="198884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4" name="矩形 6"/>
          <p:cNvSpPr/>
          <p:nvPr userDrawn="1"/>
        </p:nvSpPr>
        <p:spPr>
          <a:xfrm>
            <a:off x="8037395" y="1688960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8182147" y="1689131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8182146" y="1971190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13710926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681850" y="52497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/>
          <p:cNvGrpSpPr/>
          <p:nvPr userDrawn="1"/>
        </p:nvGrpSpPr>
        <p:grpSpPr>
          <a:xfrm>
            <a:off x="496257" y="3655325"/>
            <a:ext cx="11431011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6239269" y="5310000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433341" y="5310000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433341" y="52662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261865" y="52662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496257" y="361733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508735" y="2289359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468401" y="2277895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4560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318473" y="148934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63225" y="156993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463223" y="18532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621505" y="147851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766257" y="1559102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766255" y="184242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997779" y="151309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9142531" y="159368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2530" y="1877010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8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8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41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4" y="5477128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6420021" y="1482253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6582022" y="156284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82021" y="184616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121"/>
          <p:cNvGrpSpPr/>
          <p:nvPr userDrawn="1"/>
        </p:nvGrpSpPr>
        <p:grpSpPr>
          <a:xfrm>
            <a:off x="6128280" y="1679227"/>
            <a:ext cx="5688000" cy="1825973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23187" y="1679227"/>
            <a:ext cx="5688000" cy="182597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4144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1375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10021" y="3614615"/>
            <a:ext cx="11506259" cy="3090985"/>
            <a:chOff x="6158918" y="1494142"/>
            <a:chExt cx="5688000" cy="334781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3043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93045" y="410586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42208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61897" y="37598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4" y="2280032"/>
            <a:ext cx="11493093" cy="1292895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6119316" y="3646967"/>
            <a:ext cx="5688000" cy="190252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646967"/>
            <a:ext cx="5688000" cy="190252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8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41" y="5619754"/>
            <a:ext cx="11506259" cy="1177139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4" y="555508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257663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4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48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1701517" y="1671486"/>
            <a:ext cx="1409251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381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379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4681959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821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819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135263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125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12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3189417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6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64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76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032931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79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79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789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789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57137" y="1534980"/>
            <a:ext cx="102932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675229" y="1535151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5229" y="1817210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067866" y="3340769"/>
            <a:ext cx="5688000" cy="3517229"/>
            <a:chOff x="6158918" y="1631576"/>
            <a:chExt cx="5688000" cy="2624203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183128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850685"/>
              <a:ext cx="5688000" cy="2405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02169" y="3340769"/>
            <a:ext cx="5688000" cy="3517231"/>
            <a:chOff x="6158918" y="1631577"/>
            <a:chExt cx="5688000" cy="2584041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7"/>
              <a:ext cx="5688000" cy="173023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858269"/>
              <a:ext cx="5688000" cy="2357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1057" y="332073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299501" y="2124008"/>
            <a:ext cx="11495484" cy="1143711"/>
            <a:chOff x="6158148" y="1631576"/>
            <a:chExt cx="5688770" cy="1971348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148" y="1875895"/>
              <a:ext cx="5688000" cy="1727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01216" y="212800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1" name="矩形 6"/>
          <p:cNvSpPr/>
          <p:nvPr userDrawn="1"/>
        </p:nvSpPr>
        <p:spPr>
          <a:xfrm>
            <a:off x="1629184" y="1538973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747290" y="1539144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747288" y="1821203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6185958" y="33082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6"/>
          <p:cNvSpPr/>
          <p:nvPr userDrawn="1"/>
        </p:nvSpPr>
        <p:spPr>
          <a:xfrm>
            <a:off x="2699941" y="1533607"/>
            <a:ext cx="102932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2818033" y="1533778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2818033" y="1815837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6"/>
          <p:cNvSpPr/>
          <p:nvPr userDrawn="1"/>
        </p:nvSpPr>
        <p:spPr>
          <a:xfrm>
            <a:off x="3771988" y="1537600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3890094" y="1537771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3890092" y="1819830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4" name="矩形 6"/>
          <p:cNvSpPr/>
          <p:nvPr userDrawn="1"/>
        </p:nvSpPr>
        <p:spPr>
          <a:xfrm>
            <a:off x="4857968" y="1543960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4976074" y="1544131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4976072" y="1826190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矩形 6"/>
          <p:cNvSpPr/>
          <p:nvPr userDrawn="1"/>
        </p:nvSpPr>
        <p:spPr>
          <a:xfrm>
            <a:off x="5990169" y="1539906"/>
            <a:ext cx="102932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占位符 10"/>
          <p:cNvSpPr>
            <a:spLocks noGrp="1"/>
          </p:cNvSpPr>
          <p:nvPr>
            <p:ph type="body" sz="quarter" idx="55" hasCustomPrompt="1"/>
          </p:nvPr>
        </p:nvSpPr>
        <p:spPr>
          <a:xfrm>
            <a:off x="6108261" y="1540077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3" name="文本占位符 12"/>
          <p:cNvSpPr>
            <a:spLocks noGrp="1"/>
          </p:cNvSpPr>
          <p:nvPr>
            <p:ph type="body" sz="quarter" idx="56" hasCustomPrompt="1"/>
          </p:nvPr>
        </p:nvSpPr>
        <p:spPr>
          <a:xfrm>
            <a:off x="6108261" y="1822136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4" name="矩形 6"/>
          <p:cNvSpPr/>
          <p:nvPr userDrawn="1"/>
        </p:nvSpPr>
        <p:spPr>
          <a:xfrm>
            <a:off x="7062216" y="1543899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占位符 10"/>
          <p:cNvSpPr>
            <a:spLocks noGrp="1"/>
          </p:cNvSpPr>
          <p:nvPr>
            <p:ph type="body" sz="quarter" idx="57" hasCustomPrompt="1"/>
          </p:nvPr>
        </p:nvSpPr>
        <p:spPr>
          <a:xfrm>
            <a:off x="7180322" y="1544070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6" name="文本占位符 12"/>
          <p:cNvSpPr>
            <a:spLocks noGrp="1"/>
          </p:cNvSpPr>
          <p:nvPr>
            <p:ph type="body" sz="quarter" idx="58" hasCustomPrompt="1"/>
          </p:nvPr>
        </p:nvSpPr>
        <p:spPr>
          <a:xfrm>
            <a:off x="7180320" y="1826129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7" name="矩形 6"/>
          <p:cNvSpPr/>
          <p:nvPr userDrawn="1"/>
        </p:nvSpPr>
        <p:spPr>
          <a:xfrm>
            <a:off x="8132973" y="1538533"/>
            <a:ext cx="102932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占位符 10"/>
          <p:cNvSpPr>
            <a:spLocks noGrp="1"/>
          </p:cNvSpPr>
          <p:nvPr>
            <p:ph type="body" sz="quarter" idx="59" hasCustomPrompt="1"/>
          </p:nvPr>
        </p:nvSpPr>
        <p:spPr>
          <a:xfrm>
            <a:off x="8251065" y="1538704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9" name="文本占位符 12"/>
          <p:cNvSpPr>
            <a:spLocks noGrp="1"/>
          </p:cNvSpPr>
          <p:nvPr>
            <p:ph type="body" sz="quarter" idx="60" hasCustomPrompt="1"/>
          </p:nvPr>
        </p:nvSpPr>
        <p:spPr>
          <a:xfrm>
            <a:off x="8251065" y="1820763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10" name="矩形 6"/>
          <p:cNvSpPr/>
          <p:nvPr userDrawn="1"/>
        </p:nvSpPr>
        <p:spPr>
          <a:xfrm>
            <a:off x="9205020" y="1542526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占位符 10"/>
          <p:cNvSpPr>
            <a:spLocks noGrp="1"/>
          </p:cNvSpPr>
          <p:nvPr>
            <p:ph type="body" sz="quarter" idx="61" hasCustomPrompt="1"/>
          </p:nvPr>
        </p:nvSpPr>
        <p:spPr>
          <a:xfrm>
            <a:off x="9323126" y="1542697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2" name="文本占位符 12"/>
          <p:cNvSpPr>
            <a:spLocks noGrp="1"/>
          </p:cNvSpPr>
          <p:nvPr>
            <p:ph type="body" sz="quarter" idx="62" hasCustomPrompt="1"/>
          </p:nvPr>
        </p:nvSpPr>
        <p:spPr>
          <a:xfrm>
            <a:off x="9323124" y="1824756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13" name="矩形 6"/>
          <p:cNvSpPr/>
          <p:nvPr userDrawn="1"/>
        </p:nvSpPr>
        <p:spPr>
          <a:xfrm>
            <a:off x="10291000" y="1548886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占位符 10"/>
          <p:cNvSpPr>
            <a:spLocks noGrp="1"/>
          </p:cNvSpPr>
          <p:nvPr>
            <p:ph type="body" sz="quarter" idx="63" hasCustomPrompt="1"/>
          </p:nvPr>
        </p:nvSpPr>
        <p:spPr>
          <a:xfrm>
            <a:off x="10409106" y="1549057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5" name="文本占位符 12"/>
          <p:cNvSpPr>
            <a:spLocks noGrp="1"/>
          </p:cNvSpPr>
          <p:nvPr>
            <p:ph type="body" sz="quarter" idx="64" hasCustomPrompt="1"/>
          </p:nvPr>
        </p:nvSpPr>
        <p:spPr>
          <a:xfrm>
            <a:off x="10409104" y="1831116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13388" y="3905900"/>
            <a:ext cx="5685182" cy="1498344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8621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3" name="组 121"/>
          <p:cNvGrpSpPr/>
          <p:nvPr userDrawn="1"/>
        </p:nvGrpSpPr>
        <p:grpSpPr>
          <a:xfrm>
            <a:off x="6096000" y="3896473"/>
            <a:ext cx="5711315" cy="1498344"/>
            <a:chOff x="6158918" y="1631576"/>
            <a:chExt cx="5688000" cy="2510497"/>
          </a:xfrm>
        </p:grpSpPr>
        <p:sp>
          <p:nvSpPr>
            <p:cNvPr id="84" name="矩形 8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6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6132485" y="3843170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3" name="矩形 62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4399" y="167588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849238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3"/>
            <a:ext cx="5688000" cy="186401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765797"/>
            <a:ext cx="11506259" cy="962692"/>
            <a:chOff x="6158918" y="1452832"/>
            <a:chExt cx="5688000" cy="2022423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7222" y="4210736"/>
            <a:ext cx="11493928" cy="1456507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矩形 6"/>
          <p:cNvSpPr/>
          <p:nvPr userDrawn="1"/>
        </p:nvSpPr>
        <p:spPr>
          <a:xfrm>
            <a:off x="5372823" y="1692286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6"/>
          <p:cNvSpPr/>
          <p:nvPr userDrawn="1"/>
        </p:nvSpPr>
        <p:spPr>
          <a:xfrm>
            <a:off x="4016346" y="1690703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6"/>
          <p:cNvSpPr/>
          <p:nvPr userDrawn="1"/>
        </p:nvSpPr>
        <p:spPr>
          <a:xfrm>
            <a:off x="2715697" y="1697531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1" name="矩形 6"/>
          <p:cNvSpPr/>
          <p:nvPr userDrawn="1"/>
        </p:nvSpPr>
        <p:spPr>
          <a:xfrm>
            <a:off x="1415048" y="1679877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4" name="矩形 6"/>
          <p:cNvSpPr/>
          <p:nvPr userDrawn="1"/>
        </p:nvSpPr>
        <p:spPr>
          <a:xfrm>
            <a:off x="6730955" y="169688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6921351" y="2222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8" name="矩形 6"/>
          <p:cNvSpPr/>
          <p:nvPr userDrawn="1"/>
        </p:nvSpPr>
        <p:spPr>
          <a:xfrm>
            <a:off x="10632902" y="1711703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1" name="矩形 6"/>
          <p:cNvSpPr/>
          <p:nvPr userDrawn="1"/>
        </p:nvSpPr>
        <p:spPr>
          <a:xfrm>
            <a:off x="9332253" y="1718531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4" name="矩形 6"/>
          <p:cNvSpPr/>
          <p:nvPr userDrawn="1"/>
        </p:nvSpPr>
        <p:spPr>
          <a:xfrm>
            <a:off x="8031604" y="1700877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/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0"/>
          <p:cNvSpPr>
            <a:spLocks noGrp="1"/>
          </p:cNvSpPr>
          <p:nvPr>
            <p:ph type="body" sz="quarter" idx="37" hasCustomPrompt="1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/>
          <p:cNvSpPr>
            <a:spLocks noGrp="1"/>
          </p:cNvSpPr>
          <p:nvPr>
            <p:ph type="body" sz="quarter" idx="38" hasCustomPrompt="1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4399" y="167588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6623"/>
            <a:ext cx="11539373" cy="2117747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7222" y="4441458"/>
            <a:ext cx="11493928" cy="2416542"/>
            <a:chOff x="6158918" y="1631576"/>
            <a:chExt cx="5688000" cy="2510496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12019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60183" y="439623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矩形 6"/>
          <p:cNvSpPr/>
          <p:nvPr userDrawn="1"/>
        </p:nvSpPr>
        <p:spPr>
          <a:xfrm>
            <a:off x="5378614" y="1680369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23366" y="1680540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5523365" y="1962599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6"/>
          <p:cNvSpPr/>
          <p:nvPr userDrawn="1"/>
        </p:nvSpPr>
        <p:spPr>
          <a:xfrm>
            <a:off x="4022137" y="1678786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4166889" y="16789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4166888" y="19610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6"/>
          <p:cNvSpPr/>
          <p:nvPr userDrawn="1"/>
        </p:nvSpPr>
        <p:spPr>
          <a:xfrm>
            <a:off x="2721488" y="168561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2866240" y="168578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2866239" y="196784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1" name="矩形 6"/>
          <p:cNvSpPr/>
          <p:nvPr userDrawn="1"/>
        </p:nvSpPr>
        <p:spPr>
          <a:xfrm>
            <a:off x="1415048" y="1679877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4" name="矩形 6"/>
          <p:cNvSpPr/>
          <p:nvPr userDrawn="1"/>
        </p:nvSpPr>
        <p:spPr>
          <a:xfrm>
            <a:off x="6736746" y="1684967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81498" y="168513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1497" y="196719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8" name="矩形 6"/>
          <p:cNvSpPr/>
          <p:nvPr userDrawn="1"/>
        </p:nvSpPr>
        <p:spPr>
          <a:xfrm>
            <a:off x="10638693" y="1699786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10783445" y="16999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10783444" y="19820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1" name="矩形 6"/>
          <p:cNvSpPr/>
          <p:nvPr userDrawn="1"/>
        </p:nvSpPr>
        <p:spPr>
          <a:xfrm>
            <a:off x="9338044" y="170661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9482796" y="170678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9482795" y="198884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4" name="矩形 6"/>
          <p:cNvSpPr/>
          <p:nvPr userDrawn="1"/>
        </p:nvSpPr>
        <p:spPr>
          <a:xfrm>
            <a:off x="8037395" y="1688960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8182147" y="1689131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8182146" y="1971190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3150" y="1596653"/>
            <a:ext cx="5688000" cy="2094814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08057" y="1596652"/>
            <a:ext cx="5688000" cy="2094815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298629" y="1521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8057" y="3790021"/>
            <a:ext cx="11493928" cy="3067979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6915185" y="1542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54917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69392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69392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73857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88332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8332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4787153" y="2279862"/>
            <a:ext cx="7404847" cy="3324926"/>
            <a:chOff x="6158918" y="1631576"/>
            <a:chExt cx="5688000" cy="3513138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323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9862"/>
            <a:ext cx="4329495" cy="3334353"/>
            <a:chOff x="6158918" y="1631576"/>
            <a:chExt cx="5688000" cy="3523099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3244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4904320" y="22892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798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93386"/>
            <a:ext cx="11885162" cy="1103339"/>
            <a:chOff x="6158918" y="2724885"/>
            <a:chExt cx="5691651" cy="1417188"/>
          </a:xfrm>
        </p:grpSpPr>
        <p:sp>
          <p:nvSpPr>
            <p:cNvPr id="73" name="矩形 72"/>
            <p:cNvSpPr/>
            <p:nvPr/>
          </p:nvSpPr>
          <p:spPr>
            <a:xfrm>
              <a:off x="6158918" y="3080817"/>
              <a:ext cx="5688000" cy="1061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2569" y="2724885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14223" y="56652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296893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121"/>
          <p:cNvGrpSpPr/>
          <p:nvPr userDrawn="1"/>
        </p:nvGrpSpPr>
        <p:grpSpPr>
          <a:xfrm>
            <a:off x="6128280" y="1679227"/>
            <a:ext cx="5688000" cy="1825973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23187" y="1679227"/>
            <a:ext cx="5688000" cy="182597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4144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1375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10021" y="3614615"/>
            <a:ext cx="11506259" cy="3090985"/>
            <a:chOff x="6158918" y="1494142"/>
            <a:chExt cx="5688000" cy="334781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3043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93045" y="410586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4"/>
            <a:ext cx="11493093" cy="1509478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4103696" y="3820175"/>
            <a:ext cx="3755958" cy="1498344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820175"/>
            <a:ext cx="3755958" cy="1498344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7764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4090703" y="376687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299846"/>
            <a:ext cx="11506259" cy="1496879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7893684" y="3810748"/>
            <a:ext cx="3913631" cy="1498344"/>
            <a:chOff x="6158918" y="1631576"/>
            <a:chExt cx="5688000" cy="2510497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80692" y="375744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/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0"/>
          <p:cNvSpPr>
            <a:spLocks noGrp="1"/>
          </p:cNvSpPr>
          <p:nvPr>
            <p:ph type="body" sz="quarter" idx="37" hasCustomPrompt="1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/>
          <p:cNvSpPr>
            <a:spLocks noGrp="1"/>
          </p:cNvSpPr>
          <p:nvPr>
            <p:ph type="body" sz="quarter" idx="38" hasCustomPrompt="1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318473" y="148934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63225" y="156993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463223" y="18532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621505" y="147851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766257" y="1559102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766255" y="184242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997779" y="151309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9142531" y="159368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2530" y="1877010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8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8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41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4" y="5477128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6420021" y="1482253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6582022" y="156284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82021" y="184616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682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905" indent="0">
              <a:spcBef>
                <a:spcPts val="1400"/>
              </a:spcBef>
              <a:buNone/>
              <a:defRPr/>
            </a:lvl1pPr>
            <a:lvl2pPr marL="1905" indent="0">
              <a:spcBef>
                <a:spcPts val="1400"/>
              </a:spcBef>
              <a:buNone/>
              <a:defRPr/>
            </a:lvl2pPr>
            <a:lvl3pPr marL="1905" indent="0">
              <a:spcBef>
                <a:spcPts val="1400"/>
              </a:spcBef>
              <a:buNone/>
              <a:defRPr/>
            </a:lvl3pPr>
            <a:lvl4pPr marL="1905" indent="0">
              <a:spcBef>
                <a:spcPts val="1400"/>
              </a:spcBef>
              <a:buNone/>
              <a:defRPr/>
            </a:lvl4pPr>
            <a:lvl5pPr marL="1905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 altLang="zh-SG"/>
              <a:t>Click to edit Master text styles</a:t>
            </a:r>
            <a:endParaRPr lang="zh-SG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4"/>
            <a:ext cx="11493093" cy="1292895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6119316" y="3646967"/>
            <a:ext cx="5688000" cy="190252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646967"/>
            <a:ext cx="5688000" cy="190252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19586"/>
            <a:ext cx="11506259" cy="1177139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5549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4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95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altLang="zh-SG"/>
              <a:t>Headline of maximum two lines here</a:t>
            </a:r>
            <a:endParaRPr lang="zh-SG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altLang="zh-SG"/>
              <a:t>Text on first level here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1056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 userDrawn="1"/>
        </p:nvGrpSpPr>
        <p:grpSpPr>
          <a:xfrm>
            <a:off x="767411" y="331373"/>
            <a:ext cx="9128007" cy="900000"/>
            <a:chOff x="558749" y="331373"/>
            <a:chExt cx="7457272" cy="900000"/>
          </a:xfrm>
        </p:grpSpPr>
        <p:sp>
          <p:nvSpPr>
            <p:cNvPr id="6" name="Rectangle 5"/>
            <p:cNvSpPr/>
            <p:nvPr/>
          </p:nvSpPr>
          <p:spPr>
            <a:xfrm>
              <a:off x="558749" y="331373"/>
              <a:ext cx="7457272" cy="900000"/>
            </a:xfrm>
            <a:prstGeom prst="rect">
              <a:avLst/>
            </a:prstGeom>
            <a:gradFill>
              <a:gsLst>
                <a:gs pos="55000">
                  <a:srgbClr val="898989"/>
                </a:gs>
                <a:gs pos="0">
                  <a:srgbClr val="262626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noAutofit/>
            </a:bodyPr>
            <a:lstStyle/>
            <a:p>
              <a:pPr marL="341630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2400" kern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Right Triangle 6"/>
            <p:cNvSpPr/>
            <p:nvPr/>
          </p:nvSpPr>
          <p:spPr>
            <a:xfrm flipV="1">
              <a:off x="558749" y="331373"/>
              <a:ext cx="457200" cy="457200"/>
            </a:xfrm>
            <a:prstGeom prst="rtTriangle">
              <a:avLst/>
            </a:prstGeom>
            <a:solidFill>
              <a:srgbClr val="F2C75C"/>
            </a:solidFill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1400" kern="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8" name="图片 15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46710" y="211708"/>
            <a:ext cx="1905265" cy="1133633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47463" y="584684"/>
            <a:ext cx="7632847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Headline of maximum two lines here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465" indent="-164465">
              <a:buFont typeface="Arial" panose="020B0604020202020204" pitchFamily="34" charset="0"/>
              <a:buChar char="•"/>
              <a:defRPr sz="2000" baseline="0"/>
            </a:lvl1pPr>
            <a:lvl2pPr marL="347345" indent="-182880">
              <a:spcBef>
                <a:spcPts val="600"/>
              </a:spcBef>
              <a:buFont typeface="Arial" panose="020B0604020202020204" pitchFamily="34" charset="0"/>
              <a:buChar char="–"/>
              <a:defRPr sz="2000"/>
            </a:lvl2pPr>
            <a:lvl3pPr marL="484505" indent="-137160">
              <a:spcBef>
                <a:spcPts val="200"/>
              </a:spcBef>
              <a:buFont typeface="Arial" panose="020B0604020202020204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SG"/>
              <a:t>Divider subsections here</a:t>
            </a:r>
            <a:endParaRPr lang="zh-SG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altLang="zh-SG"/>
              <a:t>Divider text here</a:t>
            </a:r>
            <a:endParaRPr lang="zh-SG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ClosingPage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2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115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465" indent="-164465">
              <a:buFont typeface="Arial" panose="020B0604020202020204" pitchFamily="34" charset="0"/>
              <a:buChar char="•"/>
              <a:defRPr sz="2000" baseline="0"/>
            </a:lvl1pPr>
            <a:lvl2pPr marL="347345" indent="-182880">
              <a:spcBef>
                <a:spcPts val="600"/>
              </a:spcBef>
              <a:buFont typeface="Arial" panose="020B0604020202020204" pitchFamily="34" charset="0"/>
              <a:buChar char="–"/>
              <a:defRPr sz="2000"/>
            </a:lvl2pPr>
            <a:lvl3pPr marL="484505" indent="-137160">
              <a:spcBef>
                <a:spcPts val="200"/>
              </a:spcBef>
              <a:buFont typeface="Arial" panose="020B0604020202020204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8A1D-4BD4-4482-BE20-6D6C2C42FA8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8134AE-6429-4CB7-8654-BDE82FA1B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8A1D-4BD4-4482-BE20-6D6C2C42FA8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8134AE-6429-4CB7-8654-BDE82FA1B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8A1D-4BD4-4482-BE20-6D6C2C42FA8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8134AE-6429-4CB7-8654-BDE82FA1B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8A1D-4BD4-4482-BE20-6D6C2C42FA8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8134AE-6429-4CB7-8654-BDE82FA1B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56"/>
          <p:cNvSpPr/>
          <p:nvPr userDrawn="1"/>
        </p:nvSpPr>
        <p:spPr>
          <a:xfrm>
            <a:off x="-16759" y="1683799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04446" y="2996627"/>
            <a:ext cx="11493093" cy="1848877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24913" y="297134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4885764"/>
            <a:ext cx="11506259" cy="1910961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5549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7680" y="168893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47679" y="19709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1416716" y="1688765"/>
            <a:ext cx="131661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561468" y="168893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561467" y="19709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4166204" y="1676904"/>
            <a:ext cx="133309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250800" y="172260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279072" y="19488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924127" y="1683799"/>
            <a:ext cx="126929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881192" y="16938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81191" y="19759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2786703" y="1678379"/>
            <a:ext cx="131661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2931454" y="16785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31453" y="19606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8232911" y="1674834"/>
            <a:ext cx="1250401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8232913" y="1675005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8232912" y="1957064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533825" y="1678379"/>
            <a:ext cx="128231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565739" y="16785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565738" y="19606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10913568" y="1683799"/>
            <a:ext cx="1273069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936238" y="168397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936237" y="196602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56"/>
          <p:cNvSpPr/>
          <p:nvPr userDrawn="1"/>
        </p:nvSpPr>
        <p:spPr>
          <a:xfrm>
            <a:off x="1449870" y="2296395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1594622" y="229656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1594621" y="257862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矩形 76"/>
          <p:cNvSpPr/>
          <p:nvPr userDrawn="1"/>
        </p:nvSpPr>
        <p:spPr>
          <a:xfrm>
            <a:off x="2893724" y="2296395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3038476" y="229656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3038475" y="257862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矩形 79"/>
          <p:cNvSpPr/>
          <p:nvPr userDrawn="1"/>
        </p:nvSpPr>
        <p:spPr>
          <a:xfrm>
            <a:off x="4435876" y="230541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4580628" y="230558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2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4580627" y="258764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6" name="矩形 82"/>
          <p:cNvSpPr/>
          <p:nvPr userDrawn="1"/>
        </p:nvSpPr>
        <p:spPr>
          <a:xfrm>
            <a:off x="5999374" y="2304628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/>
          <p:cNvSpPr>
            <a:spLocks noGrp="1"/>
          </p:cNvSpPr>
          <p:nvPr>
            <p:ph type="body" sz="quarter" idx="48" hasCustomPrompt="1"/>
          </p:nvPr>
        </p:nvSpPr>
        <p:spPr>
          <a:xfrm>
            <a:off x="6144126" y="230479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/>
          <p:cNvSpPr>
            <a:spLocks noGrp="1"/>
          </p:cNvSpPr>
          <p:nvPr>
            <p:ph type="body" sz="quarter" idx="49" hasCustomPrompt="1"/>
          </p:nvPr>
        </p:nvSpPr>
        <p:spPr>
          <a:xfrm>
            <a:off x="6144125" y="258685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9" name="矩形 88"/>
          <p:cNvSpPr/>
          <p:nvPr userDrawn="1"/>
        </p:nvSpPr>
        <p:spPr>
          <a:xfrm>
            <a:off x="7445329" y="2304628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占位符 10"/>
          <p:cNvSpPr>
            <a:spLocks noGrp="1"/>
          </p:cNvSpPr>
          <p:nvPr>
            <p:ph type="body" sz="quarter" idx="52" hasCustomPrompt="1"/>
          </p:nvPr>
        </p:nvSpPr>
        <p:spPr>
          <a:xfrm>
            <a:off x="7590081" y="230479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1" name="文本占位符 12"/>
          <p:cNvSpPr>
            <a:spLocks noGrp="1"/>
          </p:cNvSpPr>
          <p:nvPr>
            <p:ph type="body" sz="quarter" idx="53" hasCustomPrompt="1"/>
          </p:nvPr>
        </p:nvSpPr>
        <p:spPr>
          <a:xfrm>
            <a:off x="7590080" y="258685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矩形 91"/>
          <p:cNvSpPr/>
          <p:nvPr userDrawn="1"/>
        </p:nvSpPr>
        <p:spPr>
          <a:xfrm>
            <a:off x="8897044" y="2304628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占位符 10"/>
          <p:cNvSpPr>
            <a:spLocks noGrp="1"/>
          </p:cNvSpPr>
          <p:nvPr>
            <p:ph type="body" sz="quarter" idx="54" hasCustomPrompt="1"/>
          </p:nvPr>
        </p:nvSpPr>
        <p:spPr>
          <a:xfrm>
            <a:off x="9041796" y="230479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4" name="文本占位符 12"/>
          <p:cNvSpPr>
            <a:spLocks noGrp="1"/>
          </p:cNvSpPr>
          <p:nvPr>
            <p:ph type="body" sz="quarter" idx="55" hasCustomPrompt="1"/>
          </p:nvPr>
        </p:nvSpPr>
        <p:spPr>
          <a:xfrm>
            <a:off x="9041795" y="258685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8" name="矩形 82"/>
          <p:cNvSpPr/>
          <p:nvPr userDrawn="1"/>
        </p:nvSpPr>
        <p:spPr>
          <a:xfrm>
            <a:off x="5591036" y="1686022"/>
            <a:ext cx="126929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占位符 10"/>
          <p:cNvSpPr>
            <a:spLocks noGrp="1"/>
          </p:cNvSpPr>
          <p:nvPr>
            <p:ph type="body" sz="quarter" idx="58" hasCustomPrompt="1"/>
          </p:nvPr>
        </p:nvSpPr>
        <p:spPr>
          <a:xfrm>
            <a:off x="5596727" y="1686102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0" name="文本占位符 12"/>
          <p:cNvSpPr>
            <a:spLocks noGrp="1"/>
          </p:cNvSpPr>
          <p:nvPr>
            <p:ph type="body" sz="quarter" idx="59" hasCustomPrompt="1"/>
          </p:nvPr>
        </p:nvSpPr>
        <p:spPr>
          <a:xfrm>
            <a:off x="5599468" y="1957064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8A1D-4BD4-4482-BE20-6D6C2C42FA8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8134AE-6429-4CB7-8654-BDE82FA1B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8A1D-4BD4-4482-BE20-6D6C2C42FA8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8134AE-6429-4CB7-8654-BDE82FA1B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8A1D-4BD4-4482-BE20-6D6C2C42FA8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8134AE-6429-4CB7-8654-BDE82FA1B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8A1D-4BD4-4482-BE20-6D6C2C42FA8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8134AE-6429-4CB7-8654-BDE82FA1B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8A1D-4BD4-4482-BE20-6D6C2C42FA8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8134AE-6429-4CB7-8654-BDE82FA1B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8A1D-4BD4-4482-BE20-6D6C2C42FA8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8134AE-6429-4CB7-8654-BDE82FA1B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13388" y="3905900"/>
            <a:ext cx="5685182" cy="1498344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8621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3" name="组 121"/>
          <p:cNvGrpSpPr/>
          <p:nvPr userDrawn="1"/>
        </p:nvGrpSpPr>
        <p:grpSpPr>
          <a:xfrm>
            <a:off x="6096000" y="3896473"/>
            <a:ext cx="5711315" cy="1498344"/>
            <a:chOff x="6158918" y="1631576"/>
            <a:chExt cx="5688000" cy="2510497"/>
          </a:xfrm>
        </p:grpSpPr>
        <p:sp>
          <p:nvSpPr>
            <p:cNvPr id="84" name="矩形 8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6132485" y="3843170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3" name="矩形 62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849238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3"/>
            <a:ext cx="5688000" cy="186401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765797"/>
            <a:ext cx="11506259" cy="962692"/>
            <a:chOff x="6158918" y="1452832"/>
            <a:chExt cx="5688000" cy="2022423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7222" y="4210736"/>
            <a:ext cx="11493928" cy="1456507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6921351" y="2222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8163673" y="2276260"/>
            <a:ext cx="3839029" cy="1849238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3"/>
            <a:ext cx="3825862" cy="186401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765797"/>
            <a:ext cx="11701645" cy="962692"/>
            <a:chOff x="6158918" y="1452832"/>
            <a:chExt cx="5688000" cy="2022423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7222" y="4210736"/>
            <a:ext cx="11695480" cy="1456507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8163673" y="22510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7"/>
          <p:cNvGrpSpPr/>
          <p:nvPr userDrawn="1"/>
        </p:nvGrpSpPr>
        <p:grpSpPr>
          <a:xfrm>
            <a:off x="4213880" y="2275441"/>
            <a:ext cx="3875998" cy="1864013"/>
            <a:chOff x="6158918" y="1631576"/>
            <a:chExt cx="5688000" cy="2510497"/>
          </a:xfrm>
        </p:grpSpPr>
        <p:sp>
          <p:nvSpPr>
            <p:cNvPr id="40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内容占位符 21"/>
          <p:cNvSpPr>
            <a:spLocks noGrp="1"/>
          </p:cNvSpPr>
          <p:nvPr>
            <p:ph sz="quarter" idx="55" hasCustomPrompt="1"/>
          </p:nvPr>
        </p:nvSpPr>
        <p:spPr>
          <a:xfrm>
            <a:off x="4223964" y="228767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/>
          <p:cNvGrpSpPr/>
          <p:nvPr userDrawn="1"/>
        </p:nvGrpSpPr>
        <p:grpSpPr>
          <a:xfrm>
            <a:off x="116541" y="2242527"/>
            <a:ext cx="11932023" cy="1874803"/>
            <a:chOff x="6158918" y="1631576"/>
            <a:chExt cx="5688000" cy="2222498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194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116541" y="4210736"/>
            <a:ext cx="11932023" cy="2566582"/>
            <a:chOff x="6158918" y="1631576"/>
            <a:chExt cx="5688000" cy="2666370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12019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387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60183" y="41655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54"/>
          <p:cNvSpPr/>
          <p:nvPr userDrawn="1"/>
        </p:nvSpPr>
        <p:spPr>
          <a:xfrm>
            <a:off x="260183" y="1558640"/>
            <a:ext cx="11519190" cy="602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/>
          <p:cNvGrpSpPr/>
          <p:nvPr userDrawn="1"/>
        </p:nvGrpSpPr>
        <p:grpSpPr>
          <a:xfrm>
            <a:off x="304795" y="4329998"/>
            <a:ext cx="11493093" cy="138984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255229" y="431435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7" y="5750421"/>
            <a:ext cx="11520168" cy="1046304"/>
            <a:chOff x="6158918" y="1635450"/>
            <a:chExt cx="5694876" cy="2506623"/>
          </a:xfrm>
        </p:grpSpPr>
        <p:sp>
          <p:nvSpPr>
            <p:cNvPr id="73" name="矩形 72"/>
            <p:cNvSpPr/>
            <p:nvPr/>
          </p:nvSpPr>
          <p:spPr>
            <a:xfrm>
              <a:off x="6158918" y="2036702"/>
              <a:ext cx="5688000" cy="210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5794" y="1635450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18895" y="5689884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7" name="组 127"/>
          <p:cNvGrpSpPr/>
          <p:nvPr userDrawn="1"/>
        </p:nvGrpSpPr>
        <p:grpSpPr>
          <a:xfrm>
            <a:off x="289441" y="2247574"/>
            <a:ext cx="11586636" cy="939780"/>
            <a:chOff x="6158918" y="1631576"/>
            <a:chExt cx="5688000" cy="2510497"/>
          </a:xfrm>
        </p:grpSpPr>
        <p:sp>
          <p:nvSpPr>
            <p:cNvPr id="48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82701" y="21640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4" name="组 127"/>
          <p:cNvGrpSpPr/>
          <p:nvPr userDrawn="1"/>
        </p:nvGrpSpPr>
        <p:grpSpPr>
          <a:xfrm>
            <a:off x="240369" y="3265984"/>
            <a:ext cx="8792561" cy="939780"/>
            <a:chOff x="6158918" y="1631576"/>
            <a:chExt cx="5688000" cy="2510497"/>
          </a:xfrm>
        </p:grpSpPr>
        <p:sp>
          <p:nvSpPr>
            <p:cNvPr id="45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" name="矩形 64"/>
          <p:cNvSpPr/>
          <p:nvPr userDrawn="1"/>
        </p:nvSpPr>
        <p:spPr>
          <a:xfrm>
            <a:off x="9177681" y="3251438"/>
            <a:ext cx="2698396" cy="9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3150" y="1596653"/>
            <a:ext cx="5688000" cy="2094814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08057" y="1596652"/>
            <a:ext cx="5688000" cy="2094815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298629" y="1521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8057" y="3790021"/>
            <a:ext cx="11493928" cy="3067979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6915185" y="1542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54917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69392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69392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73857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88332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8332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4787153" y="2279862"/>
            <a:ext cx="7404847" cy="3324926"/>
            <a:chOff x="6158918" y="1631576"/>
            <a:chExt cx="5688000" cy="3513138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323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9862"/>
            <a:ext cx="4329495" cy="3334353"/>
            <a:chOff x="6158918" y="1631576"/>
            <a:chExt cx="5688000" cy="3523099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3244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4904320" y="22892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798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93386"/>
            <a:ext cx="11885162" cy="1103339"/>
            <a:chOff x="6158918" y="2724885"/>
            <a:chExt cx="5691651" cy="1417188"/>
          </a:xfrm>
        </p:grpSpPr>
        <p:sp>
          <p:nvSpPr>
            <p:cNvPr id="73" name="矩形 72"/>
            <p:cNvSpPr/>
            <p:nvPr/>
          </p:nvSpPr>
          <p:spPr>
            <a:xfrm>
              <a:off x="6158918" y="3080817"/>
              <a:ext cx="5688000" cy="1061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2569" y="2724885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14223" y="56652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296893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121"/>
          <p:cNvGrpSpPr/>
          <p:nvPr userDrawn="1"/>
        </p:nvGrpSpPr>
        <p:grpSpPr>
          <a:xfrm>
            <a:off x="6128280" y="1679227"/>
            <a:ext cx="5688000" cy="1825973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23187" y="1679227"/>
            <a:ext cx="5688000" cy="182597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4144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1375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10021" y="3614615"/>
            <a:ext cx="11506259" cy="3090985"/>
            <a:chOff x="6158918" y="1494142"/>
            <a:chExt cx="5688000" cy="334781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3043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93045" y="410586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4"/>
            <a:ext cx="11493093" cy="1509478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4103696" y="3820175"/>
            <a:ext cx="3755958" cy="1498344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820175"/>
            <a:ext cx="3755958" cy="1498344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7764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4090703" y="376687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299846"/>
            <a:ext cx="11506259" cy="1496879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7893684" y="3810748"/>
            <a:ext cx="3913631" cy="1498344"/>
            <a:chOff x="6158918" y="1631576"/>
            <a:chExt cx="5688000" cy="2510497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80692" y="375744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53304" y="40576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3"/>
            <a:ext cx="11493093" cy="1778232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04795" y="4117908"/>
            <a:ext cx="5406094" cy="2858530"/>
            <a:chOff x="6158918" y="1631576"/>
            <a:chExt cx="5688000" cy="4789509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2"/>
              <a:ext cx="5688000" cy="4511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04794" y="40741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5926043" y="4108482"/>
            <a:ext cx="5872680" cy="2867955"/>
            <a:chOff x="6158918" y="1631578"/>
            <a:chExt cx="5688000" cy="4805300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8"/>
              <a:ext cx="5688000" cy="29429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2"/>
              <a:ext cx="5688000" cy="4526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72099" y="4055178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5825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620577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620576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811088" y="151319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955840" y="159378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955839" y="187711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5245258" y="151268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5390010" y="159327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5390009" y="187660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51267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65742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65742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4040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14222" y="2279865"/>
            <a:ext cx="11493093" cy="173165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4103696" y="4101235"/>
            <a:ext cx="3755958" cy="1498344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4101235"/>
            <a:ext cx="3755958" cy="1498344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40574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4090703" y="404793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44163"/>
            <a:ext cx="11512807" cy="1152561"/>
            <a:chOff x="6158918" y="2103228"/>
            <a:chExt cx="5691237" cy="2038843"/>
          </a:xfrm>
        </p:grpSpPr>
        <p:sp>
          <p:nvSpPr>
            <p:cNvPr id="73" name="矩形 72"/>
            <p:cNvSpPr/>
            <p:nvPr/>
          </p:nvSpPr>
          <p:spPr>
            <a:xfrm>
              <a:off x="6158918" y="2410904"/>
              <a:ext cx="5688000" cy="1731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2155" y="2103228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74130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88605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88605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7893684" y="4091808"/>
            <a:ext cx="3913631" cy="1498344"/>
            <a:chOff x="6158918" y="1631576"/>
            <a:chExt cx="5688000" cy="2510497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80692" y="403850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幻灯片编号占位符 5"/>
          <p:cNvSpPr txBox="1"/>
          <p:nvPr userDrawn="1"/>
        </p:nvSpPr>
        <p:spPr>
          <a:xfrm>
            <a:off x="8571324" y="2200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2" name="组 121"/>
          <p:cNvGrpSpPr/>
          <p:nvPr userDrawn="1"/>
        </p:nvGrpSpPr>
        <p:grpSpPr>
          <a:xfrm>
            <a:off x="4113123" y="2260639"/>
            <a:ext cx="3755958" cy="1716858"/>
            <a:chOff x="6158918" y="1631576"/>
            <a:chExt cx="5688000" cy="2876620"/>
          </a:xfrm>
        </p:grpSpPr>
        <p:sp>
          <p:nvSpPr>
            <p:cNvPr id="57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矩形 61"/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组 127"/>
          <p:cNvGrpSpPr/>
          <p:nvPr userDrawn="1"/>
        </p:nvGrpSpPr>
        <p:grpSpPr>
          <a:xfrm>
            <a:off x="322815" y="2260639"/>
            <a:ext cx="3755958" cy="1716858"/>
            <a:chOff x="6158918" y="1631576"/>
            <a:chExt cx="5688000" cy="2876620"/>
          </a:xfrm>
        </p:grpSpPr>
        <p:sp>
          <p:nvSpPr>
            <p:cNvPr id="77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矩形 64"/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9" name="内容占位符 21"/>
          <p:cNvSpPr>
            <a:spLocks noGrp="1"/>
          </p:cNvSpPr>
          <p:nvPr>
            <p:ph sz="quarter" idx="38" hasCustomPrompt="1"/>
          </p:nvPr>
        </p:nvSpPr>
        <p:spPr>
          <a:xfrm>
            <a:off x="322814" y="22168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0" name="内容占位符 21"/>
          <p:cNvSpPr>
            <a:spLocks noGrp="1"/>
          </p:cNvSpPr>
          <p:nvPr>
            <p:ph sz="quarter" idx="39" hasCustomPrompt="1"/>
          </p:nvPr>
        </p:nvSpPr>
        <p:spPr>
          <a:xfrm>
            <a:off x="4100130" y="220733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1" name="组 121"/>
          <p:cNvGrpSpPr/>
          <p:nvPr userDrawn="1"/>
        </p:nvGrpSpPr>
        <p:grpSpPr>
          <a:xfrm>
            <a:off x="7903111" y="2251212"/>
            <a:ext cx="3913631" cy="1707312"/>
            <a:chOff x="6158918" y="1631576"/>
            <a:chExt cx="5688000" cy="2860626"/>
          </a:xfrm>
        </p:grpSpPr>
        <p:sp>
          <p:nvSpPr>
            <p:cNvPr id="82" name="矩形 39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矩形 40"/>
            <p:cNvSpPr/>
            <p:nvPr/>
          </p:nvSpPr>
          <p:spPr>
            <a:xfrm>
              <a:off x="6158918" y="1910073"/>
              <a:ext cx="5688000" cy="2582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4" name="内容占位符 21"/>
          <p:cNvSpPr>
            <a:spLocks noGrp="1"/>
          </p:cNvSpPr>
          <p:nvPr>
            <p:ph sz="quarter" idx="40" hasCustomPrompt="1"/>
          </p:nvPr>
        </p:nvSpPr>
        <p:spPr>
          <a:xfrm>
            <a:off x="7890119" y="2197909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9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45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err="1"/>
              <a:t>Headlne</a:t>
            </a:r>
            <a:r>
              <a:rPr lang="en-US" dirty="0"/>
              <a:t> of maximum two lines here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/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文本占位符 10"/>
          <p:cNvSpPr>
            <a:spLocks noGrp="1"/>
          </p:cNvSpPr>
          <p:nvPr>
            <p:ph type="body" sz="quarter" idx="37" hasCustomPrompt="1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/>
          <p:cNvSpPr>
            <a:spLocks noGrp="1"/>
          </p:cNvSpPr>
          <p:nvPr>
            <p:ph type="body" sz="quarter" idx="38" hasCustomPrompt="1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318473" y="148934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63225" y="156993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463223" y="18532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621505" y="147851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766257" y="1559102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766255" y="184242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997779" y="151309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9142531" y="159368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2530" y="1877010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8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8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41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4" y="5477128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6420021" y="1482253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6582022" y="156284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82021" y="184616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11/13/2019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4149108" y="2249913"/>
            <a:ext cx="3780000" cy="165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49913"/>
            <a:ext cx="3780000" cy="165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4181132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1" name="组 121"/>
          <p:cNvGrpSpPr/>
          <p:nvPr userDrawn="1"/>
        </p:nvGrpSpPr>
        <p:grpSpPr>
          <a:xfrm>
            <a:off x="7987380" y="2249913"/>
            <a:ext cx="3780000" cy="1656000"/>
            <a:chOff x="6158918" y="1631576"/>
            <a:chExt cx="5688000" cy="2510497"/>
          </a:xfrm>
        </p:grpSpPr>
        <p:sp>
          <p:nvSpPr>
            <p:cNvPr id="75" name="矩形 7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8104247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13388" y="3905900"/>
            <a:ext cx="5685182" cy="1498344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8621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3" name="组 121"/>
          <p:cNvGrpSpPr/>
          <p:nvPr userDrawn="1"/>
        </p:nvGrpSpPr>
        <p:grpSpPr>
          <a:xfrm>
            <a:off x="6096000" y="3896473"/>
            <a:ext cx="5711315" cy="1498344"/>
            <a:chOff x="6158918" y="1631576"/>
            <a:chExt cx="5688000" cy="2510497"/>
          </a:xfrm>
        </p:grpSpPr>
        <p:sp>
          <p:nvSpPr>
            <p:cNvPr id="84" name="矩形 8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6132485" y="3843170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3" name="矩形 62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849238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3"/>
            <a:ext cx="5688000" cy="186401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765797"/>
            <a:ext cx="11506259" cy="962692"/>
            <a:chOff x="6158918" y="1452832"/>
            <a:chExt cx="5688000" cy="2022423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7222" y="4210736"/>
            <a:ext cx="11493928" cy="1456507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6921351" y="2222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8163673" y="2276260"/>
            <a:ext cx="3839029" cy="1849238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3"/>
            <a:ext cx="3825862" cy="186401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765797"/>
            <a:ext cx="11701645" cy="962692"/>
            <a:chOff x="6158918" y="1452832"/>
            <a:chExt cx="5688000" cy="2022423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7222" y="4210736"/>
            <a:ext cx="11695480" cy="1456507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8163673" y="22510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7"/>
          <p:cNvGrpSpPr/>
          <p:nvPr userDrawn="1"/>
        </p:nvGrpSpPr>
        <p:grpSpPr>
          <a:xfrm>
            <a:off x="4213880" y="2275441"/>
            <a:ext cx="3875998" cy="1864013"/>
            <a:chOff x="6158918" y="1631576"/>
            <a:chExt cx="5688000" cy="2510497"/>
          </a:xfrm>
        </p:grpSpPr>
        <p:sp>
          <p:nvSpPr>
            <p:cNvPr id="40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内容占位符 21"/>
          <p:cNvSpPr>
            <a:spLocks noGrp="1"/>
          </p:cNvSpPr>
          <p:nvPr>
            <p:ph sz="quarter" idx="55" hasCustomPrompt="1"/>
          </p:nvPr>
        </p:nvSpPr>
        <p:spPr>
          <a:xfrm>
            <a:off x="4223964" y="228767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/>
          <p:cNvGrpSpPr/>
          <p:nvPr userDrawn="1"/>
        </p:nvGrpSpPr>
        <p:grpSpPr>
          <a:xfrm>
            <a:off x="116541" y="2242527"/>
            <a:ext cx="11932023" cy="1874803"/>
            <a:chOff x="6158918" y="1631576"/>
            <a:chExt cx="5688000" cy="2222498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194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116541" y="4210736"/>
            <a:ext cx="11932023" cy="2566582"/>
            <a:chOff x="6158918" y="1631576"/>
            <a:chExt cx="5688000" cy="2666370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12019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387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60183" y="41655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54"/>
          <p:cNvSpPr/>
          <p:nvPr userDrawn="1"/>
        </p:nvSpPr>
        <p:spPr>
          <a:xfrm>
            <a:off x="260183" y="1558640"/>
            <a:ext cx="11519190" cy="602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3150" y="1596653"/>
            <a:ext cx="5688000" cy="2094814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08057" y="1596652"/>
            <a:ext cx="5688000" cy="2094815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298629" y="1521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8057" y="3790021"/>
            <a:ext cx="11493928" cy="3067979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6915185" y="1542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54917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69392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69392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73857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88332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8332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4787153" y="2279862"/>
            <a:ext cx="7404847" cy="3324926"/>
            <a:chOff x="6158918" y="1631576"/>
            <a:chExt cx="5688000" cy="3513138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323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9862"/>
            <a:ext cx="4329495" cy="3334353"/>
            <a:chOff x="6158918" y="1631576"/>
            <a:chExt cx="5688000" cy="3523099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3244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4904320" y="22892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798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93386"/>
            <a:ext cx="11885162" cy="1103339"/>
            <a:chOff x="6158918" y="2724885"/>
            <a:chExt cx="5691651" cy="1417188"/>
          </a:xfrm>
        </p:grpSpPr>
        <p:sp>
          <p:nvSpPr>
            <p:cNvPr id="73" name="矩形 72"/>
            <p:cNvSpPr/>
            <p:nvPr/>
          </p:nvSpPr>
          <p:spPr>
            <a:xfrm>
              <a:off x="6158918" y="3080817"/>
              <a:ext cx="5688000" cy="1061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2569" y="2724885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14223" y="56652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296893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121"/>
          <p:cNvGrpSpPr/>
          <p:nvPr userDrawn="1"/>
        </p:nvGrpSpPr>
        <p:grpSpPr>
          <a:xfrm>
            <a:off x="6128280" y="1679227"/>
            <a:ext cx="5688000" cy="1825973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23187" y="1679227"/>
            <a:ext cx="5688000" cy="182597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4144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1375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10021" y="3614615"/>
            <a:ext cx="11506259" cy="3090985"/>
            <a:chOff x="6158918" y="1494142"/>
            <a:chExt cx="5688000" cy="334781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3043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93045" y="410586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4"/>
            <a:ext cx="11493093" cy="1509478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4103696" y="3820175"/>
            <a:ext cx="3755958" cy="1498344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820175"/>
            <a:ext cx="3755958" cy="1498344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7764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4090703" y="376687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299846"/>
            <a:ext cx="11506259" cy="1496879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7893684" y="3810748"/>
            <a:ext cx="3913631" cy="1498344"/>
            <a:chOff x="6158918" y="1631576"/>
            <a:chExt cx="5688000" cy="2510497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80692" y="375744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" name="think-cell Slide" r:id="rId11" imgW="5715" imgH="5715" progId="TCLayout.ActiveDocument.1">
                  <p:embed/>
                </p:oleObj>
              </mc:Choice>
              <mc:Fallback>
                <p:oleObj name="think-cell Slide" r:id="rId11" imgW="5715" imgH="5715" progId="TCLayout.ActiveDocument.1">
                  <p:embed/>
                  <p:pic>
                    <p:nvPicPr>
                      <p:cNvPr id="0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600" b="0" i="0" baseline="0" dirty="0" err="1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15" indent="0">
              <a:buNone/>
              <a:defRPr sz="1000"/>
            </a:lvl3pPr>
            <a:lvl4pPr marL="510540" indent="0">
              <a:buNone/>
              <a:defRPr sz="1000"/>
            </a:lvl4pPr>
            <a:lvl5pPr marL="655320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4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79705" indent="-179705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 dirty="0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/>
          <a:srcRect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>
            <p:custDataLst>
              <p:tags r:id="rId8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53304" y="40576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3"/>
            <a:ext cx="11493093" cy="1778232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04795" y="4117908"/>
            <a:ext cx="5406094" cy="2858530"/>
            <a:chOff x="6158918" y="1631576"/>
            <a:chExt cx="5688000" cy="4789509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2"/>
              <a:ext cx="5688000" cy="4511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04794" y="40741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5926043" y="4108482"/>
            <a:ext cx="5872680" cy="2867955"/>
            <a:chOff x="6158918" y="1631578"/>
            <a:chExt cx="5688000" cy="4805300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8"/>
              <a:ext cx="5688000" cy="29429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2"/>
              <a:ext cx="5688000" cy="4526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72099" y="4055178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5825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620577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620576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811088" y="151319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955840" y="159378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955839" y="187711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5245258" y="151268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5390010" y="159327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5390009" y="187660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51267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65742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65742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4040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14222" y="2279865"/>
            <a:ext cx="11493093" cy="173165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4103696" y="4101235"/>
            <a:ext cx="3755958" cy="1498344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4101235"/>
            <a:ext cx="3755958" cy="1498344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40574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4090703" y="404793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44163"/>
            <a:ext cx="11512807" cy="1152561"/>
            <a:chOff x="6158918" y="2103228"/>
            <a:chExt cx="5691237" cy="2038843"/>
          </a:xfrm>
        </p:grpSpPr>
        <p:sp>
          <p:nvSpPr>
            <p:cNvPr id="73" name="矩形 72"/>
            <p:cNvSpPr/>
            <p:nvPr/>
          </p:nvSpPr>
          <p:spPr>
            <a:xfrm>
              <a:off x="6158918" y="2410904"/>
              <a:ext cx="5688000" cy="1731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2155" y="2103228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74130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88605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88605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7893684" y="4091808"/>
            <a:ext cx="3913631" cy="1498344"/>
            <a:chOff x="6158918" y="1631576"/>
            <a:chExt cx="5688000" cy="2510497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80692" y="403850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幻灯片编号占位符 5"/>
          <p:cNvSpPr txBox="1"/>
          <p:nvPr userDrawn="1"/>
        </p:nvSpPr>
        <p:spPr>
          <a:xfrm>
            <a:off x="8571324" y="2200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2" name="组 121"/>
          <p:cNvGrpSpPr/>
          <p:nvPr userDrawn="1"/>
        </p:nvGrpSpPr>
        <p:grpSpPr>
          <a:xfrm>
            <a:off x="4113123" y="2260639"/>
            <a:ext cx="3755958" cy="1716858"/>
            <a:chOff x="6158918" y="1631576"/>
            <a:chExt cx="5688000" cy="2876620"/>
          </a:xfrm>
        </p:grpSpPr>
        <p:sp>
          <p:nvSpPr>
            <p:cNvPr id="57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矩形 61"/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组 127"/>
          <p:cNvGrpSpPr/>
          <p:nvPr userDrawn="1"/>
        </p:nvGrpSpPr>
        <p:grpSpPr>
          <a:xfrm>
            <a:off x="322815" y="2260639"/>
            <a:ext cx="3755958" cy="1716858"/>
            <a:chOff x="6158918" y="1631576"/>
            <a:chExt cx="5688000" cy="2876620"/>
          </a:xfrm>
        </p:grpSpPr>
        <p:sp>
          <p:nvSpPr>
            <p:cNvPr id="77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矩形 64"/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9" name="内容占位符 21"/>
          <p:cNvSpPr>
            <a:spLocks noGrp="1"/>
          </p:cNvSpPr>
          <p:nvPr>
            <p:ph sz="quarter" idx="38" hasCustomPrompt="1"/>
          </p:nvPr>
        </p:nvSpPr>
        <p:spPr>
          <a:xfrm>
            <a:off x="322814" y="22168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0" name="内容占位符 21"/>
          <p:cNvSpPr>
            <a:spLocks noGrp="1"/>
          </p:cNvSpPr>
          <p:nvPr>
            <p:ph sz="quarter" idx="39" hasCustomPrompt="1"/>
          </p:nvPr>
        </p:nvSpPr>
        <p:spPr>
          <a:xfrm>
            <a:off x="4100130" y="220733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1" name="组 121"/>
          <p:cNvGrpSpPr/>
          <p:nvPr userDrawn="1"/>
        </p:nvGrpSpPr>
        <p:grpSpPr>
          <a:xfrm>
            <a:off x="7903111" y="2251212"/>
            <a:ext cx="3913631" cy="1707312"/>
            <a:chOff x="6158918" y="1631576"/>
            <a:chExt cx="5688000" cy="2860626"/>
          </a:xfrm>
        </p:grpSpPr>
        <p:sp>
          <p:nvSpPr>
            <p:cNvPr id="82" name="矩形 39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矩形 40"/>
            <p:cNvSpPr/>
            <p:nvPr/>
          </p:nvSpPr>
          <p:spPr>
            <a:xfrm>
              <a:off x="6158918" y="1910073"/>
              <a:ext cx="5688000" cy="2582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4" name="内容占位符 21"/>
          <p:cNvSpPr>
            <a:spLocks noGrp="1"/>
          </p:cNvSpPr>
          <p:nvPr>
            <p:ph sz="quarter" idx="40" hasCustomPrompt="1"/>
          </p:nvPr>
        </p:nvSpPr>
        <p:spPr>
          <a:xfrm>
            <a:off x="7890119" y="2197909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1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461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err="1"/>
              <a:t>Headlne</a:t>
            </a:r>
            <a:r>
              <a:rPr lang="en-US" dirty="0"/>
              <a:t> of maximum two lines here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/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文本占位符 10"/>
          <p:cNvSpPr>
            <a:spLocks noGrp="1"/>
          </p:cNvSpPr>
          <p:nvPr>
            <p:ph type="body" sz="quarter" idx="37" hasCustomPrompt="1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/>
          <p:cNvSpPr>
            <a:spLocks noGrp="1"/>
          </p:cNvSpPr>
          <p:nvPr>
            <p:ph type="body" sz="quarter" idx="38" hasCustomPrompt="1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318473" y="148934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63225" y="156993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463223" y="18532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621505" y="147851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766257" y="1559102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766255" y="184242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997779" y="151309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9142531" y="159368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2530" y="1877010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8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8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41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4" y="5477128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6420021" y="1482253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6582022" y="156284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82021" y="184616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13388" y="3905900"/>
            <a:ext cx="5685182" cy="1498344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8621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3" name="组 121"/>
          <p:cNvGrpSpPr/>
          <p:nvPr userDrawn="1"/>
        </p:nvGrpSpPr>
        <p:grpSpPr>
          <a:xfrm>
            <a:off x="6096000" y="3896473"/>
            <a:ext cx="5711315" cy="1498344"/>
            <a:chOff x="6158918" y="1631576"/>
            <a:chExt cx="5688000" cy="2510497"/>
          </a:xfrm>
        </p:grpSpPr>
        <p:sp>
          <p:nvSpPr>
            <p:cNvPr id="84" name="矩形 8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6132485" y="3843170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3" name="矩形 62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849238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3"/>
            <a:ext cx="5688000" cy="186401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765797"/>
            <a:ext cx="11506259" cy="962692"/>
            <a:chOff x="6158918" y="1452832"/>
            <a:chExt cx="5688000" cy="2022423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7222" y="4210736"/>
            <a:ext cx="11493928" cy="1456507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6921351" y="2222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8163673" y="2276260"/>
            <a:ext cx="3839029" cy="1849238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3"/>
            <a:ext cx="3825862" cy="186401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765797"/>
            <a:ext cx="11701645" cy="962692"/>
            <a:chOff x="6158918" y="1452832"/>
            <a:chExt cx="5688000" cy="2022423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7222" y="4210736"/>
            <a:ext cx="11695480" cy="1456507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8163673" y="22510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7"/>
          <p:cNvGrpSpPr/>
          <p:nvPr userDrawn="1"/>
        </p:nvGrpSpPr>
        <p:grpSpPr>
          <a:xfrm>
            <a:off x="4213880" y="2275441"/>
            <a:ext cx="3875998" cy="1864013"/>
            <a:chOff x="6158918" y="1631576"/>
            <a:chExt cx="5688000" cy="2510497"/>
          </a:xfrm>
        </p:grpSpPr>
        <p:sp>
          <p:nvSpPr>
            <p:cNvPr id="40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内容占位符 21"/>
          <p:cNvSpPr>
            <a:spLocks noGrp="1"/>
          </p:cNvSpPr>
          <p:nvPr>
            <p:ph sz="quarter" idx="55" hasCustomPrompt="1"/>
          </p:nvPr>
        </p:nvSpPr>
        <p:spPr>
          <a:xfrm>
            <a:off x="4223964" y="228767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/>
          <p:cNvGrpSpPr/>
          <p:nvPr userDrawn="1"/>
        </p:nvGrpSpPr>
        <p:grpSpPr>
          <a:xfrm>
            <a:off x="116541" y="2242527"/>
            <a:ext cx="11932023" cy="1874803"/>
            <a:chOff x="6158918" y="1631576"/>
            <a:chExt cx="5688000" cy="2222498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194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116541" y="4210736"/>
            <a:ext cx="11932023" cy="2566582"/>
            <a:chOff x="6158918" y="1631576"/>
            <a:chExt cx="5688000" cy="2666370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12019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387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60183" y="41655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54"/>
          <p:cNvSpPr/>
          <p:nvPr userDrawn="1"/>
        </p:nvSpPr>
        <p:spPr>
          <a:xfrm>
            <a:off x="260183" y="1558640"/>
            <a:ext cx="11519190" cy="602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theme" Target="../theme/theme16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oleObject" Target="../embeddings/oleObject17.bin"/><Relationship Id="rId5" Type="http://schemas.openxmlformats.org/officeDocument/2006/relationships/slideLayout" Target="../slideLayouts/slideLayout183.xml"/><Relationship Id="rId10" Type="http://schemas.openxmlformats.org/officeDocument/2006/relationships/tags" Target="../tags/tag32.xml"/><Relationship Id="rId4" Type="http://schemas.openxmlformats.org/officeDocument/2006/relationships/slideLayout" Target="../slideLayouts/slideLayout182.xml"/><Relationship Id="rId9" Type="http://schemas.openxmlformats.org/officeDocument/2006/relationships/vmlDrawing" Target="../drawings/vmlDrawing17.v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slideLayout" Target="../slideLayouts/slideLayout198.xml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slideLayout" Target="../slideLayouts/slideLayout197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7.xml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5" Type="http://schemas.openxmlformats.org/officeDocument/2006/relationships/theme" Target="../theme/theme17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slideLayout" Target="../slideLayouts/slideLayout19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7.xml"/><Relationship Id="rId13" Type="http://schemas.openxmlformats.org/officeDocument/2006/relationships/slideLayout" Target="../slideLayouts/slideLayout212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02.xml"/><Relationship Id="rId7" Type="http://schemas.openxmlformats.org/officeDocument/2006/relationships/slideLayout" Target="../slideLayouts/slideLayout206.xml"/><Relationship Id="rId12" Type="http://schemas.openxmlformats.org/officeDocument/2006/relationships/slideLayout" Target="../slideLayouts/slideLayout211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01.xml"/><Relationship Id="rId16" Type="http://schemas.openxmlformats.org/officeDocument/2006/relationships/theme" Target="../theme/theme18.xml"/><Relationship Id="rId1" Type="http://schemas.openxmlformats.org/officeDocument/2006/relationships/slideLayout" Target="../slideLayouts/slideLayout200.xml"/><Relationship Id="rId6" Type="http://schemas.openxmlformats.org/officeDocument/2006/relationships/slideLayout" Target="../slideLayouts/slideLayout205.xml"/><Relationship Id="rId11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4.xml"/><Relationship Id="rId1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3.xml"/><Relationship Id="rId9" Type="http://schemas.openxmlformats.org/officeDocument/2006/relationships/slideLayout" Target="../slideLayouts/slideLayout208.xml"/><Relationship Id="rId14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2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21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16.xml"/><Relationship Id="rId1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25.xml"/><Relationship Id="rId5" Type="http://schemas.openxmlformats.org/officeDocument/2006/relationships/slideLayout" Target="../slideLayouts/slideLayout219.xml"/><Relationship Id="rId10" Type="http://schemas.openxmlformats.org/officeDocument/2006/relationships/slideLayout" Target="../slideLayouts/slideLayout224.xml"/><Relationship Id="rId4" Type="http://schemas.openxmlformats.org/officeDocument/2006/relationships/slideLayout" Target="../slideLayouts/slideLayout218.xml"/><Relationship Id="rId9" Type="http://schemas.openxmlformats.org/officeDocument/2006/relationships/slideLayout" Target="../slideLayouts/slideLayout22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32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226.xml"/><Relationship Id="rId6" Type="http://schemas.openxmlformats.org/officeDocument/2006/relationships/slideLayout" Target="../slideLayouts/slideLayout231.xml"/><Relationship Id="rId11" Type="http://schemas.openxmlformats.org/officeDocument/2006/relationships/slideLayout" Target="../slideLayouts/slideLayout236.xml"/><Relationship Id="rId5" Type="http://schemas.openxmlformats.org/officeDocument/2006/relationships/slideLayout" Target="../slideLayouts/slideLayout230.xml"/><Relationship Id="rId10" Type="http://schemas.openxmlformats.org/officeDocument/2006/relationships/slideLayout" Target="../slideLayouts/slideLayout235.xml"/><Relationship Id="rId4" Type="http://schemas.openxmlformats.org/officeDocument/2006/relationships/slideLayout" Target="../slideLayouts/slideLayout229.xml"/><Relationship Id="rId9" Type="http://schemas.openxmlformats.org/officeDocument/2006/relationships/slideLayout" Target="../slideLayouts/slideLayout234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4.xml"/><Relationship Id="rId13" Type="http://schemas.openxmlformats.org/officeDocument/2006/relationships/slideLayout" Target="../slideLayouts/slideLayout249.xml"/><Relationship Id="rId3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43.xml"/><Relationship Id="rId12" Type="http://schemas.openxmlformats.org/officeDocument/2006/relationships/slideLayout" Target="../slideLayouts/slideLayout2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3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37.xml"/><Relationship Id="rId6" Type="http://schemas.openxmlformats.org/officeDocument/2006/relationships/slideLayout" Target="../slideLayouts/slideLayout242.xml"/><Relationship Id="rId11" Type="http://schemas.openxmlformats.org/officeDocument/2006/relationships/slideLayout" Target="../slideLayouts/slideLayout247.xml"/><Relationship Id="rId5" Type="http://schemas.openxmlformats.org/officeDocument/2006/relationships/slideLayout" Target="../slideLayouts/slideLayout241.xml"/><Relationship Id="rId15" Type="http://schemas.openxmlformats.org/officeDocument/2006/relationships/theme" Target="../theme/theme21.xml"/><Relationship Id="rId10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240.xml"/><Relationship Id="rId9" Type="http://schemas.openxmlformats.org/officeDocument/2006/relationships/slideLayout" Target="../slideLayouts/slideLayout245.xml"/><Relationship Id="rId14" Type="http://schemas.openxmlformats.org/officeDocument/2006/relationships/slideLayout" Target="../slideLayouts/slideLayout2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6.emf"/><Relationship Id="rId5" Type="http://schemas.openxmlformats.org/officeDocument/2006/relationships/slideLayout" Target="../slideLayouts/slideLayout43.xml"/><Relationship Id="rId10" Type="http://schemas.openxmlformats.org/officeDocument/2006/relationships/oleObject" Target="../embeddings/oleObject4.bin"/><Relationship Id="rId4" Type="http://schemas.openxmlformats.org/officeDocument/2006/relationships/slideLayout" Target="../slideLayouts/slideLayout42.xml"/><Relationship Id="rId9" Type="http://schemas.openxmlformats.org/officeDocument/2006/relationships/tags" Target="../tags/tag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8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97.xml"/><Relationship Id="rId16" Type="http://schemas.openxmlformats.org/officeDocument/2006/relationships/theme" Target="../theme/theme9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6"/>
          <a:srcRect t="1" b="3710"/>
          <a:stretch>
            <a:fillRect/>
          </a:stretch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2019/11/13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6"/>
          <a:srcRect t="1" b="3710"/>
          <a:stretch>
            <a:fillRect/>
          </a:stretch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3" r:id="rId10"/>
    <p:sldLayoutId id="2147483794" r:id="rId11"/>
    <p:sldLayoutId id="2147483795" r:id="rId12"/>
    <p:sldLayoutId id="214748379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5" name="think-cell Slide" r:id="rId11" imgW="12700" imgH="12700" progId="TCLayout.ActiveDocument.1">
                  <p:embed/>
                </p:oleObj>
              </mc:Choice>
              <mc:Fallback>
                <p:oleObj name="think-cell Slide" r:id="rId11" imgW="12700" imgH="12700" progId="TCLayout.ActiveDocument.1">
                  <p:embed/>
                  <p:pic>
                    <p:nvPicPr>
                      <p:cNvPr id="0" name="图片 563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38788" y="6610645"/>
            <a:ext cx="1692771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 dirty="0">
                <a:solidFill>
                  <a:srgbClr val="ADABA1"/>
                </a:solidFill>
              </a:rPr>
              <a:t>A.T. Kearney 71/SH4</a:t>
            </a:r>
            <a:r>
              <a:rPr lang="en-US" altLang="zh-CN" sz="800" dirty="0">
                <a:solidFill>
                  <a:srgbClr val="ADABA1"/>
                </a:solidFill>
              </a:rPr>
              <a:t>118</a:t>
            </a:r>
            <a:r>
              <a:rPr lang="en-US" sz="800" dirty="0">
                <a:solidFill>
                  <a:srgbClr val="ADABA1"/>
                </a:solidFill>
              </a:rPr>
              <a:t>_Yilii_report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pic>
        <p:nvPicPr>
          <p:cNvPr id="7" name="Picture 6" descr="006_PPT-top-band_rule-30mm-logo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0" y="320040"/>
            <a:ext cx="12192000" cy="270018"/>
          </a:xfrm>
          <a:prstGeom prst="rect">
            <a:avLst/>
          </a:prstGeom>
          <a:ln w="6350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511225" y="-220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</a:rPr>
              <a:t>工作稿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8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1pPr>
    </p:titleStyle>
    <p:bodyStyle>
      <a:lvl1pPr marL="179705" indent="-179705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1pPr>
      <a:lvl2pPr marL="311150" indent="-128270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2pPr>
      <a:lvl3pPr marL="489585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3pPr>
      <a:lvl4pPr marL="63373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4pPr>
      <a:lvl5pPr marL="770255" indent="-136525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2019/11/13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7"/>
          <a:srcRect t="1" b="3710"/>
          <a:stretch/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8"/>
          <a:srcRect t="1" b="3710"/>
          <a:stretch/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1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1" r:id="rId6"/>
    <p:sldLayoutId id="2147483912" r:id="rId7"/>
    <p:sldLayoutId id="2147483913" r:id="rId8"/>
    <p:sldLayoutId id="2147483914" r:id="rId9"/>
    <p:sldLayoutId id="2147483916" r:id="rId10"/>
    <p:sldLayoutId id="2147483917" r:id="rId11"/>
    <p:sldLayoutId id="2147483918" r:id="rId12"/>
    <p:sldLayoutId id="2147483920" r:id="rId13"/>
    <p:sldLayoutId id="2147483921" r:id="rId14"/>
    <p:sldLayoutId id="214748392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0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7"/>
          <a:srcRect t="1" b="3710"/>
          <a:stretch>
            <a:fillRect/>
          </a:stretch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9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7"/>
          <a:srcRect t="1" b="3710"/>
          <a:stretch>
            <a:fillRect/>
          </a:stretch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1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/>
          <a:srcRect t="1" b="3710"/>
          <a:stretch>
            <a:fillRect/>
          </a:stretch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2" r:id="rId9"/>
    <p:sldLayoutId id="2147483693" r:id="rId10"/>
    <p:sldLayoutId id="21474838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" name="think-cell Slide" r:id="rId10" imgW="12700" imgH="12700" progId="TCLayout.ActiveDocument.1">
                  <p:embed/>
                </p:oleObj>
              </mc:Choice>
              <mc:Fallback>
                <p:oleObj name="think-cell Slide" r:id="rId10" imgW="12700" imgH="12700" progId="TCLayout.ActiveDocument.1">
                  <p:embed/>
                  <p:pic>
                    <p:nvPicPr>
                      <p:cNvPr id="0" name="图片 85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zh-CN" altLang="en-US" sz="140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7463" y="584684"/>
            <a:ext cx="7632847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38788" y="6610645"/>
            <a:ext cx="1692771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 dirty="0">
                <a:solidFill>
                  <a:srgbClr val="ADABA1"/>
                </a:solidFill>
              </a:rPr>
              <a:t>A.T. Kearney 71/SH4</a:t>
            </a:r>
            <a:r>
              <a:rPr lang="en-US" altLang="zh-CN" sz="800" dirty="0">
                <a:solidFill>
                  <a:srgbClr val="ADABA1"/>
                </a:solidFill>
              </a:rPr>
              <a:t>118</a:t>
            </a:r>
            <a:r>
              <a:rPr lang="en-US" sz="800" dirty="0">
                <a:solidFill>
                  <a:srgbClr val="ADABA1"/>
                </a:solidFill>
              </a:rPr>
              <a:t>_Yilii_report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1225" y="-220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</a:rPr>
              <a:t>工作稿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bg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1pPr>
    </p:titleStyle>
    <p:bodyStyle>
      <a:lvl1pPr marL="179705" indent="-179705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1pPr>
      <a:lvl2pPr marL="311150" indent="-128270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2pPr>
      <a:lvl3pPr marL="489585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3pPr>
      <a:lvl4pPr marL="63373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4pPr>
      <a:lvl5pPr marL="770255" indent="-136525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410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2019/11/13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8"/>
          <a:srcRect t="1" b="3710"/>
          <a:stretch>
            <a:fillRect/>
          </a:stretch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0" r:id="rId6"/>
    <p:sldLayoutId id="2147483721" r:id="rId7"/>
    <p:sldLayoutId id="2147483722" r:id="rId8"/>
    <p:sldLayoutId id="2147483723" r:id="rId9"/>
    <p:sldLayoutId id="2147483725" r:id="rId10"/>
    <p:sldLayoutId id="2147483726" r:id="rId11"/>
    <p:sldLayoutId id="2147483727" r:id="rId12"/>
    <p:sldLayoutId id="2147483729" r:id="rId13"/>
    <p:sldLayoutId id="2147483730" r:id="rId14"/>
    <p:sldLayoutId id="214748373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2019/11/13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7"/>
          <a:srcRect t="1" b="3710"/>
          <a:stretch>
            <a:fillRect/>
          </a:stretch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1" r:id="rId6"/>
    <p:sldLayoutId id="2147483752" r:id="rId7"/>
    <p:sldLayoutId id="2147483753" r:id="rId8"/>
    <p:sldLayoutId id="2147483754" r:id="rId9"/>
    <p:sldLayoutId id="2147483756" r:id="rId10"/>
    <p:sldLayoutId id="2147483757" r:id="rId11"/>
    <p:sldLayoutId id="2147483758" r:id="rId12"/>
    <p:sldLayoutId id="2147483760" r:id="rId13"/>
    <p:sldLayoutId id="21474837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2019/11/13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8"/>
          <a:srcRect t="1" b="3710"/>
          <a:stretch>
            <a:fillRect/>
          </a:stretch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5" r:id="rId10"/>
    <p:sldLayoutId id="2147483776" r:id="rId11"/>
    <p:sldLayoutId id="2147483777" r:id="rId12"/>
    <p:sldLayoutId id="2147483779" r:id="rId13"/>
    <p:sldLayoutId id="2147483780" r:id="rId14"/>
    <p:sldLayoutId id="214748378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66.xml"/><Relationship Id="rId7" Type="http://schemas.openxmlformats.org/officeDocument/2006/relationships/image" Target="../media/image14.emf"/><Relationship Id="rId2" Type="http://schemas.openxmlformats.org/officeDocument/2006/relationships/tags" Target="../tags/tag65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18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chart" Target="../charts/chart12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25.emf"/><Relationship Id="rId2" Type="http://schemas.openxmlformats.org/officeDocument/2006/relationships/tags" Target="../tags/tag67.xml"/><Relationship Id="rId1" Type="http://schemas.openxmlformats.org/officeDocument/2006/relationships/vmlDrawing" Target="../drawings/vmlDrawing30.vml"/><Relationship Id="rId6" Type="http://schemas.openxmlformats.org/officeDocument/2006/relationships/tags" Target="../tags/tag71.xml"/><Relationship Id="rId11" Type="http://schemas.openxmlformats.org/officeDocument/2006/relationships/oleObject" Target="../embeddings/oleObject30.bin"/><Relationship Id="rId5" Type="http://schemas.openxmlformats.org/officeDocument/2006/relationships/tags" Target="../tags/tag70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69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9.xml"/><Relationship Id="rId6" Type="http://schemas.openxmlformats.org/officeDocument/2006/relationships/image" Target="../media/image20.png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0.png"/><Relationship Id="rId5" Type="http://schemas.openxmlformats.org/officeDocument/2006/relationships/chart" Target="../charts/chart1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1.png"/><Relationship Id="rId7" Type="http://schemas.openxmlformats.org/officeDocument/2006/relationships/chart" Target="../charts/chart2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9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Relationship Id="rId9" Type="http://schemas.openxmlformats.org/officeDocument/2006/relationships/chart" Target="../charts/char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19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2.xml"/><Relationship Id="rId11" Type="http://schemas.openxmlformats.org/officeDocument/2006/relationships/chart" Target="../charts/chart7.xml"/><Relationship Id="rId5" Type="http://schemas.openxmlformats.org/officeDocument/2006/relationships/image" Target="../media/image20.png"/><Relationship Id="rId10" Type="http://schemas.openxmlformats.org/officeDocument/2006/relationships/chart" Target="../charts/chart6.xml"/><Relationship Id="rId4" Type="http://schemas.openxmlformats.org/officeDocument/2006/relationships/chart" Target="../charts/chart1.xml"/><Relationship Id="rId9" Type="http://schemas.openxmlformats.org/officeDocument/2006/relationships/chart" Target="../charts/char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3" Type="http://schemas.openxmlformats.org/officeDocument/2006/relationships/image" Target="../media/image31.png"/><Relationship Id="rId7" Type="http://schemas.openxmlformats.org/officeDocument/2006/relationships/chart" Target="../charts/chart2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9.xml"/><Relationship Id="rId6" Type="http://schemas.openxmlformats.org/officeDocument/2006/relationships/chart" Target="../charts/chart25.xml"/><Relationship Id="rId5" Type="http://schemas.openxmlformats.org/officeDocument/2006/relationships/chart" Target="../charts/chart24.xml"/><Relationship Id="rId10" Type="http://schemas.openxmlformats.org/officeDocument/2006/relationships/chart" Target="../charts/chart28.xml"/><Relationship Id="rId4" Type="http://schemas.openxmlformats.org/officeDocument/2006/relationships/chart" Target="../charts/chart23.xml"/><Relationship Id="rId9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image" Target="../media/image23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/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" name="think-cell Slide" r:id="rId6" imgW="12700" imgH="12700" progId="TCLayout.ActiveDocument.1">
                  <p:embed/>
                </p:oleObj>
              </mc:Choice>
              <mc:Fallback>
                <p:oleObj name="think-cell Slide" r:id="rId6" imgW="12700" imgH="12700" progId="TCLayout.ActiveDocument.1">
                  <p:embed/>
                  <p:pic>
                    <p:nvPicPr>
                      <p:cNvPr id="0" name="Object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 bwMode="gray">
          <a:xfrm>
            <a:off x="326400" y="6353324"/>
            <a:ext cx="4415367" cy="193899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伊利大数据平台建设项目组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 bwMode="gray">
          <a:xfrm>
            <a:off x="326401" y="5073439"/>
            <a:ext cx="5290556" cy="193899"/>
          </a:xfrm>
        </p:spPr>
        <p:txBody>
          <a:bodyPr>
            <a:noAutofit/>
          </a:bodyPr>
          <a:lstStyle/>
          <a:p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 bwMode="gray"/>
        <p:txBody>
          <a:bodyPr>
            <a:no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大数据平台建设 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费用模块需求明细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 bwMode="gray"/>
        <p:txBody>
          <a:bodyPr>
            <a:no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内蒙古伊利实业集团股份有限公司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0" y="0"/>
            <a:ext cx="12192000" cy="2772000"/>
            <a:chOff x="1523492" y="692697"/>
            <a:chExt cx="9145017" cy="2079171"/>
          </a:xfrm>
        </p:grpSpPr>
        <p:pic>
          <p:nvPicPr>
            <p:cNvPr id="149533" name="Picture 29"/>
            <p:cNvPicPr>
              <a:picLocks noChangeAspect="1" noChangeArrowheads="1"/>
            </p:cNvPicPr>
            <p:nvPr/>
          </p:nvPicPr>
          <p:blipFill rotWithShape="1">
            <a:blip r:embed="rId8" cstate="email"/>
            <a:srcRect/>
            <a:stretch>
              <a:fillRect/>
            </a:stretch>
          </p:blipFill>
          <p:spPr bwMode="auto">
            <a:xfrm>
              <a:off x="1523492" y="692697"/>
              <a:ext cx="2591780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536" name="Picture 32"/>
            <p:cNvPicPr>
              <a:picLocks noChangeAspect="1" noChangeArrowheads="1"/>
            </p:cNvPicPr>
            <p:nvPr/>
          </p:nvPicPr>
          <p:blipFill rotWithShape="1">
            <a:blip r:embed="rId9" cstate="email"/>
            <a:srcRect/>
            <a:stretch>
              <a:fillRect/>
            </a:stretch>
          </p:blipFill>
          <p:spPr bwMode="auto">
            <a:xfrm>
              <a:off x="5555941" y="692697"/>
              <a:ext cx="2541139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535" name="Picture 31"/>
            <p:cNvPicPr>
              <a:picLocks noChangeAspect="1" noChangeArrowheads="1"/>
            </p:cNvPicPr>
            <p:nvPr/>
          </p:nvPicPr>
          <p:blipFill rotWithShape="1">
            <a:blip r:embed="rId10" cstate="email"/>
            <a:srcRect/>
            <a:stretch>
              <a:fillRect/>
            </a:stretch>
          </p:blipFill>
          <p:spPr bwMode="auto">
            <a:xfrm>
              <a:off x="8097080" y="692697"/>
              <a:ext cx="2571429" cy="2079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532" name="Picture 28"/>
            <p:cNvPicPr>
              <a:picLocks noChangeAspect="1" noChangeArrowheads="1"/>
            </p:cNvPicPr>
            <p:nvPr/>
          </p:nvPicPr>
          <p:blipFill rotWithShape="1">
            <a:blip r:embed="rId11" cstate="email"/>
            <a:srcRect/>
            <a:stretch>
              <a:fillRect/>
            </a:stretch>
          </p:blipFill>
          <p:spPr bwMode="auto">
            <a:xfrm>
              <a:off x="4115272" y="692697"/>
              <a:ext cx="1440668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 Placeholder 23"/>
          <p:cNvSpPr>
            <a:spLocks noGrp="1"/>
          </p:cNvSpPr>
          <p:nvPr>
            <p:ph type="body" sz="quarter" idx="15"/>
          </p:nvPr>
        </p:nvSpPr>
        <p:spPr bwMode="gray">
          <a:xfrm>
            <a:off x="326401" y="4797153"/>
            <a:ext cx="3967917" cy="193899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酸奶事业部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33817" y="1909399"/>
            <a:ext cx="11900375" cy="4799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grpSp>
        <p:nvGrpSpPr>
          <p:cNvPr id="8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1407556" y="1143095"/>
            <a:ext cx="1068216" cy="229804"/>
            <a:chOff x="304798" y="1047755"/>
            <a:chExt cx="1068216" cy="291949"/>
          </a:xfrm>
        </p:grpSpPr>
        <p:sp>
          <p:nvSpPr>
            <p:cNvPr id="9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11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2606227" y="1145094"/>
            <a:ext cx="1068216" cy="229804"/>
            <a:chOff x="304798" y="1047755"/>
            <a:chExt cx="1068216" cy="291949"/>
          </a:xfrm>
        </p:grpSpPr>
        <p:sp>
          <p:nvSpPr>
            <p:cNvPr id="13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4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</a:t>
              </a:r>
            </a:p>
          </p:txBody>
        </p:sp>
        <p:sp>
          <p:nvSpPr>
            <p:cNvPr id="15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6552166" y="1152938"/>
            <a:ext cx="1068216" cy="281276"/>
            <a:chOff x="304798" y="1047755"/>
            <a:chExt cx="1068216" cy="357341"/>
          </a:xfrm>
        </p:grpSpPr>
        <p:sp>
          <p:nvSpPr>
            <p:cNvPr id="17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8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351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渠道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9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7693230" y="1156320"/>
            <a:ext cx="1068216" cy="465942"/>
            <a:chOff x="304798" y="1047756"/>
            <a:chExt cx="1068216" cy="591946"/>
          </a:xfrm>
        </p:grpSpPr>
        <p:sp>
          <p:nvSpPr>
            <p:cNvPr id="25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6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6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90"/>
              <a:ext cx="1031051" cy="5865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直营</a:t>
              </a:r>
              <a:r>
                <a:rPr kumimoji="1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/</a:t>
              </a: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非直营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7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28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7685028" y="570675"/>
            <a:ext cx="1329842" cy="453656"/>
          </a:xfrm>
          <a:prstGeom prst="wedgeRoundRectCallout">
            <a:avLst>
              <a:gd name="adj1" fmla="val -13966"/>
              <a:gd name="adj2" fmla="val 9248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主数据口径的客户类型，默认非直营</a:t>
            </a:r>
          </a:p>
        </p:txBody>
      </p:sp>
      <p:sp>
        <p:nvSpPr>
          <p:cNvPr id="30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0" y="845863"/>
            <a:ext cx="2807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酸奶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经销商费用明细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103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49884"/>
              </p:ext>
            </p:extLst>
          </p:nvPr>
        </p:nvGraphicFramePr>
        <p:xfrm>
          <a:off x="336645" y="2125449"/>
          <a:ext cx="11042078" cy="361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95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95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95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9534">
                  <a:extLst>
                    <a:ext uri="{9D8B030D-6E8A-4147-A177-3AD203B41FA5}">
                      <a16:colId xmlns:a16="http://schemas.microsoft.com/office/drawing/2014/main" val="3538110520"/>
                    </a:ext>
                  </a:extLst>
                </a:gridCol>
                <a:gridCol w="649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9534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649534">
                  <a:extLst>
                    <a:ext uri="{9D8B030D-6E8A-4147-A177-3AD203B41FA5}">
                      <a16:colId xmlns:a16="http://schemas.microsoft.com/office/drawing/2014/main" val="3463165837"/>
                    </a:ext>
                  </a:extLst>
                </a:gridCol>
                <a:gridCol w="649534">
                  <a:extLst>
                    <a:ext uri="{9D8B030D-6E8A-4147-A177-3AD203B41FA5}">
                      <a16:colId xmlns:a16="http://schemas.microsoft.com/office/drawing/2014/main" val="3872403274"/>
                    </a:ext>
                  </a:extLst>
                </a:gridCol>
                <a:gridCol w="649534">
                  <a:extLst>
                    <a:ext uri="{9D8B030D-6E8A-4147-A177-3AD203B41FA5}">
                      <a16:colId xmlns:a16="http://schemas.microsoft.com/office/drawing/2014/main" val="1457345861"/>
                    </a:ext>
                  </a:extLst>
                </a:gridCol>
                <a:gridCol w="649534">
                  <a:extLst>
                    <a:ext uri="{9D8B030D-6E8A-4147-A177-3AD203B41FA5}">
                      <a16:colId xmlns:a16="http://schemas.microsoft.com/office/drawing/2014/main" val="1125301226"/>
                    </a:ext>
                  </a:extLst>
                </a:gridCol>
              </a:tblGrid>
              <a:tr h="3257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城市群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经销商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贡献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贡献变化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3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4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5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6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01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5270600" y="1146111"/>
            <a:ext cx="1068216" cy="229804"/>
            <a:chOff x="304798" y="1047755"/>
            <a:chExt cx="1068216" cy="291949"/>
          </a:xfrm>
        </p:grpSpPr>
        <p:sp>
          <p:nvSpPr>
            <p:cNvPr id="102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4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经销商</a:t>
              </a:r>
            </a:p>
          </p:txBody>
        </p:sp>
        <p:sp>
          <p:nvSpPr>
            <p:cNvPr id="105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48417" y="1623255"/>
            <a:ext cx="1539259" cy="276999"/>
            <a:chOff x="9595509" y="4328468"/>
            <a:chExt cx="1539259" cy="276999"/>
          </a:xfrm>
        </p:grpSpPr>
        <p:sp>
          <p:nvSpPr>
            <p:cNvPr id="63" name="矩形 47"/>
            <p:cNvSpPr/>
            <p:nvPr/>
          </p:nvSpPr>
          <p:spPr>
            <a:xfrm>
              <a:off x="10370333" y="4372895"/>
              <a:ext cx="764435" cy="186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0" name="文本框 48"/>
            <p:cNvSpPr txBox="1"/>
            <p:nvPr/>
          </p:nvSpPr>
          <p:spPr>
            <a:xfrm>
              <a:off x="9595509" y="432846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排序字段</a:t>
              </a:r>
            </a:p>
          </p:txBody>
        </p:sp>
        <p:sp>
          <p:nvSpPr>
            <p:cNvPr id="72" name="Right Triangle 25"/>
            <p:cNvSpPr/>
            <p:nvPr/>
          </p:nvSpPr>
          <p:spPr>
            <a:xfrm rot="19017570">
              <a:off x="10961041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4" name="文本框 48"/>
            <p:cNvSpPr txBox="1"/>
            <p:nvPr/>
          </p:nvSpPr>
          <p:spPr>
            <a:xfrm>
              <a:off x="10273759" y="435300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折前收入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598775" y="1623255"/>
            <a:ext cx="1545348" cy="276999"/>
            <a:chOff x="10026767" y="4313918"/>
            <a:chExt cx="1545348" cy="276999"/>
          </a:xfrm>
        </p:grpSpPr>
        <p:sp>
          <p:nvSpPr>
            <p:cNvPr id="87" name="矩形 47"/>
            <p:cNvSpPr/>
            <p:nvPr/>
          </p:nvSpPr>
          <p:spPr>
            <a:xfrm>
              <a:off x="10831919" y="4344417"/>
              <a:ext cx="740196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8" name="文本框 48"/>
            <p:cNvSpPr txBox="1"/>
            <p:nvPr/>
          </p:nvSpPr>
          <p:spPr>
            <a:xfrm>
              <a:off x="10026767" y="431391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排序方式</a:t>
              </a:r>
            </a:p>
          </p:txBody>
        </p:sp>
        <p:sp>
          <p:nvSpPr>
            <p:cNvPr id="91" name="Right Triangle 25"/>
            <p:cNvSpPr/>
            <p:nvPr/>
          </p:nvSpPr>
          <p:spPr>
            <a:xfrm rot="19017570">
              <a:off x="11364018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2" name="文本框 48"/>
            <p:cNvSpPr txBox="1"/>
            <p:nvPr/>
          </p:nvSpPr>
          <p:spPr>
            <a:xfrm>
              <a:off x="10831919" y="432930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降序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218955" y="1623255"/>
            <a:ext cx="1476162" cy="276999"/>
            <a:chOff x="10200456" y="4304567"/>
            <a:chExt cx="1476162" cy="276999"/>
          </a:xfrm>
        </p:grpSpPr>
        <p:sp>
          <p:nvSpPr>
            <p:cNvPr id="94" name="矩形 47"/>
            <p:cNvSpPr/>
            <p:nvPr/>
          </p:nvSpPr>
          <p:spPr>
            <a:xfrm>
              <a:off x="10812524" y="4335066"/>
              <a:ext cx="864094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5" name="文本框 48"/>
            <p:cNvSpPr txBox="1"/>
            <p:nvPr/>
          </p:nvSpPr>
          <p:spPr>
            <a:xfrm>
              <a:off x="10200456" y="43045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显示前</a:t>
              </a:r>
            </a:p>
          </p:txBody>
        </p:sp>
        <p:sp>
          <p:nvSpPr>
            <p:cNvPr id="96" name="文本框 48"/>
            <p:cNvSpPr txBox="1"/>
            <p:nvPr/>
          </p:nvSpPr>
          <p:spPr>
            <a:xfrm>
              <a:off x="11054927" y="4308098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30</a:t>
              </a:r>
              <a:endPara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 rot="5400000">
            <a:off x="9624627" y="4008096"/>
            <a:ext cx="3882136" cy="274534"/>
            <a:chOff x="478270" y="5971704"/>
            <a:chExt cx="11063554" cy="263364"/>
          </a:xfrm>
        </p:grpSpPr>
        <p:sp>
          <p:nvSpPr>
            <p:cNvPr id="98" name="Rectangle 97"/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16579" y="6018260"/>
              <a:ext cx="3767688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322989" y="5971704"/>
              <a:ext cx="293576" cy="24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10800000">
              <a:off x="1450662" y="5984588"/>
              <a:ext cx="518635" cy="25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3817" y="5876678"/>
            <a:ext cx="11394611" cy="247357"/>
            <a:chOff x="478270" y="5989405"/>
            <a:chExt cx="11063554" cy="246584"/>
          </a:xfrm>
        </p:grpSpPr>
        <p:sp>
          <p:nvSpPr>
            <p:cNvPr id="108" name="Rectangle 107"/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583695" y="6023536"/>
              <a:ext cx="3767689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996305" y="5989405"/>
              <a:ext cx="293575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 rot="10800000">
              <a:off x="548665" y="6011644"/>
              <a:ext cx="414288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3"/>
          <a:srcRect l="28677" t="93916" b="1688"/>
          <a:stretch>
            <a:fillRect/>
          </a:stretch>
        </p:blipFill>
        <p:spPr>
          <a:xfrm>
            <a:off x="2058848" y="6276747"/>
            <a:ext cx="7798835" cy="299810"/>
          </a:xfrm>
          <a:prstGeom prst="rect">
            <a:avLst/>
          </a:prstGeom>
        </p:spPr>
      </p:pic>
      <p:grpSp>
        <p:nvGrpSpPr>
          <p:cNvPr id="119" name="Group 44">
            <a:extLst>
              <a:ext uri="{FF2B5EF4-FFF2-40B4-BE49-F238E27FC236}">
                <a16:creationId xmlns:a16="http://schemas.microsoft.com/office/drawing/2014/main" id="{3242F4DF-D566-4BAC-A326-19D6B92DF1E4}"/>
              </a:ext>
            </a:extLst>
          </p:cNvPr>
          <p:cNvGrpSpPr/>
          <p:nvPr/>
        </p:nvGrpSpPr>
        <p:grpSpPr>
          <a:xfrm>
            <a:off x="3839861" y="1152938"/>
            <a:ext cx="1068216" cy="281276"/>
            <a:chOff x="304798" y="1047755"/>
            <a:chExt cx="1068216" cy="357341"/>
          </a:xfrm>
        </p:grpSpPr>
        <p:sp>
          <p:nvSpPr>
            <p:cNvPr id="120" name="矩形 60">
              <a:extLst>
                <a:ext uri="{FF2B5EF4-FFF2-40B4-BE49-F238E27FC236}">
                  <a16:creationId xmlns:a16="http://schemas.microsoft.com/office/drawing/2014/main" id="{9F9D86D9-F842-4B15-B72C-2C9B98D3F07C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21" name="文本框 61">
              <a:extLst>
                <a:ext uri="{FF2B5EF4-FFF2-40B4-BE49-F238E27FC236}">
                  <a16:creationId xmlns:a16="http://schemas.microsoft.com/office/drawing/2014/main" id="{DA3374C9-6027-4BEF-9022-BB1226AD3CBC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351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城市群</a:t>
              </a:r>
            </a:p>
          </p:txBody>
        </p:sp>
        <p:sp>
          <p:nvSpPr>
            <p:cNvPr id="122" name="Right Triangle 25">
              <a:extLst>
                <a:ext uri="{FF2B5EF4-FFF2-40B4-BE49-F238E27FC236}">
                  <a16:creationId xmlns:a16="http://schemas.microsoft.com/office/drawing/2014/main" id="{0AC3401A-B3F8-4774-B9FA-6D268945528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25" name="Text Placeholder 32">
            <a:extLst>
              <a:ext uri="{FF2B5EF4-FFF2-40B4-BE49-F238E27FC236}">
                <a16:creationId xmlns:a16="http://schemas.microsoft.com/office/drawing/2014/main" id="{D8A06BF1-FC3C-4D2E-B1A2-E544FB6D4C1B}"/>
              </a:ext>
            </a:extLst>
          </p:cNvPr>
          <p:cNvSpPr txBox="1">
            <a:spLocks/>
          </p:cNvSpPr>
          <p:nvPr/>
        </p:nvSpPr>
        <p:spPr>
          <a:xfrm>
            <a:off x="9598588" y="1135811"/>
            <a:ext cx="1556421" cy="281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AAEFD74-E896-4D86-9417-A0C1EA09FD79}"/>
              </a:ext>
            </a:extLst>
          </p:cNvPr>
          <p:cNvGrpSpPr/>
          <p:nvPr/>
        </p:nvGrpSpPr>
        <p:grpSpPr>
          <a:xfrm>
            <a:off x="11017765" y="1168315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124" name="矩形 57">
              <a:extLst>
                <a:ext uri="{FF2B5EF4-FFF2-40B4-BE49-F238E27FC236}">
                  <a16:creationId xmlns:a16="http://schemas.microsoft.com/office/drawing/2014/main" id="{70157726-84EB-4E6C-A6C1-3E8DCC6AAB2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26" name="文本框 58">
              <a:extLst>
                <a:ext uri="{FF2B5EF4-FFF2-40B4-BE49-F238E27FC236}">
                  <a16:creationId xmlns:a16="http://schemas.microsoft.com/office/drawing/2014/main" id="{F3143E48-D881-46EE-BFBE-AFF3591ADD6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查询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27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8400831" y="2570533"/>
            <a:ext cx="2263961" cy="538427"/>
          </a:xfrm>
          <a:prstGeom prst="wedgeRoundRectCallout">
            <a:avLst>
              <a:gd name="adj1" fmla="val -64863"/>
              <a:gd name="adj2" fmla="val -15200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排序字段：折前收入，折前收入同比，销售部费用，费用同比，费用率，费用率同比，费用率环比</a:t>
            </a:r>
          </a:p>
        </p:txBody>
      </p:sp>
      <p:grpSp>
        <p:nvGrpSpPr>
          <p:cNvPr id="75" name="Group 44">
            <a:extLst>
              <a:ext uri="{FF2B5EF4-FFF2-40B4-BE49-F238E27FC236}">
                <a16:creationId xmlns:a16="http://schemas.microsoft.com/office/drawing/2014/main" id="{1035D9F1-C3D8-43F3-AA20-FD848A39AEB6}"/>
              </a:ext>
            </a:extLst>
          </p:cNvPr>
          <p:cNvGrpSpPr/>
          <p:nvPr/>
        </p:nvGrpSpPr>
        <p:grpSpPr>
          <a:xfrm>
            <a:off x="63578" y="1150388"/>
            <a:ext cx="981714" cy="281606"/>
            <a:chOff x="304798" y="1047755"/>
            <a:chExt cx="1068216" cy="332156"/>
          </a:xfrm>
        </p:grpSpPr>
        <p:sp>
          <p:nvSpPr>
            <p:cNvPr id="76" name="矩形 60">
              <a:extLst>
                <a:ext uri="{FF2B5EF4-FFF2-40B4-BE49-F238E27FC236}">
                  <a16:creationId xmlns:a16="http://schemas.microsoft.com/office/drawing/2014/main" id="{38754B9E-FFAA-4C50-B2E6-845BBD6DA408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7" name="文本框 61">
              <a:extLst>
                <a:ext uri="{FF2B5EF4-FFF2-40B4-BE49-F238E27FC236}">
                  <a16:creationId xmlns:a16="http://schemas.microsoft.com/office/drawing/2014/main" id="{36975CDE-9A52-4526-9C53-47CA82319F7D}"/>
                </a:ext>
              </a:extLst>
            </p:cNvPr>
            <p:cNvSpPr txBox="1"/>
            <p:nvPr/>
          </p:nvSpPr>
          <p:spPr>
            <a:xfrm>
              <a:off x="338998" y="1053189"/>
              <a:ext cx="535834" cy="326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</a:t>
              </a:r>
            </a:p>
          </p:txBody>
        </p:sp>
        <p:sp>
          <p:nvSpPr>
            <p:cNvPr id="79" name="Right Triangle 25">
              <a:extLst>
                <a:ext uri="{FF2B5EF4-FFF2-40B4-BE49-F238E27FC236}">
                  <a16:creationId xmlns:a16="http://schemas.microsoft.com/office/drawing/2014/main" id="{22904573-0F39-4B89-AC3B-55EC75BD6048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13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经销商费用明细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31232"/>
              </p:ext>
            </p:extLst>
          </p:nvPr>
        </p:nvGraphicFramePr>
        <p:xfrm>
          <a:off x="0" y="433388"/>
          <a:ext cx="12192000" cy="6416046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519701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开始月、截止月筛选器：默认显示为上月，数据为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经销商筛选器：默认：全部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直营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非直营筛选器：主数据中的客户类型，默认：非直营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经销商费用明细表：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默认首页显示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条数据，超出后分页显示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显示前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XX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项”筛选框内可任意输入整数，来选择每页可展示的条数。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支持随着筛选框内填写的数值大小变化，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明细表最下面的页面控制器也随之变化，如一共有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995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条数据，输入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页，前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项，最后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项；若输入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默认每页显示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同时支持通过点击页面控制器上的页数跳转到到该页面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（注意：随着当前页面展示条数的增多，系统响应时间会对应有所增长）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支持通过向右拖拉滑动条来展示表格右端的字段内容，同理将滑动条拖到右侧后，可以通过向左拖动滑动条来查看表格左侧的字段内容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支持通过向下拖拉滑动条来展示表格下方的字段内容，同理将滑动条拖到下侧后，可以通过向上拖动滑动条来查看表格上方的字段内容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u="none" dirty="0"/>
                        <a:t>排序字段</a:t>
                      </a:r>
                      <a:r>
                        <a:rPr lang="zh-CN" altLang="en-US" sz="1200" dirty="0"/>
                        <a:t>：折前收入，折前收入同比，销售部费用，费用同比，费用率，费用率同比，费用率环比  ；</a:t>
                      </a:r>
                      <a:endParaRPr lang="en-US" altLang="zh-CN" sz="1200" dirty="0"/>
                    </a:p>
                    <a:p>
                      <a:r>
                        <a:rPr lang="zh-CN" altLang="en-US" sz="1200" u="none" dirty="0"/>
                        <a:t>排序方式</a:t>
                      </a:r>
                      <a:r>
                        <a:rPr lang="zh-CN" altLang="en-US" sz="1200" dirty="0"/>
                        <a:t>：升序，降序 （指标都可以实现升降序排列）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默认：折前收入，降序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04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Object 5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9" y="1755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1" name="think-cell Slide" r:id="rId11" imgW="6985" imgH="6985" progId="TCLayout.ActiveDocument.1">
                  <p:embed/>
                </p:oleObj>
              </mc:Choice>
              <mc:Fallback>
                <p:oleObj name="think-cell Slide" r:id="rId11" imgW="6985" imgH="6985" progId="TCLayout.ActiveDocument.1">
                  <p:embed/>
                  <p:pic>
                    <p:nvPicPr>
                      <p:cNvPr id="0" name="图片 553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9" y="1755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 hidden="1"/>
          <p:cNvSpPr/>
          <p:nvPr>
            <p:custDataLst>
              <p:tags r:id="rId3"/>
            </p:custDataLst>
          </p:nvPr>
        </p:nvSpPr>
        <p:spPr bwMode="auto">
          <a:xfrm>
            <a:off x="1" y="0"/>
            <a:ext cx="211667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  <a:sym typeface="+mn-lt"/>
            </a:endParaRPr>
          </a:p>
        </p:txBody>
      </p:sp>
      <p:graphicFrame>
        <p:nvGraphicFramePr>
          <p:cNvPr id="148" name="内容占位符 147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832647867"/>
              </p:ext>
            </p:extLst>
          </p:nvPr>
        </p:nvGraphicFramePr>
        <p:xfrm>
          <a:off x="329610" y="1698828"/>
          <a:ext cx="11433208" cy="179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0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70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70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48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子品牌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品类四级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品类五级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折前收入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费用率同比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常配</a:t>
                      </a:r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纯奶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15.25%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优酸乳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16.07%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儿童成长奶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13.10%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18.28%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常温酸奶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14.04%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利乐枕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18.66%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儿童塑瓶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10.23%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舒化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13.51%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7" name="内容占位符 146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074119586"/>
              </p:ext>
            </p:extLst>
          </p:nvPr>
        </p:nvGraphicFramePr>
        <p:xfrm>
          <a:off x="372477" y="3938617"/>
          <a:ext cx="3834767" cy="1132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山东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2,078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浙沪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1,915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13.50%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1,863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10.06%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1,684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14.29%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52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1,625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11.75%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1,560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14.37%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文本框 77"/>
          <p:cNvSpPr txBox="1"/>
          <p:nvPr/>
        </p:nvSpPr>
        <p:spPr>
          <a:xfrm>
            <a:off x="338413" y="3679821"/>
            <a:ext cx="1095751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分大区费用</a:t>
            </a:r>
          </a:p>
        </p:txBody>
      </p:sp>
      <p:sp>
        <p:nvSpPr>
          <p:cNvPr id="23" name="Text Placeholder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563881" y="8083392"/>
            <a:ext cx="529167" cy="1365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79705" indent="-17970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311150" indent="-12827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2pPr>
            <a:lvl3pPr marL="489585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3pPr>
            <a:lvl4pPr marL="6337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4pPr>
            <a:lvl5pPr marL="770255" indent="-136525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Clr>
                <a:srgbClr val="9B1717"/>
              </a:buClr>
              <a:buFont typeface="Arial" panose="020B0604020202020204" pitchFamily="34" charset="0"/>
              <a:buNone/>
              <a:defRPr/>
            </a:pPr>
            <a:fld id="{5703A432-EF96-4AA4-91CB-FE21D8E6C448}" type="datetime'''20''''1''''''''5''/''''6'''''''''''''''''''''''">
              <a:rPr lang="en-US" altLang="en-US" sz="1000" b="1">
                <a:solidFill>
                  <a:srgbClr val="FFFFFF"/>
                </a:solidFill>
              </a:rPr>
              <a:t>2015/6</a:t>
            </a:fld>
            <a:endParaRPr lang="en-US" altLang="zh-CN" sz="1000" b="1" dirty="0">
              <a:solidFill>
                <a:srgbClr val="FFFFFF"/>
              </a:solidFill>
              <a:latin typeface="Arial" panose="020B0604020202020204"/>
              <a:ea typeface="华文楷体" panose="02010600040101010101" pitchFamily="2" charset="-122"/>
              <a:sym typeface="+mn-l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239781" y="8083392"/>
            <a:ext cx="529167" cy="1365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79705" indent="-17970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311150" indent="-12827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2pPr>
            <a:lvl3pPr marL="489585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3pPr>
            <a:lvl4pPr marL="6337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4pPr>
            <a:lvl5pPr marL="770255" indent="-136525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Clr>
                <a:srgbClr val="9B1717"/>
              </a:buClr>
              <a:buFont typeface="Arial" panose="020B0604020202020204" pitchFamily="34" charset="0"/>
              <a:buNone/>
              <a:defRPr/>
            </a:pPr>
            <a:fld id="{35C286B2-407A-476F-BDE1-0C681F1C325C}" type="datetime'''2''''''01''''''''''''''''''''''4''/''6'''''''''''''''''">
              <a:rPr lang="en-US" altLang="en-US" sz="1000" b="1">
                <a:solidFill>
                  <a:srgbClr val="FFFFFF"/>
                </a:solidFill>
              </a:rPr>
              <a:t>2014/6</a:t>
            </a:fld>
            <a:endParaRPr lang="en-US" altLang="zh-CN" sz="1000" b="1" dirty="0">
              <a:solidFill>
                <a:srgbClr val="FFFFFF"/>
              </a:solidFill>
              <a:latin typeface="Arial" panose="020B0604020202020204"/>
              <a:ea typeface="华文楷体" panose="02010600040101010101" pitchFamily="2" charset="-122"/>
              <a:sym typeface="+mn-lt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348803" y="8083392"/>
            <a:ext cx="622300" cy="1365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79705" indent="-17970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311150" indent="-12827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2pPr>
            <a:lvl3pPr marL="489585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3pPr>
            <a:lvl4pPr marL="6337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4pPr>
            <a:lvl5pPr marL="770255" indent="-136525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Clr>
                <a:srgbClr val="9B1717"/>
              </a:buClr>
              <a:buFont typeface="Arial" panose="020B0604020202020204" pitchFamily="34" charset="0"/>
              <a:buNone/>
              <a:defRPr/>
            </a:pPr>
            <a:fld id="{FEA2FCB4-7A41-47FE-8D19-D7E97CDF8A7A}" type="datetime'''''2''''''''''''''0''1''''4''''''''''/''1''2'''''">
              <a:rPr lang="en-US" altLang="en-US" sz="1000" b="1">
                <a:solidFill>
                  <a:srgbClr val="FFFFFF"/>
                </a:solidFill>
              </a:rPr>
              <a:t>2014/12</a:t>
            </a:fld>
            <a:endParaRPr lang="en-US" altLang="zh-CN" sz="1000" b="1" dirty="0">
              <a:solidFill>
                <a:srgbClr val="FFFFFF"/>
              </a:solidFill>
              <a:latin typeface="Arial" panose="020B0604020202020204"/>
              <a:ea typeface="华文楷体" panose="02010600040101010101" pitchFamily="2" charset="-122"/>
              <a:sym typeface="+mn-lt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5672903" y="8083392"/>
            <a:ext cx="622300" cy="1365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79705" indent="-17970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311150" indent="-12827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2pPr>
            <a:lvl3pPr marL="489585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3pPr>
            <a:lvl4pPr marL="6337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4pPr>
            <a:lvl5pPr marL="770255" indent="-136525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Clr>
                <a:srgbClr val="9B1717"/>
              </a:buClr>
              <a:buFont typeface="Arial" panose="020B0604020202020204" pitchFamily="34" charset="0"/>
              <a:buNone/>
              <a:defRPr/>
            </a:pPr>
            <a:fld id="{85B7EC97-E430-43D6-B543-C6B1EBA2BC91}" type="datetime'''''''''''2''''0''''15''''''''''''''''/''''''1''''''2'''''''''">
              <a:rPr lang="en-US" altLang="en-US" sz="1000" b="1">
                <a:solidFill>
                  <a:srgbClr val="FFFFFF"/>
                </a:solidFill>
              </a:rPr>
              <a:t>2015/12</a:t>
            </a:fld>
            <a:endParaRPr lang="en-US" altLang="zh-CN" sz="1000" b="1" dirty="0">
              <a:solidFill>
                <a:srgbClr val="FFFFFF"/>
              </a:solidFill>
              <a:latin typeface="Arial" panose="020B0604020202020204"/>
              <a:ea typeface="华文楷体" panose="02010600040101010101" pitchFamily="2" charset="-122"/>
              <a:sym typeface="+mn-lt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024703" y="8083392"/>
            <a:ext cx="622300" cy="1365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79705" indent="-17970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311150" indent="-12827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2pPr>
            <a:lvl3pPr marL="489585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3pPr>
            <a:lvl4pPr marL="6337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4pPr>
            <a:lvl5pPr marL="770255" indent="-136525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Clr>
                <a:srgbClr val="9B1717"/>
              </a:buClr>
              <a:buFont typeface="Arial" panose="020B0604020202020204" pitchFamily="34" charset="0"/>
              <a:buNone/>
              <a:defRPr/>
            </a:pPr>
            <a:fld id="{22E757E5-AF17-44B8-A368-FF881CEE488E}" type="datetime'2''''0''''''''''''''1''''3''''/''''''1''''''''2'''''">
              <a:rPr lang="en-US" altLang="en-US" sz="1000" b="1">
                <a:solidFill>
                  <a:srgbClr val="FFFFFF"/>
                </a:solidFill>
              </a:rPr>
              <a:t>2013/12</a:t>
            </a:fld>
            <a:endParaRPr lang="en-US" altLang="zh-CN" sz="1000" b="1" dirty="0">
              <a:solidFill>
                <a:srgbClr val="FFFFFF"/>
              </a:solidFill>
              <a:latin typeface="Arial" panose="020B0604020202020204"/>
              <a:ea typeface="华文楷体" panose="02010600040101010101" pitchFamily="2" charset="-122"/>
              <a:sym typeface="+mn-lt"/>
            </a:endParaRPr>
          </a:p>
        </p:txBody>
      </p:sp>
      <p:sp>
        <p:nvSpPr>
          <p:cNvPr id="27" name="文本框 77"/>
          <p:cNvSpPr txBox="1"/>
          <p:nvPr/>
        </p:nvSpPr>
        <p:spPr>
          <a:xfrm>
            <a:off x="995942" y="5700251"/>
            <a:ext cx="2751784" cy="1661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2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月度费用率变化</a:t>
            </a:r>
          </a:p>
        </p:txBody>
      </p:sp>
      <p:grpSp>
        <p:nvGrpSpPr>
          <p:cNvPr id="39" name="Group 94"/>
          <p:cNvGrpSpPr/>
          <p:nvPr/>
        </p:nvGrpSpPr>
        <p:grpSpPr>
          <a:xfrm>
            <a:off x="4600634" y="5164649"/>
            <a:ext cx="146304" cy="67913"/>
            <a:chOff x="3226553" y="4634085"/>
            <a:chExt cx="527120" cy="358871"/>
          </a:xfrm>
        </p:grpSpPr>
        <p:sp>
          <p:nvSpPr>
            <p:cNvPr id="40" name="Rectangle: Rounded Corners 37"/>
            <p:cNvSpPr/>
            <p:nvPr/>
          </p:nvSpPr>
          <p:spPr>
            <a:xfrm>
              <a:off x="3226553" y="4634085"/>
              <a:ext cx="527120" cy="109726"/>
            </a:xfrm>
            <a:prstGeom prst="roundRect">
              <a:avLst/>
            </a:prstGeom>
            <a:noFill/>
            <a:ln w="6350" cap="flat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1400" kern="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3226553" y="4758655"/>
              <a:ext cx="351413" cy="109726"/>
            </a:xfrm>
            <a:prstGeom prst="roundRect">
              <a:avLst/>
            </a:prstGeom>
            <a:noFill/>
            <a:ln w="6350" cap="flat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1400" kern="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3226553" y="4883228"/>
              <a:ext cx="274320" cy="109728"/>
            </a:xfrm>
            <a:prstGeom prst="roundRect">
              <a:avLst/>
            </a:prstGeom>
            <a:noFill/>
            <a:ln w="6350" cap="flat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1400" kern="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1" name="文本框 77"/>
          <p:cNvSpPr txBox="1"/>
          <p:nvPr/>
        </p:nvSpPr>
        <p:spPr>
          <a:xfrm>
            <a:off x="8269169" y="3652796"/>
            <a:ext cx="3349456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分科目费用</a:t>
            </a:r>
          </a:p>
        </p:txBody>
      </p:sp>
      <p:sp>
        <p:nvSpPr>
          <p:cNvPr id="29" name="Oval 4"/>
          <p:cNvSpPr/>
          <p:nvPr/>
        </p:nvSpPr>
        <p:spPr>
          <a:xfrm>
            <a:off x="-52112" y="1412824"/>
            <a:ext cx="310809" cy="286004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0" name="Oval 4"/>
          <p:cNvSpPr/>
          <p:nvPr/>
        </p:nvSpPr>
        <p:spPr>
          <a:xfrm>
            <a:off x="-18471" y="3606675"/>
            <a:ext cx="305222" cy="27513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1" name="Oval 4"/>
          <p:cNvSpPr/>
          <p:nvPr/>
        </p:nvSpPr>
        <p:spPr>
          <a:xfrm>
            <a:off x="7923062" y="3577603"/>
            <a:ext cx="290337" cy="24431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2" name="Oval 4"/>
          <p:cNvSpPr/>
          <p:nvPr/>
        </p:nvSpPr>
        <p:spPr>
          <a:xfrm>
            <a:off x="-18471" y="5051885"/>
            <a:ext cx="312921" cy="259826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4" name="十字箭头 33"/>
          <p:cNvSpPr/>
          <p:nvPr/>
        </p:nvSpPr>
        <p:spPr>
          <a:xfrm>
            <a:off x="2706102" y="1827823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十字箭头 47"/>
          <p:cNvSpPr/>
          <p:nvPr/>
        </p:nvSpPr>
        <p:spPr>
          <a:xfrm>
            <a:off x="4022091" y="1792782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62" name="图表 61"/>
          <p:cNvGraphicFramePr/>
          <p:nvPr>
            <p:extLst>
              <p:ext uri="{D42A27DB-BD31-4B8C-83A1-F6EECF244321}">
                <p14:modId xmlns:p14="http://schemas.microsoft.com/office/powerpoint/2010/main" val="3304625955"/>
              </p:ext>
            </p:extLst>
          </p:nvPr>
        </p:nvGraphicFramePr>
        <p:xfrm>
          <a:off x="265599" y="5086331"/>
          <a:ext cx="11554249" cy="1690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69" name="文本框 77"/>
          <p:cNvSpPr txBox="1"/>
          <p:nvPr/>
        </p:nvSpPr>
        <p:spPr>
          <a:xfrm>
            <a:off x="4698170" y="3662666"/>
            <a:ext cx="1950127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分职能</a:t>
            </a:r>
          </a:p>
        </p:txBody>
      </p:sp>
      <p:sp>
        <p:nvSpPr>
          <p:cNvPr id="70" name="Oval 4"/>
          <p:cNvSpPr/>
          <p:nvPr/>
        </p:nvSpPr>
        <p:spPr>
          <a:xfrm>
            <a:off x="4393103" y="3597177"/>
            <a:ext cx="280683" cy="243637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pSp>
        <p:nvGrpSpPr>
          <p:cNvPr id="105" name="Group 44"/>
          <p:cNvGrpSpPr/>
          <p:nvPr/>
        </p:nvGrpSpPr>
        <p:grpSpPr>
          <a:xfrm>
            <a:off x="260249" y="1123787"/>
            <a:ext cx="1068216" cy="291949"/>
            <a:chOff x="304798" y="1047755"/>
            <a:chExt cx="1068216" cy="291949"/>
          </a:xfrm>
        </p:grpSpPr>
        <p:sp>
          <p:nvSpPr>
            <p:cNvPr id="106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7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</a:t>
              </a:r>
            </a:p>
          </p:txBody>
        </p:sp>
        <p:sp>
          <p:nvSpPr>
            <p:cNvPr id="108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13" name="Group 44"/>
          <p:cNvGrpSpPr/>
          <p:nvPr/>
        </p:nvGrpSpPr>
        <p:grpSpPr>
          <a:xfrm>
            <a:off x="1602824" y="1123787"/>
            <a:ext cx="1068216" cy="291949"/>
            <a:chOff x="304798" y="1047755"/>
            <a:chExt cx="1068216" cy="291949"/>
          </a:xfrm>
        </p:grpSpPr>
        <p:sp>
          <p:nvSpPr>
            <p:cNvPr id="114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5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大区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6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17" name="Group 44"/>
          <p:cNvGrpSpPr/>
          <p:nvPr/>
        </p:nvGrpSpPr>
        <p:grpSpPr>
          <a:xfrm>
            <a:off x="5362192" y="1133121"/>
            <a:ext cx="1068216" cy="291949"/>
            <a:chOff x="304798" y="1047755"/>
            <a:chExt cx="1068216" cy="291949"/>
          </a:xfrm>
        </p:grpSpPr>
        <p:sp>
          <p:nvSpPr>
            <p:cNvPr id="118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9" name="文本框 61"/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子品牌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20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21" name="Group 44"/>
          <p:cNvGrpSpPr/>
          <p:nvPr/>
        </p:nvGrpSpPr>
        <p:grpSpPr>
          <a:xfrm>
            <a:off x="6549204" y="1123991"/>
            <a:ext cx="1068216" cy="291949"/>
            <a:chOff x="304798" y="1047755"/>
            <a:chExt cx="1068216" cy="291949"/>
          </a:xfrm>
        </p:grpSpPr>
        <p:sp>
          <p:nvSpPr>
            <p:cNvPr id="122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23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科目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24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30" name="Group 59"/>
          <p:cNvGrpSpPr/>
          <p:nvPr/>
        </p:nvGrpSpPr>
        <p:grpSpPr>
          <a:xfrm>
            <a:off x="10010545" y="1129095"/>
            <a:ext cx="720001" cy="287867"/>
            <a:chOff x="10952441" y="1047755"/>
            <a:chExt cx="720000" cy="287867"/>
          </a:xfrm>
        </p:grpSpPr>
        <p:sp>
          <p:nvSpPr>
            <p:cNvPr id="131" name="矩形 57"/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文本框 58"/>
            <p:cNvSpPr txBox="1"/>
            <p:nvPr/>
          </p:nvSpPr>
          <p:spPr>
            <a:xfrm>
              <a:off x="11066219" y="1057397"/>
              <a:ext cx="492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3" name="Group 44"/>
          <p:cNvGrpSpPr/>
          <p:nvPr/>
        </p:nvGrpSpPr>
        <p:grpSpPr>
          <a:xfrm>
            <a:off x="2767912" y="1128921"/>
            <a:ext cx="1068216" cy="291949"/>
            <a:chOff x="304798" y="1047755"/>
            <a:chExt cx="1068216" cy="291949"/>
          </a:xfrm>
        </p:grpSpPr>
        <p:sp>
          <p:nvSpPr>
            <p:cNvPr id="134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35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区域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36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41" name="Group 44"/>
          <p:cNvGrpSpPr/>
          <p:nvPr/>
        </p:nvGrpSpPr>
        <p:grpSpPr>
          <a:xfrm>
            <a:off x="4207245" y="1127804"/>
            <a:ext cx="1068216" cy="291949"/>
            <a:chOff x="304798" y="1047755"/>
            <a:chExt cx="1068216" cy="291949"/>
          </a:xfrm>
        </p:grpSpPr>
        <p:sp>
          <p:nvSpPr>
            <p:cNvPr id="142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43" name="文本框 61"/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经销商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44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45" name="Speech Bubble: Rectangle with Corners Rounded 321"/>
          <p:cNvSpPr/>
          <p:nvPr/>
        </p:nvSpPr>
        <p:spPr>
          <a:xfrm>
            <a:off x="945060" y="1363018"/>
            <a:ext cx="753084" cy="200734"/>
          </a:xfrm>
          <a:prstGeom prst="wedgeRoundRectCallout">
            <a:avLst>
              <a:gd name="adj1" fmla="val -64724"/>
              <a:gd name="adj2" fmla="val -159851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默认上月</a:t>
            </a:r>
          </a:p>
        </p:txBody>
      </p:sp>
      <p:sp>
        <p:nvSpPr>
          <p:cNvPr id="185" name="文本框 5"/>
          <p:cNvSpPr txBox="1"/>
          <p:nvPr/>
        </p:nvSpPr>
        <p:spPr>
          <a:xfrm>
            <a:off x="-41042" y="788389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酸奶 </a:t>
            </a:r>
            <a:r>
              <a:rPr kumimoji="1" lang="en-US" altLang="zh-CN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产品费用分析</a:t>
            </a:r>
          </a:p>
        </p:txBody>
      </p:sp>
      <p:sp>
        <p:nvSpPr>
          <p:cNvPr id="186" name="文本框 77"/>
          <p:cNvSpPr txBox="1"/>
          <p:nvPr/>
        </p:nvSpPr>
        <p:spPr>
          <a:xfrm>
            <a:off x="372477" y="1487574"/>
            <a:ext cx="3349456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品牌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品类费用率</a:t>
            </a:r>
          </a:p>
        </p:txBody>
      </p:sp>
      <p:graphicFrame>
        <p:nvGraphicFramePr>
          <p:cNvPr id="188" name="内容占位符 146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4183071895"/>
              </p:ext>
            </p:extLst>
          </p:nvPr>
        </p:nvGraphicFramePr>
        <p:xfrm>
          <a:off x="7923062" y="3938617"/>
          <a:ext cx="3839753" cy="1111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0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4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费用科目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陈列费</a:t>
                      </a:r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导购理货费</a:t>
                      </a:r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9" name="内容占位符 146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442821447"/>
              </p:ext>
            </p:extLst>
          </p:nvPr>
        </p:nvGraphicFramePr>
        <p:xfrm>
          <a:off x="4238254" y="3927277"/>
          <a:ext cx="3637790" cy="1123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6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职能分类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2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文本框 77"/>
          <p:cNvSpPr txBox="1"/>
          <p:nvPr/>
        </p:nvSpPr>
        <p:spPr>
          <a:xfrm>
            <a:off x="407542" y="5116164"/>
            <a:ext cx="1950127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月度费用率变化</a:t>
            </a:r>
          </a:p>
        </p:txBody>
      </p:sp>
      <p:sp>
        <p:nvSpPr>
          <p:cNvPr id="65" name="十字箭头 47"/>
          <p:cNvSpPr/>
          <p:nvPr/>
        </p:nvSpPr>
        <p:spPr>
          <a:xfrm>
            <a:off x="995641" y="4042017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8960" y="615689"/>
            <a:ext cx="6934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管会会于</a:t>
            </a:r>
            <a:r>
              <a:rPr lang="en-US" altLang="zh-CN" sz="3200" dirty="0">
                <a:solidFill>
                  <a:srgbClr val="FF0000"/>
                </a:solidFill>
              </a:rPr>
              <a:t>10</a:t>
            </a:r>
            <a:r>
              <a:rPr lang="zh-CN" altLang="en-US" sz="3200" dirty="0">
                <a:solidFill>
                  <a:srgbClr val="FF0000"/>
                </a:solidFill>
              </a:rPr>
              <a:t>月份实现分摊到产品和</a:t>
            </a:r>
            <a:r>
              <a:rPr lang="en-US" altLang="zh-CN" sz="3200" dirty="0">
                <a:solidFill>
                  <a:srgbClr val="FF0000"/>
                </a:solidFill>
              </a:rPr>
              <a:t>SKU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16585" y="5155261"/>
            <a:ext cx="275975" cy="231819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8450059" y="1114790"/>
            <a:ext cx="1717873" cy="323591"/>
            <a:chOff x="9922743" y="656692"/>
            <a:chExt cx="1717873" cy="323591"/>
          </a:xfrm>
        </p:grpSpPr>
        <p:sp>
          <p:nvSpPr>
            <p:cNvPr id="67" name="Rectangle: Rounded Corners 56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产品费用分析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25289"/>
              </p:ext>
            </p:extLst>
          </p:nvPr>
        </p:nvGraphicFramePr>
        <p:xfrm>
          <a:off x="0" y="433388"/>
          <a:ext cx="12192000" cy="8131891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06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时间筛选器：默认显示为上月，数据为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经销商筛选器：默认：全部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子品牌筛选器：默认：全部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科目筛选器：默认：全部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条及以下数据在一屏显示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条以上数据分页显示，每页显示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费用率从高到低排序，表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按费用占比降序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>
            <a:fillRect/>
          </a:stretch>
        </p:blipFill>
        <p:spPr>
          <a:xfrm>
            <a:off x="5541264" y="3615757"/>
            <a:ext cx="218186" cy="171066"/>
          </a:xfrm>
          <a:prstGeom prst="rect">
            <a:avLst/>
          </a:prstGeom>
        </p:spPr>
      </p:pic>
      <p:sp>
        <p:nvSpPr>
          <p:cNvPr id="8" name="十字箭头 33"/>
          <p:cNvSpPr/>
          <p:nvPr/>
        </p:nvSpPr>
        <p:spPr>
          <a:xfrm>
            <a:off x="3763055" y="2726827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44" y="1598689"/>
            <a:ext cx="11520205" cy="603183"/>
          </a:xfrm>
          <a:prstGeom prst="rect">
            <a:avLst/>
          </a:prstGeom>
        </p:spPr>
      </p:pic>
      <p:graphicFrame>
        <p:nvGraphicFramePr>
          <p:cNvPr id="8" name="图表 7"/>
          <p:cNvGraphicFramePr/>
          <p:nvPr>
            <p:extLst/>
          </p:nvPr>
        </p:nvGraphicFramePr>
        <p:xfrm>
          <a:off x="404859" y="2417609"/>
          <a:ext cx="11470229" cy="1240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文本框 77"/>
          <p:cNvSpPr txBox="1"/>
          <p:nvPr/>
        </p:nvSpPr>
        <p:spPr>
          <a:xfrm>
            <a:off x="292694" y="6579704"/>
            <a:ext cx="1976523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重客费用趋势</a:t>
            </a:r>
          </a:p>
        </p:txBody>
      </p:sp>
      <p:sp>
        <p:nvSpPr>
          <p:cNvPr id="15" name="Oval 4"/>
          <p:cNvSpPr/>
          <p:nvPr/>
        </p:nvSpPr>
        <p:spPr>
          <a:xfrm>
            <a:off x="86998" y="3637339"/>
            <a:ext cx="317861" cy="269138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anose="020B0604020202020204" pitchFamily="34" charset="0"/>
              </a:rPr>
              <a:t>2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Oval 4"/>
          <p:cNvSpPr/>
          <p:nvPr/>
        </p:nvSpPr>
        <p:spPr>
          <a:xfrm>
            <a:off x="73946" y="5199727"/>
            <a:ext cx="280937" cy="29533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anose="020B0604020202020204" pitchFamily="34" charset="0"/>
              </a:rPr>
              <a:t>3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文本框 77"/>
          <p:cNvSpPr txBox="1"/>
          <p:nvPr/>
        </p:nvSpPr>
        <p:spPr>
          <a:xfrm>
            <a:off x="6325858" y="5294261"/>
            <a:ext cx="1976523" cy="1661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2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重客大区费用</a:t>
            </a:r>
          </a:p>
        </p:txBody>
      </p:sp>
      <p:sp>
        <p:nvSpPr>
          <p:cNvPr id="33" name="Oval 4"/>
          <p:cNvSpPr/>
          <p:nvPr/>
        </p:nvSpPr>
        <p:spPr>
          <a:xfrm>
            <a:off x="5940710" y="5240691"/>
            <a:ext cx="299437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" name="文本框 5"/>
          <p:cNvSpPr txBox="1"/>
          <p:nvPr/>
        </p:nvSpPr>
        <p:spPr>
          <a:xfrm>
            <a:off x="21551" y="829419"/>
            <a:ext cx="316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酸奶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重点系统费用分析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48" name="Group 44"/>
          <p:cNvGrpSpPr/>
          <p:nvPr/>
        </p:nvGrpSpPr>
        <p:grpSpPr>
          <a:xfrm>
            <a:off x="26076" y="1143143"/>
            <a:ext cx="1068216" cy="291949"/>
            <a:chOff x="304798" y="1047755"/>
            <a:chExt cx="1068216" cy="291949"/>
          </a:xfrm>
        </p:grpSpPr>
        <p:sp>
          <p:nvSpPr>
            <p:cNvPr id="49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0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时间</a:t>
              </a:r>
            </a:p>
          </p:txBody>
        </p:sp>
        <p:sp>
          <p:nvSpPr>
            <p:cNvPr id="51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56" name="Group 44"/>
          <p:cNvGrpSpPr/>
          <p:nvPr/>
        </p:nvGrpSpPr>
        <p:grpSpPr>
          <a:xfrm>
            <a:off x="1465409" y="1142840"/>
            <a:ext cx="1068216" cy="291949"/>
            <a:chOff x="304798" y="1047755"/>
            <a:chExt cx="1068216" cy="291949"/>
          </a:xfrm>
        </p:grpSpPr>
        <p:sp>
          <p:nvSpPr>
            <p:cNvPr id="57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8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59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68" name="Group 44"/>
          <p:cNvGrpSpPr/>
          <p:nvPr/>
        </p:nvGrpSpPr>
        <p:grpSpPr>
          <a:xfrm>
            <a:off x="2630497" y="1147974"/>
            <a:ext cx="1068216" cy="291949"/>
            <a:chOff x="304798" y="1047755"/>
            <a:chExt cx="1068216" cy="291949"/>
          </a:xfrm>
        </p:grpSpPr>
        <p:sp>
          <p:nvSpPr>
            <p:cNvPr id="69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0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区域</a:t>
              </a:r>
            </a:p>
          </p:txBody>
        </p:sp>
        <p:sp>
          <p:nvSpPr>
            <p:cNvPr id="71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80" name="Group 59"/>
          <p:cNvGrpSpPr/>
          <p:nvPr/>
        </p:nvGrpSpPr>
        <p:grpSpPr>
          <a:xfrm>
            <a:off x="10415731" y="1147973"/>
            <a:ext cx="720001" cy="287867"/>
            <a:chOff x="10952441" y="1047755"/>
            <a:chExt cx="720000" cy="287867"/>
          </a:xfrm>
        </p:grpSpPr>
        <p:sp>
          <p:nvSpPr>
            <p:cNvPr id="81" name="矩形 57"/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2" name="文本框 58"/>
            <p:cNvSpPr txBox="1"/>
            <p:nvPr/>
          </p:nvSpPr>
          <p:spPr>
            <a:xfrm>
              <a:off x="11066219" y="1057397"/>
              <a:ext cx="492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查询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90" name="Speech Bubble: Rectangle with Corners Rounded 321"/>
          <p:cNvSpPr/>
          <p:nvPr/>
        </p:nvSpPr>
        <p:spPr>
          <a:xfrm>
            <a:off x="902805" y="1390397"/>
            <a:ext cx="789785" cy="288031"/>
          </a:xfrm>
          <a:prstGeom prst="wedgeRoundRectCallout">
            <a:avLst>
              <a:gd name="adj1" fmla="val -71030"/>
              <a:gd name="adj2" fmla="val -11544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默认上月</a:t>
            </a:r>
          </a:p>
        </p:txBody>
      </p:sp>
      <p:sp>
        <p:nvSpPr>
          <p:cNvPr id="91" name="文本框 77"/>
          <p:cNvSpPr txBox="1"/>
          <p:nvPr/>
        </p:nvSpPr>
        <p:spPr>
          <a:xfrm>
            <a:off x="511348" y="3644830"/>
            <a:ext cx="1976523" cy="1661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2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重客系统费用</a:t>
            </a:r>
          </a:p>
        </p:txBody>
      </p:sp>
      <p:graphicFrame>
        <p:nvGraphicFramePr>
          <p:cNvPr id="66" name="内容占位符 146"/>
          <p:cNvGraphicFramePr>
            <a:graphicFrameLocks noGrp="1"/>
          </p:cNvGraphicFramePr>
          <p:nvPr>
            <p:ph sz="quarter" idx="16"/>
            <p:extLst/>
          </p:nvPr>
        </p:nvGraphicFramePr>
        <p:xfrm>
          <a:off x="6324710" y="5531628"/>
          <a:ext cx="5544958" cy="1317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8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8807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大区名称</a:t>
                      </a:r>
                    </a:p>
                  </a:txBody>
                  <a:tcPr marL="5719" marR="5719" marT="4289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5719" marR="5719" marT="4289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零售额</a:t>
                      </a:r>
                    </a:p>
                  </a:txBody>
                  <a:tcPr marL="4800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</a:t>
                      </a:r>
                    </a:p>
                  </a:txBody>
                  <a:tcPr marL="4800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5719" marT="4289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</a:t>
                      </a:r>
                    </a:p>
                  </a:txBody>
                  <a:tcPr marL="48000" marR="5719" marT="4289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费用率同比</a:t>
                      </a:r>
                    </a:p>
                  </a:txBody>
                  <a:tcPr marL="48000" marR="5719" marT="4289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78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西南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重庆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99.36 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8.0%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苏皖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66.16 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7.8%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两湖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55.10 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7.1%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华南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54.35 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6.4%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山东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49.87 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7.3%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河南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48.72 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6.6%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十字箭头 19"/>
          <p:cNvSpPr/>
          <p:nvPr/>
        </p:nvSpPr>
        <p:spPr>
          <a:xfrm>
            <a:off x="7071686" y="5647994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84" name="内容占位符 146"/>
          <p:cNvGraphicFramePr>
            <a:graphicFrameLocks noGrp="1"/>
          </p:cNvGraphicFramePr>
          <p:nvPr>
            <p:ph sz="quarter" idx="16"/>
            <p:extLst/>
          </p:nvPr>
        </p:nvGraphicFramePr>
        <p:xfrm>
          <a:off x="474990" y="5528691"/>
          <a:ext cx="5582861" cy="1340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1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活动类型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导购理货申请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新鲜度调整申请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-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费率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促销物料申请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产品促销申请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渠道激励申请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5" name="文本框 77"/>
          <p:cNvSpPr txBox="1"/>
          <p:nvPr/>
        </p:nvSpPr>
        <p:spPr>
          <a:xfrm>
            <a:off x="511348" y="5319779"/>
            <a:ext cx="1976523" cy="1661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2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重客分活动费用</a:t>
            </a:r>
          </a:p>
        </p:txBody>
      </p:sp>
      <p:sp>
        <p:nvSpPr>
          <p:cNvPr id="86" name="文本框 77"/>
          <p:cNvSpPr txBox="1"/>
          <p:nvPr/>
        </p:nvSpPr>
        <p:spPr>
          <a:xfrm>
            <a:off x="560184" y="2287453"/>
            <a:ext cx="1976523" cy="1661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2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重客费用趋势</a:t>
            </a:r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sz="quarter" idx="16"/>
            <p:extLst/>
          </p:nvPr>
        </p:nvGraphicFramePr>
        <p:xfrm>
          <a:off x="539189" y="3646245"/>
          <a:ext cx="10974482" cy="161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4" name="Group 44"/>
          <p:cNvGrpSpPr/>
          <p:nvPr/>
        </p:nvGrpSpPr>
        <p:grpSpPr>
          <a:xfrm>
            <a:off x="4297846" y="1157039"/>
            <a:ext cx="1068216" cy="291949"/>
            <a:chOff x="304798" y="1047755"/>
            <a:chExt cx="1068216" cy="291949"/>
          </a:xfrm>
        </p:grpSpPr>
        <p:sp>
          <p:nvSpPr>
            <p:cNvPr id="65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7" name="文本框 61"/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费用出处</a:t>
              </a:r>
            </a:p>
          </p:txBody>
        </p:sp>
        <p:sp>
          <p:nvSpPr>
            <p:cNvPr id="88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89" name="Speech Bubble: Rectangle with Corners Rounded 321"/>
          <p:cNvSpPr/>
          <p:nvPr/>
        </p:nvSpPr>
        <p:spPr>
          <a:xfrm>
            <a:off x="9050947" y="3797174"/>
            <a:ext cx="1206356" cy="506742"/>
          </a:xfrm>
          <a:prstGeom prst="wedgeRoundRectCallout">
            <a:avLst>
              <a:gd name="adj1" fmla="val -75652"/>
              <a:gd name="adj2" fmla="val 7160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从高到低排序</a:t>
            </a:r>
          </a:p>
        </p:txBody>
      </p:sp>
      <p:sp>
        <p:nvSpPr>
          <p:cNvPr id="97" name="Oval 4"/>
          <p:cNvSpPr/>
          <p:nvPr/>
        </p:nvSpPr>
        <p:spPr>
          <a:xfrm>
            <a:off x="60277" y="2238500"/>
            <a:ext cx="294606" cy="28123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75534" y="154734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零售额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300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4000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91731" y="1540310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营销费用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3000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40000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36914" y="154037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费用率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10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10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%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819489" y="1524798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费用率同比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-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2%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8436" y="1721219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本月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YTD</a:t>
            </a:r>
          </a:p>
        </p:txBody>
      </p:sp>
      <p:sp>
        <p:nvSpPr>
          <p:cNvPr id="61" name="Down Arrow 60"/>
          <p:cNvSpPr/>
          <p:nvPr/>
        </p:nvSpPr>
        <p:spPr>
          <a:xfrm>
            <a:off x="11531762" y="1959752"/>
            <a:ext cx="166863" cy="17443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62" name="Down Arrow 61"/>
          <p:cNvSpPr/>
          <p:nvPr/>
        </p:nvSpPr>
        <p:spPr>
          <a:xfrm flipV="1">
            <a:off x="11509113" y="1761572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57424" y="153854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费用同比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-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2%</a:t>
            </a:r>
          </a:p>
        </p:txBody>
      </p:sp>
      <p:sp>
        <p:nvSpPr>
          <p:cNvPr id="67" name="Down Arrow 66"/>
          <p:cNvSpPr/>
          <p:nvPr/>
        </p:nvSpPr>
        <p:spPr>
          <a:xfrm>
            <a:off x="6978328" y="1950890"/>
            <a:ext cx="166863" cy="17443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72" name="Down Arrow 71"/>
          <p:cNvSpPr/>
          <p:nvPr/>
        </p:nvSpPr>
        <p:spPr>
          <a:xfrm flipV="1">
            <a:off x="6955679" y="1752710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6"/>
          <a:srcRect l="20940" t="1" b="26206"/>
          <a:stretch>
            <a:fillRect/>
          </a:stretch>
        </p:blipFill>
        <p:spPr>
          <a:xfrm>
            <a:off x="11653743" y="2573720"/>
            <a:ext cx="216451" cy="16970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6"/>
          <a:srcRect l="20940" t="1" b="26206"/>
          <a:stretch>
            <a:fillRect/>
          </a:stretch>
        </p:blipFill>
        <p:spPr>
          <a:xfrm>
            <a:off x="11615122" y="3906477"/>
            <a:ext cx="216451" cy="169706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8450059" y="1114790"/>
            <a:ext cx="1717873" cy="323591"/>
            <a:chOff x="9922743" y="656692"/>
            <a:chExt cx="1717873" cy="323591"/>
          </a:xfrm>
        </p:grpSpPr>
        <p:sp>
          <p:nvSpPr>
            <p:cNvPr id="76" name="Rectangle: Rounded Corners 56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月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YTD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79" name="Speech Bubble: Rectangle with Corners Rounded 321">
            <a:extLst>
              <a:ext uri="{FF2B5EF4-FFF2-40B4-BE49-F238E27FC236}">
                <a16:creationId xmlns:a16="http://schemas.microsoft.com/office/drawing/2014/main" id="{06692BEE-D777-466E-9704-72BB569FF457}"/>
              </a:ext>
            </a:extLst>
          </p:cNvPr>
          <p:cNvSpPr/>
          <p:nvPr/>
        </p:nvSpPr>
        <p:spPr>
          <a:xfrm>
            <a:off x="2945694" y="2168614"/>
            <a:ext cx="1460500" cy="452637"/>
          </a:xfrm>
          <a:prstGeom prst="wedgeRoundRectCallout">
            <a:avLst>
              <a:gd name="adj1" fmla="val -66443"/>
              <a:gd name="adj2" fmla="val -5857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默认：零售额拆分不到费用出处，默认拿总数</a:t>
            </a:r>
          </a:p>
        </p:txBody>
      </p:sp>
      <p:sp>
        <p:nvSpPr>
          <p:cNvPr id="83" name="Speech Bubble: Rectangle with Corners Rounded 321">
            <a:extLst>
              <a:ext uri="{FF2B5EF4-FFF2-40B4-BE49-F238E27FC236}">
                <a16:creationId xmlns:a16="http://schemas.microsoft.com/office/drawing/2014/main" id="{5F8656C9-78AC-405C-9C00-53E503BB0DB3}"/>
              </a:ext>
            </a:extLst>
          </p:cNvPr>
          <p:cNvSpPr/>
          <p:nvPr/>
        </p:nvSpPr>
        <p:spPr>
          <a:xfrm>
            <a:off x="4340395" y="5834550"/>
            <a:ext cx="1460500" cy="452637"/>
          </a:xfrm>
          <a:prstGeom prst="wedgeRoundRectCallout">
            <a:avLst>
              <a:gd name="adj1" fmla="val -66443"/>
              <a:gd name="adj2" fmla="val -5857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默认：零售额拆分不到费用出处、活动类型，默认拿总数</a:t>
            </a:r>
          </a:p>
        </p:txBody>
      </p:sp>
      <p:sp>
        <p:nvSpPr>
          <p:cNvPr id="92" name="Speech Bubble: Rectangle with Corners Rounded 321">
            <a:extLst>
              <a:ext uri="{FF2B5EF4-FFF2-40B4-BE49-F238E27FC236}">
                <a16:creationId xmlns:a16="http://schemas.microsoft.com/office/drawing/2014/main" id="{446248E3-303C-486E-AAA5-C929946D6AC1}"/>
              </a:ext>
            </a:extLst>
          </p:cNvPr>
          <p:cNvSpPr/>
          <p:nvPr/>
        </p:nvSpPr>
        <p:spPr>
          <a:xfrm>
            <a:off x="10566292" y="5950142"/>
            <a:ext cx="1460500" cy="452637"/>
          </a:xfrm>
          <a:prstGeom prst="wedgeRoundRectCallout">
            <a:avLst>
              <a:gd name="adj1" fmla="val -34752"/>
              <a:gd name="adj2" fmla="val -10346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默认：零售额拆分不到费用出处，默认拿总数</a:t>
            </a:r>
          </a:p>
        </p:txBody>
      </p:sp>
      <p:sp>
        <p:nvSpPr>
          <p:cNvPr id="93" name="Speech Bubble: Rectangle with Corners Rounded 321">
            <a:extLst>
              <a:ext uri="{FF2B5EF4-FFF2-40B4-BE49-F238E27FC236}">
                <a16:creationId xmlns:a16="http://schemas.microsoft.com/office/drawing/2014/main" id="{ED02A7F9-B6D3-4996-B2C4-FC759A9ED8E9}"/>
              </a:ext>
            </a:extLst>
          </p:cNvPr>
          <p:cNvSpPr/>
          <p:nvPr/>
        </p:nvSpPr>
        <p:spPr>
          <a:xfrm>
            <a:off x="7263707" y="2219238"/>
            <a:ext cx="1460500" cy="452637"/>
          </a:xfrm>
          <a:prstGeom prst="wedgeRoundRectCallout">
            <a:avLst>
              <a:gd name="adj1" fmla="val -71081"/>
              <a:gd name="adj2" fmla="val 2622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默认：零售额拆分不到费用出处，默认拿总数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重点系统费用分析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38680"/>
              </p:ext>
            </p:extLst>
          </p:nvPr>
        </p:nvGraphicFramePr>
        <p:xfrm>
          <a:off x="0" y="433388"/>
          <a:ext cx="12192000" cy="7006163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06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时间筛选器：默认显示为上月，数据为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费用出处筛选器：默认：全部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条及以下数据在一屏显示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条以上数据分页显示，每页显示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按营销费用高低从左到右排列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</a:t>
                      </a:r>
                      <a:r>
                        <a:rPr lang="zh-CN" altLang="en-US" sz="1200" b="0" i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1,2,4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1,2,3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十字箭头 33"/>
          <p:cNvSpPr/>
          <p:nvPr/>
        </p:nvSpPr>
        <p:spPr>
          <a:xfrm>
            <a:off x="3784076" y="2369476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>
            <a:fillRect/>
          </a:stretch>
        </p:blipFill>
        <p:spPr>
          <a:xfrm>
            <a:off x="5541264" y="3216364"/>
            <a:ext cx="218186" cy="1710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565" y="2893504"/>
            <a:ext cx="5702274" cy="18920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62" y="2893504"/>
            <a:ext cx="5585259" cy="1892038"/>
          </a:xfrm>
          <a:prstGeom prst="rect">
            <a:avLst/>
          </a:prstGeom>
        </p:spPr>
      </p:pic>
      <p:sp>
        <p:nvSpPr>
          <p:cNvPr id="3" name="文本框 5"/>
          <p:cNvSpPr txBox="1"/>
          <p:nvPr/>
        </p:nvSpPr>
        <p:spPr>
          <a:xfrm>
            <a:off x="124271" y="820988"/>
            <a:ext cx="2861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销售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费用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酸奶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直营</a:t>
            </a:r>
            <a:r>
              <a:rPr kumimoji="1" lang="zh-CN" altLang="en-US" sz="1200" dirty="0">
                <a:solidFill>
                  <a:srgbClr val="00AAFF"/>
                </a:solidFill>
              </a:rPr>
              <a:t>费用分析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72263" y="2651810"/>
            <a:ext cx="2498725" cy="2778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500" b="1" dirty="0"/>
              <a:t>还原费用月度趋势</a:t>
            </a:r>
          </a:p>
          <a:p>
            <a:endParaRPr lang="en-US" dirty="0"/>
          </a:p>
        </p:txBody>
      </p:sp>
      <p:graphicFrame>
        <p:nvGraphicFramePr>
          <p:cNvPr id="8" name="图表 19"/>
          <p:cNvGraphicFramePr/>
          <p:nvPr>
            <p:extLst>
              <p:ext uri="{D42A27DB-BD31-4B8C-83A1-F6EECF244321}">
                <p14:modId xmlns:p14="http://schemas.microsoft.com/office/powerpoint/2010/main" val="2321100656"/>
              </p:ext>
            </p:extLst>
          </p:nvPr>
        </p:nvGraphicFramePr>
        <p:xfrm>
          <a:off x="6314436" y="2955002"/>
          <a:ext cx="5312532" cy="1822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43"/>
          <p:cNvGraphicFramePr/>
          <p:nvPr>
            <p:extLst>
              <p:ext uri="{D42A27DB-BD31-4B8C-83A1-F6EECF244321}">
                <p14:modId xmlns:p14="http://schemas.microsoft.com/office/powerpoint/2010/main" val="75825736"/>
              </p:ext>
            </p:extLst>
          </p:nvPr>
        </p:nvGraphicFramePr>
        <p:xfrm>
          <a:off x="354699" y="2903551"/>
          <a:ext cx="5538101" cy="196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44"/>
          <p:cNvGrpSpPr/>
          <p:nvPr/>
        </p:nvGrpSpPr>
        <p:grpSpPr>
          <a:xfrm>
            <a:off x="239210" y="1163443"/>
            <a:ext cx="1068216" cy="291949"/>
            <a:chOff x="304798" y="1047755"/>
            <a:chExt cx="1068216" cy="291949"/>
          </a:xfrm>
        </p:grpSpPr>
        <p:sp>
          <p:nvSpPr>
            <p:cNvPr id="11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2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</a:t>
              </a:r>
            </a:p>
          </p:txBody>
        </p:sp>
        <p:sp>
          <p:nvSpPr>
            <p:cNvPr id="13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4" name="Speech Bubble: Rectangle with Corners Rounded 321"/>
          <p:cNvSpPr/>
          <p:nvPr/>
        </p:nvSpPr>
        <p:spPr>
          <a:xfrm>
            <a:off x="1504382" y="1253361"/>
            <a:ext cx="747688" cy="202445"/>
          </a:xfrm>
          <a:prstGeom prst="wedgeRoundRectCallout">
            <a:avLst>
              <a:gd name="adj1" fmla="val -99724"/>
              <a:gd name="adj2" fmla="val -4415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默认上月</a:t>
            </a:r>
          </a:p>
        </p:txBody>
      </p:sp>
      <p:sp>
        <p:nvSpPr>
          <p:cNvPr id="15" name="Oval 4"/>
          <p:cNvSpPr/>
          <p:nvPr/>
        </p:nvSpPr>
        <p:spPr>
          <a:xfrm>
            <a:off x="-12363" y="1450411"/>
            <a:ext cx="284626" cy="29176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7" name="Oval 4"/>
          <p:cNvSpPr/>
          <p:nvPr/>
        </p:nvSpPr>
        <p:spPr>
          <a:xfrm>
            <a:off x="-40629" y="2651421"/>
            <a:ext cx="301417" cy="271884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8" name="Oval 4"/>
          <p:cNvSpPr/>
          <p:nvPr/>
        </p:nvSpPr>
        <p:spPr>
          <a:xfrm>
            <a:off x="5915347" y="2651421"/>
            <a:ext cx="301417" cy="271884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790075" y="1109427"/>
            <a:ext cx="720000" cy="287867"/>
            <a:chOff x="10952441" y="1047755"/>
            <a:chExt cx="720000" cy="287867"/>
          </a:xfrm>
        </p:grpSpPr>
        <p:sp>
          <p:nvSpPr>
            <p:cNvPr id="20" name="矩形 57"/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文本框 58"/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521311" y="1072369"/>
            <a:ext cx="1717873" cy="323591"/>
            <a:chOff x="9922743" y="656692"/>
            <a:chExt cx="1717873" cy="323591"/>
          </a:xfrm>
        </p:grpSpPr>
        <p:sp>
          <p:nvSpPr>
            <p:cNvPr id="23" name="Rectangle: Rounded Corners 56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7" name="Content Placeholder 3"/>
          <p:cNvSpPr txBox="1"/>
          <p:nvPr/>
        </p:nvSpPr>
        <p:spPr>
          <a:xfrm>
            <a:off x="251574" y="4831711"/>
            <a:ext cx="2498725" cy="225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大区还原费用</a:t>
            </a:r>
            <a:endParaRPr lang="en-US" sz="1400" b="1" dirty="0"/>
          </a:p>
        </p:txBody>
      </p:sp>
      <p:sp>
        <p:nvSpPr>
          <p:cNvPr id="29" name="Content Placeholder 5"/>
          <p:cNvSpPr txBox="1"/>
          <p:nvPr/>
        </p:nvSpPr>
        <p:spPr>
          <a:xfrm>
            <a:off x="6292760" y="2652341"/>
            <a:ext cx="2498725" cy="277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500" b="1" dirty="0"/>
              <a:t>直营费用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42" y="1810886"/>
            <a:ext cx="11704720" cy="7706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76667" y="1795570"/>
            <a:ext cx="10118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</a:rPr>
              <a:t>折前收入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400" dirty="0">
              <a:latin typeface="+mn-ea"/>
            </a:endParaRPr>
          </a:p>
          <a:p>
            <a:pPr algn="l"/>
            <a:r>
              <a:rPr lang="en-US" sz="1400" dirty="0">
                <a:latin typeface="+mn-ea"/>
              </a:rPr>
              <a:t>    </a:t>
            </a:r>
            <a:r>
              <a:rPr lang="en-US" sz="1400" b="1" dirty="0">
                <a:latin typeface="+mn-ea"/>
              </a:rPr>
              <a:t>200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71931" y="1795570"/>
            <a:ext cx="1061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</a:rPr>
              <a:t> 直营费用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400" dirty="0">
              <a:latin typeface="+mn-ea"/>
            </a:endParaRPr>
          </a:p>
          <a:p>
            <a:pPr algn="l"/>
            <a:r>
              <a:rPr lang="en-US" sz="1400" b="1" dirty="0">
                <a:latin typeface="+mn-ea"/>
              </a:rPr>
              <a:t>       2000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29270" y="1797877"/>
            <a:ext cx="1266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+mn-ea"/>
              </a:rPr>
              <a:t> 直营费用率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400" dirty="0">
              <a:latin typeface="+mn-ea"/>
            </a:endParaRPr>
          </a:p>
          <a:p>
            <a:pPr algn="l"/>
            <a:r>
              <a:rPr lang="en-US" sz="1400" dirty="0">
                <a:latin typeface="+mn-ea"/>
              </a:rPr>
              <a:t>          </a:t>
            </a:r>
            <a:r>
              <a:rPr lang="en-US" sz="1400" b="1" dirty="0">
                <a:latin typeface="+mn-ea"/>
              </a:rPr>
              <a:t>10</a:t>
            </a:r>
            <a:r>
              <a:rPr lang="en-US" altLang="zh-CN" sz="1400" b="1" dirty="0">
                <a:latin typeface="+mn-ea"/>
              </a:rPr>
              <a:t>%</a:t>
            </a:r>
            <a:endParaRPr lang="en-US" sz="1400" b="1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39064" y="1799803"/>
            <a:ext cx="1620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+mn-ea"/>
              </a:rPr>
              <a:t>直营费用率同比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400" dirty="0">
              <a:latin typeface="+mn-ea"/>
            </a:endParaRPr>
          </a:p>
          <a:p>
            <a:pPr algn="l"/>
            <a:r>
              <a:rPr lang="en-US" sz="1400" b="1" dirty="0">
                <a:latin typeface="+mn-ea"/>
              </a:rPr>
              <a:t>          </a:t>
            </a:r>
            <a:r>
              <a:rPr lang="en-US" sz="1400" b="1" dirty="0">
                <a:solidFill>
                  <a:srgbClr val="F15E64"/>
                </a:solidFill>
                <a:latin typeface="+mn-ea"/>
              </a:rPr>
              <a:t>11</a:t>
            </a:r>
            <a:r>
              <a:rPr lang="en-US" altLang="zh-CN" sz="1400" b="1" dirty="0">
                <a:solidFill>
                  <a:srgbClr val="F15E64"/>
                </a:solidFill>
                <a:latin typeface="+mn-ea"/>
              </a:rPr>
              <a:t>%</a:t>
            </a:r>
            <a:endParaRPr lang="en-US" sz="1400" b="1" dirty="0">
              <a:solidFill>
                <a:srgbClr val="F15E64"/>
              </a:solidFill>
              <a:latin typeface="+mn-ea"/>
            </a:endParaRPr>
          </a:p>
        </p:txBody>
      </p:sp>
      <p:graphicFrame>
        <p:nvGraphicFramePr>
          <p:cNvPr id="3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12519"/>
              </p:ext>
            </p:extLst>
          </p:nvPr>
        </p:nvGraphicFramePr>
        <p:xfrm>
          <a:off x="189271" y="5177269"/>
          <a:ext cx="11632568" cy="1567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760">
                  <a:extLst>
                    <a:ext uri="{9D8B030D-6E8A-4147-A177-3AD203B41FA5}">
                      <a16:colId xmlns:a16="http://schemas.microsoft.com/office/drawing/2014/main" val="301757266"/>
                    </a:ext>
                  </a:extLst>
                </a:gridCol>
                <a:gridCol w="113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8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25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036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2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微软雅黑" panose="020B0503020204020204" pitchFamily="34" charset="-122"/>
                        </a:rPr>
                        <a:t>直营</a:t>
                      </a:r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微软雅黑" panose="020B0503020204020204" pitchFamily="34" charset="-122"/>
                        </a:rPr>
                        <a:t>直营</a:t>
                      </a:r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微软雅黑" panose="020B0503020204020204" pitchFamily="34" charset="-122"/>
                        </a:rPr>
                        <a:t>直营</a:t>
                      </a:r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Clr>
                          <a:schemeClr val="bg2"/>
                        </a:buClr>
                      </a:pPr>
                      <a:endParaRPr lang="en-US" altLang="zh-CN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>
                        <a:lnSpc>
                          <a:spcPct val="90000"/>
                        </a:lnSpc>
                        <a:buClr>
                          <a:schemeClr val="bg2"/>
                        </a:buClr>
                      </a:pPr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微软雅黑" panose="020B0503020204020204" pitchFamily="34" charset="-122"/>
                          <a:cs typeface="+mn-cs"/>
                        </a:rPr>
                        <a:t>直营</a:t>
                      </a:r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费用率同比</a:t>
                      </a:r>
                    </a:p>
                    <a:p>
                      <a:pPr algn="ctr" fontAlgn="ctr"/>
                      <a:endParaRPr lang="zh-CN" alt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4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直营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4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8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4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总计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十字箭头 19"/>
          <p:cNvSpPr/>
          <p:nvPr/>
        </p:nvSpPr>
        <p:spPr>
          <a:xfrm>
            <a:off x="2328417" y="5525356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" name="十字箭头 19"/>
          <p:cNvSpPr/>
          <p:nvPr/>
        </p:nvSpPr>
        <p:spPr>
          <a:xfrm>
            <a:off x="3444907" y="5525356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-26438" y="4811812"/>
            <a:ext cx="301417" cy="271884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pSp>
        <p:nvGrpSpPr>
          <p:cNvPr id="40" name="Group 44">
            <a:extLst>
              <a:ext uri="{FF2B5EF4-FFF2-40B4-BE49-F238E27FC236}">
                <a16:creationId xmlns:a16="http://schemas.microsoft.com/office/drawing/2014/main" id="{B137AA63-1149-4A7C-B4CF-5C0967FF7A92}"/>
              </a:ext>
            </a:extLst>
          </p:cNvPr>
          <p:cNvGrpSpPr/>
          <p:nvPr/>
        </p:nvGrpSpPr>
        <p:grpSpPr>
          <a:xfrm>
            <a:off x="2637403" y="1143261"/>
            <a:ext cx="1068216" cy="291949"/>
            <a:chOff x="304798" y="1047755"/>
            <a:chExt cx="1068216" cy="291949"/>
          </a:xfrm>
        </p:grpSpPr>
        <p:sp>
          <p:nvSpPr>
            <p:cNvPr id="41" name="矩形 60">
              <a:extLst>
                <a:ext uri="{FF2B5EF4-FFF2-40B4-BE49-F238E27FC236}">
                  <a16:creationId xmlns:a16="http://schemas.microsoft.com/office/drawing/2014/main" id="{CF076609-8359-4824-BC36-A2B36D7B4712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2" name="文本框 61">
              <a:extLst>
                <a:ext uri="{FF2B5EF4-FFF2-40B4-BE49-F238E27FC236}">
                  <a16:creationId xmlns:a16="http://schemas.microsoft.com/office/drawing/2014/main" id="{5C00BD3E-1032-4A05-8958-613E5E28C0E7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客户类型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3" name="Right Triangle 25">
              <a:extLst>
                <a:ext uri="{FF2B5EF4-FFF2-40B4-BE49-F238E27FC236}">
                  <a16:creationId xmlns:a16="http://schemas.microsoft.com/office/drawing/2014/main" id="{BC94ABF2-5C0B-4A89-B07D-E87C9CA4AB0A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DF041E69-9B17-46E4-BC47-C9586FEEA160}"/>
              </a:ext>
            </a:extLst>
          </p:cNvPr>
          <p:cNvGrpSpPr/>
          <p:nvPr/>
        </p:nvGrpSpPr>
        <p:grpSpPr>
          <a:xfrm>
            <a:off x="4179027" y="1134590"/>
            <a:ext cx="1068216" cy="291949"/>
            <a:chOff x="304798" y="1047755"/>
            <a:chExt cx="1068216" cy="291949"/>
          </a:xfrm>
        </p:grpSpPr>
        <p:sp>
          <p:nvSpPr>
            <p:cNvPr id="45" name="矩形 60">
              <a:extLst>
                <a:ext uri="{FF2B5EF4-FFF2-40B4-BE49-F238E27FC236}">
                  <a16:creationId xmlns:a16="http://schemas.microsoft.com/office/drawing/2014/main" id="{118F8BEE-24B1-494F-991F-4EBA225E8875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6" name="文本框 61">
              <a:extLst>
                <a:ext uri="{FF2B5EF4-FFF2-40B4-BE49-F238E27FC236}">
                  <a16:creationId xmlns:a16="http://schemas.microsoft.com/office/drawing/2014/main" id="{0674FE0C-5714-420A-8919-5EA85C5D578E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47" name="Right Triangle 25">
              <a:extLst>
                <a:ext uri="{FF2B5EF4-FFF2-40B4-BE49-F238E27FC236}">
                  <a16:creationId xmlns:a16="http://schemas.microsoft.com/office/drawing/2014/main" id="{362823A4-4867-43A0-A3ED-AEB7EA83362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Group 44">
            <a:extLst>
              <a:ext uri="{FF2B5EF4-FFF2-40B4-BE49-F238E27FC236}">
                <a16:creationId xmlns:a16="http://schemas.microsoft.com/office/drawing/2014/main" id="{9DD37271-1DB4-49CB-B684-41C47BB5FAC6}"/>
              </a:ext>
            </a:extLst>
          </p:cNvPr>
          <p:cNvGrpSpPr/>
          <p:nvPr/>
        </p:nvGrpSpPr>
        <p:grpSpPr>
          <a:xfrm>
            <a:off x="5989363" y="1151656"/>
            <a:ext cx="1068216" cy="291949"/>
            <a:chOff x="304798" y="1047755"/>
            <a:chExt cx="1068216" cy="291949"/>
          </a:xfrm>
        </p:grpSpPr>
        <p:sp>
          <p:nvSpPr>
            <p:cNvPr id="49" name="矩形 60">
              <a:extLst>
                <a:ext uri="{FF2B5EF4-FFF2-40B4-BE49-F238E27FC236}">
                  <a16:creationId xmlns:a16="http://schemas.microsoft.com/office/drawing/2014/main" id="{2D70357E-6E43-4160-AF5C-1EB9AE1EAC5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0" name="文本框 61">
              <a:extLst>
                <a:ext uri="{FF2B5EF4-FFF2-40B4-BE49-F238E27FC236}">
                  <a16:creationId xmlns:a16="http://schemas.microsoft.com/office/drawing/2014/main" id="{5304B84E-DB7D-4C92-A8DA-878A4DBE035B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</a:t>
              </a:r>
            </a:p>
          </p:txBody>
        </p:sp>
        <p:sp>
          <p:nvSpPr>
            <p:cNvPr id="51" name="Right Triangle 25">
              <a:extLst>
                <a:ext uri="{FF2B5EF4-FFF2-40B4-BE49-F238E27FC236}">
                  <a16:creationId xmlns:a16="http://schemas.microsoft.com/office/drawing/2014/main" id="{B622F87F-8897-4250-8072-C7E17D5226C4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53" name="Down Arrow 52"/>
          <p:cNvSpPr/>
          <p:nvPr/>
        </p:nvSpPr>
        <p:spPr>
          <a:xfrm flipV="1">
            <a:off x="10576191" y="2352451"/>
            <a:ext cx="168135" cy="129253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7"/>
          <a:srcRect l="20940" t="1" b="26206"/>
          <a:stretch>
            <a:fillRect/>
          </a:stretch>
        </p:blipFill>
        <p:spPr>
          <a:xfrm>
            <a:off x="11410517" y="2965883"/>
            <a:ext cx="216451" cy="16970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7"/>
          <a:srcRect l="20940" t="1" b="26206"/>
          <a:stretch>
            <a:fillRect/>
          </a:stretch>
        </p:blipFill>
        <p:spPr>
          <a:xfrm>
            <a:off x="5441084" y="2936616"/>
            <a:ext cx="216451" cy="16970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198980" y="1795570"/>
            <a:ext cx="14718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+mn-ea"/>
              </a:rPr>
              <a:t> 直营费用同比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400" dirty="0">
              <a:latin typeface="+mn-ea"/>
            </a:endParaRPr>
          </a:p>
          <a:p>
            <a:pPr algn="l"/>
            <a:r>
              <a:rPr lang="en-US" altLang="zh-CN" sz="1400" b="1" dirty="0">
                <a:solidFill>
                  <a:srgbClr val="5AB545"/>
                </a:solidFill>
                <a:latin typeface="+mn-ea"/>
              </a:rPr>
              <a:t>      -11%</a:t>
            </a:r>
            <a:endParaRPr lang="en-US" sz="1400" b="1" dirty="0">
              <a:solidFill>
                <a:srgbClr val="5AB545"/>
              </a:solidFill>
              <a:latin typeface="+mn-ea"/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6307321" y="2326148"/>
            <a:ext cx="197315" cy="181857"/>
          </a:xfrm>
          <a:prstGeom prst="downArrow">
            <a:avLst/>
          </a:prstGeom>
          <a:solidFill>
            <a:srgbClr val="5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8" name="Speech Bubble: Rectangle with Corners Rounded 321"/>
          <p:cNvSpPr/>
          <p:nvPr/>
        </p:nvSpPr>
        <p:spPr>
          <a:xfrm>
            <a:off x="3471823" y="360393"/>
            <a:ext cx="1028141" cy="467663"/>
          </a:xfrm>
          <a:prstGeom prst="wedgeRoundRectCallout">
            <a:avLst>
              <a:gd name="adj1" fmla="val -61284"/>
              <a:gd name="adj2" fmla="val 10056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直营客户，经销商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直营费用分析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68843"/>
              </p:ext>
            </p:extLst>
          </p:nvPr>
        </p:nvGraphicFramePr>
        <p:xfrm>
          <a:off x="0" y="433388"/>
          <a:ext cx="12192000" cy="6614803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06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时间筛选器：默认显示为上月，数据为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客户类型筛选器：默认全部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条及以下数据在一屏显示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条以上数据分页显示，每页显示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1,2,3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十字箭头 33"/>
          <p:cNvSpPr/>
          <p:nvPr/>
        </p:nvSpPr>
        <p:spPr>
          <a:xfrm>
            <a:off x="3788455" y="2402065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>
            <a:fillRect/>
          </a:stretch>
        </p:blipFill>
        <p:spPr>
          <a:xfrm>
            <a:off x="5541264" y="3231429"/>
            <a:ext cx="218186" cy="17106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6" y="1562214"/>
            <a:ext cx="11418998" cy="655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10" y="2535202"/>
            <a:ext cx="11452939" cy="162535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432662" y="1570219"/>
            <a:ext cx="1404000" cy="255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b="1" dirty="0"/>
              <a:t>营销费用</a:t>
            </a:r>
            <a:endParaRPr lang="en-US" sz="1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902629" y="1575684"/>
            <a:ext cx="1404000" cy="255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b="1" dirty="0"/>
              <a:t>折前收入</a:t>
            </a:r>
            <a:endParaRPr lang="en-US" sz="1400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9135892" y="1545836"/>
            <a:ext cx="1404000" cy="255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b="1" dirty="0"/>
              <a:t>折价费用率</a:t>
            </a:r>
            <a:endParaRPr lang="en-US" sz="14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297784" y="4173886"/>
            <a:ext cx="2498725" cy="27849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区域折价费用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294967295"/>
          </p:nvPr>
        </p:nvSpPr>
        <p:spPr>
          <a:xfrm>
            <a:off x="315310" y="2289627"/>
            <a:ext cx="2498725" cy="27849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区域折价费用趋势图</a:t>
            </a:r>
            <a:endParaRPr lang="en-US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5995902" y="1572015"/>
            <a:ext cx="1404000" cy="255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b="1" dirty="0"/>
              <a:t>折价费用</a:t>
            </a:r>
            <a:endParaRPr lang="en-US" sz="1400" b="1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4294967295"/>
          </p:nvPr>
        </p:nvSpPr>
        <p:spPr>
          <a:xfrm>
            <a:off x="325362" y="5492729"/>
            <a:ext cx="2376816" cy="27849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品项折价费用统计</a:t>
            </a:r>
            <a:endParaRPr lang="en-US" b="1" dirty="0"/>
          </a:p>
        </p:txBody>
      </p:sp>
      <p:sp>
        <p:nvSpPr>
          <p:cNvPr id="20" name="文本框 5"/>
          <p:cNvSpPr txBox="1"/>
          <p:nvPr/>
        </p:nvSpPr>
        <p:spPr>
          <a:xfrm>
            <a:off x="23338" y="821626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销售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费用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酸奶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</a:rPr>
              <a:t>折价费用统计</a:t>
            </a:r>
          </a:p>
        </p:txBody>
      </p:sp>
      <p:grpSp>
        <p:nvGrpSpPr>
          <p:cNvPr id="21" name="Group 44"/>
          <p:cNvGrpSpPr/>
          <p:nvPr/>
        </p:nvGrpSpPr>
        <p:grpSpPr>
          <a:xfrm>
            <a:off x="263583" y="1142274"/>
            <a:ext cx="1068216" cy="291949"/>
            <a:chOff x="304798" y="1047755"/>
            <a:chExt cx="1068216" cy="291949"/>
          </a:xfrm>
        </p:grpSpPr>
        <p:sp>
          <p:nvSpPr>
            <p:cNvPr id="22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3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</a:t>
              </a:r>
            </a:p>
          </p:txBody>
        </p:sp>
        <p:sp>
          <p:nvSpPr>
            <p:cNvPr id="24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25" name="Speech Bubble: Rectangle with Corners Rounded 321"/>
          <p:cNvSpPr/>
          <p:nvPr/>
        </p:nvSpPr>
        <p:spPr>
          <a:xfrm>
            <a:off x="1261316" y="1281005"/>
            <a:ext cx="747688" cy="202445"/>
          </a:xfrm>
          <a:prstGeom prst="wedgeRoundRectCallout">
            <a:avLst>
              <a:gd name="adj1" fmla="val -72724"/>
              <a:gd name="adj2" fmla="val -7348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默认上月</a:t>
            </a:r>
          </a:p>
        </p:txBody>
      </p:sp>
      <p:grpSp>
        <p:nvGrpSpPr>
          <p:cNvPr id="26" name="Group 44"/>
          <p:cNvGrpSpPr/>
          <p:nvPr/>
        </p:nvGrpSpPr>
        <p:grpSpPr>
          <a:xfrm>
            <a:off x="2034241" y="1151804"/>
            <a:ext cx="1068216" cy="291949"/>
            <a:chOff x="304798" y="1047755"/>
            <a:chExt cx="1068216" cy="291949"/>
          </a:xfrm>
        </p:grpSpPr>
        <p:sp>
          <p:nvSpPr>
            <p:cNvPr id="27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8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大区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9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391698" y="1141834"/>
            <a:ext cx="1068216" cy="291949"/>
            <a:chOff x="304798" y="1047755"/>
            <a:chExt cx="1068216" cy="291949"/>
          </a:xfrm>
        </p:grpSpPr>
        <p:sp>
          <p:nvSpPr>
            <p:cNvPr id="31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32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区域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33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4" name="图表 43"/>
          <p:cNvGraphicFramePr/>
          <p:nvPr>
            <p:extLst>
              <p:ext uri="{D42A27DB-BD31-4B8C-83A1-F6EECF244321}">
                <p14:modId xmlns:p14="http://schemas.microsoft.com/office/powerpoint/2010/main" val="1220017122"/>
              </p:ext>
            </p:extLst>
          </p:nvPr>
        </p:nvGraphicFramePr>
        <p:xfrm>
          <a:off x="348894" y="2033630"/>
          <a:ext cx="11460019" cy="2195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1117"/>
              </p:ext>
            </p:extLst>
          </p:nvPr>
        </p:nvGraphicFramePr>
        <p:xfrm>
          <a:off x="248790" y="4456868"/>
          <a:ext cx="11494220" cy="1012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4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75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经销商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折价费用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折价费用同比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折价费用率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折价费用率同比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2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72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03742"/>
              </p:ext>
            </p:extLst>
          </p:nvPr>
        </p:nvGraphicFramePr>
        <p:xfrm>
          <a:off x="248787" y="5787496"/>
          <a:ext cx="5864933" cy="984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4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子品牌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折价费用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折价费用同比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折价费用率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折价费用率同比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十字箭头 47"/>
          <p:cNvSpPr/>
          <p:nvPr/>
        </p:nvSpPr>
        <p:spPr>
          <a:xfrm>
            <a:off x="1010279" y="6077413"/>
            <a:ext cx="144016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箭头 47"/>
          <p:cNvSpPr/>
          <p:nvPr/>
        </p:nvSpPr>
        <p:spPr>
          <a:xfrm>
            <a:off x="1304704" y="4819350"/>
            <a:ext cx="144016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箭头 47"/>
          <p:cNvSpPr/>
          <p:nvPr/>
        </p:nvSpPr>
        <p:spPr>
          <a:xfrm>
            <a:off x="2488877" y="4819350"/>
            <a:ext cx="144016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Content Placeholder 18"/>
          <p:cNvSpPr txBox="1"/>
          <p:nvPr/>
        </p:nvSpPr>
        <p:spPr>
          <a:xfrm>
            <a:off x="6207236" y="5509002"/>
            <a:ext cx="2376816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科目折价费用统计</a:t>
            </a:r>
            <a:endParaRPr lang="en-US" b="1" dirty="0"/>
          </a:p>
        </p:txBody>
      </p:sp>
      <p:graphicFrame>
        <p:nvGraphicFramePr>
          <p:cNvPr id="41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25557"/>
              </p:ext>
            </p:extLst>
          </p:nvPr>
        </p:nvGraphicFramePr>
        <p:xfrm>
          <a:off x="6225341" y="5801409"/>
          <a:ext cx="5542910" cy="970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8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折价费用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折价费用同比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折价费用率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折价费用率同比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Oval 4"/>
          <p:cNvSpPr/>
          <p:nvPr/>
        </p:nvSpPr>
        <p:spPr>
          <a:xfrm>
            <a:off x="23945" y="1530178"/>
            <a:ext cx="301417" cy="271884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5" name="Oval 4"/>
          <p:cNvSpPr/>
          <p:nvPr/>
        </p:nvSpPr>
        <p:spPr>
          <a:xfrm>
            <a:off x="5877824" y="5505881"/>
            <a:ext cx="310326" cy="246333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6" name="Oval 4"/>
          <p:cNvSpPr/>
          <p:nvPr/>
        </p:nvSpPr>
        <p:spPr>
          <a:xfrm>
            <a:off x="12435" y="5471478"/>
            <a:ext cx="282541" cy="256757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7" name="Oval 4"/>
          <p:cNvSpPr/>
          <p:nvPr/>
        </p:nvSpPr>
        <p:spPr>
          <a:xfrm>
            <a:off x="-6441" y="4151003"/>
            <a:ext cx="301417" cy="271884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8" name="Oval 4"/>
          <p:cNvSpPr/>
          <p:nvPr/>
        </p:nvSpPr>
        <p:spPr>
          <a:xfrm>
            <a:off x="12435" y="2296317"/>
            <a:ext cx="301417" cy="271884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9864067" y="1140734"/>
            <a:ext cx="720000" cy="287867"/>
            <a:chOff x="10952441" y="1047755"/>
            <a:chExt cx="720000" cy="287867"/>
          </a:xfrm>
        </p:grpSpPr>
        <p:sp>
          <p:nvSpPr>
            <p:cNvPr id="50" name="矩形 57"/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文本框 58"/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11677" y="1057341"/>
            <a:ext cx="1717873" cy="323591"/>
            <a:chOff x="9922743" y="656692"/>
            <a:chExt cx="1717873" cy="323591"/>
          </a:xfrm>
        </p:grpSpPr>
        <p:sp>
          <p:nvSpPr>
            <p:cNvPr id="53" name="Rectangle: Rounded Corners 56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91504" y="1770928"/>
            <a:ext cx="70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latin typeface="+mn-ea"/>
              </a:rPr>
              <a:t>300</a:t>
            </a:r>
          </a:p>
          <a:p>
            <a:pPr algn="l"/>
            <a:r>
              <a:rPr lang="en-US" sz="1400" b="1" dirty="0">
                <a:latin typeface="+mn-ea"/>
              </a:rPr>
              <a:t>5000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21128" y="1766219"/>
            <a:ext cx="70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latin typeface="+mn-ea"/>
              </a:rPr>
              <a:t>3000</a:t>
            </a:r>
          </a:p>
          <a:p>
            <a:pPr algn="l"/>
            <a:r>
              <a:rPr lang="en-US" sz="1400" b="1" dirty="0">
                <a:latin typeface="+mn-ea"/>
              </a:rPr>
              <a:t>50000</a:t>
            </a:r>
          </a:p>
        </p:txBody>
      </p:sp>
      <p:sp>
        <p:nvSpPr>
          <p:cNvPr id="59" name="Text Placeholder 6"/>
          <p:cNvSpPr txBox="1">
            <a:spLocks/>
          </p:cNvSpPr>
          <p:nvPr/>
        </p:nvSpPr>
        <p:spPr>
          <a:xfrm>
            <a:off x="4507004" y="1565028"/>
            <a:ext cx="1404000" cy="25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费用率</a:t>
            </a:r>
            <a:endParaRPr 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642840" y="1749137"/>
            <a:ext cx="70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latin typeface="+mn-ea"/>
              </a:rPr>
              <a:t>10</a:t>
            </a:r>
            <a:r>
              <a:rPr lang="en-US" altLang="zh-CN" sz="1400" b="1" dirty="0">
                <a:latin typeface="+mn-ea"/>
              </a:rPr>
              <a:t>%</a:t>
            </a:r>
            <a:endParaRPr lang="en-US" sz="1400" b="1" dirty="0">
              <a:latin typeface="+mn-ea"/>
            </a:endParaRPr>
          </a:p>
          <a:p>
            <a:pPr algn="l"/>
            <a:r>
              <a:rPr lang="en-US" sz="1400" b="1" dirty="0">
                <a:latin typeface="+mn-ea"/>
              </a:rPr>
              <a:t>10</a:t>
            </a:r>
            <a:r>
              <a:rPr lang="en-US" altLang="zh-CN" sz="1400" b="1" dirty="0">
                <a:latin typeface="+mn-ea"/>
              </a:rPr>
              <a:t>%</a:t>
            </a:r>
            <a:endParaRPr lang="en-US" sz="1400" b="1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25342" y="1756801"/>
            <a:ext cx="70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latin typeface="+mn-ea"/>
              </a:rPr>
              <a:t>100</a:t>
            </a:r>
          </a:p>
          <a:p>
            <a:pPr algn="l"/>
            <a:r>
              <a:rPr lang="en-US" sz="1400" b="1" dirty="0">
                <a:latin typeface="+mn-ea"/>
              </a:rPr>
              <a:t> 300</a:t>
            </a:r>
          </a:p>
        </p:txBody>
      </p:sp>
      <p:sp>
        <p:nvSpPr>
          <p:cNvPr id="62" name="Text Placeholder 14"/>
          <p:cNvSpPr txBox="1">
            <a:spLocks/>
          </p:cNvSpPr>
          <p:nvPr/>
        </p:nvSpPr>
        <p:spPr>
          <a:xfrm>
            <a:off x="7407816" y="1569620"/>
            <a:ext cx="1404000" cy="25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折价费用同比</a:t>
            </a:r>
            <a:endParaRPr lang="en-US" sz="1400" b="1" dirty="0"/>
          </a:p>
        </p:txBody>
      </p:sp>
      <p:sp>
        <p:nvSpPr>
          <p:cNvPr id="63" name="Text Placeholder 14"/>
          <p:cNvSpPr txBox="1">
            <a:spLocks/>
          </p:cNvSpPr>
          <p:nvPr/>
        </p:nvSpPr>
        <p:spPr>
          <a:xfrm>
            <a:off x="10404913" y="1569620"/>
            <a:ext cx="1404000" cy="255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b="1" dirty="0"/>
              <a:t>折价费用率同比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679248" y="1755030"/>
            <a:ext cx="90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latin typeface="+mn-ea"/>
              </a:rPr>
              <a:t>  </a:t>
            </a:r>
            <a:r>
              <a:rPr lang="en-US" sz="1400" b="1" dirty="0">
                <a:solidFill>
                  <a:srgbClr val="F15E64"/>
                </a:solidFill>
                <a:latin typeface="+mn-ea"/>
              </a:rPr>
              <a:t>10</a:t>
            </a:r>
            <a:r>
              <a:rPr lang="en-US" altLang="zh-CN" sz="1400" b="1" dirty="0">
                <a:solidFill>
                  <a:srgbClr val="F15E64"/>
                </a:solidFill>
                <a:latin typeface="+mn-ea"/>
              </a:rPr>
              <a:t>%</a:t>
            </a:r>
            <a:endParaRPr lang="en-US" sz="1400" b="1" dirty="0">
              <a:solidFill>
                <a:srgbClr val="F15E64"/>
              </a:solidFill>
              <a:latin typeface="+mn-ea"/>
            </a:endParaRPr>
          </a:p>
          <a:p>
            <a:pPr algn="l"/>
            <a:r>
              <a:rPr lang="en-US" altLang="zh-CN" sz="1400" b="1" dirty="0">
                <a:solidFill>
                  <a:srgbClr val="5AB545"/>
                </a:solidFill>
                <a:latin typeface="+mn-ea"/>
              </a:rPr>
              <a:t>-20%</a:t>
            </a:r>
            <a:endParaRPr lang="en-US" sz="1400" b="1" dirty="0">
              <a:solidFill>
                <a:srgbClr val="5AB545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97006" y="1771422"/>
            <a:ext cx="70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>
                <a:latin typeface="+mn-ea"/>
              </a:rPr>
              <a:t>20%</a:t>
            </a:r>
            <a:endParaRPr lang="en-US" sz="1400" b="1" dirty="0">
              <a:latin typeface="+mn-ea"/>
            </a:endParaRPr>
          </a:p>
          <a:p>
            <a:pPr algn="l"/>
            <a:r>
              <a:rPr lang="en-US" altLang="zh-CN" sz="1400" b="1" dirty="0">
                <a:latin typeface="+mn-ea"/>
              </a:rPr>
              <a:t>20%</a:t>
            </a:r>
            <a:endParaRPr lang="en-US" sz="1400" b="1" dirty="0">
              <a:latin typeface="+mn-ea"/>
            </a:endParaRPr>
          </a:p>
        </p:txBody>
      </p:sp>
      <p:sp>
        <p:nvSpPr>
          <p:cNvPr id="69" name="Down Arrow 68"/>
          <p:cNvSpPr/>
          <p:nvPr/>
        </p:nvSpPr>
        <p:spPr>
          <a:xfrm>
            <a:off x="8276254" y="2073734"/>
            <a:ext cx="197315" cy="181857"/>
          </a:xfrm>
          <a:prstGeom prst="downArrow">
            <a:avLst/>
          </a:prstGeom>
          <a:solidFill>
            <a:srgbClr val="5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0" name="Down Arrow 69"/>
          <p:cNvSpPr/>
          <p:nvPr/>
        </p:nvSpPr>
        <p:spPr>
          <a:xfrm flipV="1">
            <a:off x="8252116" y="1793008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11344166" y="2036133"/>
            <a:ext cx="197315" cy="181857"/>
          </a:xfrm>
          <a:prstGeom prst="downArrow">
            <a:avLst/>
          </a:prstGeom>
          <a:solidFill>
            <a:srgbClr val="5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2" name="Down Arrow 71"/>
          <p:cNvSpPr/>
          <p:nvPr/>
        </p:nvSpPr>
        <p:spPr>
          <a:xfrm flipV="1">
            <a:off x="11329463" y="1817438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84218" y="1752344"/>
            <a:ext cx="90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latin typeface="+mn-ea"/>
              </a:rPr>
              <a:t>  </a:t>
            </a:r>
            <a:r>
              <a:rPr lang="en-US" sz="1400" b="1" dirty="0">
                <a:solidFill>
                  <a:srgbClr val="F15E64"/>
                </a:solidFill>
                <a:latin typeface="+mn-ea"/>
              </a:rPr>
              <a:t>10</a:t>
            </a:r>
            <a:r>
              <a:rPr lang="en-US" altLang="zh-CN" sz="1400" b="1" dirty="0">
                <a:solidFill>
                  <a:srgbClr val="F15E64"/>
                </a:solidFill>
                <a:latin typeface="+mn-ea"/>
              </a:rPr>
              <a:t>%</a:t>
            </a:r>
            <a:endParaRPr lang="en-US" sz="1400" b="1" dirty="0">
              <a:solidFill>
                <a:srgbClr val="F15E64"/>
              </a:solidFill>
              <a:latin typeface="+mn-ea"/>
            </a:endParaRPr>
          </a:p>
          <a:p>
            <a:pPr algn="l"/>
            <a:r>
              <a:rPr lang="en-US" altLang="zh-CN" sz="1400" b="1" dirty="0">
                <a:solidFill>
                  <a:srgbClr val="5AB545"/>
                </a:solidFill>
                <a:latin typeface="+mn-ea"/>
              </a:rPr>
              <a:t>-20%</a:t>
            </a:r>
            <a:endParaRPr lang="en-US" sz="1400" b="1" dirty="0">
              <a:solidFill>
                <a:srgbClr val="5AB545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1197" y="1783331"/>
            <a:ext cx="70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本月</a:t>
            </a:r>
            <a:endParaRPr lang="en-US" sz="1400" b="1" dirty="0">
              <a:latin typeface="+mn-ea"/>
            </a:endParaRPr>
          </a:p>
          <a:p>
            <a:pPr algn="l"/>
            <a:r>
              <a:rPr lang="en-US" sz="1400" b="1" dirty="0">
                <a:latin typeface="+mn-ea"/>
              </a:rPr>
              <a:t>YTD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6"/>
          <a:srcRect l="20940" t="1" b="26206"/>
          <a:stretch>
            <a:fillRect/>
          </a:stretch>
        </p:blipFill>
        <p:spPr>
          <a:xfrm>
            <a:off x="11433255" y="2611205"/>
            <a:ext cx="216451" cy="169706"/>
          </a:xfrm>
          <a:prstGeom prst="rect">
            <a:avLst/>
          </a:prstGeom>
        </p:spPr>
      </p:pic>
      <p:sp>
        <p:nvSpPr>
          <p:cNvPr id="80" name="Speech Bubble: Rectangle with Corners Rounded 321"/>
          <p:cNvSpPr/>
          <p:nvPr/>
        </p:nvSpPr>
        <p:spPr>
          <a:xfrm>
            <a:off x="3604628" y="650471"/>
            <a:ext cx="1275715" cy="317895"/>
          </a:xfrm>
          <a:prstGeom prst="wedgeRoundRectCallout">
            <a:avLst>
              <a:gd name="adj1" fmla="val -87488"/>
              <a:gd name="adj2" fmla="val 6655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使用“应折费用”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折价费用统计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82134"/>
              </p:ext>
            </p:extLst>
          </p:nvPr>
        </p:nvGraphicFramePr>
        <p:xfrm>
          <a:off x="0" y="433388"/>
          <a:ext cx="12192000" cy="6250228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56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时间筛选器：默认显示为上月，数据为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大区筛选器：默认全部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条及以下数据在一屏显示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条以上数据分页显示，每页显示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1,2,4,5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1,2,3,5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1,2,3,4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十字箭头 33"/>
          <p:cNvSpPr/>
          <p:nvPr/>
        </p:nvSpPr>
        <p:spPr>
          <a:xfrm>
            <a:off x="3784320" y="2670242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>
            <a:fillRect/>
          </a:stretch>
        </p:blipFill>
        <p:spPr>
          <a:xfrm>
            <a:off x="5541264" y="3558502"/>
            <a:ext cx="218186" cy="1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6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308472" y="387611"/>
            <a:ext cx="2204185" cy="381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费用模块场景结构</a:t>
            </a:r>
          </a:p>
        </p:txBody>
      </p:sp>
      <p:cxnSp>
        <p:nvCxnSpPr>
          <p:cNvPr id="94" name="直接连接符 85"/>
          <p:cNvCxnSpPr>
            <a:cxnSpLocks/>
          </p:cNvCxnSpPr>
          <p:nvPr/>
        </p:nvCxnSpPr>
        <p:spPr>
          <a:xfrm>
            <a:off x="3797371" y="1357518"/>
            <a:ext cx="0" cy="5249313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1"/>
          <p:cNvSpPr/>
          <p:nvPr/>
        </p:nvSpPr>
        <p:spPr>
          <a:xfrm>
            <a:off x="2172600" y="1869792"/>
            <a:ext cx="1512168" cy="4004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费用分析</a:t>
            </a:r>
          </a:p>
        </p:txBody>
      </p:sp>
      <p:sp>
        <p:nvSpPr>
          <p:cNvPr id="25" name="矩形 19"/>
          <p:cNvSpPr/>
          <p:nvPr/>
        </p:nvSpPr>
        <p:spPr>
          <a:xfrm>
            <a:off x="3946656" y="1869792"/>
            <a:ext cx="1944000" cy="4004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大区</a:t>
            </a:r>
            <a:r>
              <a:rPr lang="en-US" altLang="zh-CN" sz="14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区域费用分析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69"/>
          <p:cNvSpPr/>
          <p:nvPr/>
        </p:nvSpPr>
        <p:spPr>
          <a:xfrm>
            <a:off x="3921129" y="3043827"/>
            <a:ext cx="1948739" cy="4004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产品费用分析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72"/>
          <p:cNvSpPr/>
          <p:nvPr/>
        </p:nvSpPr>
        <p:spPr>
          <a:xfrm>
            <a:off x="6105365" y="3627522"/>
            <a:ext cx="2124127" cy="40049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折价费用</a:t>
            </a:r>
            <a:r>
              <a:rPr lang="zh-CN" altLang="en-US" sz="14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 78"/>
          <p:cNvSpPr/>
          <p:nvPr/>
        </p:nvSpPr>
        <p:spPr>
          <a:xfrm>
            <a:off x="2192769" y="5388243"/>
            <a:ext cx="1512168" cy="4004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活动追踪</a:t>
            </a:r>
          </a:p>
        </p:txBody>
      </p:sp>
      <p:sp>
        <p:nvSpPr>
          <p:cNvPr id="30" name="矩形 79"/>
          <p:cNvSpPr/>
          <p:nvPr/>
        </p:nvSpPr>
        <p:spPr>
          <a:xfrm>
            <a:off x="3915547" y="5388243"/>
            <a:ext cx="2002312" cy="4004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超期结案率</a:t>
            </a:r>
          </a:p>
        </p:txBody>
      </p:sp>
      <p:sp>
        <p:nvSpPr>
          <p:cNvPr id="31" name="矩形 80"/>
          <p:cNvSpPr/>
          <p:nvPr/>
        </p:nvSpPr>
        <p:spPr>
          <a:xfrm>
            <a:off x="6139085" y="5388243"/>
            <a:ext cx="2064788" cy="4004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结案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进度分析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矩形 82"/>
          <p:cNvSpPr/>
          <p:nvPr/>
        </p:nvSpPr>
        <p:spPr>
          <a:xfrm>
            <a:off x="2199479" y="5968342"/>
            <a:ext cx="1512168" cy="4004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预算管理</a:t>
            </a:r>
          </a:p>
        </p:txBody>
      </p:sp>
      <p:sp>
        <p:nvSpPr>
          <p:cNvPr id="33" name="矩形 83"/>
          <p:cNvSpPr/>
          <p:nvPr/>
        </p:nvSpPr>
        <p:spPr>
          <a:xfrm>
            <a:off x="6112701" y="5968342"/>
            <a:ext cx="2103434" cy="4004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预算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使用情况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（入账口径）</a:t>
            </a:r>
          </a:p>
        </p:txBody>
      </p:sp>
      <p:sp>
        <p:nvSpPr>
          <p:cNvPr id="35" name="矩形 24"/>
          <p:cNvSpPr/>
          <p:nvPr/>
        </p:nvSpPr>
        <p:spPr>
          <a:xfrm>
            <a:off x="3915547" y="5968342"/>
            <a:ext cx="2002312" cy="4004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预算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进度（签批口径）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27"/>
          <p:cNvSpPr/>
          <p:nvPr/>
        </p:nvSpPr>
        <p:spPr>
          <a:xfrm>
            <a:off x="6101484" y="3020717"/>
            <a:ext cx="2102389" cy="4236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重点系统费用分析</a:t>
            </a:r>
          </a:p>
        </p:txBody>
      </p:sp>
      <p:sp>
        <p:nvSpPr>
          <p:cNvPr id="37" name="矩形 25"/>
          <p:cNvSpPr/>
          <p:nvPr/>
        </p:nvSpPr>
        <p:spPr>
          <a:xfrm>
            <a:off x="3921129" y="3627522"/>
            <a:ext cx="1996731" cy="4004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直营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费用分析</a:t>
            </a:r>
          </a:p>
        </p:txBody>
      </p:sp>
      <p:sp>
        <p:nvSpPr>
          <p:cNvPr id="39" name="矩形 30"/>
          <p:cNvSpPr/>
          <p:nvPr/>
        </p:nvSpPr>
        <p:spPr>
          <a:xfrm>
            <a:off x="3946657" y="1251857"/>
            <a:ext cx="1943999" cy="4275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线下费用总览</a:t>
            </a:r>
          </a:p>
        </p:txBody>
      </p:sp>
      <p:sp>
        <p:nvSpPr>
          <p:cNvPr id="42" name="矩形 13"/>
          <p:cNvSpPr/>
          <p:nvPr/>
        </p:nvSpPr>
        <p:spPr>
          <a:xfrm>
            <a:off x="3946656" y="2450925"/>
            <a:ext cx="1944000" cy="444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经销商费用分析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30"/>
          <p:cNvSpPr/>
          <p:nvPr/>
        </p:nvSpPr>
        <p:spPr>
          <a:xfrm>
            <a:off x="6113736" y="1251858"/>
            <a:ext cx="2090137" cy="4004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费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用出处明细</a:t>
            </a:r>
          </a:p>
        </p:txBody>
      </p:sp>
      <p:sp>
        <p:nvSpPr>
          <p:cNvPr id="19" name="矩形 1"/>
          <p:cNvSpPr/>
          <p:nvPr/>
        </p:nvSpPr>
        <p:spPr>
          <a:xfrm>
            <a:off x="2156707" y="1251857"/>
            <a:ext cx="1512168" cy="4004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费用总览</a:t>
            </a:r>
          </a:p>
        </p:txBody>
      </p:sp>
      <p:sp>
        <p:nvSpPr>
          <p:cNvPr id="20" name="矩形 13">
            <a:extLst>
              <a:ext uri="{FF2B5EF4-FFF2-40B4-BE49-F238E27FC236}">
                <a16:creationId xmlns:a16="http://schemas.microsoft.com/office/drawing/2014/main" id="{F893A902-9E23-4F8E-92EB-8FB4A519FA42}"/>
              </a:ext>
            </a:extLst>
          </p:cNvPr>
          <p:cNvSpPr/>
          <p:nvPr/>
        </p:nvSpPr>
        <p:spPr>
          <a:xfrm>
            <a:off x="6101484" y="2431832"/>
            <a:ext cx="2102393" cy="444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经销商费用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明细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72">
            <a:extLst>
              <a:ext uri="{FF2B5EF4-FFF2-40B4-BE49-F238E27FC236}">
                <a16:creationId xmlns:a16="http://schemas.microsoft.com/office/drawing/2014/main" id="{EC24308F-3975-475E-A405-33985ABCA31B}"/>
              </a:ext>
            </a:extLst>
          </p:cNvPr>
          <p:cNvSpPr/>
          <p:nvPr/>
        </p:nvSpPr>
        <p:spPr>
          <a:xfrm>
            <a:off x="3921129" y="4801557"/>
            <a:ext cx="1975942" cy="40049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导购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费用明细表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矩形 25">
            <a:extLst>
              <a:ext uri="{FF2B5EF4-FFF2-40B4-BE49-F238E27FC236}">
                <a16:creationId xmlns:a16="http://schemas.microsoft.com/office/drawing/2014/main" id="{37351D28-2148-45DF-9FF0-8F7B36FE6076}"/>
              </a:ext>
            </a:extLst>
          </p:cNvPr>
          <p:cNvSpPr/>
          <p:nvPr/>
        </p:nvSpPr>
        <p:spPr>
          <a:xfrm>
            <a:off x="3925868" y="4200322"/>
            <a:ext cx="1971203" cy="4004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陈列费用明细表</a:t>
            </a:r>
          </a:p>
        </p:txBody>
      </p:sp>
      <p:sp>
        <p:nvSpPr>
          <p:cNvPr id="28" name="矩形 25">
            <a:extLst>
              <a:ext uri="{FF2B5EF4-FFF2-40B4-BE49-F238E27FC236}">
                <a16:creationId xmlns:a16="http://schemas.microsoft.com/office/drawing/2014/main" id="{7C566525-6E28-405E-89C6-6B874246C055}"/>
              </a:ext>
            </a:extLst>
          </p:cNvPr>
          <p:cNvSpPr/>
          <p:nvPr/>
        </p:nvSpPr>
        <p:spPr>
          <a:xfrm>
            <a:off x="6113736" y="4200322"/>
            <a:ext cx="2098680" cy="4004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区域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经销商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直营系统陈列明细</a:t>
            </a:r>
          </a:p>
        </p:txBody>
      </p:sp>
      <p:sp>
        <p:nvSpPr>
          <p:cNvPr id="34" name="矩形 25">
            <a:extLst>
              <a:ext uri="{FF2B5EF4-FFF2-40B4-BE49-F238E27FC236}">
                <a16:creationId xmlns:a16="http://schemas.microsoft.com/office/drawing/2014/main" id="{238F163B-EA41-4B5E-8CA4-85C1EEDF9C6D}"/>
              </a:ext>
            </a:extLst>
          </p:cNvPr>
          <p:cNvSpPr/>
          <p:nvPr/>
        </p:nvSpPr>
        <p:spPr>
          <a:xfrm>
            <a:off x="6113736" y="4801557"/>
            <a:ext cx="2090137" cy="4004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区域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经销商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直营系统导购明细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20">
            <a:extLst>
              <a:ext uri="{FF2B5EF4-FFF2-40B4-BE49-F238E27FC236}">
                <a16:creationId xmlns:a16="http://schemas.microsoft.com/office/drawing/2014/main" id="{E29849FD-875F-42A9-8D53-2796638C83C5}"/>
              </a:ext>
            </a:extLst>
          </p:cNvPr>
          <p:cNvSpPr/>
          <p:nvPr/>
        </p:nvSpPr>
        <p:spPr>
          <a:xfrm>
            <a:off x="0" y="1444861"/>
            <a:ext cx="12192000" cy="462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38" name="文本框 5"/>
          <p:cNvSpPr txBox="1"/>
          <p:nvPr/>
        </p:nvSpPr>
        <p:spPr>
          <a:xfrm>
            <a:off x="45711" y="843031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酸奶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陈列费用明细表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39" name="Group 44"/>
          <p:cNvGrpSpPr/>
          <p:nvPr/>
        </p:nvGrpSpPr>
        <p:grpSpPr>
          <a:xfrm>
            <a:off x="170364" y="1191133"/>
            <a:ext cx="1068216" cy="291949"/>
            <a:chOff x="304798" y="1047755"/>
            <a:chExt cx="1068216" cy="291949"/>
          </a:xfrm>
        </p:grpSpPr>
        <p:sp>
          <p:nvSpPr>
            <p:cNvPr id="40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1" name="文本框 61"/>
            <p:cNvSpPr txBox="1"/>
            <p:nvPr/>
          </p:nvSpPr>
          <p:spPr>
            <a:xfrm>
              <a:off x="338999" y="10531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时间（月）</a:t>
              </a:r>
            </a:p>
          </p:txBody>
        </p:sp>
        <p:sp>
          <p:nvSpPr>
            <p:cNvPr id="42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70" name="Oval 4"/>
          <p:cNvSpPr/>
          <p:nvPr/>
        </p:nvSpPr>
        <p:spPr>
          <a:xfrm>
            <a:off x="31086" y="1994455"/>
            <a:ext cx="330485" cy="30816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" name="Content Placeholder 22"/>
          <p:cNvSpPr txBox="1"/>
          <p:nvPr/>
        </p:nvSpPr>
        <p:spPr>
          <a:xfrm>
            <a:off x="402336" y="204220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维度详情明细表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7" name="Speech Bubble: Rectangle with Corners Rounded 321"/>
          <p:cNvSpPr/>
          <p:nvPr/>
        </p:nvSpPr>
        <p:spPr>
          <a:xfrm>
            <a:off x="-1424593" y="1171046"/>
            <a:ext cx="1500251" cy="487617"/>
          </a:xfrm>
          <a:prstGeom prst="wedgeRoundRectCallout">
            <a:avLst>
              <a:gd name="adj1" fmla="val 66268"/>
              <a:gd name="adj2" fmla="val -32958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默认：上月，且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6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号之后才可以查看上月</a:t>
            </a:r>
          </a:p>
        </p:txBody>
      </p:sp>
      <p:grpSp>
        <p:nvGrpSpPr>
          <p:cNvPr id="44" name="Group 44">
            <a:extLst>
              <a:ext uri="{FF2B5EF4-FFF2-40B4-BE49-F238E27FC236}">
                <a16:creationId xmlns:a16="http://schemas.microsoft.com/office/drawing/2014/main" id="{8B1AACFF-310D-40E0-B8C1-43D6C7E1FAA2}"/>
              </a:ext>
            </a:extLst>
          </p:cNvPr>
          <p:cNvGrpSpPr/>
          <p:nvPr/>
        </p:nvGrpSpPr>
        <p:grpSpPr>
          <a:xfrm>
            <a:off x="1339637" y="1191133"/>
            <a:ext cx="1068216" cy="303120"/>
            <a:chOff x="304798" y="1047755"/>
            <a:chExt cx="1068216" cy="291949"/>
          </a:xfrm>
        </p:grpSpPr>
        <p:sp>
          <p:nvSpPr>
            <p:cNvPr id="45" name="矩形 60">
              <a:extLst>
                <a:ext uri="{FF2B5EF4-FFF2-40B4-BE49-F238E27FC236}">
                  <a16:creationId xmlns:a16="http://schemas.microsoft.com/office/drawing/2014/main" id="{372F237E-71A8-4B35-802A-61F6976A920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6" name="文本框 61">
              <a:extLst>
                <a:ext uri="{FF2B5EF4-FFF2-40B4-BE49-F238E27FC236}">
                  <a16:creationId xmlns:a16="http://schemas.microsoft.com/office/drawing/2014/main" id="{893B1575-4227-4166-A700-4A6E3BBFEED1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50" name="Right Triangle 25">
              <a:extLst>
                <a:ext uri="{FF2B5EF4-FFF2-40B4-BE49-F238E27FC236}">
                  <a16:creationId xmlns:a16="http://schemas.microsoft.com/office/drawing/2014/main" id="{CBDBE21A-CBC3-40E9-B1E7-9EA4F4FB4778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Group 44">
            <a:extLst>
              <a:ext uri="{FF2B5EF4-FFF2-40B4-BE49-F238E27FC236}">
                <a16:creationId xmlns:a16="http://schemas.microsoft.com/office/drawing/2014/main" id="{82224DB3-1303-48FD-BB1C-26E468DFE792}"/>
              </a:ext>
            </a:extLst>
          </p:cNvPr>
          <p:cNvGrpSpPr/>
          <p:nvPr/>
        </p:nvGrpSpPr>
        <p:grpSpPr>
          <a:xfrm>
            <a:off x="2503111" y="1196469"/>
            <a:ext cx="1068216" cy="299140"/>
            <a:chOff x="304798" y="1047755"/>
            <a:chExt cx="1068216" cy="291949"/>
          </a:xfrm>
        </p:grpSpPr>
        <p:sp>
          <p:nvSpPr>
            <p:cNvPr id="52" name="矩形 60">
              <a:extLst>
                <a:ext uri="{FF2B5EF4-FFF2-40B4-BE49-F238E27FC236}">
                  <a16:creationId xmlns:a16="http://schemas.microsoft.com/office/drawing/2014/main" id="{FA5FF08D-05BB-4EBD-9C62-20FEFDE7525D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3" name="文本框 61">
              <a:extLst>
                <a:ext uri="{FF2B5EF4-FFF2-40B4-BE49-F238E27FC236}">
                  <a16:creationId xmlns:a16="http://schemas.microsoft.com/office/drawing/2014/main" id="{1759C1C4-62DB-48EC-965D-8A0C3BC0D6E6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</a:t>
              </a:r>
            </a:p>
          </p:txBody>
        </p:sp>
        <p:sp>
          <p:nvSpPr>
            <p:cNvPr id="54" name="Right Triangle 25">
              <a:extLst>
                <a:ext uri="{FF2B5EF4-FFF2-40B4-BE49-F238E27FC236}">
                  <a16:creationId xmlns:a16="http://schemas.microsoft.com/office/drawing/2014/main" id="{6446A3EB-344B-49CC-8803-8DF6C30F8F9B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41F88B8-58C1-4D1B-AC6D-78ACFC419D28}"/>
              </a:ext>
            </a:extLst>
          </p:cNvPr>
          <p:cNvGrpSpPr/>
          <p:nvPr/>
        </p:nvGrpSpPr>
        <p:grpSpPr>
          <a:xfrm>
            <a:off x="10569801" y="1166610"/>
            <a:ext cx="720000" cy="287867"/>
            <a:chOff x="10952441" y="1047755"/>
            <a:chExt cx="720000" cy="287867"/>
          </a:xfrm>
        </p:grpSpPr>
        <p:sp>
          <p:nvSpPr>
            <p:cNvPr id="106" name="矩形 57">
              <a:extLst>
                <a:ext uri="{FF2B5EF4-FFF2-40B4-BE49-F238E27FC236}">
                  <a16:creationId xmlns:a16="http://schemas.microsoft.com/office/drawing/2014/main" id="{98CAA456-0313-405D-BB35-A1F3FE4B293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7" name="文本框 58">
              <a:extLst>
                <a:ext uri="{FF2B5EF4-FFF2-40B4-BE49-F238E27FC236}">
                  <a16:creationId xmlns:a16="http://schemas.microsoft.com/office/drawing/2014/main" id="{5ECD943F-7557-4364-9879-83E9D32DEAC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查询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6F0C65E-E326-4F5A-A22C-53375AEB7BEF}"/>
              </a:ext>
            </a:extLst>
          </p:cNvPr>
          <p:cNvSpPr/>
          <p:nvPr/>
        </p:nvSpPr>
        <p:spPr>
          <a:xfrm>
            <a:off x="170383" y="2405575"/>
            <a:ext cx="11971495" cy="4411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graphicFrame>
        <p:nvGraphicFramePr>
          <p:cNvPr id="169" name="表格 45">
            <a:extLst>
              <a:ext uri="{FF2B5EF4-FFF2-40B4-BE49-F238E27FC236}">
                <a16:creationId xmlns:a16="http://schemas.microsoft.com/office/drawing/2014/main" id="{D18D631F-E0E9-4A97-93E1-7C855BE4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73314"/>
              </p:ext>
            </p:extLst>
          </p:nvPr>
        </p:nvGraphicFramePr>
        <p:xfrm>
          <a:off x="334832" y="2579911"/>
          <a:ext cx="11022285" cy="343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8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4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819">
                  <a:extLst>
                    <a:ext uri="{9D8B030D-6E8A-4147-A177-3AD203B41FA5}">
                      <a16:colId xmlns:a16="http://schemas.microsoft.com/office/drawing/2014/main" val="2537931055"/>
                    </a:ext>
                  </a:extLst>
                </a:gridCol>
                <a:gridCol w="734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819">
                  <a:extLst>
                    <a:ext uri="{9D8B030D-6E8A-4147-A177-3AD203B41FA5}">
                      <a16:colId xmlns:a16="http://schemas.microsoft.com/office/drawing/2014/main" val="3538110520"/>
                    </a:ext>
                  </a:extLst>
                </a:gridCol>
                <a:gridCol w="734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819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734819">
                  <a:extLst>
                    <a:ext uri="{9D8B030D-6E8A-4147-A177-3AD203B41FA5}">
                      <a16:colId xmlns:a16="http://schemas.microsoft.com/office/drawing/2014/main" val="3463165837"/>
                    </a:ext>
                  </a:extLst>
                </a:gridCol>
                <a:gridCol w="734819">
                  <a:extLst>
                    <a:ext uri="{9D8B030D-6E8A-4147-A177-3AD203B41FA5}">
                      <a16:colId xmlns:a16="http://schemas.microsoft.com/office/drawing/2014/main" val="3872403274"/>
                    </a:ext>
                  </a:extLst>
                </a:gridCol>
                <a:gridCol w="734819">
                  <a:extLst>
                    <a:ext uri="{9D8B030D-6E8A-4147-A177-3AD203B41FA5}">
                      <a16:colId xmlns:a16="http://schemas.microsoft.com/office/drawing/2014/main" val="1792612515"/>
                    </a:ext>
                  </a:extLst>
                </a:gridCol>
                <a:gridCol w="734819">
                  <a:extLst>
                    <a:ext uri="{9D8B030D-6E8A-4147-A177-3AD203B41FA5}">
                      <a16:colId xmlns:a16="http://schemas.microsoft.com/office/drawing/2014/main" val="4115803248"/>
                    </a:ext>
                  </a:extLst>
                </a:gridCol>
                <a:gridCol w="734819">
                  <a:extLst>
                    <a:ext uri="{9D8B030D-6E8A-4147-A177-3AD203B41FA5}">
                      <a16:colId xmlns:a16="http://schemas.microsoft.com/office/drawing/2014/main" val="922604474"/>
                    </a:ext>
                  </a:extLst>
                </a:gridCol>
              </a:tblGrid>
              <a:tr h="417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门店销售额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门店销售额同比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陈列数量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陈列费单价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陈列费单价同比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竞品陈列数量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公司承担费用（申请）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公司承担费用同比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当月费用率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当月费用率同比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结案率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销售区域</a:t>
                      </a:r>
                    </a:p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销售大区</a:t>
                      </a:r>
                    </a:p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市场部基础推广组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销售部重客组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978779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市场部畅轻推广组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销售部行销组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销售部行销组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  <a:sym typeface="Wingdings" panose="05000000000000000000" pitchFamily="2" charset="2"/>
                        </a:rPr>
                        <a:t>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D1B5D9A-53B4-4D46-A16E-27D12699CD6F}"/>
              </a:ext>
            </a:extLst>
          </p:cNvPr>
          <p:cNvGrpSpPr/>
          <p:nvPr/>
        </p:nvGrpSpPr>
        <p:grpSpPr>
          <a:xfrm>
            <a:off x="6710335" y="2189941"/>
            <a:ext cx="1931478" cy="222680"/>
            <a:chOff x="9595509" y="4328468"/>
            <a:chExt cx="1920004" cy="277543"/>
          </a:xfrm>
        </p:grpSpPr>
        <p:sp>
          <p:nvSpPr>
            <p:cNvPr id="171" name="矩形 47">
              <a:extLst>
                <a:ext uri="{FF2B5EF4-FFF2-40B4-BE49-F238E27FC236}">
                  <a16:creationId xmlns:a16="http://schemas.microsoft.com/office/drawing/2014/main" id="{802E6A99-BD1E-4370-B387-C9F054EA9557}"/>
                </a:ext>
              </a:extLst>
            </p:cNvPr>
            <p:cNvSpPr/>
            <p:nvPr/>
          </p:nvSpPr>
          <p:spPr>
            <a:xfrm>
              <a:off x="10370333" y="4372895"/>
              <a:ext cx="1054667" cy="186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72" name="文本框 48">
              <a:extLst>
                <a:ext uri="{FF2B5EF4-FFF2-40B4-BE49-F238E27FC236}">
                  <a16:creationId xmlns:a16="http://schemas.microsoft.com/office/drawing/2014/main" id="{F8E3B13B-6C6D-4A75-A1EC-8346B8A28F39}"/>
                </a:ext>
              </a:extLst>
            </p:cNvPr>
            <p:cNvSpPr txBox="1"/>
            <p:nvPr/>
          </p:nvSpPr>
          <p:spPr>
            <a:xfrm>
              <a:off x="9595509" y="432846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排序字段</a:t>
              </a:r>
            </a:p>
          </p:txBody>
        </p:sp>
        <p:sp>
          <p:nvSpPr>
            <p:cNvPr id="173" name="Right Triangle 25">
              <a:extLst>
                <a:ext uri="{FF2B5EF4-FFF2-40B4-BE49-F238E27FC236}">
                  <a16:creationId xmlns:a16="http://schemas.microsoft.com/office/drawing/2014/main" id="{0B1DBBD9-7968-4695-BEFB-A5B1D0E35D6C}"/>
                </a:ext>
              </a:extLst>
            </p:cNvPr>
            <p:cNvSpPr/>
            <p:nvPr/>
          </p:nvSpPr>
          <p:spPr>
            <a:xfrm rot="19017570">
              <a:off x="10961041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74" name="文本框 48">
              <a:extLst>
                <a:ext uri="{FF2B5EF4-FFF2-40B4-BE49-F238E27FC236}">
                  <a16:creationId xmlns:a16="http://schemas.microsoft.com/office/drawing/2014/main" id="{45CAB59E-9422-419A-AA44-84EF62733C2E}"/>
                </a:ext>
              </a:extLst>
            </p:cNvPr>
            <p:cNvSpPr txBox="1"/>
            <p:nvPr/>
          </p:nvSpPr>
          <p:spPr>
            <a:xfrm>
              <a:off x="10339550" y="4337486"/>
              <a:ext cx="1175963" cy="268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公司承担费用（申请）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621AD53-7E46-4F70-A233-4E2434601E87}"/>
              </a:ext>
            </a:extLst>
          </p:cNvPr>
          <p:cNvGrpSpPr/>
          <p:nvPr/>
        </p:nvGrpSpPr>
        <p:grpSpPr>
          <a:xfrm>
            <a:off x="8555723" y="2189937"/>
            <a:ext cx="1554583" cy="222243"/>
            <a:chOff x="10026767" y="4313918"/>
            <a:chExt cx="1545348" cy="276999"/>
          </a:xfrm>
        </p:grpSpPr>
        <p:sp>
          <p:nvSpPr>
            <p:cNvPr id="176" name="矩形 47">
              <a:extLst>
                <a:ext uri="{FF2B5EF4-FFF2-40B4-BE49-F238E27FC236}">
                  <a16:creationId xmlns:a16="http://schemas.microsoft.com/office/drawing/2014/main" id="{2FB2EA12-EC7F-46F5-BF02-D3DBE6300756}"/>
                </a:ext>
              </a:extLst>
            </p:cNvPr>
            <p:cNvSpPr/>
            <p:nvPr/>
          </p:nvSpPr>
          <p:spPr>
            <a:xfrm>
              <a:off x="10831919" y="4344417"/>
              <a:ext cx="740196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77" name="文本框 48">
              <a:extLst>
                <a:ext uri="{FF2B5EF4-FFF2-40B4-BE49-F238E27FC236}">
                  <a16:creationId xmlns:a16="http://schemas.microsoft.com/office/drawing/2014/main" id="{4EE88DA3-D0C5-4211-9708-B4028AAD4294}"/>
                </a:ext>
              </a:extLst>
            </p:cNvPr>
            <p:cNvSpPr txBox="1"/>
            <p:nvPr/>
          </p:nvSpPr>
          <p:spPr>
            <a:xfrm>
              <a:off x="10026767" y="431391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排序方式</a:t>
              </a:r>
            </a:p>
          </p:txBody>
        </p:sp>
        <p:sp>
          <p:nvSpPr>
            <p:cNvPr id="178" name="Right Triangle 25">
              <a:extLst>
                <a:ext uri="{FF2B5EF4-FFF2-40B4-BE49-F238E27FC236}">
                  <a16:creationId xmlns:a16="http://schemas.microsoft.com/office/drawing/2014/main" id="{1D3E30F0-5940-47FB-9C4D-3BF7FA714F7B}"/>
                </a:ext>
              </a:extLst>
            </p:cNvPr>
            <p:cNvSpPr/>
            <p:nvPr/>
          </p:nvSpPr>
          <p:spPr>
            <a:xfrm rot="19017570">
              <a:off x="11364018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79" name="文本框 48">
              <a:extLst>
                <a:ext uri="{FF2B5EF4-FFF2-40B4-BE49-F238E27FC236}">
                  <a16:creationId xmlns:a16="http://schemas.microsoft.com/office/drawing/2014/main" id="{8EC2C16E-7292-4B1A-8320-D66AEE484CFA}"/>
                </a:ext>
              </a:extLst>
            </p:cNvPr>
            <p:cNvSpPr txBox="1"/>
            <p:nvPr/>
          </p:nvSpPr>
          <p:spPr>
            <a:xfrm>
              <a:off x="10831919" y="432930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降序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34B812A-1E12-4B7E-9EF6-A47CB4834916}"/>
              </a:ext>
            </a:extLst>
          </p:cNvPr>
          <p:cNvGrpSpPr/>
          <p:nvPr/>
        </p:nvGrpSpPr>
        <p:grpSpPr>
          <a:xfrm>
            <a:off x="10176316" y="2189937"/>
            <a:ext cx="1484984" cy="222243"/>
            <a:chOff x="10200456" y="4304567"/>
            <a:chExt cx="1476162" cy="276999"/>
          </a:xfrm>
        </p:grpSpPr>
        <p:sp>
          <p:nvSpPr>
            <p:cNvPr id="181" name="矩形 47">
              <a:extLst>
                <a:ext uri="{FF2B5EF4-FFF2-40B4-BE49-F238E27FC236}">
                  <a16:creationId xmlns:a16="http://schemas.microsoft.com/office/drawing/2014/main" id="{8359A1E2-21BB-47BF-A162-DEF547F3EDC5}"/>
                </a:ext>
              </a:extLst>
            </p:cNvPr>
            <p:cNvSpPr/>
            <p:nvPr/>
          </p:nvSpPr>
          <p:spPr>
            <a:xfrm>
              <a:off x="10812524" y="4335066"/>
              <a:ext cx="864094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82" name="文本框 48">
              <a:extLst>
                <a:ext uri="{FF2B5EF4-FFF2-40B4-BE49-F238E27FC236}">
                  <a16:creationId xmlns:a16="http://schemas.microsoft.com/office/drawing/2014/main" id="{B65A1F64-2376-44C3-BDF5-D076FE21F182}"/>
                </a:ext>
              </a:extLst>
            </p:cNvPr>
            <p:cNvSpPr txBox="1"/>
            <p:nvPr/>
          </p:nvSpPr>
          <p:spPr>
            <a:xfrm>
              <a:off x="10200456" y="43045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显示前</a:t>
              </a:r>
            </a:p>
          </p:txBody>
        </p:sp>
        <p:sp>
          <p:nvSpPr>
            <p:cNvPr id="183" name="文本框 48">
              <a:extLst>
                <a:ext uri="{FF2B5EF4-FFF2-40B4-BE49-F238E27FC236}">
                  <a16:creationId xmlns:a16="http://schemas.microsoft.com/office/drawing/2014/main" id="{1E1CBDF2-A80F-40B8-8FA1-AD5E763E7A91}"/>
                </a:ext>
              </a:extLst>
            </p:cNvPr>
            <p:cNvSpPr txBox="1"/>
            <p:nvPr/>
          </p:nvSpPr>
          <p:spPr>
            <a:xfrm>
              <a:off x="11054927" y="4308098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30</a:t>
              </a:r>
              <a:endPara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B56CA7A-6847-4D72-8E8D-F97F8516F4F6}"/>
              </a:ext>
            </a:extLst>
          </p:cNvPr>
          <p:cNvGrpSpPr/>
          <p:nvPr/>
        </p:nvGrpSpPr>
        <p:grpSpPr>
          <a:xfrm rot="5400000">
            <a:off x="9830303" y="4229648"/>
            <a:ext cx="3772412" cy="281317"/>
            <a:chOff x="478270" y="5971704"/>
            <a:chExt cx="11063554" cy="263364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B833AC6D-6587-420B-BE57-632B1F90F4B2}"/>
                </a:ext>
              </a:extLst>
            </p:cNvPr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1537BA3-9A34-4A5C-BBFC-F7C148E7489C}"/>
                </a:ext>
              </a:extLst>
            </p:cNvPr>
            <p:cNvSpPr/>
            <p:nvPr/>
          </p:nvSpPr>
          <p:spPr>
            <a:xfrm>
              <a:off x="3516579" y="6018260"/>
              <a:ext cx="3767688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FFFAE09-3D17-44E9-B62F-2A88D2BA0B42}"/>
                </a:ext>
              </a:extLst>
            </p:cNvPr>
            <p:cNvSpPr txBox="1"/>
            <p:nvPr/>
          </p:nvSpPr>
          <p:spPr>
            <a:xfrm>
              <a:off x="10322989" y="5971704"/>
              <a:ext cx="293576" cy="24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BA37A45-74FF-4CCB-AD7D-CE6C5573CAB1}"/>
                </a:ext>
              </a:extLst>
            </p:cNvPr>
            <p:cNvSpPr txBox="1"/>
            <p:nvPr/>
          </p:nvSpPr>
          <p:spPr>
            <a:xfrm rot="10800000">
              <a:off x="1450662" y="5984588"/>
              <a:ext cx="518635" cy="25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040CC48-FF13-4DBC-B39D-6635DF2F9951}"/>
              </a:ext>
            </a:extLst>
          </p:cNvPr>
          <p:cNvGrpSpPr/>
          <p:nvPr/>
        </p:nvGrpSpPr>
        <p:grpSpPr>
          <a:xfrm>
            <a:off x="114784" y="6095656"/>
            <a:ext cx="11462708" cy="198461"/>
            <a:chOff x="478270" y="5989405"/>
            <a:chExt cx="11063554" cy="246584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8EE06EB-DFFD-4BA2-9062-EF62388D040F}"/>
                </a:ext>
              </a:extLst>
            </p:cNvPr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B8AA9D8-34A2-45A7-9004-7E85C7629F48}"/>
                </a:ext>
              </a:extLst>
            </p:cNvPr>
            <p:cNvSpPr/>
            <p:nvPr/>
          </p:nvSpPr>
          <p:spPr>
            <a:xfrm>
              <a:off x="6583695" y="6023536"/>
              <a:ext cx="3767689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EC136CE-1F6C-42CC-8C77-27EDDBE9D2E2}"/>
                </a:ext>
              </a:extLst>
            </p:cNvPr>
            <p:cNvSpPr txBox="1"/>
            <p:nvPr/>
          </p:nvSpPr>
          <p:spPr>
            <a:xfrm>
              <a:off x="10996305" y="5989405"/>
              <a:ext cx="293575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E0A65B69-F628-407C-A7DD-C1975B45DE25}"/>
                </a:ext>
              </a:extLst>
            </p:cNvPr>
            <p:cNvSpPr txBox="1"/>
            <p:nvPr/>
          </p:nvSpPr>
          <p:spPr>
            <a:xfrm rot="10800000">
              <a:off x="548665" y="6011644"/>
              <a:ext cx="414288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pic>
        <p:nvPicPr>
          <p:cNvPr id="194" name="Picture 193">
            <a:extLst>
              <a:ext uri="{FF2B5EF4-FFF2-40B4-BE49-F238E27FC236}">
                <a16:creationId xmlns:a16="http://schemas.microsoft.com/office/drawing/2014/main" id="{32B3952A-EAA1-4890-9B8B-F3A9D2AD00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77" t="93916" b="1688"/>
          <a:stretch>
            <a:fillRect/>
          </a:stretch>
        </p:blipFill>
        <p:spPr>
          <a:xfrm>
            <a:off x="2161303" y="6445037"/>
            <a:ext cx="7845443" cy="301602"/>
          </a:xfrm>
          <a:prstGeom prst="rect">
            <a:avLst/>
          </a:prstGeom>
        </p:spPr>
      </p:pic>
      <p:sp>
        <p:nvSpPr>
          <p:cNvPr id="195" name="Speech Bubble: Rectangle with Corners Rounded 321">
            <a:extLst>
              <a:ext uri="{FF2B5EF4-FFF2-40B4-BE49-F238E27FC236}">
                <a16:creationId xmlns:a16="http://schemas.microsoft.com/office/drawing/2014/main" id="{0B424C7E-2869-40FA-BAB7-4A700572E146}"/>
              </a:ext>
            </a:extLst>
          </p:cNvPr>
          <p:cNvSpPr/>
          <p:nvPr/>
        </p:nvSpPr>
        <p:spPr>
          <a:xfrm>
            <a:off x="8752252" y="1909991"/>
            <a:ext cx="2423771" cy="255475"/>
          </a:xfrm>
          <a:prstGeom prst="wedgeRoundRectCallout">
            <a:avLst>
              <a:gd name="adj1" fmla="val -68526"/>
              <a:gd name="adj2" fmla="val 6077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默认排序字段：公司承担费用（申请）</a:t>
            </a:r>
          </a:p>
        </p:txBody>
      </p:sp>
      <p:grpSp>
        <p:nvGrpSpPr>
          <p:cNvPr id="79" name="Group 44">
            <a:extLst>
              <a:ext uri="{FF2B5EF4-FFF2-40B4-BE49-F238E27FC236}">
                <a16:creationId xmlns:a16="http://schemas.microsoft.com/office/drawing/2014/main" id="{E954AAB3-67A8-4324-B5E6-110A28BEDAB0}"/>
              </a:ext>
            </a:extLst>
          </p:cNvPr>
          <p:cNvGrpSpPr/>
          <p:nvPr/>
        </p:nvGrpSpPr>
        <p:grpSpPr>
          <a:xfrm>
            <a:off x="3662003" y="1205760"/>
            <a:ext cx="1068216" cy="299140"/>
            <a:chOff x="304798" y="1047755"/>
            <a:chExt cx="1068216" cy="291949"/>
          </a:xfrm>
        </p:grpSpPr>
        <p:sp>
          <p:nvSpPr>
            <p:cNvPr id="80" name="矩形 60">
              <a:extLst>
                <a:ext uri="{FF2B5EF4-FFF2-40B4-BE49-F238E27FC236}">
                  <a16:creationId xmlns:a16="http://schemas.microsoft.com/office/drawing/2014/main" id="{86600C3B-E474-43F3-8923-E329FBAD525B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2" name="文本框 61">
              <a:extLst>
                <a:ext uri="{FF2B5EF4-FFF2-40B4-BE49-F238E27FC236}">
                  <a16:creationId xmlns:a16="http://schemas.microsoft.com/office/drawing/2014/main" id="{4D64422B-0589-42CB-8E34-5EBF13DFAC77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客户类型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3" name="Right Triangle 25">
              <a:extLst>
                <a:ext uri="{FF2B5EF4-FFF2-40B4-BE49-F238E27FC236}">
                  <a16:creationId xmlns:a16="http://schemas.microsoft.com/office/drawing/2014/main" id="{66A26DAD-9A56-47AE-92C8-04E9953C93B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84" name="Speech Bubble: Rectangle with Corners Rounded 321">
            <a:extLst>
              <a:ext uri="{FF2B5EF4-FFF2-40B4-BE49-F238E27FC236}">
                <a16:creationId xmlns:a16="http://schemas.microsoft.com/office/drawing/2014/main" id="{5B98E7CF-9731-4112-8E47-1AC0BD4C9253}"/>
              </a:ext>
            </a:extLst>
          </p:cNvPr>
          <p:cNvSpPr/>
          <p:nvPr/>
        </p:nvSpPr>
        <p:spPr>
          <a:xfrm>
            <a:off x="3472697" y="727498"/>
            <a:ext cx="1403609" cy="487617"/>
          </a:xfrm>
          <a:prstGeom prst="wedgeRoundRectCallout">
            <a:avLst>
              <a:gd name="adj1" fmla="val -77778"/>
              <a:gd name="adj2" fmla="val 871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明细表不能保证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5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秒内显示，建议通过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Tableau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自助方式</a:t>
            </a:r>
          </a:p>
        </p:txBody>
      </p:sp>
      <p:grpSp>
        <p:nvGrpSpPr>
          <p:cNvPr id="85" name="Group 44">
            <a:extLst>
              <a:ext uri="{FF2B5EF4-FFF2-40B4-BE49-F238E27FC236}">
                <a16:creationId xmlns:a16="http://schemas.microsoft.com/office/drawing/2014/main" id="{6DB2CBD5-A3E8-41C4-A072-FA87E58AFEF5}"/>
              </a:ext>
            </a:extLst>
          </p:cNvPr>
          <p:cNvGrpSpPr/>
          <p:nvPr/>
        </p:nvGrpSpPr>
        <p:grpSpPr>
          <a:xfrm>
            <a:off x="4818349" y="1202326"/>
            <a:ext cx="1068216" cy="299140"/>
            <a:chOff x="304798" y="1047755"/>
            <a:chExt cx="1068216" cy="291949"/>
          </a:xfrm>
        </p:grpSpPr>
        <p:sp>
          <p:nvSpPr>
            <p:cNvPr id="86" name="矩形 60">
              <a:extLst>
                <a:ext uri="{FF2B5EF4-FFF2-40B4-BE49-F238E27FC236}">
                  <a16:creationId xmlns:a16="http://schemas.microsoft.com/office/drawing/2014/main" id="{1AC6A961-8510-4D2E-8AE9-7A7DA934CF2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8" name="文本框 61">
              <a:extLst>
                <a:ext uri="{FF2B5EF4-FFF2-40B4-BE49-F238E27FC236}">
                  <a16:creationId xmlns:a16="http://schemas.microsoft.com/office/drawing/2014/main" id="{FBEB4616-203B-45E2-96D6-E16FC1A9F334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费用出处</a:t>
              </a:r>
            </a:p>
          </p:txBody>
        </p:sp>
        <p:sp>
          <p:nvSpPr>
            <p:cNvPr id="89" name="Right Triangle 25">
              <a:extLst>
                <a:ext uri="{FF2B5EF4-FFF2-40B4-BE49-F238E27FC236}">
                  <a16:creationId xmlns:a16="http://schemas.microsoft.com/office/drawing/2014/main" id="{597FAB89-68C1-4182-9F87-A4223599895F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0" name="Group 44">
            <a:extLst>
              <a:ext uri="{FF2B5EF4-FFF2-40B4-BE49-F238E27FC236}">
                <a16:creationId xmlns:a16="http://schemas.microsoft.com/office/drawing/2014/main" id="{110BE392-EB42-48AB-94CB-A01CC78D7C06}"/>
              </a:ext>
            </a:extLst>
          </p:cNvPr>
          <p:cNvGrpSpPr/>
          <p:nvPr/>
        </p:nvGrpSpPr>
        <p:grpSpPr>
          <a:xfrm>
            <a:off x="5963097" y="1192723"/>
            <a:ext cx="1068216" cy="299140"/>
            <a:chOff x="304798" y="1047755"/>
            <a:chExt cx="1068216" cy="291949"/>
          </a:xfrm>
        </p:grpSpPr>
        <p:sp>
          <p:nvSpPr>
            <p:cNvPr id="91" name="矩形 60">
              <a:extLst>
                <a:ext uri="{FF2B5EF4-FFF2-40B4-BE49-F238E27FC236}">
                  <a16:creationId xmlns:a16="http://schemas.microsoft.com/office/drawing/2014/main" id="{5102645D-9508-4218-9C16-B7A8E249D312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2" name="文本框 61">
              <a:extLst>
                <a:ext uri="{FF2B5EF4-FFF2-40B4-BE49-F238E27FC236}">
                  <a16:creationId xmlns:a16="http://schemas.microsoft.com/office/drawing/2014/main" id="{2EC85428-5752-4560-8B78-39FAC39FBE39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职能分类</a:t>
              </a:r>
            </a:p>
          </p:txBody>
        </p:sp>
        <p:sp>
          <p:nvSpPr>
            <p:cNvPr id="93" name="Right Triangle 25">
              <a:extLst>
                <a:ext uri="{FF2B5EF4-FFF2-40B4-BE49-F238E27FC236}">
                  <a16:creationId xmlns:a16="http://schemas.microsoft.com/office/drawing/2014/main" id="{6B126103-AE0C-4C44-8500-3C2456054EE1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4" name="Group 44">
            <a:extLst>
              <a:ext uri="{FF2B5EF4-FFF2-40B4-BE49-F238E27FC236}">
                <a16:creationId xmlns:a16="http://schemas.microsoft.com/office/drawing/2014/main" id="{6B5D81B4-C5D9-4A4C-B63C-C644B6739FB6}"/>
              </a:ext>
            </a:extLst>
          </p:cNvPr>
          <p:cNvGrpSpPr/>
          <p:nvPr/>
        </p:nvGrpSpPr>
        <p:grpSpPr>
          <a:xfrm>
            <a:off x="7132496" y="1183223"/>
            <a:ext cx="1068216" cy="306352"/>
            <a:chOff x="304798" y="1047755"/>
            <a:chExt cx="1068216" cy="291949"/>
          </a:xfrm>
        </p:grpSpPr>
        <p:sp>
          <p:nvSpPr>
            <p:cNvPr id="95" name="矩形 60">
              <a:extLst>
                <a:ext uri="{FF2B5EF4-FFF2-40B4-BE49-F238E27FC236}">
                  <a16:creationId xmlns:a16="http://schemas.microsoft.com/office/drawing/2014/main" id="{6BD53842-CBD3-4218-AB55-72E12A29C09D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6" name="文本框 61">
              <a:extLst>
                <a:ext uri="{FF2B5EF4-FFF2-40B4-BE49-F238E27FC236}">
                  <a16:creationId xmlns:a16="http://schemas.microsoft.com/office/drawing/2014/main" id="{968F4DF2-1945-4E8E-A7CF-BE92032613C1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6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系统名称</a:t>
              </a:r>
            </a:p>
          </p:txBody>
        </p:sp>
        <p:sp>
          <p:nvSpPr>
            <p:cNvPr id="98" name="Right Triangle 25">
              <a:extLst>
                <a:ext uri="{FF2B5EF4-FFF2-40B4-BE49-F238E27FC236}">
                  <a16:creationId xmlns:a16="http://schemas.microsoft.com/office/drawing/2014/main" id="{34224025-899B-4055-A353-3712017F9AC8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9" name="Group 44">
            <a:extLst>
              <a:ext uri="{FF2B5EF4-FFF2-40B4-BE49-F238E27FC236}">
                <a16:creationId xmlns:a16="http://schemas.microsoft.com/office/drawing/2014/main" id="{37226A6F-4E31-48B2-B8F5-1B19864F9A79}"/>
              </a:ext>
            </a:extLst>
          </p:cNvPr>
          <p:cNvGrpSpPr/>
          <p:nvPr/>
        </p:nvGrpSpPr>
        <p:grpSpPr>
          <a:xfrm>
            <a:off x="8293830" y="1183223"/>
            <a:ext cx="1068216" cy="306352"/>
            <a:chOff x="304798" y="1047755"/>
            <a:chExt cx="1068216" cy="291949"/>
          </a:xfrm>
        </p:grpSpPr>
        <p:sp>
          <p:nvSpPr>
            <p:cNvPr id="102" name="矩形 60">
              <a:extLst>
                <a:ext uri="{FF2B5EF4-FFF2-40B4-BE49-F238E27FC236}">
                  <a16:creationId xmlns:a16="http://schemas.microsoft.com/office/drawing/2014/main" id="{7142D2DF-46D9-4B01-8D6E-23AD15F5B911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2" name="文本框 61">
              <a:extLst>
                <a:ext uri="{FF2B5EF4-FFF2-40B4-BE49-F238E27FC236}">
                  <a16:creationId xmlns:a16="http://schemas.microsoft.com/office/drawing/2014/main" id="{A5904C9A-7EC1-4928-BA79-7DD970D2EB9F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6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活动类型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3" name="Right Triangle 25">
              <a:extLst>
                <a:ext uri="{FF2B5EF4-FFF2-40B4-BE49-F238E27FC236}">
                  <a16:creationId xmlns:a16="http://schemas.microsoft.com/office/drawing/2014/main" id="{04C24119-1E8F-496E-AB3D-63B044A2FC7F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14" name="Group 44">
            <a:extLst>
              <a:ext uri="{FF2B5EF4-FFF2-40B4-BE49-F238E27FC236}">
                <a16:creationId xmlns:a16="http://schemas.microsoft.com/office/drawing/2014/main" id="{80FBBADB-897F-4065-9578-7E648A83550F}"/>
              </a:ext>
            </a:extLst>
          </p:cNvPr>
          <p:cNvGrpSpPr/>
          <p:nvPr/>
        </p:nvGrpSpPr>
        <p:grpSpPr>
          <a:xfrm>
            <a:off x="9464423" y="1169057"/>
            <a:ext cx="1068216" cy="306352"/>
            <a:chOff x="304798" y="1047755"/>
            <a:chExt cx="1068216" cy="291949"/>
          </a:xfrm>
        </p:grpSpPr>
        <p:sp>
          <p:nvSpPr>
            <p:cNvPr id="115" name="矩形 60">
              <a:extLst>
                <a:ext uri="{FF2B5EF4-FFF2-40B4-BE49-F238E27FC236}">
                  <a16:creationId xmlns:a16="http://schemas.microsoft.com/office/drawing/2014/main" id="{DCA3BBB3-D6D0-4EA1-9399-F6A89DAF2E8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6" name="文本框 61">
              <a:extLst>
                <a:ext uri="{FF2B5EF4-FFF2-40B4-BE49-F238E27FC236}">
                  <a16:creationId xmlns:a16="http://schemas.microsoft.com/office/drawing/2014/main" id="{318F2C33-F800-4D3E-9845-E52C8A27A663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6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门店类型</a:t>
              </a:r>
            </a:p>
          </p:txBody>
        </p:sp>
        <p:sp>
          <p:nvSpPr>
            <p:cNvPr id="117" name="Right Triangle 25">
              <a:extLst>
                <a:ext uri="{FF2B5EF4-FFF2-40B4-BE49-F238E27FC236}">
                  <a16:creationId xmlns:a16="http://schemas.microsoft.com/office/drawing/2014/main" id="{98EA5AC1-A17B-4197-A9E1-1100D60FC548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9838C8F3-27FC-4C6A-9E13-29D036DE3BD8}"/>
              </a:ext>
            </a:extLst>
          </p:cNvPr>
          <p:cNvSpPr/>
          <p:nvPr/>
        </p:nvSpPr>
        <p:spPr>
          <a:xfrm>
            <a:off x="4496423" y="1583327"/>
            <a:ext cx="7472839" cy="319214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E03CA08-7781-4DB7-A322-5EC6ABC9F48B}"/>
              </a:ext>
            </a:extLst>
          </p:cNvPr>
          <p:cNvSpPr/>
          <p:nvPr/>
        </p:nvSpPr>
        <p:spPr>
          <a:xfrm>
            <a:off x="170836" y="1583721"/>
            <a:ext cx="6490637" cy="3192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B36ECF-45B8-43B0-81C8-DAAF6477DFCD}"/>
              </a:ext>
            </a:extLst>
          </p:cNvPr>
          <p:cNvSpPr txBox="1"/>
          <p:nvPr/>
        </p:nvSpPr>
        <p:spPr>
          <a:xfrm>
            <a:off x="219698" y="1582682"/>
            <a:ext cx="6490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大区   区域   客户类型   </a:t>
            </a:r>
            <a:r>
              <a:rPr lang="zh-CN" altLang="en-US" sz="1400" b="1" dirty="0">
                <a:latin typeface="+mn-ea"/>
              </a:rPr>
              <a:t>费用出处    </a:t>
            </a:r>
            <a:r>
              <a:rPr lang="zh-CN" altLang="en-US" sz="1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职能分类    系统名称   活动类型    门店类型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802581C-76AA-4E93-8BBA-BFA7C1720C4A}"/>
              </a:ext>
            </a:extLst>
          </p:cNvPr>
          <p:cNvCxnSpPr>
            <a:cxnSpLocks/>
          </p:cNvCxnSpPr>
          <p:nvPr/>
        </p:nvCxnSpPr>
        <p:spPr>
          <a:xfrm>
            <a:off x="1238580" y="1652536"/>
            <a:ext cx="0" cy="180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85FFEB8C-D5C1-4489-9626-62141014E6BB}"/>
              </a:ext>
            </a:extLst>
          </p:cNvPr>
          <p:cNvCxnSpPr>
            <a:cxnSpLocks/>
          </p:cNvCxnSpPr>
          <p:nvPr/>
        </p:nvCxnSpPr>
        <p:spPr>
          <a:xfrm>
            <a:off x="2108981" y="1642986"/>
            <a:ext cx="0" cy="180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A3622D3A-C3CA-4D58-8F1C-CDB4153F1297}"/>
              </a:ext>
            </a:extLst>
          </p:cNvPr>
          <p:cNvCxnSpPr>
            <a:cxnSpLocks/>
          </p:cNvCxnSpPr>
          <p:nvPr/>
        </p:nvCxnSpPr>
        <p:spPr>
          <a:xfrm>
            <a:off x="4742060" y="1642986"/>
            <a:ext cx="0" cy="180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A7D2CBE9-4A0B-46F7-8BCE-A9EBF241F38C}"/>
              </a:ext>
            </a:extLst>
          </p:cNvPr>
          <p:cNvCxnSpPr>
            <a:cxnSpLocks/>
          </p:cNvCxnSpPr>
          <p:nvPr/>
        </p:nvCxnSpPr>
        <p:spPr>
          <a:xfrm>
            <a:off x="2968902" y="1642986"/>
            <a:ext cx="0" cy="180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F825A91-78F3-441D-B24C-F651DA212B44}"/>
              </a:ext>
            </a:extLst>
          </p:cNvPr>
          <p:cNvCxnSpPr>
            <a:cxnSpLocks/>
          </p:cNvCxnSpPr>
          <p:nvPr/>
        </p:nvCxnSpPr>
        <p:spPr>
          <a:xfrm>
            <a:off x="3869408" y="1642986"/>
            <a:ext cx="0" cy="180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peech Bubble: Rectangle with Corners Rounded 321">
            <a:extLst>
              <a:ext uri="{FF2B5EF4-FFF2-40B4-BE49-F238E27FC236}">
                <a16:creationId xmlns:a16="http://schemas.microsoft.com/office/drawing/2014/main" id="{1179B10B-A46E-4318-BBD0-D3F2BB47593A}"/>
              </a:ext>
            </a:extLst>
          </p:cNvPr>
          <p:cNvSpPr/>
          <p:nvPr/>
        </p:nvSpPr>
        <p:spPr>
          <a:xfrm>
            <a:off x="2008773" y="1926672"/>
            <a:ext cx="3584216" cy="457805"/>
          </a:xfrm>
          <a:prstGeom prst="wedgeRoundRectCallout">
            <a:avLst>
              <a:gd name="adj1" fmla="val -57299"/>
              <a:gd name="adj2" fmla="val -54697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sz="1050" dirty="0">
                <a:solidFill>
                  <a:prstClr val="white"/>
                </a:solidFill>
              </a:rPr>
              <a:t>明细表显示胶囊高亮的维度的指标，可与筛选器交叉查询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4840BD2A-83FF-40AB-9237-1CD25DD26C81}"/>
              </a:ext>
            </a:extLst>
          </p:cNvPr>
          <p:cNvCxnSpPr>
            <a:cxnSpLocks/>
          </p:cNvCxnSpPr>
          <p:nvPr/>
        </p:nvCxnSpPr>
        <p:spPr>
          <a:xfrm>
            <a:off x="705425" y="1658663"/>
            <a:ext cx="0" cy="180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9805975-A161-4B3E-AB80-6A0C7D1D5FF3}"/>
              </a:ext>
            </a:extLst>
          </p:cNvPr>
          <p:cNvCxnSpPr>
            <a:cxnSpLocks/>
          </p:cNvCxnSpPr>
          <p:nvPr/>
        </p:nvCxnSpPr>
        <p:spPr>
          <a:xfrm>
            <a:off x="5647063" y="1642986"/>
            <a:ext cx="0" cy="180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842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陈列费用明细表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72469"/>
              </p:ext>
            </p:extLst>
          </p:nvPr>
        </p:nvGraphicFramePr>
        <p:xfrm>
          <a:off x="0" y="433388"/>
          <a:ext cx="12192000" cy="6499179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502310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时间筛选器：默认显示为上月，</a:t>
                      </a:r>
                      <a:r>
                        <a:rPr lang="zh-CN" altLang="en-US" sz="1200" b="0" i="0" u="none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且</a:t>
                      </a:r>
                      <a:r>
                        <a:rPr lang="en-US" altLang="zh-CN" sz="1200" b="0" i="0" u="none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号之后才可以查看上月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大区筛选器：默认全部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客户类型筛选器：默认全部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费用出处筛选器：默认全部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职能分类筛选器：默认全部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系统名称筛选器：默认全部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活动类型筛选器：默认全部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门店类型筛选器：默认全部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维度详情明细表：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默认首页显示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条数据，超出后分页显示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显示前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XX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项”筛选框内可任意输入整数，来选择每页可展示的条数。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支持随着筛选框内填写的数值大小变化，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明细表最下面的页面控制器也随之变化，如一共有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995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条数据，输入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页，前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项，最后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项；若输入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默认每页显示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同时支持通过点击页面控制器上的页数跳转到到该页面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（注意：随着当前页面展示条数的增多，系统响应时间会对应有所增长）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支持通过向右拖拉滑动条来展示表格右端的字段内容，同理将滑动条拖到右侧后，可以通过向左拖动滑动条来查看表格左侧的字段内容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支持通过向下拖拉滑动条来展示表格下方的字段内容，同理将滑动条拖到下侧后，可以通过向上拖动滑动条来查看表格上方的字段内容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u="none" dirty="0"/>
                        <a:t>排序字段</a:t>
                      </a:r>
                      <a:r>
                        <a:rPr lang="zh-CN" altLang="en-US" sz="1200" dirty="0"/>
                        <a:t>：公司承担费用（申请）  ；</a:t>
                      </a:r>
                      <a:endParaRPr lang="en-US" altLang="zh-CN" sz="1200" dirty="0"/>
                    </a:p>
                    <a:p>
                      <a:r>
                        <a:rPr lang="zh-CN" altLang="en-US" sz="1200" u="none" dirty="0"/>
                        <a:t>排序方式</a:t>
                      </a:r>
                      <a:r>
                        <a:rPr lang="zh-CN" altLang="en-US" sz="1200" dirty="0"/>
                        <a:t>：升序，降序 （指标都可以实现升降序排列）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默认：折前收入，降序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941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5"/>
          <p:cNvSpPr txBox="1"/>
          <p:nvPr/>
        </p:nvSpPr>
        <p:spPr>
          <a:xfrm>
            <a:off x="45711" y="843031"/>
            <a:ext cx="411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酸奶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</a:t>
            </a:r>
            <a:r>
              <a:rPr kumimoji="1" lang="zh-CN" altLang="en-US" sz="1200" dirty="0">
                <a:solidFill>
                  <a:srgbClr val="00AAFF"/>
                </a:solidFill>
                <a:latin typeface="DengXian"/>
                <a:ea typeface="DengXian" panose="02010600030101010101" pitchFamily="2" charset="-122"/>
              </a:rPr>
              <a:t>区域</a:t>
            </a:r>
            <a:r>
              <a:rPr kumimoji="1" lang="en-US" altLang="zh-CN" sz="1200" dirty="0">
                <a:solidFill>
                  <a:srgbClr val="00AAFF"/>
                </a:solidFill>
                <a:latin typeface="DengXian"/>
                <a:ea typeface="DengXian" panose="02010600030101010101" pitchFamily="2" charset="-122"/>
              </a:rPr>
              <a:t>-</a:t>
            </a:r>
            <a:r>
              <a:rPr kumimoji="1" lang="zh-CN" altLang="en-US" sz="1200" dirty="0">
                <a:solidFill>
                  <a:srgbClr val="00AAFF"/>
                </a:solidFill>
                <a:latin typeface="DengXian"/>
                <a:ea typeface="DengXian" panose="02010600030101010101" pitchFamily="2" charset="-122"/>
              </a:rPr>
              <a:t>经销商</a:t>
            </a:r>
            <a:r>
              <a:rPr kumimoji="1" lang="en-US" altLang="zh-CN" sz="1200" dirty="0">
                <a:solidFill>
                  <a:srgbClr val="00AAFF"/>
                </a:solidFill>
                <a:latin typeface="DengXian"/>
                <a:ea typeface="DengXian" panose="02010600030101010101" pitchFamily="2" charset="-122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/>
                <a:ea typeface="DengXian" panose="02010600030101010101" pitchFamily="2" charset="-122"/>
              </a:rPr>
              <a:t>直营系统陈列明细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39" name="Group 44"/>
          <p:cNvGrpSpPr/>
          <p:nvPr/>
        </p:nvGrpSpPr>
        <p:grpSpPr>
          <a:xfrm>
            <a:off x="170364" y="1191133"/>
            <a:ext cx="1068216" cy="291949"/>
            <a:chOff x="304798" y="1047755"/>
            <a:chExt cx="1068216" cy="291949"/>
          </a:xfrm>
        </p:grpSpPr>
        <p:sp>
          <p:nvSpPr>
            <p:cNvPr id="40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1" name="文本框 61"/>
            <p:cNvSpPr txBox="1"/>
            <p:nvPr/>
          </p:nvSpPr>
          <p:spPr>
            <a:xfrm>
              <a:off x="338999" y="10531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时间（月）</a:t>
              </a:r>
            </a:p>
          </p:txBody>
        </p:sp>
        <p:sp>
          <p:nvSpPr>
            <p:cNvPr id="42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70" name="Oval 4"/>
          <p:cNvSpPr/>
          <p:nvPr/>
        </p:nvSpPr>
        <p:spPr>
          <a:xfrm>
            <a:off x="31086" y="1647609"/>
            <a:ext cx="330485" cy="30816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" name="Content Placeholder 22"/>
          <p:cNvSpPr txBox="1"/>
          <p:nvPr/>
        </p:nvSpPr>
        <p:spPr>
          <a:xfrm>
            <a:off x="402336" y="169535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经销商</a:t>
            </a:r>
            <a:r>
              <a:rPr lang="en-US" altLang="zh-CN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/</a:t>
            </a:r>
            <a:r>
              <a:rPr lang="zh-CN" altLang="en-US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直营系统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明细表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7" name="Speech Bubble: Rectangle with Corners Rounded 321"/>
          <p:cNvSpPr/>
          <p:nvPr/>
        </p:nvSpPr>
        <p:spPr>
          <a:xfrm>
            <a:off x="-1302775" y="1245767"/>
            <a:ext cx="1403609" cy="487617"/>
          </a:xfrm>
          <a:prstGeom prst="wedgeRoundRectCallout">
            <a:avLst>
              <a:gd name="adj1" fmla="val 66268"/>
              <a:gd name="adj2" fmla="val -32958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默认：上月，且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6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号之后才可以查看上月</a:t>
            </a:r>
          </a:p>
        </p:txBody>
      </p:sp>
      <p:grpSp>
        <p:nvGrpSpPr>
          <p:cNvPr id="44" name="Group 44">
            <a:extLst>
              <a:ext uri="{FF2B5EF4-FFF2-40B4-BE49-F238E27FC236}">
                <a16:creationId xmlns:a16="http://schemas.microsoft.com/office/drawing/2014/main" id="{8B1AACFF-310D-40E0-B8C1-43D6C7E1FAA2}"/>
              </a:ext>
            </a:extLst>
          </p:cNvPr>
          <p:cNvGrpSpPr/>
          <p:nvPr/>
        </p:nvGrpSpPr>
        <p:grpSpPr>
          <a:xfrm>
            <a:off x="1339637" y="1191133"/>
            <a:ext cx="1068216" cy="303120"/>
            <a:chOff x="304798" y="1047755"/>
            <a:chExt cx="1068216" cy="291949"/>
          </a:xfrm>
        </p:grpSpPr>
        <p:sp>
          <p:nvSpPr>
            <p:cNvPr id="45" name="矩形 60">
              <a:extLst>
                <a:ext uri="{FF2B5EF4-FFF2-40B4-BE49-F238E27FC236}">
                  <a16:creationId xmlns:a16="http://schemas.microsoft.com/office/drawing/2014/main" id="{372F237E-71A8-4B35-802A-61F6976A920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6" name="文本框 61">
              <a:extLst>
                <a:ext uri="{FF2B5EF4-FFF2-40B4-BE49-F238E27FC236}">
                  <a16:creationId xmlns:a16="http://schemas.microsoft.com/office/drawing/2014/main" id="{893B1575-4227-4166-A700-4A6E3BBFEED1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50" name="Right Triangle 25">
              <a:extLst>
                <a:ext uri="{FF2B5EF4-FFF2-40B4-BE49-F238E27FC236}">
                  <a16:creationId xmlns:a16="http://schemas.microsoft.com/office/drawing/2014/main" id="{CBDBE21A-CBC3-40E9-B1E7-9EA4F4FB4778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Group 44">
            <a:extLst>
              <a:ext uri="{FF2B5EF4-FFF2-40B4-BE49-F238E27FC236}">
                <a16:creationId xmlns:a16="http://schemas.microsoft.com/office/drawing/2014/main" id="{82224DB3-1303-48FD-BB1C-26E468DFE792}"/>
              </a:ext>
            </a:extLst>
          </p:cNvPr>
          <p:cNvGrpSpPr/>
          <p:nvPr/>
        </p:nvGrpSpPr>
        <p:grpSpPr>
          <a:xfrm>
            <a:off x="2503111" y="1196469"/>
            <a:ext cx="1068216" cy="299140"/>
            <a:chOff x="304798" y="1047755"/>
            <a:chExt cx="1068216" cy="291949"/>
          </a:xfrm>
        </p:grpSpPr>
        <p:sp>
          <p:nvSpPr>
            <p:cNvPr id="52" name="矩形 60">
              <a:extLst>
                <a:ext uri="{FF2B5EF4-FFF2-40B4-BE49-F238E27FC236}">
                  <a16:creationId xmlns:a16="http://schemas.microsoft.com/office/drawing/2014/main" id="{FA5FF08D-05BB-4EBD-9C62-20FEFDE7525D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3" name="文本框 61">
              <a:extLst>
                <a:ext uri="{FF2B5EF4-FFF2-40B4-BE49-F238E27FC236}">
                  <a16:creationId xmlns:a16="http://schemas.microsoft.com/office/drawing/2014/main" id="{1759C1C4-62DB-48EC-965D-8A0C3BC0D6E6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</a:t>
              </a:r>
            </a:p>
          </p:txBody>
        </p:sp>
        <p:sp>
          <p:nvSpPr>
            <p:cNvPr id="54" name="Right Triangle 25">
              <a:extLst>
                <a:ext uri="{FF2B5EF4-FFF2-40B4-BE49-F238E27FC236}">
                  <a16:creationId xmlns:a16="http://schemas.microsoft.com/office/drawing/2014/main" id="{6446A3EB-344B-49CC-8803-8DF6C30F8F9B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41F88B8-58C1-4D1B-AC6D-78ACFC419D28}"/>
              </a:ext>
            </a:extLst>
          </p:cNvPr>
          <p:cNvGrpSpPr/>
          <p:nvPr/>
        </p:nvGrpSpPr>
        <p:grpSpPr>
          <a:xfrm>
            <a:off x="10569801" y="1166610"/>
            <a:ext cx="720000" cy="287867"/>
            <a:chOff x="10952441" y="1047755"/>
            <a:chExt cx="720000" cy="287867"/>
          </a:xfrm>
        </p:grpSpPr>
        <p:sp>
          <p:nvSpPr>
            <p:cNvPr id="106" name="矩形 57">
              <a:extLst>
                <a:ext uri="{FF2B5EF4-FFF2-40B4-BE49-F238E27FC236}">
                  <a16:creationId xmlns:a16="http://schemas.microsoft.com/office/drawing/2014/main" id="{98CAA456-0313-405D-BB35-A1F3FE4B293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7" name="文本框 58">
              <a:extLst>
                <a:ext uri="{FF2B5EF4-FFF2-40B4-BE49-F238E27FC236}">
                  <a16:creationId xmlns:a16="http://schemas.microsoft.com/office/drawing/2014/main" id="{5ECD943F-7557-4364-9879-83E9D32DEAC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查询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6F0C65E-E326-4F5A-A22C-53375AEB7BEF}"/>
              </a:ext>
            </a:extLst>
          </p:cNvPr>
          <p:cNvSpPr/>
          <p:nvPr/>
        </p:nvSpPr>
        <p:spPr>
          <a:xfrm>
            <a:off x="170383" y="2114481"/>
            <a:ext cx="11971495" cy="4702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graphicFrame>
        <p:nvGraphicFramePr>
          <p:cNvPr id="169" name="表格 45">
            <a:extLst>
              <a:ext uri="{FF2B5EF4-FFF2-40B4-BE49-F238E27FC236}">
                <a16:creationId xmlns:a16="http://schemas.microsoft.com/office/drawing/2014/main" id="{D18D631F-E0E9-4A97-93E1-7C855BE4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14784"/>
              </p:ext>
            </p:extLst>
          </p:nvPr>
        </p:nvGraphicFramePr>
        <p:xfrm>
          <a:off x="334832" y="2259958"/>
          <a:ext cx="11190080" cy="3790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240">
                  <a:extLst>
                    <a:ext uri="{9D8B030D-6E8A-4147-A177-3AD203B41FA5}">
                      <a16:colId xmlns:a16="http://schemas.microsoft.com/office/drawing/2014/main" val="418930034"/>
                    </a:ext>
                  </a:extLst>
                </a:gridCol>
                <a:gridCol w="658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8240">
                  <a:extLst>
                    <a:ext uri="{9D8B030D-6E8A-4147-A177-3AD203B41FA5}">
                      <a16:colId xmlns:a16="http://schemas.microsoft.com/office/drawing/2014/main" val="3584595809"/>
                    </a:ext>
                  </a:extLst>
                </a:gridCol>
                <a:gridCol w="65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240">
                  <a:extLst>
                    <a:ext uri="{9D8B030D-6E8A-4147-A177-3AD203B41FA5}">
                      <a16:colId xmlns:a16="http://schemas.microsoft.com/office/drawing/2014/main" val="265789044"/>
                    </a:ext>
                  </a:extLst>
                </a:gridCol>
                <a:gridCol w="65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240">
                  <a:extLst>
                    <a:ext uri="{9D8B030D-6E8A-4147-A177-3AD203B41FA5}">
                      <a16:colId xmlns:a16="http://schemas.microsoft.com/office/drawing/2014/main" val="3538110520"/>
                    </a:ext>
                  </a:extLst>
                </a:gridCol>
                <a:gridCol w="658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240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658240">
                  <a:extLst>
                    <a:ext uri="{9D8B030D-6E8A-4147-A177-3AD203B41FA5}">
                      <a16:colId xmlns:a16="http://schemas.microsoft.com/office/drawing/2014/main" val="3463165837"/>
                    </a:ext>
                  </a:extLst>
                </a:gridCol>
                <a:gridCol w="658240">
                  <a:extLst>
                    <a:ext uri="{9D8B030D-6E8A-4147-A177-3AD203B41FA5}">
                      <a16:colId xmlns:a16="http://schemas.microsoft.com/office/drawing/2014/main" val="3872403274"/>
                    </a:ext>
                  </a:extLst>
                </a:gridCol>
                <a:gridCol w="658240">
                  <a:extLst>
                    <a:ext uri="{9D8B030D-6E8A-4147-A177-3AD203B41FA5}">
                      <a16:colId xmlns:a16="http://schemas.microsoft.com/office/drawing/2014/main" val="1792612515"/>
                    </a:ext>
                  </a:extLst>
                </a:gridCol>
                <a:gridCol w="658240">
                  <a:extLst>
                    <a:ext uri="{9D8B030D-6E8A-4147-A177-3AD203B41FA5}">
                      <a16:colId xmlns:a16="http://schemas.microsoft.com/office/drawing/2014/main" val="4115803248"/>
                    </a:ext>
                  </a:extLst>
                </a:gridCol>
                <a:gridCol w="658240">
                  <a:extLst>
                    <a:ext uri="{9D8B030D-6E8A-4147-A177-3AD203B41FA5}">
                      <a16:colId xmlns:a16="http://schemas.microsoft.com/office/drawing/2014/main" val="922604474"/>
                    </a:ext>
                  </a:extLst>
                </a:gridCol>
              </a:tblGrid>
              <a:tr h="4993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城市群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经销商</a:t>
                      </a:r>
                      <a:r>
                        <a:rPr lang="en-US" altLang="zh-C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直营系统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门店销售额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门店销售额同比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陈列数量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陈列费单价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陈列费单价同比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竞品陈列数量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公司承担费用（申请）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公司承担费用同比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当月费用率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当月费用率同比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结案率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35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35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35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3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35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978779"/>
                  </a:ext>
                </a:extLst>
              </a:tr>
              <a:tr h="41135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5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35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6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356">
                <a:tc>
                  <a:txBody>
                    <a:bodyPr/>
                    <a:lstStyle/>
                    <a:p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356">
                <a:tc>
                  <a:txBody>
                    <a:bodyPr/>
                    <a:lstStyle/>
                    <a:p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  <a:sym typeface="Wingdings" panose="05000000000000000000" pitchFamily="2" charset="2"/>
                        </a:rPr>
                        <a:t>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D1B5D9A-53B4-4D46-A16E-27D12699CD6F}"/>
              </a:ext>
            </a:extLst>
          </p:cNvPr>
          <p:cNvGrpSpPr/>
          <p:nvPr/>
        </p:nvGrpSpPr>
        <p:grpSpPr>
          <a:xfrm>
            <a:off x="6710335" y="1796043"/>
            <a:ext cx="1931478" cy="222680"/>
            <a:chOff x="9595509" y="4328468"/>
            <a:chExt cx="1920004" cy="277543"/>
          </a:xfrm>
        </p:grpSpPr>
        <p:sp>
          <p:nvSpPr>
            <p:cNvPr id="171" name="矩形 47">
              <a:extLst>
                <a:ext uri="{FF2B5EF4-FFF2-40B4-BE49-F238E27FC236}">
                  <a16:creationId xmlns:a16="http://schemas.microsoft.com/office/drawing/2014/main" id="{802E6A99-BD1E-4370-B387-C9F054EA9557}"/>
                </a:ext>
              </a:extLst>
            </p:cNvPr>
            <p:cNvSpPr/>
            <p:nvPr/>
          </p:nvSpPr>
          <p:spPr>
            <a:xfrm>
              <a:off x="10370333" y="4372895"/>
              <a:ext cx="1054667" cy="186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72" name="文本框 48">
              <a:extLst>
                <a:ext uri="{FF2B5EF4-FFF2-40B4-BE49-F238E27FC236}">
                  <a16:creationId xmlns:a16="http://schemas.microsoft.com/office/drawing/2014/main" id="{F8E3B13B-6C6D-4A75-A1EC-8346B8A28F39}"/>
                </a:ext>
              </a:extLst>
            </p:cNvPr>
            <p:cNvSpPr txBox="1"/>
            <p:nvPr/>
          </p:nvSpPr>
          <p:spPr>
            <a:xfrm>
              <a:off x="9595509" y="432846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排序字段</a:t>
              </a:r>
            </a:p>
          </p:txBody>
        </p:sp>
        <p:sp>
          <p:nvSpPr>
            <p:cNvPr id="173" name="Right Triangle 25">
              <a:extLst>
                <a:ext uri="{FF2B5EF4-FFF2-40B4-BE49-F238E27FC236}">
                  <a16:creationId xmlns:a16="http://schemas.microsoft.com/office/drawing/2014/main" id="{0B1DBBD9-7968-4695-BEFB-A5B1D0E35D6C}"/>
                </a:ext>
              </a:extLst>
            </p:cNvPr>
            <p:cNvSpPr/>
            <p:nvPr/>
          </p:nvSpPr>
          <p:spPr>
            <a:xfrm rot="19017570">
              <a:off x="10961041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74" name="文本框 48">
              <a:extLst>
                <a:ext uri="{FF2B5EF4-FFF2-40B4-BE49-F238E27FC236}">
                  <a16:creationId xmlns:a16="http://schemas.microsoft.com/office/drawing/2014/main" id="{45CAB59E-9422-419A-AA44-84EF62733C2E}"/>
                </a:ext>
              </a:extLst>
            </p:cNvPr>
            <p:cNvSpPr txBox="1"/>
            <p:nvPr/>
          </p:nvSpPr>
          <p:spPr>
            <a:xfrm>
              <a:off x="10339550" y="4337486"/>
              <a:ext cx="1175963" cy="268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公司承担费用（申请）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621AD53-7E46-4F70-A233-4E2434601E87}"/>
              </a:ext>
            </a:extLst>
          </p:cNvPr>
          <p:cNvGrpSpPr/>
          <p:nvPr/>
        </p:nvGrpSpPr>
        <p:grpSpPr>
          <a:xfrm>
            <a:off x="8555723" y="1796039"/>
            <a:ext cx="1554583" cy="222243"/>
            <a:chOff x="10026767" y="4313918"/>
            <a:chExt cx="1545348" cy="276999"/>
          </a:xfrm>
        </p:grpSpPr>
        <p:sp>
          <p:nvSpPr>
            <p:cNvPr id="176" name="矩形 47">
              <a:extLst>
                <a:ext uri="{FF2B5EF4-FFF2-40B4-BE49-F238E27FC236}">
                  <a16:creationId xmlns:a16="http://schemas.microsoft.com/office/drawing/2014/main" id="{2FB2EA12-EC7F-46F5-BF02-D3DBE6300756}"/>
                </a:ext>
              </a:extLst>
            </p:cNvPr>
            <p:cNvSpPr/>
            <p:nvPr/>
          </p:nvSpPr>
          <p:spPr>
            <a:xfrm>
              <a:off x="10831919" y="4344417"/>
              <a:ext cx="740196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77" name="文本框 48">
              <a:extLst>
                <a:ext uri="{FF2B5EF4-FFF2-40B4-BE49-F238E27FC236}">
                  <a16:creationId xmlns:a16="http://schemas.microsoft.com/office/drawing/2014/main" id="{4EE88DA3-D0C5-4211-9708-B4028AAD4294}"/>
                </a:ext>
              </a:extLst>
            </p:cNvPr>
            <p:cNvSpPr txBox="1"/>
            <p:nvPr/>
          </p:nvSpPr>
          <p:spPr>
            <a:xfrm>
              <a:off x="10026767" y="431391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排序方式</a:t>
              </a:r>
            </a:p>
          </p:txBody>
        </p:sp>
        <p:sp>
          <p:nvSpPr>
            <p:cNvPr id="178" name="Right Triangle 25">
              <a:extLst>
                <a:ext uri="{FF2B5EF4-FFF2-40B4-BE49-F238E27FC236}">
                  <a16:creationId xmlns:a16="http://schemas.microsoft.com/office/drawing/2014/main" id="{1D3E30F0-5940-47FB-9C4D-3BF7FA714F7B}"/>
                </a:ext>
              </a:extLst>
            </p:cNvPr>
            <p:cNvSpPr/>
            <p:nvPr/>
          </p:nvSpPr>
          <p:spPr>
            <a:xfrm rot="19017570">
              <a:off x="11364018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79" name="文本框 48">
              <a:extLst>
                <a:ext uri="{FF2B5EF4-FFF2-40B4-BE49-F238E27FC236}">
                  <a16:creationId xmlns:a16="http://schemas.microsoft.com/office/drawing/2014/main" id="{8EC2C16E-7292-4B1A-8320-D66AEE484CFA}"/>
                </a:ext>
              </a:extLst>
            </p:cNvPr>
            <p:cNvSpPr txBox="1"/>
            <p:nvPr/>
          </p:nvSpPr>
          <p:spPr>
            <a:xfrm>
              <a:off x="10831919" y="432930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降序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34B812A-1E12-4B7E-9EF6-A47CB4834916}"/>
              </a:ext>
            </a:extLst>
          </p:cNvPr>
          <p:cNvGrpSpPr/>
          <p:nvPr/>
        </p:nvGrpSpPr>
        <p:grpSpPr>
          <a:xfrm>
            <a:off x="10176316" y="1796039"/>
            <a:ext cx="1484984" cy="222243"/>
            <a:chOff x="10200456" y="4304567"/>
            <a:chExt cx="1476162" cy="276999"/>
          </a:xfrm>
        </p:grpSpPr>
        <p:sp>
          <p:nvSpPr>
            <p:cNvPr id="181" name="矩形 47">
              <a:extLst>
                <a:ext uri="{FF2B5EF4-FFF2-40B4-BE49-F238E27FC236}">
                  <a16:creationId xmlns:a16="http://schemas.microsoft.com/office/drawing/2014/main" id="{8359A1E2-21BB-47BF-A162-DEF547F3EDC5}"/>
                </a:ext>
              </a:extLst>
            </p:cNvPr>
            <p:cNvSpPr/>
            <p:nvPr/>
          </p:nvSpPr>
          <p:spPr>
            <a:xfrm>
              <a:off x="10812524" y="4335066"/>
              <a:ext cx="864094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82" name="文本框 48">
              <a:extLst>
                <a:ext uri="{FF2B5EF4-FFF2-40B4-BE49-F238E27FC236}">
                  <a16:creationId xmlns:a16="http://schemas.microsoft.com/office/drawing/2014/main" id="{B65A1F64-2376-44C3-BDF5-D076FE21F182}"/>
                </a:ext>
              </a:extLst>
            </p:cNvPr>
            <p:cNvSpPr txBox="1"/>
            <p:nvPr/>
          </p:nvSpPr>
          <p:spPr>
            <a:xfrm>
              <a:off x="10200456" y="43045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显示前</a:t>
              </a:r>
            </a:p>
          </p:txBody>
        </p:sp>
        <p:sp>
          <p:nvSpPr>
            <p:cNvPr id="183" name="文本框 48">
              <a:extLst>
                <a:ext uri="{FF2B5EF4-FFF2-40B4-BE49-F238E27FC236}">
                  <a16:creationId xmlns:a16="http://schemas.microsoft.com/office/drawing/2014/main" id="{1E1CBDF2-A80F-40B8-8FA1-AD5E763E7A91}"/>
                </a:ext>
              </a:extLst>
            </p:cNvPr>
            <p:cNvSpPr txBox="1"/>
            <p:nvPr/>
          </p:nvSpPr>
          <p:spPr>
            <a:xfrm>
              <a:off x="11054927" y="4308098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30</a:t>
              </a:r>
              <a:endPara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B56CA7A-6847-4D72-8E8D-F97F8516F4F6}"/>
              </a:ext>
            </a:extLst>
          </p:cNvPr>
          <p:cNvGrpSpPr/>
          <p:nvPr/>
        </p:nvGrpSpPr>
        <p:grpSpPr>
          <a:xfrm rot="5400000">
            <a:off x="9718232" y="4117578"/>
            <a:ext cx="3996553" cy="281317"/>
            <a:chOff x="478270" y="5971704"/>
            <a:chExt cx="11063554" cy="263364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B833AC6D-6587-420B-BE57-632B1F90F4B2}"/>
                </a:ext>
              </a:extLst>
            </p:cNvPr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1537BA3-9A34-4A5C-BBFC-F7C148E7489C}"/>
                </a:ext>
              </a:extLst>
            </p:cNvPr>
            <p:cNvSpPr/>
            <p:nvPr/>
          </p:nvSpPr>
          <p:spPr>
            <a:xfrm>
              <a:off x="3516579" y="6018260"/>
              <a:ext cx="3767688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FFFAE09-3D17-44E9-B62F-2A88D2BA0B42}"/>
                </a:ext>
              </a:extLst>
            </p:cNvPr>
            <p:cNvSpPr txBox="1"/>
            <p:nvPr/>
          </p:nvSpPr>
          <p:spPr>
            <a:xfrm>
              <a:off x="10322989" y="5971704"/>
              <a:ext cx="293576" cy="24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BA37A45-74FF-4CCB-AD7D-CE6C5573CAB1}"/>
                </a:ext>
              </a:extLst>
            </p:cNvPr>
            <p:cNvSpPr txBox="1"/>
            <p:nvPr/>
          </p:nvSpPr>
          <p:spPr>
            <a:xfrm rot="10800000">
              <a:off x="1450662" y="5984588"/>
              <a:ext cx="518635" cy="25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040CC48-FF13-4DBC-B39D-6635DF2F9951}"/>
              </a:ext>
            </a:extLst>
          </p:cNvPr>
          <p:cNvGrpSpPr/>
          <p:nvPr/>
        </p:nvGrpSpPr>
        <p:grpSpPr>
          <a:xfrm>
            <a:off x="114784" y="6095656"/>
            <a:ext cx="11462708" cy="198461"/>
            <a:chOff x="478270" y="5989405"/>
            <a:chExt cx="11063554" cy="246584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8EE06EB-DFFD-4BA2-9062-EF62388D040F}"/>
                </a:ext>
              </a:extLst>
            </p:cNvPr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B8AA9D8-34A2-45A7-9004-7E85C7629F48}"/>
                </a:ext>
              </a:extLst>
            </p:cNvPr>
            <p:cNvSpPr/>
            <p:nvPr/>
          </p:nvSpPr>
          <p:spPr>
            <a:xfrm>
              <a:off x="6583695" y="6023536"/>
              <a:ext cx="3767689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EC136CE-1F6C-42CC-8C77-27EDDBE9D2E2}"/>
                </a:ext>
              </a:extLst>
            </p:cNvPr>
            <p:cNvSpPr txBox="1"/>
            <p:nvPr/>
          </p:nvSpPr>
          <p:spPr>
            <a:xfrm>
              <a:off x="10996305" y="5989405"/>
              <a:ext cx="293575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E0A65B69-F628-407C-A7DD-C1975B45DE25}"/>
                </a:ext>
              </a:extLst>
            </p:cNvPr>
            <p:cNvSpPr txBox="1"/>
            <p:nvPr/>
          </p:nvSpPr>
          <p:spPr>
            <a:xfrm rot="10800000">
              <a:off x="548665" y="6011644"/>
              <a:ext cx="414288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pic>
        <p:nvPicPr>
          <p:cNvPr id="194" name="Picture 193">
            <a:extLst>
              <a:ext uri="{FF2B5EF4-FFF2-40B4-BE49-F238E27FC236}">
                <a16:creationId xmlns:a16="http://schemas.microsoft.com/office/drawing/2014/main" id="{32B3952A-EAA1-4890-9B8B-F3A9D2AD00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77" t="93916" b="1688"/>
          <a:stretch>
            <a:fillRect/>
          </a:stretch>
        </p:blipFill>
        <p:spPr>
          <a:xfrm>
            <a:off x="2161303" y="6445037"/>
            <a:ext cx="7845443" cy="301602"/>
          </a:xfrm>
          <a:prstGeom prst="rect">
            <a:avLst/>
          </a:prstGeom>
        </p:spPr>
      </p:pic>
      <p:sp>
        <p:nvSpPr>
          <p:cNvPr id="195" name="Speech Bubble: Rectangle with Corners Rounded 321">
            <a:extLst>
              <a:ext uri="{FF2B5EF4-FFF2-40B4-BE49-F238E27FC236}">
                <a16:creationId xmlns:a16="http://schemas.microsoft.com/office/drawing/2014/main" id="{0B424C7E-2869-40FA-BAB7-4A700572E146}"/>
              </a:ext>
            </a:extLst>
          </p:cNvPr>
          <p:cNvSpPr/>
          <p:nvPr/>
        </p:nvSpPr>
        <p:spPr>
          <a:xfrm>
            <a:off x="8752252" y="1516093"/>
            <a:ext cx="2423771" cy="255475"/>
          </a:xfrm>
          <a:prstGeom prst="wedgeRoundRectCallout">
            <a:avLst>
              <a:gd name="adj1" fmla="val -68526"/>
              <a:gd name="adj2" fmla="val 6077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默认排序字段：公司承担费用（申请）</a:t>
            </a:r>
          </a:p>
        </p:txBody>
      </p:sp>
      <p:grpSp>
        <p:nvGrpSpPr>
          <p:cNvPr id="79" name="Group 44">
            <a:extLst>
              <a:ext uri="{FF2B5EF4-FFF2-40B4-BE49-F238E27FC236}">
                <a16:creationId xmlns:a16="http://schemas.microsoft.com/office/drawing/2014/main" id="{E954AAB3-67A8-4324-B5E6-110A28BEDAB0}"/>
              </a:ext>
            </a:extLst>
          </p:cNvPr>
          <p:cNvGrpSpPr/>
          <p:nvPr/>
        </p:nvGrpSpPr>
        <p:grpSpPr>
          <a:xfrm>
            <a:off x="3662003" y="1205760"/>
            <a:ext cx="1068216" cy="299140"/>
            <a:chOff x="304798" y="1047755"/>
            <a:chExt cx="1068216" cy="291949"/>
          </a:xfrm>
        </p:grpSpPr>
        <p:sp>
          <p:nvSpPr>
            <p:cNvPr id="80" name="矩形 60">
              <a:extLst>
                <a:ext uri="{FF2B5EF4-FFF2-40B4-BE49-F238E27FC236}">
                  <a16:creationId xmlns:a16="http://schemas.microsoft.com/office/drawing/2014/main" id="{86600C3B-E474-43F3-8923-E329FBAD525B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2" name="文本框 61">
              <a:extLst>
                <a:ext uri="{FF2B5EF4-FFF2-40B4-BE49-F238E27FC236}">
                  <a16:creationId xmlns:a16="http://schemas.microsoft.com/office/drawing/2014/main" id="{4D64422B-0589-42CB-8E34-5EBF13DFAC77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城市群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3" name="Right Triangle 25">
              <a:extLst>
                <a:ext uri="{FF2B5EF4-FFF2-40B4-BE49-F238E27FC236}">
                  <a16:creationId xmlns:a16="http://schemas.microsoft.com/office/drawing/2014/main" id="{66A26DAD-9A56-47AE-92C8-04E9953C93B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84" name="Speech Bubble: Rectangle with Corners Rounded 321">
            <a:extLst>
              <a:ext uri="{FF2B5EF4-FFF2-40B4-BE49-F238E27FC236}">
                <a16:creationId xmlns:a16="http://schemas.microsoft.com/office/drawing/2014/main" id="{5B98E7CF-9731-4112-8E47-1AC0BD4C9253}"/>
              </a:ext>
            </a:extLst>
          </p:cNvPr>
          <p:cNvSpPr/>
          <p:nvPr/>
        </p:nvSpPr>
        <p:spPr>
          <a:xfrm>
            <a:off x="4196111" y="666667"/>
            <a:ext cx="1403609" cy="487617"/>
          </a:xfrm>
          <a:prstGeom prst="wedgeRoundRectCallout">
            <a:avLst>
              <a:gd name="adj1" fmla="val -77778"/>
              <a:gd name="adj2" fmla="val 871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明细表不能保证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5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秒内显示，建议通过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Tableau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自助方式</a:t>
            </a:r>
          </a:p>
        </p:txBody>
      </p:sp>
      <p:grpSp>
        <p:nvGrpSpPr>
          <p:cNvPr id="85" name="Group 44">
            <a:extLst>
              <a:ext uri="{FF2B5EF4-FFF2-40B4-BE49-F238E27FC236}">
                <a16:creationId xmlns:a16="http://schemas.microsoft.com/office/drawing/2014/main" id="{6DB2CBD5-A3E8-41C4-A072-FA87E58AFEF5}"/>
              </a:ext>
            </a:extLst>
          </p:cNvPr>
          <p:cNvGrpSpPr/>
          <p:nvPr/>
        </p:nvGrpSpPr>
        <p:grpSpPr>
          <a:xfrm>
            <a:off x="4818349" y="1202326"/>
            <a:ext cx="1068216" cy="299140"/>
            <a:chOff x="304798" y="1047755"/>
            <a:chExt cx="1068216" cy="291949"/>
          </a:xfrm>
        </p:grpSpPr>
        <p:sp>
          <p:nvSpPr>
            <p:cNvPr id="86" name="矩形 60">
              <a:extLst>
                <a:ext uri="{FF2B5EF4-FFF2-40B4-BE49-F238E27FC236}">
                  <a16:creationId xmlns:a16="http://schemas.microsoft.com/office/drawing/2014/main" id="{1AC6A961-8510-4D2E-8AE9-7A7DA934CF2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8" name="文本框 61">
              <a:extLst>
                <a:ext uri="{FF2B5EF4-FFF2-40B4-BE49-F238E27FC236}">
                  <a16:creationId xmlns:a16="http://schemas.microsoft.com/office/drawing/2014/main" id="{FBEB4616-203B-45E2-96D6-E16FC1A9F334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客户类型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9" name="Right Triangle 25">
              <a:extLst>
                <a:ext uri="{FF2B5EF4-FFF2-40B4-BE49-F238E27FC236}">
                  <a16:creationId xmlns:a16="http://schemas.microsoft.com/office/drawing/2014/main" id="{597FAB89-68C1-4182-9F87-A4223599895F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0" name="Group 44">
            <a:extLst>
              <a:ext uri="{FF2B5EF4-FFF2-40B4-BE49-F238E27FC236}">
                <a16:creationId xmlns:a16="http://schemas.microsoft.com/office/drawing/2014/main" id="{110BE392-EB42-48AB-94CB-A01CC78D7C06}"/>
              </a:ext>
            </a:extLst>
          </p:cNvPr>
          <p:cNvGrpSpPr/>
          <p:nvPr/>
        </p:nvGrpSpPr>
        <p:grpSpPr>
          <a:xfrm>
            <a:off x="5963097" y="1192723"/>
            <a:ext cx="1068216" cy="299140"/>
            <a:chOff x="304798" y="1047755"/>
            <a:chExt cx="1068216" cy="291949"/>
          </a:xfrm>
        </p:grpSpPr>
        <p:sp>
          <p:nvSpPr>
            <p:cNvPr id="91" name="矩形 60">
              <a:extLst>
                <a:ext uri="{FF2B5EF4-FFF2-40B4-BE49-F238E27FC236}">
                  <a16:creationId xmlns:a16="http://schemas.microsoft.com/office/drawing/2014/main" id="{5102645D-9508-4218-9C16-B7A8E249D312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2" name="文本框 61">
              <a:extLst>
                <a:ext uri="{FF2B5EF4-FFF2-40B4-BE49-F238E27FC236}">
                  <a16:creationId xmlns:a16="http://schemas.microsoft.com/office/drawing/2014/main" id="{2EC85428-5752-4560-8B78-39FAC39FBE39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系统名称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3" name="Right Triangle 25">
              <a:extLst>
                <a:ext uri="{FF2B5EF4-FFF2-40B4-BE49-F238E27FC236}">
                  <a16:creationId xmlns:a16="http://schemas.microsoft.com/office/drawing/2014/main" id="{6B126103-AE0C-4C44-8500-3C2456054EE1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897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经销商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直营系统陈列明细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12545"/>
              </p:ext>
            </p:extLst>
          </p:nvPr>
        </p:nvGraphicFramePr>
        <p:xfrm>
          <a:off x="0" y="433388"/>
          <a:ext cx="12192000" cy="6242135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502310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时间筛选器：默认显示为上月，</a:t>
                      </a:r>
                      <a:r>
                        <a:rPr lang="zh-CN" altLang="en-US" sz="1200" b="0" i="0" u="none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且</a:t>
                      </a:r>
                      <a:r>
                        <a:rPr lang="en-US" altLang="zh-CN" sz="1200" b="0" i="0" u="none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号之后才可以查看上月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大区筛选器：默认全部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城市群筛选器：默认全部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客户类型筛选器：默认全部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系统名称筛选器：默认全部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经销商</a:t>
                      </a:r>
                      <a:r>
                        <a:rPr lang="en-US" altLang="zh-CN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直营系统明细表：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默认首页显示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条数据，超出后分页显示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显示前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XX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项”筛选框内可任意输入整数，来选择每页可展示的条数。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支持随着筛选框内填写的数值大小变化，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明细表最下面的页面控制器也随之变化，如一共有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995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条数据，输入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页，前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项，最后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项；若输入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默认每页显示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同时支持通过点击页面控制器上的页数跳转到到该页面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（注意：随着当前页面展示条数的增多，系统响应时间会对应有所增长）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支持通过向右拖拉滑动条来展示表格右端的字段内容，同理将滑动条拖到右侧后，可以通过向左拖动滑动条来查看表格左侧的字段内容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支持通过向下拖拉滑动条来展示表格下方的字段内容，同理将滑动条拖到下侧后，可以通过向上拖动滑动条来查看表格上方的字段内容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u="none" dirty="0"/>
                        <a:t>排序字段</a:t>
                      </a:r>
                      <a:r>
                        <a:rPr lang="zh-CN" altLang="en-US" sz="1200" dirty="0"/>
                        <a:t>：公司承担费用（申请）  ；</a:t>
                      </a:r>
                      <a:endParaRPr lang="en-US" altLang="zh-CN" sz="1200" dirty="0"/>
                    </a:p>
                    <a:p>
                      <a:r>
                        <a:rPr lang="zh-CN" altLang="en-US" sz="1200" u="none" dirty="0"/>
                        <a:t>排序方式</a:t>
                      </a:r>
                      <a:r>
                        <a:rPr lang="zh-CN" altLang="en-US" sz="1200" dirty="0"/>
                        <a:t>：升序，降序 （指标都可以实现升降序排列）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默认：折前收入，降序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54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20">
            <a:extLst>
              <a:ext uri="{FF2B5EF4-FFF2-40B4-BE49-F238E27FC236}">
                <a16:creationId xmlns:a16="http://schemas.microsoft.com/office/drawing/2014/main" id="{E29849FD-875F-42A9-8D53-2796638C83C5}"/>
              </a:ext>
            </a:extLst>
          </p:cNvPr>
          <p:cNvSpPr/>
          <p:nvPr/>
        </p:nvSpPr>
        <p:spPr>
          <a:xfrm>
            <a:off x="0" y="1444861"/>
            <a:ext cx="12192000" cy="462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38" name="文本框 5"/>
          <p:cNvSpPr txBox="1"/>
          <p:nvPr/>
        </p:nvSpPr>
        <p:spPr>
          <a:xfrm>
            <a:off x="45711" y="843031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酸奶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导购费用明细表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39" name="Group 44"/>
          <p:cNvGrpSpPr/>
          <p:nvPr/>
        </p:nvGrpSpPr>
        <p:grpSpPr>
          <a:xfrm>
            <a:off x="170364" y="1191133"/>
            <a:ext cx="1068216" cy="291949"/>
            <a:chOff x="304798" y="1047755"/>
            <a:chExt cx="1068216" cy="291949"/>
          </a:xfrm>
        </p:grpSpPr>
        <p:sp>
          <p:nvSpPr>
            <p:cNvPr id="40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1" name="文本框 61"/>
            <p:cNvSpPr txBox="1"/>
            <p:nvPr/>
          </p:nvSpPr>
          <p:spPr>
            <a:xfrm>
              <a:off x="338999" y="10531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时间（月）</a:t>
              </a:r>
            </a:p>
          </p:txBody>
        </p:sp>
        <p:sp>
          <p:nvSpPr>
            <p:cNvPr id="42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70" name="Oval 4"/>
          <p:cNvSpPr/>
          <p:nvPr/>
        </p:nvSpPr>
        <p:spPr>
          <a:xfrm>
            <a:off x="31086" y="1994455"/>
            <a:ext cx="330485" cy="30816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" name="Content Placeholder 22"/>
          <p:cNvSpPr txBox="1"/>
          <p:nvPr/>
        </p:nvSpPr>
        <p:spPr>
          <a:xfrm>
            <a:off x="402336" y="204220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维度详情明细表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7" name="Speech Bubble: Rectangle with Corners Rounded 321"/>
          <p:cNvSpPr/>
          <p:nvPr/>
        </p:nvSpPr>
        <p:spPr>
          <a:xfrm>
            <a:off x="-1446905" y="1183223"/>
            <a:ext cx="1487725" cy="487617"/>
          </a:xfrm>
          <a:prstGeom prst="wedgeRoundRectCallout">
            <a:avLst>
              <a:gd name="adj1" fmla="val 66268"/>
              <a:gd name="adj2" fmla="val -32958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默认：上月，且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6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号之后才可以查看上月</a:t>
            </a:r>
          </a:p>
        </p:txBody>
      </p:sp>
      <p:grpSp>
        <p:nvGrpSpPr>
          <p:cNvPr id="44" name="Group 44">
            <a:extLst>
              <a:ext uri="{FF2B5EF4-FFF2-40B4-BE49-F238E27FC236}">
                <a16:creationId xmlns:a16="http://schemas.microsoft.com/office/drawing/2014/main" id="{8B1AACFF-310D-40E0-B8C1-43D6C7E1FAA2}"/>
              </a:ext>
            </a:extLst>
          </p:cNvPr>
          <p:cNvGrpSpPr/>
          <p:nvPr/>
        </p:nvGrpSpPr>
        <p:grpSpPr>
          <a:xfrm>
            <a:off x="1339637" y="1191133"/>
            <a:ext cx="1068216" cy="303120"/>
            <a:chOff x="304798" y="1047755"/>
            <a:chExt cx="1068216" cy="291949"/>
          </a:xfrm>
        </p:grpSpPr>
        <p:sp>
          <p:nvSpPr>
            <p:cNvPr id="45" name="矩形 60">
              <a:extLst>
                <a:ext uri="{FF2B5EF4-FFF2-40B4-BE49-F238E27FC236}">
                  <a16:creationId xmlns:a16="http://schemas.microsoft.com/office/drawing/2014/main" id="{372F237E-71A8-4B35-802A-61F6976A920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6" name="文本框 61">
              <a:extLst>
                <a:ext uri="{FF2B5EF4-FFF2-40B4-BE49-F238E27FC236}">
                  <a16:creationId xmlns:a16="http://schemas.microsoft.com/office/drawing/2014/main" id="{893B1575-4227-4166-A700-4A6E3BBFEED1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50" name="Right Triangle 25">
              <a:extLst>
                <a:ext uri="{FF2B5EF4-FFF2-40B4-BE49-F238E27FC236}">
                  <a16:creationId xmlns:a16="http://schemas.microsoft.com/office/drawing/2014/main" id="{CBDBE21A-CBC3-40E9-B1E7-9EA4F4FB4778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Group 44">
            <a:extLst>
              <a:ext uri="{FF2B5EF4-FFF2-40B4-BE49-F238E27FC236}">
                <a16:creationId xmlns:a16="http://schemas.microsoft.com/office/drawing/2014/main" id="{82224DB3-1303-48FD-BB1C-26E468DFE792}"/>
              </a:ext>
            </a:extLst>
          </p:cNvPr>
          <p:cNvGrpSpPr/>
          <p:nvPr/>
        </p:nvGrpSpPr>
        <p:grpSpPr>
          <a:xfrm>
            <a:off x="2503111" y="1196469"/>
            <a:ext cx="1068216" cy="299140"/>
            <a:chOff x="304798" y="1047755"/>
            <a:chExt cx="1068216" cy="291949"/>
          </a:xfrm>
        </p:grpSpPr>
        <p:sp>
          <p:nvSpPr>
            <p:cNvPr id="52" name="矩形 60">
              <a:extLst>
                <a:ext uri="{FF2B5EF4-FFF2-40B4-BE49-F238E27FC236}">
                  <a16:creationId xmlns:a16="http://schemas.microsoft.com/office/drawing/2014/main" id="{FA5FF08D-05BB-4EBD-9C62-20FEFDE7525D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3" name="文本框 61">
              <a:extLst>
                <a:ext uri="{FF2B5EF4-FFF2-40B4-BE49-F238E27FC236}">
                  <a16:creationId xmlns:a16="http://schemas.microsoft.com/office/drawing/2014/main" id="{1759C1C4-62DB-48EC-965D-8A0C3BC0D6E6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</a:t>
              </a:r>
            </a:p>
          </p:txBody>
        </p:sp>
        <p:sp>
          <p:nvSpPr>
            <p:cNvPr id="54" name="Right Triangle 25">
              <a:extLst>
                <a:ext uri="{FF2B5EF4-FFF2-40B4-BE49-F238E27FC236}">
                  <a16:creationId xmlns:a16="http://schemas.microsoft.com/office/drawing/2014/main" id="{6446A3EB-344B-49CC-8803-8DF6C30F8F9B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41F88B8-58C1-4D1B-AC6D-78ACFC419D28}"/>
              </a:ext>
            </a:extLst>
          </p:cNvPr>
          <p:cNvGrpSpPr/>
          <p:nvPr/>
        </p:nvGrpSpPr>
        <p:grpSpPr>
          <a:xfrm>
            <a:off x="10569801" y="1166610"/>
            <a:ext cx="720000" cy="287867"/>
            <a:chOff x="10952441" y="1047755"/>
            <a:chExt cx="720000" cy="287867"/>
          </a:xfrm>
        </p:grpSpPr>
        <p:sp>
          <p:nvSpPr>
            <p:cNvPr id="106" name="矩形 57">
              <a:extLst>
                <a:ext uri="{FF2B5EF4-FFF2-40B4-BE49-F238E27FC236}">
                  <a16:creationId xmlns:a16="http://schemas.microsoft.com/office/drawing/2014/main" id="{98CAA456-0313-405D-BB35-A1F3FE4B293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7" name="文本框 58">
              <a:extLst>
                <a:ext uri="{FF2B5EF4-FFF2-40B4-BE49-F238E27FC236}">
                  <a16:creationId xmlns:a16="http://schemas.microsoft.com/office/drawing/2014/main" id="{5ECD943F-7557-4364-9879-83E9D32DEAC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查询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6F0C65E-E326-4F5A-A22C-53375AEB7BEF}"/>
              </a:ext>
            </a:extLst>
          </p:cNvPr>
          <p:cNvSpPr/>
          <p:nvPr/>
        </p:nvSpPr>
        <p:spPr>
          <a:xfrm>
            <a:off x="170383" y="2405575"/>
            <a:ext cx="11971495" cy="4411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graphicFrame>
        <p:nvGraphicFramePr>
          <p:cNvPr id="169" name="表格 45">
            <a:extLst>
              <a:ext uri="{FF2B5EF4-FFF2-40B4-BE49-F238E27FC236}">
                <a16:creationId xmlns:a16="http://schemas.microsoft.com/office/drawing/2014/main" id="{D18D631F-E0E9-4A97-93E1-7C855BE4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718672"/>
              </p:ext>
            </p:extLst>
          </p:nvPr>
        </p:nvGraphicFramePr>
        <p:xfrm>
          <a:off x="334832" y="2579911"/>
          <a:ext cx="11190081" cy="3470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1034255855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3538110520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3463165837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3872403274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1792612515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4115803248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922604474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1447541393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549794532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2684393825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4002938224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696989663"/>
                    </a:ext>
                  </a:extLst>
                </a:gridCol>
                <a:gridCol w="532861">
                  <a:extLst>
                    <a:ext uri="{9D8B030D-6E8A-4147-A177-3AD203B41FA5}">
                      <a16:colId xmlns:a16="http://schemas.microsoft.com/office/drawing/2014/main" val="3704210568"/>
                    </a:ext>
                  </a:extLst>
                </a:gridCol>
              </a:tblGrid>
              <a:tr h="417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门店销售额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门店销售额同比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人员总数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导购人数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临促活动天数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应发工资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公司承担金额（申请）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公司承担金额同比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经销商承担金额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公司承担比例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向外包公司打款费用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竞品导购人数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当月费用率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当月费用率同比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人均贡献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人均贡献同比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结案率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销售区域</a:t>
                      </a:r>
                    </a:p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销售大区</a:t>
                      </a:r>
                    </a:p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市场部基础推广组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销售部重客组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978779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市场部畅轻推广组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销售部行销组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销售部行销组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  <a:sym typeface="Wingdings" panose="05000000000000000000" pitchFamily="2" charset="2"/>
                        </a:rPr>
                        <a:t>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D1B5D9A-53B4-4D46-A16E-27D12699CD6F}"/>
              </a:ext>
            </a:extLst>
          </p:cNvPr>
          <p:cNvGrpSpPr/>
          <p:nvPr/>
        </p:nvGrpSpPr>
        <p:grpSpPr>
          <a:xfrm>
            <a:off x="6710335" y="2189941"/>
            <a:ext cx="1931478" cy="222680"/>
            <a:chOff x="9595509" y="4328468"/>
            <a:chExt cx="1920004" cy="277543"/>
          </a:xfrm>
        </p:grpSpPr>
        <p:sp>
          <p:nvSpPr>
            <p:cNvPr id="171" name="矩形 47">
              <a:extLst>
                <a:ext uri="{FF2B5EF4-FFF2-40B4-BE49-F238E27FC236}">
                  <a16:creationId xmlns:a16="http://schemas.microsoft.com/office/drawing/2014/main" id="{802E6A99-BD1E-4370-B387-C9F054EA9557}"/>
                </a:ext>
              </a:extLst>
            </p:cNvPr>
            <p:cNvSpPr/>
            <p:nvPr/>
          </p:nvSpPr>
          <p:spPr>
            <a:xfrm>
              <a:off x="10370333" y="4372895"/>
              <a:ext cx="1054667" cy="186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72" name="文本框 48">
              <a:extLst>
                <a:ext uri="{FF2B5EF4-FFF2-40B4-BE49-F238E27FC236}">
                  <a16:creationId xmlns:a16="http://schemas.microsoft.com/office/drawing/2014/main" id="{F8E3B13B-6C6D-4A75-A1EC-8346B8A28F39}"/>
                </a:ext>
              </a:extLst>
            </p:cNvPr>
            <p:cNvSpPr txBox="1"/>
            <p:nvPr/>
          </p:nvSpPr>
          <p:spPr>
            <a:xfrm>
              <a:off x="9595509" y="432846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排序字段</a:t>
              </a:r>
            </a:p>
          </p:txBody>
        </p:sp>
        <p:sp>
          <p:nvSpPr>
            <p:cNvPr id="173" name="Right Triangle 25">
              <a:extLst>
                <a:ext uri="{FF2B5EF4-FFF2-40B4-BE49-F238E27FC236}">
                  <a16:creationId xmlns:a16="http://schemas.microsoft.com/office/drawing/2014/main" id="{0B1DBBD9-7968-4695-BEFB-A5B1D0E35D6C}"/>
                </a:ext>
              </a:extLst>
            </p:cNvPr>
            <p:cNvSpPr/>
            <p:nvPr/>
          </p:nvSpPr>
          <p:spPr>
            <a:xfrm rot="19017570">
              <a:off x="10961041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74" name="文本框 48">
              <a:extLst>
                <a:ext uri="{FF2B5EF4-FFF2-40B4-BE49-F238E27FC236}">
                  <a16:creationId xmlns:a16="http://schemas.microsoft.com/office/drawing/2014/main" id="{45CAB59E-9422-419A-AA44-84EF62733C2E}"/>
                </a:ext>
              </a:extLst>
            </p:cNvPr>
            <p:cNvSpPr txBox="1"/>
            <p:nvPr/>
          </p:nvSpPr>
          <p:spPr>
            <a:xfrm>
              <a:off x="10339550" y="4337486"/>
              <a:ext cx="1175963" cy="268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公司承担金额（申请）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621AD53-7E46-4F70-A233-4E2434601E87}"/>
              </a:ext>
            </a:extLst>
          </p:cNvPr>
          <p:cNvGrpSpPr/>
          <p:nvPr/>
        </p:nvGrpSpPr>
        <p:grpSpPr>
          <a:xfrm>
            <a:off x="8555723" y="2189937"/>
            <a:ext cx="1554583" cy="222243"/>
            <a:chOff x="10026767" y="4313918"/>
            <a:chExt cx="1545348" cy="276999"/>
          </a:xfrm>
        </p:grpSpPr>
        <p:sp>
          <p:nvSpPr>
            <p:cNvPr id="176" name="矩形 47">
              <a:extLst>
                <a:ext uri="{FF2B5EF4-FFF2-40B4-BE49-F238E27FC236}">
                  <a16:creationId xmlns:a16="http://schemas.microsoft.com/office/drawing/2014/main" id="{2FB2EA12-EC7F-46F5-BF02-D3DBE6300756}"/>
                </a:ext>
              </a:extLst>
            </p:cNvPr>
            <p:cNvSpPr/>
            <p:nvPr/>
          </p:nvSpPr>
          <p:spPr>
            <a:xfrm>
              <a:off x="10831919" y="4344417"/>
              <a:ext cx="740196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77" name="文本框 48">
              <a:extLst>
                <a:ext uri="{FF2B5EF4-FFF2-40B4-BE49-F238E27FC236}">
                  <a16:creationId xmlns:a16="http://schemas.microsoft.com/office/drawing/2014/main" id="{4EE88DA3-D0C5-4211-9708-B4028AAD4294}"/>
                </a:ext>
              </a:extLst>
            </p:cNvPr>
            <p:cNvSpPr txBox="1"/>
            <p:nvPr/>
          </p:nvSpPr>
          <p:spPr>
            <a:xfrm>
              <a:off x="10026767" y="431391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排序方式</a:t>
              </a:r>
            </a:p>
          </p:txBody>
        </p:sp>
        <p:sp>
          <p:nvSpPr>
            <p:cNvPr id="178" name="Right Triangle 25">
              <a:extLst>
                <a:ext uri="{FF2B5EF4-FFF2-40B4-BE49-F238E27FC236}">
                  <a16:creationId xmlns:a16="http://schemas.microsoft.com/office/drawing/2014/main" id="{1D3E30F0-5940-47FB-9C4D-3BF7FA714F7B}"/>
                </a:ext>
              </a:extLst>
            </p:cNvPr>
            <p:cNvSpPr/>
            <p:nvPr/>
          </p:nvSpPr>
          <p:spPr>
            <a:xfrm rot="19017570">
              <a:off x="11364018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79" name="文本框 48">
              <a:extLst>
                <a:ext uri="{FF2B5EF4-FFF2-40B4-BE49-F238E27FC236}">
                  <a16:creationId xmlns:a16="http://schemas.microsoft.com/office/drawing/2014/main" id="{8EC2C16E-7292-4B1A-8320-D66AEE484CFA}"/>
                </a:ext>
              </a:extLst>
            </p:cNvPr>
            <p:cNvSpPr txBox="1"/>
            <p:nvPr/>
          </p:nvSpPr>
          <p:spPr>
            <a:xfrm>
              <a:off x="10831919" y="432930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降序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34B812A-1E12-4B7E-9EF6-A47CB4834916}"/>
              </a:ext>
            </a:extLst>
          </p:cNvPr>
          <p:cNvGrpSpPr/>
          <p:nvPr/>
        </p:nvGrpSpPr>
        <p:grpSpPr>
          <a:xfrm>
            <a:off x="10176316" y="2189937"/>
            <a:ext cx="1484984" cy="222243"/>
            <a:chOff x="10200456" y="4304567"/>
            <a:chExt cx="1476162" cy="276999"/>
          </a:xfrm>
        </p:grpSpPr>
        <p:sp>
          <p:nvSpPr>
            <p:cNvPr id="181" name="矩形 47">
              <a:extLst>
                <a:ext uri="{FF2B5EF4-FFF2-40B4-BE49-F238E27FC236}">
                  <a16:creationId xmlns:a16="http://schemas.microsoft.com/office/drawing/2014/main" id="{8359A1E2-21BB-47BF-A162-DEF547F3EDC5}"/>
                </a:ext>
              </a:extLst>
            </p:cNvPr>
            <p:cNvSpPr/>
            <p:nvPr/>
          </p:nvSpPr>
          <p:spPr>
            <a:xfrm>
              <a:off x="10812524" y="4335066"/>
              <a:ext cx="864094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82" name="文本框 48">
              <a:extLst>
                <a:ext uri="{FF2B5EF4-FFF2-40B4-BE49-F238E27FC236}">
                  <a16:creationId xmlns:a16="http://schemas.microsoft.com/office/drawing/2014/main" id="{B65A1F64-2376-44C3-BDF5-D076FE21F182}"/>
                </a:ext>
              </a:extLst>
            </p:cNvPr>
            <p:cNvSpPr txBox="1"/>
            <p:nvPr/>
          </p:nvSpPr>
          <p:spPr>
            <a:xfrm>
              <a:off x="10200456" y="43045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显示前</a:t>
              </a:r>
            </a:p>
          </p:txBody>
        </p:sp>
        <p:sp>
          <p:nvSpPr>
            <p:cNvPr id="183" name="文本框 48">
              <a:extLst>
                <a:ext uri="{FF2B5EF4-FFF2-40B4-BE49-F238E27FC236}">
                  <a16:creationId xmlns:a16="http://schemas.microsoft.com/office/drawing/2014/main" id="{1E1CBDF2-A80F-40B8-8FA1-AD5E763E7A91}"/>
                </a:ext>
              </a:extLst>
            </p:cNvPr>
            <p:cNvSpPr txBox="1"/>
            <p:nvPr/>
          </p:nvSpPr>
          <p:spPr>
            <a:xfrm>
              <a:off x="11054927" y="4308098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30</a:t>
              </a:r>
              <a:endPara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B56CA7A-6847-4D72-8E8D-F97F8516F4F6}"/>
              </a:ext>
            </a:extLst>
          </p:cNvPr>
          <p:cNvGrpSpPr/>
          <p:nvPr/>
        </p:nvGrpSpPr>
        <p:grpSpPr>
          <a:xfrm rot="5400000">
            <a:off x="9830303" y="4229648"/>
            <a:ext cx="3772412" cy="281317"/>
            <a:chOff x="478270" y="5971704"/>
            <a:chExt cx="11063554" cy="263364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B833AC6D-6587-420B-BE57-632B1F90F4B2}"/>
                </a:ext>
              </a:extLst>
            </p:cNvPr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1537BA3-9A34-4A5C-BBFC-F7C148E7489C}"/>
                </a:ext>
              </a:extLst>
            </p:cNvPr>
            <p:cNvSpPr/>
            <p:nvPr/>
          </p:nvSpPr>
          <p:spPr>
            <a:xfrm>
              <a:off x="3516579" y="6018260"/>
              <a:ext cx="3767688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FFFAE09-3D17-44E9-B62F-2A88D2BA0B42}"/>
                </a:ext>
              </a:extLst>
            </p:cNvPr>
            <p:cNvSpPr txBox="1"/>
            <p:nvPr/>
          </p:nvSpPr>
          <p:spPr>
            <a:xfrm>
              <a:off x="10322989" y="5971704"/>
              <a:ext cx="293576" cy="24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BA37A45-74FF-4CCB-AD7D-CE6C5573CAB1}"/>
                </a:ext>
              </a:extLst>
            </p:cNvPr>
            <p:cNvSpPr txBox="1"/>
            <p:nvPr/>
          </p:nvSpPr>
          <p:spPr>
            <a:xfrm rot="10800000">
              <a:off x="1450662" y="5984588"/>
              <a:ext cx="518635" cy="25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040CC48-FF13-4DBC-B39D-6635DF2F9951}"/>
              </a:ext>
            </a:extLst>
          </p:cNvPr>
          <p:cNvGrpSpPr/>
          <p:nvPr/>
        </p:nvGrpSpPr>
        <p:grpSpPr>
          <a:xfrm>
            <a:off x="114784" y="6095656"/>
            <a:ext cx="11462708" cy="198461"/>
            <a:chOff x="478270" y="5989405"/>
            <a:chExt cx="11063554" cy="246584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8EE06EB-DFFD-4BA2-9062-EF62388D040F}"/>
                </a:ext>
              </a:extLst>
            </p:cNvPr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B8AA9D8-34A2-45A7-9004-7E85C7629F48}"/>
                </a:ext>
              </a:extLst>
            </p:cNvPr>
            <p:cNvSpPr/>
            <p:nvPr/>
          </p:nvSpPr>
          <p:spPr>
            <a:xfrm>
              <a:off x="6583695" y="6023536"/>
              <a:ext cx="3767689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EC136CE-1F6C-42CC-8C77-27EDDBE9D2E2}"/>
                </a:ext>
              </a:extLst>
            </p:cNvPr>
            <p:cNvSpPr txBox="1"/>
            <p:nvPr/>
          </p:nvSpPr>
          <p:spPr>
            <a:xfrm>
              <a:off x="10996305" y="5989405"/>
              <a:ext cx="293575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E0A65B69-F628-407C-A7DD-C1975B45DE25}"/>
                </a:ext>
              </a:extLst>
            </p:cNvPr>
            <p:cNvSpPr txBox="1"/>
            <p:nvPr/>
          </p:nvSpPr>
          <p:spPr>
            <a:xfrm rot="10800000">
              <a:off x="548665" y="6011644"/>
              <a:ext cx="414288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pic>
        <p:nvPicPr>
          <p:cNvPr id="194" name="Picture 193">
            <a:extLst>
              <a:ext uri="{FF2B5EF4-FFF2-40B4-BE49-F238E27FC236}">
                <a16:creationId xmlns:a16="http://schemas.microsoft.com/office/drawing/2014/main" id="{32B3952A-EAA1-4890-9B8B-F3A9D2AD00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77" t="93916" b="1688"/>
          <a:stretch>
            <a:fillRect/>
          </a:stretch>
        </p:blipFill>
        <p:spPr>
          <a:xfrm>
            <a:off x="2161303" y="6445037"/>
            <a:ext cx="7845443" cy="301602"/>
          </a:xfrm>
          <a:prstGeom prst="rect">
            <a:avLst/>
          </a:prstGeom>
        </p:spPr>
      </p:pic>
      <p:sp>
        <p:nvSpPr>
          <p:cNvPr id="195" name="Speech Bubble: Rectangle with Corners Rounded 321">
            <a:extLst>
              <a:ext uri="{FF2B5EF4-FFF2-40B4-BE49-F238E27FC236}">
                <a16:creationId xmlns:a16="http://schemas.microsoft.com/office/drawing/2014/main" id="{0B424C7E-2869-40FA-BAB7-4A700572E146}"/>
              </a:ext>
            </a:extLst>
          </p:cNvPr>
          <p:cNvSpPr/>
          <p:nvPr/>
        </p:nvSpPr>
        <p:spPr>
          <a:xfrm>
            <a:off x="8752252" y="1909991"/>
            <a:ext cx="2423771" cy="255475"/>
          </a:xfrm>
          <a:prstGeom prst="wedgeRoundRectCallout">
            <a:avLst>
              <a:gd name="adj1" fmla="val -68526"/>
              <a:gd name="adj2" fmla="val 6077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默认排序字段：公司承担金额（申请）</a:t>
            </a:r>
          </a:p>
        </p:txBody>
      </p:sp>
      <p:grpSp>
        <p:nvGrpSpPr>
          <p:cNvPr id="79" name="Group 44">
            <a:extLst>
              <a:ext uri="{FF2B5EF4-FFF2-40B4-BE49-F238E27FC236}">
                <a16:creationId xmlns:a16="http://schemas.microsoft.com/office/drawing/2014/main" id="{E954AAB3-67A8-4324-B5E6-110A28BEDAB0}"/>
              </a:ext>
            </a:extLst>
          </p:cNvPr>
          <p:cNvGrpSpPr/>
          <p:nvPr/>
        </p:nvGrpSpPr>
        <p:grpSpPr>
          <a:xfrm>
            <a:off x="3662003" y="1205760"/>
            <a:ext cx="1068216" cy="299140"/>
            <a:chOff x="304798" y="1047755"/>
            <a:chExt cx="1068216" cy="291949"/>
          </a:xfrm>
        </p:grpSpPr>
        <p:sp>
          <p:nvSpPr>
            <p:cNvPr id="80" name="矩形 60">
              <a:extLst>
                <a:ext uri="{FF2B5EF4-FFF2-40B4-BE49-F238E27FC236}">
                  <a16:creationId xmlns:a16="http://schemas.microsoft.com/office/drawing/2014/main" id="{86600C3B-E474-43F3-8923-E329FBAD525B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2" name="文本框 61">
              <a:extLst>
                <a:ext uri="{FF2B5EF4-FFF2-40B4-BE49-F238E27FC236}">
                  <a16:creationId xmlns:a16="http://schemas.microsoft.com/office/drawing/2014/main" id="{4D64422B-0589-42CB-8E34-5EBF13DFAC77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客户类型</a:t>
              </a:r>
            </a:p>
          </p:txBody>
        </p:sp>
        <p:sp>
          <p:nvSpPr>
            <p:cNvPr id="83" name="Right Triangle 25">
              <a:extLst>
                <a:ext uri="{FF2B5EF4-FFF2-40B4-BE49-F238E27FC236}">
                  <a16:creationId xmlns:a16="http://schemas.microsoft.com/office/drawing/2014/main" id="{66A26DAD-9A56-47AE-92C8-04E9953C93B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84" name="Speech Bubble: Rectangle with Corners Rounded 321">
            <a:extLst>
              <a:ext uri="{FF2B5EF4-FFF2-40B4-BE49-F238E27FC236}">
                <a16:creationId xmlns:a16="http://schemas.microsoft.com/office/drawing/2014/main" id="{5B98E7CF-9731-4112-8E47-1AC0BD4C9253}"/>
              </a:ext>
            </a:extLst>
          </p:cNvPr>
          <p:cNvSpPr/>
          <p:nvPr/>
        </p:nvSpPr>
        <p:spPr>
          <a:xfrm>
            <a:off x="3472697" y="727498"/>
            <a:ext cx="1403609" cy="487617"/>
          </a:xfrm>
          <a:prstGeom prst="wedgeRoundRectCallout">
            <a:avLst>
              <a:gd name="adj1" fmla="val -77778"/>
              <a:gd name="adj2" fmla="val 871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明细表不能保证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5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秒内显示，建议通过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Tableau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自助方式</a:t>
            </a:r>
          </a:p>
        </p:txBody>
      </p:sp>
      <p:grpSp>
        <p:nvGrpSpPr>
          <p:cNvPr id="85" name="Group 44">
            <a:extLst>
              <a:ext uri="{FF2B5EF4-FFF2-40B4-BE49-F238E27FC236}">
                <a16:creationId xmlns:a16="http://schemas.microsoft.com/office/drawing/2014/main" id="{6DB2CBD5-A3E8-41C4-A072-FA87E58AFEF5}"/>
              </a:ext>
            </a:extLst>
          </p:cNvPr>
          <p:cNvGrpSpPr/>
          <p:nvPr/>
        </p:nvGrpSpPr>
        <p:grpSpPr>
          <a:xfrm>
            <a:off x="4818349" y="1202326"/>
            <a:ext cx="1068216" cy="299140"/>
            <a:chOff x="304798" y="1047755"/>
            <a:chExt cx="1068216" cy="291949"/>
          </a:xfrm>
        </p:grpSpPr>
        <p:sp>
          <p:nvSpPr>
            <p:cNvPr id="86" name="矩形 60">
              <a:extLst>
                <a:ext uri="{FF2B5EF4-FFF2-40B4-BE49-F238E27FC236}">
                  <a16:creationId xmlns:a16="http://schemas.microsoft.com/office/drawing/2014/main" id="{1AC6A961-8510-4D2E-8AE9-7A7DA934CF2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8" name="文本框 61">
              <a:extLst>
                <a:ext uri="{FF2B5EF4-FFF2-40B4-BE49-F238E27FC236}">
                  <a16:creationId xmlns:a16="http://schemas.microsoft.com/office/drawing/2014/main" id="{FBEB4616-203B-45E2-96D6-E16FC1A9F334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费用出处</a:t>
              </a:r>
            </a:p>
          </p:txBody>
        </p:sp>
        <p:sp>
          <p:nvSpPr>
            <p:cNvPr id="89" name="Right Triangle 25">
              <a:extLst>
                <a:ext uri="{FF2B5EF4-FFF2-40B4-BE49-F238E27FC236}">
                  <a16:creationId xmlns:a16="http://schemas.microsoft.com/office/drawing/2014/main" id="{597FAB89-68C1-4182-9F87-A4223599895F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0" name="Group 44">
            <a:extLst>
              <a:ext uri="{FF2B5EF4-FFF2-40B4-BE49-F238E27FC236}">
                <a16:creationId xmlns:a16="http://schemas.microsoft.com/office/drawing/2014/main" id="{110BE392-EB42-48AB-94CB-A01CC78D7C06}"/>
              </a:ext>
            </a:extLst>
          </p:cNvPr>
          <p:cNvGrpSpPr/>
          <p:nvPr/>
        </p:nvGrpSpPr>
        <p:grpSpPr>
          <a:xfrm>
            <a:off x="5963097" y="1192723"/>
            <a:ext cx="1068216" cy="299140"/>
            <a:chOff x="304798" y="1047755"/>
            <a:chExt cx="1068216" cy="291949"/>
          </a:xfrm>
        </p:grpSpPr>
        <p:sp>
          <p:nvSpPr>
            <p:cNvPr id="91" name="矩形 60">
              <a:extLst>
                <a:ext uri="{FF2B5EF4-FFF2-40B4-BE49-F238E27FC236}">
                  <a16:creationId xmlns:a16="http://schemas.microsoft.com/office/drawing/2014/main" id="{5102645D-9508-4218-9C16-B7A8E249D312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2" name="文本框 61">
              <a:extLst>
                <a:ext uri="{FF2B5EF4-FFF2-40B4-BE49-F238E27FC236}">
                  <a16:creationId xmlns:a16="http://schemas.microsoft.com/office/drawing/2014/main" id="{2EC85428-5752-4560-8B78-39FAC39FBE39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职能分类</a:t>
              </a:r>
            </a:p>
          </p:txBody>
        </p:sp>
        <p:sp>
          <p:nvSpPr>
            <p:cNvPr id="93" name="Right Triangle 25">
              <a:extLst>
                <a:ext uri="{FF2B5EF4-FFF2-40B4-BE49-F238E27FC236}">
                  <a16:creationId xmlns:a16="http://schemas.microsoft.com/office/drawing/2014/main" id="{6B126103-AE0C-4C44-8500-3C2456054EE1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4" name="Group 44">
            <a:extLst>
              <a:ext uri="{FF2B5EF4-FFF2-40B4-BE49-F238E27FC236}">
                <a16:creationId xmlns:a16="http://schemas.microsoft.com/office/drawing/2014/main" id="{6B5D81B4-C5D9-4A4C-B63C-C644B6739FB6}"/>
              </a:ext>
            </a:extLst>
          </p:cNvPr>
          <p:cNvGrpSpPr/>
          <p:nvPr/>
        </p:nvGrpSpPr>
        <p:grpSpPr>
          <a:xfrm>
            <a:off x="7132496" y="1183223"/>
            <a:ext cx="1068216" cy="306352"/>
            <a:chOff x="304798" y="1047755"/>
            <a:chExt cx="1068216" cy="291949"/>
          </a:xfrm>
        </p:grpSpPr>
        <p:sp>
          <p:nvSpPr>
            <p:cNvPr id="95" name="矩形 60">
              <a:extLst>
                <a:ext uri="{FF2B5EF4-FFF2-40B4-BE49-F238E27FC236}">
                  <a16:creationId xmlns:a16="http://schemas.microsoft.com/office/drawing/2014/main" id="{6BD53842-CBD3-4218-AB55-72E12A29C09D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6" name="文本框 61">
              <a:extLst>
                <a:ext uri="{FF2B5EF4-FFF2-40B4-BE49-F238E27FC236}">
                  <a16:creationId xmlns:a16="http://schemas.microsoft.com/office/drawing/2014/main" id="{968F4DF2-1945-4E8E-A7CF-BE92032613C1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6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系统名称</a:t>
              </a:r>
            </a:p>
          </p:txBody>
        </p:sp>
        <p:sp>
          <p:nvSpPr>
            <p:cNvPr id="98" name="Right Triangle 25">
              <a:extLst>
                <a:ext uri="{FF2B5EF4-FFF2-40B4-BE49-F238E27FC236}">
                  <a16:creationId xmlns:a16="http://schemas.microsoft.com/office/drawing/2014/main" id="{34224025-899B-4055-A353-3712017F9AC8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9" name="Group 44">
            <a:extLst>
              <a:ext uri="{FF2B5EF4-FFF2-40B4-BE49-F238E27FC236}">
                <a16:creationId xmlns:a16="http://schemas.microsoft.com/office/drawing/2014/main" id="{37226A6F-4E31-48B2-B8F5-1B19864F9A79}"/>
              </a:ext>
            </a:extLst>
          </p:cNvPr>
          <p:cNvGrpSpPr/>
          <p:nvPr/>
        </p:nvGrpSpPr>
        <p:grpSpPr>
          <a:xfrm>
            <a:off x="8293830" y="1183223"/>
            <a:ext cx="1068216" cy="306352"/>
            <a:chOff x="304798" y="1047755"/>
            <a:chExt cx="1068216" cy="291949"/>
          </a:xfrm>
        </p:grpSpPr>
        <p:sp>
          <p:nvSpPr>
            <p:cNvPr id="102" name="矩形 60">
              <a:extLst>
                <a:ext uri="{FF2B5EF4-FFF2-40B4-BE49-F238E27FC236}">
                  <a16:creationId xmlns:a16="http://schemas.microsoft.com/office/drawing/2014/main" id="{7142D2DF-46D9-4B01-8D6E-23AD15F5B911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2" name="文本框 61">
              <a:extLst>
                <a:ext uri="{FF2B5EF4-FFF2-40B4-BE49-F238E27FC236}">
                  <a16:creationId xmlns:a16="http://schemas.microsoft.com/office/drawing/2014/main" id="{A5904C9A-7EC1-4928-BA79-7DD970D2EB9F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6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活动</a:t>
              </a: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类型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3" name="Right Triangle 25">
              <a:extLst>
                <a:ext uri="{FF2B5EF4-FFF2-40B4-BE49-F238E27FC236}">
                  <a16:creationId xmlns:a16="http://schemas.microsoft.com/office/drawing/2014/main" id="{04C24119-1E8F-496E-AB3D-63B044A2FC7F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14" name="Group 44">
            <a:extLst>
              <a:ext uri="{FF2B5EF4-FFF2-40B4-BE49-F238E27FC236}">
                <a16:creationId xmlns:a16="http://schemas.microsoft.com/office/drawing/2014/main" id="{80FBBADB-897F-4065-9578-7E648A83550F}"/>
              </a:ext>
            </a:extLst>
          </p:cNvPr>
          <p:cNvGrpSpPr/>
          <p:nvPr/>
        </p:nvGrpSpPr>
        <p:grpSpPr>
          <a:xfrm>
            <a:off x="9464423" y="1169057"/>
            <a:ext cx="1068216" cy="306352"/>
            <a:chOff x="304798" y="1047755"/>
            <a:chExt cx="1068216" cy="291949"/>
          </a:xfrm>
        </p:grpSpPr>
        <p:sp>
          <p:nvSpPr>
            <p:cNvPr id="115" name="矩形 60">
              <a:extLst>
                <a:ext uri="{FF2B5EF4-FFF2-40B4-BE49-F238E27FC236}">
                  <a16:creationId xmlns:a16="http://schemas.microsoft.com/office/drawing/2014/main" id="{DCA3BBB3-D6D0-4EA1-9399-F6A89DAF2E8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6" name="文本框 61">
              <a:extLst>
                <a:ext uri="{FF2B5EF4-FFF2-40B4-BE49-F238E27FC236}">
                  <a16:creationId xmlns:a16="http://schemas.microsoft.com/office/drawing/2014/main" id="{318F2C33-F800-4D3E-9845-E52C8A27A663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6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渠道</a:t>
              </a: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类型</a:t>
              </a:r>
            </a:p>
          </p:txBody>
        </p:sp>
        <p:sp>
          <p:nvSpPr>
            <p:cNvPr id="117" name="Right Triangle 25">
              <a:extLst>
                <a:ext uri="{FF2B5EF4-FFF2-40B4-BE49-F238E27FC236}">
                  <a16:creationId xmlns:a16="http://schemas.microsoft.com/office/drawing/2014/main" id="{98EA5AC1-A17B-4197-A9E1-1100D60FC548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9838C8F3-27FC-4C6A-9E13-29D036DE3BD8}"/>
              </a:ext>
            </a:extLst>
          </p:cNvPr>
          <p:cNvSpPr/>
          <p:nvPr/>
        </p:nvSpPr>
        <p:spPr>
          <a:xfrm>
            <a:off x="4496423" y="1583327"/>
            <a:ext cx="7472839" cy="319214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E03CA08-7781-4DB7-A322-5EC6ABC9F48B}"/>
              </a:ext>
            </a:extLst>
          </p:cNvPr>
          <p:cNvSpPr/>
          <p:nvPr/>
        </p:nvSpPr>
        <p:spPr>
          <a:xfrm>
            <a:off x="183362" y="1583721"/>
            <a:ext cx="6478111" cy="306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B36ECF-45B8-43B0-81C8-DAAF6477DFCD}"/>
              </a:ext>
            </a:extLst>
          </p:cNvPr>
          <p:cNvSpPr txBox="1"/>
          <p:nvPr/>
        </p:nvSpPr>
        <p:spPr>
          <a:xfrm>
            <a:off x="232224" y="1582682"/>
            <a:ext cx="647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大区   区域   客户类型   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费用出处   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职能分类    系统名称   活动</a:t>
            </a:r>
            <a:r>
              <a:rPr lang="zh-CN" altLang="en-US" sz="1400" b="1" dirty="0">
                <a:solidFill>
                  <a:prstClr val="white">
                    <a:lumMod val="85000"/>
                  </a:prst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类型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渠道类型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802581C-76AA-4E93-8BBA-BFA7C1720C4A}"/>
              </a:ext>
            </a:extLst>
          </p:cNvPr>
          <p:cNvCxnSpPr>
            <a:cxnSpLocks/>
          </p:cNvCxnSpPr>
          <p:nvPr/>
        </p:nvCxnSpPr>
        <p:spPr>
          <a:xfrm>
            <a:off x="1238942" y="1642986"/>
            <a:ext cx="0" cy="180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85FFEB8C-D5C1-4489-9626-62141014E6BB}"/>
              </a:ext>
            </a:extLst>
          </p:cNvPr>
          <p:cNvCxnSpPr>
            <a:cxnSpLocks/>
          </p:cNvCxnSpPr>
          <p:nvPr/>
        </p:nvCxnSpPr>
        <p:spPr>
          <a:xfrm>
            <a:off x="2129088" y="1642987"/>
            <a:ext cx="0" cy="180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A3622D3A-C3CA-4D58-8F1C-CDB4153F1297}"/>
              </a:ext>
            </a:extLst>
          </p:cNvPr>
          <p:cNvCxnSpPr>
            <a:cxnSpLocks/>
          </p:cNvCxnSpPr>
          <p:nvPr/>
        </p:nvCxnSpPr>
        <p:spPr>
          <a:xfrm>
            <a:off x="4817216" y="1642986"/>
            <a:ext cx="0" cy="180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A7D2CBE9-4A0B-46F7-8BCE-A9EBF241F38C}"/>
              </a:ext>
            </a:extLst>
          </p:cNvPr>
          <p:cNvCxnSpPr>
            <a:cxnSpLocks/>
          </p:cNvCxnSpPr>
          <p:nvPr/>
        </p:nvCxnSpPr>
        <p:spPr>
          <a:xfrm>
            <a:off x="3044058" y="1642986"/>
            <a:ext cx="0" cy="180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F825A91-78F3-441D-B24C-F651DA212B44}"/>
              </a:ext>
            </a:extLst>
          </p:cNvPr>
          <p:cNvCxnSpPr>
            <a:cxnSpLocks/>
          </p:cNvCxnSpPr>
          <p:nvPr/>
        </p:nvCxnSpPr>
        <p:spPr>
          <a:xfrm>
            <a:off x="3944564" y="1642986"/>
            <a:ext cx="0" cy="180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peech Bubble: Rectangle with Corners Rounded 321">
            <a:extLst>
              <a:ext uri="{FF2B5EF4-FFF2-40B4-BE49-F238E27FC236}">
                <a16:creationId xmlns:a16="http://schemas.microsoft.com/office/drawing/2014/main" id="{83FEE95D-C723-4426-AA33-3D4BC4ED9464}"/>
              </a:ext>
            </a:extLst>
          </p:cNvPr>
          <p:cNvSpPr/>
          <p:nvPr/>
        </p:nvSpPr>
        <p:spPr>
          <a:xfrm>
            <a:off x="2094690" y="1922968"/>
            <a:ext cx="3633702" cy="478257"/>
          </a:xfrm>
          <a:prstGeom prst="wedgeRoundRectCallout">
            <a:avLst>
              <a:gd name="adj1" fmla="val -57692"/>
              <a:gd name="adj2" fmla="val -4867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sz="1050" dirty="0">
                <a:solidFill>
                  <a:prstClr val="white"/>
                </a:solidFill>
              </a:rPr>
              <a:t>明细表显示胶囊高亮的维度的指标，可与筛选器交叉查询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6DE4734-F842-4F21-ACE9-8D945D4D3A2B}"/>
              </a:ext>
            </a:extLst>
          </p:cNvPr>
          <p:cNvCxnSpPr>
            <a:cxnSpLocks/>
          </p:cNvCxnSpPr>
          <p:nvPr/>
        </p:nvCxnSpPr>
        <p:spPr>
          <a:xfrm>
            <a:off x="739990" y="1645074"/>
            <a:ext cx="0" cy="180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D8C1D3BA-F193-4E28-A39D-1D28934A123B}"/>
              </a:ext>
            </a:extLst>
          </p:cNvPr>
          <p:cNvCxnSpPr>
            <a:cxnSpLocks/>
          </p:cNvCxnSpPr>
          <p:nvPr/>
        </p:nvCxnSpPr>
        <p:spPr>
          <a:xfrm>
            <a:off x="5733702" y="1645074"/>
            <a:ext cx="0" cy="180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70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导购费用明细表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21677"/>
              </p:ext>
            </p:extLst>
          </p:nvPr>
        </p:nvGraphicFramePr>
        <p:xfrm>
          <a:off x="0" y="433388"/>
          <a:ext cx="12192000" cy="6689171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519701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时间筛选器：默认显示为上月，</a:t>
                      </a:r>
                      <a:r>
                        <a:rPr lang="zh-CN" altLang="en-US" sz="1200" b="0" i="0" u="none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且</a:t>
                      </a:r>
                      <a:r>
                        <a:rPr lang="en-US" altLang="zh-CN" sz="1200" b="0" i="0" u="none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号之后才可以查看上月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大区筛选器：默认全部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客户类型筛选器：默认全部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费用出处筛选器：默认全部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职能分类筛选器：默认全部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系统名称筛选器：默认全部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活动类型筛选器：默认全部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渠道类型筛选器：默认全部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维度详情明细表：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默认首页显示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条数据，超出后分页显示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显示前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XX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项”筛选框内可任意输入整数，来选择每页可展示的条数。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支持随着筛选框内填写的数值大小变化，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明细表最下面的页面控制器也随之变化，如一共有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995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条数据，输入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页，前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项，最后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项；若输入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默认每页显示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同时支持通过点击页面控制器上的页数跳转到到该页面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（注意：随着当前页面展示条数的增多，系统响应时间会对应有所增长）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支持通过向右拖拉滑动条来展示表格右端的字段内容，同理将滑动条拖到右侧后，可以通过向左拖动滑动条来查看表格左侧的字段内容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支持通过向下拖拉滑动条来展示表格下方的字段内容，同理将滑动条拖到下侧后，可以通过向上拖动滑动条来查看表格上方的字段内容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u="none" dirty="0"/>
                        <a:t>排序字段</a:t>
                      </a:r>
                      <a:r>
                        <a:rPr lang="zh-CN" altLang="en-US" sz="1200" dirty="0"/>
                        <a:t>：公司承担金额（申请）  ；</a:t>
                      </a:r>
                      <a:endParaRPr lang="en-US" altLang="zh-CN" sz="1200" dirty="0"/>
                    </a:p>
                    <a:p>
                      <a:r>
                        <a:rPr lang="zh-CN" altLang="en-US" sz="1200" u="none" dirty="0"/>
                        <a:t>排序方式</a:t>
                      </a:r>
                      <a:r>
                        <a:rPr lang="zh-CN" altLang="en-US" sz="1200" dirty="0"/>
                        <a:t>：升序，降序 （指标都可以实现升降序排列）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默认：折前收入，降序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249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5"/>
          <p:cNvSpPr txBox="1"/>
          <p:nvPr/>
        </p:nvSpPr>
        <p:spPr>
          <a:xfrm>
            <a:off x="45711" y="843031"/>
            <a:ext cx="419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酸奶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</a:t>
            </a:r>
            <a:r>
              <a:rPr kumimoji="1" lang="zh-CN" altLang="en-US" sz="1200" dirty="0">
                <a:solidFill>
                  <a:srgbClr val="00AAFF"/>
                </a:solidFill>
                <a:latin typeface="DengXian"/>
                <a:ea typeface="DengXian" panose="02010600030101010101" pitchFamily="2" charset="-122"/>
              </a:rPr>
              <a:t>区域</a:t>
            </a:r>
            <a:r>
              <a:rPr kumimoji="1" lang="en-US" altLang="zh-CN" sz="1200" dirty="0">
                <a:solidFill>
                  <a:srgbClr val="00AAFF"/>
                </a:solidFill>
                <a:latin typeface="DengXian"/>
                <a:ea typeface="DengXian" panose="02010600030101010101" pitchFamily="2" charset="-122"/>
              </a:rPr>
              <a:t>-</a:t>
            </a:r>
            <a:r>
              <a:rPr kumimoji="1" lang="zh-CN" altLang="en-US" sz="1200" dirty="0">
                <a:solidFill>
                  <a:srgbClr val="00AAFF"/>
                </a:solidFill>
                <a:latin typeface="DengXian"/>
                <a:ea typeface="DengXian" panose="02010600030101010101" pitchFamily="2" charset="-122"/>
              </a:rPr>
              <a:t>经销商</a:t>
            </a:r>
            <a:r>
              <a:rPr kumimoji="1" lang="en-US" altLang="zh-CN" sz="1200" dirty="0">
                <a:solidFill>
                  <a:srgbClr val="00AAFF"/>
                </a:solidFill>
                <a:latin typeface="DengXian"/>
                <a:ea typeface="DengXian" panose="02010600030101010101" pitchFamily="2" charset="-122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/>
                <a:ea typeface="DengXian" panose="02010600030101010101" pitchFamily="2" charset="-122"/>
              </a:rPr>
              <a:t>直营系统导购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明细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39" name="Group 44"/>
          <p:cNvGrpSpPr/>
          <p:nvPr/>
        </p:nvGrpSpPr>
        <p:grpSpPr>
          <a:xfrm>
            <a:off x="170364" y="1191133"/>
            <a:ext cx="1068216" cy="291949"/>
            <a:chOff x="304798" y="1047755"/>
            <a:chExt cx="1068216" cy="291949"/>
          </a:xfrm>
        </p:grpSpPr>
        <p:sp>
          <p:nvSpPr>
            <p:cNvPr id="40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1" name="文本框 61"/>
            <p:cNvSpPr txBox="1"/>
            <p:nvPr/>
          </p:nvSpPr>
          <p:spPr>
            <a:xfrm>
              <a:off x="338999" y="10531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时间（月）</a:t>
              </a:r>
            </a:p>
          </p:txBody>
        </p:sp>
        <p:sp>
          <p:nvSpPr>
            <p:cNvPr id="42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70" name="Oval 4"/>
          <p:cNvSpPr/>
          <p:nvPr/>
        </p:nvSpPr>
        <p:spPr>
          <a:xfrm>
            <a:off x="31086" y="1663375"/>
            <a:ext cx="330485" cy="30816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" name="Content Placeholder 22"/>
          <p:cNvSpPr txBox="1"/>
          <p:nvPr/>
        </p:nvSpPr>
        <p:spPr>
          <a:xfrm>
            <a:off x="402336" y="171112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经销商</a:t>
            </a:r>
            <a:r>
              <a:rPr lang="en-US" altLang="zh-CN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/</a:t>
            </a:r>
            <a:r>
              <a:rPr lang="zh-CN" altLang="en-US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直营系统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明细表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7" name="Speech Bubble: Rectangle with Corners Rounded 321"/>
          <p:cNvSpPr/>
          <p:nvPr/>
        </p:nvSpPr>
        <p:spPr>
          <a:xfrm>
            <a:off x="-1302775" y="1245767"/>
            <a:ext cx="1403609" cy="487617"/>
          </a:xfrm>
          <a:prstGeom prst="wedgeRoundRectCallout">
            <a:avLst>
              <a:gd name="adj1" fmla="val 66268"/>
              <a:gd name="adj2" fmla="val -32958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默认：上月，且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6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号之后才可以查看上月</a:t>
            </a:r>
          </a:p>
        </p:txBody>
      </p:sp>
      <p:grpSp>
        <p:nvGrpSpPr>
          <p:cNvPr id="44" name="Group 44">
            <a:extLst>
              <a:ext uri="{FF2B5EF4-FFF2-40B4-BE49-F238E27FC236}">
                <a16:creationId xmlns:a16="http://schemas.microsoft.com/office/drawing/2014/main" id="{8B1AACFF-310D-40E0-B8C1-43D6C7E1FAA2}"/>
              </a:ext>
            </a:extLst>
          </p:cNvPr>
          <p:cNvGrpSpPr/>
          <p:nvPr/>
        </p:nvGrpSpPr>
        <p:grpSpPr>
          <a:xfrm>
            <a:off x="1339637" y="1191133"/>
            <a:ext cx="1068216" cy="303120"/>
            <a:chOff x="304798" y="1047755"/>
            <a:chExt cx="1068216" cy="291949"/>
          </a:xfrm>
        </p:grpSpPr>
        <p:sp>
          <p:nvSpPr>
            <p:cNvPr id="45" name="矩形 60">
              <a:extLst>
                <a:ext uri="{FF2B5EF4-FFF2-40B4-BE49-F238E27FC236}">
                  <a16:creationId xmlns:a16="http://schemas.microsoft.com/office/drawing/2014/main" id="{372F237E-71A8-4B35-802A-61F6976A920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6" name="文本框 61">
              <a:extLst>
                <a:ext uri="{FF2B5EF4-FFF2-40B4-BE49-F238E27FC236}">
                  <a16:creationId xmlns:a16="http://schemas.microsoft.com/office/drawing/2014/main" id="{893B1575-4227-4166-A700-4A6E3BBFEED1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50" name="Right Triangle 25">
              <a:extLst>
                <a:ext uri="{FF2B5EF4-FFF2-40B4-BE49-F238E27FC236}">
                  <a16:creationId xmlns:a16="http://schemas.microsoft.com/office/drawing/2014/main" id="{CBDBE21A-CBC3-40E9-B1E7-9EA4F4FB4778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Group 44">
            <a:extLst>
              <a:ext uri="{FF2B5EF4-FFF2-40B4-BE49-F238E27FC236}">
                <a16:creationId xmlns:a16="http://schemas.microsoft.com/office/drawing/2014/main" id="{82224DB3-1303-48FD-BB1C-26E468DFE792}"/>
              </a:ext>
            </a:extLst>
          </p:cNvPr>
          <p:cNvGrpSpPr/>
          <p:nvPr/>
        </p:nvGrpSpPr>
        <p:grpSpPr>
          <a:xfrm>
            <a:off x="2503111" y="1196469"/>
            <a:ext cx="1068216" cy="299140"/>
            <a:chOff x="304798" y="1047755"/>
            <a:chExt cx="1068216" cy="291949"/>
          </a:xfrm>
        </p:grpSpPr>
        <p:sp>
          <p:nvSpPr>
            <p:cNvPr id="52" name="矩形 60">
              <a:extLst>
                <a:ext uri="{FF2B5EF4-FFF2-40B4-BE49-F238E27FC236}">
                  <a16:creationId xmlns:a16="http://schemas.microsoft.com/office/drawing/2014/main" id="{FA5FF08D-05BB-4EBD-9C62-20FEFDE7525D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3" name="文本框 61">
              <a:extLst>
                <a:ext uri="{FF2B5EF4-FFF2-40B4-BE49-F238E27FC236}">
                  <a16:creationId xmlns:a16="http://schemas.microsoft.com/office/drawing/2014/main" id="{1759C1C4-62DB-48EC-965D-8A0C3BC0D6E6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</a:t>
              </a:r>
            </a:p>
          </p:txBody>
        </p:sp>
        <p:sp>
          <p:nvSpPr>
            <p:cNvPr id="54" name="Right Triangle 25">
              <a:extLst>
                <a:ext uri="{FF2B5EF4-FFF2-40B4-BE49-F238E27FC236}">
                  <a16:creationId xmlns:a16="http://schemas.microsoft.com/office/drawing/2014/main" id="{6446A3EB-344B-49CC-8803-8DF6C30F8F9B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41F88B8-58C1-4D1B-AC6D-78ACFC419D28}"/>
              </a:ext>
            </a:extLst>
          </p:cNvPr>
          <p:cNvGrpSpPr/>
          <p:nvPr/>
        </p:nvGrpSpPr>
        <p:grpSpPr>
          <a:xfrm>
            <a:off x="10569801" y="1166610"/>
            <a:ext cx="720000" cy="287867"/>
            <a:chOff x="10952441" y="1047755"/>
            <a:chExt cx="720000" cy="287867"/>
          </a:xfrm>
        </p:grpSpPr>
        <p:sp>
          <p:nvSpPr>
            <p:cNvPr id="106" name="矩形 57">
              <a:extLst>
                <a:ext uri="{FF2B5EF4-FFF2-40B4-BE49-F238E27FC236}">
                  <a16:creationId xmlns:a16="http://schemas.microsoft.com/office/drawing/2014/main" id="{98CAA456-0313-405D-BB35-A1F3FE4B293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7" name="文本框 58">
              <a:extLst>
                <a:ext uri="{FF2B5EF4-FFF2-40B4-BE49-F238E27FC236}">
                  <a16:creationId xmlns:a16="http://schemas.microsoft.com/office/drawing/2014/main" id="{5ECD943F-7557-4364-9879-83E9D32DEAC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查询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6F0C65E-E326-4F5A-A22C-53375AEB7BEF}"/>
              </a:ext>
            </a:extLst>
          </p:cNvPr>
          <p:cNvSpPr/>
          <p:nvPr/>
        </p:nvSpPr>
        <p:spPr>
          <a:xfrm>
            <a:off x="170383" y="2066981"/>
            <a:ext cx="11971495" cy="4749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graphicFrame>
        <p:nvGraphicFramePr>
          <p:cNvPr id="169" name="表格 45">
            <a:extLst>
              <a:ext uri="{FF2B5EF4-FFF2-40B4-BE49-F238E27FC236}">
                <a16:creationId xmlns:a16="http://schemas.microsoft.com/office/drawing/2014/main" id="{D18D631F-E0E9-4A97-93E1-7C855BE4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92358"/>
              </p:ext>
            </p:extLst>
          </p:nvPr>
        </p:nvGraphicFramePr>
        <p:xfrm>
          <a:off x="334832" y="2235851"/>
          <a:ext cx="11185935" cy="3814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345">
                  <a:extLst>
                    <a:ext uri="{9D8B030D-6E8A-4147-A177-3AD203B41FA5}">
                      <a16:colId xmlns:a16="http://schemas.microsoft.com/office/drawing/2014/main" val="3294738045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241955820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1771381756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3538110520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3463165837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3872403274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1792612515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4115803248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922604474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1447541393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549794532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2684393825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4002938224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696989663"/>
                    </a:ext>
                  </a:extLst>
                </a:gridCol>
                <a:gridCol w="486345">
                  <a:extLst>
                    <a:ext uri="{9D8B030D-6E8A-4147-A177-3AD203B41FA5}">
                      <a16:colId xmlns:a16="http://schemas.microsoft.com/office/drawing/2014/main" val="3704210568"/>
                    </a:ext>
                  </a:extLst>
                </a:gridCol>
              </a:tblGrid>
              <a:tr h="5025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城市群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经销商</a:t>
                      </a:r>
                      <a:r>
                        <a:rPr lang="en-US" altLang="zh-C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直营系统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门店销售额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门店销售额同比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人员总数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导购人数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临促活动天数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应发工资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公司承担金额（申请）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公司承担金额同比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经销商承担金额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公司承担比例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向外包公司打款费用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竞品导购人数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当月费用率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当月费用率同比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人均贡献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人均贡献同比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结案率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7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97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97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3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97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978779"/>
                  </a:ext>
                </a:extLst>
              </a:tr>
              <a:tr h="41397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5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97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6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972">
                <a:tc>
                  <a:txBody>
                    <a:bodyPr/>
                    <a:lstStyle/>
                    <a:p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972">
                <a:tc>
                  <a:txBody>
                    <a:bodyPr/>
                    <a:lstStyle/>
                    <a:p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  <a:sym typeface="Wingdings" panose="05000000000000000000" pitchFamily="2" charset="2"/>
                        </a:rPr>
                        <a:t>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D1B5D9A-53B4-4D46-A16E-27D12699CD6F}"/>
              </a:ext>
            </a:extLst>
          </p:cNvPr>
          <p:cNvGrpSpPr/>
          <p:nvPr/>
        </p:nvGrpSpPr>
        <p:grpSpPr>
          <a:xfrm>
            <a:off x="6710335" y="1795801"/>
            <a:ext cx="1931478" cy="222680"/>
            <a:chOff x="9595509" y="4328468"/>
            <a:chExt cx="1920004" cy="277543"/>
          </a:xfrm>
        </p:grpSpPr>
        <p:sp>
          <p:nvSpPr>
            <p:cNvPr id="171" name="矩形 47">
              <a:extLst>
                <a:ext uri="{FF2B5EF4-FFF2-40B4-BE49-F238E27FC236}">
                  <a16:creationId xmlns:a16="http://schemas.microsoft.com/office/drawing/2014/main" id="{802E6A99-BD1E-4370-B387-C9F054EA9557}"/>
                </a:ext>
              </a:extLst>
            </p:cNvPr>
            <p:cNvSpPr/>
            <p:nvPr/>
          </p:nvSpPr>
          <p:spPr>
            <a:xfrm>
              <a:off x="10370333" y="4372895"/>
              <a:ext cx="1054667" cy="186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72" name="文本框 48">
              <a:extLst>
                <a:ext uri="{FF2B5EF4-FFF2-40B4-BE49-F238E27FC236}">
                  <a16:creationId xmlns:a16="http://schemas.microsoft.com/office/drawing/2014/main" id="{F8E3B13B-6C6D-4A75-A1EC-8346B8A28F39}"/>
                </a:ext>
              </a:extLst>
            </p:cNvPr>
            <p:cNvSpPr txBox="1"/>
            <p:nvPr/>
          </p:nvSpPr>
          <p:spPr>
            <a:xfrm>
              <a:off x="9595509" y="432846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排序字段</a:t>
              </a:r>
            </a:p>
          </p:txBody>
        </p:sp>
        <p:sp>
          <p:nvSpPr>
            <p:cNvPr id="173" name="Right Triangle 25">
              <a:extLst>
                <a:ext uri="{FF2B5EF4-FFF2-40B4-BE49-F238E27FC236}">
                  <a16:creationId xmlns:a16="http://schemas.microsoft.com/office/drawing/2014/main" id="{0B1DBBD9-7968-4695-BEFB-A5B1D0E35D6C}"/>
                </a:ext>
              </a:extLst>
            </p:cNvPr>
            <p:cNvSpPr/>
            <p:nvPr/>
          </p:nvSpPr>
          <p:spPr>
            <a:xfrm rot="19017570">
              <a:off x="10961041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74" name="文本框 48">
              <a:extLst>
                <a:ext uri="{FF2B5EF4-FFF2-40B4-BE49-F238E27FC236}">
                  <a16:creationId xmlns:a16="http://schemas.microsoft.com/office/drawing/2014/main" id="{45CAB59E-9422-419A-AA44-84EF62733C2E}"/>
                </a:ext>
              </a:extLst>
            </p:cNvPr>
            <p:cNvSpPr txBox="1"/>
            <p:nvPr/>
          </p:nvSpPr>
          <p:spPr>
            <a:xfrm>
              <a:off x="10339550" y="4337486"/>
              <a:ext cx="1175963" cy="268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公司承担金额（申请）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621AD53-7E46-4F70-A233-4E2434601E87}"/>
              </a:ext>
            </a:extLst>
          </p:cNvPr>
          <p:cNvGrpSpPr/>
          <p:nvPr/>
        </p:nvGrpSpPr>
        <p:grpSpPr>
          <a:xfrm>
            <a:off x="8555723" y="1795797"/>
            <a:ext cx="1554583" cy="222243"/>
            <a:chOff x="10026767" y="4313918"/>
            <a:chExt cx="1545348" cy="276999"/>
          </a:xfrm>
        </p:grpSpPr>
        <p:sp>
          <p:nvSpPr>
            <p:cNvPr id="176" name="矩形 47">
              <a:extLst>
                <a:ext uri="{FF2B5EF4-FFF2-40B4-BE49-F238E27FC236}">
                  <a16:creationId xmlns:a16="http://schemas.microsoft.com/office/drawing/2014/main" id="{2FB2EA12-EC7F-46F5-BF02-D3DBE6300756}"/>
                </a:ext>
              </a:extLst>
            </p:cNvPr>
            <p:cNvSpPr/>
            <p:nvPr/>
          </p:nvSpPr>
          <p:spPr>
            <a:xfrm>
              <a:off x="10831919" y="4344417"/>
              <a:ext cx="740196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77" name="文本框 48">
              <a:extLst>
                <a:ext uri="{FF2B5EF4-FFF2-40B4-BE49-F238E27FC236}">
                  <a16:creationId xmlns:a16="http://schemas.microsoft.com/office/drawing/2014/main" id="{4EE88DA3-D0C5-4211-9708-B4028AAD4294}"/>
                </a:ext>
              </a:extLst>
            </p:cNvPr>
            <p:cNvSpPr txBox="1"/>
            <p:nvPr/>
          </p:nvSpPr>
          <p:spPr>
            <a:xfrm>
              <a:off x="10026767" y="431391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排序方式</a:t>
              </a:r>
            </a:p>
          </p:txBody>
        </p:sp>
        <p:sp>
          <p:nvSpPr>
            <p:cNvPr id="178" name="Right Triangle 25">
              <a:extLst>
                <a:ext uri="{FF2B5EF4-FFF2-40B4-BE49-F238E27FC236}">
                  <a16:creationId xmlns:a16="http://schemas.microsoft.com/office/drawing/2014/main" id="{1D3E30F0-5940-47FB-9C4D-3BF7FA714F7B}"/>
                </a:ext>
              </a:extLst>
            </p:cNvPr>
            <p:cNvSpPr/>
            <p:nvPr/>
          </p:nvSpPr>
          <p:spPr>
            <a:xfrm rot="19017570">
              <a:off x="11364018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79" name="文本框 48">
              <a:extLst>
                <a:ext uri="{FF2B5EF4-FFF2-40B4-BE49-F238E27FC236}">
                  <a16:creationId xmlns:a16="http://schemas.microsoft.com/office/drawing/2014/main" id="{8EC2C16E-7292-4B1A-8320-D66AEE484CFA}"/>
                </a:ext>
              </a:extLst>
            </p:cNvPr>
            <p:cNvSpPr txBox="1"/>
            <p:nvPr/>
          </p:nvSpPr>
          <p:spPr>
            <a:xfrm>
              <a:off x="10831919" y="432930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降序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34B812A-1E12-4B7E-9EF6-A47CB4834916}"/>
              </a:ext>
            </a:extLst>
          </p:cNvPr>
          <p:cNvGrpSpPr/>
          <p:nvPr/>
        </p:nvGrpSpPr>
        <p:grpSpPr>
          <a:xfrm>
            <a:off x="10176316" y="1795797"/>
            <a:ext cx="1484984" cy="222243"/>
            <a:chOff x="10200456" y="4304567"/>
            <a:chExt cx="1476162" cy="276999"/>
          </a:xfrm>
        </p:grpSpPr>
        <p:sp>
          <p:nvSpPr>
            <p:cNvPr id="181" name="矩形 47">
              <a:extLst>
                <a:ext uri="{FF2B5EF4-FFF2-40B4-BE49-F238E27FC236}">
                  <a16:creationId xmlns:a16="http://schemas.microsoft.com/office/drawing/2014/main" id="{8359A1E2-21BB-47BF-A162-DEF547F3EDC5}"/>
                </a:ext>
              </a:extLst>
            </p:cNvPr>
            <p:cNvSpPr/>
            <p:nvPr/>
          </p:nvSpPr>
          <p:spPr>
            <a:xfrm>
              <a:off x="10812524" y="4335066"/>
              <a:ext cx="864094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82" name="文本框 48">
              <a:extLst>
                <a:ext uri="{FF2B5EF4-FFF2-40B4-BE49-F238E27FC236}">
                  <a16:creationId xmlns:a16="http://schemas.microsoft.com/office/drawing/2014/main" id="{B65A1F64-2376-44C3-BDF5-D076FE21F182}"/>
                </a:ext>
              </a:extLst>
            </p:cNvPr>
            <p:cNvSpPr txBox="1"/>
            <p:nvPr/>
          </p:nvSpPr>
          <p:spPr>
            <a:xfrm>
              <a:off x="10200456" y="43045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显示前</a:t>
              </a:r>
            </a:p>
          </p:txBody>
        </p:sp>
        <p:sp>
          <p:nvSpPr>
            <p:cNvPr id="183" name="文本框 48">
              <a:extLst>
                <a:ext uri="{FF2B5EF4-FFF2-40B4-BE49-F238E27FC236}">
                  <a16:creationId xmlns:a16="http://schemas.microsoft.com/office/drawing/2014/main" id="{1E1CBDF2-A80F-40B8-8FA1-AD5E763E7A91}"/>
                </a:ext>
              </a:extLst>
            </p:cNvPr>
            <p:cNvSpPr txBox="1"/>
            <p:nvPr/>
          </p:nvSpPr>
          <p:spPr>
            <a:xfrm>
              <a:off x="11054927" y="4308098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30</a:t>
              </a:r>
              <a:endPara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B56CA7A-6847-4D72-8E8D-F97F8516F4F6}"/>
              </a:ext>
            </a:extLst>
          </p:cNvPr>
          <p:cNvGrpSpPr/>
          <p:nvPr/>
        </p:nvGrpSpPr>
        <p:grpSpPr>
          <a:xfrm rot="5400000">
            <a:off x="9717604" y="4094099"/>
            <a:ext cx="4020660" cy="304167"/>
            <a:chOff x="478270" y="5971704"/>
            <a:chExt cx="11063554" cy="263364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B833AC6D-6587-420B-BE57-632B1F90F4B2}"/>
                </a:ext>
              </a:extLst>
            </p:cNvPr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1537BA3-9A34-4A5C-BBFC-F7C148E7489C}"/>
                </a:ext>
              </a:extLst>
            </p:cNvPr>
            <p:cNvSpPr/>
            <p:nvPr/>
          </p:nvSpPr>
          <p:spPr>
            <a:xfrm>
              <a:off x="3516579" y="6018260"/>
              <a:ext cx="3767688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FFFAE09-3D17-44E9-B62F-2A88D2BA0B42}"/>
                </a:ext>
              </a:extLst>
            </p:cNvPr>
            <p:cNvSpPr txBox="1"/>
            <p:nvPr/>
          </p:nvSpPr>
          <p:spPr>
            <a:xfrm>
              <a:off x="10322989" y="5971704"/>
              <a:ext cx="293576" cy="24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BA37A45-74FF-4CCB-AD7D-CE6C5573CAB1}"/>
                </a:ext>
              </a:extLst>
            </p:cNvPr>
            <p:cNvSpPr txBox="1"/>
            <p:nvPr/>
          </p:nvSpPr>
          <p:spPr>
            <a:xfrm rot="10800000">
              <a:off x="1450662" y="5984588"/>
              <a:ext cx="518635" cy="25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040CC48-FF13-4DBC-B39D-6635DF2F9951}"/>
              </a:ext>
            </a:extLst>
          </p:cNvPr>
          <p:cNvGrpSpPr/>
          <p:nvPr/>
        </p:nvGrpSpPr>
        <p:grpSpPr>
          <a:xfrm>
            <a:off x="114784" y="6095656"/>
            <a:ext cx="11462708" cy="198461"/>
            <a:chOff x="478270" y="5989405"/>
            <a:chExt cx="11063554" cy="246584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8EE06EB-DFFD-4BA2-9062-EF62388D040F}"/>
                </a:ext>
              </a:extLst>
            </p:cNvPr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B8AA9D8-34A2-45A7-9004-7E85C7629F48}"/>
                </a:ext>
              </a:extLst>
            </p:cNvPr>
            <p:cNvSpPr/>
            <p:nvPr/>
          </p:nvSpPr>
          <p:spPr>
            <a:xfrm>
              <a:off x="6583695" y="6023536"/>
              <a:ext cx="3767689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EC136CE-1F6C-42CC-8C77-27EDDBE9D2E2}"/>
                </a:ext>
              </a:extLst>
            </p:cNvPr>
            <p:cNvSpPr txBox="1"/>
            <p:nvPr/>
          </p:nvSpPr>
          <p:spPr>
            <a:xfrm>
              <a:off x="10996305" y="5989405"/>
              <a:ext cx="293575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E0A65B69-F628-407C-A7DD-C1975B45DE25}"/>
                </a:ext>
              </a:extLst>
            </p:cNvPr>
            <p:cNvSpPr txBox="1"/>
            <p:nvPr/>
          </p:nvSpPr>
          <p:spPr>
            <a:xfrm rot="10800000">
              <a:off x="548665" y="6011644"/>
              <a:ext cx="414288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pic>
        <p:nvPicPr>
          <p:cNvPr id="194" name="Picture 193">
            <a:extLst>
              <a:ext uri="{FF2B5EF4-FFF2-40B4-BE49-F238E27FC236}">
                <a16:creationId xmlns:a16="http://schemas.microsoft.com/office/drawing/2014/main" id="{32B3952A-EAA1-4890-9B8B-F3A9D2AD00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77" t="93916" b="1688"/>
          <a:stretch>
            <a:fillRect/>
          </a:stretch>
        </p:blipFill>
        <p:spPr>
          <a:xfrm>
            <a:off x="2161303" y="6445037"/>
            <a:ext cx="7845443" cy="301602"/>
          </a:xfrm>
          <a:prstGeom prst="rect">
            <a:avLst/>
          </a:prstGeom>
        </p:spPr>
      </p:pic>
      <p:sp>
        <p:nvSpPr>
          <p:cNvPr id="195" name="Speech Bubble: Rectangle with Corners Rounded 321">
            <a:extLst>
              <a:ext uri="{FF2B5EF4-FFF2-40B4-BE49-F238E27FC236}">
                <a16:creationId xmlns:a16="http://schemas.microsoft.com/office/drawing/2014/main" id="{0B424C7E-2869-40FA-BAB7-4A700572E146}"/>
              </a:ext>
            </a:extLst>
          </p:cNvPr>
          <p:cNvSpPr/>
          <p:nvPr/>
        </p:nvSpPr>
        <p:spPr>
          <a:xfrm>
            <a:off x="8752252" y="1515851"/>
            <a:ext cx="2423771" cy="255475"/>
          </a:xfrm>
          <a:prstGeom prst="wedgeRoundRectCallout">
            <a:avLst>
              <a:gd name="adj1" fmla="val -68526"/>
              <a:gd name="adj2" fmla="val 6077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默认排序字段：公司承担金额（申请）</a:t>
            </a:r>
          </a:p>
        </p:txBody>
      </p:sp>
      <p:grpSp>
        <p:nvGrpSpPr>
          <p:cNvPr id="79" name="Group 44">
            <a:extLst>
              <a:ext uri="{FF2B5EF4-FFF2-40B4-BE49-F238E27FC236}">
                <a16:creationId xmlns:a16="http://schemas.microsoft.com/office/drawing/2014/main" id="{E954AAB3-67A8-4324-B5E6-110A28BEDAB0}"/>
              </a:ext>
            </a:extLst>
          </p:cNvPr>
          <p:cNvGrpSpPr/>
          <p:nvPr/>
        </p:nvGrpSpPr>
        <p:grpSpPr>
          <a:xfrm>
            <a:off x="3662003" y="1205760"/>
            <a:ext cx="1068216" cy="299140"/>
            <a:chOff x="304798" y="1047755"/>
            <a:chExt cx="1068216" cy="291949"/>
          </a:xfrm>
        </p:grpSpPr>
        <p:sp>
          <p:nvSpPr>
            <p:cNvPr id="80" name="矩形 60">
              <a:extLst>
                <a:ext uri="{FF2B5EF4-FFF2-40B4-BE49-F238E27FC236}">
                  <a16:creationId xmlns:a16="http://schemas.microsoft.com/office/drawing/2014/main" id="{86600C3B-E474-43F3-8923-E329FBAD525B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2" name="文本框 61">
              <a:extLst>
                <a:ext uri="{FF2B5EF4-FFF2-40B4-BE49-F238E27FC236}">
                  <a16:creationId xmlns:a16="http://schemas.microsoft.com/office/drawing/2014/main" id="{4D64422B-0589-42CB-8E34-5EBF13DFAC77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城市群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3" name="Right Triangle 25">
              <a:extLst>
                <a:ext uri="{FF2B5EF4-FFF2-40B4-BE49-F238E27FC236}">
                  <a16:creationId xmlns:a16="http://schemas.microsoft.com/office/drawing/2014/main" id="{66A26DAD-9A56-47AE-92C8-04E9953C93B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84" name="Speech Bubble: Rectangle with Corners Rounded 321">
            <a:extLst>
              <a:ext uri="{FF2B5EF4-FFF2-40B4-BE49-F238E27FC236}">
                <a16:creationId xmlns:a16="http://schemas.microsoft.com/office/drawing/2014/main" id="{5B98E7CF-9731-4112-8E47-1AC0BD4C9253}"/>
              </a:ext>
            </a:extLst>
          </p:cNvPr>
          <p:cNvSpPr/>
          <p:nvPr/>
        </p:nvSpPr>
        <p:spPr>
          <a:xfrm>
            <a:off x="4852550" y="694101"/>
            <a:ext cx="1403609" cy="487617"/>
          </a:xfrm>
          <a:prstGeom prst="wedgeRoundRectCallout">
            <a:avLst>
              <a:gd name="adj1" fmla="val -77778"/>
              <a:gd name="adj2" fmla="val 871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明细表不能保证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5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秒内显示，建议通过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Tableau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自助方式</a:t>
            </a:r>
          </a:p>
        </p:txBody>
      </p:sp>
      <p:grpSp>
        <p:nvGrpSpPr>
          <p:cNvPr id="85" name="Group 44">
            <a:extLst>
              <a:ext uri="{FF2B5EF4-FFF2-40B4-BE49-F238E27FC236}">
                <a16:creationId xmlns:a16="http://schemas.microsoft.com/office/drawing/2014/main" id="{6DB2CBD5-A3E8-41C4-A072-FA87E58AFEF5}"/>
              </a:ext>
            </a:extLst>
          </p:cNvPr>
          <p:cNvGrpSpPr/>
          <p:nvPr/>
        </p:nvGrpSpPr>
        <p:grpSpPr>
          <a:xfrm>
            <a:off x="4818349" y="1202326"/>
            <a:ext cx="1068216" cy="299140"/>
            <a:chOff x="304798" y="1047755"/>
            <a:chExt cx="1068216" cy="291949"/>
          </a:xfrm>
        </p:grpSpPr>
        <p:sp>
          <p:nvSpPr>
            <p:cNvPr id="86" name="矩形 60">
              <a:extLst>
                <a:ext uri="{FF2B5EF4-FFF2-40B4-BE49-F238E27FC236}">
                  <a16:creationId xmlns:a16="http://schemas.microsoft.com/office/drawing/2014/main" id="{1AC6A961-8510-4D2E-8AE9-7A7DA934CF2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8" name="文本框 61">
              <a:extLst>
                <a:ext uri="{FF2B5EF4-FFF2-40B4-BE49-F238E27FC236}">
                  <a16:creationId xmlns:a16="http://schemas.microsoft.com/office/drawing/2014/main" id="{FBEB4616-203B-45E2-96D6-E16FC1A9F334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客户类型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9" name="Right Triangle 25">
              <a:extLst>
                <a:ext uri="{FF2B5EF4-FFF2-40B4-BE49-F238E27FC236}">
                  <a16:creationId xmlns:a16="http://schemas.microsoft.com/office/drawing/2014/main" id="{597FAB89-68C1-4182-9F87-A4223599895F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0" name="Group 44">
            <a:extLst>
              <a:ext uri="{FF2B5EF4-FFF2-40B4-BE49-F238E27FC236}">
                <a16:creationId xmlns:a16="http://schemas.microsoft.com/office/drawing/2014/main" id="{110BE392-EB42-48AB-94CB-A01CC78D7C06}"/>
              </a:ext>
            </a:extLst>
          </p:cNvPr>
          <p:cNvGrpSpPr/>
          <p:nvPr/>
        </p:nvGrpSpPr>
        <p:grpSpPr>
          <a:xfrm>
            <a:off x="5963097" y="1192723"/>
            <a:ext cx="1068216" cy="299140"/>
            <a:chOff x="304798" y="1047755"/>
            <a:chExt cx="1068216" cy="291949"/>
          </a:xfrm>
        </p:grpSpPr>
        <p:sp>
          <p:nvSpPr>
            <p:cNvPr id="91" name="矩形 60">
              <a:extLst>
                <a:ext uri="{FF2B5EF4-FFF2-40B4-BE49-F238E27FC236}">
                  <a16:creationId xmlns:a16="http://schemas.microsoft.com/office/drawing/2014/main" id="{5102645D-9508-4218-9C16-B7A8E249D312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2" name="文本框 61">
              <a:extLst>
                <a:ext uri="{FF2B5EF4-FFF2-40B4-BE49-F238E27FC236}">
                  <a16:creationId xmlns:a16="http://schemas.microsoft.com/office/drawing/2014/main" id="{2EC85428-5752-4560-8B78-39FAC39FBE39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系统名称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3" name="Right Triangle 25">
              <a:extLst>
                <a:ext uri="{FF2B5EF4-FFF2-40B4-BE49-F238E27FC236}">
                  <a16:creationId xmlns:a16="http://schemas.microsoft.com/office/drawing/2014/main" id="{6B126103-AE0C-4C44-8500-3C2456054EE1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393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经销商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直营系统导购明细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30563"/>
              </p:ext>
            </p:extLst>
          </p:nvPr>
        </p:nvGraphicFramePr>
        <p:xfrm>
          <a:off x="0" y="433388"/>
          <a:ext cx="12192000" cy="6242135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502310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时间筛选器：默认显示为上月，</a:t>
                      </a:r>
                      <a:r>
                        <a:rPr lang="zh-CN" altLang="en-US" sz="1200" b="0" i="0" u="none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且</a:t>
                      </a:r>
                      <a:r>
                        <a:rPr lang="en-US" altLang="zh-CN" sz="1200" b="0" i="0" u="none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号之后才可以查看上月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大区筛选器：默认全部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城市群筛选器：默认全部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客户类型筛选器：默认全部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系统名称筛选器：默认全部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经销商</a:t>
                      </a:r>
                      <a:r>
                        <a:rPr lang="en-US" altLang="zh-CN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直营系统明细表：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默认首页显示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条数据，超出后分页显示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显示前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XX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项”筛选框内可任意输入整数，来选择每页可展示的条数。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支持随着筛选框内填写的数值大小变化，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明细表最下面的页面控制器也随之变化，如一共有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995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条数据，输入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页，前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项，最后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项；若输入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默认每页显示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同时支持通过点击页面控制器上的页数跳转到到该页面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（注意：随着当前页面展示条数的增多，系统响应时间会对应有所增长）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支持通过向右拖拉滑动条来展示表格右端的字段内容，同理将滑动条拖到右侧后，可以通过向左拖动滑动条来查看表格左侧的字段内容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支持通过向下拖拉滑动条来展示表格下方的字段内容，同理将滑动条拖到下侧后，可以通过向上拖动滑动条来查看表格上方的字段内容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u="none" dirty="0"/>
                        <a:t>排序字段</a:t>
                      </a:r>
                      <a:r>
                        <a:rPr lang="zh-CN" altLang="en-US" sz="1200" dirty="0"/>
                        <a:t>：公司承担金额（申请）  ；</a:t>
                      </a:r>
                      <a:endParaRPr lang="en-US" altLang="zh-CN" sz="1200" dirty="0"/>
                    </a:p>
                    <a:p>
                      <a:r>
                        <a:rPr lang="zh-CN" altLang="en-US" sz="1200" u="none" dirty="0"/>
                        <a:t>排序方式</a:t>
                      </a:r>
                      <a:r>
                        <a:rPr lang="zh-CN" altLang="en-US" sz="1200" dirty="0"/>
                        <a:t>：升序，降序 （指标都可以实现升降序排列）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默认：折前收入，降序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07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5"/>
          <p:cNvSpPr txBox="1"/>
          <p:nvPr/>
        </p:nvSpPr>
        <p:spPr>
          <a:xfrm>
            <a:off x="71621" y="833769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酸奶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kumimoji="1" lang="zh-CN" altLang="en-US" sz="1200" dirty="0">
                <a:solidFill>
                  <a:srgbClr val="00AAFF"/>
                </a:solidFill>
              </a:rPr>
              <a:t>超期结案率</a:t>
            </a:r>
          </a:p>
        </p:txBody>
      </p:sp>
      <p:grpSp>
        <p:nvGrpSpPr>
          <p:cNvPr id="33" name="Group 44"/>
          <p:cNvGrpSpPr/>
          <p:nvPr/>
        </p:nvGrpSpPr>
        <p:grpSpPr>
          <a:xfrm>
            <a:off x="259879" y="1172422"/>
            <a:ext cx="1068216" cy="291949"/>
            <a:chOff x="304798" y="1047755"/>
            <a:chExt cx="1068216" cy="291949"/>
          </a:xfrm>
        </p:grpSpPr>
        <p:sp>
          <p:nvSpPr>
            <p:cNvPr id="34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</a:rPr>
                <a:t>时间</a:t>
              </a:r>
            </a:p>
          </p:txBody>
        </p:sp>
        <p:sp>
          <p:nvSpPr>
            <p:cNvPr id="36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44"/>
          <p:cNvGrpSpPr/>
          <p:nvPr/>
        </p:nvGrpSpPr>
        <p:grpSpPr>
          <a:xfrm>
            <a:off x="2045863" y="1172422"/>
            <a:ext cx="1068216" cy="291949"/>
            <a:chOff x="304798" y="1047755"/>
            <a:chExt cx="1068216" cy="291949"/>
          </a:xfrm>
        </p:grpSpPr>
        <p:sp>
          <p:nvSpPr>
            <p:cNvPr id="38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40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638181" y="1147899"/>
            <a:ext cx="720000" cy="287867"/>
            <a:chOff x="10952441" y="1047755"/>
            <a:chExt cx="720000" cy="287867"/>
          </a:xfrm>
        </p:grpSpPr>
        <p:sp>
          <p:nvSpPr>
            <p:cNvPr id="49" name="矩形 57"/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文本框 58"/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76" name="矩形 60"/>
          <p:cNvSpPr/>
          <p:nvPr/>
        </p:nvSpPr>
        <p:spPr>
          <a:xfrm>
            <a:off x="3630710" y="1152792"/>
            <a:ext cx="1068216" cy="2919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7" name="文本框 61"/>
          <p:cNvSpPr txBox="1"/>
          <p:nvPr/>
        </p:nvSpPr>
        <p:spPr>
          <a:xfrm>
            <a:off x="3664911" y="11582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AAFF"/>
                </a:solidFill>
                <a:latin typeface="+mn-ea"/>
              </a:rPr>
              <a:t>区域</a:t>
            </a:r>
          </a:p>
        </p:txBody>
      </p:sp>
      <p:sp>
        <p:nvSpPr>
          <p:cNvPr id="78" name="Right Triangle 25"/>
          <p:cNvSpPr/>
          <p:nvPr/>
        </p:nvSpPr>
        <p:spPr>
          <a:xfrm rot="19017570">
            <a:off x="4543353" y="12570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2" name="Speech Bubble: Rectangle with Corners Rounded 321"/>
          <p:cNvSpPr/>
          <p:nvPr/>
        </p:nvSpPr>
        <p:spPr>
          <a:xfrm>
            <a:off x="1391596" y="1182464"/>
            <a:ext cx="583865" cy="347286"/>
          </a:xfrm>
          <a:prstGeom prst="wedgeRoundRectCallout">
            <a:avLst>
              <a:gd name="adj1" fmla="val -84526"/>
              <a:gd name="adj2" fmla="val -497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prstClr val="white"/>
                </a:solidFill>
              </a:rPr>
              <a:t>默认上月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746842" y="1138025"/>
            <a:ext cx="1717873" cy="323591"/>
            <a:chOff x="9922743" y="656692"/>
            <a:chExt cx="1717873" cy="323591"/>
          </a:xfrm>
        </p:grpSpPr>
        <p:sp>
          <p:nvSpPr>
            <p:cNvPr id="46" name="Rectangle: Rounded Corners 77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prstClr val="white">
                      <a:lumMod val="65000"/>
                    </a:prstClr>
                  </a:solidFill>
                </a:rPr>
                <a:t>YTD</a:t>
              </a:r>
              <a:endParaRPr lang="zh-CN" altLang="en-US" sz="1400" b="1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4" y="4295447"/>
            <a:ext cx="11678464" cy="179694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41" y="1540241"/>
            <a:ext cx="11650170" cy="615374"/>
          </a:xfrm>
          <a:prstGeom prst="rect">
            <a:avLst/>
          </a:prstGeom>
        </p:spPr>
      </p:pic>
      <p:sp>
        <p:nvSpPr>
          <p:cNvPr id="97" name="Text Placeholder 3"/>
          <p:cNvSpPr txBox="1"/>
          <p:nvPr/>
        </p:nvSpPr>
        <p:spPr>
          <a:xfrm>
            <a:off x="1201221" y="1646426"/>
            <a:ext cx="1401414" cy="283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5600" b="1" dirty="0">
                <a:solidFill>
                  <a:prstClr val="black"/>
                </a:solidFill>
                <a:latin typeface="+mn-ea"/>
              </a:rPr>
              <a:t>总活动份数</a:t>
            </a:r>
            <a:endParaRPr lang="en-US" altLang="zh-CN" sz="5600" b="1" dirty="0">
              <a:solidFill>
                <a:prstClr val="black"/>
              </a:solidFill>
              <a:latin typeface="+mn-ea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5600" b="1" dirty="0">
                <a:solidFill>
                  <a:prstClr val="black"/>
                </a:solidFill>
                <a:ea typeface="微软雅黑" panose="020B0503020204020204" pitchFamily="34" charset="-122"/>
              </a:rPr>
              <a:t>    12</a:t>
            </a:r>
            <a:endParaRPr lang="en-SG" sz="56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98" name="Text Placeholder 7"/>
          <p:cNvSpPr txBox="1"/>
          <p:nvPr/>
        </p:nvSpPr>
        <p:spPr>
          <a:xfrm>
            <a:off x="5776821" y="1599450"/>
            <a:ext cx="1404937" cy="496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结案金额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1400" b="1" dirty="0">
                <a:solidFill>
                  <a:prstClr val="black"/>
                </a:solidFill>
              </a:rPr>
              <a:t>  100</a:t>
            </a:r>
            <a:endParaRPr lang="en-SG" sz="1400" b="1" dirty="0">
              <a:solidFill>
                <a:prstClr val="black"/>
              </a:solidFill>
            </a:endParaRPr>
          </a:p>
          <a:p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9" name="Text Placeholder 10"/>
          <p:cNvSpPr txBox="1"/>
          <p:nvPr/>
        </p:nvSpPr>
        <p:spPr>
          <a:xfrm>
            <a:off x="10534581" y="1584272"/>
            <a:ext cx="1403350" cy="632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超期结案率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1400" b="1" dirty="0">
                <a:solidFill>
                  <a:prstClr val="black"/>
                </a:solidFill>
              </a:rPr>
              <a:t>    50</a:t>
            </a:r>
            <a:r>
              <a:rPr lang="en-US" altLang="zh-CN" sz="1400" b="1" dirty="0">
                <a:solidFill>
                  <a:prstClr val="black"/>
                </a:solidFill>
                <a:latin typeface="+mn-ea"/>
              </a:rPr>
              <a:t>%</a:t>
            </a:r>
            <a:endParaRPr lang="en-SG" sz="1400" b="1" dirty="0">
              <a:solidFill>
                <a:prstClr val="black"/>
              </a:solidFill>
            </a:endParaRPr>
          </a:p>
          <a:p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0" name="Text Placeholder 12"/>
          <p:cNvSpPr txBox="1"/>
          <p:nvPr/>
        </p:nvSpPr>
        <p:spPr>
          <a:xfrm>
            <a:off x="3237350" y="1631574"/>
            <a:ext cx="1404938" cy="515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5600" b="1" dirty="0">
                <a:solidFill>
                  <a:prstClr val="black"/>
                </a:solidFill>
                <a:latin typeface="+mn-ea"/>
              </a:rPr>
              <a:t>超期结案份数</a:t>
            </a:r>
            <a:endParaRPr lang="en-US" altLang="zh-CN" sz="5600" b="1" dirty="0">
              <a:solidFill>
                <a:prstClr val="black"/>
              </a:solidFill>
              <a:latin typeface="+mn-ea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5600" b="1" dirty="0">
                <a:solidFill>
                  <a:prstClr val="black"/>
                </a:solidFill>
              </a:rPr>
              <a:t>   100</a:t>
            </a:r>
            <a:endParaRPr lang="en-SG" sz="5600" b="1" dirty="0">
              <a:solidFill>
                <a:prstClr val="black"/>
              </a:solidFill>
            </a:endParaRPr>
          </a:p>
          <a:p>
            <a:endParaRPr lang="en-US" sz="1000" b="1" dirty="0">
              <a:solidFill>
                <a:prstClr val="black"/>
              </a:solidFill>
            </a:endParaRPr>
          </a:p>
        </p:txBody>
      </p:sp>
      <p:graphicFrame>
        <p:nvGraphicFramePr>
          <p:cNvPr id="101" name="表格 45"/>
          <p:cNvGraphicFramePr>
            <a:graphicFrameLocks noGrp="1"/>
          </p:cNvGraphicFramePr>
          <p:nvPr/>
        </p:nvGraphicFramePr>
        <p:xfrm>
          <a:off x="320291" y="6446758"/>
          <a:ext cx="11678464" cy="338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6915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活动编码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区域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经销商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职能分类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费用来源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结案方式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开始时间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结束时间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是否超期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签批金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结案金额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超期结案金额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超期结案率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5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内容占位符 12"/>
          <p:cNvSpPr txBox="1"/>
          <p:nvPr/>
        </p:nvSpPr>
        <p:spPr>
          <a:xfrm>
            <a:off x="333371" y="6168264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300" b="1" dirty="0">
                <a:solidFill>
                  <a:srgbClr val="FF0000"/>
                </a:solidFill>
              </a:rPr>
              <a:t>超期结案明细表</a:t>
            </a:r>
          </a:p>
        </p:txBody>
      </p:sp>
      <p:sp>
        <p:nvSpPr>
          <p:cNvPr id="104" name="Oval 4"/>
          <p:cNvSpPr/>
          <p:nvPr/>
        </p:nvSpPr>
        <p:spPr>
          <a:xfrm>
            <a:off x="55641" y="395104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5" name="Oval 4"/>
          <p:cNvSpPr/>
          <p:nvPr/>
        </p:nvSpPr>
        <p:spPr>
          <a:xfrm>
            <a:off x="55641" y="148952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6" name="Oval 4"/>
          <p:cNvSpPr/>
          <p:nvPr/>
        </p:nvSpPr>
        <p:spPr>
          <a:xfrm>
            <a:off x="75248" y="216610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7" name="Oval 4"/>
          <p:cNvSpPr/>
          <p:nvPr/>
        </p:nvSpPr>
        <p:spPr>
          <a:xfrm>
            <a:off x="0" y="616826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8" name="Text Placeholder 7"/>
          <p:cNvSpPr txBox="1"/>
          <p:nvPr/>
        </p:nvSpPr>
        <p:spPr>
          <a:xfrm>
            <a:off x="7974491" y="1622284"/>
            <a:ext cx="1262573" cy="55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600" b="1" dirty="0">
                <a:solidFill>
                  <a:prstClr val="black"/>
                </a:solidFill>
                <a:latin typeface="+mn-ea"/>
              </a:rPr>
              <a:t>超期结案金额</a:t>
            </a:r>
            <a:endParaRPr lang="en-US" altLang="zh-CN" sz="5600" b="1" dirty="0">
              <a:solidFill>
                <a:prstClr val="black"/>
              </a:solidFill>
              <a:latin typeface="+mn-ea"/>
            </a:endParaRPr>
          </a:p>
          <a:p>
            <a:r>
              <a:rPr lang="en-US" sz="5600" b="1" dirty="0">
                <a:solidFill>
                  <a:prstClr val="black"/>
                </a:solidFill>
              </a:rPr>
              <a:t>100</a:t>
            </a:r>
            <a:endParaRPr lang="en-SG" sz="5600" b="1" dirty="0">
              <a:solidFill>
                <a:prstClr val="black"/>
              </a:solidFill>
            </a:endParaRPr>
          </a:p>
          <a:p>
            <a:endParaRPr lang="en-US" sz="5600" b="1" dirty="0">
              <a:solidFill>
                <a:prstClr val="black"/>
              </a:solidFill>
            </a:endParaRPr>
          </a:p>
        </p:txBody>
      </p:sp>
      <p:graphicFrame>
        <p:nvGraphicFramePr>
          <p:cNvPr id="109" name="Chart 43"/>
          <p:cNvGraphicFramePr/>
          <p:nvPr>
            <p:extLst>
              <p:ext uri="{D42A27DB-BD31-4B8C-83A1-F6EECF244321}">
                <p14:modId xmlns:p14="http://schemas.microsoft.com/office/powerpoint/2010/main" val="4283649413"/>
              </p:ext>
            </p:extLst>
          </p:nvPr>
        </p:nvGraphicFramePr>
        <p:xfrm>
          <a:off x="286989" y="4490851"/>
          <a:ext cx="3084275" cy="1623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1" name="Chart 43"/>
          <p:cNvGraphicFramePr/>
          <p:nvPr>
            <p:extLst>
              <p:ext uri="{D42A27DB-BD31-4B8C-83A1-F6EECF244321}">
                <p14:modId xmlns:p14="http://schemas.microsoft.com/office/powerpoint/2010/main" val="285766287"/>
              </p:ext>
            </p:extLst>
          </p:nvPr>
        </p:nvGraphicFramePr>
        <p:xfrm>
          <a:off x="8571370" y="4496031"/>
          <a:ext cx="3488384" cy="170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2" name="Chart 43"/>
          <p:cNvGraphicFramePr/>
          <p:nvPr>
            <p:extLst>
              <p:ext uri="{D42A27DB-BD31-4B8C-83A1-F6EECF244321}">
                <p14:modId xmlns:p14="http://schemas.microsoft.com/office/powerpoint/2010/main" val="3762172600"/>
              </p:ext>
            </p:extLst>
          </p:nvPr>
        </p:nvGraphicFramePr>
        <p:xfrm>
          <a:off x="3144572" y="4471641"/>
          <a:ext cx="3116206" cy="175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3" name="矩形 21"/>
          <p:cNvSpPr/>
          <p:nvPr/>
        </p:nvSpPr>
        <p:spPr>
          <a:xfrm>
            <a:off x="6260778" y="4319451"/>
            <a:ext cx="1269578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/>
            </a:pPr>
            <a:r>
              <a:rPr lang="zh-CN" altLang="en-US" sz="110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职能分类超期结案率</a:t>
            </a:r>
          </a:p>
        </p:txBody>
      </p:sp>
      <p:sp>
        <p:nvSpPr>
          <p:cNvPr id="114" name="矩形 21"/>
          <p:cNvSpPr/>
          <p:nvPr/>
        </p:nvSpPr>
        <p:spPr>
          <a:xfrm>
            <a:off x="9014227" y="4326787"/>
            <a:ext cx="1269578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/>
            </a:pPr>
            <a:r>
              <a:rPr lang="zh-CN" altLang="en-US" sz="110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活动类型超期结案率</a:t>
            </a:r>
          </a:p>
        </p:txBody>
      </p:sp>
      <p:sp>
        <p:nvSpPr>
          <p:cNvPr id="115" name="矩形 21"/>
          <p:cNvSpPr/>
          <p:nvPr/>
        </p:nvSpPr>
        <p:spPr>
          <a:xfrm>
            <a:off x="388007" y="4357637"/>
            <a:ext cx="987450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/>
            </a:pPr>
            <a:r>
              <a:rPr lang="zh-CN" altLang="en-US" sz="110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大区超期结案率</a:t>
            </a:r>
          </a:p>
        </p:txBody>
      </p:sp>
      <p:sp>
        <p:nvSpPr>
          <p:cNvPr id="116" name="矩形 21"/>
          <p:cNvSpPr/>
          <p:nvPr/>
        </p:nvSpPr>
        <p:spPr>
          <a:xfrm>
            <a:off x="3317163" y="4336651"/>
            <a:ext cx="987450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/>
            </a:pPr>
            <a:r>
              <a:rPr lang="zh-CN" altLang="en-US" sz="110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区域超期结案率</a:t>
            </a:r>
          </a:p>
        </p:txBody>
      </p:sp>
      <p:graphicFrame>
        <p:nvGraphicFramePr>
          <p:cNvPr id="117" name="内容占位符 46"/>
          <p:cNvGraphicFramePr/>
          <p:nvPr>
            <p:extLst>
              <p:ext uri="{D42A27DB-BD31-4B8C-83A1-F6EECF244321}">
                <p14:modId xmlns:p14="http://schemas.microsoft.com/office/powerpoint/2010/main" val="866532981"/>
              </p:ext>
            </p:extLst>
          </p:nvPr>
        </p:nvGraphicFramePr>
        <p:xfrm>
          <a:off x="382854" y="2339290"/>
          <a:ext cx="11610957" cy="172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8" name="Speech Bubble: Rectangle with Corners Rounded 321"/>
          <p:cNvSpPr/>
          <p:nvPr/>
        </p:nvSpPr>
        <p:spPr>
          <a:xfrm>
            <a:off x="1800818" y="3865979"/>
            <a:ext cx="1739581" cy="496013"/>
          </a:xfrm>
          <a:prstGeom prst="wedgeRoundRectCallout">
            <a:avLst>
              <a:gd name="adj1" fmla="val -64966"/>
              <a:gd name="adj2" fmla="val 2136"/>
              <a:gd name="adj3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>
                <a:solidFill>
                  <a:prstClr val="white"/>
                </a:solidFill>
              </a:rPr>
              <a:t>光标显示：</a:t>
            </a:r>
            <a:endParaRPr lang="en-US" altLang="zh-CN" sz="800" dirty="0">
              <a:solidFill>
                <a:prstClr val="white"/>
              </a:solidFill>
            </a:endParaRPr>
          </a:p>
          <a:p>
            <a:r>
              <a:rPr lang="zh-CN" altLang="en-US" sz="800" dirty="0">
                <a:solidFill>
                  <a:prstClr val="white"/>
                </a:solidFill>
              </a:rPr>
              <a:t>总活动份数，超期结案份数，结案金额，超期结案金额，超期结案率</a:t>
            </a:r>
            <a:endParaRPr lang="zh-CN" altLang="en-US" sz="1050" dirty="0">
              <a:solidFill>
                <a:prstClr val="white"/>
              </a:solidFill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84881" y="4315417"/>
            <a:ext cx="275975" cy="231819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3383" y="4316170"/>
            <a:ext cx="275975" cy="23181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3258" y="4303822"/>
            <a:ext cx="275975" cy="231819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2371" y="4357637"/>
            <a:ext cx="275975" cy="231819"/>
          </a:xfrm>
          <a:prstGeom prst="rect">
            <a:avLst/>
          </a:prstGeom>
        </p:spPr>
      </p:pic>
      <p:sp>
        <p:nvSpPr>
          <p:cNvPr id="124" name="内容占位符 12"/>
          <p:cNvSpPr txBox="1"/>
          <p:nvPr/>
        </p:nvSpPr>
        <p:spPr>
          <a:xfrm>
            <a:off x="320291" y="4022744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300" b="1" dirty="0">
                <a:solidFill>
                  <a:prstClr val="black"/>
                </a:solidFill>
              </a:rPr>
              <a:t>超期结案明细表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0193" y="2525494"/>
            <a:ext cx="275975" cy="231819"/>
          </a:xfrm>
          <a:prstGeom prst="rect">
            <a:avLst/>
          </a:prstGeom>
        </p:spPr>
      </p:pic>
      <p:graphicFrame>
        <p:nvGraphicFramePr>
          <p:cNvPr id="53" name="Chart 43"/>
          <p:cNvGraphicFramePr/>
          <p:nvPr>
            <p:extLst>
              <p:ext uri="{D42A27DB-BD31-4B8C-83A1-F6EECF244321}">
                <p14:modId xmlns:p14="http://schemas.microsoft.com/office/powerpoint/2010/main" val="2844879238"/>
              </p:ext>
            </p:extLst>
          </p:nvPr>
        </p:nvGraphicFramePr>
        <p:xfrm>
          <a:off x="6068697" y="4488695"/>
          <a:ext cx="2625395" cy="163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4" name="Speech Bubble: Rectangle with Corners Rounded 321">
            <a:extLst>
              <a:ext uri="{FF2B5EF4-FFF2-40B4-BE49-F238E27FC236}">
                <a16:creationId xmlns:a16="http://schemas.microsoft.com/office/drawing/2014/main" id="{A794CF20-E4F6-4056-95AD-6BA0DB67162F}"/>
              </a:ext>
            </a:extLst>
          </p:cNvPr>
          <p:cNvSpPr/>
          <p:nvPr/>
        </p:nvSpPr>
        <p:spPr>
          <a:xfrm>
            <a:off x="2020332" y="6076287"/>
            <a:ext cx="1677398" cy="402813"/>
          </a:xfrm>
          <a:prstGeom prst="wedgeRoundRectCallout">
            <a:avLst>
              <a:gd name="adj1" fmla="val -76977"/>
              <a:gd name="adj2" fmla="val 36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rgbClr val="FF0000"/>
                </a:solidFill>
              </a:rPr>
              <a:t>明细表通过</a:t>
            </a:r>
            <a:r>
              <a:rPr lang="en-US" altLang="zh-CN" sz="1050" dirty="0">
                <a:solidFill>
                  <a:srgbClr val="FF0000"/>
                </a:solidFill>
              </a:rPr>
              <a:t>Tableau</a:t>
            </a:r>
            <a:r>
              <a:rPr lang="zh-CN" altLang="en-US" sz="1050" dirty="0">
                <a:solidFill>
                  <a:srgbClr val="FF0000"/>
                </a:solidFill>
              </a:rPr>
              <a:t>自助方式实现。</a:t>
            </a:r>
          </a:p>
        </p:txBody>
      </p:sp>
      <p:sp>
        <p:nvSpPr>
          <p:cNvPr id="103" name="内容占位符 9"/>
          <p:cNvSpPr txBox="1"/>
          <p:nvPr/>
        </p:nvSpPr>
        <p:spPr>
          <a:xfrm>
            <a:off x="123289" y="2162108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b="1" dirty="0">
                <a:solidFill>
                  <a:prstClr val="black"/>
                </a:solidFill>
              </a:rPr>
              <a:t>趋势对比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超期结案率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53161"/>
              </p:ext>
            </p:extLst>
          </p:nvPr>
        </p:nvGraphicFramePr>
        <p:xfrm>
          <a:off x="0" y="433388"/>
          <a:ext cx="12192000" cy="5173289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63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时间筛选器：默认显示为上月，数据为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超期结案率表，均按照超期结案率从高到低排序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，且表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之间互相联动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07" y="2412947"/>
            <a:ext cx="275975" cy="2318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5">
            <a:extLst>
              <a:ext uri="{FF2B5EF4-FFF2-40B4-BE49-F238E27FC236}">
                <a16:creationId xmlns:a16="http://schemas.microsoft.com/office/drawing/2014/main" id="{E5265B77-FBAF-467B-8D74-B899795A2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567" y="2422593"/>
            <a:ext cx="6388330" cy="1397972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8" y="2426707"/>
            <a:ext cx="5582406" cy="1385244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3967922"/>
            <a:ext cx="5621152" cy="1342173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953" y="5505091"/>
            <a:ext cx="4040249" cy="1342173"/>
          </a:xfrm>
          <a:prstGeom prst="rect">
            <a:avLst/>
          </a:prstGeom>
        </p:spPr>
      </p:pic>
      <p:sp>
        <p:nvSpPr>
          <p:cNvPr id="2" name="文本框 5"/>
          <p:cNvSpPr txBox="1"/>
          <p:nvPr/>
        </p:nvSpPr>
        <p:spPr>
          <a:xfrm>
            <a:off x="126011" y="798896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销售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费用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酸奶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线下费用总览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9965352" y="1123293"/>
            <a:ext cx="720000" cy="287867"/>
            <a:chOff x="10952441" y="1047755"/>
            <a:chExt cx="720000" cy="287867"/>
          </a:xfrm>
        </p:grpSpPr>
        <p:sp>
          <p:nvSpPr>
            <p:cNvPr id="88" name="矩形 57"/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文本框 58"/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549777" y="1090381"/>
            <a:ext cx="1717873" cy="323591"/>
            <a:chOff x="9922743" y="656692"/>
            <a:chExt cx="1717873" cy="323591"/>
          </a:xfrm>
        </p:grpSpPr>
        <p:sp>
          <p:nvSpPr>
            <p:cNvPr id="91" name="Rectangle: Rounded Corners 56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4" name="Group 44"/>
          <p:cNvGrpSpPr/>
          <p:nvPr/>
        </p:nvGrpSpPr>
        <p:grpSpPr>
          <a:xfrm>
            <a:off x="2452504" y="1150451"/>
            <a:ext cx="1068216" cy="291949"/>
            <a:chOff x="304798" y="1047755"/>
            <a:chExt cx="1068216" cy="291949"/>
          </a:xfrm>
        </p:grpSpPr>
        <p:sp>
          <p:nvSpPr>
            <p:cNvPr id="95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96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97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98" name="Group 44"/>
          <p:cNvGrpSpPr/>
          <p:nvPr/>
        </p:nvGrpSpPr>
        <p:grpSpPr>
          <a:xfrm>
            <a:off x="4167061" y="1140935"/>
            <a:ext cx="1068216" cy="291949"/>
            <a:chOff x="304798" y="1047755"/>
            <a:chExt cx="1068216" cy="291949"/>
          </a:xfrm>
        </p:grpSpPr>
        <p:sp>
          <p:nvSpPr>
            <p:cNvPr id="99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00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AAFF"/>
                  </a:solidFill>
                  <a:latin typeface="+mn-ea"/>
                </a:rPr>
                <a:t>区域</a:t>
              </a:r>
            </a:p>
          </p:txBody>
        </p:sp>
        <p:sp>
          <p:nvSpPr>
            <p:cNvPr id="101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2817"/>
            <a:ext cx="12192000" cy="632563"/>
          </a:xfrm>
          <a:prstGeom prst="rect">
            <a:avLst/>
          </a:prstGeom>
        </p:spPr>
      </p:pic>
      <p:graphicFrame>
        <p:nvGraphicFramePr>
          <p:cNvPr id="111" name="Chart 43"/>
          <p:cNvGraphicFramePr/>
          <p:nvPr>
            <p:extLst>
              <p:ext uri="{D42A27DB-BD31-4B8C-83A1-F6EECF244321}">
                <p14:modId xmlns:p14="http://schemas.microsoft.com/office/powerpoint/2010/main" val="3337969708"/>
              </p:ext>
            </p:extLst>
          </p:nvPr>
        </p:nvGraphicFramePr>
        <p:xfrm>
          <a:off x="35463" y="3887354"/>
          <a:ext cx="5373935" cy="152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5"/>
          <a:srcRect l="20940" t="1" b="26206"/>
          <a:stretch>
            <a:fillRect/>
          </a:stretch>
        </p:blipFill>
        <p:spPr>
          <a:xfrm>
            <a:off x="5417029" y="2439926"/>
            <a:ext cx="218186" cy="17106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5"/>
          <a:srcRect l="20940" t="1" b="26206"/>
          <a:stretch>
            <a:fillRect/>
          </a:stretch>
        </p:blipFill>
        <p:spPr>
          <a:xfrm>
            <a:off x="5393467" y="3978731"/>
            <a:ext cx="218186" cy="171066"/>
          </a:xfrm>
          <a:prstGeom prst="rect">
            <a:avLst/>
          </a:prstGeom>
        </p:spPr>
      </p:pic>
      <p:sp>
        <p:nvSpPr>
          <p:cNvPr id="114" name="Speech Bubble: Rectangle with Corners Rounded 321">
            <a:extLst>
              <a:ext uri="{FF2B5EF4-FFF2-40B4-BE49-F238E27FC236}">
                <a16:creationId xmlns:a16="http://schemas.microsoft.com/office/drawing/2014/main" id="{A1DECF7D-4BC9-4B10-8B89-30EC16BA2B5C}"/>
              </a:ext>
            </a:extLst>
          </p:cNvPr>
          <p:cNvSpPr/>
          <p:nvPr/>
        </p:nvSpPr>
        <p:spPr>
          <a:xfrm>
            <a:off x="3902792" y="4451288"/>
            <a:ext cx="1438506" cy="553663"/>
          </a:xfrm>
          <a:prstGeom prst="wedgeRoundRectCallout">
            <a:avLst>
              <a:gd name="adj1" fmla="val -78576"/>
              <a:gd name="adj2" fmla="val -5792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光标显示：营销费用、费用率</a:t>
            </a:r>
            <a:endParaRPr lang="en-US" altLang="zh-CN" sz="1050" dirty="0"/>
          </a:p>
          <a:p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15" name="Content Placeholder 31"/>
          <p:cNvSpPr txBox="1"/>
          <p:nvPr/>
        </p:nvSpPr>
        <p:spPr>
          <a:xfrm>
            <a:off x="237718" y="37947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/>
              <a:t>费用出处费用</a:t>
            </a:r>
            <a:endParaRPr lang="en-US" sz="1100" b="1" dirty="0"/>
          </a:p>
        </p:txBody>
      </p:sp>
      <p:graphicFrame>
        <p:nvGraphicFramePr>
          <p:cNvPr id="116" name="Chart 43"/>
          <p:cNvGraphicFramePr/>
          <p:nvPr>
            <p:extLst>
              <p:ext uri="{D42A27DB-BD31-4B8C-83A1-F6EECF244321}">
                <p14:modId xmlns:p14="http://schemas.microsoft.com/office/powerpoint/2010/main" val="2336490086"/>
              </p:ext>
            </p:extLst>
          </p:nvPr>
        </p:nvGraphicFramePr>
        <p:xfrm>
          <a:off x="8067155" y="5397495"/>
          <a:ext cx="4096772" cy="1557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18" name="Pictur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807" y="3957824"/>
            <a:ext cx="6469193" cy="1342173"/>
          </a:xfrm>
          <a:prstGeom prst="rect">
            <a:avLst/>
          </a:prstGeom>
        </p:spPr>
      </p:pic>
      <p:sp>
        <p:nvSpPr>
          <p:cNvPr id="119" name="Content Placeholder 31"/>
          <p:cNvSpPr txBox="1"/>
          <p:nvPr/>
        </p:nvSpPr>
        <p:spPr>
          <a:xfrm>
            <a:off x="8151990" y="5299997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/>
              <a:t>直营费用</a:t>
            </a:r>
            <a:endParaRPr lang="en-US" sz="1100" b="1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385" y="5505090"/>
            <a:ext cx="4092103" cy="1342173"/>
          </a:xfrm>
          <a:prstGeom prst="rect">
            <a:avLst/>
          </a:prstGeom>
        </p:spPr>
      </p:pic>
      <p:sp>
        <p:nvSpPr>
          <p:cNvPr id="121" name="Content Placeholder 31"/>
          <p:cNvSpPr txBox="1">
            <a:spLocks/>
          </p:cNvSpPr>
          <p:nvPr/>
        </p:nvSpPr>
        <p:spPr>
          <a:xfrm>
            <a:off x="3964674" y="5282225"/>
            <a:ext cx="3195807" cy="163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100" b="1" dirty="0"/>
              <a:t>科目费用</a:t>
            </a:r>
            <a:endParaRPr lang="en-US" sz="1100" b="1" dirty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23535"/>
            <a:ext cx="3945756" cy="1342173"/>
          </a:xfrm>
          <a:prstGeom prst="rect">
            <a:avLst/>
          </a:prstGeom>
        </p:spPr>
      </p:pic>
      <p:sp>
        <p:nvSpPr>
          <p:cNvPr id="128" name="Content Placeholder 31"/>
          <p:cNvSpPr txBox="1">
            <a:spLocks/>
          </p:cNvSpPr>
          <p:nvPr/>
        </p:nvSpPr>
        <p:spPr>
          <a:xfrm>
            <a:off x="237718" y="5327820"/>
            <a:ext cx="3195807" cy="163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100" b="1" dirty="0"/>
              <a:t>大区费用</a:t>
            </a:r>
            <a:endParaRPr lang="en-US" sz="1100" b="1" dirty="0"/>
          </a:p>
        </p:txBody>
      </p:sp>
      <p:sp>
        <p:nvSpPr>
          <p:cNvPr id="129" name="Content Placeholder 31"/>
          <p:cNvSpPr txBox="1"/>
          <p:nvPr/>
        </p:nvSpPr>
        <p:spPr>
          <a:xfrm>
            <a:off x="5867462" y="3816105"/>
            <a:ext cx="2475482" cy="22935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/>
              <a:t>职能分类费用</a:t>
            </a:r>
            <a:endParaRPr lang="en-US" sz="1100" b="1" dirty="0"/>
          </a:p>
        </p:txBody>
      </p:sp>
      <p:grpSp>
        <p:nvGrpSpPr>
          <p:cNvPr id="130" name="Group 44"/>
          <p:cNvGrpSpPr/>
          <p:nvPr/>
        </p:nvGrpSpPr>
        <p:grpSpPr>
          <a:xfrm>
            <a:off x="282167" y="1190225"/>
            <a:ext cx="1068216" cy="291949"/>
            <a:chOff x="304798" y="1047755"/>
            <a:chExt cx="1068216" cy="291949"/>
          </a:xfrm>
        </p:grpSpPr>
        <p:sp>
          <p:nvSpPr>
            <p:cNvPr id="131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32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</a:t>
              </a:r>
            </a:p>
          </p:txBody>
        </p:sp>
        <p:sp>
          <p:nvSpPr>
            <p:cNvPr id="133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34" name="Speech Bubble: Rectangle with Corners Rounded 321"/>
          <p:cNvSpPr/>
          <p:nvPr/>
        </p:nvSpPr>
        <p:spPr>
          <a:xfrm>
            <a:off x="1306096" y="1034945"/>
            <a:ext cx="1200305" cy="653437"/>
          </a:xfrm>
          <a:prstGeom prst="wedgeRoundRectCallout">
            <a:avLst>
              <a:gd name="adj1" fmla="val -93547"/>
              <a:gd name="adj2" fmla="val -284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默认上月，入账口径；设置每月</a:t>
            </a:r>
            <a:r>
              <a:rPr lang="en-US" altLang="zh-CN" sz="1050" dirty="0"/>
              <a:t>6</a:t>
            </a:r>
            <a:r>
              <a:rPr lang="zh-CN" altLang="en-US" sz="1050" dirty="0"/>
              <a:t>号之后才能看到上月数据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50725" y="1651813"/>
            <a:ext cx="9972651" cy="654827"/>
            <a:chOff x="299955" y="1641818"/>
            <a:chExt cx="9972651" cy="654827"/>
          </a:xfrm>
        </p:grpSpPr>
        <p:sp>
          <p:nvSpPr>
            <p:cNvPr id="4" name="TextBox 3"/>
            <p:cNvSpPr txBox="1"/>
            <p:nvPr/>
          </p:nvSpPr>
          <p:spPr>
            <a:xfrm>
              <a:off x="299955" y="1645735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b="1" dirty="0">
                  <a:latin typeface="+mn-ea"/>
                </a:rPr>
                <a:t>折前收入</a:t>
              </a:r>
              <a:endParaRPr lang="en-US" altLang="zh-CN" sz="1200" b="1" dirty="0">
                <a:latin typeface="+mn-ea"/>
              </a:endParaRPr>
            </a:p>
            <a:p>
              <a:pPr algn="l"/>
              <a:r>
                <a:rPr lang="en-US" sz="1200" b="1" dirty="0">
                  <a:latin typeface="+mn-ea"/>
                </a:rPr>
                <a:t>   3000</a:t>
              </a:r>
            </a:p>
            <a:p>
              <a:pPr algn="l"/>
              <a:r>
                <a:rPr lang="en-US" sz="1200" b="1" dirty="0">
                  <a:latin typeface="+mn-ea"/>
                </a:rPr>
                <a:t>  50000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13666" y="1648602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b="1" dirty="0">
                  <a:latin typeface="+mn-ea"/>
                </a:rPr>
                <a:t>营销费用</a:t>
              </a:r>
              <a:endParaRPr lang="en-US" altLang="zh-CN" sz="1200" b="1" dirty="0">
                <a:latin typeface="+mn-ea"/>
              </a:endParaRPr>
            </a:p>
            <a:p>
              <a:pPr algn="l"/>
              <a:r>
                <a:rPr lang="en-US" sz="1200" b="1" dirty="0">
                  <a:latin typeface="+mn-ea"/>
                </a:rPr>
                <a:t>   300</a:t>
              </a:r>
            </a:p>
            <a:p>
              <a:pPr algn="l"/>
              <a:r>
                <a:rPr lang="en-US" sz="1200" b="1" dirty="0">
                  <a:latin typeface="+mn-ea"/>
                </a:rPr>
                <a:t>  5000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173110" y="1641818"/>
              <a:ext cx="663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b="1" dirty="0">
                  <a:latin typeface="+mn-ea"/>
                </a:rPr>
                <a:t>费用率</a:t>
              </a:r>
              <a:endParaRPr lang="en-US" altLang="zh-CN" sz="1200" b="1" dirty="0">
                <a:latin typeface="+mn-ea"/>
              </a:endParaRPr>
            </a:p>
            <a:p>
              <a:pPr algn="l"/>
              <a:r>
                <a:rPr lang="en-US" sz="1200" b="1" dirty="0">
                  <a:latin typeface="+mn-ea"/>
                </a:rPr>
                <a:t>  10%</a:t>
              </a:r>
            </a:p>
            <a:p>
              <a:pPr algn="l"/>
              <a:r>
                <a:rPr lang="en-US" sz="1200" b="1" dirty="0">
                  <a:latin typeface="+mn-ea"/>
                </a:rPr>
                <a:t>  10%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096584" y="1647450"/>
              <a:ext cx="110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b="1" dirty="0">
                  <a:latin typeface="+mn-ea"/>
                </a:rPr>
                <a:t>费用率同比</a:t>
              </a:r>
              <a:endParaRPr lang="en-US" altLang="zh-CN" sz="1200" b="1" dirty="0">
                <a:latin typeface="+mn-ea"/>
              </a:endParaRPr>
            </a:p>
            <a:p>
              <a:pPr algn="l"/>
              <a:r>
                <a:rPr lang="en-US" sz="1200" b="1" dirty="0">
                  <a:latin typeface="+mn-ea"/>
                </a:rPr>
                <a:t>      </a:t>
              </a:r>
              <a:r>
                <a:rPr lang="en-US" sz="1200" b="1" dirty="0">
                  <a:solidFill>
                    <a:srgbClr val="F15E64"/>
                  </a:solidFill>
                  <a:latin typeface="+mn-ea"/>
                </a:rPr>
                <a:t>1%</a:t>
              </a:r>
            </a:p>
            <a:p>
              <a:pPr algn="l"/>
              <a:r>
                <a:rPr lang="en-US" sz="1200" b="1" dirty="0">
                  <a:latin typeface="+mn-ea"/>
                </a:rPr>
                <a:t>    </a:t>
              </a:r>
              <a:r>
                <a:rPr lang="en-US" altLang="zh-CN" sz="1200" b="1" dirty="0">
                  <a:solidFill>
                    <a:srgbClr val="00B050"/>
                  </a:solidFill>
                  <a:latin typeface="+mn-ea"/>
                </a:rPr>
                <a:t>-</a:t>
              </a:r>
              <a:r>
                <a:rPr lang="en-US" sz="1200" b="1" dirty="0">
                  <a:solidFill>
                    <a:srgbClr val="00B050"/>
                  </a:solidFill>
                  <a:latin typeface="+mn-ea"/>
                </a:rPr>
                <a:t> 2%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164610" y="165031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b="1" dirty="0">
                  <a:latin typeface="+mn-ea"/>
                </a:rPr>
                <a:t>年度费用预算</a:t>
              </a:r>
              <a:endParaRPr lang="en-US" altLang="zh-CN" sz="1200" b="1" dirty="0">
                <a:latin typeface="+mn-ea"/>
              </a:endParaRPr>
            </a:p>
            <a:p>
              <a:pPr algn="l"/>
              <a:r>
                <a:rPr lang="en-US" sz="1200" b="1" dirty="0">
                  <a:latin typeface="+mn-ea"/>
                </a:rPr>
                <a:t>    500</a:t>
              </a:r>
            </a:p>
            <a:p>
              <a:pPr algn="l"/>
              <a:r>
                <a:rPr lang="en-US" sz="1200" b="1" dirty="0">
                  <a:latin typeface="+mn-ea"/>
                </a:rPr>
                <a:t>    7000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8069" y="1843595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50" b="1" dirty="0">
                <a:latin typeface="+mn-ea"/>
              </a:rPr>
              <a:t>本月</a:t>
            </a:r>
            <a:endParaRPr lang="en-US" altLang="zh-CN" sz="1050" b="1" dirty="0">
              <a:latin typeface="+mn-ea"/>
            </a:endParaRPr>
          </a:p>
          <a:p>
            <a:pPr algn="l"/>
            <a:r>
              <a:rPr lang="en-US" sz="1050" b="1" dirty="0">
                <a:latin typeface="+mn-ea"/>
              </a:rPr>
              <a:t>YTD</a:t>
            </a:r>
          </a:p>
        </p:txBody>
      </p:sp>
      <p:graphicFrame>
        <p:nvGraphicFramePr>
          <p:cNvPr id="141" name="Chart 43"/>
          <p:cNvGraphicFramePr/>
          <p:nvPr>
            <p:extLst>
              <p:ext uri="{D42A27DB-BD31-4B8C-83A1-F6EECF244321}">
                <p14:modId xmlns:p14="http://schemas.microsoft.com/office/powerpoint/2010/main" val="253078189"/>
              </p:ext>
            </p:extLst>
          </p:nvPr>
        </p:nvGraphicFramePr>
        <p:xfrm>
          <a:off x="5789567" y="4013452"/>
          <a:ext cx="6279237" cy="1276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3" name="Chart 43"/>
          <p:cNvGraphicFramePr/>
          <p:nvPr>
            <p:extLst>
              <p:ext uri="{D42A27DB-BD31-4B8C-83A1-F6EECF244321}">
                <p14:modId xmlns:p14="http://schemas.microsoft.com/office/powerpoint/2010/main" val="1818480789"/>
              </p:ext>
            </p:extLst>
          </p:nvPr>
        </p:nvGraphicFramePr>
        <p:xfrm>
          <a:off x="-610078" y="5533583"/>
          <a:ext cx="4792236" cy="152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4" name="Oval 4"/>
          <p:cNvSpPr/>
          <p:nvPr/>
        </p:nvSpPr>
        <p:spPr>
          <a:xfrm>
            <a:off x="-12376" y="151143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5" name="Oval 4"/>
          <p:cNvSpPr/>
          <p:nvPr/>
        </p:nvSpPr>
        <p:spPr>
          <a:xfrm>
            <a:off x="3855" y="220762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6" name="Oval 4"/>
          <p:cNvSpPr/>
          <p:nvPr/>
        </p:nvSpPr>
        <p:spPr>
          <a:xfrm>
            <a:off x="-3219" y="375401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7" name="Oval 4"/>
          <p:cNvSpPr/>
          <p:nvPr/>
        </p:nvSpPr>
        <p:spPr>
          <a:xfrm>
            <a:off x="5595692" y="3762709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8" name="Oval 4"/>
          <p:cNvSpPr/>
          <p:nvPr/>
        </p:nvSpPr>
        <p:spPr>
          <a:xfrm>
            <a:off x="-5833" y="5282225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6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9" name="Oval 4"/>
          <p:cNvSpPr/>
          <p:nvPr/>
        </p:nvSpPr>
        <p:spPr>
          <a:xfrm>
            <a:off x="3730385" y="527032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7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50" name="Oval 4"/>
          <p:cNvSpPr/>
          <p:nvPr/>
        </p:nvSpPr>
        <p:spPr>
          <a:xfrm>
            <a:off x="7942960" y="5243712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8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5" name="Chart 43"/>
          <p:cNvGraphicFramePr/>
          <p:nvPr>
            <p:extLst>
              <p:ext uri="{D42A27DB-BD31-4B8C-83A1-F6EECF244321}">
                <p14:modId xmlns:p14="http://schemas.microsoft.com/office/powerpoint/2010/main" val="1051878193"/>
              </p:ext>
            </p:extLst>
          </p:nvPr>
        </p:nvGraphicFramePr>
        <p:xfrm>
          <a:off x="3945756" y="5516046"/>
          <a:ext cx="4370451" cy="152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66" name="图表 43"/>
          <p:cNvGraphicFramePr/>
          <p:nvPr>
            <p:extLst>
              <p:ext uri="{D42A27DB-BD31-4B8C-83A1-F6EECF244321}">
                <p14:modId xmlns:p14="http://schemas.microsoft.com/office/powerpoint/2010/main" val="2384815638"/>
              </p:ext>
            </p:extLst>
          </p:nvPr>
        </p:nvGraphicFramePr>
        <p:xfrm>
          <a:off x="181938" y="2501097"/>
          <a:ext cx="5439216" cy="1267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7663601" y="165181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 dirty="0">
                <a:latin typeface="+mn-ea"/>
              </a:rPr>
              <a:t>费用使用进度</a:t>
            </a:r>
            <a:endParaRPr lang="en-US" altLang="zh-CN" sz="1200" b="1" dirty="0">
              <a:latin typeface="+mn-ea"/>
            </a:endParaRPr>
          </a:p>
          <a:p>
            <a:pPr algn="l"/>
            <a:endParaRPr lang="en-US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   72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81292" y="1658491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 dirty="0">
                <a:latin typeface="+mn-ea"/>
              </a:rPr>
              <a:t>  折价率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20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80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/>
          <a:srcRect l="20940" t="1" b="26206"/>
          <a:stretch>
            <a:fillRect/>
          </a:stretch>
        </p:blipFill>
        <p:spPr>
          <a:xfrm>
            <a:off x="3588319" y="5571530"/>
            <a:ext cx="218186" cy="17106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l="20940" t="1" b="26206"/>
          <a:stretch>
            <a:fillRect/>
          </a:stretch>
        </p:blipFill>
        <p:spPr>
          <a:xfrm>
            <a:off x="7840006" y="5558327"/>
            <a:ext cx="218186" cy="17106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5"/>
          <a:srcRect l="20940" t="1" b="26206"/>
          <a:stretch>
            <a:fillRect/>
          </a:stretch>
        </p:blipFill>
        <p:spPr>
          <a:xfrm>
            <a:off x="11972526" y="5513009"/>
            <a:ext cx="218186" cy="17106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5"/>
          <a:srcRect l="20940" t="1" b="26206"/>
          <a:stretch>
            <a:fillRect/>
          </a:stretch>
        </p:blipFill>
        <p:spPr>
          <a:xfrm>
            <a:off x="11952271" y="3967922"/>
            <a:ext cx="218186" cy="171066"/>
          </a:xfrm>
          <a:prstGeom prst="rect">
            <a:avLst/>
          </a:prstGeom>
        </p:spPr>
      </p:pic>
      <p:sp>
        <p:nvSpPr>
          <p:cNvPr id="75" name="Down Arrow 74"/>
          <p:cNvSpPr/>
          <p:nvPr/>
        </p:nvSpPr>
        <p:spPr>
          <a:xfrm>
            <a:off x="9491166" y="2080502"/>
            <a:ext cx="166863" cy="17443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76" name="Down Arrow 75"/>
          <p:cNvSpPr/>
          <p:nvPr/>
        </p:nvSpPr>
        <p:spPr>
          <a:xfrm flipV="1">
            <a:off x="9468587" y="1891977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77" name="Speech Bubble: Rectangle with Corners Rounded 321"/>
          <p:cNvSpPr/>
          <p:nvPr/>
        </p:nvSpPr>
        <p:spPr>
          <a:xfrm>
            <a:off x="7049386" y="301622"/>
            <a:ext cx="2058990" cy="687894"/>
          </a:xfrm>
          <a:prstGeom prst="wedgeRoundRectCallout">
            <a:avLst>
              <a:gd name="adj1" fmla="val 46178"/>
              <a:gd name="adj2" fmla="val 76907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所有报表均支持通过切换胶囊按钮来切换仪表盘中的“本月”或者“</a:t>
            </a:r>
            <a:r>
              <a:rPr lang="en-US" altLang="zh-CN" sz="1200" dirty="0"/>
              <a:t>YTD </a:t>
            </a:r>
            <a:r>
              <a:rPr lang="zh-CN" altLang="en-US" sz="1200" dirty="0"/>
              <a:t>”数据</a:t>
            </a:r>
          </a:p>
        </p:txBody>
      </p:sp>
      <p:sp>
        <p:nvSpPr>
          <p:cNvPr id="81" name="TextBox 3">
            <a:extLst>
              <a:ext uri="{FF2B5EF4-FFF2-40B4-BE49-F238E27FC236}">
                <a16:creationId xmlns:a16="http://schemas.microsoft.com/office/drawing/2014/main" id="{3F26BC0A-7077-49A7-A145-66A365B1D33B}"/>
              </a:ext>
            </a:extLst>
          </p:cNvPr>
          <p:cNvSpPr txBox="1"/>
          <p:nvPr/>
        </p:nvSpPr>
        <p:spPr>
          <a:xfrm>
            <a:off x="1922986" y="1658492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 dirty="0">
                <a:latin typeface="+mn-ea"/>
              </a:rPr>
              <a:t>折后收入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2900</a:t>
            </a:r>
          </a:p>
          <a:p>
            <a:pPr algn="l"/>
            <a:r>
              <a:rPr lang="en-US" sz="1200" b="1" dirty="0">
                <a:latin typeface="+mn-ea"/>
              </a:rPr>
              <a:t>  45000</a:t>
            </a:r>
          </a:p>
        </p:txBody>
      </p:sp>
      <p:pic>
        <p:nvPicPr>
          <p:cNvPr id="83" name="Picture 73">
            <a:extLst>
              <a:ext uri="{FF2B5EF4-FFF2-40B4-BE49-F238E27FC236}">
                <a16:creationId xmlns:a16="http://schemas.microsoft.com/office/drawing/2014/main" id="{F72979D7-58BF-4EC1-86D3-ACC15AE8DE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40" t="1" b="26206"/>
          <a:stretch>
            <a:fillRect/>
          </a:stretch>
        </p:blipFill>
        <p:spPr>
          <a:xfrm>
            <a:off x="11959711" y="2431960"/>
            <a:ext cx="218186" cy="171066"/>
          </a:xfrm>
          <a:prstGeom prst="rect">
            <a:avLst/>
          </a:prstGeom>
        </p:spPr>
      </p:pic>
      <p:graphicFrame>
        <p:nvGraphicFramePr>
          <p:cNvPr id="85" name="图表 43">
            <a:extLst>
              <a:ext uri="{FF2B5EF4-FFF2-40B4-BE49-F238E27FC236}">
                <a16:creationId xmlns:a16="http://schemas.microsoft.com/office/drawing/2014/main" id="{859A22C9-713D-4F8F-9A05-F73E46BF1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0255074"/>
              </p:ext>
            </p:extLst>
          </p:nvPr>
        </p:nvGraphicFramePr>
        <p:xfrm>
          <a:off x="6054672" y="2535230"/>
          <a:ext cx="5843340" cy="1191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02" name="Content Placeholder 31">
            <a:extLst>
              <a:ext uri="{FF2B5EF4-FFF2-40B4-BE49-F238E27FC236}">
                <a16:creationId xmlns:a16="http://schemas.microsoft.com/office/drawing/2014/main" id="{9A7B5E42-1638-4FE9-98BD-7B2E9068EE23}"/>
              </a:ext>
            </a:extLst>
          </p:cNvPr>
          <p:cNvSpPr txBox="1"/>
          <p:nvPr/>
        </p:nvSpPr>
        <p:spPr>
          <a:xfrm>
            <a:off x="228194" y="2245304"/>
            <a:ext cx="1237959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/>
              <a:t>进度趋势图</a:t>
            </a:r>
            <a:endParaRPr lang="en-US" sz="1100" b="1" dirty="0"/>
          </a:p>
        </p:txBody>
      </p:sp>
      <p:sp>
        <p:nvSpPr>
          <p:cNvPr id="78" name="Speech Bubble: Rectangle with Corners Rounded 321"/>
          <p:cNvSpPr/>
          <p:nvPr/>
        </p:nvSpPr>
        <p:spPr>
          <a:xfrm>
            <a:off x="208069" y="2438789"/>
            <a:ext cx="1098027" cy="408936"/>
          </a:xfrm>
          <a:prstGeom prst="wedgeRoundRectCallout">
            <a:avLst>
              <a:gd name="adj1" fmla="val 3596"/>
              <a:gd name="adj2" fmla="val -12647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本月和</a:t>
            </a:r>
            <a:r>
              <a:rPr lang="en-US" altLang="zh-CN" sz="1200" dirty="0"/>
              <a:t>YTD</a:t>
            </a:r>
            <a:r>
              <a:rPr lang="zh-CN" altLang="en-US" sz="1200" dirty="0"/>
              <a:t>不同时出现，</a:t>
            </a:r>
            <a:r>
              <a:rPr lang="en-US" altLang="zh-CN" sz="1200" dirty="0" err="1"/>
              <a:t>ppt</a:t>
            </a:r>
            <a:r>
              <a:rPr lang="zh-CN" altLang="en-US" sz="1200" dirty="0"/>
              <a:t>中仅做展示</a:t>
            </a:r>
          </a:p>
        </p:txBody>
      </p:sp>
      <p:sp>
        <p:nvSpPr>
          <p:cNvPr id="103" name="Oval 4">
            <a:extLst>
              <a:ext uri="{FF2B5EF4-FFF2-40B4-BE49-F238E27FC236}">
                <a16:creationId xmlns:a16="http://schemas.microsoft.com/office/drawing/2014/main" id="{96AA5BD8-EF4F-487D-AE7F-8AE0E7A2BF7B}"/>
              </a:ext>
            </a:extLst>
          </p:cNvPr>
          <p:cNvSpPr/>
          <p:nvPr/>
        </p:nvSpPr>
        <p:spPr>
          <a:xfrm>
            <a:off x="5550686" y="2277689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4" name="Content Placeholder 31">
            <a:extLst>
              <a:ext uri="{FF2B5EF4-FFF2-40B4-BE49-F238E27FC236}">
                <a16:creationId xmlns:a16="http://schemas.microsoft.com/office/drawing/2014/main" id="{24C4D71F-F053-4378-A6DF-59FD5ADFD8D9}"/>
              </a:ext>
            </a:extLst>
          </p:cNvPr>
          <p:cNvSpPr txBox="1"/>
          <p:nvPr/>
        </p:nvSpPr>
        <p:spPr>
          <a:xfrm>
            <a:off x="5836672" y="223340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/>
              <a:t>费用率趋势图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25940" y="3754018"/>
            <a:ext cx="94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b="1" dirty="0">
                <a:latin typeface="+mn-ea"/>
              </a:rPr>
              <a:t>查看更多</a:t>
            </a:r>
            <a:endParaRPr lang="en-US" sz="1200" b="1" dirty="0">
              <a:latin typeface="+mn-ea"/>
            </a:endParaRPr>
          </a:p>
        </p:txBody>
      </p:sp>
      <p:sp>
        <p:nvSpPr>
          <p:cNvPr id="79" name="TextBox 137">
            <a:extLst>
              <a:ext uri="{FF2B5EF4-FFF2-40B4-BE49-F238E27FC236}">
                <a16:creationId xmlns:a16="http://schemas.microsoft.com/office/drawing/2014/main" id="{A8A88322-1167-42C7-9F06-5637C9AD703D}"/>
              </a:ext>
            </a:extLst>
          </p:cNvPr>
          <p:cNvSpPr txBox="1"/>
          <p:nvPr/>
        </p:nvSpPr>
        <p:spPr>
          <a:xfrm>
            <a:off x="11030395" y="1630697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 dirty="0">
                <a:latin typeface="+mn-ea"/>
              </a:rPr>
              <a:t>预算费用率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20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80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</p:txBody>
      </p:sp>
      <p:sp>
        <p:nvSpPr>
          <p:cNvPr id="80" name="TextBox 69">
            <a:extLst>
              <a:ext uri="{FF2B5EF4-FFF2-40B4-BE49-F238E27FC236}">
                <a16:creationId xmlns:a16="http://schemas.microsoft.com/office/drawing/2014/main" id="{108D4256-2F9C-4DE8-BBB3-38FF3207AAFB}"/>
              </a:ext>
            </a:extLst>
          </p:cNvPr>
          <p:cNvSpPr txBox="1"/>
          <p:nvPr/>
        </p:nvSpPr>
        <p:spPr>
          <a:xfrm>
            <a:off x="3410346" y="1637389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 dirty="0">
                <a:latin typeface="+mn-ea"/>
              </a:rPr>
              <a:t>  折前达成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20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80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</p:txBody>
      </p:sp>
      <p:sp>
        <p:nvSpPr>
          <p:cNvPr id="105" name="TextBox 69">
            <a:extLst>
              <a:ext uri="{FF2B5EF4-FFF2-40B4-BE49-F238E27FC236}">
                <a16:creationId xmlns:a16="http://schemas.microsoft.com/office/drawing/2014/main" id="{5B8B250B-1524-4143-AAED-EF816D0FCB61}"/>
              </a:ext>
            </a:extLst>
          </p:cNvPr>
          <p:cNvSpPr txBox="1"/>
          <p:nvPr/>
        </p:nvSpPr>
        <p:spPr>
          <a:xfrm>
            <a:off x="4300112" y="1637272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 dirty="0">
                <a:latin typeface="+mn-ea"/>
              </a:rPr>
              <a:t>  折后达成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20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80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</p:txBody>
      </p:sp>
      <p:sp>
        <p:nvSpPr>
          <p:cNvPr id="107" name="TextBox 69">
            <a:extLst>
              <a:ext uri="{FF2B5EF4-FFF2-40B4-BE49-F238E27FC236}">
                <a16:creationId xmlns:a16="http://schemas.microsoft.com/office/drawing/2014/main" id="{4FD5F7CF-2B41-4B11-B364-BE145D997C69}"/>
              </a:ext>
            </a:extLst>
          </p:cNvPr>
          <p:cNvSpPr txBox="1"/>
          <p:nvPr/>
        </p:nvSpPr>
        <p:spPr>
          <a:xfrm>
            <a:off x="5068614" y="1661222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 dirty="0">
                <a:latin typeface="+mn-ea"/>
              </a:rPr>
              <a:t>  预算折价率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20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80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4628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0" y="828147"/>
            <a:ext cx="240322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7280">
              <a:defRPr/>
            </a:pPr>
            <a:r>
              <a:rPr lang="zh-CN" altLang="en-US" sz="108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首页 </a:t>
            </a:r>
            <a:r>
              <a:rPr lang="en-US" altLang="zh-CN" sz="108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/ </a:t>
            </a:r>
            <a:r>
              <a:rPr lang="zh-CN" altLang="en-US" sz="108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销售</a:t>
            </a:r>
            <a:r>
              <a:rPr lang="en-US" altLang="zh-CN" sz="108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/</a:t>
            </a:r>
            <a:r>
              <a:rPr lang="zh-CN" altLang="en-US" sz="108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费用</a:t>
            </a:r>
            <a:r>
              <a:rPr lang="en-US" altLang="zh-CN" sz="108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/</a:t>
            </a:r>
            <a:r>
              <a:rPr lang="zh-CN" altLang="en-US" sz="108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酸奶</a:t>
            </a:r>
            <a:r>
              <a:rPr lang="en-US" altLang="zh-CN" sz="108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/</a:t>
            </a:r>
            <a:r>
              <a:rPr kumimoji="1" lang="zh-CN" altLang="en-US" sz="108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结案进度分析</a:t>
            </a:r>
          </a:p>
        </p:txBody>
      </p:sp>
      <p:grpSp>
        <p:nvGrpSpPr>
          <p:cNvPr id="33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819865" y="1165042"/>
            <a:ext cx="961394" cy="263425"/>
            <a:chOff x="304798" y="1047755"/>
            <a:chExt cx="1068216" cy="292693"/>
          </a:xfrm>
        </p:grpSpPr>
        <p:sp>
          <p:nvSpPr>
            <p:cNvPr id="34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endParaRPr kumimoji="1" lang="zh-CN" altLang="en-US" sz="2160">
                <a:solidFill>
                  <a:prstClr val="white"/>
                </a:solidFill>
                <a:latin typeface="DengXian"/>
                <a:ea typeface="DengXian" panose="02010600030101010101" pitchFamily="2" charset="-122"/>
              </a:endParaRPr>
            </a:p>
          </p:txBody>
        </p:sp>
        <p:sp>
          <p:nvSpPr>
            <p:cNvPr id="35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91"/>
              <a:ext cx="511536" cy="287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97280">
                <a:defRPr/>
              </a:pPr>
              <a:r>
                <a:rPr kumimoji="1" lang="zh-CN" altLang="en-US" sz="108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时间</a:t>
              </a:r>
            </a:p>
          </p:txBody>
        </p:sp>
        <p:sp>
          <p:nvSpPr>
            <p:cNvPr id="36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endParaRPr lang="zh-CN" altLang="en-US" sz="2160">
                <a:solidFill>
                  <a:prstClr val="white"/>
                </a:solidFill>
                <a:latin typeface="DengXian"/>
                <a:ea typeface="DengXian" panose="02010600030101010101" pitchFamily="2" charset="-122"/>
              </a:endParaRPr>
            </a:p>
          </p:txBody>
        </p:sp>
      </p:grpSp>
      <p:grpSp>
        <p:nvGrpSpPr>
          <p:cNvPr id="37" name="Group 44">
            <a:extLst>
              <a:ext uri="{FF2B5EF4-FFF2-40B4-BE49-F238E27FC236}">
                <a16:creationId xmlns:a16="http://schemas.microsoft.com/office/drawing/2014/main" id="{4B4C8064-6658-4841-96FA-01BA1A74B9EA}"/>
              </a:ext>
            </a:extLst>
          </p:cNvPr>
          <p:cNvGrpSpPr/>
          <p:nvPr/>
        </p:nvGrpSpPr>
        <p:grpSpPr>
          <a:xfrm>
            <a:off x="2427251" y="1165042"/>
            <a:ext cx="961394" cy="263425"/>
            <a:chOff x="304798" y="1047755"/>
            <a:chExt cx="1068216" cy="292693"/>
          </a:xfrm>
        </p:grpSpPr>
        <p:sp>
          <p:nvSpPr>
            <p:cNvPr id="38" name="矩形 60">
              <a:extLst>
                <a:ext uri="{FF2B5EF4-FFF2-40B4-BE49-F238E27FC236}">
                  <a16:creationId xmlns:a16="http://schemas.microsoft.com/office/drawing/2014/main" id="{2D9463EF-74AE-4AB9-AFC8-D73579C11B8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kumimoji="1" lang="zh-CN" altLang="en-US" sz="2160">
                <a:solidFill>
                  <a:prstClr val="white"/>
                </a:solidFill>
                <a:latin typeface="DengXian"/>
                <a:ea typeface="DengXian" panose="02010600030101010101" pitchFamily="2" charset="-122"/>
              </a:endParaRPr>
            </a:p>
          </p:txBody>
        </p:sp>
        <p:sp>
          <p:nvSpPr>
            <p:cNvPr id="39" name="文本框 61">
              <a:extLst>
                <a:ext uri="{FF2B5EF4-FFF2-40B4-BE49-F238E27FC236}">
                  <a16:creationId xmlns:a16="http://schemas.microsoft.com/office/drawing/2014/main" id="{B2601D25-74C2-41BB-B072-5930D4DB31C9}"/>
                </a:ext>
              </a:extLst>
            </p:cNvPr>
            <p:cNvSpPr txBox="1"/>
            <p:nvPr/>
          </p:nvSpPr>
          <p:spPr>
            <a:xfrm>
              <a:off x="338999" y="1053191"/>
              <a:ext cx="511536" cy="287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97280"/>
              <a:r>
                <a:rPr kumimoji="1" lang="zh-CN" altLang="en-US" sz="108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/>
                </a:rPr>
                <a:t>大区</a:t>
              </a:r>
            </a:p>
          </p:txBody>
        </p:sp>
        <p:sp>
          <p:nvSpPr>
            <p:cNvPr id="40" name="Right Triangle 25">
              <a:extLst>
                <a:ext uri="{FF2B5EF4-FFF2-40B4-BE49-F238E27FC236}">
                  <a16:creationId xmlns:a16="http://schemas.microsoft.com/office/drawing/2014/main" id="{FB1298DD-5956-486D-8582-E8E62FC6BADB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DengXian"/>
                <a:ea typeface="DengXian" panose="02010600030101010101" pitchFamily="2" charset="-122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FA4832-38D5-464D-AB4D-E234D9620B9F}"/>
              </a:ext>
            </a:extLst>
          </p:cNvPr>
          <p:cNvGrpSpPr/>
          <p:nvPr/>
        </p:nvGrpSpPr>
        <p:grpSpPr>
          <a:xfrm>
            <a:off x="9260345" y="1142964"/>
            <a:ext cx="648000" cy="267208"/>
            <a:chOff x="10952441" y="1047755"/>
            <a:chExt cx="720000" cy="296900"/>
          </a:xfrm>
        </p:grpSpPr>
        <p:sp>
          <p:nvSpPr>
            <p:cNvPr id="49" name="矩形 57">
              <a:extLst>
                <a:ext uri="{FF2B5EF4-FFF2-40B4-BE49-F238E27FC236}">
                  <a16:creationId xmlns:a16="http://schemas.microsoft.com/office/drawing/2014/main" id="{222E56E2-F0FC-45B6-B630-FD882EDB2919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endParaRPr kumimoji="1" lang="zh-CN" altLang="en-US" sz="2160">
                <a:solidFill>
                  <a:prstClr val="white"/>
                </a:solidFill>
                <a:latin typeface="DengXian"/>
                <a:ea typeface="DengXian" panose="02010600030101010101" pitchFamily="2" charset="-122"/>
              </a:endParaRPr>
            </a:p>
          </p:txBody>
        </p:sp>
        <p:sp>
          <p:nvSpPr>
            <p:cNvPr id="50" name="文本框 58">
              <a:extLst>
                <a:ext uri="{FF2B5EF4-FFF2-40B4-BE49-F238E27FC236}">
                  <a16:creationId xmlns:a16="http://schemas.microsoft.com/office/drawing/2014/main" id="{80639CA1-128F-41E1-B4F3-189DBE2E528D}"/>
                </a:ext>
              </a:extLst>
            </p:cNvPr>
            <p:cNvSpPr txBox="1"/>
            <p:nvPr/>
          </p:nvSpPr>
          <p:spPr>
            <a:xfrm>
              <a:off x="11066220" y="1057396"/>
              <a:ext cx="511535" cy="287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97280">
                <a:defRPr/>
              </a:pPr>
              <a:r>
                <a:rPr lang="zh-CN" altLang="en-US" sz="1080" dirty="0">
                  <a:solidFill>
                    <a:prstClr val="white"/>
                  </a:solidFill>
                  <a:latin typeface="Arial" charset="0"/>
                  <a:ea typeface="DengXian" panose="02010600030101010101"/>
                </a:rPr>
                <a:t>查询</a:t>
              </a:r>
              <a:endParaRPr kumimoji="1" lang="zh-CN" altLang="en-US" sz="1080" dirty="0">
                <a:solidFill>
                  <a:prstClr val="white"/>
                </a:solidFill>
                <a:latin typeface="Arial" charset="0"/>
                <a:ea typeface="DengXian" panose="02010600030101010101"/>
              </a:endParaRPr>
            </a:p>
          </p:txBody>
        </p:sp>
      </p:grpSp>
      <p:sp>
        <p:nvSpPr>
          <p:cNvPr id="76" name="矩形 60">
            <a:extLst>
              <a:ext uri="{FF2B5EF4-FFF2-40B4-BE49-F238E27FC236}">
                <a16:creationId xmlns:a16="http://schemas.microsoft.com/office/drawing/2014/main" id="{4134E002-0A09-436C-AECA-DFB046BEDCAF}"/>
              </a:ext>
            </a:extLst>
          </p:cNvPr>
          <p:cNvSpPr/>
          <p:nvPr/>
        </p:nvSpPr>
        <p:spPr>
          <a:xfrm>
            <a:off x="3853614" y="1147372"/>
            <a:ext cx="961394" cy="2627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/>
            <a:endParaRPr kumimoji="1" lang="zh-CN" altLang="en-US" sz="2160">
              <a:solidFill>
                <a:prstClr val="white"/>
              </a:solidFill>
              <a:latin typeface="DengXian"/>
              <a:ea typeface="DengXian" panose="02010600030101010101" pitchFamily="2" charset="-122"/>
            </a:endParaRPr>
          </a:p>
        </p:txBody>
      </p:sp>
      <p:sp>
        <p:nvSpPr>
          <p:cNvPr id="77" name="文本框 61">
            <a:extLst>
              <a:ext uri="{FF2B5EF4-FFF2-40B4-BE49-F238E27FC236}">
                <a16:creationId xmlns:a16="http://schemas.microsoft.com/office/drawing/2014/main" id="{E37EA7FC-44BA-4124-874E-246288C5066F}"/>
              </a:ext>
            </a:extLst>
          </p:cNvPr>
          <p:cNvSpPr txBox="1"/>
          <p:nvPr/>
        </p:nvSpPr>
        <p:spPr>
          <a:xfrm>
            <a:off x="3884394" y="1152263"/>
            <a:ext cx="46038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7280"/>
            <a:r>
              <a:rPr kumimoji="1" lang="zh-CN" altLang="en-US" sz="108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/>
              </a:rPr>
              <a:t>区域</a:t>
            </a:r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742AC3CB-9A07-4C7A-B1B6-50DE336FC58B}"/>
              </a:ext>
            </a:extLst>
          </p:cNvPr>
          <p:cNvSpPr/>
          <p:nvPr/>
        </p:nvSpPr>
        <p:spPr>
          <a:xfrm rot="19017570">
            <a:off x="4674992" y="1241204"/>
            <a:ext cx="64800" cy="648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/>
            <a:endParaRPr lang="zh-CN" altLang="en-US" sz="2160">
              <a:solidFill>
                <a:prstClr val="white"/>
              </a:solidFill>
              <a:latin typeface="DengXian"/>
              <a:ea typeface="DengXian" panose="02010600030101010101" pitchFamily="2" charset="-122"/>
            </a:endParaRPr>
          </a:p>
        </p:txBody>
      </p:sp>
      <p:sp>
        <p:nvSpPr>
          <p:cNvPr id="62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776435" y="1235154"/>
            <a:ext cx="722387" cy="361330"/>
          </a:xfrm>
          <a:prstGeom prst="wedgeRoundRectCallout">
            <a:avLst>
              <a:gd name="adj1" fmla="val -78726"/>
              <a:gd name="adj2" fmla="val -7323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7280"/>
            <a:r>
              <a:rPr lang="zh-CN" altLang="en-US" sz="946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默认上月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E35020D-FA43-4CE9-9704-5FC5FEE2D62A}"/>
              </a:ext>
            </a:extLst>
          </p:cNvPr>
          <p:cNvGrpSpPr/>
          <p:nvPr/>
        </p:nvGrpSpPr>
        <p:grpSpPr>
          <a:xfrm>
            <a:off x="7558133" y="1134081"/>
            <a:ext cx="1546086" cy="291231"/>
            <a:chOff x="9922743" y="656692"/>
            <a:chExt cx="1717873" cy="323591"/>
          </a:xfrm>
        </p:grpSpPr>
        <p:sp>
          <p:nvSpPr>
            <p:cNvPr id="46" name="Rectangle: Rounded Corners 77">
              <a:extLst>
                <a:ext uri="{FF2B5EF4-FFF2-40B4-BE49-F238E27FC236}">
                  <a16:creationId xmlns:a16="http://schemas.microsoft.com/office/drawing/2014/main" id="{A73C439D-7948-4872-8D35-91704F309F2C}"/>
                </a:ext>
              </a:extLst>
            </p:cNvPr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endParaRPr lang="zh-CN" altLang="en-US" sz="2160">
                <a:solidFill>
                  <a:prstClr val="white"/>
                </a:solidFill>
                <a:latin typeface="DengXian"/>
                <a:ea typeface="DengXian" panose="02010600030101010101" pitchFamily="2" charset="-122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3AFB8A2-11BF-4AC7-930F-778A8F8A2929}"/>
                </a:ext>
              </a:extLst>
            </p:cNvPr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860AE9-51BA-43E3-BA2E-C861056F85CE}"/>
                </a:ext>
              </a:extLst>
            </p:cNvPr>
            <p:cNvSpPr txBox="1"/>
            <p:nvPr/>
          </p:nvSpPr>
          <p:spPr>
            <a:xfrm>
              <a:off x="9922743" y="656692"/>
              <a:ext cx="1717873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97280">
                <a:defRPr/>
              </a:pPr>
              <a:r>
                <a:rPr lang="zh-CN" altLang="en-US" sz="1260" b="1" dirty="0">
                  <a:solidFill>
                    <a:prstClr val="black"/>
                  </a:solidFill>
                  <a:latin typeface="Arial" charset="0"/>
                  <a:ea typeface="DengXian" panose="02010600030101010101"/>
                </a:rPr>
                <a:t>月  </a:t>
              </a:r>
              <a:r>
                <a:rPr lang="en-US" altLang="zh-CN" sz="1260" b="1" dirty="0">
                  <a:solidFill>
                    <a:prstClr val="white">
                      <a:lumMod val="65000"/>
                    </a:prstClr>
                  </a:solidFill>
                  <a:latin typeface="Arial" charset="0"/>
                  <a:ea typeface="DengXian" panose="02010600030101010101"/>
                </a:rPr>
                <a:t>YTD</a:t>
              </a:r>
              <a:endParaRPr lang="zh-CN" altLang="en-US" sz="1260" b="1" dirty="0">
                <a:solidFill>
                  <a:prstClr val="white">
                    <a:lumMod val="65000"/>
                  </a:prstClr>
                </a:solidFill>
                <a:latin typeface="Arial" charset="0"/>
                <a:ea typeface="DengXian" panose="02010600030101010101"/>
              </a:endParaRPr>
            </a:p>
          </p:txBody>
        </p:sp>
      </p:grp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17" y="4762589"/>
            <a:ext cx="11678719" cy="198327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48" y="1575249"/>
            <a:ext cx="11608188" cy="729791"/>
          </a:xfrm>
          <a:prstGeom prst="rect">
            <a:avLst/>
          </a:prstGeom>
        </p:spPr>
      </p:pic>
      <p:sp>
        <p:nvSpPr>
          <p:cNvPr id="97" name="Text Placeholder 3"/>
          <p:cNvSpPr txBox="1">
            <a:spLocks/>
          </p:cNvSpPr>
          <p:nvPr/>
        </p:nvSpPr>
        <p:spPr>
          <a:xfrm>
            <a:off x="903589" y="1738243"/>
            <a:ext cx="1261273" cy="255278"/>
          </a:xfrm>
          <a:prstGeom prst="rect">
            <a:avLst/>
          </a:prstGeom>
        </p:spPr>
        <p:txBody>
          <a:bodyPr vert="horz" lIns="82296" tIns="41148" rIns="82296" bIns="41148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97280">
              <a:spcBef>
                <a:spcPts val="1200"/>
              </a:spcBef>
              <a:buNone/>
            </a:pPr>
            <a:r>
              <a:rPr lang="zh-CN" altLang="en-US" sz="5040" b="1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已签批金额</a:t>
            </a:r>
            <a:endParaRPr lang="en-US" altLang="zh-CN" sz="5040" b="1" dirty="0">
              <a:solidFill>
                <a:prstClr val="black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 defTabSz="1097280">
              <a:spcBef>
                <a:spcPts val="1200"/>
              </a:spcBef>
              <a:buNone/>
            </a:pPr>
            <a:r>
              <a:rPr lang="en-US" sz="5040" b="1" dirty="0">
                <a:solidFill>
                  <a:prstClr val="black"/>
                </a:solidFill>
                <a:latin typeface="DengXian"/>
                <a:ea typeface="微软雅黑" panose="020B0503020204020204" pitchFamily="34" charset="-122"/>
              </a:rPr>
              <a:t>    </a:t>
            </a:r>
            <a:r>
              <a:rPr lang="en-US" altLang="zh-CN" sz="5040" b="1" dirty="0">
                <a:solidFill>
                  <a:prstClr val="black"/>
                </a:solidFill>
                <a:latin typeface="DengXian"/>
                <a:ea typeface="微软雅黑" panose="020B0503020204020204" pitchFamily="34" charset="-122"/>
              </a:rPr>
              <a:t>200</a:t>
            </a:r>
            <a:endParaRPr lang="en-SG" sz="5040" b="1" dirty="0">
              <a:solidFill>
                <a:prstClr val="black"/>
              </a:solidFill>
              <a:latin typeface="DengXian"/>
              <a:ea typeface="微软雅黑" panose="020B0503020204020204" pitchFamily="34" charset="-122"/>
            </a:endParaRPr>
          </a:p>
          <a:p>
            <a:pPr marL="274320" indent="-274320" defTabSz="1097280">
              <a:spcBef>
                <a:spcPts val="1200"/>
              </a:spcBef>
            </a:pPr>
            <a:endParaRPr lang="en-US" sz="900" b="1" dirty="0">
              <a:solidFill>
                <a:prstClr val="black"/>
              </a:solidFill>
              <a:latin typeface="DengXian"/>
            </a:endParaRPr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5512534" y="1702192"/>
            <a:ext cx="1264444" cy="447241"/>
          </a:xfrm>
          <a:prstGeom prst="rect">
            <a:avLst/>
          </a:prstGeom>
        </p:spPr>
        <p:txBody>
          <a:bodyPr vert="horz" lIns="82296" tIns="41148" rIns="82296" bIns="4114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97280">
              <a:spcBef>
                <a:spcPts val="1200"/>
              </a:spcBef>
              <a:buNone/>
            </a:pPr>
            <a:r>
              <a:rPr lang="zh-CN" altLang="en-US" sz="1260" b="1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已结案金额</a:t>
            </a:r>
            <a:endParaRPr lang="en-US" altLang="zh-CN" sz="1260" b="1" dirty="0">
              <a:solidFill>
                <a:prstClr val="black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 defTabSz="1097280">
              <a:spcBef>
                <a:spcPts val="1200"/>
              </a:spcBef>
              <a:buNone/>
            </a:pPr>
            <a:r>
              <a:rPr lang="en-US" sz="1260" b="1" dirty="0">
                <a:solidFill>
                  <a:prstClr val="black"/>
                </a:solidFill>
                <a:latin typeface="DengXian"/>
              </a:rPr>
              <a:t>  100</a:t>
            </a:r>
            <a:endParaRPr lang="en-SG" sz="1260" b="1" dirty="0">
              <a:solidFill>
                <a:prstClr val="black"/>
              </a:solidFill>
              <a:latin typeface="DengXian"/>
            </a:endParaRPr>
          </a:p>
          <a:p>
            <a:pPr marL="274320" indent="-274320" defTabSz="1097280">
              <a:spcBef>
                <a:spcPts val="1200"/>
              </a:spcBef>
            </a:pPr>
            <a:endParaRPr lang="en-US" sz="1260" b="1" dirty="0">
              <a:solidFill>
                <a:prstClr val="black"/>
              </a:solidFill>
              <a:latin typeface="DengXian"/>
            </a:endParaRPr>
          </a:p>
        </p:txBody>
      </p:sp>
      <p:sp>
        <p:nvSpPr>
          <p:cNvPr id="99" name="Text Placeholder 10"/>
          <p:cNvSpPr txBox="1">
            <a:spLocks/>
          </p:cNvSpPr>
          <p:nvPr/>
        </p:nvSpPr>
        <p:spPr>
          <a:xfrm>
            <a:off x="9908345" y="1664193"/>
            <a:ext cx="1227575" cy="568925"/>
          </a:xfrm>
          <a:prstGeom prst="rect">
            <a:avLst/>
          </a:prstGeom>
        </p:spPr>
        <p:txBody>
          <a:bodyPr vert="horz" lIns="82296" tIns="41148" rIns="82296" bIns="4114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97280">
              <a:spcBef>
                <a:spcPts val="1200"/>
              </a:spcBef>
              <a:buNone/>
            </a:pPr>
            <a:r>
              <a:rPr lang="zh-CN" altLang="en-US" sz="1260" b="1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同期结案率</a:t>
            </a:r>
            <a:endParaRPr lang="en-US" altLang="zh-CN" sz="1260" b="1" dirty="0">
              <a:solidFill>
                <a:prstClr val="black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 defTabSz="1097280">
              <a:spcBef>
                <a:spcPts val="1200"/>
              </a:spcBef>
              <a:buNone/>
            </a:pPr>
            <a:r>
              <a:rPr lang="en-US" sz="1260" b="1" dirty="0">
                <a:solidFill>
                  <a:prstClr val="black"/>
                </a:solidFill>
                <a:latin typeface="DengXian"/>
              </a:rPr>
              <a:t>    </a:t>
            </a:r>
            <a:r>
              <a:rPr lang="en-US" altLang="zh-CN" sz="1260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48</a:t>
            </a:r>
            <a:r>
              <a:rPr lang="en-US" altLang="zh-CN" sz="1260" b="1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%</a:t>
            </a:r>
            <a:endParaRPr lang="en-SG" sz="1260" b="1" dirty="0">
              <a:solidFill>
                <a:prstClr val="black"/>
              </a:solidFill>
              <a:latin typeface="DengXian"/>
            </a:endParaRPr>
          </a:p>
          <a:p>
            <a:pPr marL="274320" indent="-274320" defTabSz="1097280">
              <a:spcBef>
                <a:spcPts val="1200"/>
              </a:spcBef>
            </a:pPr>
            <a:endParaRPr lang="en-US" sz="1260" b="1" dirty="0">
              <a:solidFill>
                <a:prstClr val="black"/>
              </a:solidFill>
              <a:latin typeface="DengXian"/>
            </a:endParaRPr>
          </a:p>
        </p:txBody>
      </p:sp>
      <p:sp>
        <p:nvSpPr>
          <p:cNvPr id="100" name="Text Placeholder 12"/>
          <p:cNvSpPr txBox="1">
            <a:spLocks/>
          </p:cNvSpPr>
          <p:nvPr/>
        </p:nvSpPr>
        <p:spPr>
          <a:xfrm>
            <a:off x="3177462" y="1724712"/>
            <a:ext cx="1264445" cy="464027"/>
          </a:xfrm>
          <a:prstGeom prst="rect">
            <a:avLst/>
          </a:prstGeom>
        </p:spPr>
        <p:txBody>
          <a:bodyPr vert="horz" lIns="82296" tIns="41148" rIns="82296" bIns="41148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97280">
              <a:spcBef>
                <a:spcPts val="1200"/>
              </a:spcBef>
              <a:buNone/>
            </a:pPr>
            <a:r>
              <a:rPr lang="zh-CN" altLang="en-US" sz="5280" b="1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未结案金额</a:t>
            </a:r>
            <a:endParaRPr lang="en-US" altLang="zh-CN" sz="5280" b="1" dirty="0">
              <a:solidFill>
                <a:prstClr val="black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 defTabSz="1097280">
              <a:spcBef>
                <a:spcPts val="1200"/>
              </a:spcBef>
              <a:buNone/>
            </a:pPr>
            <a:r>
              <a:rPr lang="en-US" sz="5280" b="1" dirty="0">
                <a:solidFill>
                  <a:prstClr val="black"/>
                </a:solidFill>
              </a:rPr>
              <a:t>   100</a:t>
            </a:r>
            <a:endParaRPr lang="en-SG" sz="5280" b="1" dirty="0">
              <a:solidFill>
                <a:prstClr val="black"/>
              </a:solidFill>
            </a:endParaRPr>
          </a:p>
          <a:p>
            <a:pPr marL="274320" indent="-274320" defTabSz="1097280">
              <a:spcBef>
                <a:spcPts val="1200"/>
              </a:spcBef>
            </a:pPr>
            <a:endParaRPr lang="en-US" sz="900" b="1" dirty="0">
              <a:solidFill>
                <a:prstClr val="black"/>
              </a:solidFill>
              <a:latin typeface="DengXian"/>
            </a:endParaRPr>
          </a:p>
        </p:txBody>
      </p:sp>
      <p:sp>
        <p:nvSpPr>
          <p:cNvPr id="103" name="内容占位符 9">
            <a:extLst>
              <a:ext uri="{FF2B5EF4-FFF2-40B4-BE49-F238E27FC236}">
                <a16:creationId xmlns:a16="http://schemas.microsoft.com/office/drawing/2014/main" id="{44E70B86-D9B1-4EF2-8C6E-CEB8E976B485}"/>
              </a:ext>
            </a:extLst>
          </p:cNvPr>
          <p:cNvSpPr txBox="1">
            <a:spLocks/>
          </p:cNvSpPr>
          <p:nvPr/>
        </p:nvSpPr>
        <p:spPr>
          <a:xfrm>
            <a:off x="311444" y="2323147"/>
            <a:ext cx="2107532" cy="250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97280">
              <a:spcBef>
                <a:spcPts val="1200"/>
              </a:spcBef>
              <a:buNone/>
            </a:pPr>
            <a:r>
              <a:rPr lang="zh-CN" altLang="en-US" sz="1170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趋势对比</a:t>
            </a:r>
          </a:p>
        </p:txBody>
      </p:sp>
      <p:sp>
        <p:nvSpPr>
          <p:cNvPr id="104" name="Oval 4"/>
          <p:cNvSpPr/>
          <p:nvPr/>
        </p:nvSpPr>
        <p:spPr>
          <a:xfrm>
            <a:off x="37330" y="4547305"/>
            <a:ext cx="259200" cy="2592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837" tIns="65837" rIns="65837" bIns="658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7280">
              <a:lnSpc>
                <a:spcPct val="90000"/>
              </a:lnSpc>
              <a:spcBef>
                <a:spcPts val="810"/>
              </a:spcBef>
              <a:defRPr/>
            </a:pPr>
            <a:r>
              <a:rPr lang="en-US" altLang="zh-CN" sz="1260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3</a:t>
            </a:r>
            <a:endParaRPr lang="zh-CN" altLang="en-US" sz="1260" b="1" kern="0" dirty="0" err="1">
              <a:solidFill>
                <a:srgbClr val="FFFFFF"/>
              </a:solidFill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5" name="Oval 4"/>
          <p:cNvSpPr/>
          <p:nvPr/>
        </p:nvSpPr>
        <p:spPr>
          <a:xfrm>
            <a:off x="44642" y="1525959"/>
            <a:ext cx="259200" cy="2592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837" tIns="65837" rIns="65837" bIns="658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7280">
              <a:lnSpc>
                <a:spcPct val="90000"/>
              </a:lnSpc>
              <a:spcBef>
                <a:spcPts val="810"/>
              </a:spcBef>
              <a:defRPr/>
            </a:pPr>
            <a:r>
              <a:rPr lang="en-US" altLang="zh-CN" sz="1260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1</a:t>
            </a:r>
            <a:endParaRPr lang="zh-CN" altLang="en-US" sz="1260" b="1" kern="0" dirty="0" err="1">
              <a:solidFill>
                <a:srgbClr val="FFFFFF"/>
              </a:solidFill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6" name="Oval 4"/>
          <p:cNvSpPr/>
          <p:nvPr/>
        </p:nvSpPr>
        <p:spPr>
          <a:xfrm>
            <a:off x="37330" y="2348742"/>
            <a:ext cx="259200" cy="2592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837" tIns="65837" rIns="65837" bIns="658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7280">
              <a:lnSpc>
                <a:spcPct val="90000"/>
              </a:lnSpc>
              <a:spcBef>
                <a:spcPts val="810"/>
              </a:spcBef>
              <a:defRPr/>
            </a:pPr>
            <a:r>
              <a:rPr lang="en-US" altLang="zh-CN" sz="1260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2</a:t>
            </a:r>
            <a:endParaRPr lang="zh-CN" altLang="en-US" sz="1260" b="1" kern="0" dirty="0" err="1">
              <a:solidFill>
                <a:srgbClr val="FFFFFF"/>
              </a:solidFill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8" name="Text Placeholder 7">
            <a:extLst>
              <a:ext uri="{FF2B5EF4-FFF2-40B4-BE49-F238E27FC236}">
                <a16:creationId xmlns:a16="http://schemas.microsoft.com/office/drawing/2014/main" id="{542695EF-BF29-4720-BF95-8DA88035F0CB}"/>
              </a:ext>
            </a:extLst>
          </p:cNvPr>
          <p:cNvSpPr txBox="1">
            <a:spLocks/>
          </p:cNvSpPr>
          <p:nvPr/>
        </p:nvSpPr>
        <p:spPr>
          <a:xfrm>
            <a:off x="7658366" y="1720092"/>
            <a:ext cx="1345619" cy="503330"/>
          </a:xfrm>
          <a:prstGeom prst="rect">
            <a:avLst/>
          </a:prstGeom>
        </p:spPr>
        <p:txBody>
          <a:bodyPr vert="horz" lIns="82296" tIns="41148" rIns="82296" bIns="41148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>
              <a:spcBef>
                <a:spcPts val="1200"/>
              </a:spcBef>
            </a:pPr>
            <a:r>
              <a:rPr lang="zh-CN" altLang="en-US" sz="5040" b="1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结案率</a:t>
            </a:r>
            <a:endParaRPr lang="en-US" altLang="zh-CN" sz="5040" b="1" dirty="0">
              <a:solidFill>
                <a:prstClr val="black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1097280">
              <a:spcBef>
                <a:spcPts val="1200"/>
              </a:spcBef>
            </a:pPr>
            <a:r>
              <a:rPr lang="en-US" altLang="zh-CN" sz="5040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50%</a:t>
            </a:r>
            <a:endParaRPr lang="en-SG" sz="5040" b="1" dirty="0">
              <a:solidFill>
                <a:prstClr val="black"/>
              </a:solidFill>
              <a:latin typeface="DengXian"/>
            </a:endParaRPr>
          </a:p>
          <a:p>
            <a:pPr defTabSz="1097280">
              <a:spcBef>
                <a:spcPts val="1200"/>
              </a:spcBef>
            </a:pPr>
            <a:endParaRPr lang="en-US" sz="5040" b="1" dirty="0">
              <a:solidFill>
                <a:prstClr val="black"/>
              </a:solidFill>
              <a:latin typeface="DengXian"/>
            </a:endParaRPr>
          </a:p>
        </p:txBody>
      </p:sp>
      <p:graphicFrame>
        <p:nvGraphicFramePr>
          <p:cNvPr id="109" name="Chart 43"/>
          <p:cNvGraphicFramePr/>
          <p:nvPr>
            <p:extLst>
              <p:ext uri="{D42A27DB-BD31-4B8C-83A1-F6EECF244321}">
                <p14:modId xmlns:p14="http://schemas.microsoft.com/office/powerpoint/2010/main" val="4268780214"/>
              </p:ext>
            </p:extLst>
          </p:nvPr>
        </p:nvGraphicFramePr>
        <p:xfrm>
          <a:off x="243924" y="5027252"/>
          <a:ext cx="2510771" cy="1662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0" name="Chart 43"/>
          <p:cNvGraphicFramePr/>
          <p:nvPr>
            <p:extLst>
              <p:ext uri="{D42A27DB-BD31-4B8C-83A1-F6EECF244321}">
                <p14:modId xmlns:p14="http://schemas.microsoft.com/office/powerpoint/2010/main" val="855135809"/>
              </p:ext>
            </p:extLst>
          </p:nvPr>
        </p:nvGraphicFramePr>
        <p:xfrm>
          <a:off x="4707392" y="5071018"/>
          <a:ext cx="2388223" cy="1610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1" name="Chart 43"/>
          <p:cNvGraphicFramePr/>
          <p:nvPr>
            <p:extLst>
              <p:ext uri="{D42A27DB-BD31-4B8C-83A1-F6EECF244321}">
                <p14:modId xmlns:p14="http://schemas.microsoft.com/office/powerpoint/2010/main" val="3271744255"/>
              </p:ext>
            </p:extLst>
          </p:nvPr>
        </p:nvGraphicFramePr>
        <p:xfrm>
          <a:off x="9214339" y="4987186"/>
          <a:ext cx="2760540" cy="1727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2" name="Chart 43"/>
          <p:cNvGraphicFramePr/>
          <p:nvPr>
            <p:extLst>
              <p:ext uri="{D42A27DB-BD31-4B8C-83A1-F6EECF244321}">
                <p14:modId xmlns:p14="http://schemas.microsoft.com/office/powerpoint/2010/main" val="2692526398"/>
              </p:ext>
            </p:extLst>
          </p:nvPr>
        </p:nvGraphicFramePr>
        <p:xfrm>
          <a:off x="2570959" y="4951669"/>
          <a:ext cx="2581753" cy="1707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3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4891901" y="4832829"/>
            <a:ext cx="655629" cy="14959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defTabSz="1097280">
              <a:lnSpc>
                <a:spcPct val="90000"/>
              </a:lnSpc>
              <a:spcBef>
                <a:spcPts val="540"/>
              </a:spcBef>
              <a:buClr>
                <a:srgbClr val="9B1717"/>
              </a:buClr>
              <a:defRPr/>
            </a:pPr>
            <a:r>
              <a:rPr lang="zh-CN" altLang="en-US" sz="108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职能</a:t>
            </a:r>
            <a:r>
              <a:rPr lang="zh-CN" altLang="en-US" sz="99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结案率</a:t>
            </a:r>
          </a:p>
        </p:txBody>
      </p:sp>
      <p:sp>
        <p:nvSpPr>
          <p:cNvPr id="114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9409440" y="4806505"/>
            <a:ext cx="655629" cy="14959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defTabSz="1097280">
              <a:lnSpc>
                <a:spcPct val="90000"/>
              </a:lnSpc>
              <a:spcBef>
                <a:spcPts val="540"/>
              </a:spcBef>
              <a:buClr>
                <a:srgbClr val="9B1717"/>
              </a:buClr>
              <a:defRPr/>
            </a:pPr>
            <a:r>
              <a:rPr lang="zh-CN" altLang="en-US" sz="108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科目</a:t>
            </a:r>
            <a:r>
              <a:rPr lang="zh-CN" altLang="en-US" sz="99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结案率</a:t>
            </a:r>
          </a:p>
        </p:txBody>
      </p:sp>
      <p:sp>
        <p:nvSpPr>
          <p:cNvPr id="115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349348" y="4832829"/>
            <a:ext cx="633187" cy="13708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defTabSz="1097280">
              <a:lnSpc>
                <a:spcPct val="90000"/>
              </a:lnSpc>
              <a:spcBef>
                <a:spcPts val="540"/>
              </a:spcBef>
              <a:buClr>
                <a:srgbClr val="9B1717"/>
              </a:buClr>
              <a:defRPr/>
            </a:pPr>
            <a:r>
              <a:rPr lang="zh-CN" altLang="en-US" sz="99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大区结案率</a:t>
            </a:r>
          </a:p>
        </p:txBody>
      </p:sp>
      <p:sp>
        <p:nvSpPr>
          <p:cNvPr id="116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2856165" y="4824324"/>
            <a:ext cx="633187" cy="13708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097280">
              <a:lnSpc>
                <a:spcPct val="90000"/>
              </a:lnSpc>
              <a:spcBef>
                <a:spcPts val="540"/>
              </a:spcBef>
              <a:buClr>
                <a:srgbClr val="9B1717"/>
              </a:buClr>
              <a:defRPr/>
            </a:pPr>
            <a:r>
              <a:rPr lang="zh-CN" altLang="en-US" sz="99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区域结案率</a:t>
            </a:r>
          </a:p>
        </p:txBody>
      </p:sp>
      <p:graphicFrame>
        <p:nvGraphicFramePr>
          <p:cNvPr id="117" name="内容占位符 46">
            <a:extLst>
              <a:ext uri="{FF2B5EF4-FFF2-40B4-BE49-F238E27FC236}">
                <a16:creationId xmlns:a16="http://schemas.microsoft.com/office/drawing/2014/main" id="{3DFFFCF1-4A57-46E4-A599-386151EAEA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413707"/>
              </p:ext>
            </p:extLst>
          </p:nvPr>
        </p:nvGraphicFramePr>
        <p:xfrm>
          <a:off x="296531" y="2539175"/>
          <a:ext cx="11661006" cy="1989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19" name="Picture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6492" y="4787945"/>
            <a:ext cx="248377" cy="208637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8739" y="4795215"/>
            <a:ext cx="248377" cy="208637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8347" y="4802706"/>
            <a:ext cx="248377" cy="208637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6301" y="4795215"/>
            <a:ext cx="248377" cy="208637"/>
          </a:xfrm>
          <a:prstGeom prst="rect">
            <a:avLst/>
          </a:prstGeom>
        </p:spPr>
      </p:pic>
      <p:sp>
        <p:nvSpPr>
          <p:cNvPr id="124" name="内容占位符 12">
            <a:extLst>
              <a:ext uri="{FF2B5EF4-FFF2-40B4-BE49-F238E27FC236}">
                <a16:creationId xmlns:a16="http://schemas.microsoft.com/office/drawing/2014/main" id="{431E03AC-8F89-4B30-A509-41B7C6141497}"/>
              </a:ext>
            </a:extLst>
          </p:cNvPr>
          <p:cNvSpPr txBox="1">
            <a:spLocks/>
          </p:cNvSpPr>
          <p:nvPr/>
        </p:nvSpPr>
        <p:spPr>
          <a:xfrm>
            <a:off x="278817" y="4540165"/>
            <a:ext cx="2107532" cy="250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97280">
              <a:spcBef>
                <a:spcPts val="1200"/>
              </a:spcBef>
              <a:buNone/>
            </a:pPr>
            <a:r>
              <a:rPr lang="zh-CN" altLang="en-US" sz="1170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结案率明细表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3775" y="2663072"/>
            <a:ext cx="248377" cy="208637"/>
          </a:xfrm>
          <a:prstGeom prst="rect">
            <a:avLst/>
          </a:prstGeom>
        </p:spPr>
      </p:pic>
      <p:graphicFrame>
        <p:nvGraphicFramePr>
          <p:cNvPr id="52" name="Chart 43"/>
          <p:cNvGraphicFramePr/>
          <p:nvPr>
            <p:extLst>
              <p:ext uri="{D42A27DB-BD31-4B8C-83A1-F6EECF244321}">
                <p14:modId xmlns:p14="http://schemas.microsoft.com/office/powerpoint/2010/main" val="1642488144"/>
              </p:ext>
            </p:extLst>
          </p:nvPr>
        </p:nvGraphicFramePr>
        <p:xfrm>
          <a:off x="6723235" y="5000014"/>
          <a:ext cx="2760540" cy="1659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53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7057860" y="4814773"/>
            <a:ext cx="655629" cy="14959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defTabSz="1097280">
              <a:lnSpc>
                <a:spcPct val="90000"/>
              </a:lnSpc>
              <a:spcBef>
                <a:spcPts val="540"/>
              </a:spcBef>
              <a:buClr>
                <a:srgbClr val="9B1717"/>
              </a:buClr>
              <a:defRPr/>
            </a:pPr>
            <a:r>
              <a:rPr lang="zh-CN" altLang="en-US" sz="108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渠道</a:t>
            </a:r>
            <a:r>
              <a:rPr lang="zh-CN" altLang="en-US" sz="99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结案率</a:t>
            </a:r>
          </a:p>
        </p:txBody>
      </p:sp>
      <p:sp>
        <p:nvSpPr>
          <p:cNvPr id="54" name="Speech Bubble: Rectangle with Corners Rounded 321">
            <a:extLst>
              <a:ext uri="{FF2B5EF4-FFF2-40B4-BE49-F238E27FC236}">
                <a16:creationId xmlns:a16="http://schemas.microsoft.com/office/drawing/2014/main" id="{2D66832F-F936-47E2-9CC9-2E815EE7351E}"/>
              </a:ext>
            </a:extLst>
          </p:cNvPr>
          <p:cNvSpPr/>
          <p:nvPr/>
        </p:nvSpPr>
        <p:spPr>
          <a:xfrm flipH="1">
            <a:off x="1757328" y="2305040"/>
            <a:ext cx="930895" cy="736008"/>
          </a:xfrm>
          <a:prstGeom prst="wedgeRoundRectCallout">
            <a:avLst>
              <a:gd name="adj1" fmla="val -74813"/>
              <a:gd name="adj2" fmla="val 6156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7280"/>
            <a:r>
              <a:rPr lang="zh-CN" altLang="en-US" sz="72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光标显示：</a:t>
            </a:r>
            <a:endParaRPr lang="en-US" altLang="zh-CN" sz="72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1097280"/>
            <a:r>
              <a:rPr lang="zh-CN" altLang="en-US" sz="72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已签批金额</a:t>
            </a:r>
            <a:endParaRPr lang="en-US" altLang="zh-CN" sz="72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1097280"/>
            <a:r>
              <a:rPr lang="zh-CN" altLang="en-US" sz="72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未结案金额</a:t>
            </a:r>
            <a:endParaRPr lang="en-US" altLang="zh-CN" sz="72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1097280"/>
            <a:r>
              <a:rPr lang="zh-CN" altLang="en-US" sz="72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已结案金额</a:t>
            </a:r>
            <a:endParaRPr lang="en-US" altLang="zh-CN" sz="72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1097280"/>
            <a:r>
              <a:rPr lang="zh-CN" altLang="en-US" sz="72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结案率</a:t>
            </a:r>
            <a:endParaRPr lang="en-US" altLang="zh-CN" sz="72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1097280"/>
            <a:r>
              <a:rPr lang="zh-CN" altLang="en-US" sz="72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同期结案率</a:t>
            </a:r>
            <a:endParaRPr lang="en-US" altLang="zh-CN" sz="72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5" name="Speech Bubble: Rectangle with Corners Rounded 321">
            <a:extLst>
              <a:ext uri="{FF2B5EF4-FFF2-40B4-BE49-F238E27FC236}">
                <a16:creationId xmlns:a16="http://schemas.microsoft.com/office/drawing/2014/main" id="{2D66832F-F936-47E2-9CC9-2E815EE7351E}"/>
              </a:ext>
            </a:extLst>
          </p:cNvPr>
          <p:cNvSpPr/>
          <p:nvPr/>
        </p:nvSpPr>
        <p:spPr>
          <a:xfrm flipH="1">
            <a:off x="1672450" y="4094108"/>
            <a:ext cx="798668" cy="701971"/>
          </a:xfrm>
          <a:prstGeom prst="wedgeRoundRectCallout">
            <a:avLst>
              <a:gd name="adj1" fmla="val 98481"/>
              <a:gd name="adj2" fmla="val 3036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7280"/>
            <a:r>
              <a:rPr lang="zh-CN" altLang="en-US" sz="72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光标显示：</a:t>
            </a:r>
            <a:endParaRPr lang="en-US" altLang="zh-CN" sz="72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1097280"/>
            <a:r>
              <a:rPr lang="zh-CN" altLang="en-US" sz="72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已签批金额</a:t>
            </a:r>
            <a:endParaRPr lang="en-US" altLang="zh-CN" sz="72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1097280"/>
            <a:r>
              <a:rPr lang="zh-CN" altLang="en-US" sz="72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未结案金额</a:t>
            </a:r>
            <a:endParaRPr lang="en-US" altLang="zh-CN" sz="72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1097280"/>
            <a:r>
              <a:rPr lang="zh-CN" altLang="en-US" sz="72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已结案金额</a:t>
            </a:r>
            <a:endParaRPr lang="en-US" altLang="zh-CN" sz="72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1097280"/>
            <a:r>
              <a:rPr lang="zh-CN" altLang="en-US" sz="72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结案率</a:t>
            </a:r>
            <a:endParaRPr lang="en-US" altLang="zh-CN" sz="72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1097280"/>
            <a:r>
              <a:rPr lang="zh-CN" altLang="en-US" sz="72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同期结案率</a:t>
            </a:r>
            <a:endParaRPr lang="en-US" altLang="zh-CN" sz="72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7" name="矩形 60">
            <a:extLst>
              <a:ext uri="{FF2B5EF4-FFF2-40B4-BE49-F238E27FC236}">
                <a16:creationId xmlns:a16="http://schemas.microsoft.com/office/drawing/2014/main" id="{F595212E-340F-4B89-A16A-AE3F6B7BD0C3}"/>
              </a:ext>
            </a:extLst>
          </p:cNvPr>
          <p:cNvSpPr/>
          <p:nvPr/>
        </p:nvSpPr>
        <p:spPr>
          <a:xfrm>
            <a:off x="5308989" y="1151641"/>
            <a:ext cx="961394" cy="2627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/>
            <a:endParaRPr kumimoji="1" lang="zh-CN" altLang="en-US" sz="2160">
              <a:solidFill>
                <a:prstClr val="white"/>
              </a:solidFill>
              <a:latin typeface="DengXian"/>
              <a:ea typeface="DengXian" panose="02010600030101010101" pitchFamily="2" charset="-122"/>
            </a:endParaRPr>
          </a:p>
        </p:txBody>
      </p:sp>
      <p:sp>
        <p:nvSpPr>
          <p:cNvPr id="58" name="文本框 61">
            <a:extLst>
              <a:ext uri="{FF2B5EF4-FFF2-40B4-BE49-F238E27FC236}">
                <a16:creationId xmlns:a16="http://schemas.microsoft.com/office/drawing/2014/main" id="{D911C95D-4931-4A7A-9128-8CE863590CDA}"/>
              </a:ext>
            </a:extLst>
          </p:cNvPr>
          <p:cNvSpPr txBox="1"/>
          <p:nvPr/>
        </p:nvSpPr>
        <p:spPr>
          <a:xfrm>
            <a:off x="5339769" y="1156532"/>
            <a:ext cx="73609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7280"/>
            <a:r>
              <a:rPr kumimoji="1" lang="zh-CN" altLang="en-US" sz="108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/>
              </a:rPr>
              <a:t>客户类型</a:t>
            </a:r>
          </a:p>
        </p:txBody>
      </p:sp>
      <p:pic>
        <p:nvPicPr>
          <p:cNvPr id="56" name="Picture 118">
            <a:extLst>
              <a:ext uri="{FF2B5EF4-FFF2-40B4-BE49-F238E27FC236}">
                <a16:creationId xmlns:a16="http://schemas.microsoft.com/office/drawing/2014/main" id="{AAF819CC-6B1E-45F0-9E3A-B0B07A734B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1698" y="4785252"/>
            <a:ext cx="248377" cy="2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91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609601" y="434341"/>
            <a:ext cx="10367010" cy="2986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62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结案进度分析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12515"/>
              </p:ext>
            </p:extLst>
          </p:nvPr>
        </p:nvGraphicFramePr>
        <p:xfrm>
          <a:off x="609600" y="732949"/>
          <a:ext cx="10972800" cy="4732162"/>
        </p:xfrm>
        <a:graphic>
          <a:graphicData uri="http://schemas.openxmlformats.org/drawingml/2006/table">
            <a:tbl>
              <a:tblPr firstRow="1" bandRow="1"/>
              <a:tblGrid>
                <a:gridCol w="2167212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8805588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45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3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64008" marT="32004" marB="32004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3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4008" marR="64008" marT="32004" marB="32004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65944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1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64008" marT="32004" marB="32004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1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4008" marR="64008" marT="32004" marB="32004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309433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1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64008" marT="32004" marB="32004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1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1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时间筛选器：默认显示为上月，数据为</a:t>
                      </a:r>
                      <a:r>
                        <a:rPr lang="en-US" altLang="zh-CN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1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1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1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1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1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1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1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1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1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结案率表，均按照结案率从高到低排序</a:t>
                      </a:r>
                      <a:endParaRPr lang="en-US" altLang="zh-CN" sz="11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1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1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1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1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64008" marR="64008" marT="32004" marB="32004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1022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1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64008" marT="32004" marB="32004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1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1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、且表</a:t>
                      </a:r>
                      <a:r>
                        <a:rPr lang="en-US" altLang="zh-CN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之间互相联动</a:t>
                      </a:r>
                      <a:endParaRPr lang="en-US" altLang="zh-CN" sz="11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008" marR="64008" marT="32004" marB="32004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59435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1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64008" marT="32004" marB="32004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1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1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008" marR="64008" marT="32004" marB="32004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158" y="2514553"/>
            <a:ext cx="248377" cy="2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04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257952" y="2537014"/>
            <a:ext cx="11776106" cy="3827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5472" y="1572459"/>
            <a:ext cx="11776106" cy="832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38" name="文本框 5"/>
          <p:cNvSpPr txBox="1"/>
          <p:nvPr/>
        </p:nvSpPr>
        <p:spPr>
          <a:xfrm>
            <a:off x="45711" y="84303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酸奶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zh-CN" altLang="en-US" sz="1200" dirty="0">
                <a:solidFill>
                  <a:srgbClr val="00AAFF"/>
                </a:solidFill>
                <a:latin typeface="+mn-ea"/>
              </a:rPr>
              <a:t>预算进度（签批口径）</a:t>
            </a:r>
            <a:endParaRPr kumimoji="1" lang="zh-CN" altLang="en-US" sz="1200" dirty="0">
              <a:solidFill>
                <a:srgbClr val="00AAFF"/>
              </a:solidFill>
            </a:endParaRPr>
          </a:p>
          <a:p>
            <a:endParaRPr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grpSp>
        <p:nvGrpSpPr>
          <p:cNvPr id="39" name="Group 44"/>
          <p:cNvGrpSpPr/>
          <p:nvPr/>
        </p:nvGrpSpPr>
        <p:grpSpPr>
          <a:xfrm>
            <a:off x="267159" y="1191133"/>
            <a:ext cx="1068216" cy="291949"/>
            <a:chOff x="304798" y="1047755"/>
            <a:chExt cx="1068216" cy="291949"/>
          </a:xfrm>
        </p:grpSpPr>
        <p:sp>
          <p:nvSpPr>
            <p:cNvPr id="40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文本框 61"/>
            <p:cNvSpPr txBox="1"/>
            <p:nvPr/>
          </p:nvSpPr>
          <p:spPr>
            <a:xfrm>
              <a:off x="338999" y="10531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时间（月）</a:t>
              </a:r>
            </a:p>
          </p:txBody>
        </p:sp>
        <p:sp>
          <p:nvSpPr>
            <p:cNvPr id="42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645461" y="1166610"/>
            <a:ext cx="720000" cy="287867"/>
            <a:chOff x="10952441" y="1047755"/>
            <a:chExt cx="720000" cy="287867"/>
          </a:xfrm>
        </p:grpSpPr>
        <p:sp>
          <p:nvSpPr>
            <p:cNvPr id="48" name="矩形 57"/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文本框 58"/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419610" y="1623084"/>
            <a:ext cx="147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月度最终预算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20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07637" y="1611298"/>
            <a:ext cx="1694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已签批金额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 10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984886" y="1627029"/>
            <a:ext cx="958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剩余预算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5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51328" y="1611298"/>
            <a:ext cx="169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已提交未签批金额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  5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91993" y="1611298"/>
            <a:ext cx="1769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  费用使用进度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    </a:t>
            </a:r>
            <a:r>
              <a:rPr lang="en-US" altLang="zh-CN" sz="1400" b="1" dirty="0">
                <a:solidFill>
                  <a:prstClr val="black"/>
                </a:solidFill>
              </a:rPr>
              <a:t>7</a:t>
            </a:r>
            <a:r>
              <a:rPr lang="en-US" sz="1400" b="1" dirty="0">
                <a:solidFill>
                  <a:prstClr val="black"/>
                </a:solidFill>
              </a:rPr>
              <a:t>5</a:t>
            </a:r>
            <a:r>
              <a:rPr lang="en-US" altLang="zh-CN" sz="1400" b="1" dirty="0">
                <a:solidFill>
                  <a:prstClr val="black"/>
                </a:solidFill>
                <a:latin typeface="+mn-ea"/>
              </a:rPr>
              <a:t>%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    </a:t>
            </a:r>
          </a:p>
        </p:txBody>
      </p:sp>
      <p:sp>
        <p:nvSpPr>
          <p:cNvPr id="87" name="Text Placeholder 73"/>
          <p:cNvSpPr txBox="1"/>
          <p:nvPr/>
        </p:nvSpPr>
        <p:spPr>
          <a:xfrm>
            <a:off x="466259" y="1785522"/>
            <a:ext cx="1075943" cy="637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2" name="Oval 4"/>
          <p:cNvSpPr/>
          <p:nvPr/>
        </p:nvSpPr>
        <p:spPr>
          <a:xfrm>
            <a:off x="5743480" y="2559513"/>
            <a:ext cx="337457" cy="28984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prstClr val="white"/>
                </a:solidFill>
                <a:cs typeface="Arial" panose="020B0604020202020204" pitchFamily="34" charset="0"/>
              </a:rPr>
              <a:t>3</a:t>
            </a:r>
            <a:endParaRPr lang="zh-CN" altLang="en-US" sz="1400" b="1" kern="0" dirty="0" err="1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0" name="Oval 4"/>
          <p:cNvSpPr/>
          <p:nvPr/>
        </p:nvSpPr>
        <p:spPr>
          <a:xfrm>
            <a:off x="31232" y="2565405"/>
            <a:ext cx="330485" cy="30816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78" name="Chart 77"/>
          <p:cNvGraphicFramePr/>
          <p:nvPr>
            <p:extLst>
              <p:ext uri="{D42A27DB-BD31-4B8C-83A1-F6EECF244321}">
                <p14:modId xmlns:p14="http://schemas.microsoft.com/office/powerpoint/2010/main" val="3419763292"/>
              </p:ext>
            </p:extLst>
          </p:nvPr>
        </p:nvGraphicFramePr>
        <p:xfrm>
          <a:off x="199539" y="2881263"/>
          <a:ext cx="5755501" cy="1982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0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40096"/>
              </p:ext>
            </p:extLst>
          </p:nvPr>
        </p:nvGraphicFramePr>
        <p:xfrm>
          <a:off x="6073417" y="2845972"/>
          <a:ext cx="5986894" cy="1945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51">
                  <a:extLst>
                    <a:ext uri="{9D8B030D-6E8A-4147-A177-3AD203B41FA5}">
                      <a16:colId xmlns:a16="http://schemas.microsoft.com/office/drawing/2014/main" val="928102444"/>
                    </a:ext>
                  </a:extLst>
                </a:gridCol>
                <a:gridCol w="655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33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预算单位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下级预算单位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月度初始预算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月度最终预算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已签批金额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已提交未签批金额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剩余预算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费用使用进度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区域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2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大区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区域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2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3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销售总部费用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3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市场部费用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" name="Content Placeholder 22"/>
          <p:cNvSpPr txBox="1"/>
          <p:nvPr/>
        </p:nvSpPr>
        <p:spPr>
          <a:xfrm>
            <a:off x="363436" y="25861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prstClr val="black"/>
                </a:solidFill>
              </a:rPr>
              <a:t>预算使用进度明细（费用出处）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82" name="Content Placeholder 22"/>
          <p:cNvSpPr txBox="1"/>
          <p:nvPr/>
        </p:nvSpPr>
        <p:spPr>
          <a:xfrm>
            <a:off x="6112021" y="255175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prstClr val="black"/>
                </a:solidFill>
              </a:rPr>
              <a:t>预算使用进度明细（区域）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97" name="Speech Bubble: Rectangle with Corners Rounded 321"/>
          <p:cNvSpPr/>
          <p:nvPr/>
        </p:nvSpPr>
        <p:spPr>
          <a:xfrm>
            <a:off x="1659240" y="1156116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prstClr val="white"/>
                </a:solidFill>
              </a:rPr>
              <a:t>默认：当月，数据</a:t>
            </a:r>
            <a:r>
              <a:rPr lang="en-US" altLang="zh-CN" sz="1050" dirty="0">
                <a:solidFill>
                  <a:prstClr val="white"/>
                </a:solidFill>
              </a:rPr>
              <a:t>T-1</a:t>
            </a:r>
            <a:endParaRPr lang="zh-CN" altLang="en-US" sz="1050" dirty="0">
              <a:solidFill>
                <a:prstClr val="white"/>
              </a:solidFill>
            </a:endParaRPr>
          </a:p>
        </p:txBody>
      </p:sp>
      <p:sp>
        <p:nvSpPr>
          <p:cNvPr id="25" name="十字箭头 33"/>
          <p:cNvSpPr/>
          <p:nvPr/>
        </p:nvSpPr>
        <p:spPr>
          <a:xfrm>
            <a:off x="6681435" y="3212763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Speech Bubble: Rectangle with Corners Rounded 321"/>
          <p:cNvSpPr/>
          <p:nvPr/>
        </p:nvSpPr>
        <p:spPr>
          <a:xfrm>
            <a:off x="6972400" y="3212763"/>
            <a:ext cx="1224073" cy="398619"/>
          </a:xfrm>
          <a:prstGeom prst="wedgeRoundRectCallout">
            <a:avLst>
              <a:gd name="adj1" fmla="val -68326"/>
              <a:gd name="adj2" fmla="val -1911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prstClr val="white"/>
                </a:solidFill>
              </a:rPr>
              <a:t>区域默认折叠收起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199" y="2691006"/>
            <a:ext cx="275975" cy="231819"/>
          </a:xfrm>
          <a:prstGeom prst="rect">
            <a:avLst/>
          </a:prstGeom>
        </p:spPr>
      </p:pic>
      <p:sp>
        <p:nvSpPr>
          <p:cNvPr id="28" name="Speech Bubble: Rectangle with Corners Rounded 321"/>
          <p:cNvSpPr/>
          <p:nvPr/>
        </p:nvSpPr>
        <p:spPr>
          <a:xfrm>
            <a:off x="2883314" y="2236488"/>
            <a:ext cx="1928226" cy="628159"/>
          </a:xfrm>
          <a:prstGeom prst="wedgeRoundRectCallout">
            <a:avLst>
              <a:gd name="adj1" fmla="val 81780"/>
              <a:gd name="adj2" fmla="val 37801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prstClr val="white"/>
                </a:solidFill>
              </a:rPr>
              <a:t>默认闭眼时不显示具体指标数字。点开后可以显示</a:t>
            </a:r>
            <a:endParaRPr lang="en-US" altLang="zh-CN" sz="1050" dirty="0">
              <a:solidFill>
                <a:prstClr val="white"/>
              </a:solidFill>
            </a:endParaRPr>
          </a:p>
          <a:p>
            <a:r>
              <a:rPr lang="zh-CN" altLang="en-US" sz="1050" dirty="0">
                <a:solidFill>
                  <a:prstClr val="white"/>
                </a:solidFill>
              </a:rPr>
              <a:t>（后续所有有“眼睛”的区域均设置如此）</a:t>
            </a:r>
            <a:endParaRPr lang="en-US" altLang="zh-CN" sz="1050" dirty="0">
              <a:solidFill>
                <a:prstClr val="white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41205" y="186795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0" name="TextBox 59">
            <a:extLst>
              <a:ext uri="{FF2B5EF4-FFF2-40B4-BE49-F238E27FC236}">
                <a16:creationId xmlns:a16="http://schemas.microsoft.com/office/drawing/2014/main" id="{7B72D0F4-2A17-4A65-8008-702400C850F6}"/>
              </a:ext>
            </a:extLst>
          </p:cNvPr>
          <p:cNvSpPr txBox="1"/>
          <p:nvPr/>
        </p:nvSpPr>
        <p:spPr>
          <a:xfrm>
            <a:off x="1628232" y="1631660"/>
            <a:ext cx="1535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月度初始预算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18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</a:t>
            </a:r>
          </a:p>
        </p:txBody>
      </p:sp>
      <p:graphicFrame>
        <p:nvGraphicFramePr>
          <p:cNvPr id="31" name="表格 45">
            <a:extLst>
              <a:ext uri="{FF2B5EF4-FFF2-40B4-BE49-F238E27FC236}">
                <a16:creationId xmlns:a16="http://schemas.microsoft.com/office/drawing/2014/main" id="{0BBD2114-ECAA-4641-B49F-1387074BF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49690"/>
              </p:ext>
            </p:extLst>
          </p:nvPr>
        </p:nvGraphicFramePr>
        <p:xfrm>
          <a:off x="267159" y="5369442"/>
          <a:ext cx="11766899" cy="9953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1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61149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961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11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52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670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66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职能分类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月度最终预算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已签批金额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已提交未签批金额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剩余预算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费用使用进度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1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1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1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1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sp>
        <p:nvSpPr>
          <p:cNvPr id="32" name="Content Placeholder 22">
            <a:extLst>
              <a:ext uri="{FF2B5EF4-FFF2-40B4-BE49-F238E27FC236}">
                <a16:creationId xmlns:a16="http://schemas.microsoft.com/office/drawing/2014/main" id="{2A289070-E194-48B1-BBF9-4DE07917F340}"/>
              </a:ext>
            </a:extLst>
          </p:cNvPr>
          <p:cNvSpPr txBox="1">
            <a:spLocks/>
          </p:cNvSpPr>
          <p:nvPr/>
        </p:nvSpPr>
        <p:spPr>
          <a:xfrm>
            <a:off x="382666" y="4995757"/>
            <a:ext cx="3047616" cy="272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prstClr val="black"/>
                </a:solidFill>
              </a:rPr>
              <a:t>预算使用进度明细（职能分类）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3" name="Oval 4">
            <a:extLst>
              <a:ext uri="{FF2B5EF4-FFF2-40B4-BE49-F238E27FC236}">
                <a16:creationId xmlns:a16="http://schemas.microsoft.com/office/drawing/2014/main" id="{1F12488C-FF50-41E0-BC34-2C5646817348}"/>
              </a:ext>
            </a:extLst>
          </p:cNvPr>
          <p:cNvSpPr/>
          <p:nvPr/>
        </p:nvSpPr>
        <p:spPr>
          <a:xfrm>
            <a:off x="48308" y="4999154"/>
            <a:ext cx="337457" cy="28984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76225"/>
              </p:ext>
            </p:extLst>
          </p:nvPr>
        </p:nvGraphicFramePr>
        <p:xfrm>
          <a:off x="0" y="434005"/>
          <a:ext cx="12192000" cy="6143559"/>
        </p:xfrm>
        <a:graphic>
          <a:graphicData uri="http://schemas.openxmlformats.org/drawingml/2006/table">
            <a:tbl>
              <a:tblPr firstRow="1" bandRow="1"/>
              <a:tblGrid>
                <a:gridCol w="103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47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的横、纵坐标支持拖动，灵活展现数据，保证可以展示图表中的最大值和最小值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条及以下数据在一屏显示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条以上数据分页显示，每页显示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预算使用进度明细，按照使用进度 降序排序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indent="-97155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预算进度（签批口径）</a:t>
            </a:r>
          </a:p>
        </p:txBody>
      </p:sp>
      <p:sp>
        <p:nvSpPr>
          <p:cNvPr id="9" name="十字箭头 33"/>
          <p:cNvSpPr/>
          <p:nvPr/>
        </p:nvSpPr>
        <p:spPr>
          <a:xfrm>
            <a:off x="2405893" y="1955767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0940" t="1" b="26206"/>
          <a:stretch>
            <a:fillRect/>
          </a:stretch>
        </p:blipFill>
        <p:spPr>
          <a:xfrm>
            <a:off x="4232228" y="2819847"/>
            <a:ext cx="218186" cy="17106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249046" y="1644866"/>
            <a:ext cx="11776106" cy="97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6658" y="3048053"/>
            <a:ext cx="11776106" cy="3534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294967295"/>
          </p:nvPr>
        </p:nvSpPr>
        <p:spPr>
          <a:xfrm>
            <a:off x="226772" y="2788583"/>
            <a:ext cx="2498725" cy="2778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预算进度对比</a:t>
            </a:r>
            <a:endParaRPr lang="en-US" b="1" dirty="0"/>
          </a:p>
        </p:txBody>
      </p:sp>
      <p:sp>
        <p:nvSpPr>
          <p:cNvPr id="38" name="文本框 5"/>
          <p:cNvSpPr txBox="1"/>
          <p:nvPr/>
        </p:nvSpPr>
        <p:spPr>
          <a:xfrm>
            <a:off x="45711" y="843031"/>
            <a:ext cx="3826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酸奶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srgbClr val="00AAFF"/>
                </a:solidFill>
                <a:latin typeface="+mn-ea"/>
              </a:rPr>
              <a:t>预算使用情况（入账口径）</a:t>
            </a:r>
            <a:endParaRPr kumimoji="1" lang="zh-CN" altLang="en-US" sz="1200" dirty="0">
              <a:solidFill>
                <a:srgbClr val="00AAFF"/>
              </a:solidFill>
            </a:endParaRPr>
          </a:p>
          <a:p>
            <a:endParaRPr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grpSp>
        <p:nvGrpSpPr>
          <p:cNvPr id="39" name="Group 44"/>
          <p:cNvGrpSpPr/>
          <p:nvPr/>
        </p:nvGrpSpPr>
        <p:grpSpPr>
          <a:xfrm>
            <a:off x="267159" y="1191133"/>
            <a:ext cx="1068216" cy="291949"/>
            <a:chOff x="304798" y="1047755"/>
            <a:chExt cx="1068216" cy="291949"/>
          </a:xfrm>
        </p:grpSpPr>
        <p:sp>
          <p:nvSpPr>
            <p:cNvPr id="40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文本框 61"/>
            <p:cNvSpPr txBox="1"/>
            <p:nvPr/>
          </p:nvSpPr>
          <p:spPr>
            <a:xfrm>
              <a:off x="338999" y="10531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时间（月）</a:t>
              </a:r>
            </a:p>
          </p:txBody>
        </p:sp>
        <p:sp>
          <p:nvSpPr>
            <p:cNvPr id="42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Group 44"/>
          <p:cNvGrpSpPr/>
          <p:nvPr/>
        </p:nvGrpSpPr>
        <p:grpSpPr>
          <a:xfrm>
            <a:off x="2053143" y="1191133"/>
            <a:ext cx="1068216" cy="291949"/>
            <a:chOff x="304798" y="1047755"/>
            <a:chExt cx="1068216" cy="291949"/>
          </a:xfrm>
        </p:grpSpPr>
        <p:sp>
          <p:nvSpPr>
            <p:cNvPr id="44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46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645461" y="1166610"/>
            <a:ext cx="720000" cy="287867"/>
            <a:chOff x="10952441" y="1047755"/>
            <a:chExt cx="720000" cy="287867"/>
          </a:xfrm>
        </p:grpSpPr>
        <p:sp>
          <p:nvSpPr>
            <p:cNvPr id="48" name="矩形 57"/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文本框 58"/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矩形 60"/>
          <p:cNvSpPr/>
          <p:nvPr/>
        </p:nvSpPr>
        <p:spPr>
          <a:xfrm>
            <a:off x="3637990" y="1171503"/>
            <a:ext cx="1068216" cy="2919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51" name="文本框 61"/>
          <p:cNvSpPr txBox="1"/>
          <p:nvPr/>
        </p:nvSpPr>
        <p:spPr>
          <a:xfrm>
            <a:off x="3672191" y="11769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AAFF"/>
                </a:solidFill>
                <a:latin typeface="+mn-ea"/>
              </a:rPr>
              <a:t>区域</a:t>
            </a:r>
          </a:p>
        </p:txBody>
      </p:sp>
      <p:sp>
        <p:nvSpPr>
          <p:cNvPr id="52" name="Right Triangle 25"/>
          <p:cNvSpPr/>
          <p:nvPr/>
        </p:nvSpPr>
        <p:spPr>
          <a:xfrm rot="19017570">
            <a:off x="4550633" y="127576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72238" y="1677795"/>
            <a:ext cx="15984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 费用使用进度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82D5"/>
                </a:solidFill>
              </a:rPr>
              <a:t>      </a:t>
            </a:r>
            <a:r>
              <a:rPr lang="en-US" sz="1400" b="1" dirty="0">
                <a:solidFill>
                  <a:prstClr val="black"/>
                </a:solidFill>
              </a:rPr>
              <a:t>20</a:t>
            </a:r>
            <a:r>
              <a:rPr lang="en-US" altLang="zh-CN" sz="1400" b="1" dirty="0">
                <a:solidFill>
                  <a:prstClr val="black"/>
                </a:solidFill>
              </a:rPr>
              <a:t>%</a:t>
            </a:r>
            <a:r>
              <a:rPr lang="en-US" sz="1400" b="1" dirty="0">
                <a:solidFill>
                  <a:prstClr val="black"/>
                </a:solidFill>
              </a:rPr>
              <a:t> 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prstClr val="black"/>
                </a:solidFill>
              </a:rPr>
              <a:t>      15</a:t>
            </a:r>
            <a:r>
              <a:rPr lang="en-US" altLang="zh-CN" sz="1400" b="1" dirty="0">
                <a:solidFill>
                  <a:prstClr val="black"/>
                </a:solidFill>
                <a:latin typeface="+mn-ea"/>
              </a:rPr>
              <a:t>%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7" name="Text Placeholder 73"/>
          <p:cNvSpPr txBox="1"/>
          <p:nvPr/>
        </p:nvSpPr>
        <p:spPr>
          <a:xfrm>
            <a:off x="355009" y="2102502"/>
            <a:ext cx="1075943" cy="637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</a:t>
            </a:r>
            <a:endParaRPr lang="en-US" altLang="zh-CN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YTD</a:t>
            </a:r>
            <a:endParaRPr lang="en-SG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100" b="1" dirty="0">
              <a:solidFill>
                <a:prstClr val="black"/>
              </a:solidFill>
            </a:endParaRPr>
          </a:p>
        </p:txBody>
      </p:sp>
      <p:graphicFrame>
        <p:nvGraphicFramePr>
          <p:cNvPr id="89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90967"/>
              </p:ext>
            </p:extLst>
          </p:nvPr>
        </p:nvGraphicFramePr>
        <p:xfrm>
          <a:off x="300861" y="5098858"/>
          <a:ext cx="5795139" cy="1484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443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折后收入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年度预算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营销费用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费用同比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剩余预算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折前达成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费用使用进度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使用进度同比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使用进度环比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销售部</a:t>
                      </a:r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6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浙沪</a:t>
                      </a:r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56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56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56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总计：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0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46324"/>
              </p:ext>
            </p:extLst>
          </p:nvPr>
        </p:nvGraphicFramePr>
        <p:xfrm>
          <a:off x="6403419" y="3076518"/>
          <a:ext cx="5664210" cy="14840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6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费用科目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年度预算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营销费用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费用同比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剩余预算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费用使用进度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使用进度同比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使用进度环比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费用项目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进店费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导购理货费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临期品费用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广宣品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1" name="Content Placeholder 22"/>
          <p:cNvSpPr txBox="1"/>
          <p:nvPr/>
        </p:nvSpPr>
        <p:spPr>
          <a:xfrm>
            <a:off x="271145" y="478083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prstClr val="black"/>
                </a:solidFill>
              </a:rPr>
              <a:t>预算使用明细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2" name="Oval 4"/>
          <p:cNvSpPr/>
          <p:nvPr/>
        </p:nvSpPr>
        <p:spPr>
          <a:xfrm>
            <a:off x="-941" y="1584519"/>
            <a:ext cx="337457" cy="28984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3" name="Oval 4"/>
          <p:cNvSpPr/>
          <p:nvPr/>
        </p:nvSpPr>
        <p:spPr>
          <a:xfrm>
            <a:off x="-64789" y="2741301"/>
            <a:ext cx="337457" cy="306752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7" name="Oval 4"/>
          <p:cNvSpPr/>
          <p:nvPr/>
        </p:nvSpPr>
        <p:spPr>
          <a:xfrm>
            <a:off x="6298966" y="2761411"/>
            <a:ext cx="346262" cy="291837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8" name="Oval 4"/>
          <p:cNvSpPr/>
          <p:nvPr/>
        </p:nvSpPr>
        <p:spPr>
          <a:xfrm>
            <a:off x="-29012" y="4764012"/>
            <a:ext cx="329550" cy="28742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81688" y="1686161"/>
            <a:ext cx="11977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折前收入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prstClr val="black"/>
                </a:solidFill>
              </a:rPr>
              <a:t>   100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prstClr val="black"/>
                </a:solidFill>
              </a:rPr>
              <a:t>   300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50178" y="1669396"/>
            <a:ext cx="15821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  使用进度同比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82D5"/>
                </a:solidFill>
              </a:rPr>
              <a:t>       </a:t>
            </a:r>
            <a:r>
              <a:rPr lang="en-US" sz="1400" b="1" dirty="0">
                <a:solidFill>
                  <a:srgbClr val="F15E64"/>
                </a:solidFill>
              </a:rPr>
              <a:t>12</a:t>
            </a:r>
            <a:r>
              <a:rPr lang="en-US" altLang="zh-CN" sz="1400" b="1" dirty="0">
                <a:solidFill>
                  <a:srgbClr val="F15E64"/>
                </a:solidFill>
              </a:rPr>
              <a:t>%</a:t>
            </a:r>
            <a:r>
              <a:rPr lang="en-US" sz="1400" b="1" dirty="0">
                <a:solidFill>
                  <a:srgbClr val="F15E64"/>
                </a:solidFill>
              </a:rPr>
              <a:t> </a:t>
            </a:r>
            <a:endParaRPr lang="en-US" altLang="zh-CN" sz="1400" b="1" dirty="0">
              <a:solidFill>
                <a:srgbClr val="F15E6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15E64"/>
                </a:solidFill>
              </a:rPr>
              <a:t>       15</a:t>
            </a:r>
            <a:r>
              <a:rPr lang="en-US" altLang="zh-CN" sz="1400" b="1" dirty="0">
                <a:solidFill>
                  <a:srgbClr val="F15E64"/>
                </a:solidFill>
                <a:latin typeface="+mn-ea"/>
              </a:rPr>
              <a:t>%</a:t>
            </a:r>
            <a:endParaRPr lang="en-US" sz="1400" b="1" dirty="0">
              <a:solidFill>
                <a:srgbClr val="F15E64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61158" y="1678097"/>
            <a:ext cx="1582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  使用进度环比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82D5"/>
                </a:solidFill>
              </a:rPr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15</a:t>
            </a:r>
            <a:r>
              <a:rPr lang="en-US" altLang="zh-CN" sz="1400" b="1" dirty="0">
                <a:solidFill>
                  <a:srgbClr val="00B050"/>
                </a:solidFill>
                <a:latin typeface="+mn-ea"/>
              </a:rPr>
              <a:t>%</a:t>
            </a:r>
            <a:r>
              <a:rPr lang="en-US" altLang="zh-CN" sz="1400" b="1" dirty="0">
                <a:solidFill>
                  <a:srgbClr val="0082D5"/>
                </a:solidFill>
                <a:latin typeface="+mn-ea"/>
              </a:rPr>
              <a:t> </a:t>
            </a:r>
            <a:endParaRPr lang="en-US" sz="1400" b="1" dirty="0">
              <a:solidFill>
                <a:srgbClr val="0082D5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51278" y="1691833"/>
            <a:ext cx="15058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折后收入</a:t>
            </a:r>
            <a:endParaRPr lang="en-US" sz="1400" b="1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prstClr val="black"/>
                </a:solidFill>
              </a:rPr>
              <a:t>    90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prstClr val="black"/>
                </a:solidFill>
              </a:rPr>
              <a:t>   200</a:t>
            </a:r>
          </a:p>
        </p:txBody>
      </p:sp>
      <p:sp>
        <p:nvSpPr>
          <p:cNvPr id="2" name="Down Arrow 1"/>
          <p:cNvSpPr/>
          <p:nvPr/>
        </p:nvSpPr>
        <p:spPr>
          <a:xfrm>
            <a:off x="11639309" y="2129859"/>
            <a:ext cx="166863" cy="17443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58245" y="1688149"/>
            <a:ext cx="14486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年度费用预算</a:t>
            </a:r>
            <a:r>
              <a:rPr lang="en-US" sz="1400" b="1" dirty="0">
                <a:solidFill>
                  <a:srgbClr val="5B9BD5">
                    <a:lumMod val="75000"/>
                  </a:srgbClr>
                </a:solidFill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prstClr val="black"/>
                </a:solidFill>
              </a:rPr>
              <a:t>   50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prstClr val="black"/>
                </a:solidFill>
              </a:rPr>
              <a:t>  300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91874" y="1668938"/>
            <a:ext cx="14486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营销费用</a:t>
            </a:r>
            <a:endParaRPr lang="en-US" sz="1400" b="1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prstClr val="black"/>
                </a:solidFill>
              </a:rPr>
              <a:t>   50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prstClr val="black"/>
                </a:solidFill>
              </a:rPr>
              <a:t>  200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92054" y="1649742"/>
            <a:ext cx="13257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折前达成</a:t>
            </a:r>
            <a:r>
              <a:rPr lang="en-US" sz="1400" b="1" dirty="0">
                <a:solidFill>
                  <a:prstClr val="black"/>
                </a:solidFill>
              </a:rPr>
              <a:t>        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82D5"/>
                </a:solidFill>
              </a:rPr>
              <a:t>   </a:t>
            </a:r>
            <a:r>
              <a:rPr lang="en-US" sz="1400" b="1" dirty="0">
                <a:solidFill>
                  <a:prstClr val="black"/>
                </a:solidFill>
              </a:rPr>
              <a:t>15</a:t>
            </a:r>
            <a:r>
              <a:rPr lang="en-US" altLang="zh-CN" sz="1400" b="1" dirty="0">
                <a:solidFill>
                  <a:prstClr val="black"/>
                </a:solidFill>
                <a:latin typeface="+mn-ea"/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prstClr val="black"/>
                </a:solidFill>
              </a:rPr>
              <a:t>   20</a:t>
            </a:r>
            <a:r>
              <a:rPr lang="en-US" altLang="zh-CN" sz="1400" b="1" dirty="0">
                <a:solidFill>
                  <a:prstClr val="black"/>
                </a:solidFill>
                <a:latin typeface="+mn-ea"/>
              </a:rPr>
              <a:t>%</a:t>
            </a:r>
            <a:endParaRPr 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71" name="内容占位符 48"/>
          <p:cNvGraphicFramePr/>
          <p:nvPr>
            <p:extLst>
              <p:ext uri="{D42A27DB-BD31-4B8C-83A1-F6EECF244321}">
                <p14:modId xmlns:p14="http://schemas.microsoft.com/office/powerpoint/2010/main" val="459689764"/>
              </p:ext>
            </p:extLst>
          </p:nvPr>
        </p:nvGraphicFramePr>
        <p:xfrm>
          <a:off x="350268" y="3113677"/>
          <a:ext cx="5978555" cy="1627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十字箭头 33"/>
          <p:cNvSpPr/>
          <p:nvPr/>
        </p:nvSpPr>
        <p:spPr>
          <a:xfrm>
            <a:off x="586392" y="5378234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8" name="Down Arrow 77"/>
          <p:cNvSpPr/>
          <p:nvPr/>
        </p:nvSpPr>
        <p:spPr>
          <a:xfrm flipV="1">
            <a:off x="10092316" y="2105258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79" name="Content Placeholder 22"/>
          <p:cNvSpPr txBox="1"/>
          <p:nvPr/>
        </p:nvSpPr>
        <p:spPr>
          <a:xfrm>
            <a:off x="6639447" y="2800657"/>
            <a:ext cx="2498725" cy="277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b="1" dirty="0">
                <a:solidFill>
                  <a:prstClr val="black"/>
                </a:solidFill>
              </a:rPr>
              <a:t>科目预算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 flipV="1">
            <a:off x="10085904" y="2434589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57362" y="1664782"/>
            <a:ext cx="14486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费用同比</a:t>
            </a:r>
            <a:endParaRPr lang="en-US" sz="1400" b="1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5B9BD5">
                    <a:lumMod val="75000"/>
                  </a:srgbClr>
                </a:solidFill>
              </a:rPr>
              <a:t>   </a:t>
            </a:r>
            <a:r>
              <a:rPr lang="en-US" sz="1400" b="1" dirty="0">
                <a:solidFill>
                  <a:srgbClr val="F15E64"/>
                </a:solidFill>
              </a:rPr>
              <a:t>120 </a:t>
            </a:r>
            <a:endParaRPr lang="en-US" altLang="zh-CN" sz="1400" b="1" dirty="0">
              <a:solidFill>
                <a:srgbClr val="F15E6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15E64"/>
                </a:solidFill>
              </a:rPr>
              <a:t>   150</a:t>
            </a:r>
          </a:p>
        </p:txBody>
      </p:sp>
      <p:sp>
        <p:nvSpPr>
          <p:cNvPr id="55" name="Down Arrow 54"/>
          <p:cNvSpPr/>
          <p:nvPr/>
        </p:nvSpPr>
        <p:spPr>
          <a:xfrm flipV="1">
            <a:off x="6641831" y="2134003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6" name="Down Arrow 55"/>
          <p:cNvSpPr/>
          <p:nvPr/>
        </p:nvSpPr>
        <p:spPr>
          <a:xfrm flipV="1">
            <a:off x="6676163" y="2434590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723" y="3144155"/>
            <a:ext cx="275975" cy="231819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8450059" y="1114790"/>
            <a:ext cx="1717873" cy="323591"/>
            <a:chOff x="9922743" y="656692"/>
            <a:chExt cx="1717873" cy="323591"/>
          </a:xfrm>
        </p:grpSpPr>
        <p:sp>
          <p:nvSpPr>
            <p:cNvPr id="59" name="Rectangle: Rounded Corners 56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3" name="Oval 4">
            <a:extLst>
              <a:ext uri="{FF2B5EF4-FFF2-40B4-BE49-F238E27FC236}">
                <a16:creationId xmlns:a16="http://schemas.microsoft.com/office/drawing/2014/main" id="{DD34E597-ED8F-4E63-8D47-AAAC7FC74633}"/>
              </a:ext>
            </a:extLst>
          </p:cNvPr>
          <p:cNvSpPr/>
          <p:nvPr/>
        </p:nvSpPr>
        <p:spPr>
          <a:xfrm>
            <a:off x="6385820" y="4733502"/>
            <a:ext cx="329550" cy="28742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4" name="Content Placeholder 22">
            <a:extLst>
              <a:ext uri="{FF2B5EF4-FFF2-40B4-BE49-F238E27FC236}">
                <a16:creationId xmlns:a16="http://schemas.microsoft.com/office/drawing/2014/main" id="{6A7EDC57-3115-49EF-956E-3604743394B3}"/>
              </a:ext>
            </a:extLst>
          </p:cNvPr>
          <p:cNvSpPr txBox="1"/>
          <p:nvPr/>
        </p:nvSpPr>
        <p:spPr>
          <a:xfrm>
            <a:off x="6697684" y="4782719"/>
            <a:ext cx="2498725" cy="277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b="1" dirty="0">
                <a:solidFill>
                  <a:prstClr val="black"/>
                </a:solidFill>
              </a:rPr>
              <a:t>职能分类预算</a:t>
            </a:r>
            <a:endParaRPr 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75" name="表格 63">
            <a:extLst>
              <a:ext uri="{FF2B5EF4-FFF2-40B4-BE49-F238E27FC236}">
                <a16:creationId xmlns:a16="http://schemas.microsoft.com/office/drawing/2014/main" id="{A49C74A6-56E4-48AE-B544-58B88852C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30078"/>
              </p:ext>
            </p:extLst>
          </p:nvPr>
        </p:nvGraphicFramePr>
        <p:xfrm>
          <a:off x="6385131" y="5098856"/>
          <a:ext cx="5664210" cy="14840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19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职能分类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年度预算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营销费用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费用同比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剩余预算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费用使用进度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使用进度同比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使用进度环比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重点系统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特渠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2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学生奶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综合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Speech Bubble: Rectangle with Corners Rounded 321">
            <a:extLst>
              <a:ext uri="{FF2B5EF4-FFF2-40B4-BE49-F238E27FC236}">
                <a16:creationId xmlns:a16="http://schemas.microsoft.com/office/drawing/2014/main" id="{36CB156D-A3C0-4D6E-823E-05F62FBAA9DB}"/>
              </a:ext>
            </a:extLst>
          </p:cNvPr>
          <p:cNvSpPr/>
          <p:nvPr/>
        </p:nvSpPr>
        <p:spPr>
          <a:xfrm>
            <a:off x="1393189" y="1398225"/>
            <a:ext cx="569162" cy="398619"/>
          </a:xfrm>
          <a:prstGeom prst="wedgeRoundRectCallout">
            <a:avLst>
              <a:gd name="adj1" fmla="val -105858"/>
              <a:gd name="adj2" fmla="val -4839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prstClr val="white"/>
                </a:solidFill>
              </a:rPr>
              <a:t>默认：上月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537202"/>
              </p:ext>
            </p:extLst>
          </p:nvPr>
        </p:nvGraphicFramePr>
        <p:xfrm>
          <a:off x="0" y="331788"/>
          <a:ext cx="12192000" cy="6526212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9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8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6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时间筛选器：默认为上月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的横、纵坐标支持拖动，灵活展现数据，保证可以展示图表中的最大值和最小值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条及以下数据在一屏显示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条以上数据分页显示，每页显示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 费用使用进度降序排列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26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26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indent="-97155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预算使用情况（入账口径）</a:t>
            </a:r>
          </a:p>
        </p:txBody>
      </p:sp>
      <p:sp>
        <p:nvSpPr>
          <p:cNvPr id="4" name="十字箭头 33"/>
          <p:cNvSpPr/>
          <p:nvPr/>
        </p:nvSpPr>
        <p:spPr>
          <a:xfrm>
            <a:off x="3794713" y="2037633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>
            <a:fillRect/>
          </a:stretch>
        </p:blipFill>
        <p:spPr>
          <a:xfrm>
            <a:off x="5541264" y="2869661"/>
            <a:ext cx="218186" cy="17106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35349" y="910690"/>
            <a:ext cx="5330455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内审签名</a:t>
            </a:r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57116"/>
              </p:ext>
            </p:extLst>
          </p:nvPr>
        </p:nvGraphicFramePr>
        <p:xfrm>
          <a:off x="334535" y="1973257"/>
          <a:ext cx="11511864" cy="377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7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205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9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批准签名内容</a:t>
                      </a: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39">
                <a:tc gridSpan="3"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1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签署内容：</a:t>
                      </a:r>
                      <a:r>
                        <a:rPr lang="zh-CN" altLang="en-US" sz="16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我同意本文档准确并完整地代表了酸奶事业部销售业务需求，可以为数据分析功能的设计、实施、测试、培训和发布提供全面支持。</a:t>
                      </a: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00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900" b="1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单位及职务</a:t>
                      </a: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9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日期</a:t>
                      </a: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9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签名</a:t>
                      </a: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95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9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酸奶事业部</a:t>
                      </a: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95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900" b="1" i="0" u="none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95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900" b="1" i="0" u="none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88" y="1682127"/>
            <a:ext cx="5229527" cy="4997903"/>
          </a:xfrm>
          <a:prstGeom prst="rect">
            <a:avLst/>
          </a:prstGeom>
        </p:spPr>
      </p:pic>
      <p:graphicFrame>
        <p:nvGraphicFramePr>
          <p:cNvPr id="4" name="Chart 43"/>
          <p:cNvGraphicFramePr/>
          <p:nvPr>
            <p:extLst>
              <p:ext uri="{D42A27DB-BD31-4B8C-83A1-F6EECF244321}">
                <p14:modId xmlns:p14="http://schemas.microsoft.com/office/powerpoint/2010/main" val="3121524488"/>
              </p:ext>
            </p:extLst>
          </p:nvPr>
        </p:nvGraphicFramePr>
        <p:xfrm>
          <a:off x="382615" y="1840131"/>
          <a:ext cx="5794597" cy="519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6011" y="798896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销售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费用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酸奶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费用出处明细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7" name="Group 44"/>
          <p:cNvGrpSpPr/>
          <p:nvPr/>
        </p:nvGrpSpPr>
        <p:grpSpPr>
          <a:xfrm>
            <a:off x="2452504" y="1150451"/>
            <a:ext cx="1068216" cy="291949"/>
            <a:chOff x="304798" y="1047755"/>
            <a:chExt cx="1068216" cy="291949"/>
          </a:xfrm>
        </p:grpSpPr>
        <p:sp>
          <p:nvSpPr>
            <p:cNvPr id="8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9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10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11" name="Group 44"/>
          <p:cNvGrpSpPr/>
          <p:nvPr/>
        </p:nvGrpSpPr>
        <p:grpSpPr>
          <a:xfrm>
            <a:off x="4035786" y="1140935"/>
            <a:ext cx="1068216" cy="291949"/>
            <a:chOff x="304798" y="1047755"/>
            <a:chExt cx="1068216" cy="291949"/>
          </a:xfrm>
        </p:grpSpPr>
        <p:sp>
          <p:nvSpPr>
            <p:cNvPr id="12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3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AAFF"/>
                  </a:solidFill>
                  <a:latin typeface="+mn-ea"/>
                </a:rPr>
                <a:t>区域</a:t>
              </a:r>
            </a:p>
          </p:txBody>
        </p:sp>
        <p:sp>
          <p:nvSpPr>
            <p:cNvPr id="14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15" name="Group 44"/>
          <p:cNvGrpSpPr/>
          <p:nvPr/>
        </p:nvGrpSpPr>
        <p:grpSpPr>
          <a:xfrm>
            <a:off x="282167" y="1190225"/>
            <a:ext cx="1068216" cy="291949"/>
            <a:chOff x="304798" y="1047755"/>
            <a:chExt cx="1068216" cy="291949"/>
          </a:xfrm>
        </p:grpSpPr>
        <p:sp>
          <p:nvSpPr>
            <p:cNvPr id="16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7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</a:t>
              </a:r>
            </a:p>
          </p:txBody>
        </p:sp>
        <p:sp>
          <p:nvSpPr>
            <p:cNvPr id="18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9" name="Speech Bubble: Rectangle with Corners Rounded 321"/>
          <p:cNvSpPr/>
          <p:nvPr/>
        </p:nvSpPr>
        <p:spPr>
          <a:xfrm>
            <a:off x="1594689" y="1102442"/>
            <a:ext cx="747688" cy="202445"/>
          </a:xfrm>
          <a:prstGeom prst="wedgeRoundRectCallout">
            <a:avLst>
              <a:gd name="adj1" fmla="val -90195"/>
              <a:gd name="adj2" fmla="val 9663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默认上月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143" y="1678413"/>
            <a:ext cx="6438344" cy="5027187"/>
          </a:xfrm>
          <a:prstGeom prst="rect">
            <a:avLst/>
          </a:prstGeom>
        </p:spPr>
      </p:pic>
      <p:graphicFrame>
        <p:nvGraphicFramePr>
          <p:cNvPr id="24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26704"/>
              </p:ext>
            </p:extLst>
          </p:nvPr>
        </p:nvGraphicFramePr>
        <p:xfrm>
          <a:off x="5739843" y="1854561"/>
          <a:ext cx="6180015" cy="4596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7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费用出处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7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7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7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市场部基础推广组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7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销售部重客组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7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市场部畅轻推广组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27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销售部行销组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279">
                <a:tc>
                  <a:txBody>
                    <a:bodyPr/>
                    <a:lstStyle/>
                    <a:p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市场部每益添推广组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279">
                <a:tc>
                  <a:txBody>
                    <a:bodyPr/>
                    <a:lstStyle/>
                    <a:p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销售部行销组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279">
                <a:tc>
                  <a:txBody>
                    <a:bodyPr/>
                    <a:lstStyle/>
                    <a:p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市场部每益添推广组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279">
                <a:tc>
                  <a:txBody>
                    <a:bodyPr/>
                    <a:lstStyle/>
                    <a:p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销售部电商组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279">
                <a:tc>
                  <a:txBody>
                    <a:bodyPr/>
                    <a:lstStyle/>
                    <a:p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销售部特渠组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279">
                <a:tc>
                  <a:txBody>
                    <a:bodyPr/>
                    <a:lstStyle/>
                    <a:p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市场部</a:t>
                      </a:r>
                      <a:r>
                        <a:rPr lang="en-US" altLang="zh-CN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Joyday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推广组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279">
                <a:tc>
                  <a:txBody>
                    <a:bodyPr/>
                    <a:lstStyle/>
                    <a:p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酸奶事业部销售部巴氏奶组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7" name="Speech Bubble: Rectangle with Corners Rounded 321">
            <a:extLst>
              <a:ext uri="{FF2B5EF4-FFF2-40B4-BE49-F238E27FC236}">
                <a16:creationId xmlns:a16="http://schemas.microsoft.com/office/drawing/2014/main" id="{A1DECF7D-4BC9-4B10-8B89-30EC16BA2B5C}"/>
              </a:ext>
            </a:extLst>
          </p:cNvPr>
          <p:cNvSpPr/>
          <p:nvPr/>
        </p:nvSpPr>
        <p:spPr>
          <a:xfrm>
            <a:off x="4041472" y="3274392"/>
            <a:ext cx="1355035" cy="557379"/>
          </a:xfrm>
          <a:prstGeom prst="wedgeRoundRectCallout">
            <a:avLst>
              <a:gd name="adj1" fmla="val -119440"/>
              <a:gd name="adj2" fmla="val -4613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光标显示：营销费用、费用率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8" name="Speech Bubble: Rectangle with Corners Rounded 321">
            <a:extLst>
              <a:ext uri="{FF2B5EF4-FFF2-40B4-BE49-F238E27FC236}">
                <a16:creationId xmlns:a16="http://schemas.microsoft.com/office/drawing/2014/main" id="{A1DECF7D-4BC9-4B10-8B89-30EC16BA2B5C}"/>
              </a:ext>
            </a:extLst>
          </p:cNvPr>
          <p:cNvSpPr/>
          <p:nvPr/>
        </p:nvSpPr>
        <p:spPr>
          <a:xfrm>
            <a:off x="4489068" y="1840131"/>
            <a:ext cx="1355035" cy="356153"/>
          </a:xfrm>
          <a:prstGeom prst="wedgeRoundRectCallout">
            <a:avLst>
              <a:gd name="adj1" fmla="val 45247"/>
              <a:gd name="adj2" fmla="val 7122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展示所有费用出处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965352" y="1123293"/>
            <a:ext cx="720000" cy="287867"/>
            <a:chOff x="10952441" y="1047755"/>
            <a:chExt cx="720000" cy="287867"/>
          </a:xfrm>
        </p:grpSpPr>
        <p:sp>
          <p:nvSpPr>
            <p:cNvPr id="29" name="矩形 57"/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文本框 58"/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549777" y="1090381"/>
            <a:ext cx="1717873" cy="323591"/>
            <a:chOff x="9922743" y="656692"/>
            <a:chExt cx="1717873" cy="323591"/>
          </a:xfrm>
        </p:grpSpPr>
        <p:sp>
          <p:nvSpPr>
            <p:cNvPr id="32" name="Rectangle: Rounded Corners 56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5" name="Group 44"/>
          <p:cNvGrpSpPr/>
          <p:nvPr/>
        </p:nvGrpSpPr>
        <p:grpSpPr>
          <a:xfrm>
            <a:off x="5495077" y="1129528"/>
            <a:ext cx="1455680" cy="303356"/>
            <a:chOff x="304798" y="1047755"/>
            <a:chExt cx="1455680" cy="282433"/>
          </a:xfrm>
        </p:grpSpPr>
        <p:sp>
          <p:nvSpPr>
            <p:cNvPr id="36" name="矩形 60"/>
            <p:cNvSpPr/>
            <p:nvPr/>
          </p:nvSpPr>
          <p:spPr>
            <a:xfrm>
              <a:off x="304798" y="1047755"/>
              <a:ext cx="1455680" cy="26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37" name="文本框 61"/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AAFF"/>
                  </a:solidFill>
                  <a:latin typeface="+mn-ea"/>
                </a:rPr>
                <a:t>费用出处</a:t>
              </a:r>
            </a:p>
          </p:txBody>
        </p:sp>
        <p:sp>
          <p:nvSpPr>
            <p:cNvPr id="38" name="Right Triangle 25"/>
            <p:cNvSpPr/>
            <p:nvPr/>
          </p:nvSpPr>
          <p:spPr>
            <a:xfrm rot="19017570">
              <a:off x="1574366" y="113146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71924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线下费用总览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68448"/>
              </p:ext>
            </p:extLst>
          </p:nvPr>
        </p:nvGraphicFramePr>
        <p:xfrm>
          <a:off x="0" y="441474"/>
          <a:ext cx="12192000" cy="5307401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63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时间筛选器：默认显示上月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>
            <a:fillRect/>
          </a:stretch>
        </p:blipFill>
        <p:spPr>
          <a:xfrm>
            <a:off x="5541264" y="3689329"/>
            <a:ext cx="218186" cy="1710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361" y="4314604"/>
            <a:ext cx="5922578" cy="1688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97" y="4285867"/>
            <a:ext cx="5922578" cy="1688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85" y="2560950"/>
            <a:ext cx="11972420" cy="1541960"/>
          </a:xfrm>
          <a:prstGeom prst="rect">
            <a:avLst/>
          </a:prstGeom>
        </p:spPr>
      </p:pic>
      <p:sp>
        <p:nvSpPr>
          <p:cNvPr id="3" name="文本框 5"/>
          <p:cNvSpPr txBox="1"/>
          <p:nvPr/>
        </p:nvSpPr>
        <p:spPr>
          <a:xfrm>
            <a:off x="33006" y="835481"/>
            <a:ext cx="3246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销售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费用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酸奶 </a:t>
            </a:r>
            <a:r>
              <a:rPr lang="en-US" altLang="zh-CN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大区</a:t>
            </a:r>
            <a:r>
              <a:rPr kumimoji="1" lang="en-US" altLang="zh-CN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区域费用分析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4294967295"/>
          </p:nvPr>
        </p:nvSpPr>
        <p:spPr>
          <a:xfrm>
            <a:off x="229339" y="2359503"/>
            <a:ext cx="2498725" cy="279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b="1" dirty="0"/>
              <a:t> 费用支出趋势</a:t>
            </a:r>
            <a:endParaRPr lang="en-US" sz="1400" b="1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294967295"/>
          </p:nvPr>
        </p:nvSpPr>
        <p:spPr>
          <a:xfrm>
            <a:off x="6417930" y="4089672"/>
            <a:ext cx="2498725" cy="2778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科目费用</a:t>
            </a:r>
            <a:endParaRPr lang="en-US" b="1" dirty="0"/>
          </a:p>
        </p:txBody>
      </p:sp>
      <p:grpSp>
        <p:nvGrpSpPr>
          <p:cNvPr id="44" name="Group 44"/>
          <p:cNvGrpSpPr/>
          <p:nvPr/>
        </p:nvGrpSpPr>
        <p:grpSpPr>
          <a:xfrm>
            <a:off x="259150" y="1202157"/>
            <a:ext cx="1068216" cy="291949"/>
            <a:chOff x="304798" y="1047755"/>
            <a:chExt cx="1068216" cy="291949"/>
          </a:xfrm>
        </p:grpSpPr>
        <p:sp>
          <p:nvSpPr>
            <p:cNvPr id="45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6" name="文本框 61"/>
            <p:cNvSpPr txBox="1"/>
            <p:nvPr/>
          </p:nvSpPr>
          <p:spPr>
            <a:xfrm>
              <a:off x="338999" y="10531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时间（月）</a:t>
              </a:r>
            </a:p>
          </p:txBody>
        </p:sp>
        <p:sp>
          <p:nvSpPr>
            <p:cNvPr id="47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Group 44"/>
          <p:cNvGrpSpPr/>
          <p:nvPr/>
        </p:nvGrpSpPr>
        <p:grpSpPr>
          <a:xfrm>
            <a:off x="2045134" y="1202157"/>
            <a:ext cx="1068216" cy="291949"/>
            <a:chOff x="304798" y="1047755"/>
            <a:chExt cx="1068216" cy="291949"/>
          </a:xfrm>
        </p:grpSpPr>
        <p:sp>
          <p:nvSpPr>
            <p:cNvPr id="49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50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51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52" name="Group 44"/>
          <p:cNvGrpSpPr/>
          <p:nvPr/>
        </p:nvGrpSpPr>
        <p:grpSpPr>
          <a:xfrm>
            <a:off x="3759691" y="1192641"/>
            <a:ext cx="1068216" cy="291949"/>
            <a:chOff x="304798" y="1047755"/>
            <a:chExt cx="1068216" cy="291949"/>
          </a:xfrm>
        </p:grpSpPr>
        <p:sp>
          <p:nvSpPr>
            <p:cNvPr id="53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54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AAFF"/>
                  </a:solidFill>
                  <a:latin typeface="+mn-ea"/>
                </a:rPr>
                <a:t>区域</a:t>
              </a:r>
            </a:p>
          </p:txBody>
        </p:sp>
        <p:sp>
          <p:nvSpPr>
            <p:cNvPr id="55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sp>
        <p:nvSpPr>
          <p:cNvPr id="58" name="Content Placeholder 26"/>
          <p:cNvSpPr txBox="1"/>
          <p:nvPr/>
        </p:nvSpPr>
        <p:spPr>
          <a:xfrm>
            <a:off x="281668" y="600264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区域费用率</a:t>
            </a:r>
            <a:endParaRPr lang="en-US" b="1" dirty="0"/>
          </a:p>
        </p:txBody>
      </p:sp>
      <p:graphicFrame>
        <p:nvGraphicFramePr>
          <p:cNvPr id="59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33470"/>
              </p:ext>
            </p:extLst>
          </p:nvPr>
        </p:nvGraphicFramePr>
        <p:xfrm>
          <a:off x="192915" y="6289116"/>
          <a:ext cx="11863726" cy="543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7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74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4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74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7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474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474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474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15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大区费用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销售部费用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市场部费用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总费用合计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大区费用率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销售部费用率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市场部费用率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总体费用率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总体费用率同比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52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2,078 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Content Placeholder 26"/>
          <p:cNvSpPr txBox="1"/>
          <p:nvPr/>
        </p:nvSpPr>
        <p:spPr>
          <a:xfrm>
            <a:off x="308783" y="405866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费用出处</a:t>
            </a:r>
            <a:endParaRPr lang="en-US" b="1" dirty="0"/>
          </a:p>
        </p:txBody>
      </p:sp>
      <p:graphicFrame>
        <p:nvGraphicFramePr>
          <p:cNvPr id="61" name="图表 6"/>
          <p:cNvGraphicFramePr/>
          <p:nvPr/>
        </p:nvGraphicFramePr>
        <p:xfrm>
          <a:off x="316276" y="4356924"/>
          <a:ext cx="5555069" cy="1747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4" name="Oval 4"/>
          <p:cNvSpPr/>
          <p:nvPr/>
        </p:nvSpPr>
        <p:spPr>
          <a:xfrm>
            <a:off x="20783" y="232629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5" name="Oval 4"/>
          <p:cNvSpPr/>
          <p:nvPr/>
        </p:nvSpPr>
        <p:spPr>
          <a:xfrm>
            <a:off x="20783" y="406078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6" name="Oval 4"/>
          <p:cNvSpPr/>
          <p:nvPr/>
        </p:nvSpPr>
        <p:spPr>
          <a:xfrm>
            <a:off x="5969788" y="4104793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7" name="Oval 4"/>
          <p:cNvSpPr/>
          <p:nvPr/>
        </p:nvSpPr>
        <p:spPr>
          <a:xfrm>
            <a:off x="-10215" y="592512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9637452" y="1177634"/>
            <a:ext cx="720000" cy="287867"/>
            <a:chOff x="10952441" y="1047755"/>
            <a:chExt cx="720000" cy="287867"/>
          </a:xfrm>
        </p:grpSpPr>
        <p:sp>
          <p:nvSpPr>
            <p:cNvPr id="71" name="矩形 57"/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文本框 58"/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56" name="图表 43"/>
          <p:cNvGraphicFramePr/>
          <p:nvPr>
            <p:extLst>
              <p:ext uri="{D42A27DB-BD31-4B8C-83A1-F6EECF244321}">
                <p14:modId xmlns:p14="http://schemas.microsoft.com/office/powerpoint/2010/main" val="3260978092"/>
              </p:ext>
            </p:extLst>
          </p:nvPr>
        </p:nvGraphicFramePr>
        <p:xfrm>
          <a:off x="229339" y="2056074"/>
          <a:ext cx="11731744" cy="2195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3" name="Oval 4"/>
          <p:cNvSpPr/>
          <p:nvPr/>
        </p:nvSpPr>
        <p:spPr>
          <a:xfrm>
            <a:off x="33006" y="151173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8" name="Chart 67"/>
          <p:cNvGraphicFramePr/>
          <p:nvPr/>
        </p:nvGraphicFramePr>
        <p:xfrm>
          <a:off x="6525639" y="3971896"/>
          <a:ext cx="5068959" cy="2030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/>
          <a:srcRect l="20940" t="1" b="26206"/>
          <a:stretch>
            <a:fillRect/>
          </a:stretch>
        </p:blipFill>
        <p:spPr>
          <a:xfrm>
            <a:off x="5751524" y="4354992"/>
            <a:ext cx="218186" cy="17106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8"/>
          <a:srcRect l="20940" t="1" b="26206"/>
          <a:stretch>
            <a:fillRect/>
          </a:stretch>
        </p:blipFill>
        <p:spPr>
          <a:xfrm>
            <a:off x="11888876" y="4419680"/>
            <a:ext cx="218186" cy="17106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8"/>
          <a:srcRect l="20940" t="1" b="26206"/>
          <a:stretch>
            <a:fillRect/>
          </a:stretch>
        </p:blipFill>
        <p:spPr>
          <a:xfrm>
            <a:off x="11838451" y="2654349"/>
            <a:ext cx="218186" cy="171066"/>
          </a:xfrm>
          <a:prstGeom prst="rect">
            <a:avLst/>
          </a:prstGeom>
        </p:spPr>
      </p:pic>
      <p:sp>
        <p:nvSpPr>
          <p:cNvPr id="79" name="十字箭头 47"/>
          <p:cNvSpPr/>
          <p:nvPr/>
        </p:nvSpPr>
        <p:spPr>
          <a:xfrm>
            <a:off x="964890" y="6495602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8475663" y="1166138"/>
            <a:ext cx="1717873" cy="323591"/>
            <a:chOff x="9922743" y="656692"/>
            <a:chExt cx="1717873" cy="323591"/>
          </a:xfrm>
        </p:grpSpPr>
        <p:sp>
          <p:nvSpPr>
            <p:cNvPr id="83" name="Rectangle: Rounded Corners 56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3" name="Speech Bubble: Rectangle with Corners Rounded 321">
            <a:extLst>
              <a:ext uri="{FF2B5EF4-FFF2-40B4-BE49-F238E27FC236}">
                <a16:creationId xmlns:a16="http://schemas.microsoft.com/office/drawing/2014/main" id="{03E8AFD5-10C9-489B-A2C1-CD9D67DCE216}"/>
              </a:ext>
            </a:extLst>
          </p:cNvPr>
          <p:cNvSpPr/>
          <p:nvPr/>
        </p:nvSpPr>
        <p:spPr>
          <a:xfrm>
            <a:off x="1440763" y="1197677"/>
            <a:ext cx="547481" cy="398619"/>
          </a:xfrm>
          <a:prstGeom prst="wedgeRoundRectCallout">
            <a:avLst>
              <a:gd name="adj1" fmla="val -100792"/>
              <a:gd name="adj2" fmla="val 388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</a:t>
            </a:r>
            <a:r>
              <a:rPr lang="zh-CN" altLang="en-US" sz="105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上月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B143E067-98A4-41E5-A278-B78A9A81F0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632817"/>
            <a:ext cx="12192000" cy="632563"/>
          </a:xfrm>
          <a:prstGeom prst="rect">
            <a:avLst/>
          </a:prstGeom>
        </p:spPr>
      </p:pic>
      <p:grpSp>
        <p:nvGrpSpPr>
          <p:cNvPr id="75" name="Group 4">
            <a:extLst>
              <a:ext uri="{FF2B5EF4-FFF2-40B4-BE49-F238E27FC236}">
                <a16:creationId xmlns:a16="http://schemas.microsoft.com/office/drawing/2014/main" id="{C8935CBD-A195-4DAF-8C22-FD7C1B34017B}"/>
              </a:ext>
            </a:extLst>
          </p:cNvPr>
          <p:cNvGrpSpPr/>
          <p:nvPr/>
        </p:nvGrpSpPr>
        <p:grpSpPr>
          <a:xfrm>
            <a:off x="1050725" y="1651813"/>
            <a:ext cx="9972651" cy="654827"/>
            <a:chOff x="299955" y="1641818"/>
            <a:chExt cx="9972651" cy="654827"/>
          </a:xfrm>
        </p:grpSpPr>
        <p:sp>
          <p:nvSpPr>
            <p:cNvPr id="76" name="TextBox 3">
              <a:extLst>
                <a:ext uri="{FF2B5EF4-FFF2-40B4-BE49-F238E27FC236}">
                  <a16:creationId xmlns:a16="http://schemas.microsoft.com/office/drawing/2014/main" id="{014E5694-234F-4C53-BC09-D9BADFD0083F}"/>
                </a:ext>
              </a:extLst>
            </p:cNvPr>
            <p:cNvSpPr txBox="1"/>
            <p:nvPr/>
          </p:nvSpPr>
          <p:spPr>
            <a:xfrm>
              <a:off x="299955" y="1645735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b="1" dirty="0">
                  <a:latin typeface="+mn-ea"/>
                </a:rPr>
                <a:t>折前收入</a:t>
              </a:r>
              <a:endParaRPr lang="en-US" altLang="zh-CN" sz="1200" b="1" dirty="0">
                <a:latin typeface="+mn-ea"/>
              </a:endParaRPr>
            </a:p>
            <a:p>
              <a:pPr algn="l"/>
              <a:r>
                <a:rPr lang="en-US" sz="1200" b="1" dirty="0">
                  <a:latin typeface="+mn-ea"/>
                </a:rPr>
                <a:t>   3000</a:t>
              </a:r>
            </a:p>
            <a:p>
              <a:pPr algn="l"/>
              <a:r>
                <a:rPr lang="en-US" sz="1200" b="1" dirty="0">
                  <a:latin typeface="+mn-ea"/>
                </a:rPr>
                <a:t>  50000</a:t>
              </a:r>
            </a:p>
          </p:txBody>
        </p:sp>
        <p:sp>
          <p:nvSpPr>
            <p:cNvPr id="89" name="TextBox 134">
              <a:extLst>
                <a:ext uri="{FF2B5EF4-FFF2-40B4-BE49-F238E27FC236}">
                  <a16:creationId xmlns:a16="http://schemas.microsoft.com/office/drawing/2014/main" id="{66BB1416-182D-4D7B-AEC8-7C7897C883C2}"/>
                </a:ext>
              </a:extLst>
            </p:cNvPr>
            <p:cNvSpPr txBox="1"/>
            <p:nvPr/>
          </p:nvSpPr>
          <p:spPr>
            <a:xfrm>
              <a:off x="5313666" y="1648602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b="1" dirty="0">
                  <a:latin typeface="+mn-ea"/>
                </a:rPr>
                <a:t>营销费用</a:t>
              </a:r>
              <a:endParaRPr lang="en-US" altLang="zh-CN" sz="1200" b="1" dirty="0">
                <a:latin typeface="+mn-ea"/>
              </a:endParaRPr>
            </a:p>
            <a:p>
              <a:pPr algn="l"/>
              <a:r>
                <a:rPr lang="en-US" sz="1200" b="1" dirty="0">
                  <a:latin typeface="+mn-ea"/>
                </a:rPr>
                <a:t>   300</a:t>
              </a:r>
            </a:p>
            <a:p>
              <a:pPr algn="l"/>
              <a:r>
                <a:rPr lang="en-US" sz="1200" b="1" dirty="0">
                  <a:latin typeface="+mn-ea"/>
                </a:rPr>
                <a:t>  5000</a:t>
              </a:r>
            </a:p>
          </p:txBody>
        </p:sp>
        <p:sp>
          <p:nvSpPr>
            <p:cNvPr id="90" name="TextBox 135">
              <a:extLst>
                <a:ext uri="{FF2B5EF4-FFF2-40B4-BE49-F238E27FC236}">
                  <a16:creationId xmlns:a16="http://schemas.microsoft.com/office/drawing/2014/main" id="{D98B3F43-B553-40CD-9C13-55FEA6EF73D0}"/>
                </a:ext>
              </a:extLst>
            </p:cNvPr>
            <p:cNvSpPr txBox="1"/>
            <p:nvPr/>
          </p:nvSpPr>
          <p:spPr>
            <a:xfrm>
              <a:off x="6173110" y="1641818"/>
              <a:ext cx="663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b="1" dirty="0">
                  <a:latin typeface="+mn-ea"/>
                </a:rPr>
                <a:t>费用率</a:t>
              </a:r>
              <a:endParaRPr lang="en-US" altLang="zh-CN" sz="1200" b="1" dirty="0">
                <a:latin typeface="+mn-ea"/>
              </a:endParaRPr>
            </a:p>
            <a:p>
              <a:pPr algn="l"/>
              <a:r>
                <a:rPr lang="en-US" sz="1200" b="1" dirty="0">
                  <a:latin typeface="+mn-ea"/>
                </a:rPr>
                <a:t>  10%</a:t>
              </a:r>
            </a:p>
            <a:p>
              <a:pPr algn="l"/>
              <a:r>
                <a:rPr lang="en-US" sz="1200" b="1" dirty="0">
                  <a:latin typeface="+mn-ea"/>
                </a:rPr>
                <a:t>  10%</a:t>
              </a:r>
            </a:p>
          </p:txBody>
        </p:sp>
        <p:sp>
          <p:nvSpPr>
            <p:cNvPr id="91" name="TextBox 136">
              <a:extLst>
                <a:ext uri="{FF2B5EF4-FFF2-40B4-BE49-F238E27FC236}">
                  <a16:creationId xmlns:a16="http://schemas.microsoft.com/office/drawing/2014/main" id="{28E182B4-48FA-4356-9F3F-83E58FDC0C52}"/>
                </a:ext>
              </a:extLst>
            </p:cNvPr>
            <p:cNvSpPr txBox="1"/>
            <p:nvPr/>
          </p:nvSpPr>
          <p:spPr>
            <a:xfrm>
              <a:off x="8096584" y="1647450"/>
              <a:ext cx="110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b="1" dirty="0">
                  <a:latin typeface="+mn-ea"/>
                </a:rPr>
                <a:t>费用率同比</a:t>
              </a:r>
              <a:endParaRPr lang="en-US" altLang="zh-CN" sz="1200" b="1" dirty="0">
                <a:latin typeface="+mn-ea"/>
              </a:endParaRPr>
            </a:p>
            <a:p>
              <a:pPr algn="l"/>
              <a:r>
                <a:rPr lang="en-US" sz="1200" b="1" dirty="0">
                  <a:latin typeface="+mn-ea"/>
                </a:rPr>
                <a:t>      </a:t>
              </a:r>
              <a:r>
                <a:rPr lang="en-US" sz="1200" b="1" dirty="0">
                  <a:solidFill>
                    <a:srgbClr val="F15E64"/>
                  </a:solidFill>
                  <a:latin typeface="+mn-ea"/>
                </a:rPr>
                <a:t>1%</a:t>
              </a:r>
            </a:p>
            <a:p>
              <a:pPr algn="l"/>
              <a:r>
                <a:rPr lang="en-US" sz="1200" b="1" dirty="0">
                  <a:latin typeface="+mn-ea"/>
                </a:rPr>
                <a:t>    </a:t>
              </a:r>
              <a:r>
                <a:rPr lang="en-US" altLang="zh-CN" sz="1200" b="1" dirty="0">
                  <a:solidFill>
                    <a:srgbClr val="00B050"/>
                  </a:solidFill>
                  <a:latin typeface="+mn-ea"/>
                </a:rPr>
                <a:t>-</a:t>
              </a:r>
              <a:r>
                <a:rPr lang="en-US" sz="1200" b="1" dirty="0">
                  <a:solidFill>
                    <a:srgbClr val="00B050"/>
                  </a:solidFill>
                  <a:latin typeface="+mn-ea"/>
                </a:rPr>
                <a:t> 2%</a:t>
              </a:r>
            </a:p>
          </p:txBody>
        </p:sp>
        <p:sp>
          <p:nvSpPr>
            <p:cNvPr id="92" name="TextBox 137">
              <a:extLst>
                <a:ext uri="{FF2B5EF4-FFF2-40B4-BE49-F238E27FC236}">
                  <a16:creationId xmlns:a16="http://schemas.microsoft.com/office/drawing/2014/main" id="{BFFE4482-7F7B-4740-BF10-EAA9EB556FE5}"/>
                </a:ext>
              </a:extLst>
            </p:cNvPr>
            <p:cNvSpPr txBox="1"/>
            <p:nvPr/>
          </p:nvSpPr>
          <p:spPr>
            <a:xfrm>
              <a:off x="9164610" y="165031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b="1" dirty="0">
                  <a:latin typeface="+mn-ea"/>
                </a:rPr>
                <a:t>月度初始预算</a:t>
              </a:r>
              <a:endParaRPr lang="en-US" altLang="zh-CN" sz="1200" b="1" dirty="0">
                <a:latin typeface="+mn-ea"/>
              </a:endParaRPr>
            </a:p>
            <a:p>
              <a:pPr algn="l"/>
              <a:r>
                <a:rPr lang="en-US" sz="1200" b="1" dirty="0">
                  <a:latin typeface="+mn-ea"/>
                </a:rPr>
                <a:t>    500</a:t>
              </a:r>
            </a:p>
            <a:p>
              <a:pPr algn="l"/>
              <a:r>
                <a:rPr lang="en-US" sz="1200" b="1" dirty="0">
                  <a:latin typeface="+mn-ea"/>
                </a:rPr>
                <a:t>    7000</a:t>
              </a:r>
            </a:p>
          </p:txBody>
        </p:sp>
      </p:grpSp>
      <p:sp>
        <p:nvSpPr>
          <p:cNvPr id="93" name="TextBox 5">
            <a:extLst>
              <a:ext uri="{FF2B5EF4-FFF2-40B4-BE49-F238E27FC236}">
                <a16:creationId xmlns:a16="http://schemas.microsoft.com/office/drawing/2014/main" id="{DAFEFF9E-E4E2-411C-89A3-EC9EBA8BDDF4}"/>
              </a:ext>
            </a:extLst>
          </p:cNvPr>
          <p:cNvSpPr txBox="1"/>
          <p:nvPr/>
        </p:nvSpPr>
        <p:spPr>
          <a:xfrm>
            <a:off x="208069" y="1843595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50" b="1" dirty="0">
                <a:latin typeface="+mn-ea"/>
              </a:rPr>
              <a:t>本月</a:t>
            </a:r>
            <a:endParaRPr lang="en-US" altLang="zh-CN" sz="1050" b="1" dirty="0">
              <a:latin typeface="+mn-ea"/>
            </a:endParaRPr>
          </a:p>
          <a:p>
            <a:pPr algn="l"/>
            <a:r>
              <a:rPr lang="en-US" sz="1050" b="1" dirty="0">
                <a:latin typeface="+mn-ea"/>
              </a:rPr>
              <a:t>YTD</a:t>
            </a:r>
          </a:p>
        </p:txBody>
      </p:sp>
      <p:sp>
        <p:nvSpPr>
          <p:cNvPr id="94" name="Oval 4">
            <a:extLst>
              <a:ext uri="{FF2B5EF4-FFF2-40B4-BE49-F238E27FC236}">
                <a16:creationId xmlns:a16="http://schemas.microsoft.com/office/drawing/2014/main" id="{6D227D08-36A9-41D0-99B4-E660ED095AEA}"/>
              </a:ext>
            </a:extLst>
          </p:cNvPr>
          <p:cNvSpPr/>
          <p:nvPr/>
        </p:nvSpPr>
        <p:spPr>
          <a:xfrm>
            <a:off x="-12376" y="151143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49B213A1-AFCD-47A4-8403-5664C7960E12}"/>
              </a:ext>
            </a:extLst>
          </p:cNvPr>
          <p:cNvSpPr txBox="1"/>
          <p:nvPr/>
        </p:nvSpPr>
        <p:spPr>
          <a:xfrm>
            <a:off x="7663601" y="165181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 dirty="0">
                <a:latin typeface="+mn-ea"/>
              </a:rPr>
              <a:t>费用使用进度</a:t>
            </a:r>
            <a:endParaRPr lang="en-US" altLang="zh-CN" sz="1200" b="1" dirty="0">
              <a:latin typeface="+mn-ea"/>
            </a:endParaRPr>
          </a:p>
          <a:p>
            <a:pPr algn="l"/>
            <a:endParaRPr lang="en-US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   72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</p:txBody>
      </p:sp>
      <p:sp>
        <p:nvSpPr>
          <p:cNvPr id="96" name="TextBox 69">
            <a:extLst>
              <a:ext uri="{FF2B5EF4-FFF2-40B4-BE49-F238E27FC236}">
                <a16:creationId xmlns:a16="http://schemas.microsoft.com/office/drawing/2014/main" id="{7AA7D9FE-2B94-4A3C-A072-D392EFF23ADC}"/>
              </a:ext>
            </a:extLst>
          </p:cNvPr>
          <p:cNvSpPr txBox="1"/>
          <p:nvPr/>
        </p:nvSpPr>
        <p:spPr>
          <a:xfrm>
            <a:off x="2681292" y="1658491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 dirty="0">
                <a:latin typeface="+mn-ea"/>
              </a:rPr>
              <a:t>  折价率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20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80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</p:txBody>
      </p:sp>
      <p:sp>
        <p:nvSpPr>
          <p:cNvPr id="97" name="Down Arrow 74">
            <a:extLst>
              <a:ext uri="{FF2B5EF4-FFF2-40B4-BE49-F238E27FC236}">
                <a16:creationId xmlns:a16="http://schemas.microsoft.com/office/drawing/2014/main" id="{8752BE4D-8515-4EF2-BFF2-E67FF87FF6E3}"/>
              </a:ext>
            </a:extLst>
          </p:cNvPr>
          <p:cNvSpPr/>
          <p:nvPr/>
        </p:nvSpPr>
        <p:spPr>
          <a:xfrm>
            <a:off x="9491166" y="2080502"/>
            <a:ext cx="166863" cy="17443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8" name="Down Arrow 75">
            <a:extLst>
              <a:ext uri="{FF2B5EF4-FFF2-40B4-BE49-F238E27FC236}">
                <a16:creationId xmlns:a16="http://schemas.microsoft.com/office/drawing/2014/main" id="{ACB1A4F6-81E2-4BD9-BAE8-71DDE31A1066}"/>
              </a:ext>
            </a:extLst>
          </p:cNvPr>
          <p:cNvSpPr/>
          <p:nvPr/>
        </p:nvSpPr>
        <p:spPr>
          <a:xfrm flipV="1">
            <a:off x="9468587" y="1891977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9" name="TextBox 3">
            <a:extLst>
              <a:ext uri="{FF2B5EF4-FFF2-40B4-BE49-F238E27FC236}">
                <a16:creationId xmlns:a16="http://schemas.microsoft.com/office/drawing/2014/main" id="{8E6B171C-2F9A-4EED-95A3-342ECAD547DB}"/>
              </a:ext>
            </a:extLst>
          </p:cNvPr>
          <p:cNvSpPr txBox="1"/>
          <p:nvPr/>
        </p:nvSpPr>
        <p:spPr>
          <a:xfrm>
            <a:off x="1922986" y="1658492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 dirty="0">
                <a:latin typeface="+mn-ea"/>
              </a:rPr>
              <a:t>折后收入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2900</a:t>
            </a:r>
          </a:p>
          <a:p>
            <a:pPr algn="l"/>
            <a:r>
              <a:rPr lang="en-US" sz="1200" b="1" dirty="0">
                <a:latin typeface="+mn-ea"/>
              </a:rPr>
              <a:t>  45000</a:t>
            </a:r>
          </a:p>
        </p:txBody>
      </p:sp>
      <p:sp>
        <p:nvSpPr>
          <p:cNvPr id="100" name="TextBox 137">
            <a:extLst>
              <a:ext uri="{FF2B5EF4-FFF2-40B4-BE49-F238E27FC236}">
                <a16:creationId xmlns:a16="http://schemas.microsoft.com/office/drawing/2014/main" id="{7192B44E-F4BF-4F72-8E84-4709A909565A}"/>
              </a:ext>
            </a:extLst>
          </p:cNvPr>
          <p:cNvSpPr txBox="1"/>
          <p:nvPr/>
        </p:nvSpPr>
        <p:spPr>
          <a:xfrm>
            <a:off x="11030395" y="1630697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 dirty="0">
                <a:latin typeface="+mn-ea"/>
              </a:rPr>
              <a:t>预算费用率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20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80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</p:txBody>
      </p:sp>
      <p:sp>
        <p:nvSpPr>
          <p:cNvPr id="101" name="TextBox 69">
            <a:extLst>
              <a:ext uri="{FF2B5EF4-FFF2-40B4-BE49-F238E27FC236}">
                <a16:creationId xmlns:a16="http://schemas.microsoft.com/office/drawing/2014/main" id="{2B36E7B6-62D8-414D-8B98-7340E5157AD9}"/>
              </a:ext>
            </a:extLst>
          </p:cNvPr>
          <p:cNvSpPr txBox="1"/>
          <p:nvPr/>
        </p:nvSpPr>
        <p:spPr>
          <a:xfrm>
            <a:off x="3410346" y="1637389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 dirty="0">
                <a:latin typeface="+mn-ea"/>
              </a:rPr>
              <a:t>  折前达成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20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80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</p:txBody>
      </p:sp>
      <p:sp>
        <p:nvSpPr>
          <p:cNvPr id="102" name="TextBox 69">
            <a:extLst>
              <a:ext uri="{FF2B5EF4-FFF2-40B4-BE49-F238E27FC236}">
                <a16:creationId xmlns:a16="http://schemas.microsoft.com/office/drawing/2014/main" id="{CD3A3998-3045-4FF6-A528-13C2763F4F87}"/>
              </a:ext>
            </a:extLst>
          </p:cNvPr>
          <p:cNvSpPr txBox="1"/>
          <p:nvPr/>
        </p:nvSpPr>
        <p:spPr>
          <a:xfrm>
            <a:off x="4300112" y="1637272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 dirty="0">
                <a:latin typeface="+mn-ea"/>
              </a:rPr>
              <a:t>  折后达成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20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80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</p:txBody>
      </p:sp>
      <p:sp>
        <p:nvSpPr>
          <p:cNvPr id="103" name="TextBox 69">
            <a:extLst>
              <a:ext uri="{FF2B5EF4-FFF2-40B4-BE49-F238E27FC236}">
                <a16:creationId xmlns:a16="http://schemas.microsoft.com/office/drawing/2014/main" id="{7CD5F0FC-8B25-41BF-9078-4E643DE82384}"/>
              </a:ext>
            </a:extLst>
          </p:cNvPr>
          <p:cNvSpPr txBox="1"/>
          <p:nvPr/>
        </p:nvSpPr>
        <p:spPr>
          <a:xfrm>
            <a:off x="5068614" y="1661222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 dirty="0">
                <a:latin typeface="+mn-ea"/>
              </a:rPr>
              <a:t>  预算折价率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20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  <a:p>
            <a:pPr algn="l"/>
            <a:r>
              <a:rPr lang="en-US" sz="1200" b="1" dirty="0">
                <a:latin typeface="+mn-ea"/>
              </a:rPr>
              <a:t>     80</a:t>
            </a:r>
            <a:r>
              <a:rPr lang="en-US" altLang="zh-CN" sz="1200" b="1" dirty="0">
                <a:latin typeface="+mn-ea"/>
              </a:rPr>
              <a:t>%</a:t>
            </a:r>
            <a:endParaRPr lang="en-US" sz="1200" b="1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区域费用分析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80380"/>
              </p:ext>
            </p:extLst>
          </p:nvPr>
        </p:nvGraphicFramePr>
        <p:xfrm>
          <a:off x="0" y="433388"/>
          <a:ext cx="12192000" cy="6953321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63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时间筛选器：默认显示为上月，数据为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条及以下数据在一屏显示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条以上数据分页显示，每页显示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按费用高低降序排序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>
            <a:fillRect/>
          </a:stretch>
        </p:blipFill>
        <p:spPr>
          <a:xfrm>
            <a:off x="5541264" y="4640027"/>
            <a:ext cx="218186" cy="171066"/>
          </a:xfrm>
          <a:prstGeom prst="rect">
            <a:avLst/>
          </a:prstGeom>
        </p:spPr>
      </p:pic>
      <p:sp>
        <p:nvSpPr>
          <p:cNvPr id="6" name="十字箭头 47"/>
          <p:cNvSpPr/>
          <p:nvPr/>
        </p:nvSpPr>
        <p:spPr>
          <a:xfrm>
            <a:off x="3782518" y="5209062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5733966" y="3090840"/>
            <a:ext cx="6288817" cy="327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grpSp>
        <p:nvGrpSpPr>
          <p:cNvPr id="8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1139156" y="1122862"/>
            <a:ext cx="922112" cy="270953"/>
            <a:chOff x="304798" y="1047755"/>
            <a:chExt cx="1068216" cy="291949"/>
          </a:xfrm>
        </p:grpSpPr>
        <p:sp>
          <p:nvSpPr>
            <p:cNvPr id="9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11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2148743" y="1117246"/>
            <a:ext cx="895072" cy="284784"/>
            <a:chOff x="304798" y="1047755"/>
            <a:chExt cx="1068216" cy="291949"/>
          </a:xfrm>
        </p:grpSpPr>
        <p:sp>
          <p:nvSpPr>
            <p:cNvPr id="13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4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</a:t>
              </a:r>
            </a:p>
          </p:txBody>
        </p:sp>
        <p:sp>
          <p:nvSpPr>
            <p:cNvPr id="15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5296989" y="1124775"/>
            <a:ext cx="1091338" cy="339388"/>
            <a:chOff x="304798" y="1047755"/>
            <a:chExt cx="1068216" cy="357341"/>
          </a:xfrm>
        </p:grpSpPr>
        <p:sp>
          <p:nvSpPr>
            <p:cNvPr id="17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8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351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渠道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9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6471943" y="1118931"/>
            <a:ext cx="1172617" cy="599787"/>
            <a:chOff x="304798" y="1047756"/>
            <a:chExt cx="1068216" cy="591946"/>
          </a:xfrm>
        </p:grpSpPr>
        <p:sp>
          <p:nvSpPr>
            <p:cNvPr id="25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6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6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90"/>
              <a:ext cx="1031051" cy="5865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直营</a:t>
              </a:r>
              <a:r>
                <a:rPr kumimoji="1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/</a:t>
              </a: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非直营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7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28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6644292" y="457684"/>
            <a:ext cx="1329842" cy="453656"/>
          </a:xfrm>
          <a:prstGeom prst="wedgeRoundRectCallout">
            <a:avLst>
              <a:gd name="adj1" fmla="val -13966"/>
              <a:gd name="adj2" fmla="val 9248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主数据口径的客户类型，默认非直营</a:t>
            </a:r>
          </a:p>
        </p:txBody>
      </p:sp>
      <p:sp>
        <p:nvSpPr>
          <p:cNvPr id="30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0" y="845863"/>
            <a:ext cx="2807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酸奶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经销商费用分析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8" name="Content Placeholder 67"/>
          <p:cNvSpPr>
            <a:spLocks noGrp="1"/>
          </p:cNvSpPr>
          <p:nvPr>
            <p:ph sz="quarter" idx="4294967295"/>
          </p:nvPr>
        </p:nvSpPr>
        <p:spPr>
          <a:xfrm>
            <a:off x="5836707" y="2794648"/>
            <a:ext cx="2498725" cy="27940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Clr>
                <a:srgbClr val="9B1717"/>
              </a:buClr>
              <a:buNone/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经销商费用</a:t>
            </a:r>
          </a:p>
        </p:txBody>
      </p:sp>
      <p:graphicFrame>
        <p:nvGraphicFramePr>
          <p:cNvPr id="103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69138"/>
              </p:ext>
            </p:extLst>
          </p:nvPr>
        </p:nvGraphicFramePr>
        <p:xfrm>
          <a:off x="5816777" y="3426366"/>
          <a:ext cx="5802342" cy="2087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334">
                  <a:extLst>
                    <a:ext uri="{9D8B030D-6E8A-4147-A177-3AD203B41FA5}">
                      <a16:colId xmlns:a16="http://schemas.microsoft.com/office/drawing/2014/main" val="2119073309"/>
                    </a:ext>
                  </a:extLst>
                </a:gridCol>
                <a:gridCol w="446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334">
                  <a:extLst>
                    <a:ext uri="{9D8B030D-6E8A-4147-A177-3AD203B41FA5}">
                      <a16:colId xmlns:a16="http://schemas.microsoft.com/office/drawing/2014/main" val="3538110520"/>
                    </a:ext>
                  </a:extLst>
                </a:gridCol>
                <a:gridCol w="446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6334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446334">
                  <a:extLst>
                    <a:ext uri="{9D8B030D-6E8A-4147-A177-3AD203B41FA5}">
                      <a16:colId xmlns:a16="http://schemas.microsoft.com/office/drawing/2014/main" val="3726302185"/>
                    </a:ext>
                  </a:extLst>
                </a:gridCol>
                <a:gridCol w="446334">
                  <a:extLst>
                    <a:ext uri="{9D8B030D-6E8A-4147-A177-3AD203B41FA5}">
                      <a16:colId xmlns:a16="http://schemas.microsoft.com/office/drawing/2014/main" val="2845406508"/>
                    </a:ext>
                  </a:extLst>
                </a:gridCol>
                <a:gridCol w="446334">
                  <a:extLst>
                    <a:ext uri="{9D8B030D-6E8A-4147-A177-3AD203B41FA5}">
                      <a16:colId xmlns:a16="http://schemas.microsoft.com/office/drawing/2014/main" val="4043186770"/>
                    </a:ext>
                  </a:extLst>
                </a:gridCol>
                <a:gridCol w="446334">
                  <a:extLst>
                    <a:ext uri="{9D8B030D-6E8A-4147-A177-3AD203B41FA5}">
                      <a16:colId xmlns:a16="http://schemas.microsoft.com/office/drawing/2014/main" val="295717190"/>
                    </a:ext>
                  </a:extLst>
                </a:gridCol>
              </a:tblGrid>
              <a:tr h="2683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经销商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经营年限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贡献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贡献变化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3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4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5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6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4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40522"/>
              </p:ext>
            </p:extLst>
          </p:nvPr>
        </p:nvGraphicFramePr>
        <p:xfrm>
          <a:off x="339678" y="2947840"/>
          <a:ext cx="5087556" cy="1652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9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963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42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963">
                  <a:extLst>
                    <a:ext uri="{9D8B030D-6E8A-4147-A177-3AD203B41FA5}">
                      <a16:colId xmlns:a16="http://schemas.microsoft.com/office/drawing/2014/main" val="539524340"/>
                    </a:ext>
                  </a:extLst>
                </a:gridCol>
                <a:gridCol w="423963">
                  <a:extLst>
                    <a:ext uri="{9D8B030D-6E8A-4147-A177-3AD203B41FA5}">
                      <a16:colId xmlns:a16="http://schemas.microsoft.com/office/drawing/2014/main" val="1400245613"/>
                    </a:ext>
                  </a:extLst>
                </a:gridCol>
                <a:gridCol w="423963">
                  <a:extLst>
                    <a:ext uri="{9D8B030D-6E8A-4147-A177-3AD203B41FA5}">
                      <a16:colId xmlns:a16="http://schemas.microsoft.com/office/drawing/2014/main" val="407672701"/>
                    </a:ext>
                  </a:extLst>
                </a:gridCol>
                <a:gridCol w="423963">
                  <a:extLst>
                    <a:ext uri="{9D8B030D-6E8A-4147-A177-3AD203B41FA5}">
                      <a16:colId xmlns:a16="http://schemas.microsoft.com/office/drawing/2014/main" val="3307670744"/>
                    </a:ext>
                  </a:extLst>
                </a:gridCol>
              </a:tblGrid>
              <a:tr h="3502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贡献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贡献变化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一级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二级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三级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四级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五级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总体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1" name="Oval 4"/>
          <p:cNvSpPr/>
          <p:nvPr/>
        </p:nvSpPr>
        <p:spPr>
          <a:xfrm>
            <a:off x="-23508" y="469530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3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grpSp>
        <p:nvGrpSpPr>
          <p:cNvPr id="101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4138921" y="1136987"/>
            <a:ext cx="1089048" cy="279518"/>
            <a:chOff x="304798" y="1047754"/>
            <a:chExt cx="1068216" cy="291949"/>
          </a:xfrm>
        </p:grpSpPr>
        <p:sp>
          <p:nvSpPr>
            <p:cNvPr id="102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4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4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经销商</a:t>
              </a:r>
            </a:p>
          </p:txBody>
        </p:sp>
        <p:sp>
          <p:nvSpPr>
            <p:cNvPr id="105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73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71846"/>
              </p:ext>
            </p:extLst>
          </p:nvPr>
        </p:nvGraphicFramePr>
        <p:xfrm>
          <a:off x="332339" y="5029166"/>
          <a:ext cx="5069844" cy="1638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487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42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487">
                  <a:extLst>
                    <a:ext uri="{9D8B030D-6E8A-4147-A177-3AD203B41FA5}">
                      <a16:colId xmlns:a16="http://schemas.microsoft.com/office/drawing/2014/main" val="3210747153"/>
                    </a:ext>
                  </a:extLst>
                </a:gridCol>
                <a:gridCol w="422487">
                  <a:extLst>
                    <a:ext uri="{9D8B030D-6E8A-4147-A177-3AD203B41FA5}">
                      <a16:colId xmlns:a16="http://schemas.microsoft.com/office/drawing/2014/main" val="4107002647"/>
                    </a:ext>
                  </a:extLst>
                </a:gridCol>
                <a:gridCol w="422487">
                  <a:extLst>
                    <a:ext uri="{9D8B030D-6E8A-4147-A177-3AD203B41FA5}">
                      <a16:colId xmlns:a16="http://schemas.microsoft.com/office/drawing/2014/main" val="1435914932"/>
                    </a:ext>
                  </a:extLst>
                </a:gridCol>
                <a:gridCol w="422487">
                  <a:extLst>
                    <a:ext uri="{9D8B030D-6E8A-4147-A177-3AD203B41FA5}">
                      <a16:colId xmlns:a16="http://schemas.microsoft.com/office/drawing/2014/main" val="535851188"/>
                    </a:ext>
                  </a:extLst>
                </a:gridCol>
              </a:tblGrid>
              <a:tr h="3816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贡献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贡献变化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74017" y="1541498"/>
            <a:ext cx="11996866" cy="100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76" name="Text Placeholder 23"/>
          <p:cNvSpPr txBox="1">
            <a:spLocks/>
          </p:cNvSpPr>
          <p:nvPr/>
        </p:nvSpPr>
        <p:spPr>
          <a:xfrm>
            <a:off x="1118095" y="1614293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折前收入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12%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23%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77" name="Text Placeholder 25"/>
          <p:cNvSpPr txBox="1">
            <a:spLocks/>
          </p:cNvSpPr>
          <p:nvPr/>
        </p:nvSpPr>
        <p:spPr>
          <a:xfrm>
            <a:off x="4354123" y="1587436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</a:t>
            </a:r>
            <a:r>
              <a:rPr lang="zh-CN" altLang="en-US" sz="1400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营销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费用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353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500</a:t>
            </a:r>
          </a:p>
        </p:txBody>
      </p:sp>
      <p:sp>
        <p:nvSpPr>
          <p:cNvPr id="79" name="Text Placeholder 32"/>
          <p:cNvSpPr txBox="1">
            <a:spLocks/>
          </p:cNvSpPr>
          <p:nvPr/>
        </p:nvSpPr>
        <p:spPr>
          <a:xfrm>
            <a:off x="7383350" y="1587435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费用率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34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30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3756" y="1964187"/>
            <a:ext cx="672958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本月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YTD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863747" y="1587435"/>
            <a:ext cx="1706656" cy="897041"/>
            <a:chOff x="8070221" y="1572180"/>
            <a:chExt cx="1706656" cy="897041"/>
          </a:xfrm>
        </p:grpSpPr>
        <p:sp>
          <p:nvSpPr>
            <p:cNvPr id="81" name="Text Placeholder 42"/>
            <p:cNvSpPr txBox="1">
              <a:spLocks/>
            </p:cNvSpPr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  费用率同比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10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-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20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83" name="Down Arrow 82"/>
            <p:cNvSpPr/>
            <p:nvPr/>
          </p:nvSpPr>
          <p:spPr>
            <a:xfrm>
              <a:off x="913196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84" name="Down Arrow 83"/>
            <p:cNvSpPr/>
            <p:nvPr/>
          </p:nvSpPr>
          <p:spPr>
            <a:xfrm flipV="1">
              <a:off x="911726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456161" y="1610024"/>
            <a:ext cx="1456794" cy="819486"/>
            <a:chOff x="10202475" y="1622487"/>
            <a:chExt cx="1456794" cy="819486"/>
          </a:xfrm>
        </p:grpSpPr>
        <p:sp>
          <p:nvSpPr>
            <p:cNvPr id="80" name="Text Placeholder 40"/>
            <p:cNvSpPr txBox="1">
              <a:spLocks/>
            </p:cNvSpPr>
            <p:nvPr/>
          </p:nvSpPr>
          <p:spPr>
            <a:xfrm>
              <a:off x="10202475" y="1622487"/>
              <a:ext cx="1456794" cy="8194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  费用率环比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-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20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85" name="Down Arrow 84"/>
            <p:cNvSpPr/>
            <p:nvPr/>
          </p:nvSpPr>
          <p:spPr>
            <a:xfrm>
              <a:off x="11214642" y="1995619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sp>
        <p:nvSpPr>
          <p:cNvPr id="86" name="Text Placeholder 23"/>
          <p:cNvSpPr txBox="1">
            <a:spLocks/>
          </p:cNvSpPr>
          <p:nvPr/>
        </p:nvSpPr>
        <p:spPr>
          <a:xfrm>
            <a:off x="2667497" y="1599489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折前收入同比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12%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23%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69" name="Oval 4"/>
          <p:cNvSpPr/>
          <p:nvPr/>
        </p:nvSpPr>
        <p:spPr>
          <a:xfrm>
            <a:off x="18594" y="158768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89" name="Oval 4"/>
          <p:cNvSpPr/>
          <p:nvPr/>
        </p:nvSpPr>
        <p:spPr>
          <a:xfrm>
            <a:off x="-33714" y="270841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2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90" name="Oval 4"/>
          <p:cNvSpPr/>
          <p:nvPr/>
        </p:nvSpPr>
        <p:spPr>
          <a:xfrm>
            <a:off x="5547690" y="274389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4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56" name="Content Placeholder 67"/>
          <p:cNvSpPr txBox="1">
            <a:spLocks/>
          </p:cNvSpPr>
          <p:nvPr/>
        </p:nvSpPr>
        <p:spPr>
          <a:xfrm>
            <a:off x="324623" y="2747973"/>
            <a:ext cx="2498725" cy="27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经销商级别费用</a:t>
            </a:r>
          </a:p>
        </p:txBody>
      </p:sp>
      <p:sp>
        <p:nvSpPr>
          <p:cNvPr id="57" name="Content Placeholder 67"/>
          <p:cNvSpPr txBox="1">
            <a:spLocks/>
          </p:cNvSpPr>
          <p:nvPr/>
        </p:nvSpPr>
        <p:spPr>
          <a:xfrm>
            <a:off x="303191" y="4739924"/>
            <a:ext cx="2498725" cy="27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渠道费用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016343" y="3124806"/>
            <a:ext cx="1539259" cy="276999"/>
            <a:chOff x="9595509" y="4328468"/>
            <a:chExt cx="1539259" cy="276999"/>
          </a:xfrm>
        </p:grpSpPr>
        <p:sp>
          <p:nvSpPr>
            <p:cNvPr id="63" name="矩形 47"/>
            <p:cNvSpPr/>
            <p:nvPr/>
          </p:nvSpPr>
          <p:spPr>
            <a:xfrm>
              <a:off x="10370333" y="4372895"/>
              <a:ext cx="764435" cy="186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0" name="文本框 48"/>
            <p:cNvSpPr txBox="1"/>
            <p:nvPr/>
          </p:nvSpPr>
          <p:spPr>
            <a:xfrm>
              <a:off x="9595509" y="432846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排序字段</a:t>
              </a:r>
            </a:p>
          </p:txBody>
        </p:sp>
        <p:sp>
          <p:nvSpPr>
            <p:cNvPr id="72" name="Right Triangle 25"/>
            <p:cNvSpPr/>
            <p:nvPr/>
          </p:nvSpPr>
          <p:spPr>
            <a:xfrm rot="19017570">
              <a:off x="10961041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4" name="文本框 48"/>
            <p:cNvSpPr txBox="1"/>
            <p:nvPr/>
          </p:nvSpPr>
          <p:spPr>
            <a:xfrm>
              <a:off x="10273759" y="435300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折前收入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666701" y="3124806"/>
            <a:ext cx="1545348" cy="276999"/>
            <a:chOff x="10026767" y="4313918"/>
            <a:chExt cx="1545348" cy="276999"/>
          </a:xfrm>
        </p:grpSpPr>
        <p:sp>
          <p:nvSpPr>
            <p:cNvPr id="87" name="矩形 47"/>
            <p:cNvSpPr/>
            <p:nvPr/>
          </p:nvSpPr>
          <p:spPr>
            <a:xfrm>
              <a:off x="10831919" y="4344417"/>
              <a:ext cx="740196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8" name="文本框 48"/>
            <p:cNvSpPr txBox="1"/>
            <p:nvPr/>
          </p:nvSpPr>
          <p:spPr>
            <a:xfrm>
              <a:off x="10026767" y="431391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排序方式</a:t>
              </a:r>
            </a:p>
          </p:txBody>
        </p:sp>
        <p:sp>
          <p:nvSpPr>
            <p:cNvPr id="91" name="Right Triangle 25"/>
            <p:cNvSpPr/>
            <p:nvPr/>
          </p:nvSpPr>
          <p:spPr>
            <a:xfrm rot="19017570">
              <a:off x="11364018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2" name="文本框 48"/>
            <p:cNvSpPr txBox="1"/>
            <p:nvPr/>
          </p:nvSpPr>
          <p:spPr>
            <a:xfrm>
              <a:off x="10831919" y="432930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降序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286881" y="3124806"/>
            <a:ext cx="1476162" cy="276999"/>
            <a:chOff x="10200456" y="4304567"/>
            <a:chExt cx="1476162" cy="276999"/>
          </a:xfrm>
        </p:grpSpPr>
        <p:sp>
          <p:nvSpPr>
            <p:cNvPr id="94" name="矩形 47"/>
            <p:cNvSpPr/>
            <p:nvPr/>
          </p:nvSpPr>
          <p:spPr>
            <a:xfrm>
              <a:off x="10812524" y="4335066"/>
              <a:ext cx="864094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5" name="文本框 48"/>
            <p:cNvSpPr txBox="1"/>
            <p:nvPr/>
          </p:nvSpPr>
          <p:spPr>
            <a:xfrm>
              <a:off x="10200456" y="43045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显示前</a:t>
              </a:r>
            </a:p>
          </p:txBody>
        </p:sp>
        <p:sp>
          <p:nvSpPr>
            <p:cNvPr id="96" name="文本框 48"/>
            <p:cNvSpPr txBox="1"/>
            <p:nvPr/>
          </p:nvSpPr>
          <p:spPr>
            <a:xfrm>
              <a:off x="11054927" y="4308098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30</a:t>
              </a:r>
              <a:endPara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 rot="5400000">
            <a:off x="10798042" y="4326224"/>
            <a:ext cx="1995304" cy="278557"/>
            <a:chOff x="478270" y="5984588"/>
            <a:chExt cx="11063554" cy="250480"/>
          </a:xfrm>
        </p:grpSpPr>
        <p:sp>
          <p:nvSpPr>
            <p:cNvPr id="98" name="Rectangle 97"/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16579" y="6018260"/>
              <a:ext cx="3767688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170305" y="5985290"/>
              <a:ext cx="293575" cy="24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10800000">
              <a:off x="1929222" y="5984588"/>
              <a:ext cx="518635" cy="25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818974" y="5662623"/>
            <a:ext cx="6115995" cy="304458"/>
            <a:chOff x="478270" y="5989405"/>
            <a:chExt cx="11063554" cy="246584"/>
          </a:xfrm>
        </p:grpSpPr>
        <p:sp>
          <p:nvSpPr>
            <p:cNvPr id="108" name="Rectangle 107"/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583695" y="6023536"/>
              <a:ext cx="3767689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996305" y="5989405"/>
              <a:ext cx="293575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 rot="10800000">
              <a:off x="548665" y="6011644"/>
              <a:ext cx="414288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3"/>
          <a:srcRect l="28677" t="93916" b="1688"/>
          <a:stretch>
            <a:fillRect/>
          </a:stretch>
        </p:blipFill>
        <p:spPr>
          <a:xfrm>
            <a:off x="5733966" y="6041007"/>
            <a:ext cx="6162303" cy="236897"/>
          </a:xfrm>
          <a:prstGeom prst="rect">
            <a:avLst/>
          </a:prstGeom>
        </p:spPr>
      </p:pic>
      <p:sp>
        <p:nvSpPr>
          <p:cNvPr id="114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8493944" y="2516121"/>
            <a:ext cx="1792937" cy="480290"/>
          </a:xfrm>
          <a:prstGeom prst="wedgeRoundRectCallout">
            <a:avLst>
              <a:gd name="adj1" fmla="val -70768"/>
              <a:gd name="adj2" fmla="val 9248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排序字段：折前收入</a:t>
            </a:r>
            <a:r>
              <a:rPr lang="zh-CN" altLang="en-US" sz="105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，营销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费用，费用率。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默认“折前收入”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5956285" y="1587435"/>
            <a:ext cx="1706656" cy="897041"/>
            <a:chOff x="8070221" y="1572180"/>
            <a:chExt cx="1706656" cy="897041"/>
          </a:xfrm>
        </p:grpSpPr>
        <p:sp>
          <p:nvSpPr>
            <p:cNvPr id="116" name="Text Placeholder 42"/>
            <p:cNvSpPr txBox="1">
              <a:spLocks/>
            </p:cNvSpPr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  费用同比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10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-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20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913196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18" name="Down Arrow 117"/>
            <p:cNvSpPr/>
            <p:nvPr/>
          </p:nvSpPr>
          <p:spPr>
            <a:xfrm flipV="1">
              <a:off x="911726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grpSp>
        <p:nvGrpSpPr>
          <p:cNvPr id="119" name="Group 44">
            <a:extLst>
              <a:ext uri="{FF2B5EF4-FFF2-40B4-BE49-F238E27FC236}">
                <a16:creationId xmlns:a16="http://schemas.microsoft.com/office/drawing/2014/main" id="{3242F4DF-D566-4BAC-A326-19D6B92DF1E4}"/>
              </a:ext>
            </a:extLst>
          </p:cNvPr>
          <p:cNvGrpSpPr/>
          <p:nvPr/>
        </p:nvGrpSpPr>
        <p:grpSpPr>
          <a:xfrm>
            <a:off x="3094713" y="1135228"/>
            <a:ext cx="939290" cy="328935"/>
            <a:chOff x="304798" y="1047755"/>
            <a:chExt cx="1068216" cy="357341"/>
          </a:xfrm>
        </p:grpSpPr>
        <p:sp>
          <p:nvSpPr>
            <p:cNvPr id="120" name="矩形 60">
              <a:extLst>
                <a:ext uri="{FF2B5EF4-FFF2-40B4-BE49-F238E27FC236}">
                  <a16:creationId xmlns:a16="http://schemas.microsoft.com/office/drawing/2014/main" id="{9F9D86D9-F842-4B15-B72C-2C9B98D3F07C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21" name="文本框 61">
              <a:extLst>
                <a:ext uri="{FF2B5EF4-FFF2-40B4-BE49-F238E27FC236}">
                  <a16:creationId xmlns:a16="http://schemas.microsoft.com/office/drawing/2014/main" id="{DA3374C9-6027-4BEF-9022-BB1226AD3CBC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351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城市群</a:t>
              </a:r>
            </a:p>
          </p:txBody>
        </p:sp>
        <p:sp>
          <p:nvSpPr>
            <p:cNvPr id="122" name="Right Triangle 25">
              <a:extLst>
                <a:ext uri="{FF2B5EF4-FFF2-40B4-BE49-F238E27FC236}">
                  <a16:creationId xmlns:a16="http://schemas.microsoft.com/office/drawing/2014/main" id="{0AC3401A-B3F8-4774-B9FA-6D268945528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25" name="Text Placeholder 32">
            <a:extLst>
              <a:ext uri="{FF2B5EF4-FFF2-40B4-BE49-F238E27FC236}">
                <a16:creationId xmlns:a16="http://schemas.microsoft.com/office/drawing/2014/main" id="{D8A06BF1-FC3C-4D2E-B1A2-E544FB6D4C1B}"/>
              </a:ext>
            </a:extLst>
          </p:cNvPr>
          <p:cNvSpPr txBox="1">
            <a:spLocks/>
          </p:cNvSpPr>
          <p:nvPr/>
        </p:nvSpPr>
        <p:spPr>
          <a:xfrm>
            <a:off x="8289628" y="1183012"/>
            <a:ext cx="1556421" cy="281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29" name="文本框 58">
            <a:extLst>
              <a:ext uri="{FF2B5EF4-FFF2-40B4-BE49-F238E27FC236}">
                <a16:creationId xmlns:a16="http://schemas.microsoft.com/office/drawing/2014/main" id="{1D3FCAFC-1B90-430C-8F66-2FC684045600}"/>
              </a:ext>
            </a:extLst>
          </p:cNvPr>
          <p:cNvSpPr txBox="1"/>
          <p:nvPr/>
        </p:nvSpPr>
        <p:spPr>
          <a:xfrm>
            <a:off x="10599349" y="1152223"/>
            <a:ext cx="800219" cy="276999"/>
          </a:xfrm>
          <a:prstGeom prst="rect">
            <a:avLst/>
          </a:prstGeom>
          <a:solidFill>
            <a:srgbClr val="0084D5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明细查询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AAEFD74-E896-4D86-9417-A0C1EA09FD79}"/>
              </a:ext>
            </a:extLst>
          </p:cNvPr>
          <p:cNvGrpSpPr/>
          <p:nvPr/>
        </p:nvGrpSpPr>
        <p:grpSpPr>
          <a:xfrm>
            <a:off x="9824488" y="1156843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124" name="矩形 57">
              <a:extLst>
                <a:ext uri="{FF2B5EF4-FFF2-40B4-BE49-F238E27FC236}">
                  <a16:creationId xmlns:a16="http://schemas.microsoft.com/office/drawing/2014/main" id="{70157726-84EB-4E6C-A6C1-3E8DCC6AAB2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26" name="文本框 58">
              <a:extLst>
                <a:ext uri="{FF2B5EF4-FFF2-40B4-BE49-F238E27FC236}">
                  <a16:creationId xmlns:a16="http://schemas.microsoft.com/office/drawing/2014/main" id="{F3143E48-D881-46EE-BFBE-AFF3591ADD6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查询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27" name="Speech Bubble: Rectangle with Corners Rounded 321">
            <a:extLst>
              <a:ext uri="{FF2B5EF4-FFF2-40B4-BE49-F238E27FC236}">
                <a16:creationId xmlns:a16="http://schemas.microsoft.com/office/drawing/2014/main" id="{7068E73B-D4BB-4477-AC6C-80B86DC9B797}"/>
              </a:ext>
            </a:extLst>
          </p:cNvPr>
          <p:cNvSpPr/>
          <p:nvPr/>
        </p:nvSpPr>
        <p:spPr>
          <a:xfrm>
            <a:off x="2989638" y="667486"/>
            <a:ext cx="1773652" cy="344007"/>
          </a:xfrm>
          <a:prstGeom prst="wedgeRoundRectCallout">
            <a:avLst>
              <a:gd name="adj1" fmla="val -13966"/>
              <a:gd name="adj2" fmla="val 9248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城市群与经销商的关联逻辑需要再验证是否可实现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49539" y="5770345"/>
            <a:ext cx="390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渠道的取数逻辑待确认后反馈，暂不实施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4" name="Speech Bubble: Rectangle with Corners Rounded 321">
            <a:extLst>
              <a:ext uri="{FF2B5EF4-FFF2-40B4-BE49-F238E27FC236}">
                <a16:creationId xmlns:a16="http://schemas.microsoft.com/office/drawing/2014/main" id="{DC8D574F-D436-41AE-AB67-07429160CCBE}"/>
              </a:ext>
            </a:extLst>
          </p:cNvPr>
          <p:cNvSpPr/>
          <p:nvPr/>
        </p:nvSpPr>
        <p:spPr>
          <a:xfrm>
            <a:off x="381364" y="1526900"/>
            <a:ext cx="939270" cy="398619"/>
          </a:xfrm>
          <a:prstGeom prst="wedgeRoundRectCallout">
            <a:avLst>
              <a:gd name="adj1" fmla="val -40383"/>
              <a:gd name="adj2" fmla="val -958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默认：上月，数据为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T-1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34" name="矩形 60">
            <a:extLst>
              <a:ext uri="{FF2B5EF4-FFF2-40B4-BE49-F238E27FC236}">
                <a16:creationId xmlns:a16="http://schemas.microsoft.com/office/drawing/2014/main" id="{029CE226-363D-4799-9616-3FE26C496131}"/>
              </a:ext>
            </a:extLst>
          </p:cNvPr>
          <p:cNvSpPr/>
          <p:nvPr/>
        </p:nvSpPr>
        <p:spPr>
          <a:xfrm>
            <a:off x="167130" y="1144626"/>
            <a:ext cx="760170" cy="2517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35" name="文本框 61">
            <a:extLst>
              <a:ext uri="{FF2B5EF4-FFF2-40B4-BE49-F238E27FC236}">
                <a16:creationId xmlns:a16="http://schemas.microsoft.com/office/drawing/2014/main" id="{19B5D78E-74AD-4AE0-BCF0-4DF12A3FF42D}"/>
              </a:ext>
            </a:extLst>
          </p:cNvPr>
          <p:cNvSpPr txBox="1"/>
          <p:nvPr/>
        </p:nvSpPr>
        <p:spPr>
          <a:xfrm>
            <a:off x="98498" y="1172851"/>
            <a:ext cx="65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zh-CN" altLang="en-US" sz="1200" dirty="0">
                <a:solidFill>
                  <a:srgbClr val="00AAFF"/>
                </a:solidFill>
              </a:rPr>
              <a:t>时间</a:t>
            </a:r>
          </a:p>
        </p:txBody>
      </p:sp>
      <p:sp>
        <p:nvSpPr>
          <p:cNvPr id="136" name="Right Triangle 25">
            <a:extLst>
              <a:ext uri="{FF2B5EF4-FFF2-40B4-BE49-F238E27FC236}">
                <a16:creationId xmlns:a16="http://schemas.microsoft.com/office/drawing/2014/main" id="{40F95E5F-A740-4F42-8846-D0276F4A0CE9}"/>
              </a:ext>
            </a:extLst>
          </p:cNvPr>
          <p:cNvSpPr/>
          <p:nvPr/>
        </p:nvSpPr>
        <p:spPr>
          <a:xfrm rot="19017570">
            <a:off x="641388" y="1229758"/>
            <a:ext cx="72000" cy="56674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F206C36-F1DA-4094-8965-7284D6C25FA8}"/>
              </a:ext>
            </a:extLst>
          </p:cNvPr>
          <p:cNvGrpSpPr/>
          <p:nvPr/>
        </p:nvGrpSpPr>
        <p:grpSpPr>
          <a:xfrm>
            <a:off x="7754929" y="1105678"/>
            <a:ext cx="1717873" cy="323591"/>
            <a:chOff x="9922743" y="656692"/>
            <a:chExt cx="1717873" cy="323591"/>
          </a:xfrm>
        </p:grpSpPr>
        <p:sp>
          <p:nvSpPr>
            <p:cNvPr id="155" name="Rectangle: Rounded Corners 56">
              <a:extLst>
                <a:ext uri="{FF2B5EF4-FFF2-40B4-BE49-F238E27FC236}">
                  <a16:creationId xmlns:a16="http://schemas.microsoft.com/office/drawing/2014/main" id="{F0DCB1A3-AB86-4B24-9F31-5A92257CC482}"/>
                </a:ext>
              </a:extLst>
            </p:cNvPr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8AE63A1-2E49-43EF-991C-9077A0E7423B}"/>
                </a:ext>
              </a:extLst>
            </p:cNvPr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D494731-19AE-4E15-BB38-0578221CB26E}"/>
                </a:ext>
              </a:extLst>
            </p:cNvPr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26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线下费用明细（经销商）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0271"/>
              </p:ext>
            </p:extLst>
          </p:nvPr>
        </p:nvGraphicFramePr>
        <p:xfrm>
          <a:off x="0" y="433389"/>
          <a:ext cx="12192000" cy="6670156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519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76424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450993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开始月、截止月筛选器：默认显示为上月，数据为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经销商筛选器：默认：全部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直营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非直营筛选器：主数据中的客户类型，默认：非直营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渠道费用、经销商级别费用：</a:t>
                      </a:r>
                      <a:r>
                        <a:rPr lang="zh-CN" altLang="en-US" sz="1200" dirty="0"/>
                        <a:t>不做分页，默认显示</a:t>
                      </a: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条，滑轮下拉显示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经销商费用：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默认首页显示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条数据，超出后分页显示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显示前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XX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项”筛选框内可任意输入整数，来选择每页可展示的条数。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支持随着筛选框内填写的数值大小变化，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明细表最下面的页面控制器也随之变化，如一共有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995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条数据，输入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页，前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项，最后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项；若输入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默认每页显示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同时支持通过点击页面控制器上的页数跳转到到该页面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（注意：随着当前页面展示条数的增多，系统响应时间会对应有所增长）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支持通过向右拖拉滑动条来展示表格右端的字段内容，同理将滑动条拖到右侧后，可以通过向左拖动滑动条来查看表格左侧的字段内容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支持通过向下拖拉滑动条来展示表格下方的字段内容，同理将滑动条拖到下侧后，可以通过向上拖动滑动条来查看表格上方的字段内容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费用占比降序；  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按折前收入降序</a:t>
                      </a: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7685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1777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  <a:endParaRPr lang="zh-CN" altLang="en-US" sz="1200" b="1" i="0" u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4527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dWxqipTT6Pd0cVbP1Jl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dWxqipTT6Pd0cVbP1Jl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dWxqipTT6Pd0cVbP1Jl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dWxqipTT6Pd0cVbP1Jl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8I4LaEROCQwtabyPMwF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9QvfE3Q0yrdsxLDyB.R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nc90txRYuuYFSJ7ezI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EOIlsZRKei5cYExI2A9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QpjzrcSSOUcBj6kFF1w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cAZKodSuCFYjyeIV7Yg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iK90I3R7WN9TLYI7chu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3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Chinese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7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Chinese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8107</Words>
  <Application>Microsoft Office PowerPoint</Application>
  <PresentationFormat>宽屏</PresentationFormat>
  <Paragraphs>1659</Paragraphs>
  <Slides>36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69" baseType="lpstr">
      <vt:lpstr>Yu Gothic Medium</vt:lpstr>
      <vt:lpstr>DengXian</vt:lpstr>
      <vt:lpstr>DengXian</vt:lpstr>
      <vt:lpstr>DengXian Light</vt:lpstr>
      <vt:lpstr>华文楷体</vt:lpstr>
      <vt:lpstr>宋体</vt:lpstr>
      <vt:lpstr>微软雅黑</vt:lpstr>
      <vt:lpstr>Arial</vt:lpstr>
      <vt:lpstr>Calibri</vt:lpstr>
      <vt:lpstr>Calibri Light</vt:lpstr>
      <vt:lpstr>Wingdings</vt:lpstr>
      <vt:lpstr>1_自定义设计方案</vt:lpstr>
      <vt:lpstr>3_自定义设计方案</vt:lpstr>
      <vt:lpstr>2_自定义设计方案</vt:lpstr>
      <vt:lpstr>17_Blank</vt:lpstr>
      <vt:lpstr>Custom Design</vt:lpstr>
      <vt:lpstr>4_自定义设计方案</vt:lpstr>
      <vt:lpstr>1_Custom Design</vt:lpstr>
      <vt:lpstr>5_自定义设计方案</vt:lpstr>
      <vt:lpstr>6_自定义设计方案</vt:lpstr>
      <vt:lpstr>7_自定义设计方案</vt:lpstr>
      <vt:lpstr>2_Custom Design</vt:lpstr>
      <vt:lpstr>3_Custom Design</vt:lpstr>
      <vt:lpstr>4_Custom Design</vt:lpstr>
      <vt:lpstr>5_Custom Design</vt:lpstr>
      <vt:lpstr>7_Custom Design</vt:lpstr>
      <vt:lpstr>13_Blank</vt:lpstr>
      <vt:lpstr>8_自定义设计方案</vt:lpstr>
      <vt:lpstr>9_自定义设计方案</vt:lpstr>
      <vt:lpstr>8_Custom Design</vt:lpstr>
      <vt:lpstr>Office 主题​​</vt:lpstr>
      <vt:lpstr>10_自定义设计方案</vt:lpstr>
      <vt:lpstr>think-cell Slide</vt:lpstr>
      <vt:lpstr>大数据平台建设 – 费用模块需求明细</vt:lpstr>
      <vt:lpstr>PowerPoint 演示文稿</vt:lpstr>
      <vt:lpstr>PowerPoint 演示文稿</vt:lpstr>
      <vt:lpstr>PowerPoint 演示文稿</vt:lpstr>
      <vt:lpstr>线下费用总览</vt:lpstr>
      <vt:lpstr>PowerPoint 演示文稿</vt:lpstr>
      <vt:lpstr>大区-区域费用分析</vt:lpstr>
      <vt:lpstr>PowerPoint 演示文稿</vt:lpstr>
      <vt:lpstr>线下费用明细（经销商）</vt:lpstr>
      <vt:lpstr>PowerPoint 演示文稿</vt:lpstr>
      <vt:lpstr>经销商费用明细</vt:lpstr>
      <vt:lpstr>PowerPoint 演示文稿</vt:lpstr>
      <vt:lpstr>产品费用分析</vt:lpstr>
      <vt:lpstr>PowerPoint 演示文稿</vt:lpstr>
      <vt:lpstr>重点系统费用分析</vt:lpstr>
      <vt:lpstr>PowerPoint 演示文稿</vt:lpstr>
      <vt:lpstr>直营费用分析</vt:lpstr>
      <vt:lpstr>PowerPoint 演示文稿</vt:lpstr>
      <vt:lpstr>折价费用统计</vt:lpstr>
      <vt:lpstr>PowerPoint 演示文稿</vt:lpstr>
      <vt:lpstr>陈列费用明细表</vt:lpstr>
      <vt:lpstr>PowerPoint 演示文稿</vt:lpstr>
      <vt:lpstr>区域-经销商/直营系统陈列明细</vt:lpstr>
      <vt:lpstr>PowerPoint 演示文稿</vt:lpstr>
      <vt:lpstr>导购费用明细表</vt:lpstr>
      <vt:lpstr>PowerPoint 演示文稿</vt:lpstr>
      <vt:lpstr>区域-经销商/直营系统导购明细</vt:lpstr>
      <vt:lpstr>PowerPoint 演示文稿</vt:lpstr>
      <vt:lpstr>超期结案率</vt:lpstr>
      <vt:lpstr>PowerPoint 演示文稿</vt:lpstr>
      <vt:lpstr>结案进度分析</vt:lpstr>
      <vt:lpstr>PowerPoint 演示文稿</vt:lpstr>
      <vt:lpstr>预算进度（签批口径）</vt:lpstr>
      <vt:lpstr>PowerPoint 演示文稿</vt:lpstr>
      <vt:lpstr>预算使用情况（入账口径）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You</dc:creator>
  <cp:lastModifiedBy>fuyang</cp:lastModifiedBy>
  <cp:revision>3520</cp:revision>
  <cp:lastPrinted>2018-07-11T06:38:00Z</cp:lastPrinted>
  <dcterms:created xsi:type="dcterms:W3CDTF">2018-05-29T11:03:00Z</dcterms:created>
  <dcterms:modified xsi:type="dcterms:W3CDTF">2019-11-13T07:39:54Z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