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9" r:id="rId1"/>
  </p:sldMasterIdLst>
  <p:notesMasterIdLst>
    <p:notesMasterId r:id="rId30"/>
  </p:notesMasterIdLst>
  <p:sldIdLst>
    <p:sldId id="256" r:id="rId2"/>
    <p:sldId id="257" r:id="rId3"/>
    <p:sldId id="269" r:id="rId4"/>
    <p:sldId id="274" r:id="rId5"/>
    <p:sldId id="272" r:id="rId6"/>
    <p:sldId id="260" r:id="rId7"/>
    <p:sldId id="280" r:id="rId8"/>
    <p:sldId id="281" r:id="rId9"/>
    <p:sldId id="271" r:id="rId10"/>
    <p:sldId id="261" r:id="rId11"/>
    <p:sldId id="270" r:id="rId12"/>
    <p:sldId id="273" r:id="rId13"/>
    <p:sldId id="277" r:id="rId14"/>
    <p:sldId id="278" r:id="rId15"/>
    <p:sldId id="262" r:id="rId16"/>
    <p:sldId id="275" r:id="rId17"/>
    <p:sldId id="276" r:id="rId18"/>
    <p:sldId id="263" r:id="rId19"/>
    <p:sldId id="279" r:id="rId20"/>
    <p:sldId id="264" r:id="rId21"/>
    <p:sldId id="282" r:id="rId22"/>
    <p:sldId id="286" r:id="rId23"/>
    <p:sldId id="283" r:id="rId24"/>
    <p:sldId id="284" r:id="rId25"/>
    <p:sldId id="285" r:id="rId26"/>
    <p:sldId id="26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329"/>
  </p:normalViewPr>
  <p:slideViewPr>
    <p:cSldViewPr snapToGrid="0">
      <p:cViewPr>
        <p:scale>
          <a:sx n="120" d="100"/>
          <a:sy n="120" d="100"/>
        </p:scale>
        <p:origin x="1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E61BAE-BF48-48F2-A5AB-C0DBB6F0B0D5}"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194223F-BDAA-4AF3-9F20-35C74F672FFE}">
      <dgm:prSet custT="1"/>
      <dgm:spPr/>
      <dgm:t>
        <a:bodyPr/>
        <a:lstStyle/>
        <a:p>
          <a:r>
            <a:rPr lang="en-US" sz="2600" dirty="0"/>
            <a:t>ZQT6 and ZQT8 are major contributors to the total cycle time. </a:t>
          </a:r>
        </a:p>
      </dgm:t>
    </dgm:pt>
    <dgm:pt modelId="{C673551D-6399-4642-9B06-BDB365B7AAEE}" type="parTrans" cxnId="{5214C447-FD2D-4DCB-A2F3-AB39E9317A7C}">
      <dgm:prSet/>
      <dgm:spPr/>
      <dgm:t>
        <a:bodyPr/>
        <a:lstStyle/>
        <a:p>
          <a:endParaRPr lang="en-US"/>
        </a:p>
      </dgm:t>
    </dgm:pt>
    <dgm:pt modelId="{EABDFA46-B2B4-41C5-919D-4F689BFB1099}" type="sibTrans" cxnId="{5214C447-FD2D-4DCB-A2F3-AB39E9317A7C}">
      <dgm:prSet/>
      <dgm:spPr/>
      <dgm:t>
        <a:bodyPr/>
        <a:lstStyle/>
        <a:p>
          <a:endParaRPr lang="en-US"/>
        </a:p>
      </dgm:t>
    </dgm:pt>
    <dgm:pt modelId="{8F8FC6BE-88FC-4AEB-8435-262AF75E80E0}">
      <dgm:prSet custT="1"/>
      <dgm:spPr/>
      <dgm:t>
        <a:bodyPr/>
        <a:lstStyle/>
        <a:p>
          <a:r>
            <a:rPr lang="en-US" sz="2600" dirty="0"/>
            <a:t>Focusing on these specific processes may improve the cycle time.</a:t>
          </a:r>
        </a:p>
      </dgm:t>
    </dgm:pt>
    <dgm:pt modelId="{0227A2ED-E264-434B-A462-69AC9C75D208}" type="parTrans" cxnId="{089E6A38-F1DA-4853-8BD3-91FEA42427B8}">
      <dgm:prSet/>
      <dgm:spPr/>
      <dgm:t>
        <a:bodyPr/>
        <a:lstStyle/>
        <a:p>
          <a:endParaRPr lang="en-US"/>
        </a:p>
      </dgm:t>
    </dgm:pt>
    <dgm:pt modelId="{4694AF96-5437-4B4F-9827-9A46D657185C}" type="sibTrans" cxnId="{089E6A38-F1DA-4853-8BD3-91FEA42427B8}">
      <dgm:prSet/>
      <dgm:spPr/>
      <dgm:t>
        <a:bodyPr/>
        <a:lstStyle/>
        <a:p>
          <a:endParaRPr lang="en-US"/>
        </a:p>
      </dgm:t>
    </dgm:pt>
    <dgm:pt modelId="{2CC950D4-E2BC-254F-8E61-1FB4430FFE58}" type="pres">
      <dgm:prSet presAssocID="{DBE61BAE-BF48-48F2-A5AB-C0DBB6F0B0D5}" presName="vert0" presStyleCnt="0">
        <dgm:presLayoutVars>
          <dgm:dir/>
          <dgm:animOne val="branch"/>
          <dgm:animLvl val="lvl"/>
        </dgm:presLayoutVars>
      </dgm:prSet>
      <dgm:spPr/>
    </dgm:pt>
    <dgm:pt modelId="{49F5A298-1BF5-3348-A8FB-0A0330CE0962}" type="pres">
      <dgm:prSet presAssocID="{9194223F-BDAA-4AF3-9F20-35C74F672FFE}" presName="thickLine" presStyleLbl="alignNode1" presStyleIdx="0" presStyleCnt="2"/>
      <dgm:spPr/>
    </dgm:pt>
    <dgm:pt modelId="{9507D667-AC8A-EB4E-9A82-76AB29100011}" type="pres">
      <dgm:prSet presAssocID="{9194223F-BDAA-4AF3-9F20-35C74F672FFE}" presName="horz1" presStyleCnt="0"/>
      <dgm:spPr/>
    </dgm:pt>
    <dgm:pt modelId="{CF46582A-CE75-D942-A1EB-16792D6662AA}" type="pres">
      <dgm:prSet presAssocID="{9194223F-BDAA-4AF3-9F20-35C74F672FFE}" presName="tx1" presStyleLbl="revTx" presStyleIdx="0" presStyleCnt="2"/>
      <dgm:spPr/>
    </dgm:pt>
    <dgm:pt modelId="{0781FCCD-81F8-3644-AAEC-D289AB417F3C}" type="pres">
      <dgm:prSet presAssocID="{9194223F-BDAA-4AF3-9F20-35C74F672FFE}" presName="vert1" presStyleCnt="0"/>
      <dgm:spPr/>
    </dgm:pt>
    <dgm:pt modelId="{52AFCE0E-B215-A740-B7A4-46BCB33C2EE1}" type="pres">
      <dgm:prSet presAssocID="{8F8FC6BE-88FC-4AEB-8435-262AF75E80E0}" presName="thickLine" presStyleLbl="alignNode1" presStyleIdx="1" presStyleCnt="2"/>
      <dgm:spPr/>
    </dgm:pt>
    <dgm:pt modelId="{0AC0D00E-C7C9-594A-97FB-FB2FE8287A64}" type="pres">
      <dgm:prSet presAssocID="{8F8FC6BE-88FC-4AEB-8435-262AF75E80E0}" presName="horz1" presStyleCnt="0"/>
      <dgm:spPr/>
    </dgm:pt>
    <dgm:pt modelId="{6BA58771-4ECB-9940-BBCF-B2A86DB3B000}" type="pres">
      <dgm:prSet presAssocID="{8F8FC6BE-88FC-4AEB-8435-262AF75E80E0}" presName="tx1" presStyleLbl="revTx" presStyleIdx="1" presStyleCnt="2"/>
      <dgm:spPr/>
    </dgm:pt>
    <dgm:pt modelId="{EFE02CC6-8343-CE4F-8A67-993B8DB02FAD}" type="pres">
      <dgm:prSet presAssocID="{8F8FC6BE-88FC-4AEB-8435-262AF75E80E0}" presName="vert1" presStyleCnt="0"/>
      <dgm:spPr/>
    </dgm:pt>
  </dgm:ptLst>
  <dgm:cxnLst>
    <dgm:cxn modelId="{10B3E720-90E7-914F-9DBD-36010C031CD4}" type="presOf" srcId="{8F8FC6BE-88FC-4AEB-8435-262AF75E80E0}" destId="{6BA58771-4ECB-9940-BBCF-B2A86DB3B000}" srcOrd="0" destOrd="0" presId="urn:microsoft.com/office/officeart/2008/layout/LinedList"/>
    <dgm:cxn modelId="{089E6A38-F1DA-4853-8BD3-91FEA42427B8}" srcId="{DBE61BAE-BF48-48F2-A5AB-C0DBB6F0B0D5}" destId="{8F8FC6BE-88FC-4AEB-8435-262AF75E80E0}" srcOrd="1" destOrd="0" parTransId="{0227A2ED-E264-434B-A462-69AC9C75D208}" sibTransId="{4694AF96-5437-4B4F-9827-9A46D657185C}"/>
    <dgm:cxn modelId="{5214C447-FD2D-4DCB-A2F3-AB39E9317A7C}" srcId="{DBE61BAE-BF48-48F2-A5AB-C0DBB6F0B0D5}" destId="{9194223F-BDAA-4AF3-9F20-35C74F672FFE}" srcOrd="0" destOrd="0" parTransId="{C673551D-6399-4642-9B06-BDB365B7AAEE}" sibTransId="{EABDFA46-B2B4-41C5-919D-4F689BFB1099}"/>
    <dgm:cxn modelId="{E5DF4470-1BB9-A24C-A21F-5E3963EC3CE4}" type="presOf" srcId="{DBE61BAE-BF48-48F2-A5AB-C0DBB6F0B0D5}" destId="{2CC950D4-E2BC-254F-8E61-1FB4430FFE58}" srcOrd="0" destOrd="0" presId="urn:microsoft.com/office/officeart/2008/layout/LinedList"/>
    <dgm:cxn modelId="{D396A089-1F2B-B44A-803F-6484FF0E07ED}" type="presOf" srcId="{9194223F-BDAA-4AF3-9F20-35C74F672FFE}" destId="{CF46582A-CE75-D942-A1EB-16792D6662AA}" srcOrd="0" destOrd="0" presId="urn:microsoft.com/office/officeart/2008/layout/LinedList"/>
    <dgm:cxn modelId="{AC9D360D-490B-9F4F-B9DF-4F817C38153F}" type="presParOf" srcId="{2CC950D4-E2BC-254F-8E61-1FB4430FFE58}" destId="{49F5A298-1BF5-3348-A8FB-0A0330CE0962}" srcOrd="0" destOrd="0" presId="urn:microsoft.com/office/officeart/2008/layout/LinedList"/>
    <dgm:cxn modelId="{E6B3D34D-F04B-A847-A00F-8C7230C40007}" type="presParOf" srcId="{2CC950D4-E2BC-254F-8E61-1FB4430FFE58}" destId="{9507D667-AC8A-EB4E-9A82-76AB29100011}" srcOrd="1" destOrd="0" presId="urn:microsoft.com/office/officeart/2008/layout/LinedList"/>
    <dgm:cxn modelId="{EA4AFD04-193B-0C42-92B9-A1134DD67651}" type="presParOf" srcId="{9507D667-AC8A-EB4E-9A82-76AB29100011}" destId="{CF46582A-CE75-D942-A1EB-16792D6662AA}" srcOrd="0" destOrd="0" presId="urn:microsoft.com/office/officeart/2008/layout/LinedList"/>
    <dgm:cxn modelId="{3D796373-61D5-E24D-8849-0C4E339FB964}" type="presParOf" srcId="{9507D667-AC8A-EB4E-9A82-76AB29100011}" destId="{0781FCCD-81F8-3644-AAEC-D289AB417F3C}" srcOrd="1" destOrd="0" presId="urn:microsoft.com/office/officeart/2008/layout/LinedList"/>
    <dgm:cxn modelId="{89186F1F-181F-A64E-BF22-A4F249EF9EC4}" type="presParOf" srcId="{2CC950D4-E2BC-254F-8E61-1FB4430FFE58}" destId="{52AFCE0E-B215-A740-B7A4-46BCB33C2EE1}" srcOrd="2" destOrd="0" presId="urn:microsoft.com/office/officeart/2008/layout/LinedList"/>
    <dgm:cxn modelId="{3F985105-ECF1-3442-BB30-AF8A2A807380}" type="presParOf" srcId="{2CC950D4-E2BC-254F-8E61-1FB4430FFE58}" destId="{0AC0D00E-C7C9-594A-97FB-FB2FE8287A64}" srcOrd="3" destOrd="0" presId="urn:microsoft.com/office/officeart/2008/layout/LinedList"/>
    <dgm:cxn modelId="{CDBC8EC4-33B9-B64A-9095-2D333EF4F213}" type="presParOf" srcId="{0AC0D00E-C7C9-594A-97FB-FB2FE8287A64}" destId="{6BA58771-4ECB-9940-BBCF-B2A86DB3B000}" srcOrd="0" destOrd="0" presId="urn:microsoft.com/office/officeart/2008/layout/LinedList"/>
    <dgm:cxn modelId="{6F366905-D778-8E4C-ADE5-CE32BD0B286B}" type="presParOf" srcId="{0AC0D00E-C7C9-594A-97FB-FB2FE8287A64}" destId="{EFE02CC6-8343-CE4F-8A67-993B8DB02FAD}" srcOrd="1" destOrd="0" presId="urn:microsoft.com/office/officeart/2008/layout/Lined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52BDA3-6BC5-4EEA-A646-10DB8659B5C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91D5D16-174F-47DC-A24A-EE33D5497A89}">
      <dgm:prSet custT="1"/>
      <dgm:spPr/>
      <dgm:t>
        <a:bodyPr anchor="ctr"/>
        <a:lstStyle/>
        <a:p>
          <a:r>
            <a:rPr lang="en-US" sz="2600" dirty="0"/>
            <a:t>Identifying BSS agents and incorrect configurations are major contributors.</a:t>
          </a:r>
        </a:p>
      </dgm:t>
    </dgm:pt>
    <dgm:pt modelId="{F8570C36-03A8-4A8A-ABF3-507C7A424582}" type="parTrans" cxnId="{EC0F42B8-600B-46E6-9178-5C66D18914E9}">
      <dgm:prSet/>
      <dgm:spPr/>
      <dgm:t>
        <a:bodyPr/>
        <a:lstStyle/>
        <a:p>
          <a:endParaRPr lang="en-US"/>
        </a:p>
      </dgm:t>
    </dgm:pt>
    <dgm:pt modelId="{48F0D649-28EB-4B29-9327-FFAC386F4875}" type="sibTrans" cxnId="{EC0F42B8-600B-46E6-9178-5C66D18914E9}">
      <dgm:prSet/>
      <dgm:spPr/>
      <dgm:t>
        <a:bodyPr/>
        <a:lstStyle/>
        <a:p>
          <a:endParaRPr lang="en-US"/>
        </a:p>
      </dgm:t>
    </dgm:pt>
    <dgm:pt modelId="{C91EE0AC-6EC2-47E7-B5BE-AA89DE7FF259}">
      <dgm:prSet custT="1"/>
      <dgm:spPr/>
      <dgm:t>
        <a:bodyPr anchor="ctr"/>
        <a:lstStyle/>
        <a:p>
          <a:r>
            <a:rPr lang="en-US" sz="2600" dirty="0"/>
            <a:t>The BSS feedback underscores the importance of addressing these crucial issues, which significantly impact cycle time.</a:t>
          </a:r>
        </a:p>
      </dgm:t>
    </dgm:pt>
    <dgm:pt modelId="{E0AD8A90-D849-4072-92A0-9344CE475D74}" type="parTrans" cxnId="{DB599E3B-E84D-4A70-9968-B72DBE481F4E}">
      <dgm:prSet/>
      <dgm:spPr/>
      <dgm:t>
        <a:bodyPr/>
        <a:lstStyle/>
        <a:p>
          <a:endParaRPr lang="en-US"/>
        </a:p>
      </dgm:t>
    </dgm:pt>
    <dgm:pt modelId="{5DD48C90-69E8-4E1A-8CA2-9FD1703D2776}" type="sibTrans" cxnId="{DB599E3B-E84D-4A70-9968-B72DBE481F4E}">
      <dgm:prSet/>
      <dgm:spPr/>
      <dgm:t>
        <a:bodyPr/>
        <a:lstStyle/>
        <a:p>
          <a:endParaRPr lang="en-US"/>
        </a:p>
      </dgm:t>
    </dgm:pt>
    <dgm:pt modelId="{3E8AB495-51A7-1943-B3BC-4C61F7A47D95}" type="pres">
      <dgm:prSet presAssocID="{C852BDA3-6BC5-4EEA-A646-10DB8659B5C5}" presName="vert0" presStyleCnt="0">
        <dgm:presLayoutVars>
          <dgm:dir/>
          <dgm:animOne val="branch"/>
          <dgm:animLvl val="lvl"/>
        </dgm:presLayoutVars>
      </dgm:prSet>
      <dgm:spPr/>
    </dgm:pt>
    <dgm:pt modelId="{BA76AF8A-1401-2443-83E9-5B64A56F7B5D}" type="pres">
      <dgm:prSet presAssocID="{E91D5D16-174F-47DC-A24A-EE33D5497A89}" presName="thickLine" presStyleLbl="alignNode1" presStyleIdx="0" presStyleCnt="2"/>
      <dgm:spPr/>
    </dgm:pt>
    <dgm:pt modelId="{FD717E93-D94F-E648-8B94-5E9F5530074B}" type="pres">
      <dgm:prSet presAssocID="{E91D5D16-174F-47DC-A24A-EE33D5497A89}" presName="horz1" presStyleCnt="0"/>
      <dgm:spPr/>
    </dgm:pt>
    <dgm:pt modelId="{CDE2F2FA-C646-AA46-B9BC-F37763C8DD56}" type="pres">
      <dgm:prSet presAssocID="{E91D5D16-174F-47DC-A24A-EE33D5497A89}" presName="tx1" presStyleLbl="revTx" presStyleIdx="0" presStyleCnt="2"/>
      <dgm:spPr/>
    </dgm:pt>
    <dgm:pt modelId="{F086B05C-1E46-F74F-A7C1-73D0D30AAF96}" type="pres">
      <dgm:prSet presAssocID="{E91D5D16-174F-47DC-A24A-EE33D5497A89}" presName="vert1" presStyleCnt="0"/>
      <dgm:spPr/>
    </dgm:pt>
    <dgm:pt modelId="{25F2E4B2-33A9-5A4C-B079-8E99B835B86B}" type="pres">
      <dgm:prSet presAssocID="{C91EE0AC-6EC2-47E7-B5BE-AA89DE7FF259}" presName="thickLine" presStyleLbl="alignNode1" presStyleIdx="1" presStyleCnt="2"/>
      <dgm:spPr/>
    </dgm:pt>
    <dgm:pt modelId="{A0FAF463-583C-494B-A696-D9932F60FFB7}" type="pres">
      <dgm:prSet presAssocID="{C91EE0AC-6EC2-47E7-B5BE-AA89DE7FF259}" presName="horz1" presStyleCnt="0"/>
      <dgm:spPr/>
    </dgm:pt>
    <dgm:pt modelId="{B6F5E543-662F-284C-B117-206536A0F880}" type="pres">
      <dgm:prSet presAssocID="{C91EE0AC-6EC2-47E7-B5BE-AA89DE7FF259}" presName="tx1" presStyleLbl="revTx" presStyleIdx="1" presStyleCnt="2"/>
      <dgm:spPr/>
    </dgm:pt>
    <dgm:pt modelId="{2343D2F3-9FC8-704A-B6E1-58C7DDB7091F}" type="pres">
      <dgm:prSet presAssocID="{C91EE0AC-6EC2-47E7-B5BE-AA89DE7FF259}" presName="vert1" presStyleCnt="0"/>
      <dgm:spPr/>
    </dgm:pt>
  </dgm:ptLst>
  <dgm:cxnLst>
    <dgm:cxn modelId="{5309563A-8A86-314C-9A48-92C7CE64A83E}" type="presOf" srcId="{C852BDA3-6BC5-4EEA-A646-10DB8659B5C5}" destId="{3E8AB495-51A7-1943-B3BC-4C61F7A47D95}" srcOrd="0" destOrd="0" presId="urn:microsoft.com/office/officeart/2008/layout/LinedList"/>
    <dgm:cxn modelId="{DB599E3B-E84D-4A70-9968-B72DBE481F4E}" srcId="{C852BDA3-6BC5-4EEA-A646-10DB8659B5C5}" destId="{C91EE0AC-6EC2-47E7-B5BE-AA89DE7FF259}" srcOrd="1" destOrd="0" parTransId="{E0AD8A90-D849-4072-92A0-9344CE475D74}" sibTransId="{5DD48C90-69E8-4E1A-8CA2-9FD1703D2776}"/>
    <dgm:cxn modelId="{2AF4347E-79DE-D047-976A-DAAD61E1C8BB}" type="presOf" srcId="{E91D5D16-174F-47DC-A24A-EE33D5497A89}" destId="{CDE2F2FA-C646-AA46-B9BC-F37763C8DD56}" srcOrd="0" destOrd="0" presId="urn:microsoft.com/office/officeart/2008/layout/LinedList"/>
    <dgm:cxn modelId="{7BE38DA6-FEEB-7F48-9D11-6BAF9007D092}" type="presOf" srcId="{C91EE0AC-6EC2-47E7-B5BE-AA89DE7FF259}" destId="{B6F5E543-662F-284C-B117-206536A0F880}" srcOrd="0" destOrd="0" presId="urn:microsoft.com/office/officeart/2008/layout/LinedList"/>
    <dgm:cxn modelId="{EC0F42B8-600B-46E6-9178-5C66D18914E9}" srcId="{C852BDA3-6BC5-4EEA-A646-10DB8659B5C5}" destId="{E91D5D16-174F-47DC-A24A-EE33D5497A89}" srcOrd="0" destOrd="0" parTransId="{F8570C36-03A8-4A8A-ABF3-507C7A424582}" sibTransId="{48F0D649-28EB-4B29-9327-FFAC386F4875}"/>
    <dgm:cxn modelId="{8963736E-29C0-B047-B323-9BFC4CA3CC05}" type="presParOf" srcId="{3E8AB495-51A7-1943-B3BC-4C61F7A47D95}" destId="{BA76AF8A-1401-2443-83E9-5B64A56F7B5D}" srcOrd="0" destOrd="0" presId="urn:microsoft.com/office/officeart/2008/layout/LinedList"/>
    <dgm:cxn modelId="{3910EFC5-0120-0749-8AAD-66FF5EB5C84A}" type="presParOf" srcId="{3E8AB495-51A7-1943-B3BC-4C61F7A47D95}" destId="{FD717E93-D94F-E648-8B94-5E9F5530074B}" srcOrd="1" destOrd="0" presId="urn:microsoft.com/office/officeart/2008/layout/LinedList"/>
    <dgm:cxn modelId="{460A70B0-0AF6-5C46-A3F0-EF06883B946F}" type="presParOf" srcId="{FD717E93-D94F-E648-8B94-5E9F5530074B}" destId="{CDE2F2FA-C646-AA46-B9BC-F37763C8DD56}" srcOrd="0" destOrd="0" presId="urn:microsoft.com/office/officeart/2008/layout/LinedList"/>
    <dgm:cxn modelId="{E3973774-9A02-C044-9EA0-D3F183A3B998}" type="presParOf" srcId="{FD717E93-D94F-E648-8B94-5E9F5530074B}" destId="{F086B05C-1E46-F74F-A7C1-73D0D30AAF96}" srcOrd="1" destOrd="0" presId="urn:microsoft.com/office/officeart/2008/layout/LinedList"/>
    <dgm:cxn modelId="{611C72E7-3A59-BD4F-8566-82F8C1910B99}" type="presParOf" srcId="{3E8AB495-51A7-1943-B3BC-4C61F7A47D95}" destId="{25F2E4B2-33A9-5A4C-B079-8E99B835B86B}" srcOrd="2" destOrd="0" presId="urn:microsoft.com/office/officeart/2008/layout/LinedList"/>
    <dgm:cxn modelId="{5C53C12E-08AB-F94B-8F22-2B078B5E3972}" type="presParOf" srcId="{3E8AB495-51A7-1943-B3BC-4C61F7A47D95}" destId="{A0FAF463-583C-494B-A696-D9932F60FFB7}" srcOrd="3" destOrd="0" presId="urn:microsoft.com/office/officeart/2008/layout/LinedList"/>
    <dgm:cxn modelId="{8C9DCE1A-DCCA-AF41-A108-4436C46B3029}" type="presParOf" srcId="{A0FAF463-583C-494B-A696-D9932F60FFB7}" destId="{B6F5E543-662F-284C-B117-206536A0F880}" srcOrd="0" destOrd="0" presId="urn:microsoft.com/office/officeart/2008/layout/LinedList"/>
    <dgm:cxn modelId="{CC1B7AB6-58E6-CE4D-9252-7EBCD28EE183}" type="presParOf" srcId="{A0FAF463-583C-494B-A696-D9932F60FFB7}" destId="{2343D2F3-9FC8-704A-B6E1-58C7DDB7091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A298-1BF5-3348-A8FB-0A0330CE0962}">
      <dsp:nvSpPr>
        <dsp:cNvPr id="0" name=""/>
        <dsp:cNvSpPr/>
      </dsp:nvSpPr>
      <dsp:spPr>
        <a:xfrm>
          <a:off x="0" y="0"/>
          <a:ext cx="99382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46582A-CE75-D942-A1EB-16792D6662AA}">
      <dsp:nvSpPr>
        <dsp:cNvPr id="0" name=""/>
        <dsp:cNvSpPr/>
      </dsp:nvSpPr>
      <dsp:spPr>
        <a:xfrm>
          <a:off x="0" y="0"/>
          <a:ext cx="9938298" cy="88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ZQT6 and ZQT8 are major contributors to the total cycle time. </a:t>
          </a:r>
        </a:p>
      </dsp:txBody>
      <dsp:txXfrm>
        <a:off x="0" y="0"/>
        <a:ext cx="9938298" cy="886258"/>
      </dsp:txXfrm>
    </dsp:sp>
    <dsp:sp modelId="{52AFCE0E-B215-A740-B7A4-46BCB33C2EE1}">
      <dsp:nvSpPr>
        <dsp:cNvPr id="0" name=""/>
        <dsp:cNvSpPr/>
      </dsp:nvSpPr>
      <dsp:spPr>
        <a:xfrm>
          <a:off x="0" y="886258"/>
          <a:ext cx="9938298" cy="0"/>
        </a:xfrm>
        <a:prstGeom prst="line">
          <a:avLst/>
        </a:prstGeom>
        <a:solidFill>
          <a:schemeClr val="accent5">
            <a:hueOff val="-977343"/>
            <a:satOff val="-99103"/>
            <a:lumOff val="1372"/>
            <a:alphaOff val="0"/>
          </a:schemeClr>
        </a:solidFill>
        <a:ln w="12700" cap="flat" cmpd="sng" algn="ctr">
          <a:solidFill>
            <a:schemeClr val="accent5">
              <a:hueOff val="-977343"/>
              <a:satOff val="-99103"/>
              <a:lumOff val="137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BA58771-4ECB-9940-BBCF-B2A86DB3B000}">
      <dsp:nvSpPr>
        <dsp:cNvPr id="0" name=""/>
        <dsp:cNvSpPr/>
      </dsp:nvSpPr>
      <dsp:spPr>
        <a:xfrm>
          <a:off x="0" y="886258"/>
          <a:ext cx="9938298" cy="88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Focusing on these specific processes may improve the cycle time.</a:t>
          </a:r>
        </a:p>
      </dsp:txBody>
      <dsp:txXfrm>
        <a:off x="0" y="886258"/>
        <a:ext cx="9938298" cy="886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6AF8A-1401-2443-83E9-5B64A56F7B5D}">
      <dsp:nvSpPr>
        <dsp:cNvPr id="0" name=""/>
        <dsp:cNvSpPr/>
      </dsp:nvSpPr>
      <dsp:spPr>
        <a:xfrm>
          <a:off x="0" y="0"/>
          <a:ext cx="439868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2F2FA-C646-AA46-B9BC-F37763C8DD56}">
      <dsp:nvSpPr>
        <dsp:cNvPr id="0" name=""/>
        <dsp:cNvSpPr/>
      </dsp:nvSpPr>
      <dsp:spPr>
        <a:xfrm>
          <a:off x="0" y="0"/>
          <a:ext cx="4398681" cy="2415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Identifying BSS agents and incorrect configurations are major contributors.</a:t>
          </a:r>
        </a:p>
      </dsp:txBody>
      <dsp:txXfrm>
        <a:off x="0" y="0"/>
        <a:ext cx="4398681" cy="2415789"/>
      </dsp:txXfrm>
    </dsp:sp>
    <dsp:sp modelId="{25F2E4B2-33A9-5A4C-B079-8E99B835B86B}">
      <dsp:nvSpPr>
        <dsp:cNvPr id="0" name=""/>
        <dsp:cNvSpPr/>
      </dsp:nvSpPr>
      <dsp:spPr>
        <a:xfrm>
          <a:off x="0" y="2415789"/>
          <a:ext cx="439868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5E543-662F-284C-B117-206536A0F880}">
      <dsp:nvSpPr>
        <dsp:cNvPr id="0" name=""/>
        <dsp:cNvSpPr/>
      </dsp:nvSpPr>
      <dsp:spPr>
        <a:xfrm>
          <a:off x="0" y="2415789"/>
          <a:ext cx="4398681" cy="2415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BSS feedback underscores the importance of addressing these crucial issues, which significantly impact cycle time.</a:t>
          </a:r>
        </a:p>
      </dsp:txBody>
      <dsp:txXfrm>
        <a:off x="0" y="2415789"/>
        <a:ext cx="4398681" cy="24157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D38EE-EE99-B842-B20D-641D760355AB}"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11CB8-DD78-074A-B381-7B792938DE43}" type="slidenum">
              <a:rPr lang="en-US" smtClean="0"/>
              <a:t>‹#›</a:t>
            </a:fld>
            <a:endParaRPr lang="en-US"/>
          </a:p>
        </p:txBody>
      </p:sp>
    </p:spTree>
    <p:extLst>
      <p:ext uri="{BB962C8B-B14F-4D97-AF65-F5344CB8AC3E}">
        <p14:creationId xmlns:p14="http://schemas.microsoft.com/office/powerpoint/2010/main" val="23401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211CB8-DD78-074A-B381-7B792938DE43}" type="slidenum">
              <a:rPr lang="en-US" smtClean="0"/>
              <a:t>9</a:t>
            </a:fld>
            <a:endParaRPr lang="en-US"/>
          </a:p>
        </p:txBody>
      </p:sp>
    </p:spTree>
    <p:extLst>
      <p:ext uri="{BB962C8B-B14F-4D97-AF65-F5344CB8AC3E}">
        <p14:creationId xmlns:p14="http://schemas.microsoft.com/office/powerpoint/2010/main" val="263415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374151"/>
                </a:solidFill>
                <a:effectLst/>
                <a:latin typeface="Söhne"/>
              </a:rPr>
              <a:t>The dashboard clearly indicates a consistent correlation between Bid Size and Total Cycle Time. This pattern is observed across all brands in various geographic regions, implying that no brand is demonstrating superior performance compared to its counterparts in any given location. This is because Total Cycle Time consistently rises with increasing Bid Size across the board.</a:t>
            </a:r>
            <a:endParaRPr lang="en-US" dirty="0"/>
          </a:p>
          <a:p>
            <a:endParaRPr lang="en-US" dirty="0"/>
          </a:p>
        </p:txBody>
      </p:sp>
      <p:sp>
        <p:nvSpPr>
          <p:cNvPr id="4" name="Slide Number Placeholder 3"/>
          <p:cNvSpPr>
            <a:spLocks noGrp="1"/>
          </p:cNvSpPr>
          <p:nvPr>
            <p:ph type="sldNum" sz="quarter" idx="5"/>
          </p:nvPr>
        </p:nvSpPr>
        <p:spPr/>
        <p:txBody>
          <a:bodyPr/>
          <a:lstStyle/>
          <a:p>
            <a:fld id="{5B211CB8-DD78-074A-B381-7B792938DE43}" type="slidenum">
              <a:rPr lang="en-US" smtClean="0"/>
              <a:t>10</a:t>
            </a:fld>
            <a:endParaRPr lang="en-US"/>
          </a:p>
        </p:txBody>
      </p:sp>
    </p:spTree>
    <p:extLst>
      <p:ext uri="{BB962C8B-B14F-4D97-AF65-F5344CB8AC3E}">
        <p14:creationId xmlns:p14="http://schemas.microsoft.com/office/powerpoint/2010/main" val="327824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211CB8-DD78-074A-B381-7B792938DE43}" type="slidenum">
              <a:rPr lang="en-US" smtClean="0"/>
              <a:t>13</a:t>
            </a:fld>
            <a:endParaRPr lang="en-US"/>
          </a:p>
        </p:txBody>
      </p:sp>
    </p:spTree>
    <p:extLst>
      <p:ext uri="{BB962C8B-B14F-4D97-AF65-F5344CB8AC3E}">
        <p14:creationId xmlns:p14="http://schemas.microsoft.com/office/powerpoint/2010/main" val="93123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211CB8-DD78-074A-B381-7B792938DE43}" type="slidenum">
              <a:rPr lang="en-US" smtClean="0"/>
              <a:t>14</a:t>
            </a:fld>
            <a:endParaRPr lang="en-US"/>
          </a:p>
        </p:txBody>
      </p:sp>
    </p:spTree>
    <p:extLst>
      <p:ext uri="{BB962C8B-B14F-4D97-AF65-F5344CB8AC3E}">
        <p14:creationId xmlns:p14="http://schemas.microsoft.com/office/powerpoint/2010/main" val="391234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441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183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7925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1690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616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602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4690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92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1622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7610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11/7/23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9198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11/7/23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9232"/>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8" r:id="rId6"/>
    <p:sldLayoutId id="2147484013" r:id="rId7"/>
    <p:sldLayoutId id="2147484014" r:id="rId8"/>
    <p:sldLayoutId id="2147484015" r:id="rId9"/>
    <p:sldLayoutId id="2147484017" r:id="rId10"/>
    <p:sldLayoutId id="2147484016"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uilding with glass windows&#10;&#10;Description automatically generated">
            <a:extLst>
              <a:ext uri="{FF2B5EF4-FFF2-40B4-BE49-F238E27FC236}">
                <a16:creationId xmlns:a16="http://schemas.microsoft.com/office/drawing/2014/main" id="{AFF9563E-AEE3-29F4-D87D-9469269E74E6}"/>
              </a:ext>
            </a:extLst>
          </p:cNvPr>
          <p:cNvPicPr>
            <a:picLocks noChangeAspect="1"/>
          </p:cNvPicPr>
          <p:nvPr/>
        </p:nvPicPr>
        <p:blipFill rotWithShape="1">
          <a:blip r:embed="rId2">
            <a:alphaModFix amt="4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F476161E-1C51-68C4-4C06-79DD318A6C2E}"/>
              </a:ext>
            </a:extLst>
          </p:cNvPr>
          <p:cNvSpPr>
            <a:spLocks noGrp="1"/>
          </p:cNvSpPr>
          <p:nvPr>
            <p:ph type="ctrTitle"/>
          </p:nvPr>
        </p:nvSpPr>
        <p:spPr>
          <a:xfrm>
            <a:off x="482600" y="732032"/>
            <a:ext cx="6900839" cy="1341314"/>
          </a:xfrm>
        </p:spPr>
        <p:txBody>
          <a:bodyPr anchor="t">
            <a:normAutofit/>
          </a:bodyPr>
          <a:lstStyle/>
          <a:p>
            <a:r>
              <a:rPr lang="en-US" sz="8000" b="1" dirty="0">
                <a:solidFill>
                  <a:srgbClr val="FFFFFF"/>
                </a:solidFill>
                <a:latin typeface="Castellar" panose="020F0502020204030204" pitchFamily="34" charset="0"/>
                <a:cs typeface="Castellar" panose="020F0502020204030204" pitchFamily="34" charset="0"/>
              </a:rPr>
              <a:t>GENTECH</a:t>
            </a:r>
          </a:p>
        </p:txBody>
      </p:sp>
      <p:cxnSp>
        <p:nvCxnSpPr>
          <p:cNvPr id="46" name="Straight Connector 45">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903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6000" b="-6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3" name="slide2" descr="Dashboard 1">
            <a:extLst>
              <a:ext uri="{FF2B5EF4-FFF2-40B4-BE49-F238E27FC236}">
                <a16:creationId xmlns:a16="http://schemas.microsoft.com/office/drawing/2014/main" id="{ED835502-794C-80AB-63C5-CD3DEA2C649C}"/>
              </a:ext>
            </a:extLst>
          </p:cNvPr>
          <p:cNvPicPr>
            <a:picLocks noChangeAspect="1"/>
          </p:cNvPicPr>
          <p:nvPr/>
        </p:nvPicPr>
        <p:blipFill rotWithShape="1">
          <a:blip r:embed="rId4">
            <a:extLst>
              <a:ext uri="{28A0092B-C50C-407E-A947-70E740481C1C}">
                <a14:useLocalDpi xmlns:a14="http://schemas.microsoft.com/office/drawing/2010/main" val="0"/>
              </a:ext>
            </a:extLst>
          </a:blip>
          <a:srcRect b="50000"/>
          <a:stretch/>
        </p:blipFill>
        <p:spPr>
          <a:xfrm>
            <a:off x="128878" y="1382234"/>
            <a:ext cx="11934243" cy="4496042"/>
          </a:xfrm>
          <a:prstGeom prst="rect">
            <a:avLst/>
          </a:prstGeom>
        </p:spPr>
      </p:pic>
    </p:spTree>
    <p:extLst>
      <p:ext uri="{BB962C8B-B14F-4D97-AF65-F5344CB8AC3E}">
        <p14:creationId xmlns:p14="http://schemas.microsoft.com/office/powerpoint/2010/main" val="236948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3" name="slide2" descr="Dashboard 1">
            <a:extLst>
              <a:ext uri="{FF2B5EF4-FFF2-40B4-BE49-F238E27FC236}">
                <a16:creationId xmlns:a16="http://schemas.microsoft.com/office/drawing/2014/main" id="{ED835502-794C-80AB-63C5-CD3DEA2C649C}"/>
              </a:ext>
            </a:extLst>
          </p:cNvPr>
          <p:cNvPicPr>
            <a:picLocks noChangeAspect="1"/>
          </p:cNvPicPr>
          <p:nvPr/>
        </p:nvPicPr>
        <p:blipFill rotWithShape="1">
          <a:blip r:embed="rId3">
            <a:extLst>
              <a:ext uri="{28A0092B-C50C-407E-A947-70E740481C1C}">
                <a14:useLocalDpi xmlns:a14="http://schemas.microsoft.com/office/drawing/2010/main" val="0"/>
              </a:ext>
            </a:extLst>
          </a:blip>
          <a:srcRect t="50000"/>
          <a:stretch/>
        </p:blipFill>
        <p:spPr>
          <a:xfrm>
            <a:off x="109450" y="1201482"/>
            <a:ext cx="11957530" cy="4499227"/>
          </a:xfrm>
          <a:prstGeom prst="rect">
            <a:avLst/>
          </a:prstGeom>
        </p:spPr>
      </p:pic>
    </p:spTree>
    <p:extLst>
      <p:ext uri="{BB962C8B-B14F-4D97-AF65-F5344CB8AC3E}">
        <p14:creationId xmlns:p14="http://schemas.microsoft.com/office/powerpoint/2010/main" val="127066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4" name="slide2" descr="Sheet 2">
            <a:extLst>
              <a:ext uri="{FF2B5EF4-FFF2-40B4-BE49-F238E27FC236}">
                <a16:creationId xmlns:a16="http://schemas.microsoft.com/office/drawing/2014/main" id="{62AE7943-758B-FC7E-6538-69B2AE27B50F}"/>
              </a:ext>
            </a:extLst>
          </p:cNvPr>
          <p:cNvPicPr>
            <a:picLocks noChangeAspect="1"/>
          </p:cNvPicPr>
          <p:nvPr/>
        </p:nvPicPr>
        <p:blipFill rotWithShape="1">
          <a:blip r:embed="rId3">
            <a:extLst>
              <a:ext uri="{28A0092B-C50C-407E-A947-70E740481C1C}">
                <a14:useLocalDpi xmlns:a14="http://schemas.microsoft.com/office/drawing/2010/main" val="0"/>
              </a:ext>
            </a:extLst>
          </a:blip>
          <a:srcRect r="5260" b="4885"/>
          <a:stretch/>
        </p:blipFill>
        <p:spPr>
          <a:xfrm>
            <a:off x="810881" y="1063257"/>
            <a:ext cx="9938635" cy="5103631"/>
          </a:xfrm>
          <a:prstGeom prst="rect">
            <a:avLst/>
          </a:prstGeom>
        </p:spPr>
      </p:pic>
    </p:spTree>
    <p:extLst>
      <p:ext uri="{BB962C8B-B14F-4D97-AF65-F5344CB8AC3E}">
        <p14:creationId xmlns:p14="http://schemas.microsoft.com/office/powerpoint/2010/main" val="27918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6000" b="-6000"/>
          </a:stretch>
        </a:blipFill>
        <a:effectLst/>
      </p:bgPr>
    </p:bg>
    <p:spTree>
      <p:nvGrpSpPr>
        <p:cNvPr id="1" name=""/>
        <p:cNvGrpSpPr/>
        <p:nvPr/>
      </p:nvGrpSpPr>
      <p:grpSpPr>
        <a:xfrm>
          <a:off x="0" y="0"/>
          <a:ext cx="0" cy="0"/>
          <a:chOff x="0" y="0"/>
          <a:chExt cx="0" cy="0"/>
        </a:xfrm>
      </p:grpSpPr>
      <p:cxnSp>
        <p:nvCxnSpPr>
          <p:cNvPr id="61" name="Straight Connector 6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67" name="Rectangle 66">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2600" y="2795767"/>
            <a:ext cx="3013118" cy="1230228"/>
          </a:xfrm>
        </p:spPr>
        <p:txBody>
          <a:bodyPr vert="horz" lIns="91440" tIns="45720" rIns="91440" bIns="45720" rtlCol="0" anchor="ctr">
            <a:normAutofit/>
          </a:bodyPr>
          <a:lstStyle/>
          <a:p>
            <a:pPr>
              <a:lnSpc>
                <a:spcPct val="90000"/>
              </a:lnSpc>
            </a:pPr>
            <a:r>
              <a:rPr lang="en-US" sz="2600" dirty="0"/>
              <a:t>BID SIZE vs. CYCLE TIME</a:t>
            </a:r>
          </a:p>
        </p:txBody>
      </p:sp>
      <p:cxnSp>
        <p:nvCxnSpPr>
          <p:cNvPr id="69" name="Straight Connector 68">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slide2" descr="Dashboard 1">
            <a:extLst>
              <a:ext uri="{FF2B5EF4-FFF2-40B4-BE49-F238E27FC236}">
                <a16:creationId xmlns:a16="http://schemas.microsoft.com/office/drawing/2014/main" id="{E3EDCBFD-3A09-009E-1E2A-E03C0CA7D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261" y="555206"/>
            <a:ext cx="8888816" cy="5741581"/>
          </a:xfrm>
          <a:prstGeom prst="rect">
            <a:avLst/>
          </a:prstGeom>
        </p:spPr>
      </p:pic>
    </p:spTree>
    <p:extLst>
      <p:ext uri="{BB962C8B-B14F-4D97-AF65-F5344CB8AC3E}">
        <p14:creationId xmlns:p14="http://schemas.microsoft.com/office/powerpoint/2010/main" val="367468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iterate type="lt">
                                    <p:tmAbs val="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a:stretch>
        </a:blipFill>
        <a:effectLst/>
      </p:bgPr>
    </p:bg>
    <p:spTree>
      <p:nvGrpSpPr>
        <p:cNvPr id="1" name=""/>
        <p:cNvGrpSpPr/>
        <p:nvPr/>
      </p:nvGrpSpPr>
      <p:grpSpPr>
        <a:xfrm>
          <a:off x="0" y="0"/>
          <a:ext cx="0" cy="0"/>
          <a:chOff x="0" y="0"/>
          <a:chExt cx="0" cy="0"/>
        </a:xfrm>
      </p:grpSpPr>
      <p:cxnSp>
        <p:nvCxnSpPr>
          <p:cNvPr id="61" name="Straight Connector 6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67" name="Rectangle 66">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2600" y="2526067"/>
            <a:ext cx="5352280" cy="1805860"/>
          </a:xfrm>
        </p:spPr>
        <p:txBody>
          <a:bodyPr vert="horz" lIns="91440" tIns="45720" rIns="91440" bIns="45720" rtlCol="0" anchor="ctr">
            <a:normAutofit/>
          </a:bodyPr>
          <a:lstStyle/>
          <a:p>
            <a:pPr>
              <a:lnSpc>
                <a:spcPct val="90000"/>
              </a:lnSpc>
            </a:pPr>
            <a:r>
              <a:rPr lang="en-US" sz="4000" dirty="0"/>
              <a:t>TIME-STAMP ANALYSIS</a:t>
            </a:r>
          </a:p>
        </p:txBody>
      </p:sp>
      <p:cxnSp>
        <p:nvCxnSpPr>
          <p:cNvPr id="69" name="Straight Connector 68">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329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iterate type="lt">
                                    <p:tmAbs val="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F00AD4F8-E8E5-4783-B7A9-DBB6EF2611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Content Placeholder 4" descr="A screenshot of a graph&#10;&#10;Description automatically generated">
            <a:extLst>
              <a:ext uri="{FF2B5EF4-FFF2-40B4-BE49-F238E27FC236}">
                <a16:creationId xmlns:a16="http://schemas.microsoft.com/office/drawing/2014/main" id="{33671EBF-7E3A-312E-56DC-A68410533718}"/>
              </a:ext>
            </a:extLst>
          </p:cNvPr>
          <p:cNvPicPr>
            <a:picLocks noChangeAspect="1"/>
          </p:cNvPicPr>
          <p:nvPr/>
        </p:nvPicPr>
        <p:blipFill rotWithShape="1">
          <a:blip r:embed="rId3">
            <a:alphaModFix/>
          </a:blip>
          <a:srcRect l="618" t="4848" r="12215" b="4696"/>
          <a:stretch/>
        </p:blipFill>
        <p:spPr>
          <a:xfrm>
            <a:off x="179414" y="3401432"/>
            <a:ext cx="11833172" cy="2517333"/>
          </a:xfrm>
          <a:prstGeom prst="rect">
            <a:avLst/>
          </a:prstGeom>
        </p:spPr>
      </p:pic>
      <p:cxnSp>
        <p:nvCxnSpPr>
          <p:cNvPr id="95" name="Straight Connector 94">
            <a:extLst>
              <a:ext uri="{FF2B5EF4-FFF2-40B4-BE49-F238E27FC236}">
                <a16:creationId xmlns:a16="http://schemas.microsoft.com/office/drawing/2014/main" id="{30B47AB4-2CE5-448F-8623-C07F28D2C9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4" name="Content Placeholder 25">
            <a:extLst>
              <a:ext uri="{FF2B5EF4-FFF2-40B4-BE49-F238E27FC236}">
                <a16:creationId xmlns:a16="http://schemas.microsoft.com/office/drawing/2014/main" id="{E4A14E41-DACA-0E62-F0D3-7A54A7936621}"/>
              </a:ext>
            </a:extLst>
          </p:cNvPr>
          <p:cNvGraphicFramePr>
            <a:graphicFrameLocks noGrp="1"/>
          </p:cNvGraphicFramePr>
          <p:nvPr>
            <p:ph idx="1"/>
            <p:extLst>
              <p:ext uri="{D42A27DB-BD31-4B8C-83A1-F6EECF244321}">
                <p14:modId xmlns:p14="http://schemas.microsoft.com/office/powerpoint/2010/main" val="2468184317"/>
              </p:ext>
            </p:extLst>
          </p:nvPr>
        </p:nvGraphicFramePr>
        <p:xfrm>
          <a:off x="1086986" y="948558"/>
          <a:ext cx="9938298" cy="1772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816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4" grpId="0">
        <p:bldAsOne/>
      </p:bldGraphic>
      <p:bldGraphic spid="84" grpId="1">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Connector 88">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6" name="Content Placeholder 25">
            <a:extLst>
              <a:ext uri="{FF2B5EF4-FFF2-40B4-BE49-F238E27FC236}">
                <a16:creationId xmlns:a16="http://schemas.microsoft.com/office/drawing/2014/main" id="{998CC796-B64E-2712-05E5-520C3B022CE4}"/>
              </a:ext>
            </a:extLst>
          </p:cNvPr>
          <p:cNvSpPr>
            <a:spLocks noGrp="1"/>
          </p:cNvSpPr>
          <p:nvPr>
            <p:ph idx="1"/>
          </p:nvPr>
        </p:nvSpPr>
        <p:spPr>
          <a:xfrm>
            <a:off x="255181" y="2701072"/>
            <a:ext cx="4121337" cy="1743338"/>
          </a:xfrm>
        </p:spPr>
        <p:txBody>
          <a:bodyPr anchor="ctr">
            <a:normAutofit lnSpcReduction="10000"/>
          </a:bodyPr>
          <a:lstStyle/>
          <a:p>
            <a:pPr>
              <a:lnSpc>
                <a:spcPct val="150000"/>
              </a:lnSpc>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Seasonality in bid size is also reflected in the seasonality of the average cycle time</a:t>
            </a:r>
          </a:p>
        </p:txBody>
      </p:sp>
      <p:pic>
        <p:nvPicPr>
          <p:cNvPr id="3" name="Content Placeholder 4" descr="A graph of different colored bars&#10;&#10;Description automatically generated">
            <a:extLst>
              <a:ext uri="{FF2B5EF4-FFF2-40B4-BE49-F238E27FC236}">
                <a16:creationId xmlns:a16="http://schemas.microsoft.com/office/drawing/2014/main" id="{BBAA6010-5A30-58E0-39BA-3B175E208E26}"/>
              </a:ext>
            </a:extLst>
          </p:cNvPr>
          <p:cNvPicPr>
            <a:picLocks noChangeAspect="1"/>
          </p:cNvPicPr>
          <p:nvPr/>
        </p:nvPicPr>
        <p:blipFill>
          <a:blip r:embed="rId3">
            <a:alphaModFix/>
          </a:blip>
          <a:stretch>
            <a:fillRect/>
          </a:stretch>
        </p:blipFill>
        <p:spPr>
          <a:xfrm>
            <a:off x="4306186" y="956943"/>
            <a:ext cx="7833868" cy="4997291"/>
          </a:xfrm>
          <a:prstGeom prst="rect">
            <a:avLst/>
          </a:prstGeom>
        </p:spPr>
      </p:pic>
      <p:cxnSp>
        <p:nvCxnSpPr>
          <p:cNvPr id="91" name="Straight Connector 90">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271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Connector 88">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6" name="Content Placeholder 25">
            <a:extLst>
              <a:ext uri="{FF2B5EF4-FFF2-40B4-BE49-F238E27FC236}">
                <a16:creationId xmlns:a16="http://schemas.microsoft.com/office/drawing/2014/main" id="{998CC796-B64E-2712-05E5-520C3B022CE4}"/>
              </a:ext>
            </a:extLst>
          </p:cNvPr>
          <p:cNvSpPr>
            <a:spLocks noGrp="1"/>
          </p:cNvSpPr>
          <p:nvPr>
            <p:ph idx="1"/>
          </p:nvPr>
        </p:nvSpPr>
        <p:spPr>
          <a:xfrm>
            <a:off x="287678" y="1672340"/>
            <a:ext cx="6210012" cy="3920488"/>
          </a:xfrm>
        </p:spPr>
        <p:txBody>
          <a:bodyPr anchor="ctr">
            <a:noAutofit/>
          </a:bodyPr>
          <a:lstStyle/>
          <a:p>
            <a:pPr marL="457200" marR="0" indent="-457200">
              <a:lnSpc>
                <a:spcPct val="150000"/>
              </a:lnSpc>
              <a:spcBef>
                <a:spcPts val="0"/>
              </a:spcBef>
              <a:spcAft>
                <a:spcPts val="0"/>
              </a:spcAft>
              <a:buSzPct val="75000"/>
              <a:buFont typeface="Wingdings" pitchFamily="2" charset="2"/>
              <a:buChar char="§"/>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North America significantly contributes to the highest average cycle time.</a:t>
            </a:r>
          </a:p>
          <a:p>
            <a:pPr marL="457200" marR="0" indent="-457200">
              <a:lnSpc>
                <a:spcPct val="150000"/>
              </a:lnSpc>
              <a:spcBef>
                <a:spcPts val="0"/>
              </a:spcBef>
              <a:spcAft>
                <a:spcPts val="0"/>
              </a:spcAft>
              <a:buSzPct val="75000"/>
              <a:buFont typeface="Wingdings" pitchFamily="2" charset="2"/>
              <a:buChar char="§"/>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Relatively uniform distribution of cycle time among brands.</a:t>
            </a:r>
          </a:p>
          <a:p>
            <a:pPr marL="457200" marR="0" indent="-457200">
              <a:lnSpc>
                <a:spcPct val="150000"/>
              </a:lnSpc>
              <a:spcBef>
                <a:spcPts val="0"/>
              </a:spcBef>
              <a:spcAft>
                <a:spcPts val="0"/>
              </a:spcAft>
              <a:buSzPct val="75000"/>
              <a:buFont typeface="Wingdings" pitchFamily="2" charset="2"/>
              <a:buChar char="§"/>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kern="100" dirty="0">
                <a:latin typeface="Calibri" panose="020F0502020204030204" pitchFamily="34" charset="0"/>
                <a:ea typeface="Calibri" panose="020F0502020204030204" pitchFamily="34" charset="0"/>
                <a:cs typeface="Times New Roman" panose="02020603050405020304" pitchFamily="18" charset="0"/>
              </a:rPr>
              <a:t>Brand </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itself may not be a primary factor influencing cycle time.</a:t>
            </a:r>
          </a:p>
        </p:txBody>
      </p:sp>
      <p:cxnSp>
        <p:nvCxnSpPr>
          <p:cNvPr id="91" name="Straight Connector 90">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descr="A screenshot of a graph&#10;&#10;Description automatically generated">
            <a:extLst>
              <a:ext uri="{FF2B5EF4-FFF2-40B4-BE49-F238E27FC236}">
                <a16:creationId xmlns:a16="http://schemas.microsoft.com/office/drawing/2014/main" id="{53CB3DF2-F243-4B33-AE75-BAFD2BF3E3DA}"/>
              </a:ext>
            </a:extLst>
          </p:cNvPr>
          <p:cNvPicPr>
            <a:picLocks noChangeAspect="1"/>
          </p:cNvPicPr>
          <p:nvPr/>
        </p:nvPicPr>
        <p:blipFill rotWithShape="1">
          <a:blip r:embed="rId3"/>
          <a:srcRect l="1" r="68605"/>
          <a:stretch/>
        </p:blipFill>
        <p:spPr>
          <a:xfrm>
            <a:off x="6497690" y="585177"/>
            <a:ext cx="3827720" cy="5687657"/>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163203F-615E-2AB4-59E2-877E61230836}"/>
              </a:ext>
            </a:extLst>
          </p:cNvPr>
          <p:cNvPicPr>
            <a:picLocks noChangeAspect="1"/>
          </p:cNvPicPr>
          <p:nvPr/>
        </p:nvPicPr>
        <p:blipFill rotWithShape="1">
          <a:blip r:embed="rId3"/>
          <a:srcRect l="85960" t="1" r="3343" b="82641"/>
          <a:stretch/>
        </p:blipFill>
        <p:spPr>
          <a:xfrm>
            <a:off x="10325410" y="585166"/>
            <a:ext cx="1304261" cy="1190467"/>
          </a:xfrm>
          <a:prstGeom prst="rect">
            <a:avLst/>
          </a:prstGeom>
        </p:spPr>
      </p:pic>
    </p:spTree>
    <p:extLst>
      <p:ext uri="{BB962C8B-B14F-4D97-AF65-F5344CB8AC3E}">
        <p14:creationId xmlns:p14="http://schemas.microsoft.com/office/powerpoint/2010/main" val="39921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3" name="Rectangle 32">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772600" y="2410042"/>
            <a:ext cx="4171540" cy="1917091"/>
          </a:xfrm>
        </p:spPr>
        <p:txBody>
          <a:bodyPr vert="horz" lIns="91440" tIns="45720" rIns="91440" bIns="45720" rtlCol="0" anchor="ctr">
            <a:noAutofit/>
          </a:bodyPr>
          <a:lstStyle/>
          <a:p>
            <a:r>
              <a:rPr lang="en-US" sz="4000" dirty="0"/>
              <a:t>SELLER vs. BSS</a:t>
            </a:r>
          </a:p>
        </p:txBody>
      </p:sp>
      <p:cxnSp>
        <p:nvCxnSpPr>
          <p:cNvPr id="35" name="Straight Connector 34">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416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9000" b="-9000"/>
          </a:stretch>
        </a:blip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3" name="Rectangle 32">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 name="Picture 2" descr="A graph of orange and brown bars&#10;&#10;Description automatically generated">
            <a:extLst>
              <a:ext uri="{FF2B5EF4-FFF2-40B4-BE49-F238E27FC236}">
                <a16:creationId xmlns:a16="http://schemas.microsoft.com/office/drawing/2014/main" id="{E8071F99-7420-E512-FF35-0E2908137E5E}"/>
              </a:ext>
            </a:extLst>
          </p:cNvPr>
          <p:cNvPicPr>
            <a:picLocks noChangeAspect="1"/>
          </p:cNvPicPr>
          <p:nvPr/>
        </p:nvPicPr>
        <p:blipFill>
          <a:blip r:embed="rId3">
            <a:alphaModFix/>
          </a:blip>
          <a:stretch>
            <a:fillRect/>
          </a:stretch>
        </p:blipFill>
        <p:spPr>
          <a:xfrm>
            <a:off x="5039833" y="925887"/>
            <a:ext cx="7032747" cy="4831578"/>
          </a:xfrm>
          <a:prstGeom prst="rect">
            <a:avLst/>
          </a:prstGeom>
        </p:spPr>
      </p:pic>
      <p:cxnSp>
        <p:nvCxnSpPr>
          <p:cNvPr id="37" name="Straight Connector 36">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9" name="TextBox 4">
            <a:extLst>
              <a:ext uri="{FF2B5EF4-FFF2-40B4-BE49-F238E27FC236}">
                <a16:creationId xmlns:a16="http://schemas.microsoft.com/office/drawing/2014/main" id="{F7701C7F-78B1-E834-BDCB-9B8A573C6568}"/>
              </a:ext>
            </a:extLst>
          </p:cNvPr>
          <p:cNvGraphicFramePr/>
          <p:nvPr>
            <p:extLst>
              <p:ext uri="{D42A27DB-BD31-4B8C-83A1-F6EECF244321}">
                <p14:modId xmlns:p14="http://schemas.microsoft.com/office/powerpoint/2010/main" val="4156792051"/>
              </p:ext>
            </p:extLst>
          </p:nvPr>
        </p:nvGraphicFramePr>
        <p:xfrm>
          <a:off x="482600" y="931140"/>
          <a:ext cx="4398681" cy="48315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342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Graphic spid="39" grpId="1">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0047" y="712383"/>
            <a:ext cx="8413670" cy="574156"/>
          </a:xfrm>
        </p:spPr>
        <p:txBody>
          <a:bodyPr vert="horz" lIns="91440" tIns="45720" rIns="91440" bIns="45720" rtlCol="0" anchor="ctr">
            <a:noAutofit/>
          </a:bodyPr>
          <a:lstStyle/>
          <a:p>
            <a:r>
              <a:rPr lang="en-US" sz="4000" dirty="0"/>
              <a:t>PROJECT CHARTER</a:t>
            </a:r>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C6056464-6D08-D09A-7841-4CB590E3177E}"/>
              </a:ext>
            </a:extLst>
          </p:cNvPr>
          <p:cNvSpPr txBox="1"/>
          <p:nvPr/>
        </p:nvSpPr>
        <p:spPr>
          <a:xfrm>
            <a:off x="480047" y="2161618"/>
            <a:ext cx="11268930" cy="967957"/>
          </a:xfrm>
          <a:prstGeom prst="rect">
            <a:avLst/>
          </a:prstGeom>
          <a:noFill/>
        </p:spPr>
        <p:txBody>
          <a:bodyPr wrap="square" rtlCol="0">
            <a:spAutoFit/>
          </a:bodyPr>
          <a:lstStyle/>
          <a:p>
            <a:pPr marL="0" marR="0">
              <a:lnSpc>
                <a:spcPct val="150000"/>
              </a:lnSpc>
              <a:spcBef>
                <a:spcPts val="0"/>
              </a:spcBef>
              <a:spcAft>
                <a:spcPts val="0"/>
              </a:spcAft>
            </a:pP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Gentech</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 multinational company with an annual revenue of $60 Billion, has cumbersome and inefficient practices. This has led to 18% loss in revenue in the last two years (2019-2020). </a:t>
            </a:r>
          </a:p>
        </p:txBody>
      </p:sp>
      <p:sp>
        <p:nvSpPr>
          <p:cNvPr id="39" name="TextBox 38">
            <a:extLst>
              <a:ext uri="{FF2B5EF4-FFF2-40B4-BE49-F238E27FC236}">
                <a16:creationId xmlns:a16="http://schemas.microsoft.com/office/drawing/2014/main" id="{57393FE3-98C0-78A1-4E2A-EA75E83E8E14}"/>
              </a:ext>
            </a:extLst>
          </p:cNvPr>
          <p:cNvSpPr txBox="1"/>
          <p:nvPr/>
        </p:nvSpPr>
        <p:spPr>
          <a:xfrm>
            <a:off x="480045" y="1619310"/>
            <a:ext cx="4667693" cy="523220"/>
          </a:xfrm>
          <a:prstGeom prst="rect">
            <a:avLst/>
          </a:prstGeom>
          <a:noFill/>
        </p:spPr>
        <p:txBody>
          <a:bodyPr wrap="square" rtlCol="0">
            <a:spAutoFit/>
          </a:bodyPr>
          <a:lstStyle/>
          <a:p>
            <a:r>
              <a:rPr lang="en-US" sz="2800" dirty="0"/>
              <a:t>PROBLEM STATEMENT:</a:t>
            </a:r>
          </a:p>
        </p:txBody>
      </p:sp>
      <p:sp>
        <p:nvSpPr>
          <p:cNvPr id="40" name="TextBox 39">
            <a:extLst>
              <a:ext uri="{FF2B5EF4-FFF2-40B4-BE49-F238E27FC236}">
                <a16:creationId xmlns:a16="http://schemas.microsoft.com/office/drawing/2014/main" id="{91FA4FC9-7604-901F-AB4D-D029CE4EC408}"/>
              </a:ext>
            </a:extLst>
          </p:cNvPr>
          <p:cNvSpPr txBox="1"/>
          <p:nvPr/>
        </p:nvSpPr>
        <p:spPr>
          <a:xfrm>
            <a:off x="480045" y="3151608"/>
            <a:ext cx="4667693" cy="523220"/>
          </a:xfrm>
          <a:prstGeom prst="rect">
            <a:avLst/>
          </a:prstGeom>
          <a:noFill/>
        </p:spPr>
        <p:txBody>
          <a:bodyPr wrap="square" rtlCol="0">
            <a:spAutoFit/>
          </a:bodyPr>
          <a:lstStyle/>
          <a:p>
            <a:r>
              <a:rPr lang="en-US" sz="2800" dirty="0"/>
              <a:t>OBJECTIVE:</a:t>
            </a:r>
          </a:p>
        </p:txBody>
      </p:sp>
      <p:sp>
        <p:nvSpPr>
          <p:cNvPr id="41" name="TextBox 40">
            <a:extLst>
              <a:ext uri="{FF2B5EF4-FFF2-40B4-BE49-F238E27FC236}">
                <a16:creationId xmlns:a16="http://schemas.microsoft.com/office/drawing/2014/main" id="{14011446-14A8-5F19-63C8-91B3DBB75E96}"/>
              </a:ext>
            </a:extLst>
          </p:cNvPr>
          <p:cNvSpPr txBox="1"/>
          <p:nvPr/>
        </p:nvSpPr>
        <p:spPr>
          <a:xfrm>
            <a:off x="480047" y="3650224"/>
            <a:ext cx="11268930" cy="967957"/>
          </a:xfrm>
          <a:prstGeom prst="rect">
            <a:avLst/>
          </a:prstGeom>
          <a:noFill/>
        </p:spPr>
        <p:txBody>
          <a:bodyPr wrap="square" rtlCol="0">
            <a:spAutoFit/>
          </a:bodyPr>
          <a:lstStyle/>
          <a:p>
            <a:pPr marL="0" marR="0">
              <a:lnSpc>
                <a:spcPct val="150000"/>
              </a:lnSpc>
              <a:spcBef>
                <a:spcPts val="0"/>
              </a:spcBef>
              <a:spcAft>
                <a:spcPts val="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R</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educe the cycle time of proposal creation process worldwide by 15% by optimizing the supply chain to be cost effective and flexible to customer needs to increase market share and profitability.</a:t>
            </a:r>
          </a:p>
        </p:txBody>
      </p:sp>
      <p:sp>
        <p:nvSpPr>
          <p:cNvPr id="42" name="TextBox 41">
            <a:extLst>
              <a:ext uri="{FF2B5EF4-FFF2-40B4-BE49-F238E27FC236}">
                <a16:creationId xmlns:a16="http://schemas.microsoft.com/office/drawing/2014/main" id="{434F377E-30A1-A08C-59DB-A0713F2FFBEE}"/>
              </a:ext>
            </a:extLst>
          </p:cNvPr>
          <p:cNvSpPr txBox="1"/>
          <p:nvPr/>
        </p:nvSpPr>
        <p:spPr>
          <a:xfrm>
            <a:off x="480045" y="4684934"/>
            <a:ext cx="4667693" cy="523220"/>
          </a:xfrm>
          <a:prstGeom prst="rect">
            <a:avLst/>
          </a:prstGeom>
          <a:noFill/>
        </p:spPr>
        <p:txBody>
          <a:bodyPr wrap="square" rtlCol="0">
            <a:spAutoFit/>
          </a:bodyPr>
          <a:lstStyle/>
          <a:p>
            <a:r>
              <a:rPr lang="en-US" sz="2800" dirty="0"/>
              <a:t>OPERATIONAL METRICS:</a:t>
            </a:r>
          </a:p>
        </p:txBody>
      </p:sp>
      <p:graphicFrame>
        <p:nvGraphicFramePr>
          <p:cNvPr id="44" name="Table 43">
            <a:extLst>
              <a:ext uri="{FF2B5EF4-FFF2-40B4-BE49-F238E27FC236}">
                <a16:creationId xmlns:a16="http://schemas.microsoft.com/office/drawing/2014/main" id="{F8B5CE6C-F5D7-CFC3-5C0A-F383FBABE104}"/>
              </a:ext>
            </a:extLst>
          </p:cNvPr>
          <p:cNvGraphicFramePr>
            <a:graphicFrameLocks noGrp="1"/>
          </p:cNvGraphicFramePr>
          <p:nvPr>
            <p:extLst>
              <p:ext uri="{D42A27DB-BD31-4B8C-83A1-F6EECF244321}">
                <p14:modId xmlns:p14="http://schemas.microsoft.com/office/powerpoint/2010/main" val="209007408"/>
              </p:ext>
            </p:extLst>
          </p:nvPr>
        </p:nvGraphicFramePr>
        <p:xfrm>
          <a:off x="480045" y="5317775"/>
          <a:ext cx="10722057" cy="792480"/>
        </p:xfrm>
        <a:graphic>
          <a:graphicData uri="http://schemas.openxmlformats.org/drawingml/2006/table">
            <a:tbl>
              <a:tblPr firstRow="1" bandRow="1">
                <a:tableStyleId>{2D5ABB26-0587-4C30-8999-92F81FD0307C}</a:tableStyleId>
              </a:tblPr>
              <a:tblGrid>
                <a:gridCol w="3574019">
                  <a:extLst>
                    <a:ext uri="{9D8B030D-6E8A-4147-A177-3AD203B41FA5}">
                      <a16:colId xmlns:a16="http://schemas.microsoft.com/office/drawing/2014/main" val="396171735"/>
                    </a:ext>
                  </a:extLst>
                </a:gridCol>
                <a:gridCol w="3574019">
                  <a:extLst>
                    <a:ext uri="{9D8B030D-6E8A-4147-A177-3AD203B41FA5}">
                      <a16:colId xmlns:a16="http://schemas.microsoft.com/office/drawing/2014/main" val="3429318693"/>
                    </a:ext>
                  </a:extLst>
                </a:gridCol>
                <a:gridCol w="3574019">
                  <a:extLst>
                    <a:ext uri="{9D8B030D-6E8A-4147-A177-3AD203B41FA5}">
                      <a16:colId xmlns:a16="http://schemas.microsoft.com/office/drawing/2014/main" val="3771833349"/>
                    </a:ext>
                  </a:extLst>
                </a:gridCol>
              </a:tblGrid>
              <a:tr h="370840">
                <a:tc>
                  <a:txBody>
                    <a:bodyPr/>
                    <a:lstStyle/>
                    <a:p>
                      <a:pPr marL="285750" indent="-285750">
                        <a:buFont typeface="Arial" panose="020B0604020202020204" pitchFamily="34" charset="0"/>
                        <a:buChar char="•"/>
                      </a:pPr>
                      <a:r>
                        <a:rPr lang="en-US" sz="2000" dirty="0"/>
                        <a:t>Cycle Time</a:t>
                      </a:r>
                    </a:p>
                  </a:txBody>
                  <a:tcPr/>
                </a:tc>
                <a:tc>
                  <a:txBody>
                    <a:bodyPr/>
                    <a:lstStyle/>
                    <a:p>
                      <a:pPr marL="285750" indent="-285750">
                        <a:buFont typeface="Arial" panose="020B0604020202020204" pitchFamily="34" charset="0"/>
                        <a:buChar char="•"/>
                      </a:pPr>
                      <a:r>
                        <a:rPr lang="en-US" sz="2000" dirty="0"/>
                        <a:t>Request Processing Time</a:t>
                      </a:r>
                    </a:p>
                  </a:txBody>
                  <a:tcPr/>
                </a:tc>
                <a:tc>
                  <a:txBody>
                    <a:bodyPr/>
                    <a:lstStyle/>
                    <a:p>
                      <a:pPr marL="285750" indent="-285750">
                        <a:buFont typeface="Arial" panose="020B0604020202020204" pitchFamily="34" charset="0"/>
                        <a:buChar char="•"/>
                      </a:pPr>
                      <a:r>
                        <a:rPr lang="en-US" sz="2000" dirty="0"/>
                        <a:t>Configuration Review Time</a:t>
                      </a:r>
                    </a:p>
                  </a:txBody>
                  <a:tcPr/>
                </a:tc>
                <a:extLst>
                  <a:ext uri="{0D108BD9-81ED-4DB2-BD59-A6C34878D82A}">
                    <a16:rowId xmlns:a16="http://schemas.microsoft.com/office/drawing/2014/main" val="1644766659"/>
                  </a:ext>
                </a:extLst>
              </a:tr>
              <a:tr h="370840">
                <a:tc>
                  <a:txBody>
                    <a:bodyPr/>
                    <a:lstStyle/>
                    <a:p>
                      <a:pPr marL="285750" indent="-285750">
                        <a:buFont typeface="Arial" panose="020B0604020202020204" pitchFamily="34" charset="0"/>
                        <a:buChar char="•"/>
                      </a:pPr>
                      <a:r>
                        <a:rPr lang="en-US" sz="2000" dirty="0"/>
                        <a:t>Pricing Approval Time</a:t>
                      </a:r>
                    </a:p>
                  </a:txBody>
                  <a:tcPr/>
                </a:tc>
                <a:tc>
                  <a:txBody>
                    <a:bodyPr/>
                    <a:lstStyle/>
                    <a:p>
                      <a:pPr marL="285750" indent="-285750">
                        <a:buFont typeface="Arial" panose="020B0604020202020204" pitchFamily="34" charset="0"/>
                        <a:buChar char="•"/>
                      </a:pPr>
                      <a:r>
                        <a:rPr lang="en-US" sz="2000" dirty="0"/>
                        <a:t>Defect Proposals</a:t>
                      </a:r>
                    </a:p>
                  </a:txBody>
                  <a:tcPr/>
                </a:tc>
                <a:tc>
                  <a:txBody>
                    <a:bodyPr/>
                    <a:lstStyle/>
                    <a:p>
                      <a:pPr marL="285750" indent="-285750">
                        <a:buFont typeface="Arial" panose="020B0604020202020204" pitchFamily="34" charset="0"/>
                        <a:buChar char="•"/>
                      </a:pPr>
                      <a:endParaRPr lang="en-US" sz="2000" dirty="0"/>
                    </a:p>
                  </a:txBody>
                  <a:tcPr/>
                </a:tc>
                <a:extLst>
                  <a:ext uri="{0D108BD9-81ED-4DB2-BD59-A6C34878D82A}">
                    <a16:rowId xmlns:a16="http://schemas.microsoft.com/office/drawing/2014/main" val="2753002556"/>
                  </a:ext>
                </a:extLst>
              </a:tr>
            </a:tbl>
          </a:graphicData>
        </a:graphic>
      </p:graphicFrame>
    </p:spTree>
    <p:extLst>
      <p:ext uri="{BB962C8B-B14F-4D97-AF65-F5344CB8AC3E}">
        <p14:creationId xmlns:p14="http://schemas.microsoft.com/office/powerpoint/2010/main" val="323102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2600" y="3141938"/>
            <a:ext cx="8632056" cy="574122"/>
          </a:xfrm>
        </p:spPr>
        <p:txBody>
          <a:bodyPr vert="horz" lIns="91440" tIns="45720" rIns="91440" bIns="45720" rtlCol="0" anchor="ctr">
            <a:noAutofit/>
          </a:bodyPr>
          <a:lstStyle/>
          <a:p>
            <a:r>
              <a:rPr lang="en-US" sz="4800" dirty="0"/>
              <a:t>BSS vs. CYCLETIME</a:t>
            </a:r>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635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9000" b="-9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A4D8F64-996C-78A7-25EA-5CA5BE50BA3C}"/>
              </a:ext>
            </a:extLst>
          </p:cNvPr>
          <p:cNvSpPr txBox="1"/>
          <p:nvPr/>
        </p:nvSpPr>
        <p:spPr>
          <a:xfrm>
            <a:off x="7166344" y="2147123"/>
            <a:ext cx="4463327" cy="1830309"/>
          </a:xfrm>
          <a:prstGeom prst="rect">
            <a:avLst/>
          </a:prstGeom>
          <a:noFill/>
        </p:spPr>
        <p:txBody>
          <a:bodyPr wrap="square" rtlCol="0">
            <a:spAutoFit/>
          </a:bodyPr>
          <a:lstStyle/>
          <a:p>
            <a:pPr>
              <a:lnSpc>
                <a:spcPct val="150000"/>
              </a:lnSpc>
              <a:buSzPct val="75000"/>
            </a:pPr>
            <a:r>
              <a:rPr lang="en-US" sz="2600" dirty="0"/>
              <a:t>Complex bids have higher cycle time, implying a positive correlation.</a:t>
            </a:r>
          </a:p>
        </p:txBody>
      </p:sp>
      <p:pic>
        <p:nvPicPr>
          <p:cNvPr id="12" name="slide5" descr="Bid Complexity vs AVG Cycle Time">
            <a:extLst>
              <a:ext uri="{FF2B5EF4-FFF2-40B4-BE49-F238E27FC236}">
                <a16:creationId xmlns:a16="http://schemas.microsoft.com/office/drawing/2014/main" id="{29328296-9C95-A58C-EE1A-E6AD0C6C0DF9}"/>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10974" b="4295"/>
          <a:stretch/>
        </p:blipFill>
        <p:spPr>
          <a:xfrm>
            <a:off x="482600" y="770490"/>
            <a:ext cx="6588051" cy="5183741"/>
          </a:xfrm>
          <a:prstGeom prst="rect">
            <a:avLst/>
          </a:prstGeom>
        </p:spPr>
      </p:pic>
    </p:spTree>
    <p:extLst>
      <p:ext uri="{BB962C8B-B14F-4D97-AF65-F5344CB8AC3E}">
        <p14:creationId xmlns:p14="http://schemas.microsoft.com/office/powerpoint/2010/main" val="141643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9000" b="-9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5" name="slide2" descr="BSS Highest 25">
            <a:extLst>
              <a:ext uri="{FF2B5EF4-FFF2-40B4-BE49-F238E27FC236}">
                <a16:creationId xmlns:a16="http://schemas.microsoft.com/office/drawing/2014/main" id="{FA719BC5-439C-B000-6DFE-D6A0A8877EF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11289" b="6526"/>
          <a:stretch/>
        </p:blipFill>
        <p:spPr>
          <a:xfrm>
            <a:off x="482600" y="489852"/>
            <a:ext cx="5533671" cy="3486715"/>
          </a:xfrm>
          <a:prstGeom prst="rect">
            <a:avLst/>
          </a:prstGeom>
        </p:spPr>
      </p:pic>
      <p:pic>
        <p:nvPicPr>
          <p:cNvPr id="6" name="slide4" descr="BSS Lowest 25">
            <a:extLst>
              <a:ext uri="{FF2B5EF4-FFF2-40B4-BE49-F238E27FC236}">
                <a16:creationId xmlns:a16="http://schemas.microsoft.com/office/drawing/2014/main" id="{5E6E4AA3-888A-25F7-14AB-165E76A4B571}"/>
              </a:ext>
            </a:extLst>
          </p:cNvPr>
          <p:cNvPicPr>
            <a:picLocks noChangeAspect="1"/>
          </p:cNvPicPr>
          <p:nvPr/>
        </p:nvPicPr>
        <p:blipFill rotWithShape="1">
          <a:blip r:embed="rId4">
            <a:extLst>
              <a:ext uri="{28A0092B-C50C-407E-A947-70E740481C1C}">
                <a14:useLocalDpi xmlns:a14="http://schemas.microsoft.com/office/drawing/2010/main" val="0"/>
              </a:ext>
            </a:extLst>
          </a:blip>
          <a:srcRect r="12816" b="6526"/>
          <a:stretch/>
        </p:blipFill>
        <p:spPr>
          <a:xfrm>
            <a:off x="6016272" y="489852"/>
            <a:ext cx="5613400" cy="3486705"/>
          </a:xfrm>
          <a:prstGeom prst="rect">
            <a:avLst/>
          </a:prstGeom>
        </p:spPr>
      </p:pic>
      <p:sp>
        <p:nvSpPr>
          <p:cNvPr id="7" name="TextBox 6">
            <a:extLst>
              <a:ext uri="{FF2B5EF4-FFF2-40B4-BE49-F238E27FC236}">
                <a16:creationId xmlns:a16="http://schemas.microsoft.com/office/drawing/2014/main" id="{4A4D8F64-996C-78A7-25EA-5CA5BE50BA3C}"/>
              </a:ext>
            </a:extLst>
          </p:cNvPr>
          <p:cNvSpPr txBox="1"/>
          <p:nvPr/>
        </p:nvSpPr>
        <p:spPr>
          <a:xfrm>
            <a:off x="482600" y="4257192"/>
            <a:ext cx="11147071" cy="1830309"/>
          </a:xfrm>
          <a:prstGeom prst="rect">
            <a:avLst/>
          </a:prstGeom>
          <a:noFill/>
        </p:spPr>
        <p:txBody>
          <a:bodyPr wrap="square" rtlCol="0">
            <a:spAutoFit/>
          </a:bodyPr>
          <a:lstStyle/>
          <a:p>
            <a:pPr marL="285750" indent="-285750">
              <a:lnSpc>
                <a:spcPct val="150000"/>
              </a:lnSpc>
              <a:buSzPct val="75000"/>
              <a:buFont typeface="Wingdings" pitchFamily="2" charset="2"/>
              <a:buChar char="§"/>
            </a:pPr>
            <a:r>
              <a:rPr lang="en-US" sz="2600" dirty="0"/>
              <a:t>Best/worst BSS performance based on cycle time. </a:t>
            </a:r>
          </a:p>
          <a:p>
            <a:pPr marL="285750" indent="-285750">
              <a:lnSpc>
                <a:spcPct val="150000"/>
              </a:lnSpc>
              <a:buSzPct val="75000"/>
              <a:buFont typeface="Wingdings" pitchFamily="2" charset="2"/>
              <a:buChar char="§"/>
            </a:pPr>
            <a:r>
              <a:rPr lang="en-US" sz="2600" dirty="0"/>
              <a:t>Lower average cycle time implies better performance. </a:t>
            </a:r>
          </a:p>
          <a:p>
            <a:pPr marL="285750" indent="-285750">
              <a:lnSpc>
                <a:spcPct val="150000"/>
              </a:lnSpc>
              <a:buSzPct val="75000"/>
              <a:buFont typeface="Wingdings" pitchFamily="2" charset="2"/>
              <a:buChar char="§"/>
            </a:pPr>
            <a:r>
              <a:rPr lang="en-US" sz="2600" dirty="0"/>
              <a:t>Left graph shows the BSS that need focus to improve overall cycle time. </a:t>
            </a:r>
          </a:p>
        </p:txBody>
      </p:sp>
    </p:spTree>
    <p:extLst>
      <p:ext uri="{BB962C8B-B14F-4D97-AF65-F5344CB8AC3E}">
        <p14:creationId xmlns:p14="http://schemas.microsoft.com/office/powerpoint/2010/main" val="301595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9000" b="-9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A4D8F64-996C-78A7-25EA-5CA5BE50BA3C}"/>
              </a:ext>
            </a:extLst>
          </p:cNvPr>
          <p:cNvSpPr txBox="1"/>
          <p:nvPr/>
        </p:nvSpPr>
        <p:spPr>
          <a:xfrm>
            <a:off x="201240" y="4257192"/>
            <a:ext cx="11428432" cy="1876476"/>
          </a:xfrm>
          <a:prstGeom prst="rect">
            <a:avLst/>
          </a:prstGeom>
          <a:noFill/>
        </p:spPr>
        <p:txBody>
          <a:bodyPr wrap="square" rtlCol="0">
            <a:spAutoFit/>
          </a:bodyPr>
          <a:lstStyle/>
          <a:p>
            <a:pPr marL="285750" indent="-285750">
              <a:lnSpc>
                <a:spcPct val="150000"/>
              </a:lnSpc>
              <a:buSzPct val="75000"/>
              <a:buFont typeface="Wingdings" pitchFamily="2" charset="2"/>
              <a:buChar char="§"/>
            </a:pPr>
            <a:r>
              <a:rPr lang="en-US" sz="2800" dirty="0"/>
              <a:t>NA has m</a:t>
            </a:r>
            <a:r>
              <a:rPr lang="en-US" sz="2600" dirty="0"/>
              <a:t>ost of underperforming BSS, and JPN has most of the best.</a:t>
            </a:r>
          </a:p>
          <a:p>
            <a:pPr marL="285750" indent="-285750">
              <a:lnSpc>
                <a:spcPct val="150000"/>
              </a:lnSpc>
              <a:buSzPct val="75000"/>
              <a:buFont typeface="Wingdings" pitchFamily="2" charset="2"/>
              <a:buChar char="§"/>
            </a:pPr>
            <a:r>
              <a:rPr lang="en-US" sz="2600" dirty="0"/>
              <a:t>BSS skill does not necessarily have a bearing on cycle time.</a:t>
            </a:r>
          </a:p>
          <a:p>
            <a:pPr marL="285750" indent="-285750">
              <a:lnSpc>
                <a:spcPct val="150000"/>
              </a:lnSpc>
              <a:buSzPct val="75000"/>
              <a:buFont typeface="Wingdings" pitchFamily="2" charset="2"/>
              <a:buChar char="§"/>
            </a:pPr>
            <a:r>
              <a:rPr lang="en-US" sz="2600" dirty="0"/>
              <a:t>Best practices from JPN can be used to help NA improve cycle time.</a:t>
            </a:r>
          </a:p>
        </p:txBody>
      </p:sp>
      <p:pic>
        <p:nvPicPr>
          <p:cNvPr id="4" name="slide2" descr="BSS Highest 25 (Geo)">
            <a:extLst>
              <a:ext uri="{FF2B5EF4-FFF2-40B4-BE49-F238E27FC236}">
                <a16:creationId xmlns:a16="http://schemas.microsoft.com/office/drawing/2014/main" id="{9621FB30-029F-ED89-0B50-A3BE21C76EEA}"/>
              </a:ext>
            </a:extLst>
          </p:cNvPr>
          <p:cNvPicPr>
            <a:picLocks noChangeAspect="1"/>
          </p:cNvPicPr>
          <p:nvPr/>
        </p:nvPicPr>
        <p:blipFill rotWithShape="1">
          <a:blip r:embed="rId3">
            <a:extLst>
              <a:ext uri="{28A0092B-C50C-407E-A947-70E740481C1C}">
                <a14:useLocalDpi xmlns:a14="http://schemas.microsoft.com/office/drawing/2010/main" val="0"/>
              </a:ext>
            </a:extLst>
          </a:blip>
          <a:srcRect r="5176" b="6133"/>
          <a:stretch/>
        </p:blipFill>
        <p:spPr>
          <a:xfrm>
            <a:off x="201239" y="514685"/>
            <a:ext cx="5714216" cy="3536302"/>
          </a:xfrm>
          <a:prstGeom prst="rect">
            <a:avLst/>
          </a:prstGeom>
        </p:spPr>
      </p:pic>
      <p:pic>
        <p:nvPicPr>
          <p:cNvPr id="8" name="slide3" descr="BSS Lowest 25 (Geo)">
            <a:extLst>
              <a:ext uri="{FF2B5EF4-FFF2-40B4-BE49-F238E27FC236}">
                <a16:creationId xmlns:a16="http://schemas.microsoft.com/office/drawing/2014/main" id="{C182C174-E9C7-A05A-AC05-4825DC445DFF}"/>
              </a:ext>
            </a:extLst>
          </p:cNvPr>
          <p:cNvPicPr>
            <a:picLocks noChangeAspect="1"/>
          </p:cNvPicPr>
          <p:nvPr/>
        </p:nvPicPr>
        <p:blipFill rotWithShape="1">
          <a:blip r:embed="rId4">
            <a:extLst>
              <a:ext uri="{28A0092B-C50C-407E-A947-70E740481C1C}">
                <a14:useLocalDpi xmlns:a14="http://schemas.microsoft.com/office/drawing/2010/main" val="0"/>
              </a:ext>
            </a:extLst>
          </a:blip>
          <a:srcRect r="5176" b="5591"/>
          <a:stretch/>
        </p:blipFill>
        <p:spPr>
          <a:xfrm>
            <a:off x="5915455" y="511118"/>
            <a:ext cx="5714216" cy="3486697"/>
          </a:xfrm>
          <a:prstGeom prst="rect">
            <a:avLst/>
          </a:prstGeom>
        </p:spPr>
      </p:pic>
    </p:spTree>
    <p:extLst>
      <p:ext uri="{BB962C8B-B14F-4D97-AF65-F5344CB8AC3E}">
        <p14:creationId xmlns:p14="http://schemas.microsoft.com/office/powerpoint/2010/main" val="16589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9000" b="-9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A4D8F64-996C-78A7-25EA-5CA5BE50BA3C}"/>
              </a:ext>
            </a:extLst>
          </p:cNvPr>
          <p:cNvSpPr txBox="1"/>
          <p:nvPr/>
        </p:nvSpPr>
        <p:spPr>
          <a:xfrm>
            <a:off x="482600" y="4257192"/>
            <a:ext cx="11147071" cy="1876476"/>
          </a:xfrm>
          <a:prstGeom prst="rect">
            <a:avLst/>
          </a:prstGeom>
          <a:noFill/>
        </p:spPr>
        <p:txBody>
          <a:bodyPr wrap="square" rtlCol="0">
            <a:spAutoFit/>
          </a:bodyPr>
          <a:lstStyle/>
          <a:p>
            <a:pPr marL="285750" indent="-285750">
              <a:lnSpc>
                <a:spcPct val="150000"/>
              </a:lnSpc>
              <a:buSzPct val="75000"/>
              <a:buFont typeface="Wingdings" pitchFamily="2" charset="2"/>
              <a:buChar char="§"/>
            </a:pPr>
            <a:r>
              <a:rPr lang="en-US" sz="2800" dirty="0"/>
              <a:t>Best/</a:t>
            </a:r>
            <a:r>
              <a:rPr lang="en-US" sz="2600" dirty="0"/>
              <a:t>worst performing BSS based on bid size.</a:t>
            </a:r>
          </a:p>
          <a:p>
            <a:pPr marL="285750" indent="-285750">
              <a:lnSpc>
                <a:spcPct val="150000"/>
              </a:lnSpc>
              <a:buSzPct val="75000"/>
              <a:buFont typeface="Wingdings" pitchFamily="2" charset="2"/>
              <a:buChar char="§"/>
            </a:pPr>
            <a:r>
              <a:rPr lang="en-US" sz="2600" dirty="0"/>
              <a:t>Positive correlation between bid complexity and average cycle time.</a:t>
            </a:r>
          </a:p>
          <a:p>
            <a:pPr marL="285750" indent="-285750">
              <a:lnSpc>
                <a:spcPct val="150000"/>
              </a:lnSpc>
              <a:buSzPct val="75000"/>
              <a:buFont typeface="Wingdings" pitchFamily="2" charset="2"/>
              <a:buChar char="§"/>
            </a:pPr>
            <a:r>
              <a:rPr lang="en-US" sz="2600" dirty="0"/>
              <a:t>BSS skills aren’t necessarily to blame.</a:t>
            </a:r>
          </a:p>
        </p:txBody>
      </p:sp>
      <p:pic>
        <p:nvPicPr>
          <p:cNvPr id="5" name="slide8" descr="BSS Highest 25 (AVG Bid Size)">
            <a:extLst>
              <a:ext uri="{FF2B5EF4-FFF2-40B4-BE49-F238E27FC236}">
                <a16:creationId xmlns:a16="http://schemas.microsoft.com/office/drawing/2014/main" id="{85E9625A-7D07-44A9-B57D-9451075C8D5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11978" b="6130"/>
          <a:stretch/>
        </p:blipFill>
        <p:spPr>
          <a:xfrm>
            <a:off x="482600" y="513275"/>
            <a:ext cx="5613400" cy="3573517"/>
          </a:xfrm>
          <a:prstGeom prst="rect">
            <a:avLst/>
          </a:prstGeom>
        </p:spPr>
      </p:pic>
      <p:pic>
        <p:nvPicPr>
          <p:cNvPr id="6" name="slide9" descr="BSS Lowest 25 (AVG Bid Size)">
            <a:extLst>
              <a:ext uri="{FF2B5EF4-FFF2-40B4-BE49-F238E27FC236}">
                <a16:creationId xmlns:a16="http://schemas.microsoft.com/office/drawing/2014/main" id="{74F6873E-D2A4-A2DA-DB8E-6DE872722B56}"/>
              </a:ext>
            </a:extLst>
          </p:cNvPr>
          <p:cNvPicPr>
            <a:picLocks noChangeAspect="1"/>
          </p:cNvPicPr>
          <p:nvPr/>
        </p:nvPicPr>
        <p:blipFill rotWithShape="1">
          <a:blip r:embed="rId4">
            <a:extLst>
              <a:ext uri="{28A0092B-C50C-407E-A947-70E740481C1C}">
                <a14:useLocalDpi xmlns:a14="http://schemas.microsoft.com/office/drawing/2010/main" val="0"/>
              </a:ext>
            </a:extLst>
          </a:blip>
          <a:srcRect r="11978" b="6130"/>
          <a:stretch/>
        </p:blipFill>
        <p:spPr>
          <a:xfrm>
            <a:off x="6096000" y="513275"/>
            <a:ext cx="5533671" cy="3573517"/>
          </a:xfrm>
          <a:prstGeom prst="rect">
            <a:avLst/>
          </a:prstGeom>
        </p:spPr>
      </p:pic>
    </p:spTree>
    <p:extLst>
      <p:ext uri="{BB962C8B-B14F-4D97-AF65-F5344CB8AC3E}">
        <p14:creationId xmlns:p14="http://schemas.microsoft.com/office/powerpoint/2010/main" val="14003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9000" b="-9000"/>
          </a:stretch>
        </a:blip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A4D8F64-996C-78A7-25EA-5CA5BE50BA3C}"/>
              </a:ext>
            </a:extLst>
          </p:cNvPr>
          <p:cNvSpPr txBox="1"/>
          <p:nvPr/>
        </p:nvSpPr>
        <p:spPr>
          <a:xfrm>
            <a:off x="482600" y="4257192"/>
            <a:ext cx="11147071" cy="1876476"/>
          </a:xfrm>
          <a:prstGeom prst="rect">
            <a:avLst/>
          </a:prstGeom>
          <a:noFill/>
        </p:spPr>
        <p:txBody>
          <a:bodyPr wrap="square" rtlCol="0">
            <a:spAutoFit/>
          </a:bodyPr>
          <a:lstStyle/>
          <a:p>
            <a:pPr marL="285750" indent="-285750">
              <a:lnSpc>
                <a:spcPct val="150000"/>
              </a:lnSpc>
              <a:buSzPct val="75000"/>
              <a:buFont typeface="Wingdings" pitchFamily="2" charset="2"/>
              <a:buChar char="§"/>
            </a:pPr>
            <a:r>
              <a:rPr lang="en-US" sz="2600" dirty="0"/>
              <a:t>Seller performance based on average cycle time.</a:t>
            </a:r>
          </a:p>
          <a:p>
            <a:pPr marL="285750" indent="-285750">
              <a:lnSpc>
                <a:spcPct val="150000"/>
              </a:lnSpc>
              <a:buSzPct val="75000"/>
              <a:buFont typeface="Wingdings" pitchFamily="2" charset="2"/>
              <a:buChar char="§"/>
            </a:pPr>
            <a:r>
              <a:rPr lang="en-US" sz="2600" dirty="0"/>
              <a:t>All regions except JPN have underperforming sellers.</a:t>
            </a:r>
          </a:p>
          <a:p>
            <a:pPr marL="285750" indent="-285750">
              <a:lnSpc>
                <a:spcPct val="150000"/>
              </a:lnSpc>
              <a:buSzPct val="75000"/>
              <a:buFont typeface="Wingdings" pitchFamily="2" charset="2"/>
              <a:buChar char="§"/>
            </a:pPr>
            <a:r>
              <a:rPr lang="en-US" sz="2600" dirty="0"/>
              <a:t>Focus to improve can be on these respective sellers.</a:t>
            </a:r>
          </a:p>
        </p:txBody>
      </p:sp>
      <p:pic>
        <p:nvPicPr>
          <p:cNvPr id="4" name="slide4" descr="Seller AVG Cycle Time">
            <a:extLst>
              <a:ext uri="{FF2B5EF4-FFF2-40B4-BE49-F238E27FC236}">
                <a16:creationId xmlns:a16="http://schemas.microsoft.com/office/drawing/2014/main" id="{83EB647F-37CA-A211-12A1-76B662D7C29D}"/>
              </a:ext>
            </a:extLst>
          </p:cNvPr>
          <p:cNvPicPr>
            <a:picLocks noChangeAspect="1"/>
          </p:cNvPicPr>
          <p:nvPr/>
        </p:nvPicPr>
        <p:blipFill rotWithShape="1">
          <a:blip r:embed="rId3">
            <a:extLst>
              <a:ext uri="{28A0092B-C50C-407E-A947-70E740481C1C}">
                <a14:useLocalDpi xmlns:a14="http://schemas.microsoft.com/office/drawing/2010/main" val="0"/>
              </a:ext>
            </a:extLst>
          </a:blip>
          <a:srcRect r="4865" b="8020"/>
          <a:stretch/>
        </p:blipFill>
        <p:spPr>
          <a:xfrm>
            <a:off x="527204" y="498474"/>
            <a:ext cx="11057861" cy="3839606"/>
          </a:xfrm>
          <a:prstGeom prst="rect">
            <a:avLst/>
          </a:prstGeom>
        </p:spPr>
      </p:pic>
    </p:spTree>
    <p:extLst>
      <p:ext uri="{BB962C8B-B14F-4D97-AF65-F5344CB8AC3E}">
        <p14:creationId xmlns:p14="http://schemas.microsoft.com/office/powerpoint/2010/main" val="89068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2600" y="628585"/>
            <a:ext cx="5482265" cy="913138"/>
          </a:xfrm>
        </p:spPr>
        <p:txBody>
          <a:bodyPr vert="horz" lIns="91440" tIns="45720" rIns="91440" bIns="45720" rtlCol="0" anchor="ctr">
            <a:normAutofit/>
          </a:bodyPr>
          <a:lstStyle/>
          <a:p>
            <a:pPr>
              <a:lnSpc>
                <a:spcPct val="90000"/>
              </a:lnSpc>
            </a:pPr>
            <a:r>
              <a:rPr lang="en-US" sz="4000" dirty="0"/>
              <a:t>RECOMMENDATIONS</a:t>
            </a:r>
          </a:p>
        </p:txBody>
      </p:sp>
      <p:cxnSp>
        <p:nvCxnSpPr>
          <p:cNvPr id="29" name="Straight Connector 28">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BB2AC19-D76F-5DD4-40F2-6CC64FD77D20}"/>
              </a:ext>
            </a:extLst>
          </p:cNvPr>
          <p:cNvSpPr txBox="1"/>
          <p:nvPr/>
        </p:nvSpPr>
        <p:spPr>
          <a:xfrm>
            <a:off x="482600" y="2211068"/>
            <a:ext cx="9692758" cy="3338874"/>
          </a:xfrm>
          <a:prstGeom prst="rect">
            <a:avLst/>
          </a:prstGeom>
        </p:spPr>
        <p:txBody>
          <a:bodyPr vert="horz" lIns="91440" tIns="45720" rIns="91440" bIns="45720" rtlCol="0">
            <a:noAutofit/>
          </a:bodyPr>
          <a:lstStyle/>
          <a:p>
            <a:pPr marL="342900" indent="-342900">
              <a:lnSpc>
                <a:spcPct val="150000"/>
              </a:lnSpc>
              <a:spcAft>
                <a:spcPts val="600"/>
              </a:spcAft>
              <a:buSzPct val="75000"/>
              <a:buFont typeface="Wingdings" pitchFamily="2" charset="2"/>
              <a:buChar char="§"/>
            </a:pPr>
            <a:r>
              <a:rPr lang="en-US" sz="2600" dirty="0"/>
              <a:t>Streamlined, simple proposals to reduce process complexity.</a:t>
            </a:r>
          </a:p>
          <a:p>
            <a:pPr marL="342900" indent="-342900">
              <a:lnSpc>
                <a:spcPct val="150000"/>
              </a:lnSpc>
              <a:spcAft>
                <a:spcPts val="600"/>
              </a:spcAft>
              <a:buSzPct val="75000"/>
              <a:buFont typeface="Wingdings" pitchFamily="2" charset="2"/>
              <a:buChar char="§"/>
            </a:pPr>
            <a:r>
              <a:rPr lang="en-US" sz="2600" dirty="0"/>
              <a:t>Streamlined approval hierarchy.</a:t>
            </a:r>
          </a:p>
          <a:p>
            <a:pPr marL="342900" indent="-342900">
              <a:lnSpc>
                <a:spcPct val="150000"/>
              </a:lnSpc>
              <a:spcAft>
                <a:spcPts val="600"/>
              </a:spcAft>
              <a:buSzPct val="75000"/>
              <a:buFont typeface="Wingdings" pitchFamily="2" charset="2"/>
              <a:buChar char="§"/>
            </a:pPr>
            <a:r>
              <a:rPr lang="en-US" sz="2600" dirty="0"/>
              <a:t>Dynamic work allocation – assign the correct BSS the first time</a:t>
            </a:r>
          </a:p>
          <a:p>
            <a:pPr marL="342900" indent="-342900">
              <a:lnSpc>
                <a:spcPct val="150000"/>
              </a:lnSpc>
              <a:spcAft>
                <a:spcPts val="600"/>
              </a:spcAft>
              <a:buSzPct val="75000"/>
              <a:buFont typeface="Wingdings" pitchFamily="2" charset="2"/>
              <a:buChar char="§"/>
            </a:pPr>
            <a:r>
              <a:rPr lang="en-US" sz="2600" dirty="0"/>
              <a:t>Establish/ reinforce continuous process improvement culture</a:t>
            </a:r>
          </a:p>
        </p:txBody>
      </p:sp>
      <p:cxnSp>
        <p:nvCxnSpPr>
          <p:cNvPr id="31" name="Straight Connector 30">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846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2600" y="628585"/>
            <a:ext cx="5482265" cy="913138"/>
          </a:xfrm>
        </p:spPr>
        <p:txBody>
          <a:bodyPr vert="horz" lIns="91440" tIns="45720" rIns="91440" bIns="45720" rtlCol="0" anchor="ctr">
            <a:normAutofit/>
          </a:bodyPr>
          <a:lstStyle/>
          <a:p>
            <a:pPr>
              <a:lnSpc>
                <a:spcPct val="90000"/>
              </a:lnSpc>
            </a:pPr>
            <a:r>
              <a:rPr lang="en-US" sz="4000" dirty="0"/>
              <a:t>CONTROL PLAN</a:t>
            </a:r>
          </a:p>
        </p:txBody>
      </p:sp>
      <p:cxnSp>
        <p:nvCxnSpPr>
          <p:cNvPr id="29" name="Straight Connector 28">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BB2AC19-D76F-5DD4-40F2-6CC64FD77D20}"/>
              </a:ext>
            </a:extLst>
          </p:cNvPr>
          <p:cNvSpPr txBox="1"/>
          <p:nvPr/>
        </p:nvSpPr>
        <p:spPr>
          <a:xfrm>
            <a:off x="482600" y="2211068"/>
            <a:ext cx="11147070" cy="3338874"/>
          </a:xfrm>
          <a:prstGeom prst="rect">
            <a:avLst/>
          </a:prstGeom>
        </p:spPr>
        <p:txBody>
          <a:bodyPr vert="horz" lIns="91440" tIns="45720" rIns="91440" bIns="45720" rtlCol="0">
            <a:noAutofit/>
          </a:bodyPr>
          <a:lstStyle/>
          <a:p>
            <a:pPr marL="342900" indent="-342900">
              <a:lnSpc>
                <a:spcPct val="150000"/>
              </a:lnSpc>
              <a:spcAft>
                <a:spcPts val="600"/>
              </a:spcAft>
              <a:buSzPct val="75000"/>
              <a:buFont typeface="Wingdings" pitchFamily="2" charset="2"/>
              <a:buChar char="§"/>
            </a:pPr>
            <a:r>
              <a:rPr lang="en-US" sz="2600" dirty="0"/>
              <a:t>Assigning the correct BSS the first time based on bid complexity. </a:t>
            </a:r>
          </a:p>
          <a:p>
            <a:pPr marL="342900" indent="-342900">
              <a:lnSpc>
                <a:spcPct val="150000"/>
              </a:lnSpc>
              <a:spcAft>
                <a:spcPts val="600"/>
              </a:spcAft>
              <a:buSzPct val="75000"/>
              <a:buFont typeface="Wingdings" pitchFamily="2" charset="2"/>
              <a:buChar char="§"/>
            </a:pPr>
            <a:r>
              <a:rPr lang="en-US" sz="2600" dirty="0"/>
              <a:t>Include consequences for failing time commitment agreed on service level agreement.</a:t>
            </a:r>
          </a:p>
          <a:p>
            <a:pPr marL="342900" indent="-342900">
              <a:lnSpc>
                <a:spcPct val="150000"/>
              </a:lnSpc>
              <a:spcAft>
                <a:spcPts val="600"/>
              </a:spcAft>
              <a:buSzPct val="75000"/>
              <a:buFont typeface="Wingdings" pitchFamily="2" charset="2"/>
              <a:buChar char="§"/>
            </a:pPr>
            <a:r>
              <a:rPr lang="en-US" sz="2600" dirty="0"/>
              <a:t>Real-time monitoring using ticket management systems – to track the cycle times and its delays.</a:t>
            </a:r>
          </a:p>
        </p:txBody>
      </p:sp>
      <p:cxnSp>
        <p:nvCxnSpPr>
          <p:cNvPr id="31" name="Straight Connector 30">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063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
            <a:lum/>
          </a:blip>
          <a:srcRect/>
          <a:stretch>
            <a:fillRect t="-9000" b="-9000"/>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2761522" y="2668776"/>
            <a:ext cx="6589225" cy="1520448"/>
          </a:xfrm>
        </p:spPr>
        <p:txBody>
          <a:bodyPr vert="horz" lIns="91440" tIns="45720" rIns="91440" bIns="45720" rtlCol="0" anchor="ctr">
            <a:normAutofit/>
          </a:bodyPr>
          <a:lstStyle/>
          <a:p>
            <a:pPr algn="ctr">
              <a:lnSpc>
                <a:spcPct val="90000"/>
              </a:lnSpc>
            </a:pPr>
            <a:r>
              <a:rPr lang="en-US" sz="6000" dirty="0"/>
              <a:t>THANK YOU!</a:t>
            </a:r>
          </a:p>
        </p:txBody>
      </p:sp>
      <p:cxnSp>
        <p:nvCxnSpPr>
          <p:cNvPr id="29" name="Straight Connector 28">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500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0047" y="712383"/>
            <a:ext cx="8413670" cy="574156"/>
          </a:xfrm>
        </p:spPr>
        <p:txBody>
          <a:bodyPr vert="horz" lIns="91440" tIns="45720" rIns="91440" bIns="45720" rtlCol="0" anchor="ctr">
            <a:noAutofit/>
          </a:bodyPr>
          <a:lstStyle/>
          <a:p>
            <a:r>
              <a:rPr lang="en-US" sz="4000" dirty="0"/>
              <a:t>PROJECT CHARTER</a:t>
            </a:r>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164C7F1C-A877-7C82-C611-412A3BE8487B}"/>
              </a:ext>
            </a:extLst>
          </p:cNvPr>
          <p:cNvSpPr txBox="1"/>
          <p:nvPr/>
        </p:nvSpPr>
        <p:spPr>
          <a:xfrm>
            <a:off x="480047" y="1455890"/>
            <a:ext cx="4667693" cy="523220"/>
          </a:xfrm>
          <a:prstGeom prst="rect">
            <a:avLst/>
          </a:prstGeom>
          <a:noFill/>
        </p:spPr>
        <p:txBody>
          <a:bodyPr wrap="square" rtlCol="0">
            <a:spAutoFit/>
          </a:bodyPr>
          <a:lstStyle/>
          <a:p>
            <a:r>
              <a:rPr lang="en-US" sz="2800" dirty="0"/>
              <a:t>SCOPE</a:t>
            </a:r>
            <a:r>
              <a:rPr lang="en-US" sz="2400" dirty="0"/>
              <a:t>:</a:t>
            </a:r>
          </a:p>
        </p:txBody>
      </p:sp>
      <p:sp>
        <p:nvSpPr>
          <p:cNvPr id="6" name="TextBox 5">
            <a:extLst>
              <a:ext uri="{FF2B5EF4-FFF2-40B4-BE49-F238E27FC236}">
                <a16:creationId xmlns:a16="http://schemas.microsoft.com/office/drawing/2014/main" id="{3F388FAF-D656-424F-C77C-900B303B50FF}"/>
              </a:ext>
            </a:extLst>
          </p:cNvPr>
          <p:cNvSpPr txBox="1"/>
          <p:nvPr/>
        </p:nvSpPr>
        <p:spPr>
          <a:xfrm>
            <a:off x="350876" y="2886173"/>
            <a:ext cx="4086746" cy="3170099"/>
          </a:xfrm>
          <a:prstGeom prst="rect">
            <a:avLst/>
          </a:prstGeom>
          <a:noFill/>
        </p:spPr>
        <p:txBody>
          <a:bodyPr wrap="square" rtlCol="0">
            <a:spAutoFit/>
          </a:bodyPr>
          <a:lstStyle/>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Elliot Smith(CEO)</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Grace Monroe(VP, Supply chain)</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Jeff Hugh(LSS Black Belt)</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Clients</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Sellers</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Bid Support Specialists</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Proposal Support Managers</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Price Specialists</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Product Design Team</a:t>
            </a:r>
          </a:p>
          <a:p>
            <a:pPr marL="342900" indent="-342900">
              <a:buSzPct val="74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Brand Managers</a:t>
            </a:r>
            <a:endParaRPr lang="en-US" sz="2000" dirty="0"/>
          </a:p>
        </p:txBody>
      </p:sp>
      <p:sp>
        <p:nvSpPr>
          <p:cNvPr id="7" name="TextBox 6">
            <a:extLst>
              <a:ext uri="{FF2B5EF4-FFF2-40B4-BE49-F238E27FC236}">
                <a16:creationId xmlns:a16="http://schemas.microsoft.com/office/drawing/2014/main" id="{16169AED-B199-30D6-A226-FD8D3F11D3F2}"/>
              </a:ext>
            </a:extLst>
          </p:cNvPr>
          <p:cNvSpPr txBox="1"/>
          <p:nvPr/>
        </p:nvSpPr>
        <p:spPr>
          <a:xfrm>
            <a:off x="4749213" y="2886173"/>
            <a:ext cx="3792663" cy="2862322"/>
          </a:xfrm>
          <a:prstGeom prst="rect">
            <a:avLst/>
          </a:prstGeom>
          <a:noFill/>
        </p:spPr>
        <p:txBody>
          <a:bodyPr wrap="square" rtlCol="0">
            <a:spAutoFit/>
          </a:bodyPr>
          <a:lstStyle/>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North America</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South America</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Europe</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Middle East</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Africa</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Asia Pacific</a:t>
            </a:r>
          </a:p>
          <a:p>
            <a:pPr marL="342900" indent="-342900">
              <a:buSzPct val="75000"/>
              <a:buFont typeface="Wingdings" pitchFamily="2" charset="2"/>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J</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apan</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Manilla(US sellers engage with BSS)</a:t>
            </a:r>
            <a:endParaRPr lang="en-US" sz="2000" dirty="0"/>
          </a:p>
        </p:txBody>
      </p:sp>
      <p:sp>
        <p:nvSpPr>
          <p:cNvPr id="8" name="TextBox 7">
            <a:extLst>
              <a:ext uri="{FF2B5EF4-FFF2-40B4-BE49-F238E27FC236}">
                <a16:creationId xmlns:a16="http://schemas.microsoft.com/office/drawing/2014/main" id="{0F8F155D-4BFB-0EC7-C73B-F8E393A3AB26}"/>
              </a:ext>
            </a:extLst>
          </p:cNvPr>
          <p:cNvSpPr txBox="1"/>
          <p:nvPr/>
        </p:nvSpPr>
        <p:spPr>
          <a:xfrm>
            <a:off x="9281517" y="2886173"/>
            <a:ext cx="2275367" cy="2554545"/>
          </a:xfrm>
          <a:prstGeom prst="rect">
            <a:avLst/>
          </a:prstGeom>
          <a:noFill/>
        </p:spPr>
        <p:txBody>
          <a:bodyPr wrap="square" rtlCol="0">
            <a:spAutoFit/>
          </a:bodyPr>
          <a:lstStyle/>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Bid sizes</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Geography</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Sellers</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Brands</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Seller Feedback</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BSS Feedback</a:t>
            </a:r>
          </a:p>
          <a:p>
            <a:pPr marL="342900" indent="-342900">
              <a:buSzPct val="75000"/>
              <a:buFont typeface="Wingdings" pitchFamily="2" charset="2"/>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Year</a:t>
            </a:r>
          </a:p>
          <a:p>
            <a:pPr marL="342900" indent="-342900">
              <a:buSzPct val="75000"/>
              <a:buFont typeface="Wingdings" pitchFamily="2" charset="2"/>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Mo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nth</a:t>
            </a:r>
            <a:endParaRPr lang="en-US" sz="2000" dirty="0"/>
          </a:p>
        </p:txBody>
      </p:sp>
      <p:sp>
        <p:nvSpPr>
          <p:cNvPr id="10" name="TextBox 9">
            <a:extLst>
              <a:ext uri="{FF2B5EF4-FFF2-40B4-BE49-F238E27FC236}">
                <a16:creationId xmlns:a16="http://schemas.microsoft.com/office/drawing/2014/main" id="{1FD2146C-4938-B08B-0E02-AD047495D146}"/>
              </a:ext>
            </a:extLst>
          </p:cNvPr>
          <p:cNvSpPr txBox="1"/>
          <p:nvPr/>
        </p:nvSpPr>
        <p:spPr>
          <a:xfrm>
            <a:off x="1063254" y="2211266"/>
            <a:ext cx="2596865" cy="461665"/>
          </a:xfrm>
          <a:prstGeom prst="rect">
            <a:avLst/>
          </a:prstGeom>
          <a:solidFill>
            <a:schemeClr val="bg1">
              <a:lumMod val="85000"/>
            </a:schemeClr>
          </a:solidFill>
        </p:spPr>
        <p:txBody>
          <a:bodyPr wrap="none" rtlCol="0">
            <a:spAutoFit/>
          </a:bodyPr>
          <a:lstStyle/>
          <a:p>
            <a:r>
              <a:rPr lang="en-US" sz="2400" dirty="0"/>
              <a:t>STAKEHOLDERS</a:t>
            </a:r>
          </a:p>
        </p:txBody>
      </p:sp>
      <p:sp>
        <p:nvSpPr>
          <p:cNvPr id="11" name="TextBox 10">
            <a:extLst>
              <a:ext uri="{FF2B5EF4-FFF2-40B4-BE49-F238E27FC236}">
                <a16:creationId xmlns:a16="http://schemas.microsoft.com/office/drawing/2014/main" id="{D50053B0-14AA-5E5D-B44E-41814EF66F73}"/>
              </a:ext>
            </a:extLst>
          </p:cNvPr>
          <p:cNvSpPr txBox="1"/>
          <p:nvPr/>
        </p:nvSpPr>
        <p:spPr>
          <a:xfrm>
            <a:off x="5448819" y="2211266"/>
            <a:ext cx="2106667" cy="461665"/>
          </a:xfrm>
          <a:prstGeom prst="rect">
            <a:avLst/>
          </a:prstGeom>
          <a:solidFill>
            <a:schemeClr val="bg1">
              <a:lumMod val="85000"/>
            </a:schemeClr>
          </a:solidFill>
        </p:spPr>
        <p:txBody>
          <a:bodyPr wrap="none" rtlCol="0">
            <a:spAutoFit/>
          </a:bodyPr>
          <a:lstStyle/>
          <a:p>
            <a:r>
              <a:rPr lang="en-US" sz="2400" dirty="0"/>
              <a:t>GEOGRAPHY</a:t>
            </a:r>
          </a:p>
        </p:txBody>
      </p:sp>
      <p:sp>
        <p:nvSpPr>
          <p:cNvPr id="12" name="TextBox 11">
            <a:extLst>
              <a:ext uri="{FF2B5EF4-FFF2-40B4-BE49-F238E27FC236}">
                <a16:creationId xmlns:a16="http://schemas.microsoft.com/office/drawing/2014/main" id="{41CF188E-CFD9-9F4B-6BCC-952D1FECCAFC}"/>
              </a:ext>
            </a:extLst>
          </p:cNvPr>
          <p:cNvSpPr txBox="1"/>
          <p:nvPr/>
        </p:nvSpPr>
        <p:spPr>
          <a:xfrm>
            <a:off x="9641591" y="2211265"/>
            <a:ext cx="1001941" cy="461665"/>
          </a:xfrm>
          <a:prstGeom prst="rect">
            <a:avLst/>
          </a:prstGeom>
          <a:solidFill>
            <a:schemeClr val="bg1">
              <a:lumMod val="85000"/>
            </a:schemeClr>
          </a:solidFill>
        </p:spPr>
        <p:txBody>
          <a:bodyPr wrap="none" rtlCol="0">
            <a:spAutoFit/>
          </a:bodyPr>
          <a:lstStyle/>
          <a:p>
            <a:r>
              <a:rPr lang="en-US" sz="2400" dirty="0"/>
              <a:t>DATA</a:t>
            </a:r>
          </a:p>
        </p:txBody>
      </p:sp>
    </p:spTree>
    <p:extLst>
      <p:ext uri="{BB962C8B-B14F-4D97-AF65-F5344CB8AC3E}">
        <p14:creationId xmlns:p14="http://schemas.microsoft.com/office/powerpoint/2010/main" val="76475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2" name="Rectangle 21">
            <a:extLst>
              <a:ext uri="{FF2B5EF4-FFF2-40B4-BE49-F238E27FC236}">
                <a16:creationId xmlns:a16="http://schemas.microsoft.com/office/drawing/2014/main" id="{25E64D5A-0281-4C68-B39F-9541989E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37515" y="499726"/>
            <a:ext cx="4846865" cy="574156"/>
          </a:xfrm>
        </p:spPr>
        <p:txBody>
          <a:bodyPr vert="horz" lIns="91440" tIns="45720" rIns="91440" bIns="45720" rtlCol="0" anchor="ctr">
            <a:noAutofit/>
          </a:bodyPr>
          <a:lstStyle/>
          <a:p>
            <a:r>
              <a:rPr lang="en-US" sz="4000" dirty="0"/>
              <a:t>PROCESS MAP</a:t>
            </a:r>
          </a:p>
        </p:txBody>
      </p:sp>
      <p:cxnSp>
        <p:nvCxnSpPr>
          <p:cNvPr id="16" name="Straight Connector 15">
            <a:extLst>
              <a:ext uri="{FF2B5EF4-FFF2-40B4-BE49-F238E27FC236}">
                <a16:creationId xmlns:a16="http://schemas.microsoft.com/office/drawing/2014/main" id="{769A8E91-0028-41F1-AD09-55C3F5999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80999E2-DBA5-45C2-9FA5-8925EF80D0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7CBB2C7-C4A2-4DDF-8B0F-AAA41053F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9" name="Picture 8" descr="A diagram of a flowchart&#10;&#10;Description automatically generated">
            <a:extLst>
              <a:ext uri="{FF2B5EF4-FFF2-40B4-BE49-F238E27FC236}">
                <a16:creationId xmlns:a16="http://schemas.microsoft.com/office/drawing/2014/main" id="{0187EA08-490B-882A-7092-447EC69624A6}"/>
              </a:ext>
            </a:extLst>
          </p:cNvPr>
          <p:cNvPicPr>
            <a:picLocks noChangeAspect="1"/>
          </p:cNvPicPr>
          <p:nvPr/>
        </p:nvPicPr>
        <p:blipFill>
          <a:blip r:embed="rId2"/>
          <a:stretch>
            <a:fillRect/>
          </a:stretch>
        </p:blipFill>
        <p:spPr>
          <a:xfrm>
            <a:off x="0" y="1083752"/>
            <a:ext cx="12192000" cy="5604125"/>
          </a:xfrm>
          <a:prstGeom prst="rect">
            <a:avLst/>
          </a:prstGeom>
        </p:spPr>
      </p:pic>
    </p:spTree>
    <p:extLst>
      <p:ext uri="{BB962C8B-B14F-4D97-AF65-F5344CB8AC3E}">
        <p14:creationId xmlns:p14="http://schemas.microsoft.com/office/powerpoint/2010/main" val="112283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Content Placeholder 28">
            <a:extLst>
              <a:ext uri="{FF2B5EF4-FFF2-40B4-BE49-F238E27FC236}">
                <a16:creationId xmlns:a16="http://schemas.microsoft.com/office/drawing/2014/main" id="{133BFC66-F096-01C2-B138-CB389D9F5904}"/>
              </a:ext>
            </a:extLst>
          </p:cNvPr>
          <p:cNvSpPr>
            <a:spLocks noGrp="1"/>
          </p:cNvSpPr>
          <p:nvPr>
            <p:ph idx="1"/>
          </p:nvPr>
        </p:nvSpPr>
        <p:spPr>
          <a:xfrm>
            <a:off x="480047" y="2865490"/>
            <a:ext cx="5091413" cy="2153076"/>
          </a:xfrm>
          <a:noFill/>
          <a:ln w="6350" cap="rnd">
            <a:solidFill>
              <a:schemeClr val="bg1">
                <a:lumMod val="65000"/>
              </a:schemeClr>
            </a:solidFill>
          </a:ln>
        </p:spPr>
        <p:txBody>
          <a:bodyPr anchor="ctr">
            <a:noAutofit/>
          </a:bodyPr>
          <a:lstStyle/>
          <a:p>
            <a:r>
              <a:rPr lang="en-US" altLang="zh-TW" sz="2600" kern="100" dirty="0">
                <a:latin typeface="Calibri" panose="020F0502020204030204" pitchFamily="34" charset="0"/>
                <a:cs typeface="Times New Roman" panose="02020603050405020304" pitchFamily="18" charset="0"/>
              </a:rPr>
              <a:t>Brand and Geography wise cycle time shows that NA has the largest difference between max. and min. CT in 4 out of 5 regions. </a:t>
            </a:r>
          </a:p>
        </p:txBody>
      </p:sp>
      <p:cxnSp>
        <p:nvCxnSpPr>
          <p:cNvPr id="36" name="Straight Connector 35">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68B60A0E-4DDE-72AD-7AB2-714403CDB940}"/>
              </a:ext>
            </a:extLst>
          </p:cNvPr>
          <p:cNvPicPr>
            <a:picLocks noChangeAspect="1"/>
          </p:cNvPicPr>
          <p:nvPr/>
        </p:nvPicPr>
        <p:blipFill>
          <a:blip r:embed="rId2"/>
          <a:stretch>
            <a:fillRect/>
          </a:stretch>
        </p:blipFill>
        <p:spPr>
          <a:xfrm>
            <a:off x="7192483" y="553390"/>
            <a:ext cx="3610935" cy="5730452"/>
          </a:xfrm>
          <a:prstGeom prst="rect">
            <a:avLst/>
          </a:prstGeom>
        </p:spPr>
      </p:pic>
      <p:sp>
        <p:nvSpPr>
          <p:cNvPr id="15" name="Title 1">
            <a:extLst>
              <a:ext uri="{FF2B5EF4-FFF2-40B4-BE49-F238E27FC236}">
                <a16:creationId xmlns:a16="http://schemas.microsoft.com/office/drawing/2014/main" id="{D7EDC5ED-A374-A546-61A5-D8238E698CDA}"/>
              </a:ext>
            </a:extLst>
          </p:cNvPr>
          <p:cNvSpPr>
            <a:spLocks noGrp="1"/>
          </p:cNvSpPr>
          <p:nvPr>
            <p:ph type="title"/>
          </p:nvPr>
        </p:nvSpPr>
        <p:spPr>
          <a:xfrm>
            <a:off x="480047" y="499724"/>
            <a:ext cx="5910120" cy="1233372"/>
          </a:xfrm>
        </p:spPr>
        <p:txBody>
          <a:bodyPr vert="horz" lIns="91440" tIns="45720" rIns="91440" bIns="45720" rtlCol="0" anchor="ctr">
            <a:noAutofit/>
          </a:bodyPr>
          <a:lstStyle/>
          <a:p>
            <a:r>
              <a:rPr lang="en-US" sz="4000" dirty="0"/>
              <a:t>BASELINE CONSIDERATIONS</a:t>
            </a:r>
          </a:p>
        </p:txBody>
      </p:sp>
    </p:spTree>
    <p:extLst>
      <p:ext uri="{BB962C8B-B14F-4D97-AF65-F5344CB8AC3E}">
        <p14:creationId xmlns:p14="http://schemas.microsoft.com/office/powerpoint/2010/main" val="20319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44" name="Rectangle 43">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2601" y="3030842"/>
            <a:ext cx="5613400" cy="796315"/>
          </a:xfrm>
        </p:spPr>
        <p:txBody>
          <a:bodyPr vert="horz" lIns="91440" tIns="45720" rIns="91440" bIns="45720" rtlCol="0" anchor="ctr">
            <a:noAutofit/>
          </a:bodyPr>
          <a:lstStyle/>
          <a:p>
            <a:r>
              <a:rPr lang="en-US" sz="4000" dirty="0"/>
              <a:t>CURRENT SCENARIO</a:t>
            </a:r>
          </a:p>
        </p:txBody>
      </p:sp>
      <p:cxnSp>
        <p:nvCxnSpPr>
          <p:cNvPr id="45" name="Straight Connector 44">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D6B3B36-ABC7-62AD-960B-4452A904C67A}"/>
              </a:ext>
            </a:extLst>
          </p:cNvPr>
          <p:cNvSpPr txBox="1"/>
          <p:nvPr/>
        </p:nvSpPr>
        <p:spPr>
          <a:xfrm>
            <a:off x="6056135" y="2096975"/>
            <a:ext cx="6014484" cy="2664047"/>
          </a:xfrm>
          <a:prstGeom prst="rect">
            <a:avLst/>
          </a:prstGeom>
          <a:noFill/>
          <a:ln w="6350" cap="rnd">
            <a:noFill/>
          </a:ln>
        </p:spPr>
        <p:txBody>
          <a:bodyPr vert="horz" lIns="91440" tIns="45720" rIns="91440" bIns="45720" rtlCol="0" anchor="ctr">
            <a:noAutofit/>
          </a:bodyPr>
          <a:lstStyle>
            <a:lvl1pPr indent="0">
              <a:lnSpc>
                <a:spcPct val="100000"/>
              </a:lnSpc>
              <a:spcBef>
                <a:spcPts val="1000"/>
              </a:spcBef>
              <a:buFont typeface="Arial" panose="020B0604020202020204" pitchFamily="34" charset="0"/>
              <a:buNone/>
              <a:defRPr sz="2600" kern="100">
                <a:latin typeface="Calibri" panose="020F0502020204030204" pitchFamily="34" charset="0"/>
                <a:cs typeface="Times New Roman" panose="02020603050405020304" pitchFamily="18" charset="0"/>
              </a:defRPr>
            </a:lvl1pPr>
            <a:lvl2pPr marL="685800" indent="-228600">
              <a:lnSpc>
                <a:spcPct val="100000"/>
              </a:lnSpc>
              <a:spcBef>
                <a:spcPts val="500"/>
              </a:spcBef>
              <a:buFont typeface="Arial" panose="020B0604020202020204" pitchFamily="34" charset="0"/>
              <a:buChar char="•"/>
              <a:defRPr sz="2000"/>
            </a:lvl2pPr>
            <a:lvl3pPr indent="0">
              <a:lnSpc>
                <a:spcPct val="100000"/>
              </a:lnSpc>
              <a:spcBef>
                <a:spcPts val="500"/>
              </a:spcBef>
              <a:buFont typeface="Arial" panose="020B0604020202020204" pitchFamily="34" charset="0"/>
              <a:buNone/>
              <a:defRPr sz="2000"/>
            </a:lvl3pPr>
            <a:lvl4pPr marL="1600200" indent="-228600">
              <a:lnSpc>
                <a:spcPct val="100000"/>
              </a:lnSpc>
              <a:spcBef>
                <a:spcPts val="500"/>
              </a:spcBef>
              <a:buFont typeface="Arial" panose="020B0604020202020204" pitchFamily="34" charset="0"/>
              <a:buChar char="•"/>
              <a:defRPr/>
            </a:lvl4pPr>
            <a:lvl5pPr indent="0">
              <a:lnSpc>
                <a:spcPct val="100000"/>
              </a:lnSpc>
              <a:spcBef>
                <a:spcPts val="500"/>
              </a:spcBef>
              <a:buFont typeface="Arial" panose="020B0604020202020204" pitchFamily="34" charset="0"/>
              <a:buNone/>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marL="457200" indent="-457200">
              <a:buSzPct val="75000"/>
              <a:buFont typeface="Wingdings" pitchFamily="2" charset="2"/>
              <a:buChar char="§"/>
            </a:pPr>
            <a:r>
              <a:rPr lang="en-US" dirty="0"/>
              <a:t>Based on the current service level agreement the DPMO is 281049.6</a:t>
            </a:r>
          </a:p>
          <a:p>
            <a:pPr marL="457200" indent="-457200">
              <a:buSzPct val="75000"/>
              <a:buFont typeface="Wingdings" pitchFamily="2" charset="2"/>
              <a:buChar char="§"/>
            </a:pPr>
            <a:r>
              <a:rPr lang="en-US" dirty="0" err="1"/>
              <a:t>Gentech</a:t>
            </a:r>
            <a:r>
              <a:rPr lang="en-US" dirty="0"/>
              <a:t> is functioning at a sigma level of 0.5797</a:t>
            </a:r>
          </a:p>
        </p:txBody>
      </p:sp>
    </p:spTree>
    <p:extLst>
      <p:ext uri="{BB962C8B-B14F-4D97-AF65-F5344CB8AC3E}">
        <p14:creationId xmlns:p14="http://schemas.microsoft.com/office/powerpoint/2010/main" val="41563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4000" b="-14000"/>
          </a:stretch>
        </a:blip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D62F2C9F-D32E-4A5F-A303-06B35941A19F}"/>
              </a:ext>
            </a:extLst>
          </p:cNvPr>
          <p:cNvSpPr txBox="1"/>
          <p:nvPr/>
        </p:nvSpPr>
        <p:spPr>
          <a:xfrm>
            <a:off x="482601" y="2193981"/>
            <a:ext cx="3940544" cy="2470031"/>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2600" dirty="0">
                <a:latin typeface="Calibri" panose="020F0502020204030204" pitchFamily="34" charset="0"/>
                <a:cs typeface="Calibri" panose="020F0502020204030204" pitchFamily="34" charset="0"/>
              </a:rPr>
              <a:t>The Pareto Chart indicates that ZQT6 represents 23.5% of the average cycle time. We can cut the cycle time by 6.5% if we can lower the ZQT6 Average by two days.</a:t>
            </a:r>
          </a:p>
        </p:txBody>
      </p:sp>
      <p:pic>
        <p:nvPicPr>
          <p:cNvPr id="7" name="Picture 6">
            <a:extLst>
              <a:ext uri="{FF2B5EF4-FFF2-40B4-BE49-F238E27FC236}">
                <a16:creationId xmlns:a16="http://schemas.microsoft.com/office/drawing/2014/main" id="{B7E77707-481E-184A-E160-A1F0D8451FDF}"/>
              </a:ext>
            </a:extLst>
          </p:cNvPr>
          <p:cNvPicPr>
            <a:picLocks noChangeAspect="1"/>
          </p:cNvPicPr>
          <p:nvPr/>
        </p:nvPicPr>
        <p:blipFill>
          <a:blip r:embed="rId3">
            <a:alphaModFix/>
          </a:blip>
          <a:stretch>
            <a:fillRect/>
          </a:stretch>
        </p:blipFill>
        <p:spPr>
          <a:xfrm>
            <a:off x="4612183" y="1488562"/>
            <a:ext cx="7017488" cy="3619477"/>
          </a:xfrm>
          <a:prstGeom prst="rect">
            <a:avLst/>
          </a:prstGeom>
        </p:spPr>
      </p:pic>
      <p:cxnSp>
        <p:nvCxnSpPr>
          <p:cNvPr id="68" name="Straight Connector 67">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10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4000" b="-14000"/>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DB63508B-F47F-438E-BED2-0A8A8E2FB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 name="Picture 1" descr="A diagram of a flowchart&#10;&#10;Description automatically generated">
            <a:extLst>
              <a:ext uri="{FF2B5EF4-FFF2-40B4-BE49-F238E27FC236}">
                <a16:creationId xmlns:a16="http://schemas.microsoft.com/office/drawing/2014/main" id="{8CD9E133-B5CA-A971-BF3A-4A1C35C583B1}"/>
              </a:ext>
            </a:extLst>
          </p:cNvPr>
          <p:cNvPicPr>
            <a:picLocks noChangeAspect="1"/>
          </p:cNvPicPr>
          <p:nvPr/>
        </p:nvPicPr>
        <p:blipFill rotWithShape="1">
          <a:blip r:embed="rId3">
            <a:alphaModFix/>
          </a:blip>
          <a:srcRect l="5594" t="3367" r="4546"/>
          <a:stretch/>
        </p:blipFill>
        <p:spPr>
          <a:xfrm>
            <a:off x="4665346" y="1889117"/>
            <a:ext cx="6964325" cy="4156529"/>
          </a:xfrm>
          <a:prstGeom prst="rect">
            <a:avLst/>
          </a:prstGeom>
        </p:spPr>
      </p:pic>
      <p:cxnSp>
        <p:nvCxnSpPr>
          <p:cNvPr id="77" name="Straight Connector 76">
            <a:extLst>
              <a:ext uri="{FF2B5EF4-FFF2-40B4-BE49-F238E27FC236}">
                <a16:creationId xmlns:a16="http://schemas.microsoft.com/office/drawing/2014/main" id="{292D5B16-1A4B-49B6-8647-332D7BF2BE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706FCB3-AEA4-C1DE-9BE3-45BB112C895A}"/>
              </a:ext>
            </a:extLst>
          </p:cNvPr>
          <p:cNvSpPr txBox="1"/>
          <p:nvPr/>
        </p:nvSpPr>
        <p:spPr>
          <a:xfrm>
            <a:off x="425640" y="673526"/>
            <a:ext cx="4103830" cy="2431182"/>
          </a:xfrm>
          <a:prstGeom prst="rect">
            <a:avLst/>
          </a:prstGeom>
        </p:spPr>
        <p:txBody>
          <a:bodyPr vert="horz" lIns="91440" tIns="45720" rIns="91440" bIns="45720" rtlCol="0" anchor="ctr">
            <a:normAutofit/>
          </a:bodyPr>
          <a:lstStyle/>
          <a:p>
            <a:pPr>
              <a:spcAft>
                <a:spcPts val="600"/>
              </a:spcAft>
              <a:buFont typeface="Arial" panose="020B0604020202020204" pitchFamily="34" charset="0"/>
            </a:pPr>
            <a:r>
              <a:rPr lang="en-US" sz="2600" dirty="0">
                <a:latin typeface="Calibri" panose="020F0502020204030204" pitchFamily="34" charset="0"/>
                <a:cs typeface="Calibri" panose="020F0502020204030204" pitchFamily="34" charset="0"/>
              </a:rPr>
              <a:t>The Fishbone diagram shows the cause-and-effect relation between various attributes and  delayed cycle time.</a:t>
            </a:r>
          </a:p>
        </p:txBody>
      </p:sp>
    </p:spTree>
    <p:extLst>
      <p:ext uri="{BB962C8B-B14F-4D97-AF65-F5344CB8AC3E}">
        <p14:creationId xmlns:p14="http://schemas.microsoft.com/office/powerpoint/2010/main" val="31539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6000" b="-6000"/>
          </a:stretch>
        </a:blipFill>
        <a:effectLst/>
      </p:bgPr>
    </p:bg>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82" name="Rectangle 8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632C3-1D5B-43F0-CC21-6BFA9A2FB91C}"/>
              </a:ext>
            </a:extLst>
          </p:cNvPr>
          <p:cNvSpPr>
            <a:spLocks noGrp="1"/>
          </p:cNvSpPr>
          <p:nvPr>
            <p:ph type="title"/>
          </p:nvPr>
        </p:nvSpPr>
        <p:spPr>
          <a:xfrm>
            <a:off x="481007" y="3013510"/>
            <a:ext cx="5614993" cy="3093468"/>
          </a:xfrm>
        </p:spPr>
        <p:txBody>
          <a:bodyPr vert="horz" lIns="91440" tIns="45720" rIns="91440" bIns="45720" rtlCol="0" anchor="t">
            <a:normAutofit/>
          </a:bodyPr>
          <a:lstStyle/>
          <a:p>
            <a:pPr>
              <a:lnSpc>
                <a:spcPct val="90000"/>
              </a:lnSpc>
            </a:pPr>
            <a:r>
              <a:rPr lang="en-US" sz="5600" dirty="0"/>
              <a:t>BRANDS  GEOGRAPHIES</a:t>
            </a:r>
          </a:p>
        </p:txBody>
      </p:sp>
      <p:cxnSp>
        <p:nvCxnSpPr>
          <p:cNvPr id="84" name="Straight Connector 83">
            <a:extLst>
              <a:ext uri="{FF2B5EF4-FFF2-40B4-BE49-F238E27FC236}">
                <a16:creationId xmlns:a16="http://schemas.microsoft.com/office/drawing/2014/main" id="{0D4B1F40-0C40-4D76-A9D3-C08686338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FDB5627-AABE-4D21-8E40-2910105751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388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iterate type="lt">
                                    <p:tmAbs val="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665</Words>
  <Application>Microsoft Macintosh PowerPoint</Application>
  <PresentationFormat>Widescreen</PresentationFormat>
  <Paragraphs>92</Paragraphs>
  <Slides>28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Castellar</vt:lpstr>
      <vt:lpstr>Seaford</vt:lpstr>
      <vt:lpstr>Söhne</vt:lpstr>
      <vt:lpstr>Wingdings</vt:lpstr>
      <vt:lpstr>LevelVTI</vt:lpstr>
      <vt:lpstr>GENTECH</vt:lpstr>
      <vt:lpstr>PROJECT CHARTER</vt:lpstr>
      <vt:lpstr>PROJECT CHARTER</vt:lpstr>
      <vt:lpstr>PROCESS MAP</vt:lpstr>
      <vt:lpstr>BASELINE CONSIDERATIONS</vt:lpstr>
      <vt:lpstr>CURRENT SCENARIO</vt:lpstr>
      <vt:lpstr>PowerPoint Presentation</vt:lpstr>
      <vt:lpstr>PowerPoint Presentation</vt:lpstr>
      <vt:lpstr>BRANDS  GEOGRAPHIES</vt:lpstr>
      <vt:lpstr>PowerPoint Presentation</vt:lpstr>
      <vt:lpstr>PowerPoint Presentation</vt:lpstr>
      <vt:lpstr>PowerPoint Presentation</vt:lpstr>
      <vt:lpstr>BID SIZE vs. CYCLE TIME</vt:lpstr>
      <vt:lpstr>TIME-STAMP ANALYSIS</vt:lpstr>
      <vt:lpstr>PowerPoint Presentation</vt:lpstr>
      <vt:lpstr>PowerPoint Presentation</vt:lpstr>
      <vt:lpstr>PowerPoint Presentation</vt:lpstr>
      <vt:lpstr>SELLER vs. BSS</vt:lpstr>
      <vt:lpstr>PowerPoint Presentation</vt:lpstr>
      <vt:lpstr>BSS vs. CYCLETIME</vt:lpstr>
      <vt:lpstr>PowerPoint Presentation</vt:lpstr>
      <vt:lpstr>PowerPoint Presentation</vt:lpstr>
      <vt:lpstr>PowerPoint Presentation</vt:lpstr>
      <vt:lpstr>PowerPoint Presentation</vt:lpstr>
      <vt:lpstr>PowerPoint Presentation</vt:lpstr>
      <vt:lpstr>RECOMMENDATIONS</vt:lpstr>
      <vt:lpstr>CONTROL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GENTECH</dc:title>
  <dc:creator>Snigdha Pilli (Student)</dc:creator>
  <cp:lastModifiedBy>Snigdha Pilli (Student)</cp:lastModifiedBy>
  <cp:revision>4</cp:revision>
  <dcterms:created xsi:type="dcterms:W3CDTF">2023-11-08T01:24:25Z</dcterms:created>
  <dcterms:modified xsi:type="dcterms:W3CDTF">2023-11-08T10:42:07Z</dcterms:modified>
</cp:coreProperties>
</file>