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7"/>
  </p:notesMasterIdLst>
  <p:sldIdLst>
    <p:sldId id="256" r:id="rId2"/>
    <p:sldId id="257" r:id="rId3"/>
    <p:sldId id="259" r:id="rId4"/>
    <p:sldId id="258" r:id="rId5"/>
    <p:sldId id="268" r:id="rId6"/>
  </p:sldIdLst>
  <p:sldSz cx="9144000" cy="5143500" type="screen16x9"/>
  <p:notesSz cx="6858000" cy="9144000"/>
  <p:embeddedFontLst>
    <p:embeddedFont>
      <p:font typeface="Advent Pro SemiBold" panose="020B0604020202020204" charset="0"/>
      <p:regular r:id="rId8"/>
      <p:bold r:id="rId9"/>
    </p:embeddedFont>
    <p:embeddedFont>
      <p:font typeface="Fira Sans Extra Condensed Medium" panose="020B0604020202020204" charset="0"/>
      <p:regular r:id="rId10"/>
      <p:bold r:id="rId11"/>
      <p:italic r:id="rId12"/>
      <p:boldItalic r:id="rId13"/>
    </p:embeddedFont>
    <p:embeddedFont>
      <p:font typeface="Livvic Light" pitchFamily="2" charset="0"/>
      <p:regular r:id="rId14"/>
      <p:italic r:id="rId15"/>
    </p:embeddedFont>
    <p:embeddedFont>
      <p:font typeface="Maven Pro" panose="020B0604020202020204" charset="0"/>
      <p:regular r:id="rId16"/>
      <p:bold r:id="rId17"/>
    </p:embeddedFont>
    <p:embeddedFont>
      <p:font typeface="Nunito Light" pitchFamily="2" charset="0"/>
      <p:regular r:id="rId18"/>
      <p:italic r:id="rId19"/>
    </p:embeddedFont>
    <p:embeddedFont>
      <p:font typeface="Share Tech" panose="020B0604020202020204" charset="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7D2B049-E0CF-4270-AD22-51C803A3D256}">
  <a:tblStyle styleId="{47D2B049-E0CF-4270-AD22-51C803A3D25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520"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heme" Target="theme/theme1.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5" r:id="rId4"/>
    <p:sldLayoutId id="2147483659" r:id="rId5"/>
    <p:sldLayoutId id="2147483666" r:id="rId6"/>
    <p:sldLayoutId id="2147483667" r:id="rId7"/>
    <p:sldLayoutId id="2147483668"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435;p25">
            <a:extLst>
              <a:ext uri="{FF2B5EF4-FFF2-40B4-BE49-F238E27FC236}">
                <a16:creationId xmlns:a16="http://schemas.microsoft.com/office/drawing/2014/main" id="{A954DF31-3E93-056E-47A8-D615B59303C4}"/>
              </a:ext>
            </a:extLst>
          </p:cNvPr>
          <p:cNvSpPr txBox="1">
            <a:spLocks/>
          </p:cNvSpPr>
          <p:nvPr/>
        </p:nvSpPr>
        <p:spPr>
          <a:xfrm>
            <a:off x="1419196" y="1249131"/>
            <a:ext cx="6020700" cy="205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2pPr>
            <a:lvl3pPr marR="0" lvl="2"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3pPr>
            <a:lvl4pPr marR="0" lvl="3"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4pPr>
            <a:lvl5pPr marR="0" lvl="4"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5pPr>
            <a:lvl6pPr marR="0" lvl="5"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6pPr>
            <a:lvl7pPr marR="0" lvl="6"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7pPr>
            <a:lvl8pPr marR="0" lvl="7"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8pPr>
            <a:lvl9pPr marR="0" lvl="8"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9pPr>
          </a:lstStyle>
          <a:p>
            <a:r>
              <a:rPr lang="en-US" sz="3600" dirty="0"/>
              <a:t>Predicting Customer Churn (Classification)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Google Shape;466;p26"/>
          <p:cNvSpPr txBox="1">
            <a:spLocks noGrp="1"/>
          </p:cNvSpPr>
          <p:nvPr>
            <p:ph type="ctrTitle"/>
          </p:nvPr>
        </p:nvSpPr>
        <p:spPr>
          <a:xfrm>
            <a:off x="507998" y="451349"/>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BUSINESS PROBLEM</a:t>
            </a:r>
            <a:endParaRPr sz="2400" dirty="0"/>
          </a:p>
        </p:txBody>
      </p:sp>
      <p:sp>
        <p:nvSpPr>
          <p:cNvPr id="4" name="Google Shape;465;p26">
            <a:extLst>
              <a:ext uri="{FF2B5EF4-FFF2-40B4-BE49-F238E27FC236}">
                <a16:creationId xmlns:a16="http://schemas.microsoft.com/office/drawing/2014/main" id="{B18E9F31-14FC-A6B2-19C6-186C06435666}"/>
              </a:ext>
            </a:extLst>
          </p:cNvPr>
          <p:cNvSpPr txBox="1">
            <a:spLocks/>
          </p:cNvSpPr>
          <p:nvPr/>
        </p:nvSpPr>
        <p:spPr>
          <a:xfrm>
            <a:off x="404871" y="1139768"/>
            <a:ext cx="7866900" cy="22565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Livvic Light"/>
              <a:buChar char="●"/>
              <a:defRPr sz="1200" b="0" i="0" u="none" strike="noStrike" cap="none">
                <a:solidFill>
                  <a:schemeClr val="lt1"/>
                </a:solidFill>
                <a:latin typeface="Maven Pro"/>
                <a:ea typeface="Maven Pro"/>
                <a:cs typeface="Maven Pro"/>
                <a:sym typeface="Maven Pro"/>
              </a:defRPr>
            </a:lvl1pPr>
            <a:lvl2pPr marL="914400" marR="0" lvl="1"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2pPr>
            <a:lvl3pPr marL="1371600" marR="0" lvl="2"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3pPr>
            <a:lvl4pPr marL="1828800" marR="0" lvl="3"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4pPr>
            <a:lvl5pPr marL="2286000" marR="0" lvl="4"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5pPr>
            <a:lvl6pPr marL="2743200" marR="0" lvl="5"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6pPr>
            <a:lvl7pPr marL="3200400" marR="0" lvl="6"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7pPr>
            <a:lvl8pPr marL="3657600" marR="0" lvl="7"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8pPr>
            <a:lvl9pPr marL="4114800" marR="0" lvl="8" indent="-292100" algn="l" rtl="0">
              <a:lnSpc>
                <a:spcPct val="115000"/>
              </a:lnSpc>
              <a:spcBef>
                <a:spcPts val="1600"/>
              </a:spcBef>
              <a:spcAft>
                <a:spcPts val="160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9pPr>
          </a:lstStyle>
          <a:p>
            <a:pPr marL="171450" indent="-171450" algn="just">
              <a:buFont typeface="Arial" panose="020B0604020202020204" pitchFamily="34" charset="0"/>
              <a:buChar char="•"/>
            </a:pPr>
            <a:r>
              <a:rPr lang="en-US" dirty="0"/>
              <a:t>The Phone Company aims to identify the customers who would discontinue service in September 2013 based on the prepaid phone data from the months of June, July, and August 2013. Customer Churn has a significant effect on a company's revenue.</a:t>
            </a:r>
          </a:p>
          <a:p>
            <a:pPr marL="171450" indent="-171450" algn="just">
              <a:buFont typeface="Arial" panose="020B0604020202020204" pitchFamily="34" charset="0"/>
              <a:buChar char="•"/>
            </a:pPr>
            <a:r>
              <a:rPr lang="en-US" dirty="0"/>
              <a:t>Customer acquisition is thought to be five times more expensive than customer retention.</a:t>
            </a:r>
          </a:p>
          <a:p>
            <a:pPr marL="171450" indent="-171450" algn="just">
              <a:buFont typeface="Arial" panose="020B0604020202020204" pitchFamily="34" charset="0"/>
              <a:buChar char="•"/>
            </a:pPr>
            <a:r>
              <a:rPr lang="en-US" dirty="0"/>
              <a:t>Using the dataset provided, classification models must be built that can categorize customers as 1s (likely to drop) or 0s (likely to stay or unlikely to drop).</a:t>
            </a:r>
          </a:p>
          <a:p>
            <a:pPr marL="171450" indent="-171450" algn="just">
              <a:buFont typeface="Arial" panose="020B0604020202020204" pitchFamily="34" charset="0"/>
              <a:buChar char="•"/>
            </a:pPr>
            <a:r>
              <a:rPr lang="en-US" dirty="0"/>
              <a:t>Understanding the traits of customers who are likely to drop the service allows the company to modify its services in order to improve customer retention rates.</a:t>
            </a:r>
          </a:p>
          <a:p>
            <a:pPr marL="0" indent="0">
              <a:spcBef>
                <a:spcPts val="1600"/>
              </a:spcBef>
              <a:spcAft>
                <a:spcPts val="1600"/>
              </a:spcAft>
              <a:buFont typeface="Livvic Light"/>
              <a:buNone/>
            </a:pPr>
            <a:endParaRPr lang="en-US" sz="1400" dirty="0"/>
          </a:p>
        </p:txBody>
      </p:sp>
      <p:sp>
        <p:nvSpPr>
          <p:cNvPr id="7" name="Google Shape;466;p26">
            <a:extLst>
              <a:ext uri="{FF2B5EF4-FFF2-40B4-BE49-F238E27FC236}">
                <a16:creationId xmlns:a16="http://schemas.microsoft.com/office/drawing/2014/main" id="{7192A5D1-17C6-1C89-5D5C-8ACDDD3A4592}"/>
              </a:ext>
            </a:extLst>
          </p:cNvPr>
          <p:cNvSpPr txBox="1">
            <a:spLocks/>
          </p:cNvSpPr>
          <p:nvPr/>
        </p:nvSpPr>
        <p:spPr>
          <a:xfrm>
            <a:off x="507998" y="2879436"/>
            <a:ext cx="47277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z="2400" dirty="0"/>
              <a:t>KEY OBSERVATIONS</a:t>
            </a:r>
          </a:p>
        </p:txBody>
      </p:sp>
      <p:sp>
        <p:nvSpPr>
          <p:cNvPr id="8" name="Google Shape;465;p26">
            <a:extLst>
              <a:ext uri="{FF2B5EF4-FFF2-40B4-BE49-F238E27FC236}">
                <a16:creationId xmlns:a16="http://schemas.microsoft.com/office/drawing/2014/main" id="{CE1B8008-C89A-CC4E-05BA-E2D006B5E7D1}"/>
              </a:ext>
            </a:extLst>
          </p:cNvPr>
          <p:cNvSpPr txBox="1">
            <a:spLocks/>
          </p:cNvSpPr>
          <p:nvPr/>
        </p:nvSpPr>
        <p:spPr>
          <a:xfrm>
            <a:off x="584771" y="3333483"/>
            <a:ext cx="7866900" cy="14482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Livvic Light"/>
              <a:buChar char="●"/>
              <a:defRPr sz="1200" b="0" i="0" u="none" strike="noStrike" cap="none">
                <a:solidFill>
                  <a:schemeClr val="lt1"/>
                </a:solidFill>
                <a:latin typeface="Maven Pro"/>
                <a:ea typeface="Maven Pro"/>
                <a:cs typeface="Maven Pro"/>
                <a:sym typeface="Maven Pro"/>
              </a:defRPr>
            </a:lvl1pPr>
            <a:lvl2pPr marL="914400" marR="0" lvl="1"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2pPr>
            <a:lvl3pPr marL="1371600" marR="0" lvl="2"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3pPr>
            <a:lvl4pPr marL="1828800" marR="0" lvl="3"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4pPr>
            <a:lvl5pPr marL="2286000" marR="0" lvl="4"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5pPr>
            <a:lvl6pPr marL="2743200" marR="0" lvl="5"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6pPr>
            <a:lvl7pPr marL="3200400" marR="0" lvl="6"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7pPr>
            <a:lvl8pPr marL="3657600" marR="0" lvl="7"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8pPr>
            <a:lvl9pPr marL="4114800" marR="0" lvl="8" indent="-292100" algn="l" rtl="0">
              <a:lnSpc>
                <a:spcPct val="115000"/>
              </a:lnSpc>
              <a:spcBef>
                <a:spcPts val="1600"/>
              </a:spcBef>
              <a:spcAft>
                <a:spcPts val="160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9pPr>
          </a:lstStyle>
          <a:p>
            <a:pPr marL="171450" indent="-171450" algn="just">
              <a:buFont typeface="Arial" panose="020B0604020202020204" pitchFamily="34" charset="0"/>
              <a:buChar char="•"/>
            </a:pPr>
            <a:r>
              <a:rPr lang="en-US" dirty="0"/>
              <a:t>We can see from the dataset that among the 3 months (June, July &amp; August 2013) the total user spending was the highest for the month of June (despite having more total customers in August.</a:t>
            </a:r>
          </a:p>
          <a:p>
            <a:pPr marL="171450" indent="-171450" algn="just">
              <a:buFont typeface="Arial" panose="020B0604020202020204" pitchFamily="34" charset="0"/>
              <a:buChar char="•"/>
            </a:pPr>
            <a:endParaRPr lang="en-US" dirty="0"/>
          </a:p>
          <a:p>
            <a:pPr marL="171450" indent="-171450" algn="just">
              <a:buFont typeface="Arial" panose="020B0604020202020204" pitchFamily="34" charset="0"/>
              <a:buChar char="•"/>
            </a:pPr>
            <a:r>
              <a:rPr lang="en-US" dirty="0"/>
              <a:t>Also, the number of recharges done by the customers were highest for the month of June 2013 among the three months.</a:t>
            </a:r>
          </a:p>
          <a:p>
            <a:pPr marL="0" indent="0" algn="just">
              <a:buNone/>
            </a:pPr>
            <a:endParaRPr lang="en-US" sz="1100" dirty="0"/>
          </a:p>
          <a:p>
            <a:pPr marL="171450" indent="-171450" algn="just">
              <a:buFont typeface="Arial" panose="020B0604020202020204" pitchFamily="34" charset="0"/>
              <a:buChar char="•"/>
            </a:pPr>
            <a:r>
              <a:rPr lang="en-US" sz="1100" dirty="0"/>
              <a:t>The number of new customers added were also highest in the month of June 2013 based on the dataset provided.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18825" y="823422"/>
            <a:ext cx="3534300" cy="209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u="sng" dirty="0"/>
              <a:t>Initial Dataset</a:t>
            </a:r>
          </a:p>
          <a:p>
            <a:pPr marL="285750" lvl="0" indent="-285750" algn="l" rtl="0">
              <a:spcBef>
                <a:spcPts val="0"/>
              </a:spcBef>
              <a:spcAft>
                <a:spcPts val="0"/>
              </a:spcAft>
              <a:buFont typeface="Arial" panose="020B0604020202020204" pitchFamily="34" charset="0"/>
              <a:buChar char="•"/>
            </a:pPr>
            <a:r>
              <a:rPr lang="en" sz="1400" dirty="0"/>
              <a:t>No. of Variables / Columns : 190 </a:t>
            </a:r>
          </a:p>
          <a:p>
            <a:pPr marL="285750" lvl="0" indent="-285750" algn="l" rtl="0">
              <a:spcBef>
                <a:spcPts val="0"/>
              </a:spcBef>
              <a:spcAft>
                <a:spcPts val="0"/>
              </a:spcAft>
              <a:buFont typeface="Arial" panose="020B0604020202020204" pitchFamily="34" charset="0"/>
              <a:buChar char="•"/>
            </a:pPr>
            <a:r>
              <a:rPr lang="en" sz="1400" dirty="0"/>
              <a:t>No. of Rows / Observations : 66469</a:t>
            </a:r>
          </a:p>
          <a:p>
            <a:pPr marL="285750" lvl="0" indent="-285750" algn="l" rtl="0">
              <a:spcBef>
                <a:spcPts val="0"/>
              </a:spcBef>
              <a:spcAft>
                <a:spcPts val="0"/>
              </a:spcAft>
              <a:buFont typeface="Arial" panose="020B0604020202020204" pitchFamily="34" charset="0"/>
              <a:buChar char="•"/>
            </a:pPr>
            <a:r>
              <a:rPr lang="en" sz="1400" dirty="0"/>
              <a:t>No. of Missing Values : 8813</a:t>
            </a:r>
          </a:p>
          <a:p>
            <a:pPr marL="285750" lvl="0" indent="-285750" algn="l" rtl="0">
              <a:spcBef>
                <a:spcPts val="0"/>
              </a:spcBef>
              <a:spcAft>
                <a:spcPts val="0"/>
              </a:spcAft>
              <a:buFont typeface="Arial" panose="020B0604020202020204" pitchFamily="34" charset="0"/>
              <a:buChar char="•"/>
            </a:pPr>
            <a:r>
              <a:rPr lang="en" sz="1400" dirty="0"/>
              <a:t>No. of Categorical Predictors : 18</a:t>
            </a:r>
          </a:p>
          <a:p>
            <a:pPr marL="285750" lvl="0" indent="-285750" algn="l" rtl="0">
              <a:spcBef>
                <a:spcPts val="0"/>
              </a:spcBef>
              <a:spcAft>
                <a:spcPts val="0"/>
              </a:spcAft>
              <a:buFont typeface="Arial" panose="020B0604020202020204" pitchFamily="34" charset="0"/>
              <a:buChar char="•"/>
            </a:pPr>
            <a:r>
              <a:rPr lang="en" sz="1400" dirty="0"/>
              <a:t>No. Continuous Predictors : 171</a:t>
            </a:r>
          </a:p>
          <a:p>
            <a:pPr marL="285750" lvl="0" indent="-285750" algn="l" rtl="0">
              <a:spcBef>
                <a:spcPts val="0"/>
              </a:spcBef>
              <a:spcAft>
                <a:spcPts val="0"/>
              </a:spcAft>
              <a:buFont typeface="Arial" panose="020B0604020202020204" pitchFamily="34" charset="0"/>
              <a:buChar char="•"/>
            </a:pPr>
            <a:r>
              <a:rPr lang="en" sz="1400" dirty="0"/>
              <a:t>Number of 1s in Dataset : 13907</a:t>
            </a:r>
          </a:p>
          <a:p>
            <a:pPr marL="285750" lvl="0" indent="-285750" algn="l" rtl="0">
              <a:spcBef>
                <a:spcPts val="0"/>
              </a:spcBef>
              <a:spcAft>
                <a:spcPts val="0"/>
              </a:spcAft>
              <a:buFont typeface="Arial" panose="020B0604020202020204" pitchFamily="34" charset="0"/>
              <a:buChar char="•"/>
            </a:pPr>
            <a:r>
              <a:rPr lang="en" sz="1400" dirty="0"/>
              <a:t>Number of 0s in Dataset : 52562</a:t>
            </a:r>
            <a:endParaRPr sz="1400" dirty="0"/>
          </a:p>
        </p:txBody>
      </p:sp>
      <p:sp>
        <p:nvSpPr>
          <p:cNvPr id="507" name="Google Shape;507;p28"/>
          <p:cNvSpPr txBox="1">
            <a:spLocks noGrp="1"/>
          </p:cNvSpPr>
          <p:nvPr>
            <p:ph type="ctrTitle"/>
          </p:nvPr>
        </p:nvSpPr>
        <p:spPr>
          <a:xfrm>
            <a:off x="618825" y="121975"/>
            <a:ext cx="3169404"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dirty="0"/>
              <a:t>SUMMARY OF DATASET</a:t>
            </a:r>
            <a:endParaRPr sz="2600" dirty="0"/>
          </a:p>
        </p:txBody>
      </p:sp>
      <p:grpSp>
        <p:nvGrpSpPr>
          <p:cNvPr id="508" name="Google Shape;508;p28"/>
          <p:cNvGrpSpPr/>
          <p:nvPr/>
        </p:nvGrpSpPr>
        <p:grpSpPr>
          <a:xfrm>
            <a:off x="4834660" y="823422"/>
            <a:ext cx="3119931" cy="338004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A2BEF8DE-5573-576D-615C-1CD51893AF8B}"/>
              </a:ext>
            </a:extLst>
          </p:cNvPr>
          <p:cNvPicPr>
            <a:picLocks noChangeAspect="1"/>
          </p:cNvPicPr>
          <p:nvPr/>
        </p:nvPicPr>
        <p:blipFill>
          <a:blip r:embed="rId3"/>
          <a:stretch>
            <a:fillRect/>
          </a:stretch>
        </p:blipFill>
        <p:spPr>
          <a:xfrm>
            <a:off x="5275685" y="1473073"/>
            <a:ext cx="2535397" cy="2060377"/>
          </a:xfrm>
          <a:prstGeom prst="rect">
            <a:avLst/>
          </a:prstGeom>
        </p:spPr>
      </p:pic>
      <p:sp>
        <p:nvSpPr>
          <p:cNvPr id="4" name="Google Shape;506;p28">
            <a:extLst>
              <a:ext uri="{FF2B5EF4-FFF2-40B4-BE49-F238E27FC236}">
                <a16:creationId xmlns:a16="http://schemas.microsoft.com/office/drawing/2014/main" id="{7BC0CD4E-CAD5-36EE-5039-3CFF284B30CE}"/>
              </a:ext>
            </a:extLst>
          </p:cNvPr>
          <p:cNvSpPr txBox="1">
            <a:spLocks/>
          </p:cNvSpPr>
          <p:nvPr/>
        </p:nvSpPr>
        <p:spPr>
          <a:xfrm>
            <a:off x="598979" y="2742745"/>
            <a:ext cx="3534300" cy="2090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buFont typeface="Maven Pro"/>
              <a:buNone/>
            </a:pPr>
            <a:r>
              <a:rPr lang="en-US" sz="1400" b="1" u="sng" dirty="0"/>
              <a:t>Final Dataset (for modeling)</a:t>
            </a:r>
          </a:p>
          <a:p>
            <a:pPr marL="285750" indent="-285750">
              <a:buFont typeface="Arial" panose="020B0604020202020204" pitchFamily="34" charset="0"/>
              <a:buChar char="•"/>
            </a:pPr>
            <a:r>
              <a:rPr lang="en-US" sz="1400" dirty="0"/>
              <a:t>No. of Variables / Columns : 85 </a:t>
            </a:r>
          </a:p>
          <a:p>
            <a:pPr marL="285750" indent="-285750">
              <a:buFont typeface="Arial" panose="020B0604020202020204" pitchFamily="34" charset="0"/>
              <a:buChar char="•"/>
            </a:pPr>
            <a:r>
              <a:rPr lang="en-US" sz="1400" dirty="0"/>
              <a:t>No. of Rows / Observations : 57656</a:t>
            </a:r>
          </a:p>
          <a:p>
            <a:pPr marL="285750" indent="-285750">
              <a:buFont typeface="Arial" panose="020B0604020202020204" pitchFamily="34" charset="0"/>
              <a:buChar char="•"/>
            </a:pPr>
            <a:r>
              <a:rPr lang="en-US" sz="1400" dirty="0"/>
              <a:t>No. of Missing Values : 0</a:t>
            </a:r>
          </a:p>
          <a:p>
            <a:pPr marL="285750" indent="-285750">
              <a:buFont typeface="Arial" panose="020B0604020202020204" pitchFamily="34" charset="0"/>
              <a:buChar char="•"/>
            </a:pPr>
            <a:r>
              <a:rPr lang="en-US" sz="1400" dirty="0"/>
              <a:t>No. of Categorical Predictors : 15</a:t>
            </a:r>
          </a:p>
          <a:p>
            <a:pPr marL="285750" indent="-285750">
              <a:buFont typeface="Arial" panose="020B0604020202020204" pitchFamily="34" charset="0"/>
              <a:buChar char="•"/>
            </a:pPr>
            <a:r>
              <a:rPr lang="en-US" sz="1400" dirty="0"/>
              <a:t>No. Continuous Predictors : 69</a:t>
            </a:r>
          </a:p>
          <a:p>
            <a:pPr marL="285750" indent="-285750">
              <a:buFont typeface="Arial" panose="020B0604020202020204" pitchFamily="34" charset="0"/>
              <a:buChar char="•"/>
            </a:pPr>
            <a:r>
              <a:rPr lang="en-US" sz="1400" dirty="0"/>
              <a:t>Number of 1s in Dataset : 7806</a:t>
            </a:r>
          </a:p>
          <a:p>
            <a:pPr marL="285750" indent="-285750">
              <a:buFont typeface="Arial" panose="020B0604020202020204" pitchFamily="34" charset="0"/>
              <a:buChar char="•"/>
            </a:pPr>
            <a:r>
              <a:rPr lang="en-US" sz="1400" dirty="0"/>
              <a:t>Number of 0s in Dataset : 49850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2" name="Google Shape;472;p27"/>
          <p:cNvSpPr txBox="1">
            <a:spLocks noGrp="1"/>
          </p:cNvSpPr>
          <p:nvPr>
            <p:ph type="subTitle" idx="1"/>
          </p:nvPr>
        </p:nvSpPr>
        <p:spPr>
          <a:xfrm>
            <a:off x="6757453" y="3124496"/>
            <a:ext cx="2478296" cy="905121"/>
          </a:xfrm>
          <a:prstGeom prst="rect">
            <a:avLst/>
          </a:prstGeom>
        </p:spPr>
        <p:txBody>
          <a:bodyPr spcFirstLastPara="1" wrap="square" lIns="91425" tIns="91425" rIns="91425" bIns="91425" anchor="t" anchorCtr="0">
            <a:noAutofit/>
          </a:bodyPr>
          <a:lstStyle/>
          <a:p>
            <a:pPr marL="0" indent="0"/>
            <a:r>
              <a:rPr lang="en-US" sz="1200" dirty="0"/>
              <a:t>Higher the number of recharges done by the customer, lower the chances for the customer to drop out</a:t>
            </a:r>
          </a:p>
          <a:p>
            <a:pPr marL="0" lvl="0" indent="0" algn="l" rtl="0">
              <a:spcBef>
                <a:spcPts val="0"/>
              </a:spcBef>
              <a:spcAft>
                <a:spcPts val="0"/>
              </a:spcAft>
              <a:buNone/>
            </a:pPr>
            <a:endParaRPr sz="1200" dirty="0"/>
          </a:p>
        </p:txBody>
      </p:sp>
      <p:sp>
        <p:nvSpPr>
          <p:cNvPr id="475" name="Google Shape;475;p27"/>
          <p:cNvSpPr txBox="1">
            <a:spLocks noGrp="1"/>
          </p:cNvSpPr>
          <p:nvPr>
            <p:ph type="subTitle" idx="2"/>
          </p:nvPr>
        </p:nvSpPr>
        <p:spPr>
          <a:xfrm>
            <a:off x="435144" y="3124496"/>
            <a:ext cx="2646062" cy="9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Higher the number of outgoing calls (last month), lower the chances for the customer to drop the service</a:t>
            </a:r>
            <a:endParaRPr sz="1200" dirty="0"/>
          </a:p>
        </p:txBody>
      </p:sp>
      <p:sp>
        <p:nvSpPr>
          <p:cNvPr id="477" name="Google Shape;477;p27"/>
          <p:cNvSpPr txBox="1">
            <a:spLocks noGrp="1"/>
          </p:cNvSpPr>
          <p:nvPr>
            <p:ph type="subTitle" idx="5"/>
          </p:nvPr>
        </p:nvSpPr>
        <p:spPr>
          <a:xfrm>
            <a:off x="3774967" y="3142820"/>
            <a:ext cx="2287829" cy="572400"/>
          </a:xfrm>
          <a:prstGeom prst="rect">
            <a:avLst/>
          </a:prstGeom>
        </p:spPr>
        <p:txBody>
          <a:bodyPr spcFirstLastPara="1" wrap="square" lIns="91425" tIns="91425" rIns="91425" bIns="91425" anchor="t" anchorCtr="0">
            <a:noAutofit/>
          </a:bodyPr>
          <a:lstStyle/>
          <a:p>
            <a:pPr marL="0" indent="0"/>
            <a:r>
              <a:rPr lang="en-US" sz="1200" dirty="0"/>
              <a:t>Higher the duration for which a customer is inactive, higher the chances for the customer to drop the service</a:t>
            </a:r>
          </a:p>
        </p:txBody>
      </p:sp>
      <p:sp>
        <p:nvSpPr>
          <p:cNvPr id="479" name="Google Shape;479;p27"/>
          <p:cNvSpPr txBox="1">
            <a:spLocks noGrp="1"/>
          </p:cNvSpPr>
          <p:nvPr>
            <p:ph type="ctrTitle" idx="7"/>
          </p:nvPr>
        </p:nvSpPr>
        <p:spPr>
          <a:xfrm>
            <a:off x="243527" y="140919"/>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dirty="0"/>
              <a:t>CUSTOMER BEHAVIOR</a:t>
            </a:r>
            <a:endParaRPr sz="2600" dirty="0"/>
          </a:p>
        </p:txBody>
      </p:sp>
      <p:cxnSp>
        <p:nvCxnSpPr>
          <p:cNvPr id="484" name="Google Shape;484;p27"/>
          <p:cNvCxnSpPr>
            <a:cxnSpLocks/>
          </p:cNvCxnSpPr>
          <p:nvPr/>
        </p:nvCxnSpPr>
        <p:spPr>
          <a:xfrm>
            <a:off x="385090" y="254953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cxnSpLocks/>
          </p:cNvCxnSpPr>
          <p:nvPr/>
        </p:nvCxnSpPr>
        <p:spPr>
          <a:xfrm>
            <a:off x="3523491" y="2533633"/>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cxnSpLocks/>
          </p:cNvCxnSpPr>
          <p:nvPr/>
        </p:nvCxnSpPr>
        <p:spPr>
          <a:xfrm>
            <a:off x="6610702" y="2533633"/>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Picture 16">
            <a:extLst>
              <a:ext uri="{FF2B5EF4-FFF2-40B4-BE49-F238E27FC236}">
                <a16:creationId xmlns:a16="http://schemas.microsoft.com/office/drawing/2014/main" id="{A001D56D-1B9D-578B-D037-8A57FE77E7A2}"/>
              </a:ext>
            </a:extLst>
          </p:cNvPr>
          <p:cNvPicPr>
            <a:picLocks noChangeAspect="1"/>
          </p:cNvPicPr>
          <p:nvPr/>
        </p:nvPicPr>
        <p:blipFill>
          <a:blip r:embed="rId3"/>
          <a:stretch>
            <a:fillRect/>
          </a:stretch>
        </p:blipFill>
        <p:spPr>
          <a:xfrm>
            <a:off x="525768" y="949280"/>
            <a:ext cx="2363995" cy="2108537"/>
          </a:xfrm>
          <a:prstGeom prst="rect">
            <a:avLst/>
          </a:prstGeom>
        </p:spPr>
      </p:pic>
      <p:sp>
        <p:nvSpPr>
          <p:cNvPr id="23" name="Google Shape;477;p27">
            <a:extLst>
              <a:ext uri="{FF2B5EF4-FFF2-40B4-BE49-F238E27FC236}">
                <a16:creationId xmlns:a16="http://schemas.microsoft.com/office/drawing/2014/main" id="{B08C0971-6D47-6C15-9D09-B397C8F619BC}"/>
              </a:ext>
            </a:extLst>
          </p:cNvPr>
          <p:cNvSpPr txBox="1">
            <a:spLocks/>
          </p:cNvSpPr>
          <p:nvPr/>
        </p:nvSpPr>
        <p:spPr>
          <a:xfrm>
            <a:off x="577405" y="4096296"/>
            <a:ext cx="8356975" cy="9729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r>
              <a:rPr lang="en-US" b="1" dirty="0"/>
              <a:t>Summary</a:t>
            </a:r>
            <a:r>
              <a:rPr lang="en-US" dirty="0"/>
              <a:t> :  </a:t>
            </a:r>
            <a:r>
              <a:rPr lang="en-US" sz="1200" dirty="0"/>
              <a:t>To summarize customer behavior, we can say that lesser engagement or higher period of inactivity from a customer increases the chance for them to drop the service. The best thing the phone company can do to improve customer retention is to reduce the period of inactivity by introducing attractive packages that offer best plans for both incoming &amp; outgoing , thereby encouraging more recharges &amp; hence, more activity.</a:t>
            </a:r>
            <a:endParaRPr lang="en-US" dirty="0"/>
          </a:p>
        </p:txBody>
      </p:sp>
      <p:pic>
        <p:nvPicPr>
          <p:cNvPr id="27" name="Picture 26">
            <a:extLst>
              <a:ext uri="{FF2B5EF4-FFF2-40B4-BE49-F238E27FC236}">
                <a16:creationId xmlns:a16="http://schemas.microsoft.com/office/drawing/2014/main" id="{D45E9055-6694-EEB6-FBB5-AF145388A135}"/>
              </a:ext>
            </a:extLst>
          </p:cNvPr>
          <p:cNvPicPr>
            <a:picLocks noChangeAspect="1"/>
          </p:cNvPicPr>
          <p:nvPr/>
        </p:nvPicPr>
        <p:blipFill>
          <a:blip r:embed="rId4"/>
          <a:stretch>
            <a:fillRect/>
          </a:stretch>
        </p:blipFill>
        <p:spPr>
          <a:xfrm>
            <a:off x="3641610" y="949280"/>
            <a:ext cx="2363996" cy="2158753"/>
          </a:xfrm>
          <a:prstGeom prst="rect">
            <a:avLst/>
          </a:prstGeom>
        </p:spPr>
      </p:pic>
      <p:pic>
        <p:nvPicPr>
          <p:cNvPr id="29" name="Picture 28">
            <a:extLst>
              <a:ext uri="{FF2B5EF4-FFF2-40B4-BE49-F238E27FC236}">
                <a16:creationId xmlns:a16="http://schemas.microsoft.com/office/drawing/2014/main" id="{560DFF98-3DD5-885E-8DED-BD8BAF39C284}"/>
              </a:ext>
            </a:extLst>
          </p:cNvPr>
          <p:cNvPicPr>
            <a:picLocks noChangeAspect="1"/>
          </p:cNvPicPr>
          <p:nvPr/>
        </p:nvPicPr>
        <p:blipFill>
          <a:blip r:embed="rId5"/>
          <a:stretch>
            <a:fillRect/>
          </a:stretch>
        </p:blipFill>
        <p:spPr>
          <a:xfrm>
            <a:off x="6757454" y="919017"/>
            <a:ext cx="2308744" cy="218901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2183844" y="1711156"/>
            <a:ext cx="4776311" cy="17211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a:t>
            </a:r>
            <a:r>
              <a:rPr lang="en" dirty="0">
                <a:solidFill>
                  <a:schemeClr val="accent3"/>
                </a:solidFill>
              </a:rPr>
              <a:t>YOU</a:t>
            </a:r>
            <a:endParaRPr dirty="0">
              <a:solidFill>
                <a:schemeClr val="accent3"/>
              </a:solidFill>
            </a:endParaRPr>
          </a:p>
        </p:txBody>
      </p:sp>
    </p:spTree>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330</TotalTime>
  <Words>459</Words>
  <Application>Microsoft Office PowerPoint</Application>
  <PresentationFormat>On-screen Show (16:9)</PresentationFormat>
  <Paragraphs>35</Paragraphs>
  <Slides>5</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Maven Pro</vt:lpstr>
      <vt:lpstr>Livvic Light</vt:lpstr>
      <vt:lpstr>Fira Sans Extra Condensed Medium</vt:lpstr>
      <vt:lpstr>Advent Pro SemiBold</vt:lpstr>
      <vt:lpstr>Nunito Light</vt:lpstr>
      <vt:lpstr>Arial</vt:lpstr>
      <vt:lpstr>Share Tech</vt:lpstr>
      <vt:lpstr>Data Science Consulting by Slidesgo</vt:lpstr>
      <vt:lpstr>PowerPoint Presentation</vt:lpstr>
      <vt:lpstr>BUSINESS PROBLEM</vt:lpstr>
      <vt:lpstr>SUMMARY OF DATASET</vt:lpstr>
      <vt:lpstr>CUSTOMER BEHAVIOR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Ajith Menon, Adwaith</cp:lastModifiedBy>
  <cp:revision>21</cp:revision>
  <dcterms:modified xsi:type="dcterms:W3CDTF">2023-03-16T03:41:48Z</dcterms:modified>
</cp:coreProperties>
</file>