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0F11E4-E06D-9AB5-19D1-3C02A8AE0999}" v="19" dt="2023-05-10T13:51:36.383"/>
    <p1510:client id="{D383E8F1-B99E-43E0-9F3B-2F09FE589853}" v="188" dt="2023-05-10T07:40:43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A3248A-FCBA-4538-91BB-8EA1C8C575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CFD71-1B38-4263-B845-13ED0170C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D02A6-1DEC-41EB-81A1-F35E40B39432}" type="datetime1">
              <a:rPr lang="en-GB" smtClean="0"/>
              <a:t>10/05/2023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4538B-F3ED-44C7-B9D3-4566ABB978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54B66-A131-4DAC-BEFE-11AFA7521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95C10-1B97-4631-BBA9-B116D8CE3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925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57704-6EDB-46AC-8852-2827E769FDB2}" type="datetime1">
              <a:rPr lang="en-GB" smtClean="0"/>
              <a:pPr/>
              <a:t>10/05/2023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DB08D-32FE-4C56-95DB-2741485080A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0303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DB08D-32FE-4C56-95DB-2741485080A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58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7A92D7B5-060E-4D44-811A-B518BD881B18}" type="datetime1">
              <a:rPr lang="en-GB" noProof="0" smtClean="0"/>
              <a:t>10/05/2023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02F0F7-D86C-4FC9-AC82-0DCCF787CE69}" type="datetime1">
              <a:rPr lang="en-GB" noProof="0" smtClean="0"/>
              <a:t>10/05/2023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DC5E46-5961-4EA7-98EF-1A55899C3BBE}" type="datetime1">
              <a:rPr lang="en-GB" noProof="0" smtClean="0"/>
              <a:t>10/05/2023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F471A9-B3A6-4735-9C47-AB4C5F7C0FD5}" type="datetime1">
              <a:rPr lang="en-GB" noProof="0" smtClean="0"/>
              <a:t>10/05/2023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EDE4B-68AA-4ABB-9AD1-7586C442BFB3}" type="datetime1">
              <a:rPr lang="en-GB" noProof="0" smtClean="0"/>
              <a:t>10/05/2023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E5E5E3-BB3C-4FC6-B3BB-6BBF7E5E9C26}" type="datetime1">
              <a:rPr lang="en-GB" noProof="0" smtClean="0"/>
              <a:t>10/05/2023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F1556-A8AE-4DA0-8175-4FCE8DE49E24}" type="datetime1">
              <a:rPr lang="en-GB" noProof="0" smtClean="0"/>
              <a:t>10/05/2023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324601DC-A9AE-4833-9CC5-036749A2D10B}" type="datetime1">
              <a:rPr lang="en-GB" noProof="0" smtClean="0"/>
              <a:t>10/05/2023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1EBB9208-58AD-4095-AAD8-A3150B629594}" type="datetime1">
              <a:rPr lang="en-GB" noProof="0" smtClean="0"/>
              <a:t>10/05/2023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1D501-BD47-47FC-8F1B-30736704360D}" type="datetime1">
              <a:rPr lang="en-GB" noProof="0" smtClean="0"/>
              <a:t>10/05/2023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BF883-6AD6-4A4E-BFA7-F1B4A3964359}" type="datetime1">
              <a:rPr lang="en-GB" noProof="0" smtClean="0"/>
              <a:t>10/05/2023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DB93A3-8EAD-4647-AD6C-B45EAA43133B}" type="datetime1">
              <a:rPr lang="en-GB" noProof="0" smtClean="0"/>
              <a:t>10/05/2023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57A1CA-2D22-4F7B-AB9E-CAC4F2E16CF8}" type="datetime1">
              <a:rPr lang="en-GB" noProof="0" smtClean="0"/>
              <a:t>10/05/2023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7B500A-BD17-4B81-A178-237AB3D17220}" type="datetime1">
              <a:rPr lang="en-GB" noProof="0" smtClean="0"/>
              <a:t>10/05/2023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2C6426-9A57-4D6B-98BF-C5C52C38A9F7}" type="datetime1">
              <a:rPr lang="en-GB" noProof="0" smtClean="0"/>
              <a:t>10/05/2023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EECA4D-BC6E-4DB3-8906-078886374D65}" type="datetime1">
              <a:rPr lang="en-GB" noProof="0" smtClean="0"/>
              <a:t>10/05/2023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174BEE-114B-4E2C-8645-91D5D000FC10}" type="datetime1">
              <a:rPr lang="en-GB" noProof="0" smtClean="0"/>
              <a:t>10/05/2023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66226CF3-8F39-4466-AAB4-C44B91920D46}" type="datetime1">
              <a:rPr lang="en-GB" noProof="0" smtClean="0"/>
              <a:t>10/05/2023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784423"/>
            <a:ext cx="8825658" cy="2677648"/>
          </a:xfrm>
        </p:spPr>
        <p:txBody>
          <a:bodyPr rtlCol="0"/>
          <a:lstStyle/>
          <a:p>
            <a:r>
              <a:rPr lang="en-GB" dirty="0"/>
              <a:t>Driver-Taxi Trips Information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558415"/>
            <a:ext cx="8825658" cy="861420"/>
          </a:xfrm>
        </p:spPr>
        <p:txBody>
          <a:bodyPr rtlCol="0">
            <a:normAutofit fontScale="77500" lnSpcReduction="20000"/>
          </a:bodyPr>
          <a:lstStyle/>
          <a:p>
            <a:r>
              <a:rPr lang="en-GB" dirty="0"/>
              <a:t>Created by: </a:t>
            </a:r>
            <a:endParaRPr lang="en-US"/>
          </a:p>
          <a:p>
            <a:r>
              <a:rPr lang="en-GB"/>
              <a:t>Vijay </a:t>
            </a:r>
            <a:r>
              <a:rPr lang="en-GB" err="1"/>
              <a:t>devkate</a:t>
            </a:r>
            <a:endParaRPr lang="en-GB" dirty="0" err="1"/>
          </a:p>
          <a:p>
            <a:r>
              <a:rPr lang="en-GB" dirty="0"/>
              <a:t>Sagar </a:t>
            </a:r>
            <a:r>
              <a:rPr lang="en-GB" dirty="0" err="1"/>
              <a:t>devkate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870E-3013-3EDD-68FE-E9F86903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1B82-7834-DE23-9E36-E1D707585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1224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/>
              <a:t>To develop driver-taxi trips information system we have used </a:t>
            </a:r>
            <a:r>
              <a:rPr lang="en-GB" b="1" dirty="0"/>
              <a:t>PostgreSQL </a:t>
            </a:r>
            <a:r>
              <a:rPr lang="en-GB" dirty="0"/>
              <a:t>which is a relational database.</a:t>
            </a:r>
          </a:p>
          <a:p>
            <a:r>
              <a:rPr lang="en-GB" dirty="0">
                <a:solidFill>
                  <a:srgbClr val="404040"/>
                </a:solidFill>
                <a:ea typeface="+mn-lt"/>
                <a:cs typeface="+mn-lt"/>
              </a:rPr>
              <a:t>The data model for the driver taxi trip information system consists of three tables: </a:t>
            </a:r>
            <a:r>
              <a:rPr lang="en-GB" b="1" dirty="0">
                <a:solidFill>
                  <a:srgbClr val="404040"/>
                </a:solidFill>
                <a:ea typeface="+mn-lt"/>
                <a:cs typeface="+mn-lt"/>
              </a:rPr>
              <a:t>driver, car, and trip</a:t>
            </a:r>
            <a:r>
              <a:rPr lang="en-GB" dirty="0">
                <a:solidFill>
                  <a:srgbClr val="404040"/>
                </a:solidFill>
                <a:ea typeface="+mn-lt"/>
                <a:cs typeface="+mn-lt"/>
              </a:rPr>
              <a:t>. </a:t>
            </a:r>
            <a:endParaRPr lang="en-GB" dirty="0"/>
          </a:p>
          <a:p>
            <a:pPr marL="742950" indent="-285750">
              <a:buAutoNum type="arabicPeriod"/>
            </a:pPr>
            <a:r>
              <a:rPr lang="en-GB" sz="1400" dirty="0">
                <a:solidFill>
                  <a:srgbClr val="24292F"/>
                </a:solidFill>
                <a:ea typeface="+mn-lt"/>
                <a:cs typeface="+mn-lt"/>
              </a:rPr>
              <a:t>The driver table contains information about each driver, such as their </a:t>
            </a:r>
            <a:r>
              <a:rPr lang="en-GB" sz="1400" b="1" dirty="0">
                <a:solidFill>
                  <a:srgbClr val="24292F"/>
                </a:solidFill>
                <a:ea typeface="+mn-lt"/>
                <a:cs typeface="+mn-lt"/>
              </a:rPr>
              <a:t>first name</a:t>
            </a:r>
            <a:r>
              <a:rPr lang="en-GB" sz="1400" dirty="0">
                <a:solidFill>
                  <a:srgbClr val="24292F"/>
                </a:solidFill>
                <a:ea typeface="+mn-lt"/>
                <a:cs typeface="+mn-lt"/>
              </a:rPr>
              <a:t>, </a:t>
            </a:r>
            <a:r>
              <a:rPr lang="en-GB" sz="1400" b="1" dirty="0">
                <a:solidFill>
                  <a:srgbClr val="24292F"/>
                </a:solidFill>
                <a:ea typeface="+mn-lt"/>
                <a:cs typeface="+mn-lt"/>
              </a:rPr>
              <a:t>last name</a:t>
            </a:r>
            <a:r>
              <a:rPr lang="en-GB" sz="1400" dirty="0">
                <a:solidFill>
                  <a:srgbClr val="24292F"/>
                </a:solidFill>
                <a:ea typeface="+mn-lt"/>
                <a:cs typeface="+mn-lt"/>
              </a:rPr>
              <a:t>, </a:t>
            </a:r>
            <a:r>
              <a:rPr lang="en-GB" sz="1400" b="1" dirty="0">
                <a:solidFill>
                  <a:srgbClr val="24292F"/>
                </a:solidFill>
                <a:ea typeface="+mn-lt"/>
                <a:cs typeface="+mn-lt"/>
              </a:rPr>
              <a:t>email</a:t>
            </a:r>
            <a:r>
              <a:rPr lang="en-GB" sz="1400" dirty="0">
                <a:solidFill>
                  <a:srgbClr val="24292F"/>
                </a:solidFill>
                <a:ea typeface="+mn-lt"/>
                <a:cs typeface="+mn-lt"/>
              </a:rPr>
              <a:t>, </a:t>
            </a:r>
            <a:r>
              <a:rPr lang="en-GB" sz="1400" b="1" dirty="0">
                <a:solidFill>
                  <a:srgbClr val="24292F"/>
                </a:solidFill>
                <a:ea typeface="+mn-lt"/>
                <a:cs typeface="+mn-lt"/>
              </a:rPr>
              <a:t>license number</a:t>
            </a:r>
            <a:r>
              <a:rPr lang="en-GB" sz="1400" dirty="0">
                <a:solidFill>
                  <a:srgbClr val="24292F"/>
                </a:solidFill>
                <a:ea typeface="+mn-lt"/>
                <a:cs typeface="+mn-lt"/>
              </a:rPr>
              <a:t>, and </a:t>
            </a:r>
            <a:r>
              <a:rPr lang="en-GB" sz="1400" b="1" dirty="0">
                <a:solidFill>
                  <a:srgbClr val="24292F"/>
                </a:solidFill>
                <a:ea typeface="+mn-lt"/>
                <a:cs typeface="+mn-lt"/>
              </a:rPr>
              <a:t>phone number</a:t>
            </a:r>
            <a:r>
              <a:rPr lang="en-GB" sz="1400" dirty="0">
                <a:solidFill>
                  <a:srgbClr val="24292F"/>
                </a:solidFill>
                <a:ea typeface="+mn-lt"/>
                <a:cs typeface="+mn-lt"/>
              </a:rPr>
              <a:t>, </a:t>
            </a:r>
            <a:endParaRPr lang="en-GB" sz="1400">
              <a:solidFill>
                <a:srgbClr val="404040"/>
              </a:solidFill>
              <a:ea typeface="+mn-lt"/>
              <a:cs typeface="+mn-lt"/>
            </a:endParaRPr>
          </a:p>
          <a:p>
            <a:pPr marL="742950" indent="-285750">
              <a:buAutoNum type="arabicPeriod"/>
            </a:pPr>
            <a:r>
              <a:rPr lang="en-GB" sz="1400" dirty="0">
                <a:solidFill>
                  <a:srgbClr val="24292F"/>
                </a:solidFill>
                <a:ea typeface="+mn-lt"/>
                <a:cs typeface="+mn-lt"/>
              </a:rPr>
              <a:t>The car table contains information about each car, such as its </a:t>
            </a:r>
            <a:r>
              <a:rPr lang="en-GB" sz="1400" b="1" dirty="0">
                <a:solidFill>
                  <a:srgbClr val="24292F"/>
                </a:solidFill>
                <a:ea typeface="+mn-lt"/>
                <a:cs typeface="+mn-lt"/>
              </a:rPr>
              <a:t>model</a:t>
            </a:r>
            <a:r>
              <a:rPr lang="en-GB" sz="1400" dirty="0">
                <a:solidFill>
                  <a:srgbClr val="24292F"/>
                </a:solidFill>
                <a:ea typeface="+mn-lt"/>
                <a:cs typeface="+mn-lt"/>
              </a:rPr>
              <a:t>, </a:t>
            </a:r>
            <a:r>
              <a:rPr lang="en-GB" sz="1400" b="1" dirty="0">
                <a:solidFill>
                  <a:srgbClr val="24292F"/>
                </a:solidFill>
                <a:ea typeface="+mn-lt"/>
                <a:cs typeface="+mn-lt"/>
              </a:rPr>
              <a:t>registration number</a:t>
            </a:r>
            <a:r>
              <a:rPr lang="en-GB" sz="1400" dirty="0">
                <a:solidFill>
                  <a:srgbClr val="24292F"/>
                </a:solidFill>
                <a:ea typeface="+mn-lt"/>
                <a:cs typeface="+mn-lt"/>
              </a:rPr>
              <a:t>, and </a:t>
            </a:r>
            <a:r>
              <a:rPr lang="en-GB" sz="1400" b="1" dirty="0">
                <a:solidFill>
                  <a:srgbClr val="24292F"/>
                </a:solidFill>
                <a:ea typeface="+mn-lt"/>
                <a:cs typeface="+mn-lt"/>
              </a:rPr>
              <a:t>maximum passenger capacity</a:t>
            </a:r>
            <a:r>
              <a:rPr lang="en-GB" sz="1400" dirty="0">
                <a:solidFill>
                  <a:srgbClr val="24292F"/>
                </a:solidFill>
                <a:ea typeface="+mn-lt"/>
                <a:cs typeface="+mn-lt"/>
              </a:rPr>
              <a:t>. </a:t>
            </a:r>
            <a:endParaRPr lang="en-GB" sz="1400">
              <a:solidFill>
                <a:srgbClr val="404040"/>
              </a:solidFill>
              <a:ea typeface="+mn-lt"/>
              <a:cs typeface="+mn-lt"/>
            </a:endParaRPr>
          </a:p>
          <a:p>
            <a:pPr marL="742950" indent="-285750">
              <a:buAutoNum type="arabicPeriod"/>
            </a:pPr>
            <a:r>
              <a:rPr lang="en-GB" sz="1400" dirty="0">
                <a:solidFill>
                  <a:srgbClr val="24292F"/>
                </a:solidFill>
                <a:ea typeface="+mn-lt"/>
                <a:cs typeface="+mn-lt"/>
              </a:rPr>
              <a:t>Both the driver and car tables have a </a:t>
            </a:r>
            <a:r>
              <a:rPr lang="en-GB" sz="1400" b="1" dirty="0">
                <a:solidFill>
                  <a:srgbClr val="24292F"/>
                </a:solidFill>
                <a:ea typeface="+mn-lt"/>
                <a:cs typeface="+mn-lt"/>
              </a:rPr>
              <a:t>one-to-many relationship</a:t>
            </a:r>
            <a:r>
              <a:rPr lang="en-GB" sz="1400" dirty="0">
                <a:solidFill>
                  <a:srgbClr val="24292F"/>
                </a:solidFill>
                <a:ea typeface="+mn-lt"/>
                <a:cs typeface="+mn-lt"/>
              </a:rPr>
              <a:t> with the trip table.</a:t>
            </a:r>
            <a:endParaRPr lang="en-GB" sz="1400">
              <a:solidFill>
                <a:srgbClr val="404040"/>
              </a:solidFill>
            </a:endParaRPr>
          </a:p>
          <a:p>
            <a:pPr marL="742950" indent="-285750">
              <a:buAutoNum type="arabicPeriod"/>
            </a:pPr>
            <a:r>
              <a:rPr lang="en-GB" sz="1400" dirty="0">
                <a:solidFill>
                  <a:srgbClr val="24292F"/>
                </a:solidFill>
                <a:ea typeface="+mn-lt"/>
                <a:cs typeface="+mn-lt"/>
              </a:rPr>
              <a:t>The trip table contains information about each individual trip, such as the </a:t>
            </a:r>
            <a:r>
              <a:rPr lang="en-GB" sz="1400" b="1" dirty="0">
                <a:solidFill>
                  <a:srgbClr val="24292F"/>
                </a:solidFill>
                <a:ea typeface="+mn-lt"/>
                <a:cs typeface="+mn-lt"/>
              </a:rPr>
              <a:t>start and end times</a:t>
            </a:r>
            <a:r>
              <a:rPr lang="en-GB" sz="1400" dirty="0">
                <a:solidFill>
                  <a:srgbClr val="24292F"/>
                </a:solidFill>
                <a:ea typeface="+mn-lt"/>
                <a:cs typeface="+mn-lt"/>
              </a:rPr>
              <a:t>, </a:t>
            </a:r>
            <a:r>
              <a:rPr lang="en-GB" sz="1400" b="1" dirty="0">
                <a:solidFill>
                  <a:srgbClr val="24292F"/>
                </a:solidFill>
                <a:ea typeface="+mn-lt"/>
                <a:cs typeface="+mn-lt"/>
              </a:rPr>
              <a:t>fare</a:t>
            </a:r>
            <a:r>
              <a:rPr lang="en-GB" sz="1400" dirty="0">
                <a:solidFill>
                  <a:srgbClr val="24292F"/>
                </a:solidFill>
                <a:ea typeface="+mn-lt"/>
                <a:cs typeface="+mn-lt"/>
              </a:rPr>
              <a:t>, </a:t>
            </a:r>
            <a:r>
              <a:rPr lang="en-GB" sz="1400" b="1" dirty="0">
                <a:solidFill>
                  <a:srgbClr val="24292F"/>
                </a:solidFill>
                <a:ea typeface="+mn-lt"/>
                <a:cs typeface="+mn-lt"/>
              </a:rPr>
              <a:t>distance</a:t>
            </a:r>
            <a:r>
              <a:rPr lang="en-GB" sz="1400" dirty="0">
                <a:solidFill>
                  <a:srgbClr val="24292F"/>
                </a:solidFill>
                <a:ea typeface="+mn-lt"/>
                <a:cs typeface="+mn-lt"/>
              </a:rPr>
              <a:t>, </a:t>
            </a:r>
            <a:r>
              <a:rPr lang="en-GB" sz="1400" b="1" dirty="0">
                <a:solidFill>
                  <a:srgbClr val="24292F"/>
                </a:solidFill>
                <a:ea typeface="+mn-lt"/>
                <a:cs typeface="+mn-lt"/>
              </a:rPr>
              <a:t>pick up and drop off locations</a:t>
            </a:r>
            <a:r>
              <a:rPr lang="en-GB" sz="1400" dirty="0">
                <a:solidFill>
                  <a:srgbClr val="24292F"/>
                </a:solidFill>
                <a:ea typeface="+mn-lt"/>
                <a:cs typeface="+mn-lt"/>
              </a:rPr>
              <a:t>, and </a:t>
            </a:r>
            <a:r>
              <a:rPr lang="en-GB" sz="1400" b="1" dirty="0">
                <a:solidFill>
                  <a:srgbClr val="24292F"/>
                </a:solidFill>
                <a:ea typeface="+mn-lt"/>
                <a:cs typeface="+mn-lt"/>
              </a:rPr>
              <a:t>no of passengers</a:t>
            </a:r>
            <a:r>
              <a:rPr lang="en-GB" sz="1400" dirty="0">
                <a:solidFill>
                  <a:srgbClr val="24292F"/>
                </a:solidFill>
                <a:ea typeface="+mn-lt"/>
                <a:cs typeface="+mn-lt"/>
              </a:rPr>
              <a:t>. </a:t>
            </a:r>
            <a:endParaRPr lang="en-GB" sz="1400">
              <a:solidFill>
                <a:srgbClr val="404040"/>
              </a:solidFill>
              <a:ea typeface="+mn-lt"/>
              <a:cs typeface="+mn-lt"/>
            </a:endParaRPr>
          </a:p>
          <a:p>
            <a:pPr marL="742950" indent="-285750">
              <a:buAutoNum type="arabicPeriod"/>
            </a:pPr>
            <a:r>
              <a:rPr lang="en-GB" sz="1400" dirty="0">
                <a:solidFill>
                  <a:srgbClr val="24292F"/>
                </a:solidFill>
                <a:ea typeface="+mn-lt"/>
                <a:cs typeface="+mn-lt"/>
              </a:rPr>
              <a:t>Each trip is associated with one driver and one car, and each driver and car can be associated with many trips.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434903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Ion Boardroom</vt:lpstr>
      <vt:lpstr>Driver-Taxi Trips Information System</vt:lpstr>
      <vt:lpstr>Data Model: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71</cp:revision>
  <dcterms:created xsi:type="dcterms:W3CDTF">2023-05-10T07:03:49Z</dcterms:created>
  <dcterms:modified xsi:type="dcterms:W3CDTF">2023-05-10T13:51:49Z</dcterms:modified>
</cp:coreProperties>
</file>