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6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3356-5F35-469B-94AB-9E336348A0DB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2398-D0E4-4EDD-9365-D04CCA68D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6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3356-5F35-469B-94AB-9E336348A0DB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2398-D0E4-4EDD-9365-D04CCA68D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4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3356-5F35-469B-94AB-9E336348A0DB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2398-D0E4-4EDD-9365-D04CCA68D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3356-5F35-469B-94AB-9E336348A0DB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2398-D0E4-4EDD-9365-D04CCA68D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2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3356-5F35-469B-94AB-9E336348A0DB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2398-D0E4-4EDD-9365-D04CCA68D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7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3356-5F35-469B-94AB-9E336348A0DB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2398-D0E4-4EDD-9365-D04CCA68D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9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3356-5F35-469B-94AB-9E336348A0DB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2398-D0E4-4EDD-9365-D04CCA68D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9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3356-5F35-469B-94AB-9E336348A0DB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2398-D0E4-4EDD-9365-D04CCA68D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6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3356-5F35-469B-94AB-9E336348A0DB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2398-D0E4-4EDD-9365-D04CCA68D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3356-5F35-469B-94AB-9E336348A0DB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2398-D0E4-4EDD-9365-D04CCA68D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8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3356-5F35-469B-94AB-9E336348A0DB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2398-D0E4-4EDD-9365-D04CCA68D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7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93356-5F35-469B-94AB-9E336348A0DB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D2398-D0E4-4EDD-9365-D04CCA68D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4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1987"/>
            <a:ext cx="9144000" cy="2387600"/>
          </a:xfrm>
        </p:spPr>
        <p:txBody>
          <a:bodyPr/>
          <a:lstStyle/>
          <a:p>
            <a:r>
              <a:rPr lang="en-US" b="1" dirty="0" smtClean="0"/>
              <a:t>Automated On-Us </a:t>
            </a:r>
            <a:r>
              <a:rPr lang="en-US" b="1" dirty="0" err="1" smtClean="0"/>
              <a:t>Cheque</a:t>
            </a:r>
            <a:r>
              <a:rPr lang="en-US" b="1" dirty="0" smtClean="0"/>
              <a:t> Processing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21623"/>
            <a:ext cx="9144000" cy="2582839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B050"/>
                </a:solidFill>
              </a:rPr>
              <a:t>Team </a:t>
            </a:r>
            <a:r>
              <a:rPr lang="en-US" sz="3200" b="1" dirty="0" err="1" smtClean="0">
                <a:solidFill>
                  <a:srgbClr val="00B050"/>
                </a:solidFill>
              </a:rPr>
              <a:t>MagnIeeT</a:t>
            </a:r>
            <a:endParaRPr lang="en-US" sz="3200" b="1" dirty="0" smtClean="0">
              <a:solidFill>
                <a:srgbClr val="00B050"/>
              </a:solidFill>
            </a:endParaRPr>
          </a:p>
          <a:p>
            <a:pPr algn="l"/>
            <a:r>
              <a:rPr lang="en-US" sz="1600" b="1" dirty="0" smtClean="0"/>
              <a:t>Anubhav Nanda</a:t>
            </a:r>
          </a:p>
          <a:p>
            <a:pPr algn="l"/>
            <a:r>
              <a:rPr lang="en-US" sz="1600" b="1" dirty="0" smtClean="0"/>
              <a:t>Ashutosh Pathak</a:t>
            </a:r>
          </a:p>
          <a:p>
            <a:pPr algn="l"/>
            <a:r>
              <a:rPr lang="en-US" sz="1600" b="1" dirty="0" smtClean="0"/>
              <a:t>Neeraj Agrawal</a:t>
            </a:r>
          </a:p>
          <a:p>
            <a:pPr algn="l"/>
            <a:r>
              <a:rPr lang="en-US" sz="1600" b="1" dirty="0" smtClean="0"/>
              <a:t>Vijayendra Grampurohit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95195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Data Validation: </a:t>
            </a:r>
            <a:r>
              <a:rPr lang="en-US" dirty="0" err="1" smtClean="0">
                <a:solidFill>
                  <a:srgbClr val="92D050"/>
                </a:solidFill>
              </a:rPr>
              <a:t>Cheque</a:t>
            </a:r>
            <a:r>
              <a:rPr lang="en-US" dirty="0" smtClean="0">
                <a:solidFill>
                  <a:srgbClr val="92D050"/>
                </a:solidFill>
              </a:rPr>
              <a:t> is stale or not. 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After extracting information from </a:t>
            </a:r>
            <a:r>
              <a:rPr lang="en-US" sz="2400" dirty="0" err="1" smtClean="0"/>
              <a:t>cheque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Dates digits are divided into individual digits.</a:t>
            </a:r>
          </a:p>
          <a:p>
            <a:endParaRPr lang="en-US" sz="2400" dirty="0"/>
          </a:p>
          <a:p>
            <a:r>
              <a:rPr lang="en-US" sz="2400" dirty="0" err="1" smtClean="0">
                <a:solidFill>
                  <a:srgbClr val="0070C0"/>
                </a:solidFill>
              </a:rPr>
              <a:t>Lenet</a:t>
            </a:r>
            <a:r>
              <a:rPr lang="en-US" sz="2400" dirty="0" smtClean="0">
                <a:solidFill>
                  <a:srgbClr val="0070C0"/>
                </a:solidFill>
              </a:rPr>
              <a:t> deep learning model is trained. </a:t>
            </a:r>
          </a:p>
          <a:p>
            <a:r>
              <a:rPr lang="en-US" sz="2400" dirty="0" err="1" smtClean="0"/>
              <a:t>Lenet</a:t>
            </a:r>
            <a:r>
              <a:rPr lang="en-US" sz="2400" dirty="0" smtClean="0"/>
              <a:t> is able to identify dates with </a:t>
            </a:r>
            <a:r>
              <a:rPr lang="en-US" sz="2400" dirty="0" smtClean="0">
                <a:solidFill>
                  <a:srgbClr val="0070C0"/>
                </a:solidFill>
              </a:rPr>
              <a:t>90% accuracy. </a:t>
            </a:r>
            <a:r>
              <a:rPr lang="en-US" sz="2400" dirty="0" smtClean="0"/>
              <a:t>With more data accuracy can be improved further.</a:t>
            </a:r>
          </a:p>
          <a:p>
            <a:endParaRPr lang="en-US" sz="2400" dirty="0"/>
          </a:p>
          <a:p>
            <a:r>
              <a:rPr lang="en-US" sz="2400" dirty="0" smtClean="0"/>
              <a:t>If date on </a:t>
            </a:r>
            <a:r>
              <a:rPr lang="en-US" sz="2400" dirty="0" err="1" smtClean="0"/>
              <a:t>cheque</a:t>
            </a:r>
            <a:r>
              <a:rPr lang="en-US" sz="2400" dirty="0" smtClean="0"/>
              <a:t> is six month older from current date. </a:t>
            </a:r>
            <a:r>
              <a:rPr lang="en-US" sz="2400" dirty="0" err="1" smtClean="0">
                <a:solidFill>
                  <a:srgbClr val="0070C0"/>
                </a:solidFill>
              </a:rPr>
              <a:t>Cheque</a:t>
            </a:r>
            <a:r>
              <a:rPr lang="en-US" sz="2400" dirty="0" smtClean="0">
                <a:solidFill>
                  <a:srgbClr val="0070C0"/>
                </a:solidFill>
              </a:rPr>
              <a:t> is marked stale. 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9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Checking amount in word and Number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For detecting amount in word:</a:t>
            </a:r>
          </a:p>
          <a:p>
            <a:endParaRPr lang="en-US" sz="2400" dirty="0" smtClean="0"/>
          </a:p>
          <a:p>
            <a:pPr lvl="1"/>
            <a:r>
              <a:rPr lang="en-US" sz="2000" dirty="0" smtClean="0">
                <a:solidFill>
                  <a:srgbClr val="00B0F0"/>
                </a:solidFill>
              </a:rPr>
              <a:t>VGG Deep learning architecture </a:t>
            </a:r>
            <a:r>
              <a:rPr lang="en-US" sz="2000" dirty="0" smtClean="0"/>
              <a:t>is trained with around </a:t>
            </a:r>
            <a:r>
              <a:rPr lang="en-US" sz="2000" dirty="0" smtClean="0">
                <a:solidFill>
                  <a:srgbClr val="00B0F0"/>
                </a:solidFill>
              </a:rPr>
              <a:t>20000 examples. </a:t>
            </a:r>
          </a:p>
          <a:p>
            <a:pPr lvl="1"/>
            <a:r>
              <a:rPr lang="en-US" sz="2000" dirty="0" smtClean="0"/>
              <a:t>Our novel approach converted this problem into </a:t>
            </a:r>
            <a:r>
              <a:rPr lang="en-US" sz="2000" dirty="0" smtClean="0">
                <a:solidFill>
                  <a:srgbClr val="00B0F0"/>
                </a:solidFill>
              </a:rPr>
              <a:t>classifying word into 38 categories</a:t>
            </a:r>
            <a:r>
              <a:rPr lang="en-US" sz="2000" dirty="0" smtClean="0"/>
              <a:t> rather identifying individual alphabet.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First amount in word is divided into individual word and able to classify into appropriate class.</a:t>
            </a:r>
          </a:p>
          <a:p>
            <a:pPr lvl="1"/>
            <a:r>
              <a:rPr lang="en-US" sz="2000" dirty="0" smtClean="0">
                <a:solidFill>
                  <a:srgbClr val="00B0F0"/>
                </a:solidFill>
              </a:rPr>
              <a:t>Accuracy of model on training data set is 99%.</a:t>
            </a:r>
          </a:p>
          <a:p>
            <a:pPr lvl="1"/>
            <a:r>
              <a:rPr lang="en-US" sz="2000" dirty="0" smtClean="0"/>
              <a:t>Accuracy of model on test data set is 95% (Can be further improved with more training)</a:t>
            </a:r>
          </a:p>
        </p:txBody>
      </p:sp>
    </p:spTree>
    <p:extLst>
      <p:ext uri="{BB962C8B-B14F-4D97-AF65-F5344CB8AC3E}">
        <p14:creationId xmlns:p14="http://schemas.microsoft.com/office/powerpoint/2010/main" val="1726571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For detecting amount in number:</a:t>
            </a:r>
          </a:p>
          <a:p>
            <a:endParaRPr lang="en-US" sz="2400" dirty="0" smtClean="0"/>
          </a:p>
          <a:p>
            <a:pPr lvl="1"/>
            <a:r>
              <a:rPr lang="en-US" sz="2000" dirty="0" err="1" smtClean="0">
                <a:solidFill>
                  <a:srgbClr val="00B0F0"/>
                </a:solidFill>
              </a:rPr>
              <a:t>Lenet</a:t>
            </a:r>
            <a:r>
              <a:rPr lang="en-US" sz="2000" dirty="0" smtClean="0">
                <a:solidFill>
                  <a:srgbClr val="00B0F0"/>
                </a:solidFill>
              </a:rPr>
              <a:t> deep learning model </a:t>
            </a:r>
            <a:r>
              <a:rPr lang="en-US" sz="2000" dirty="0" smtClean="0"/>
              <a:t>is trained.</a:t>
            </a:r>
          </a:p>
          <a:p>
            <a:pPr lvl="1"/>
            <a:r>
              <a:rPr lang="en-US" sz="2000" dirty="0" smtClean="0"/>
              <a:t>Individual </a:t>
            </a:r>
            <a:r>
              <a:rPr lang="en-US" sz="2000" dirty="0" err="1" smtClean="0"/>
              <a:t>digtits</a:t>
            </a:r>
            <a:r>
              <a:rPr lang="en-US" sz="2000" dirty="0" smtClean="0"/>
              <a:t> are classified into 10 classes.</a:t>
            </a:r>
          </a:p>
          <a:p>
            <a:pPr lvl="1"/>
            <a:r>
              <a:rPr lang="en-US" sz="2000" dirty="0" smtClean="0">
                <a:solidFill>
                  <a:srgbClr val="00B0F0"/>
                </a:solidFill>
              </a:rPr>
              <a:t>Accuracy of model is 96%</a:t>
            </a:r>
            <a:endParaRPr lang="en-US" sz="2000" dirty="0" smtClean="0">
              <a:solidFill>
                <a:srgbClr val="00B0F0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After detecting amount in number and word both are compared and </a:t>
            </a:r>
            <a:r>
              <a:rPr lang="en-US" dirty="0" err="1" smtClean="0"/>
              <a:t>cheque</a:t>
            </a:r>
            <a:r>
              <a:rPr lang="en-US" dirty="0" smtClean="0"/>
              <a:t> is flagged true of false.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Checking amount in word and Number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880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Result and Conclusion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pipeline is created that can take image and identify </a:t>
            </a:r>
            <a:r>
              <a:rPr lang="en-US" dirty="0" err="1" smtClean="0"/>
              <a:t>cheque</a:t>
            </a:r>
            <a:r>
              <a:rPr lang="en-US" dirty="0" smtClean="0"/>
              <a:t> is stale or not. Also </a:t>
            </a:r>
            <a:r>
              <a:rPr lang="en-US" dirty="0" err="1" smtClean="0"/>
              <a:t>cheque</a:t>
            </a:r>
            <a:r>
              <a:rPr lang="en-US" dirty="0" smtClean="0"/>
              <a:t> is true or false.</a:t>
            </a:r>
          </a:p>
          <a:p>
            <a:r>
              <a:rPr lang="en-US" dirty="0" smtClean="0"/>
              <a:t>Currently accuracy of model is around 85% </a:t>
            </a:r>
          </a:p>
          <a:p>
            <a:r>
              <a:rPr lang="en-US" dirty="0" smtClean="0"/>
              <a:t>Accuracy can be increase by further training on more data.</a:t>
            </a:r>
          </a:p>
          <a:p>
            <a:endParaRPr lang="en-US" dirty="0"/>
          </a:p>
          <a:p>
            <a:r>
              <a:rPr lang="en-US" dirty="0" smtClean="0"/>
              <a:t>Data can be generated automatically. </a:t>
            </a:r>
          </a:p>
          <a:p>
            <a:r>
              <a:rPr lang="en-US" dirty="0" smtClean="0"/>
              <a:t>More time and good GPU is needed to train model faster and with better accuracy.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9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92D050"/>
                </a:solidFill>
              </a:rPr>
              <a:t>Steps for Project: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67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Generation:</a:t>
            </a:r>
          </a:p>
          <a:p>
            <a:pPr lvl="1"/>
            <a:r>
              <a:rPr lang="en-US" dirty="0" smtClean="0"/>
              <a:t>Generating handwritten date.</a:t>
            </a:r>
          </a:p>
          <a:p>
            <a:pPr lvl="1"/>
            <a:r>
              <a:rPr lang="en-US" dirty="0" smtClean="0"/>
              <a:t>Generating handwritten amount in word.</a:t>
            </a:r>
          </a:p>
          <a:p>
            <a:pPr lvl="1"/>
            <a:r>
              <a:rPr lang="en-US" dirty="0" smtClean="0"/>
              <a:t>Generating handwritten amount in number.</a:t>
            </a:r>
          </a:p>
          <a:p>
            <a:r>
              <a:rPr lang="en-US" dirty="0" smtClean="0"/>
              <a:t>Data Extraction:</a:t>
            </a:r>
          </a:p>
          <a:p>
            <a:pPr lvl="1"/>
            <a:r>
              <a:rPr lang="en-US" dirty="0" smtClean="0"/>
              <a:t>Extracting Date </a:t>
            </a:r>
          </a:p>
          <a:p>
            <a:pPr lvl="1"/>
            <a:r>
              <a:rPr lang="en-US" dirty="0" smtClean="0"/>
              <a:t>Amount in Word</a:t>
            </a:r>
          </a:p>
          <a:p>
            <a:pPr lvl="1"/>
            <a:r>
              <a:rPr lang="en-US" dirty="0" smtClean="0"/>
              <a:t>Amount in number.</a:t>
            </a:r>
          </a:p>
          <a:p>
            <a:r>
              <a:rPr lang="en-US" dirty="0" smtClean="0"/>
              <a:t>Data Validation:</a:t>
            </a:r>
          </a:p>
          <a:p>
            <a:pPr lvl="1"/>
            <a:r>
              <a:rPr lang="en-US" dirty="0" smtClean="0"/>
              <a:t>Validating </a:t>
            </a:r>
            <a:r>
              <a:rPr lang="en-US" dirty="0" err="1" smtClean="0"/>
              <a:t>cheque</a:t>
            </a:r>
            <a:r>
              <a:rPr lang="en-US" dirty="0" smtClean="0"/>
              <a:t> is stale or not.</a:t>
            </a:r>
          </a:p>
          <a:p>
            <a:pPr lvl="1"/>
            <a:r>
              <a:rPr lang="en-US" dirty="0" smtClean="0"/>
              <a:t>Amount in number is matching with amount in word.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Handwritten Data Generation: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038" y="4106276"/>
            <a:ext cx="3200400" cy="2667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456" y="4106276"/>
            <a:ext cx="3200400" cy="266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6287" y="1690688"/>
            <a:ext cx="103575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Dates are generated</a:t>
            </a:r>
            <a:r>
              <a:rPr lang="en-US" sz="2400" dirty="0" smtClean="0">
                <a:solidFill>
                  <a:srgbClr val="FF0000"/>
                </a:solidFill>
              </a:rPr>
              <a:t> automatically</a:t>
            </a:r>
            <a:r>
              <a:rPr lang="en-US" sz="2400" dirty="0" smtClean="0"/>
              <a:t>. Around 3000 dates are generated.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Dates are generated using MNIST data. MNIST digits are combined together with appropriate spaces for </a:t>
            </a:r>
            <a:r>
              <a:rPr lang="en-US" sz="2400" dirty="0" err="1" smtClean="0"/>
              <a:t>cheque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292826" y="4106276"/>
            <a:ext cx="3289111" cy="2667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92038" y="4106276"/>
            <a:ext cx="3289111" cy="2667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41025" y="4480240"/>
            <a:ext cx="526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Examples of generated Date.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96287" y="5254388"/>
            <a:ext cx="600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</a:rPr>
              <a:t>Script for generating dates is provided in source code.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12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Handwritten Amount in Word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Amount in word generated </a:t>
            </a:r>
            <a:r>
              <a:rPr lang="en-US" sz="2400" dirty="0" smtClean="0">
                <a:solidFill>
                  <a:srgbClr val="FF0000"/>
                </a:solidFill>
              </a:rPr>
              <a:t>automatically </a:t>
            </a:r>
            <a:r>
              <a:rPr lang="en-US" sz="2400" dirty="0" smtClean="0"/>
              <a:t>using five different style. Amounts are generated with different bias.</a:t>
            </a:r>
          </a:p>
          <a:p>
            <a:r>
              <a:rPr lang="en-US" sz="2400" dirty="0" smtClean="0"/>
              <a:t>More than 20000 examples are generated to train our deep learning model based on CNN.</a:t>
            </a:r>
            <a:endParaRPr lang="en-US" sz="2400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6287" y="5254388"/>
            <a:ext cx="674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</a:rPr>
              <a:t>Script for generating amount in word is provided in source code.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857" y="3788760"/>
            <a:ext cx="3124200" cy="581025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725" y="3946652"/>
            <a:ext cx="5400675" cy="423133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714466" y="4627420"/>
            <a:ext cx="476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Examples of Handwritten Amount in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0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Handwritten Amount in Number: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6287" y="1690688"/>
            <a:ext cx="103575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Amount in number is also generated automatically. Amount in number is generated same as amount in word.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Amount in Numbers are also generated using MNIST data. MNIST digits are combined together to generate </a:t>
            </a:r>
            <a:r>
              <a:rPr lang="en-US" sz="2400" dirty="0" err="1" smtClean="0"/>
              <a:t>amont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41025" y="4480240"/>
            <a:ext cx="526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Examples of generated Date.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96286" y="5254388"/>
            <a:ext cx="723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</a:rPr>
              <a:t>Script for generating amount in number is provided in source code.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947" y="4106784"/>
            <a:ext cx="1609725" cy="266700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834" y="4083212"/>
            <a:ext cx="1343025" cy="266700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4224235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Final </a:t>
            </a:r>
            <a:r>
              <a:rPr lang="en-US" dirty="0" err="1" smtClean="0">
                <a:solidFill>
                  <a:srgbClr val="92D050"/>
                </a:solidFill>
              </a:rPr>
              <a:t>Cheque</a:t>
            </a:r>
            <a:r>
              <a:rPr lang="en-US" dirty="0" smtClean="0">
                <a:solidFill>
                  <a:srgbClr val="92D050"/>
                </a:solidFill>
              </a:rPr>
              <a:t> Generation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80" y="1416191"/>
            <a:ext cx="11226421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After generating amount in number, in words and date. They are paste together on </a:t>
            </a:r>
            <a:r>
              <a:rPr lang="en-US" sz="2400" dirty="0" err="1" smtClean="0"/>
              <a:t>cheques</a:t>
            </a:r>
            <a:r>
              <a:rPr lang="en-US" sz="2400" dirty="0" smtClean="0"/>
              <a:t>. More than 10000 </a:t>
            </a:r>
            <a:r>
              <a:rPr lang="en-US" sz="2400" dirty="0" err="1" smtClean="0"/>
              <a:t>cheques</a:t>
            </a:r>
            <a:r>
              <a:rPr lang="en-US" sz="2400" dirty="0" smtClean="0"/>
              <a:t> are generated.</a:t>
            </a:r>
          </a:p>
          <a:p>
            <a:r>
              <a:rPr lang="en-US" sz="2400" dirty="0" err="1" smtClean="0"/>
              <a:t>Cheques</a:t>
            </a:r>
            <a:r>
              <a:rPr lang="en-US" sz="2400" dirty="0" smtClean="0"/>
              <a:t> are generated with many other filters to train our model.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68739" y="6176963"/>
            <a:ext cx="723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</a:rPr>
              <a:t>Script for Pasting amount on </a:t>
            </a:r>
            <a:r>
              <a:rPr lang="en-US" dirty="0" err="1" smtClean="0">
                <a:solidFill>
                  <a:srgbClr val="00B0F0"/>
                </a:solidFill>
              </a:rPr>
              <a:t>cheque</a:t>
            </a:r>
            <a:r>
              <a:rPr lang="en-US" dirty="0" smtClean="0">
                <a:solidFill>
                  <a:srgbClr val="00B0F0"/>
                </a:solidFill>
              </a:rPr>
              <a:t> is provided in source code.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756" y="2741754"/>
            <a:ext cx="8243248" cy="28966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71496" y="5767529"/>
            <a:ext cx="50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final </a:t>
            </a:r>
            <a:r>
              <a:rPr lang="en-US" dirty="0" err="1" smtClean="0"/>
              <a:t>cheque</a:t>
            </a:r>
            <a:r>
              <a:rPr lang="en-US" dirty="0" smtClean="0"/>
              <a:t> with all things pasted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77" y="3820636"/>
            <a:ext cx="5386318" cy="25554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77" y="420522"/>
            <a:ext cx="5386317" cy="28412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744" y="420522"/>
            <a:ext cx="5513696" cy="28412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764" y="3820636"/>
            <a:ext cx="5697656" cy="25554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63872" y="20412"/>
            <a:ext cx="4155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92D050"/>
                </a:solidFill>
              </a:rPr>
              <a:t>Examples of final </a:t>
            </a:r>
            <a:r>
              <a:rPr lang="en-US" sz="2000" b="1" dirty="0" err="1" smtClean="0">
                <a:solidFill>
                  <a:srgbClr val="92D050"/>
                </a:solidFill>
              </a:rPr>
              <a:t>Cheques</a:t>
            </a:r>
            <a:endParaRPr lang="en-US" sz="2000" b="1" dirty="0">
              <a:solidFill>
                <a:srgbClr val="92D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1450" y="3372840"/>
            <a:ext cx="170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Hue Filter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27493" y="3356559"/>
            <a:ext cx="154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</a:t>
            </a:r>
            <a:r>
              <a:rPr lang="en-US" dirty="0" err="1" smtClean="0"/>
              <a:t>Cheque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96068" y="6376063"/>
            <a:ext cx="207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Cheque</a:t>
            </a:r>
            <a:r>
              <a:rPr lang="en-US" dirty="0" smtClean="0"/>
              <a:t> Photocopy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84191" y="6379464"/>
            <a:ext cx="202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Coffee 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94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Date Extraction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5154"/>
            <a:ext cx="10515600" cy="5032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Date extraction we tried two approaches: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Deep learning based approach</a:t>
            </a:r>
            <a:r>
              <a:rPr lang="en-US" sz="2000" dirty="0" smtClean="0"/>
              <a:t>: </a:t>
            </a:r>
          </a:p>
          <a:p>
            <a:pPr lvl="1"/>
            <a:endParaRPr lang="en-US" sz="2000" dirty="0" smtClean="0"/>
          </a:p>
          <a:p>
            <a:pPr lvl="2"/>
            <a:r>
              <a:rPr lang="en-US" sz="1800" dirty="0" smtClean="0"/>
              <a:t>We have trained our model which will automatically identify location of text in the </a:t>
            </a:r>
            <a:r>
              <a:rPr lang="en-US" sz="1800" dirty="0" err="1" smtClean="0"/>
              <a:t>cheque</a:t>
            </a:r>
            <a:r>
              <a:rPr lang="en-US" sz="1800" dirty="0" smtClean="0"/>
              <a:t>.</a:t>
            </a:r>
          </a:p>
          <a:p>
            <a:pPr lvl="2"/>
            <a:r>
              <a:rPr lang="en-US" sz="1800" dirty="0" smtClean="0">
                <a:solidFill>
                  <a:srgbClr val="00B0F0"/>
                </a:solidFill>
              </a:rPr>
              <a:t>Accuracy is around 80% </a:t>
            </a:r>
            <a:r>
              <a:rPr lang="en-US" sz="1800" dirty="0" smtClean="0"/>
              <a:t>because small dataset and not enough time to train model. </a:t>
            </a:r>
          </a:p>
          <a:p>
            <a:pPr lvl="2"/>
            <a:r>
              <a:rPr lang="en-US" sz="1800" dirty="0" smtClean="0">
                <a:solidFill>
                  <a:srgbClr val="00B0F0"/>
                </a:solidFill>
              </a:rPr>
              <a:t>YOLO CNN</a:t>
            </a:r>
            <a:r>
              <a:rPr lang="en-US" sz="1800" dirty="0" smtClean="0"/>
              <a:t> architecture is used to train the model. </a:t>
            </a:r>
          </a:p>
          <a:p>
            <a:pPr lvl="2"/>
            <a:r>
              <a:rPr lang="en-US" sz="1800" dirty="0" smtClean="0"/>
              <a:t>Script is provided in source code.</a:t>
            </a:r>
          </a:p>
          <a:p>
            <a:pPr marL="914400" lvl="2" indent="0">
              <a:buNone/>
            </a:pPr>
            <a:endParaRPr lang="en-US" sz="1800" dirty="0" smtClean="0"/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Open CV bases approach:</a:t>
            </a:r>
          </a:p>
          <a:p>
            <a:pPr marL="457200" lvl="1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lvl="2"/>
            <a:r>
              <a:rPr lang="en-US" sz="1800" dirty="0" smtClean="0"/>
              <a:t>In this approach, we have </a:t>
            </a:r>
            <a:r>
              <a:rPr lang="en-US" sz="1800" dirty="0" smtClean="0">
                <a:solidFill>
                  <a:srgbClr val="00B0F0"/>
                </a:solidFill>
              </a:rPr>
              <a:t>assumed we’ll get only SBI </a:t>
            </a:r>
            <a:r>
              <a:rPr lang="en-US" sz="1800" dirty="0" err="1" smtClean="0">
                <a:solidFill>
                  <a:srgbClr val="00B0F0"/>
                </a:solidFill>
              </a:rPr>
              <a:t>cheque</a:t>
            </a:r>
            <a:r>
              <a:rPr lang="en-US" sz="1800" dirty="0" smtClean="0">
                <a:solidFill>
                  <a:srgbClr val="00B0F0"/>
                </a:solidFill>
              </a:rPr>
              <a:t> as input data </a:t>
            </a:r>
            <a:r>
              <a:rPr lang="en-US" sz="1800" dirty="0" smtClean="0"/>
              <a:t>without change in orientation. </a:t>
            </a:r>
          </a:p>
          <a:p>
            <a:pPr lvl="2"/>
            <a:r>
              <a:rPr lang="en-US" sz="1800" dirty="0" smtClean="0"/>
              <a:t>We hardcoded the coordinate to extract the information from </a:t>
            </a:r>
            <a:r>
              <a:rPr lang="en-US" sz="1800" dirty="0" err="1" smtClean="0"/>
              <a:t>cheque</a:t>
            </a:r>
            <a:r>
              <a:rPr lang="en-US" sz="1800" dirty="0" smtClean="0"/>
              <a:t>. </a:t>
            </a:r>
          </a:p>
          <a:p>
            <a:pPr lvl="2"/>
            <a:r>
              <a:rPr lang="en-US" sz="1800" dirty="0" smtClean="0"/>
              <a:t>Script is provided in source code</a:t>
            </a:r>
            <a:endParaRPr lang="en-US" sz="1800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258197"/>
            <a:ext cx="723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</a:rPr>
              <a:t>Script are provided in source code.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66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Cleaning of extracted info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After extracting info from </a:t>
            </a:r>
            <a:r>
              <a:rPr lang="en-US" sz="2400" dirty="0" err="1" smtClean="0"/>
              <a:t>cheques</a:t>
            </a:r>
            <a:r>
              <a:rPr lang="en-US" sz="2400" dirty="0" smtClean="0"/>
              <a:t>. Using </a:t>
            </a:r>
            <a:r>
              <a:rPr lang="en-US" sz="2400" dirty="0" err="1" smtClean="0">
                <a:solidFill>
                  <a:srgbClr val="0070C0"/>
                </a:solidFill>
              </a:rPr>
              <a:t>openCV</a:t>
            </a:r>
            <a:r>
              <a:rPr lang="en-US" sz="2400" dirty="0" smtClean="0"/>
              <a:t> background are removed.</a:t>
            </a:r>
          </a:p>
          <a:p>
            <a:r>
              <a:rPr lang="en-US" sz="2400" dirty="0" smtClean="0"/>
              <a:t>Image is converted into gray scale that can be used by model.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2387" y="6176963"/>
            <a:ext cx="723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</a:rPr>
              <a:t>Script for cleaning data is provided in source code.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08" y="4893475"/>
            <a:ext cx="6638925" cy="400050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186" y="3539404"/>
            <a:ext cx="1343025" cy="266700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560" y="3505201"/>
            <a:ext cx="1095375" cy="28575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499211" y="5428462"/>
            <a:ext cx="256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Extracted Amount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78808" y="3936996"/>
            <a:ext cx="2565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Extracted Amount in number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49602" y="3846954"/>
            <a:ext cx="219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MICR code from </a:t>
            </a:r>
            <a:r>
              <a:rPr lang="en-US" dirty="0" err="1" smtClean="0"/>
              <a:t>Cheque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6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738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Automated On-Us Cheque Processing</vt:lpstr>
      <vt:lpstr>Steps for Project:</vt:lpstr>
      <vt:lpstr>Handwritten Data Generation:</vt:lpstr>
      <vt:lpstr>Handwritten Amount in Word</vt:lpstr>
      <vt:lpstr>Handwritten Amount in Number:</vt:lpstr>
      <vt:lpstr>Final Cheque Generation</vt:lpstr>
      <vt:lpstr>PowerPoint Presentation</vt:lpstr>
      <vt:lpstr>Date Extraction</vt:lpstr>
      <vt:lpstr>Cleaning of extracted info</vt:lpstr>
      <vt:lpstr>Data Validation: Cheque is stale or not. </vt:lpstr>
      <vt:lpstr>Checking amount in word and Number</vt:lpstr>
      <vt:lpstr>Checking amount in word and Number</vt:lpstr>
      <vt:lpstr>Result and 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On-Us Cheque Processing</dc:title>
  <dc:creator>Agrawal, Neeraj</dc:creator>
  <cp:lastModifiedBy>Agrawal, Neeraj</cp:lastModifiedBy>
  <cp:revision>12</cp:revision>
  <dcterms:created xsi:type="dcterms:W3CDTF">2017-11-19T11:38:09Z</dcterms:created>
  <dcterms:modified xsi:type="dcterms:W3CDTF">2017-11-19T14:22:51Z</dcterms:modified>
</cp:coreProperties>
</file>