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4"/>
  </p:notesMasterIdLst>
  <p:sldIdLst>
    <p:sldId id="256" r:id="rId2"/>
    <p:sldId id="257" r:id="rId3"/>
    <p:sldId id="296" r:id="rId4"/>
    <p:sldId id="297" r:id="rId5"/>
    <p:sldId id="298" r:id="rId6"/>
    <p:sldId id="300" r:id="rId7"/>
    <p:sldId id="299" r:id="rId8"/>
    <p:sldId id="301" r:id="rId9"/>
    <p:sldId id="302" r:id="rId10"/>
    <p:sldId id="303" r:id="rId11"/>
    <p:sldId id="295" r:id="rId12"/>
    <p:sldId id="304" r:id="rId13"/>
    <p:sldId id="305" r:id="rId14"/>
    <p:sldId id="306" r:id="rId15"/>
    <p:sldId id="307" r:id="rId16"/>
    <p:sldId id="308" r:id="rId17"/>
    <p:sldId id="309" r:id="rId18"/>
    <p:sldId id="260" r:id="rId19"/>
    <p:sldId id="310" r:id="rId20"/>
    <p:sldId id="311" r:id="rId21"/>
    <p:sldId id="312" r:id="rId22"/>
    <p:sldId id="313" r:id="rId23"/>
    <p:sldId id="350" r:id="rId24"/>
    <p:sldId id="334" r:id="rId25"/>
    <p:sldId id="335" r:id="rId26"/>
    <p:sldId id="262" r:id="rId27"/>
    <p:sldId id="314" r:id="rId28"/>
    <p:sldId id="315" r:id="rId29"/>
    <p:sldId id="264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263" r:id="rId43"/>
    <p:sldId id="265" r:id="rId44"/>
    <p:sldId id="328" r:id="rId45"/>
    <p:sldId id="266" r:id="rId46"/>
    <p:sldId id="267" r:id="rId47"/>
    <p:sldId id="329" r:id="rId48"/>
    <p:sldId id="330" r:id="rId49"/>
    <p:sldId id="268" r:id="rId50"/>
    <p:sldId id="331" r:id="rId51"/>
    <p:sldId id="332" r:id="rId52"/>
    <p:sldId id="333" r:id="rId53"/>
    <p:sldId id="336" r:id="rId54"/>
    <p:sldId id="337" r:id="rId55"/>
    <p:sldId id="338" r:id="rId56"/>
    <p:sldId id="339" r:id="rId57"/>
    <p:sldId id="340" r:id="rId58"/>
    <p:sldId id="341" r:id="rId59"/>
    <p:sldId id="343" r:id="rId60"/>
    <p:sldId id="269" r:id="rId61"/>
    <p:sldId id="346" r:id="rId62"/>
    <p:sldId id="347" r:id="rId63"/>
    <p:sldId id="270" r:id="rId64"/>
    <p:sldId id="348" r:id="rId65"/>
    <p:sldId id="272" r:id="rId66"/>
    <p:sldId id="273" r:id="rId67"/>
    <p:sldId id="351" r:id="rId68"/>
    <p:sldId id="352" r:id="rId69"/>
    <p:sldId id="353" r:id="rId70"/>
    <p:sldId id="355" r:id="rId71"/>
    <p:sldId id="354" r:id="rId72"/>
    <p:sldId id="356" r:id="rId73"/>
  </p:sldIdLst>
  <p:sldSz cx="9144000" cy="5143500" type="screen16x9"/>
  <p:notesSz cx="6858000" cy="9144000"/>
  <p:embeddedFontLst>
    <p:embeddedFont>
      <p:font typeface="Bree Serif" panose="020B0604020202020204" charset="0"/>
      <p:regular r:id="rId75"/>
    </p:embeddedFont>
    <p:embeddedFont>
      <p:font typeface="Open Sans" panose="020B0606030504020204" pitchFamily="34" charset="0"/>
      <p:regular r:id="rId76"/>
      <p:bold r:id="rId77"/>
      <p:italic r:id="rId78"/>
      <p:boldItalic r:id="rId79"/>
    </p:embeddedFont>
    <p:embeddedFont>
      <p:font typeface="Roboto Black" panose="02000000000000000000" pitchFamily="2" charset="0"/>
      <p:bold r:id="rId80"/>
      <p:boldItalic r:id="rId81"/>
    </p:embeddedFont>
    <p:embeddedFont>
      <p:font typeface="Roboto Light" panose="02000000000000000000" pitchFamily="2" charset="0"/>
      <p:regular r:id="rId82"/>
      <p:bold r:id="rId83"/>
      <p:italic r:id="rId84"/>
      <p:boldItalic r:id="rId85"/>
    </p:embeddedFont>
    <p:embeddedFont>
      <p:font typeface="Roboto Mono Regular" panose="020B0604020202020204" charset="0"/>
      <p:regular r:id="rId86"/>
      <p:bold r:id="rId87"/>
      <p:italic r:id="rId88"/>
      <p:boldItalic r:id="rId8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60" userDrawn="1">
          <p15:clr>
            <a:srgbClr val="A4A3A4"/>
          </p15:clr>
        </p15:guide>
        <p15:guide id="3" pos="55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endra.rathod" initials="v" lastIdx="1" clrIdx="0">
    <p:extLst>
      <p:ext uri="{19B8F6BF-5375-455C-9EA6-DF929625EA0E}">
        <p15:presenceInfo xmlns:p15="http://schemas.microsoft.com/office/powerpoint/2012/main" userId="vijayendra.ratho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0066"/>
    <a:srgbClr val="FB4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 showGuides="1">
      <p:cViewPr varScale="1">
        <p:scale>
          <a:sx n="90" d="100"/>
          <a:sy n="90" d="100"/>
        </p:scale>
        <p:origin x="732" y="102"/>
      </p:cViewPr>
      <p:guideLst>
        <p:guide orient="horz" pos="3060"/>
        <p:guide pos="5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0.fntdata"/><Relationship Id="rId89" Type="http://schemas.openxmlformats.org/officeDocument/2006/relationships/font" Target="fonts/font15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90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font" Target="fonts/font14.fntdata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font" Target="fonts/font12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3.fntdata"/><Relationship Id="rId61" Type="http://schemas.openxmlformats.org/officeDocument/2006/relationships/slide" Target="slides/slide60.xml"/><Relationship Id="rId82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485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599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992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675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876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928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114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616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26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106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622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433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585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846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79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94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8610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0942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834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317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9346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6117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9998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5763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0509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326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4554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767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2581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7584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150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897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9911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0949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8631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1851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7500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6839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0490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1064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2473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6895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1624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374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128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8101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0702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6954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7580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0627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2778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245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16945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797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14127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352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343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58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1840089" y="2044425"/>
            <a:ext cx="4991597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Docker certified Associate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24943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systemd</a:t>
            </a:r>
            <a:r>
              <a:rPr lang="en-GB" dirty="0"/>
              <a:t> vs </a:t>
            </a:r>
            <a:r>
              <a:rPr lang="en-GB" dirty="0" err="1"/>
              <a:t>daemon.json</a:t>
            </a:r>
            <a:endParaRPr dirty="0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79658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59;p22">
            <a:extLst>
              <a:ext uri="{FF2B5EF4-FFF2-40B4-BE49-F238E27FC236}">
                <a16:creationId xmlns:a16="http://schemas.microsoft.com/office/drawing/2014/main" id="{12663ECD-C5C9-4CA0-992D-ACA53730D6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8236" y="917574"/>
            <a:ext cx="8743278" cy="404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Daemon.json</a:t>
            </a:r>
            <a:r>
              <a:rPr lang="en-GB" sz="28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change to accept remote connection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r>
              <a:rPr lang="en-GB" sz="1800" dirty="0">
                <a:solidFill>
                  <a:schemeClr val="bg1"/>
                </a:solidFill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BE8B01-E3F4-4F19-AA42-C7D15E2F4A0B}"/>
              </a:ext>
            </a:extLst>
          </p:cNvPr>
          <p:cNvGrpSpPr/>
          <p:nvPr/>
        </p:nvGrpSpPr>
        <p:grpSpPr>
          <a:xfrm>
            <a:off x="533346" y="1560960"/>
            <a:ext cx="7953058" cy="1011115"/>
            <a:chOff x="553119" y="2436784"/>
            <a:chExt cx="7953058" cy="10111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987528-E917-4F27-A3FF-994DA9EFB15E}"/>
                </a:ext>
              </a:extLst>
            </p:cNvPr>
            <p:cNvSpPr txBox="1"/>
            <p:nvPr/>
          </p:nvSpPr>
          <p:spPr>
            <a:xfrm>
              <a:off x="722489" y="2610504"/>
              <a:ext cx="7783688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</a:rPr>
                <a:t>{</a:t>
              </a:r>
            </a:p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</a:rPr>
                <a:t>  "hosts": ["</a:t>
              </a:r>
              <a:r>
                <a:rPr lang="en-GB" dirty="0" err="1">
                  <a:solidFill>
                    <a:schemeClr val="accent1">
                      <a:lumMod val="75000"/>
                    </a:schemeClr>
                  </a:solidFill>
                </a:rPr>
                <a:t>unix</a:t>
              </a:r>
              <a:r>
                <a:rPr lang="en-GB" dirty="0">
                  <a:solidFill>
                    <a:schemeClr val="accent1">
                      <a:lumMod val="75000"/>
                    </a:schemeClr>
                  </a:solidFill>
                </a:rPr>
                <a:t>:///var/run/</a:t>
              </a:r>
              <a:r>
                <a:rPr lang="en-GB" dirty="0" err="1">
                  <a:solidFill>
                    <a:schemeClr val="accent1">
                      <a:lumMod val="75000"/>
                    </a:schemeClr>
                  </a:solidFill>
                </a:rPr>
                <a:t>docker.sock</a:t>
              </a:r>
              <a:r>
                <a:rPr lang="en-GB" dirty="0">
                  <a:solidFill>
                    <a:schemeClr val="accent1">
                      <a:lumMod val="75000"/>
                    </a:schemeClr>
                  </a:solidFill>
                </a:rPr>
                <a:t>", "</a:t>
              </a:r>
              <a:r>
                <a:rPr lang="en-GB" dirty="0" err="1">
                  <a:solidFill>
                    <a:schemeClr val="accent1">
                      <a:lumMod val="75000"/>
                    </a:schemeClr>
                  </a:solidFill>
                </a:rPr>
                <a:t>tcp</a:t>
              </a:r>
              <a:r>
                <a:rPr lang="en-GB" dirty="0">
                  <a:solidFill>
                    <a:schemeClr val="accent1">
                      <a:lumMod val="75000"/>
                    </a:schemeClr>
                  </a:solidFill>
                </a:rPr>
                <a:t>://127.0.0.1:2375"]</a:t>
              </a:r>
            </a:p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</a:rPr>
                <a:t>}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229903F-A4B3-4AD3-8554-299E5F2CD656}"/>
                </a:ext>
              </a:extLst>
            </p:cNvPr>
            <p:cNvGrpSpPr/>
            <p:nvPr/>
          </p:nvGrpSpPr>
          <p:grpSpPr>
            <a:xfrm>
              <a:off x="553119" y="2436784"/>
              <a:ext cx="7913511" cy="1011115"/>
              <a:chOff x="440267" y="1702505"/>
              <a:chExt cx="7913511" cy="191911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D7CE114-4176-43A5-B95D-D91DCAE5969C}"/>
                  </a:ext>
                </a:extLst>
              </p:cNvPr>
              <p:cNvSpPr/>
              <p:nvPr/>
            </p:nvSpPr>
            <p:spPr>
              <a:xfrm>
                <a:off x="440267" y="1702505"/>
                <a:ext cx="7913511" cy="1919111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041CCE-E9DE-4C45-A084-27D8D7239DE3}"/>
                  </a:ext>
                </a:extLst>
              </p:cNvPr>
              <p:cNvSpPr txBox="1"/>
              <p:nvPr/>
            </p:nvSpPr>
            <p:spPr>
              <a:xfrm>
                <a:off x="570089" y="1702505"/>
                <a:ext cx="4572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GB" sz="2000" dirty="0">
                  <a:solidFill>
                    <a:schemeClr val="accent1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825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71;p23">
            <a:extLst>
              <a:ext uri="{FF2B5EF4-FFF2-40B4-BE49-F238E27FC236}">
                <a16:creationId xmlns:a16="http://schemas.microsoft.com/office/drawing/2014/main" id="{F50BDA01-DAFD-40B5-BAE2-12225D832486}"/>
              </a:ext>
            </a:extLst>
          </p:cNvPr>
          <p:cNvSpPr txBox="1">
            <a:spLocks/>
          </p:cNvSpPr>
          <p:nvPr/>
        </p:nvSpPr>
        <p:spPr>
          <a:xfrm>
            <a:off x="138236" y="7902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GB" dirty="0"/>
              <a:t>Docker Container Command Line </a:t>
            </a:r>
          </a:p>
        </p:txBody>
      </p:sp>
      <p:sp>
        <p:nvSpPr>
          <p:cNvPr id="6" name="Google Shape;259;p22">
            <a:extLst>
              <a:ext uri="{FF2B5EF4-FFF2-40B4-BE49-F238E27FC236}">
                <a16:creationId xmlns:a16="http://schemas.microsoft.com/office/drawing/2014/main" id="{B648F5B8-374C-4DA9-8E9B-7C144B94CE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6700" y="913783"/>
            <a:ext cx="8743278" cy="431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docker container run --name  </a:t>
            </a:r>
            <a:r>
              <a:rPr lang="en-GB" sz="1800" dirty="0" err="1">
                <a:solidFill>
                  <a:srgbClr val="FFC000"/>
                </a:solidFill>
              </a:rPr>
              <a:t>mynginx</a:t>
            </a:r>
            <a:r>
              <a:rPr lang="en-GB" sz="1800" dirty="0">
                <a:solidFill>
                  <a:schemeClr val="bg1"/>
                </a:solidFill>
              </a:rPr>
              <a:t> -dt </a:t>
            </a:r>
            <a:r>
              <a:rPr lang="en-GB" sz="1800" b="1" dirty="0" err="1">
                <a:solidFill>
                  <a:srgbClr val="FB4B05"/>
                </a:solidFill>
              </a:rPr>
              <a:t>nginx</a:t>
            </a:r>
            <a:endParaRPr sz="1800" b="1" dirty="0">
              <a:solidFill>
                <a:srgbClr val="FB4B05"/>
              </a:solidFill>
            </a:endParaRP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D579C93E-5204-4600-856E-813491EED85F}"/>
              </a:ext>
            </a:extLst>
          </p:cNvPr>
          <p:cNvSpPr/>
          <p:nvPr/>
        </p:nvSpPr>
        <p:spPr>
          <a:xfrm rot="1757684">
            <a:off x="3623735" y="1355317"/>
            <a:ext cx="90311" cy="4319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6D608B91-143E-474C-98CB-73DEBF07EE87}"/>
              </a:ext>
            </a:extLst>
          </p:cNvPr>
          <p:cNvSpPr/>
          <p:nvPr/>
        </p:nvSpPr>
        <p:spPr>
          <a:xfrm rot="16200000">
            <a:off x="5650089" y="958938"/>
            <a:ext cx="90311" cy="4319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7FE6D-EE3E-446B-AB9E-45242E6C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45760"/>
            <a:ext cx="152413" cy="463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0577C6-8200-4EDF-A275-45AE6AA72FDA}"/>
              </a:ext>
            </a:extLst>
          </p:cNvPr>
          <p:cNvSpPr txBox="1"/>
          <p:nvPr/>
        </p:nvSpPr>
        <p:spPr>
          <a:xfrm>
            <a:off x="6028267" y="1037983"/>
            <a:ext cx="24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Image that you want to  pull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93BAF-4B76-4554-89C1-A45527D5F042}"/>
              </a:ext>
            </a:extLst>
          </p:cNvPr>
          <p:cNvSpPr txBox="1"/>
          <p:nvPr/>
        </p:nvSpPr>
        <p:spPr>
          <a:xfrm>
            <a:off x="4250268" y="1933296"/>
            <a:ext cx="3934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Container run in detached mode with </a:t>
            </a:r>
            <a:r>
              <a:rPr lang="en-GB" dirty="0" err="1">
                <a:solidFill>
                  <a:schemeClr val="bg1"/>
                </a:solidFill>
              </a:rPr>
              <a:t>tty</a:t>
            </a:r>
            <a:r>
              <a:rPr lang="en-GB" dirty="0">
                <a:solidFill>
                  <a:schemeClr val="bg1"/>
                </a:solidFill>
              </a:rPr>
              <a:t> enable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7E4C67-04DD-4B7E-BB29-44897E235866}"/>
              </a:ext>
            </a:extLst>
          </p:cNvPr>
          <p:cNvSpPr txBox="1"/>
          <p:nvPr/>
        </p:nvSpPr>
        <p:spPr>
          <a:xfrm>
            <a:off x="1019196" y="1933296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Container name that you want to apply</a:t>
            </a:r>
          </a:p>
        </p:txBody>
      </p:sp>
      <p:sp>
        <p:nvSpPr>
          <p:cNvPr id="18" name="Google Shape;259;p22">
            <a:extLst>
              <a:ext uri="{FF2B5EF4-FFF2-40B4-BE49-F238E27FC236}">
                <a16:creationId xmlns:a16="http://schemas.microsoft.com/office/drawing/2014/main" id="{3D507AA9-67AB-40E8-A849-8DAFA8B965CE}"/>
              </a:ext>
            </a:extLst>
          </p:cNvPr>
          <p:cNvSpPr txBox="1">
            <a:spLocks/>
          </p:cNvSpPr>
          <p:nvPr/>
        </p:nvSpPr>
        <p:spPr>
          <a:xfrm>
            <a:off x="276567" y="2317979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docker container  stop  [ ID | name ]</a:t>
            </a:r>
            <a:endParaRPr lang="en-GB" sz="1800" b="1" dirty="0">
              <a:solidFill>
                <a:srgbClr val="FB4B05"/>
              </a:solidFill>
            </a:endParaRPr>
          </a:p>
        </p:txBody>
      </p:sp>
      <p:sp>
        <p:nvSpPr>
          <p:cNvPr id="19" name="Google Shape;259;p22">
            <a:extLst>
              <a:ext uri="{FF2B5EF4-FFF2-40B4-BE49-F238E27FC236}">
                <a16:creationId xmlns:a16="http://schemas.microsoft.com/office/drawing/2014/main" id="{A1B6F945-A535-4061-B204-556620AED261}"/>
              </a:ext>
            </a:extLst>
          </p:cNvPr>
          <p:cNvSpPr txBox="1">
            <a:spLocks/>
          </p:cNvSpPr>
          <p:nvPr/>
        </p:nvSpPr>
        <p:spPr>
          <a:xfrm>
            <a:off x="266700" y="2837443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docker container  ls  -a    &lt;&lt;= to list  all the container  -l for the latest  -s size  -q  Id</a:t>
            </a:r>
            <a:endParaRPr lang="en-GB" sz="1800" b="1" dirty="0">
              <a:solidFill>
                <a:srgbClr val="FB4B05"/>
              </a:solidFill>
            </a:endParaRPr>
          </a:p>
        </p:txBody>
      </p:sp>
      <p:sp>
        <p:nvSpPr>
          <p:cNvPr id="20" name="Google Shape;259;p22">
            <a:extLst>
              <a:ext uri="{FF2B5EF4-FFF2-40B4-BE49-F238E27FC236}">
                <a16:creationId xmlns:a16="http://schemas.microsoft.com/office/drawing/2014/main" id="{E8EC33C9-65C4-4393-92B8-803AE851A1A0}"/>
              </a:ext>
            </a:extLst>
          </p:cNvPr>
          <p:cNvSpPr txBox="1">
            <a:spLocks/>
          </p:cNvSpPr>
          <p:nvPr/>
        </p:nvSpPr>
        <p:spPr>
          <a:xfrm>
            <a:off x="276567" y="3413587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docker container  rm  [ ID |  name ]  to  remove the container  </a:t>
            </a:r>
            <a:endParaRPr lang="en-GB" sz="1800" b="1" dirty="0">
              <a:solidFill>
                <a:srgbClr val="FB4B05"/>
              </a:solidFill>
            </a:endParaRPr>
          </a:p>
        </p:txBody>
      </p:sp>
      <p:sp>
        <p:nvSpPr>
          <p:cNvPr id="21" name="Google Shape;259;p22">
            <a:extLst>
              <a:ext uri="{FF2B5EF4-FFF2-40B4-BE49-F238E27FC236}">
                <a16:creationId xmlns:a16="http://schemas.microsoft.com/office/drawing/2014/main" id="{EA1231E2-AB37-4A39-AECA-1AF14F7E463C}"/>
              </a:ext>
            </a:extLst>
          </p:cNvPr>
          <p:cNvSpPr txBox="1">
            <a:spLocks/>
          </p:cNvSpPr>
          <p:nvPr/>
        </p:nvSpPr>
        <p:spPr>
          <a:xfrm>
            <a:off x="266700" y="3962134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docker container restart  [ ID | name ]  to restart the container </a:t>
            </a:r>
            <a:endParaRPr lang="en-GB" sz="1800" b="1" dirty="0">
              <a:solidFill>
                <a:srgbClr val="FB4B05"/>
              </a:solidFill>
            </a:endParaRPr>
          </a:p>
        </p:txBody>
      </p:sp>
      <p:sp>
        <p:nvSpPr>
          <p:cNvPr id="22" name="Google Shape;259;p22">
            <a:extLst>
              <a:ext uri="{FF2B5EF4-FFF2-40B4-BE49-F238E27FC236}">
                <a16:creationId xmlns:a16="http://schemas.microsoft.com/office/drawing/2014/main" id="{42307D73-803B-4FAF-BF1A-55BDC798B40A}"/>
              </a:ext>
            </a:extLst>
          </p:cNvPr>
          <p:cNvSpPr txBox="1">
            <a:spLocks/>
          </p:cNvSpPr>
          <p:nvPr/>
        </p:nvSpPr>
        <p:spPr>
          <a:xfrm>
            <a:off x="276567" y="4394111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docker container  rename  </a:t>
            </a:r>
            <a:r>
              <a:rPr lang="en-GB" sz="1800" dirty="0" err="1">
                <a:solidFill>
                  <a:schemeClr val="bg1"/>
                </a:solidFill>
              </a:rPr>
              <a:t>oldcontainername</a:t>
            </a:r>
            <a:r>
              <a:rPr lang="en-GB" sz="1800" dirty="0">
                <a:solidFill>
                  <a:schemeClr val="bg1"/>
                </a:solidFill>
              </a:rPr>
              <a:t>  </a:t>
            </a:r>
            <a:r>
              <a:rPr lang="en-GB" sz="1800" dirty="0" err="1">
                <a:solidFill>
                  <a:schemeClr val="bg1"/>
                </a:solidFill>
              </a:rPr>
              <a:t>newcontainername</a:t>
            </a:r>
            <a:endParaRPr lang="en-GB" sz="1800" b="1" dirty="0">
              <a:solidFill>
                <a:srgbClr val="FB4B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27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71;p23">
            <a:extLst>
              <a:ext uri="{FF2B5EF4-FFF2-40B4-BE49-F238E27FC236}">
                <a16:creationId xmlns:a16="http://schemas.microsoft.com/office/drawing/2014/main" id="{F50BDA01-DAFD-40B5-BAE2-12225D832486}"/>
              </a:ext>
            </a:extLst>
          </p:cNvPr>
          <p:cNvSpPr txBox="1">
            <a:spLocks/>
          </p:cNvSpPr>
          <p:nvPr/>
        </p:nvSpPr>
        <p:spPr>
          <a:xfrm>
            <a:off x="138236" y="7902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GB" dirty="0"/>
              <a:t>Docker Container Command Line </a:t>
            </a:r>
          </a:p>
        </p:txBody>
      </p:sp>
      <p:sp>
        <p:nvSpPr>
          <p:cNvPr id="18" name="Google Shape;259;p22">
            <a:extLst>
              <a:ext uri="{FF2B5EF4-FFF2-40B4-BE49-F238E27FC236}">
                <a16:creationId xmlns:a16="http://schemas.microsoft.com/office/drawing/2014/main" id="{3D507AA9-67AB-40E8-A849-8DAFA8B965CE}"/>
              </a:ext>
            </a:extLst>
          </p:cNvPr>
          <p:cNvSpPr txBox="1">
            <a:spLocks/>
          </p:cNvSpPr>
          <p:nvPr/>
        </p:nvSpPr>
        <p:spPr>
          <a:xfrm>
            <a:off x="138236" y="839134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 docker container stats </a:t>
            </a:r>
            <a:r>
              <a:rPr lang="en-GB" sz="1800" dirty="0" err="1">
                <a:solidFill>
                  <a:schemeClr val="bg1"/>
                </a:solidFill>
              </a:rPr>
              <a:t>mynginx</a:t>
            </a:r>
            <a:r>
              <a:rPr lang="en-GB" sz="1800" dirty="0">
                <a:solidFill>
                  <a:schemeClr val="bg1"/>
                </a:solidFill>
              </a:rPr>
              <a:t>   </a:t>
            </a:r>
            <a:r>
              <a:rPr lang="en-GB" sz="1800" dirty="0">
                <a:solidFill>
                  <a:srgbClr val="FFFF00"/>
                </a:solidFill>
              </a:rPr>
              <a:t>&lt;&lt;= find the </a:t>
            </a:r>
            <a:r>
              <a:rPr lang="en-GB" sz="1800" dirty="0" err="1">
                <a:solidFill>
                  <a:srgbClr val="FFFF00"/>
                </a:solidFill>
              </a:rPr>
              <a:t>cpu</a:t>
            </a:r>
            <a:r>
              <a:rPr lang="en-GB" sz="1800" dirty="0">
                <a:solidFill>
                  <a:srgbClr val="FFFF00"/>
                </a:solidFill>
              </a:rPr>
              <a:t> memory and disk io usage </a:t>
            </a:r>
            <a:endParaRPr lang="en-GB" sz="1800" b="1" dirty="0">
              <a:solidFill>
                <a:srgbClr val="FFFF00"/>
              </a:solidFill>
            </a:endParaRPr>
          </a:p>
        </p:txBody>
      </p:sp>
      <p:sp>
        <p:nvSpPr>
          <p:cNvPr id="19" name="Google Shape;259;p22">
            <a:extLst>
              <a:ext uri="{FF2B5EF4-FFF2-40B4-BE49-F238E27FC236}">
                <a16:creationId xmlns:a16="http://schemas.microsoft.com/office/drawing/2014/main" id="{A1B6F945-A535-4061-B204-556620AED261}"/>
              </a:ext>
            </a:extLst>
          </p:cNvPr>
          <p:cNvSpPr txBox="1">
            <a:spLocks/>
          </p:cNvSpPr>
          <p:nvPr/>
        </p:nvSpPr>
        <p:spPr>
          <a:xfrm>
            <a:off x="128369" y="1358598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docker container exec -it </a:t>
            </a:r>
            <a:r>
              <a:rPr lang="en-GB" sz="1800" dirty="0" err="1">
                <a:solidFill>
                  <a:schemeClr val="bg1"/>
                </a:solidFill>
              </a:rPr>
              <a:t>mynginx</a:t>
            </a:r>
            <a:r>
              <a:rPr lang="en-GB" sz="1800" dirty="0">
                <a:solidFill>
                  <a:schemeClr val="bg1"/>
                </a:solidFill>
              </a:rPr>
              <a:t>  /bin/bash  </a:t>
            </a:r>
            <a:r>
              <a:rPr lang="en-GB" sz="1800" dirty="0">
                <a:solidFill>
                  <a:srgbClr val="FFFF00"/>
                </a:solidFill>
              </a:rPr>
              <a:t>&lt;&lt;= login interactively into container</a:t>
            </a:r>
            <a:endParaRPr lang="en-GB" sz="1800" b="1" dirty="0">
              <a:solidFill>
                <a:srgbClr val="FFFF00"/>
              </a:solidFill>
            </a:endParaRPr>
          </a:p>
        </p:txBody>
      </p:sp>
      <p:sp>
        <p:nvSpPr>
          <p:cNvPr id="20" name="Google Shape;259;p22">
            <a:extLst>
              <a:ext uri="{FF2B5EF4-FFF2-40B4-BE49-F238E27FC236}">
                <a16:creationId xmlns:a16="http://schemas.microsoft.com/office/drawing/2014/main" id="{E8EC33C9-65C4-4393-92B8-803AE851A1A0}"/>
              </a:ext>
            </a:extLst>
          </p:cNvPr>
          <p:cNvSpPr txBox="1">
            <a:spLocks/>
          </p:cNvSpPr>
          <p:nvPr/>
        </p:nvSpPr>
        <p:spPr>
          <a:xfrm>
            <a:off x="138236" y="1934742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docker container  pause [container name ]  </a:t>
            </a:r>
            <a:r>
              <a:rPr lang="en-GB" sz="1800" dirty="0">
                <a:solidFill>
                  <a:srgbClr val="FFFF00"/>
                </a:solidFill>
              </a:rPr>
              <a:t>&lt;== pause the container process</a:t>
            </a:r>
            <a:endParaRPr lang="en-GB" sz="1800" b="1" dirty="0">
              <a:solidFill>
                <a:srgbClr val="FFFF00"/>
              </a:solidFill>
            </a:endParaRPr>
          </a:p>
        </p:txBody>
      </p:sp>
      <p:sp>
        <p:nvSpPr>
          <p:cNvPr id="23" name="Google Shape;259;p22">
            <a:extLst>
              <a:ext uri="{FF2B5EF4-FFF2-40B4-BE49-F238E27FC236}">
                <a16:creationId xmlns:a16="http://schemas.microsoft.com/office/drawing/2014/main" id="{9AE7CEE2-ED61-4844-A0EC-067F0117C3DE}"/>
              </a:ext>
            </a:extLst>
          </p:cNvPr>
          <p:cNvSpPr txBox="1">
            <a:spLocks/>
          </p:cNvSpPr>
          <p:nvPr/>
        </p:nvSpPr>
        <p:spPr>
          <a:xfrm>
            <a:off x="138236" y="2510886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docker container  </a:t>
            </a:r>
            <a:r>
              <a:rPr lang="en-GB" sz="1800" dirty="0" err="1">
                <a:solidFill>
                  <a:schemeClr val="bg1"/>
                </a:solidFill>
              </a:rPr>
              <a:t>unpause</a:t>
            </a:r>
            <a:r>
              <a:rPr lang="en-GB" sz="1800" dirty="0">
                <a:solidFill>
                  <a:schemeClr val="bg1"/>
                </a:solidFill>
              </a:rPr>
              <a:t> [container name ]  </a:t>
            </a:r>
            <a:r>
              <a:rPr lang="en-GB" sz="1800" dirty="0">
                <a:solidFill>
                  <a:srgbClr val="FFFF00"/>
                </a:solidFill>
              </a:rPr>
              <a:t>&lt;== resume the process</a:t>
            </a:r>
            <a:endParaRPr lang="en-GB" sz="1800" b="1" dirty="0">
              <a:solidFill>
                <a:srgbClr val="FFFF00"/>
              </a:solidFill>
            </a:endParaRPr>
          </a:p>
        </p:txBody>
      </p:sp>
      <p:sp>
        <p:nvSpPr>
          <p:cNvPr id="24" name="Google Shape;259;p22">
            <a:extLst>
              <a:ext uri="{FF2B5EF4-FFF2-40B4-BE49-F238E27FC236}">
                <a16:creationId xmlns:a16="http://schemas.microsoft.com/office/drawing/2014/main" id="{7CDF5D48-ECCE-4576-8236-1C71A3341CF5}"/>
              </a:ext>
            </a:extLst>
          </p:cNvPr>
          <p:cNvSpPr txBox="1">
            <a:spLocks/>
          </p:cNvSpPr>
          <p:nvPr/>
        </p:nvSpPr>
        <p:spPr>
          <a:xfrm>
            <a:off x="128369" y="3087030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docker container  top  [container name ]  </a:t>
            </a:r>
            <a:r>
              <a:rPr lang="en-GB" sz="1800" dirty="0">
                <a:solidFill>
                  <a:srgbClr val="FFFF00"/>
                </a:solidFill>
              </a:rPr>
              <a:t>&lt;== show process of container using </a:t>
            </a:r>
            <a:r>
              <a:rPr lang="en-GB" sz="1800" dirty="0" err="1">
                <a:solidFill>
                  <a:srgbClr val="FFFF00"/>
                </a:solidFill>
              </a:rPr>
              <a:t>pid</a:t>
            </a:r>
            <a:endParaRPr lang="en-GB" sz="1800" b="1" dirty="0">
              <a:solidFill>
                <a:srgbClr val="FFFF00"/>
              </a:solidFill>
            </a:endParaRPr>
          </a:p>
        </p:txBody>
      </p:sp>
      <p:sp>
        <p:nvSpPr>
          <p:cNvPr id="25" name="Google Shape;259;p22">
            <a:extLst>
              <a:ext uri="{FF2B5EF4-FFF2-40B4-BE49-F238E27FC236}">
                <a16:creationId xmlns:a16="http://schemas.microsoft.com/office/drawing/2014/main" id="{78FC588C-1CC9-4020-9EBD-5CFECCC377BE}"/>
              </a:ext>
            </a:extLst>
          </p:cNvPr>
          <p:cNvSpPr txBox="1">
            <a:spLocks/>
          </p:cNvSpPr>
          <p:nvPr/>
        </p:nvSpPr>
        <p:spPr>
          <a:xfrm>
            <a:off x="128369" y="3663174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docker container  inspect [ container name]  </a:t>
            </a:r>
            <a:r>
              <a:rPr lang="en-GB" sz="1800" dirty="0">
                <a:solidFill>
                  <a:srgbClr val="FFFF00"/>
                </a:solidFill>
              </a:rPr>
              <a:t>&lt;== find the container information </a:t>
            </a:r>
            <a:endParaRPr lang="en-GB" sz="1800" b="1" dirty="0">
              <a:solidFill>
                <a:srgbClr val="FFFF00"/>
              </a:solidFill>
            </a:endParaRPr>
          </a:p>
        </p:txBody>
      </p:sp>
      <p:sp>
        <p:nvSpPr>
          <p:cNvPr id="26" name="Google Shape;259;p22">
            <a:extLst>
              <a:ext uri="{FF2B5EF4-FFF2-40B4-BE49-F238E27FC236}">
                <a16:creationId xmlns:a16="http://schemas.microsoft.com/office/drawing/2014/main" id="{ED7DB882-68A2-42CF-935D-03C1725636E8}"/>
              </a:ext>
            </a:extLst>
          </p:cNvPr>
          <p:cNvSpPr txBox="1">
            <a:spLocks/>
          </p:cNvSpPr>
          <p:nvPr/>
        </p:nvSpPr>
        <p:spPr>
          <a:xfrm>
            <a:off x="138236" y="4239318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docker container  logs [ container name]  </a:t>
            </a:r>
            <a:r>
              <a:rPr lang="en-GB" sz="1800" dirty="0">
                <a:solidFill>
                  <a:srgbClr val="FFFF00"/>
                </a:solidFill>
              </a:rPr>
              <a:t>&lt;== display container logs  </a:t>
            </a:r>
            <a:endParaRPr lang="en-GB" sz="1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33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71;p23">
            <a:extLst>
              <a:ext uri="{FF2B5EF4-FFF2-40B4-BE49-F238E27FC236}">
                <a16:creationId xmlns:a16="http://schemas.microsoft.com/office/drawing/2014/main" id="{F50BDA01-DAFD-40B5-BAE2-12225D832486}"/>
              </a:ext>
            </a:extLst>
          </p:cNvPr>
          <p:cNvSpPr txBox="1">
            <a:spLocks/>
          </p:cNvSpPr>
          <p:nvPr/>
        </p:nvSpPr>
        <p:spPr>
          <a:xfrm>
            <a:off x="138236" y="7902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GB" dirty="0"/>
              <a:t>Docker Container Command Line </a:t>
            </a:r>
          </a:p>
        </p:txBody>
      </p:sp>
      <p:sp>
        <p:nvSpPr>
          <p:cNvPr id="18" name="Google Shape;259;p22">
            <a:extLst>
              <a:ext uri="{FF2B5EF4-FFF2-40B4-BE49-F238E27FC236}">
                <a16:creationId xmlns:a16="http://schemas.microsoft.com/office/drawing/2014/main" id="{3D507AA9-67AB-40E8-A849-8DAFA8B965CE}"/>
              </a:ext>
            </a:extLst>
          </p:cNvPr>
          <p:cNvSpPr txBox="1">
            <a:spLocks/>
          </p:cNvSpPr>
          <p:nvPr/>
        </p:nvSpPr>
        <p:spPr>
          <a:xfrm>
            <a:off x="138236" y="685623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 docker container port </a:t>
            </a:r>
            <a:r>
              <a:rPr lang="en-GB" sz="1800" dirty="0" err="1">
                <a:solidFill>
                  <a:schemeClr val="bg1"/>
                </a:solidFill>
              </a:rPr>
              <a:t>mynginx</a:t>
            </a:r>
            <a:r>
              <a:rPr lang="en-GB" sz="1800" dirty="0">
                <a:solidFill>
                  <a:schemeClr val="bg1"/>
                </a:solidFill>
              </a:rPr>
              <a:t>   </a:t>
            </a:r>
            <a:r>
              <a:rPr lang="en-GB" sz="1800" dirty="0">
                <a:solidFill>
                  <a:srgbClr val="FFFF00"/>
                </a:solidFill>
              </a:rPr>
              <a:t>&lt;&lt;= list the port mapping  </a:t>
            </a:r>
            <a:endParaRPr lang="en-GB" sz="1800" b="1" dirty="0">
              <a:solidFill>
                <a:srgbClr val="FFFF00"/>
              </a:solidFill>
            </a:endParaRPr>
          </a:p>
        </p:txBody>
      </p:sp>
      <p:sp>
        <p:nvSpPr>
          <p:cNvPr id="19" name="Google Shape;259;p22">
            <a:extLst>
              <a:ext uri="{FF2B5EF4-FFF2-40B4-BE49-F238E27FC236}">
                <a16:creationId xmlns:a16="http://schemas.microsoft.com/office/drawing/2014/main" id="{A1B6F945-A535-4061-B204-556620AED261}"/>
              </a:ext>
            </a:extLst>
          </p:cNvPr>
          <p:cNvSpPr txBox="1">
            <a:spLocks/>
          </p:cNvSpPr>
          <p:nvPr/>
        </p:nvSpPr>
        <p:spPr>
          <a:xfrm>
            <a:off x="128369" y="1205087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docker container cp mytext.txt  </a:t>
            </a:r>
            <a:r>
              <a:rPr lang="en-GB" sz="1800" dirty="0" err="1">
                <a:solidFill>
                  <a:schemeClr val="bg1"/>
                </a:solidFill>
              </a:rPr>
              <a:t>mynginx</a:t>
            </a:r>
            <a:r>
              <a:rPr lang="en-GB" sz="1800" dirty="0">
                <a:solidFill>
                  <a:schemeClr val="bg1"/>
                </a:solidFill>
              </a:rPr>
              <a:t>:/etc/ </a:t>
            </a:r>
            <a:r>
              <a:rPr lang="en-GB" sz="1800" dirty="0">
                <a:solidFill>
                  <a:srgbClr val="FFFF00"/>
                </a:solidFill>
              </a:rPr>
              <a:t>&lt;&lt;= copy file from host to container</a:t>
            </a:r>
            <a:endParaRPr lang="en-GB" sz="1800" b="1" dirty="0">
              <a:solidFill>
                <a:srgbClr val="FFFF00"/>
              </a:solidFill>
            </a:endParaRPr>
          </a:p>
        </p:txBody>
      </p:sp>
      <p:sp>
        <p:nvSpPr>
          <p:cNvPr id="20" name="Google Shape;259;p22">
            <a:extLst>
              <a:ext uri="{FF2B5EF4-FFF2-40B4-BE49-F238E27FC236}">
                <a16:creationId xmlns:a16="http://schemas.microsoft.com/office/drawing/2014/main" id="{E8EC33C9-65C4-4393-92B8-803AE851A1A0}"/>
              </a:ext>
            </a:extLst>
          </p:cNvPr>
          <p:cNvSpPr txBox="1">
            <a:spLocks/>
          </p:cNvSpPr>
          <p:nvPr/>
        </p:nvSpPr>
        <p:spPr>
          <a:xfrm>
            <a:off x="138236" y="1781231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docker container cp snap/ </a:t>
            </a:r>
            <a:r>
              <a:rPr lang="en-GB" sz="1800" dirty="0" err="1">
                <a:solidFill>
                  <a:schemeClr val="bg1"/>
                </a:solidFill>
              </a:rPr>
              <a:t>mynginx</a:t>
            </a:r>
            <a:r>
              <a:rPr lang="en-GB" sz="1800" dirty="0">
                <a:solidFill>
                  <a:schemeClr val="bg1"/>
                </a:solidFill>
              </a:rPr>
              <a:t>:/etc/  </a:t>
            </a:r>
            <a:r>
              <a:rPr lang="en-GB" sz="1800" dirty="0">
                <a:solidFill>
                  <a:srgbClr val="FFFF00"/>
                </a:solidFill>
              </a:rPr>
              <a:t>&lt;&lt;= directory can be copied </a:t>
            </a:r>
          </a:p>
        </p:txBody>
      </p:sp>
      <p:sp>
        <p:nvSpPr>
          <p:cNvPr id="23" name="Google Shape;259;p22">
            <a:extLst>
              <a:ext uri="{FF2B5EF4-FFF2-40B4-BE49-F238E27FC236}">
                <a16:creationId xmlns:a16="http://schemas.microsoft.com/office/drawing/2014/main" id="{9AE7CEE2-ED61-4844-A0EC-067F0117C3DE}"/>
              </a:ext>
            </a:extLst>
          </p:cNvPr>
          <p:cNvSpPr txBox="1">
            <a:spLocks/>
          </p:cNvSpPr>
          <p:nvPr/>
        </p:nvSpPr>
        <p:spPr>
          <a:xfrm>
            <a:off x="138236" y="2357375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docker container  create  </a:t>
            </a:r>
            <a:r>
              <a:rPr lang="en-GB" sz="1800" dirty="0">
                <a:solidFill>
                  <a:srgbClr val="FFFF00"/>
                </a:solidFill>
              </a:rPr>
              <a:t>&lt;== to create the </a:t>
            </a:r>
            <a:r>
              <a:rPr lang="en-GB" sz="1800" dirty="0" err="1">
                <a:solidFill>
                  <a:srgbClr val="FFFF00"/>
                </a:solidFill>
              </a:rPr>
              <a:t>continaer</a:t>
            </a:r>
            <a:r>
              <a:rPr lang="en-GB" sz="1800" dirty="0">
                <a:solidFill>
                  <a:srgbClr val="FFFF00"/>
                </a:solidFill>
              </a:rPr>
              <a:t> with custom parameter</a:t>
            </a:r>
            <a:endParaRPr lang="en-GB" sz="1800" b="1" dirty="0">
              <a:solidFill>
                <a:srgbClr val="FFFF00"/>
              </a:solidFill>
            </a:endParaRPr>
          </a:p>
        </p:txBody>
      </p:sp>
      <p:sp>
        <p:nvSpPr>
          <p:cNvPr id="24" name="Google Shape;259;p22">
            <a:extLst>
              <a:ext uri="{FF2B5EF4-FFF2-40B4-BE49-F238E27FC236}">
                <a16:creationId xmlns:a16="http://schemas.microsoft.com/office/drawing/2014/main" id="{7CDF5D48-ECCE-4576-8236-1C71A3341CF5}"/>
              </a:ext>
            </a:extLst>
          </p:cNvPr>
          <p:cNvSpPr txBox="1">
            <a:spLocks/>
          </p:cNvSpPr>
          <p:nvPr/>
        </p:nvSpPr>
        <p:spPr>
          <a:xfrm>
            <a:off x="128369" y="2933519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docker container export </a:t>
            </a:r>
            <a:r>
              <a:rPr lang="en-GB" sz="1800" dirty="0" err="1">
                <a:solidFill>
                  <a:schemeClr val="bg1"/>
                </a:solidFill>
              </a:rPr>
              <a:t>mynginx</a:t>
            </a:r>
            <a:r>
              <a:rPr lang="en-GB" sz="1800" dirty="0">
                <a:solidFill>
                  <a:schemeClr val="bg1"/>
                </a:solidFill>
              </a:rPr>
              <a:t> -o  mynginx.tar </a:t>
            </a:r>
            <a:r>
              <a:rPr lang="en-GB" sz="1800" dirty="0">
                <a:solidFill>
                  <a:srgbClr val="FFFF00"/>
                </a:solidFill>
              </a:rPr>
              <a:t>&lt;&lt;= export the container filesystem</a:t>
            </a:r>
            <a:endParaRPr lang="en-GB" sz="1800" b="1" dirty="0">
              <a:solidFill>
                <a:srgbClr val="FFFF00"/>
              </a:solidFill>
            </a:endParaRPr>
          </a:p>
        </p:txBody>
      </p:sp>
      <p:sp>
        <p:nvSpPr>
          <p:cNvPr id="25" name="Google Shape;259;p22">
            <a:extLst>
              <a:ext uri="{FF2B5EF4-FFF2-40B4-BE49-F238E27FC236}">
                <a16:creationId xmlns:a16="http://schemas.microsoft.com/office/drawing/2014/main" id="{78FC588C-1CC9-4020-9EBD-5CFECCC377BE}"/>
              </a:ext>
            </a:extLst>
          </p:cNvPr>
          <p:cNvSpPr txBox="1">
            <a:spLocks/>
          </p:cNvSpPr>
          <p:nvPr/>
        </p:nvSpPr>
        <p:spPr>
          <a:xfrm>
            <a:off x="128369" y="3509663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docker container diff </a:t>
            </a:r>
            <a:r>
              <a:rPr lang="en-GB" sz="1800" dirty="0" err="1">
                <a:solidFill>
                  <a:schemeClr val="bg1"/>
                </a:solidFill>
              </a:rPr>
              <a:t>mynginx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>
                <a:solidFill>
                  <a:srgbClr val="FFFF00"/>
                </a:solidFill>
              </a:rPr>
              <a:t>&lt;== inspect the file and directory changes in container</a:t>
            </a:r>
            <a:endParaRPr lang="en-GB" sz="1800" b="1" dirty="0">
              <a:solidFill>
                <a:srgbClr val="FFFF00"/>
              </a:solidFill>
            </a:endParaRPr>
          </a:p>
        </p:txBody>
      </p:sp>
      <p:sp>
        <p:nvSpPr>
          <p:cNvPr id="26" name="Google Shape;259;p22">
            <a:extLst>
              <a:ext uri="{FF2B5EF4-FFF2-40B4-BE49-F238E27FC236}">
                <a16:creationId xmlns:a16="http://schemas.microsoft.com/office/drawing/2014/main" id="{ED7DB882-68A2-42CF-935D-03C1725636E8}"/>
              </a:ext>
            </a:extLst>
          </p:cNvPr>
          <p:cNvSpPr txBox="1">
            <a:spLocks/>
          </p:cNvSpPr>
          <p:nvPr/>
        </p:nvSpPr>
        <p:spPr>
          <a:xfrm>
            <a:off x="138236" y="4085807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docker container commit</a:t>
            </a:r>
            <a:r>
              <a:rPr lang="en-GB" sz="1800" dirty="0">
                <a:solidFill>
                  <a:srgbClr val="FFFF00"/>
                </a:solidFill>
              </a:rPr>
              <a:t>&lt;== create the docker image from container changes  </a:t>
            </a:r>
            <a:endParaRPr lang="en-GB" sz="1800" b="1" dirty="0">
              <a:solidFill>
                <a:srgbClr val="FFFF00"/>
              </a:solidFill>
            </a:endParaRPr>
          </a:p>
        </p:txBody>
      </p:sp>
      <p:sp>
        <p:nvSpPr>
          <p:cNvPr id="10" name="Google Shape;259;p22">
            <a:extLst>
              <a:ext uri="{FF2B5EF4-FFF2-40B4-BE49-F238E27FC236}">
                <a16:creationId xmlns:a16="http://schemas.microsoft.com/office/drawing/2014/main" id="{188B5009-EC77-473E-BB57-4A83D2125D5E}"/>
              </a:ext>
            </a:extLst>
          </p:cNvPr>
          <p:cNvSpPr txBox="1">
            <a:spLocks/>
          </p:cNvSpPr>
          <p:nvPr/>
        </p:nvSpPr>
        <p:spPr>
          <a:xfrm>
            <a:off x="128369" y="4517784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docker container  prune</a:t>
            </a:r>
            <a:r>
              <a:rPr lang="en-GB" sz="1800" dirty="0">
                <a:solidFill>
                  <a:srgbClr val="FFFF00"/>
                </a:solidFill>
              </a:rPr>
              <a:t>&lt;== remove the container that are stopped</a:t>
            </a:r>
            <a:endParaRPr lang="en-GB" sz="1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763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71;p23">
            <a:extLst>
              <a:ext uri="{FF2B5EF4-FFF2-40B4-BE49-F238E27FC236}">
                <a16:creationId xmlns:a16="http://schemas.microsoft.com/office/drawing/2014/main" id="{F50BDA01-DAFD-40B5-BAE2-12225D832486}"/>
              </a:ext>
            </a:extLst>
          </p:cNvPr>
          <p:cNvSpPr txBox="1">
            <a:spLocks/>
          </p:cNvSpPr>
          <p:nvPr/>
        </p:nvSpPr>
        <p:spPr>
          <a:xfrm>
            <a:off x="138236" y="7902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GB" dirty="0"/>
              <a:t>Docker Container Command Line </a:t>
            </a:r>
          </a:p>
        </p:txBody>
      </p:sp>
      <p:sp>
        <p:nvSpPr>
          <p:cNvPr id="18" name="Google Shape;259;p22">
            <a:extLst>
              <a:ext uri="{FF2B5EF4-FFF2-40B4-BE49-F238E27FC236}">
                <a16:creationId xmlns:a16="http://schemas.microsoft.com/office/drawing/2014/main" id="{3D507AA9-67AB-40E8-A849-8DAFA8B965CE}"/>
              </a:ext>
            </a:extLst>
          </p:cNvPr>
          <p:cNvSpPr txBox="1">
            <a:spLocks/>
          </p:cNvSpPr>
          <p:nvPr/>
        </p:nvSpPr>
        <p:spPr>
          <a:xfrm>
            <a:off x="138236" y="685623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 docker  events </a:t>
            </a:r>
            <a:r>
              <a:rPr lang="en-GB" sz="1800" dirty="0">
                <a:solidFill>
                  <a:srgbClr val="FFFF00"/>
                </a:solidFill>
              </a:rPr>
              <a:t>&lt;&lt;= grab the live log of for the command  perform on docker server </a:t>
            </a:r>
            <a:endParaRPr lang="en-GB" sz="1800" b="1" dirty="0">
              <a:solidFill>
                <a:srgbClr val="FFFF00"/>
              </a:solidFill>
            </a:endParaRPr>
          </a:p>
        </p:txBody>
      </p:sp>
      <p:sp>
        <p:nvSpPr>
          <p:cNvPr id="19" name="Google Shape;259;p22">
            <a:extLst>
              <a:ext uri="{FF2B5EF4-FFF2-40B4-BE49-F238E27FC236}">
                <a16:creationId xmlns:a16="http://schemas.microsoft.com/office/drawing/2014/main" id="{A1B6F945-A535-4061-B204-556620AED261}"/>
              </a:ext>
            </a:extLst>
          </p:cNvPr>
          <p:cNvSpPr txBox="1">
            <a:spLocks/>
          </p:cNvSpPr>
          <p:nvPr/>
        </p:nvSpPr>
        <p:spPr>
          <a:xfrm>
            <a:off x="128369" y="1205087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docker import  mynginx.tar </a:t>
            </a:r>
            <a:r>
              <a:rPr lang="en-GB" sz="1800" dirty="0">
                <a:solidFill>
                  <a:srgbClr val="FFFF00"/>
                </a:solidFill>
              </a:rPr>
              <a:t>&lt;&lt;= import the filesystem as image /use file that created by export command </a:t>
            </a:r>
            <a:endParaRPr lang="en-GB" sz="1800" b="1" dirty="0">
              <a:solidFill>
                <a:srgbClr val="FFFF00"/>
              </a:solidFill>
            </a:endParaRPr>
          </a:p>
        </p:txBody>
      </p:sp>
      <p:sp>
        <p:nvSpPr>
          <p:cNvPr id="23" name="Google Shape;259;p22">
            <a:extLst>
              <a:ext uri="{FF2B5EF4-FFF2-40B4-BE49-F238E27FC236}">
                <a16:creationId xmlns:a16="http://schemas.microsoft.com/office/drawing/2014/main" id="{9AE7CEE2-ED61-4844-A0EC-067F0117C3DE}"/>
              </a:ext>
            </a:extLst>
          </p:cNvPr>
          <p:cNvSpPr txBox="1">
            <a:spLocks/>
          </p:cNvSpPr>
          <p:nvPr/>
        </p:nvSpPr>
        <p:spPr>
          <a:xfrm>
            <a:off x="138236" y="2357375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docker container  create  </a:t>
            </a:r>
            <a:r>
              <a:rPr lang="en-GB" sz="1800" dirty="0">
                <a:solidFill>
                  <a:srgbClr val="FFFF00"/>
                </a:solidFill>
              </a:rPr>
              <a:t>&lt;== to create the </a:t>
            </a:r>
            <a:r>
              <a:rPr lang="en-GB" sz="1800" dirty="0" err="1">
                <a:solidFill>
                  <a:srgbClr val="FFFF00"/>
                </a:solidFill>
              </a:rPr>
              <a:t>continaer</a:t>
            </a:r>
            <a:r>
              <a:rPr lang="en-GB" sz="1800" dirty="0">
                <a:solidFill>
                  <a:srgbClr val="FFFF00"/>
                </a:solidFill>
              </a:rPr>
              <a:t> with custom parameter</a:t>
            </a:r>
            <a:endParaRPr lang="en-GB" sz="1800" b="1" dirty="0">
              <a:solidFill>
                <a:srgbClr val="FFFF00"/>
              </a:solidFill>
            </a:endParaRPr>
          </a:p>
        </p:txBody>
      </p:sp>
      <p:sp>
        <p:nvSpPr>
          <p:cNvPr id="24" name="Google Shape;259;p22">
            <a:extLst>
              <a:ext uri="{FF2B5EF4-FFF2-40B4-BE49-F238E27FC236}">
                <a16:creationId xmlns:a16="http://schemas.microsoft.com/office/drawing/2014/main" id="{7CDF5D48-ECCE-4576-8236-1C71A3341CF5}"/>
              </a:ext>
            </a:extLst>
          </p:cNvPr>
          <p:cNvSpPr txBox="1">
            <a:spLocks/>
          </p:cNvSpPr>
          <p:nvPr/>
        </p:nvSpPr>
        <p:spPr>
          <a:xfrm>
            <a:off x="128369" y="2933519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Docker info </a:t>
            </a:r>
            <a:r>
              <a:rPr lang="en-GB" sz="1800" dirty="0">
                <a:solidFill>
                  <a:srgbClr val="FFFF00"/>
                </a:solidFill>
              </a:rPr>
              <a:t>&lt;&lt;= provide the information about the docker environment </a:t>
            </a:r>
            <a:endParaRPr lang="en-GB" sz="1800" b="1" dirty="0">
              <a:solidFill>
                <a:srgbClr val="FFFF00"/>
              </a:solidFill>
            </a:endParaRPr>
          </a:p>
        </p:txBody>
      </p:sp>
      <p:sp>
        <p:nvSpPr>
          <p:cNvPr id="11" name="Google Shape;259;p22">
            <a:extLst>
              <a:ext uri="{FF2B5EF4-FFF2-40B4-BE49-F238E27FC236}">
                <a16:creationId xmlns:a16="http://schemas.microsoft.com/office/drawing/2014/main" id="{FF1C45C6-051D-408B-9BF4-51C35315A720}"/>
              </a:ext>
            </a:extLst>
          </p:cNvPr>
          <p:cNvSpPr txBox="1">
            <a:spLocks/>
          </p:cNvSpPr>
          <p:nvPr/>
        </p:nvSpPr>
        <p:spPr>
          <a:xfrm>
            <a:off x="138236" y="1853315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</a:rPr>
              <a:t>docker image tag 079391614c6f </a:t>
            </a:r>
            <a:r>
              <a:rPr lang="en-GB" sz="1800" dirty="0" err="1">
                <a:solidFill>
                  <a:schemeClr val="bg1"/>
                </a:solidFill>
              </a:rPr>
              <a:t>newnginx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>
                <a:solidFill>
                  <a:srgbClr val="FFFF00"/>
                </a:solidFill>
              </a:rPr>
              <a:t>&lt;&lt;= import the filesystem as image</a:t>
            </a:r>
            <a:endParaRPr lang="en-GB" sz="1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19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71;p23">
            <a:extLst>
              <a:ext uri="{FF2B5EF4-FFF2-40B4-BE49-F238E27FC236}">
                <a16:creationId xmlns:a16="http://schemas.microsoft.com/office/drawing/2014/main" id="{F50BDA01-DAFD-40B5-BAE2-12225D832486}"/>
              </a:ext>
            </a:extLst>
          </p:cNvPr>
          <p:cNvSpPr txBox="1">
            <a:spLocks/>
          </p:cNvSpPr>
          <p:nvPr/>
        </p:nvSpPr>
        <p:spPr>
          <a:xfrm>
            <a:off x="138236" y="7902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GB" dirty="0"/>
              <a:t>Create custom docker image -ubuntu</a:t>
            </a:r>
          </a:p>
        </p:txBody>
      </p:sp>
      <p:sp>
        <p:nvSpPr>
          <p:cNvPr id="18" name="Google Shape;259;p22">
            <a:extLst>
              <a:ext uri="{FF2B5EF4-FFF2-40B4-BE49-F238E27FC236}">
                <a16:creationId xmlns:a16="http://schemas.microsoft.com/office/drawing/2014/main" id="{3D507AA9-67AB-40E8-A849-8DAFA8B965CE}"/>
              </a:ext>
            </a:extLst>
          </p:cNvPr>
          <p:cNvSpPr txBox="1">
            <a:spLocks/>
          </p:cNvSpPr>
          <p:nvPr/>
        </p:nvSpPr>
        <p:spPr>
          <a:xfrm>
            <a:off x="138236" y="685623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b="1" dirty="0">
                <a:solidFill>
                  <a:srgbClr val="FFFF00"/>
                </a:solidFill>
              </a:rPr>
              <a:t>Create the directory </a:t>
            </a:r>
            <a:r>
              <a:rPr lang="en-GB" sz="1800" b="1" dirty="0" err="1">
                <a:solidFill>
                  <a:srgbClr val="00B0F0"/>
                </a:solidFill>
              </a:rPr>
              <a:t>customimage</a:t>
            </a:r>
            <a:r>
              <a:rPr lang="en-GB" sz="1800" b="1" dirty="0">
                <a:solidFill>
                  <a:srgbClr val="00B0F0"/>
                </a:solidFill>
              </a:rPr>
              <a:t>  [ you can choose any name for the directory</a:t>
            </a:r>
          </a:p>
        </p:txBody>
      </p:sp>
      <p:sp>
        <p:nvSpPr>
          <p:cNvPr id="8" name="Google Shape;259;p22">
            <a:extLst>
              <a:ext uri="{FF2B5EF4-FFF2-40B4-BE49-F238E27FC236}">
                <a16:creationId xmlns:a16="http://schemas.microsoft.com/office/drawing/2014/main" id="{7F4CD204-7E20-409B-B195-A69BD7E9B661}"/>
              </a:ext>
            </a:extLst>
          </p:cNvPr>
          <p:cNvSpPr txBox="1">
            <a:spLocks/>
          </p:cNvSpPr>
          <p:nvPr/>
        </p:nvSpPr>
        <p:spPr>
          <a:xfrm>
            <a:off x="138236" y="1292223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b="1" dirty="0">
                <a:solidFill>
                  <a:srgbClr val="FFFF00"/>
                </a:solidFill>
              </a:rPr>
              <a:t>Create the </a:t>
            </a:r>
            <a:r>
              <a:rPr lang="en-GB" sz="1800" b="1" dirty="0" err="1">
                <a:solidFill>
                  <a:srgbClr val="FFFF00"/>
                </a:solidFill>
              </a:rPr>
              <a:t>DockerFile</a:t>
            </a:r>
            <a:r>
              <a:rPr lang="en-GB" sz="1800" b="1" dirty="0">
                <a:solidFill>
                  <a:srgbClr val="FFFF00"/>
                </a:solidFill>
              </a:rPr>
              <a:t> inside the directory </a:t>
            </a:r>
            <a:endParaRPr lang="en-GB" sz="1800" b="1" dirty="0">
              <a:solidFill>
                <a:srgbClr val="00B0F0"/>
              </a:solidFill>
            </a:endParaRPr>
          </a:p>
        </p:txBody>
      </p:sp>
      <p:sp>
        <p:nvSpPr>
          <p:cNvPr id="9" name="Google Shape;259;p22">
            <a:extLst>
              <a:ext uri="{FF2B5EF4-FFF2-40B4-BE49-F238E27FC236}">
                <a16:creationId xmlns:a16="http://schemas.microsoft.com/office/drawing/2014/main" id="{6B71C2B0-F6B8-4D13-9E6A-0016441B9230}"/>
              </a:ext>
            </a:extLst>
          </p:cNvPr>
          <p:cNvSpPr txBox="1">
            <a:spLocks/>
          </p:cNvSpPr>
          <p:nvPr/>
        </p:nvSpPr>
        <p:spPr>
          <a:xfrm>
            <a:off x="200361" y="1902745"/>
            <a:ext cx="8743278" cy="1341236"/>
          </a:xfrm>
          <a:prstGeom prst="rect">
            <a:avLst/>
          </a:prstGeom>
          <a:noFill/>
          <a:ln w="19050">
            <a:solidFill>
              <a:srgbClr val="FF33CC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>
              <a:buClr>
                <a:srgbClr val="FFC000"/>
              </a:buClr>
              <a:buSzPct val="100000"/>
            </a:pPr>
            <a:r>
              <a:rPr lang="en-GB" sz="1800" b="1" dirty="0">
                <a:solidFill>
                  <a:srgbClr val="FFFF00"/>
                </a:solidFill>
              </a:rPr>
              <a:t>FROM ubuntu</a:t>
            </a:r>
          </a:p>
          <a:p>
            <a:pPr marL="0" indent="0" algn="l">
              <a:buClr>
                <a:srgbClr val="FFC000"/>
              </a:buClr>
              <a:buSzPct val="100000"/>
            </a:pPr>
            <a:r>
              <a:rPr lang="en-GB" sz="1800" b="1" dirty="0">
                <a:solidFill>
                  <a:srgbClr val="FFFF00"/>
                </a:solidFill>
              </a:rPr>
              <a:t>RUN apt-get update &amp;&amp; apt-get install </a:t>
            </a:r>
            <a:r>
              <a:rPr lang="en-GB" sz="1800" b="1" dirty="0" err="1">
                <a:solidFill>
                  <a:srgbClr val="FFFF00"/>
                </a:solidFill>
              </a:rPr>
              <a:t>nginx</a:t>
            </a:r>
            <a:r>
              <a:rPr lang="en-GB" sz="1800" b="1" dirty="0">
                <a:solidFill>
                  <a:srgbClr val="FFFF00"/>
                </a:solidFill>
              </a:rPr>
              <a:t> -y</a:t>
            </a:r>
          </a:p>
          <a:p>
            <a:pPr marL="0" indent="0" algn="l">
              <a:buClr>
                <a:srgbClr val="FFC000"/>
              </a:buClr>
              <a:buSzPct val="100000"/>
            </a:pPr>
            <a:r>
              <a:rPr lang="en-GB" sz="1800" b="1" dirty="0">
                <a:solidFill>
                  <a:srgbClr val="FFFF00"/>
                </a:solidFill>
              </a:rPr>
              <a:t>EXPOSE 80</a:t>
            </a:r>
          </a:p>
          <a:p>
            <a:pPr marL="0" indent="0" algn="l">
              <a:buClr>
                <a:srgbClr val="FFC000"/>
              </a:buClr>
              <a:buSzPct val="100000"/>
            </a:pPr>
            <a:r>
              <a:rPr lang="en-GB" sz="1800" b="1" dirty="0">
                <a:solidFill>
                  <a:srgbClr val="FFFF00"/>
                </a:solidFill>
              </a:rPr>
              <a:t>CMD ["</a:t>
            </a:r>
            <a:r>
              <a:rPr lang="en-GB" sz="1800" b="1" dirty="0" err="1">
                <a:solidFill>
                  <a:srgbClr val="FFFF00"/>
                </a:solidFill>
              </a:rPr>
              <a:t>nginx</a:t>
            </a:r>
            <a:r>
              <a:rPr lang="en-GB" sz="1800" b="1" dirty="0">
                <a:solidFill>
                  <a:srgbClr val="FFFF00"/>
                </a:solidFill>
              </a:rPr>
              <a:t>", "-g", "daemon off;"]</a:t>
            </a:r>
          </a:p>
        </p:txBody>
      </p:sp>
      <p:sp>
        <p:nvSpPr>
          <p:cNvPr id="10" name="Google Shape;259;p22">
            <a:extLst>
              <a:ext uri="{FF2B5EF4-FFF2-40B4-BE49-F238E27FC236}">
                <a16:creationId xmlns:a16="http://schemas.microsoft.com/office/drawing/2014/main" id="{2A43B0C3-9A13-410E-A8AC-5CA5FDC1B2E8}"/>
              </a:ext>
            </a:extLst>
          </p:cNvPr>
          <p:cNvSpPr txBox="1">
            <a:spLocks/>
          </p:cNvSpPr>
          <p:nvPr/>
        </p:nvSpPr>
        <p:spPr>
          <a:xfrm>
            <a:off x="200361" y="3461101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b="1" dirty="0">
                <a:solidFill>
                  <a:srgbClr val="00B0F0"/>
                </a:solidFill>
              </a:rPr>
              <a:t>Docker image build  -t  vijay/nginx:v1 .  </a:t>
            </a:r>
            <a:r>
              <a:rPr lang="en-GB" sz="1800" b="1" dirty="0">
                <a:solidFill>
                  <a:srgbClr val="FFFF00"/>
                </a:solidFill>
              </a:rPr>
              <a:t>To create the custom image  </a:t>
            </a:r>
            <a:endParaRPr lang="en-GB" sz="1800" b="1" dirty="0">
              <a:solidFill>
                <a:srgbClr val="00B0F0"/>
              </a:solidFill>
            </a:endParaRPr>
          </a:p>
        </p:txBody>
      </p:sp>
      <p:sp>
        <p:nvSpPr>
          <p:cNvPr id="12" name="Google Shape;259;p22">
            <a:extLst>
              <a:ext uri="{FF2B5EF4-FFF2-40B4-BE49-F238E27FC236}">
                <a16:creationId xmlns:a16="http://schemas.microsoft.com/office/drawing/2014/main" id="{03ACC51F-E735-4825-95FA-2014D24E3A84}"/>
              </a:ext>
            </a:extLst>
          </p:cNvPr>
          <p:cNvSpPr txBox="1">
            <a:spLocks/>
          </p:cNvSpPr>
          <p:nvPr/>
        </p:nvSpPr>
        <p:spPr>
          <a:xfrm>
            <a:off x="200361" y="3974939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b="1" dirty="0">
                <a:solidFill>
                  <a:srgbClr val="00B0F0"/>
                </a:solidFill>
              </a:rPr>
              <a:t>Docker container run  -dt  --name testing  vijay/nginx:v1 </a:t>
            </a:r>
          </a:p>
        </p:txBody>
      </p:sp>
      <p:sp>
        <p:nvSpPr>
          <p:cNvPr id="14" name="Google Shape;259;p22">
            <a:extLst>
              <a:ext uri="{FF2B5EF4-FFF2-40B4-BE49-F238E27FC236}">
                <a16:creationId xmlns:a16="http://schemas.microsoft.com/office/drawing/2014/main" id="{79CA9AEB-6DDB-4907-A282-A6EB68D32301}"/>
              </a:ext>
            </a:extLst>
          </p:cNvPr>
          <p:cNvSpPr txBox="1">
            <a:spLocks/>
          </p:cNvSpPr>
          <p:nvPr/>
        </p:nvSpPr>
        <p:spPr>
          <a:xfrm>
            <a:off x="200361" y="4457877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b="1" dirty="0">
                <a:solidFill>
                  <a:srgbClr val="00B0F0"/>
                </a:solidFill>
              </a:rPr>
              <a:t>Docker container exec  -it  testing  /bin/bash   &lt;&lt;= access the container interactively </a:t>
            </a:r>
          </a:p>
        </p:txBody>
      </p:sp>
    </p:spTree>
    <p:extLst>
      <p:ext uri="{BB962C8B-B14F-4D97-AF65-F5344CB8AC3E}">
        <p14:creationId xmlns:p14="http://schemas.microsoft.com/office/powerpoint/2010/main" val="140287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71;p23">
            <a:extLst>
              <a:ext uri="{FF2B5EF4-FFF2-40B4-BE49-F238E27FC236}">
                <a16:creationId xmlns:a16="http://schemas.microsoft.com/office/drawing/2014/main" id="{F50BDA01-DAFD-40B5-BAE2-12225D832486}"/>
              </a:ext>
            </a:extLst>
          </p:cNvPr>
          <p:cNvSpPr txBox="1">
            <a:spLocks/>
          </p:cNvSpPr>
          <p:nvPr/>
        </p:nvSpPr>
        <p:spPr>
          <a:xfrm>
            <a:off x="138236" y="7902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GB" dirty="0"/>
              <a:t>Create custom docker image -centos</a:t>
            </a:r>
          </a:p>
        </p:txBody>
      </p:sp>
      <p:sp>
        <p:nvSpPr>
          <p:cNvPr id="18" name="Google Shape;259;p22">
            <a:extLst>
              <a:ext uri="{FF2B5EF4-FFF2-40B4-BE49-F238E27FC236}">
                <a16:creationId xmlns:a16="http://schemas.microsoft.com/office/drawing/2014/main" id="{3D507AA9-67AB-40E8-A849-8DAFA8B965CE}"/>
              </a:ext>
            </a:extLst>
          </p:cNvPr>
          <p:cNvSpPr txBox="1">
            <a:spLocks/>
          </p:cNvSpPr>
          <p:nvPr/>
        </p:nvSpPr>
        <p:spPr>
          <a:xfrm>
            <a:off x="138236" y="685623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b="1" dirty="0">
                <a:solidFill>
                  <a:srgbClr val="FFFF00"/>
                </a:solidFill>
              </a:rPr>
              <a:t>Create the directory </a:t>
            </a:r>
            <a:r>
              <a:rPr lang="en-GB" sz="1800" b="1" dirty="0" err="1">
                <a:solidFill>
                  <a:srgbClr val="00B0F0"/>
                </a:solidFill>
              </a:rPr>
              <a:t>centoshttpd</a:t>
            </a:r>
            <a:r>
              <a:rPr lang="en-GB" sz="1800" b="1" dirty="0">
                <a:solidFill>
                  <a:srgbClr val="00B0F0"/>
                </a:solidFill>
              </a:rPr>
              <a:t>  [ you can choose any name for the directory</a:t>
            </a:r>
          </a:p>
        </p:txBody>
      </p:sp>
      <p:sp>
        <p:nvSpPr>
          <p:cNvPr id="8" name="Google Shape;259;p22">
            <a:extLst>
              <a:ext uri="{FF2B5EF4-FFF2-40B4-BE49-F238E27FC236}">
                <a16:creationId xmlns:a16="http://schemas.microsoft.com/office/drawing/2014/main" id="{7F4CD204-7E20-409B-B195-A69BD7E9B661}"/>
              </a:ext>
            </a:extLst>
          </p:cNvPr>
          <p:cNvSpPr txBox="1">
            <a:spLocks/>
          </p:cNvSpPr>
          <p:nvPr/>
        </p:nvSpPr>
        <p:spPr>
          <a:xfrm>
            <a:off x="138236" y="1292223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b="1" dirty="0">
                <a:solidFill>
                  <a:srgbClr val="FFFF00"/>
                </a:solidFill>
              </a:rPr>
              <a:t>Create the </a:t>
            </a:r>
            <a:r>
              <a:rPr lang="en-GB" sz="1800" b="1" dirty="0" err="1">
                <a:solidFill>
                  <a:srgbClr val="FFFF00"/>
                </a:solidFill>
              </a:rPr>
              <a:t>DockerFile</a:t>
            </a:r>
            <a:r>
              <a:rPr lang="en-GB" sz="1800" b="1" dirty="0">
                <a:solidFill>
                  <a:srgbClr val="FFFF00"/>
                </a:solidFill>
              </a:rPr>
              <a:t> inside the directory </a:t>
            </a:r>
            <a:endParaRPr lang="en-GB" sz="1800" b="1" dirty="0">
              <a:solidFill>
                <a:srgbClr val="00B0F0"/>
              </a:solidFill>
            </a:endParaRPr>
          </a:p>
        </p:txBody>
      </p:sp>
      <p:sp>
        <p:nvSpPr>
          <p:cNvPr id="9" name="Google Shape;259;p22">
            <a:extLst>
              <a:ext uri="{FF2B5EF4-FFF2-40B4-BE49-F238E27FC236}">
                <a16:creationId xmlns:a16="http://schemas.microsoft.com/office/drawing/2014/main" id="{6B71C2B0-F6B8-4D13-9E6A-0016441B9230}"/>
              </a:ext>
            </a:extLst>
          </p:cNvPr>
          <p:cNvSpPr txBox="1">
            <a:spLocks/>
          </p:cNvSpPr>
          <p:nvPr/>
        </p:nvSpPr>
        <p:spPr>
          <a:xfrm>
            <a:off x="262486" y="1706087"/>
            <a:ext cx="8743278" cy="1755013"/>
          </a:xfrm>
          <a:prstGeom prst="rect">
            <a:avLst/>
          </a:prstGeom>
          <a:noFill/>
          <a:ln w="19050">
            <a:solidFill>
              <a:srgbClr val="FF33CC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>
              <a:buClr>
                <a:srgbClr val="FFC000"/>
              </a:buClr>
              <a:buSzPct val="100000"/>
            </a:pPr>
            <a:r>
              <a:rPr lang="en-GB" sz="1800" b="1" dirty="0">
                <a:solidFill>
                  <a:srgbClr val="FFFF00"/>
                </a:solidFill>
              </a:rPr>
              <a:t>FROM centos:7</a:t>
            </a:r>
          </a:p>
          <a:p>
            <a:pPr marL="0" indent="0" algn="l">
              <a:buClr>
                <a:srgbClr val="FFC000"/>
              </a:buClr>
              <a:buSzPct val="100000"/>
            </a:pPr>
            <a:r>
              <a:rPr lang="en-GB" sz="1800" b="1" dirty="0">
                <a:solidFill>
                  <a:srgbClr val="FFFF00"/>
                </a:solidFill>
              </a:rPr>
              <a:t>RUN yum update -y &amp;&amp; yum install httpd -y</a:t>
            </a:r>
          </a:p>
          <a:p>
            <a:pPr marL="0" indent="0" algn="l">
              <a:buClr>
                <a:srgbClr val="FFC000"/>
              </a:buClr>
              <a:buSzPct val="100000"/>
            </a:pPr>
            <a:r>
              <a:rPr lang="en-GB" sz="1800" b="1" dirty="0">
                <a:solidFill>
                  <a:srgbClr val="FFFF00"/>
                </a:solidFill>
              </a:rPr>
              <a:t>COPY ./index.html  /var/www/html/index.html  &lt; == index html file should be present in directory</a:t>
            </a:r>
          </a:p>
          <a:p>
            <a:pPr marL="0" indent="0" algn="l">
              <a:buClr>
                <a:srgbClr val="FFC000"/>
              </a:buClr>
              <a:buSzPct val="100000"/>
            </a:pPr>
            <a:r>
              <a:rPr lang="en-GB" sz="1800" b="1" dirty="0">
                <a:solidFill>
                  <a:srgbClr val="FFFF00"/>
                </a:solidFill>
              </a:rPr>
              <a:t>EXPOSE 80</a:t>
            </a:r>
          </a:p>
          <a:p>
            <a:pPr marL="0" indent="0" algn="l">
              <a:buClr>
                <a:srgbClr val="FFC000"/>
              </a:buClr>
              <a:buSzPct val="100000"/>
            </a:pPr>
            <a:r>
              <a:rPr lang="en-GB" sz="1800" b="1" dirty="0">
                <a:solidFill>
                  <a:srgbClr val="FFFF00"/>
                </a:solidFill>
              </a:rPr>
              <a:t>CMD ["httpd", "-D" ,"FOREGROUND"]</a:t>
            </a:r>
          </a:p>
        </p:txBody>
      </p:sp>
      <p:sp>
        <p:nvSpPr>
          <p:cNvPr id="10" name="Google Shape;259;p22">
            <a:extLst>
              <a:ext uri="{FF2B5EF4-FFF2-40B4-BE49-F238E27FC236}">
                <a16:creationId xmlns:a16="http://schemas.microsoft.com/office/drawing/2014/main" id="{2A43B0C3-9A13-410E-A8AC-5CA5FDC1B2E8}"/>
              </a:ext>
            </a:extLst>
          </p:cNvPr>
          <p:cNvSpPr txBox="1">
            <a:spLocks/>
          </p:cNvSpPr>
          <p:nvPr/>
        </p:nvSpPr>
        <p:spPr>
          <a:xfrm>
            <a:off x="200361" y="3461101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b="1" dirty="0">
                <a:solidFill>
                  <a:srgbClr val="00B0F0"/>
                </a:solidFill>
              </a:rPr>
              <a:t>Docker image build  -t  vijay/apche:v1 .  </a:t>
            </a:r>
            <a:r>
              <a:rPr lang="en-GB" sz="1800" b="1" dirty="0">
                <a:solidFill>
                  <a:srgbClr val="FFFF00"/>
                </a:solidFill>
              </a:rPr>
              <a:t>To create the custom image  </a:t>
            </a:r>
            <a:endParaRPr lang="en-GB" sz="1800" b="1" dirty="0">
              <a:solidFill>
                <a:srgbClr val="00B0F0"/>
              </a:solidFill>
            </a:endParaRPr>
          </a:p>
        </p:txBody>
      </p:sp>
      <p:sp>
        <p:nvSpPr>
          <p:cNvPr id="12" name="Google Shape;259;p22">
            <a:extLst>
              <a:ext uri="{FF2B5EF4-FFF2-40B4-BE49-F238E27FC236}">
                <a16:creationId xmlns:a16="http://schemas.microsoft.com/office/drawing/2014/main" id="{03ACC51F-E735-4825-95FA-2014D24E3A84}"/>
              </a:ext>
            </a:extLst>
          </p:cNvPr>
          <p:cNvSpPr txBox="1">
            <a:spLocks/>
          </p:cNvSpPr>
          <p:nvPr/>
        </p:nvSpPr>
        <p:spPr>
          <a:xfrm>
            <a:off x="200361" y="3912962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b="1" dirty="0">
                <a:solidFill>
                  <a:srgbClr val="00B0F0"/>
                </a:solidFill>
              </a:rPr>
              <a:t>Docker container run  -dt  --name </a:t>
            </a:r>
            <a:r>
              <a:rPr lang="en-GB" sz="1800" b="1" dirty="0" err="1">
                <a:solidFill>
                  <a:srgbClr val="00B0F0"/>
                </a:solidFill>
              </a:rPr>
              <a:t>myserver</a:t>
            </a:r>
            <a:r>
              <a:rPr lang="en-GB" sz="1800" b="1" dirty="0">
                <a:solidFill>
                  <a:srgbClr val="00B0F0"/>
                </a:solidFill>
              </a:rPr>
              <a:t>  vijay/apache:v1 </a:t>
            </a:r>
          </a:p>
        </p:txBody>
      </p:sp>
      <p:sp>
        <p:nvSpPr>
          <p:cNvPr id="14" name="Google Shape;259;p22">
            <a:extLst>
              <a:ext uri="{FF2B5EF4-FFF2-40B4-BE49-F238E27FC236}">
                <a16:creationId xmlns:a16="http://schemas.microsoft.com/office/drawing/2014/main" id="{79CA9AEB-6DDB-4907-A282-A6EB68D32301}"/>
              </a:ext>
            </a:extLst>
          </p:cNvPr>
          <p:cNvSpPr txBox="1">
            <a:spLocks/>
          </p:cNvSpPr>
          <p:nvPr/>
        </p:nvSpPr>
        <p:spPr>
          <a:xfrm>
            <a:off x="200361" y="4364823"/>
            <a:ext cx="8743278" cy="4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b="1" dirty="0">
                <a:solidFill>
                  <a:srgbClr val="00B0F0"/>
                </a:solidFill>
              </a:rPr>
              <a:t>Docker inspect </a:t>
            </a:r>
            <a:r>
              <a:rPr lang="en-GB" sz="1800" b="1" dirty="0" err="1">
                <a:solidFill>
                  <a:srgbClr val="00B0F0"/>
                </a:solidFill>
              </a:rPr>
              <a:t>myserver</a:t>
            </a:r>
            <a:r>
              <a:rPr lang="en-GB" sz="1800" b="1" dirty="0">
                <a:solidFill>
                  <a:srgbClr val="00B0F0"/>
                </a:solidFill>
              </a:rPr>
              <a:t>   [ grab Ip of container | and perform curl using host machine</a:t>
            </a:r>
          </a:p>
        </p:txBody>
      </p:sp>
    </p:spTree>
    <p:extLst>
      <p:ext uri="{BB962C8B-B14F-4D97-AF65-F5344CB8AC3E}">
        <p14:creationId xmlns:p14="http://schemas.microsoft.com/office/powerpoint/2010/main" val="945712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71;p23">
            <a:extLst>
              <a:ext uri="{FF2B5EF4-FFF2-40B4-BE49-F238E27FC236}">
                <a16:creationId xmlns:a16="http://schemas.microsoft.com/office/drawing/2014/main" id="{F50BDA01-DAFD-40B5-BAE2-12225D832486}"/>
              </a:ext>
            </a:extLst>
          </p:cNvPr>
          <p:cNvSpPr txBox="1">
            <a:spLocks/>
          </p:cNvSpPr>
          <p:nvPr/>
        </p:nvSpPr>
        <p:spPr>
          <a:xfrm>
            <a:off x="311700" y="174716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GB" dirty="0"/>
              <a:t>Remotely execute command on docker server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C8EFB7-0B93-4854-924B-55E0B348E88A}"/>
              </a:ext>
            </a:extLst>
          </p:cNvPr>
          <p:cNvSpPr/>
          <p:nvPr/>
        </p:nvSpPr>
        <p:spPr>
          <a:xfrm>
            <a:off x="854704" y="2571750"/>
            <a:ext cx="1333041" cy="1266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B4B05"/>
                </a:solidFill>
              </a:rPr>
              <a:t>Docker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A50CC-5CE8-48C9-A968-72D899A882B4}"/>
              </a:ext>
            </a:extLst>
          </p:cNvPr>
          <p:cNvSpPr/>
          <p:nvPr/>
        </p:nvSpPr>
        <p:spPr>
          <a:xfrm>
            <a:off x="6495340" y="2571750"/>
            <a:ext cx="1333041" cy="1266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B4B05"/>
                </a:solidFill>
              </a:rPr>
              <a:t>Docker cli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AA95C7-2589-44E8-8CA6-D3D9A41E7729}"/>
              </a:ext>
            </a:extLst>
          </p:cNvPr>
          <p:cNvCxnSpPr>
            <a:endCxn id="2" idx="3"/>
          </p:cNvCxnSpPr>
          <p:nvPr/>
        </p:nvCxnSpPr>
        <p:spPr>
          <a:xfrm flipH="1">
            <a:off x="2187745" y="3205220"/>
            <a:ext cx="43075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71;p23">
            <a:extLst>
              <a:ext uri="{FF2B5EF4-FFF2-40B4-BE49-F238E27FC236}">
                <a16:creationId xmlns:a16="http://schemas.microsoft.com/office/drawing/2014/main" id="{CB0A5FAF-FBDF-4807-B5AA-F497ED9B5F94}"/>
              </a:ext>
            </a:extLst>
          </p:cNvPr>
          <p:cNvSpPr txBox="1">
            <a:spLocks/>
          </p:cNvSpPr>
          <p:nvPr/>
        </p:nvSpPr>
        <p:spPr>
          <a:xfrm>
            <a:off x="761813" y="104974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GB" dirty="0"/>
              <a:t>Connection are unencrypted – port 2375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B20C3-92D3-4E09-A5E8-59EB15184ED3}"/>
              </a:ext>
            </a:extLst>
          </p:cNvPr>
          <p:cNvSpPr txBox="1"/>
          <p:nvPr/>
        </p:nvSpPr>
        <p:spPr>
          <a:xfrm>
            <a:off x="924258" y="2110085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66"/>
                </a:solidFill>
              </a:rPr>
              <a:t>Ubuntu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2D6326-5D41-479F-85AE-3805FD25D69A}"/>
              </a:ext>
            </a:extLst>
          </p:cNvPr>
          <p:cNvSpPr txBox="1"/>
          <p:nvPr/>
        </p:nvSpPr>
        <p:spPr>
          <a:xfrm>
            <a:off x="6495340" y="2024183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66"/>
                </a:solidFill>
              </a:rPr>
              <a:t>windows </a:t>
            </a:r>
          </a:p>
        </p:txBody>
      </p:sp>
    </p:spTree>
    <p:extLst>
      <p:ext uri="{BB962C8B-B14F-4D97-AF65-F5344CB8AC3E}">
        <p14:creationId xmlns:p14="http://schemas.microsoft.com/office/powerpoint/2010/main" val="360708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271;p23">
            <a:extLst>
              <a:ext uri="{FF2B5EF4-FFF2-40B4-BE49-F238E27FC236}">
                <a16:creationId xmlns:a16="http://schemas.microsoft.com/office/drawing/2014/main" id="{0CEACE02-37E7-4BA5-B7E6-FCD9AAC3471D}"/>
              </a:ext>
            </a:extLst>
          </p:cNvPr>
          <p:cNvSpPr txBox="1">
            <a:spLocks/>
          </p:cNvSpPr>
          <p:nvPr/>
        </p:nvSpPr>
        <p:spPr>
          <a:xfrm>
            <a:off x="138236" y="7902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GB" dirty="0"/>
              <a:t>Steps to configure the unencrypted connection </a:t>
            </a:r>
          </a:p>
        </p:txBody>
      </p:sp>
      <p:sp>
        <p:nvSpPr>
          <p:cNvPr id="84" name="Google Shape;259;p22">
            <a:extLst>
              <a:ext uri="{FF2B5EF4-FFF2-40B4-BE49-F238E27FC236}">
                <a16:creationId xmlns:a16="http://schemas.microsoft.com/office/drawing/2014/main" id="{2ED587AA-FFA7-463E-B7A2-768EF73232B8}"/>
              </a:ext>
            </a:extLst>
          </p:cNvPr>
          <p:cNvSpPr txBox="1">
            <a:spLocks/>
          </p:cNvSpPr>
          <p:nvPr/>
        </p:nvSpPr>
        <p:spPr>
          <a:xfrm>
            <a:off x="262486" y="3424798"/>
            <a:ext cx="8743278" cy="1531159"/>
          </a:xfrm>
          <a:prstGeom prst="rect">
            <a:avLst/>
          </a:prstGeom>
          <a:noFill/>
          <a:ln w="19050">
            <a:solidFill>
              <a:srgbClr val="FF33CC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b="1" dirty="0">
                <a:solidFill>
                  <a:srgbClr val="FFFF00"/>
                </a:solidFill>
              </a:rPr>
              <a:t>Install the docker for windows desktop 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b="1" dirty="0">
                <a:solidFill>
                  <a:srgbClr val="FFFF00"/>
                </a:solidFill>
              </a:rPr>
              <a:t>Install WSL  and its kernel plugin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b="1" dirty="0">
                <a:solidFill>
                  <a:srgbClr val="FFFF00"/>
                </a:solidFill>
              </a:rPr>
              <a:t>Run the CMD as administrator and set the variable as below </a:t>
            </a:r>
          </a:p>
          <a:p>
            <a:pPr marL="0" indent="0" algn="l">
              <a:buClr>
                <a:srgbClr val="FFC000"/>
              </a:buClr>
              <a:buSzPct val="100000"/>
            </a:pPr>
            <a:r>
              <a:rPr lang="sv-SE" sz="1800" b="1" dirty="0">
                <a:solidFill>
                  <a:srgbClr val="FFFF00"/>
                </a:solidFill>
              </a:rPr>
              <a:t>      set docker_host=tcp://192.168.0.246:2375</a:t>
            </a:r>
          </a:p>
          <a:p>
            <a:pPr marL="0" indent="0" algn="l">
              <a:buClr>
                <a:srgbClr val="FFC000"/>
              </a:buClr>
              <a:buSzPct val="100000"/>
            </a:pPr>
            <a:r>
              <a:rPr lang="sv-SE" sz="1800" b="1" dirty="0">
                <a:solidFill>
                  <a:srgbClr val="FFFF00"/>
                </a:solidFill>
              </a:rPr>
              <a:t>     then execute the command it will display the content of remote inventory </a:t>
            </a:r>
            <a:endParaRPr lang="en-GB" sz="1800" b="1" dirty="0">
              <a:solidFill>
                <a:srgbClr val="FFFF00"/>
              </a:solidFill>
            </a:endParaRPr>
          </a:p>
        </p:txBody>
      </p:sp>
      <p:sp>
        <p:nvSpPr>
          <p:cNvPr id="85" name="Google Shape;271;p23">
            <a:extLst>
              <a:ext uri="{FF2B5EF4-FFF2-40B4-BE49-F238E27FC236}">
                <a16:creationId xmlns:a16="http://schemas.microsoft.com/office/drawing/2014/main" id="{6BEF1B62-3636-44A3-8618-4295E680EDFF}"/>
              </a:ext>
            </a:extLst>
          </p:cNvPr>
          <p:cNvSpPr txBox="1">
            <a:spLocks/>
          </p:cNvSpPr>
          <p:nvPr/>
        </p:nvSpPr>
        <p:spPr>
          <a:xfrm>
            <a:off x="138236" y="68562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GB" sz="2000" dirty="0"/>
              <a:t>Configuration step on Ubuntu server</a:t>
            </a:r>
          </a:p>
        </p:txBody>
      </p:sp>
      <p:sp>
        <p:nvSpPr>
          <p:cNvPr id="86" name="Google Shape;271;p23">
            <a:extLst>
              <a:ext uri="{FF2B5EF4-FFF2-40B4-BE49-F238E27FC236}">
                <a16:creationId xmlns:a16="http://schemas.microsoft.com/office/drawing/2014/main" id="{78DD9BED-DC0E-4A05-8605-6D4B4210DF97}"/>
              </a:ext>
            </a:extLst>
          </p:cNvPr>
          <p:cNvSpPr txBox="1">
            <a:spLocks/>
          </p:cNvSpPr>
          <p:nvPr/>
        </p:nvSpPr>
        <p:spPr>
          <a:xfrm>
            <a:off x="138236" y="2818198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GB" sz="2000" dirty="0"/>
              <a:t>Configuration step on windows machine</a:t>
            </a:r>
          </a:p>
        </p:txBody>
      </p:sp>
      <p:sp>
        <p:nvSpPr>
          <p:cNvPr id="87" name="Google Shape;259;p22">
            <a:extLst>
              <a:ext uri="{FF2B5EF4-FFF2-40B4-BE49-F238E27FC236}">
                <a16:creationId xmlns:a16="http://schemas.microsoft.com/office/drawing/2014/main" id="{07C0E176-60BE-40FC-BC3E-47518393C2B7}"/>
              </a:ext>
            </a:extLst>
          </p:cNvPr>
          <p:cNvSpPr txBox="1">
            <a:spLocks/>
          </p:cNvSpPr>
          <p:nvPr/>
        </p:nvSpPr>
        <p:spPr>
          <a:xfrm>
            <a:off x="352761" y="1481399"/>
            <a:ext cx="8743278" cy="1531159"/>
          </a:xfrm>
          <a:prstGeom prst="rect">
            <a:avLst/>
          </a:prstGeom>
          <a:noFill/>
          <a:ln w="19050">
            <a:solidFill>
              <a:srgbClr val="FF33CC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b="1" dirty="0">
                <a:solidFill>
                  <a:srgbClr val="FFFF00"/>
                </a:solidFill>
              </a:rPr>
              <a:t>Vi /</a:t>
            </a:r>
            <a:r>
              <a:rPr lang="en-GB" sz="1800" b="1" dirty="0" err="1">
                <a:solidFill>
                  <a:srgbClr val="FFFF00"/>
                </a:solidFill>
              </a:rPr>
              <a:t>usr</a:t>
            </a:r>
            <a:r>
              <a:rPr lang="en-GB" sz="1800" b="1" dirty="0">
                <a:solidFill>
                  <a:srgbClr val="FFFF00"/>
                </a:solidFill>
              </a:rPr>
              <a:t>/lib/</a:t>
            </a:r>
            <a:r>
              <a:rPr lang="en-GB" sz="1800" b="1" dirty="0" err="1">
                <a:solidFill>
                  <a:srgbClr val="FFFF00"/>
                </a:solidFill>
              </a:rPr>
              <a:t>systemd</a:t>
            </a:r>
            <a:r>
              <a:rPr lang="en-GB" sz="1800" b="1" dirty="0">
                <a:solidFill>
                  <a:srgbClr val="FFFF00"/>
                </a:solidFill>
              </a:rPr>
              <a:t>/system/</a:t>
            </a:r>
            <a:r>
              <a:rPr lang="en-GB" sz="1800" b="1" dirty="0" err="1">
                <a:solidFill>
                  <a:srgbClr val="FFFF00"/>
                </a:solidFill>
              </a:rPr>
              <a:t>docker.service</a:t>
            </a:r>
            <a:endParaRPr lang="en-GB" sz="1800" b="1" dirty="0">
              <a:solidFill>
                <a:srgbClr val="FFFF00"/>
              </a:solidFill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b="1" dirty="0">
                <a:solidFill>
                  <a:srgbClr val="FFFF00"/>
                </a:solidFill>
              </a:rPr>
              <a:t>Add  </a:t>
            </a:r>
            <a:r>
              <a:rPr lang="en-GB" sz="1800" b="1" dirty="0" err="1">
                <a:solidFill>
                  <a:srgbClr val="FFFF00"/>
                </a:solidFill>
              </a:rPr>
              <a:t>ExecStart</a:t>
            </a:r>
            <a:r>
              <a:rPr lang="en-GB" sz="1800" b="1" dirty="0">
                <a:solidFill>
                  <a:srgbClr val="FFFF00"/>
                </a:solidFill>
              </a:rPr>
              <a:t>=/</a:t>
            </a:r>
            <a:r>
              <a:rPr lang="en-GB" sz="1800" b="1" dirty="0" err="1">
                <a:solidFill>
                  <a:srgbClr val="FFFF00"/>
                </a:solidFill>
              </a:rPr>
              <a:t>usr</a:t>
            </a:r>
            <a:r>
              <a:rPr lang="en-GB" sz="1800" b="1" dirty="0">
                <a:solidFill>
                  <a:srgbClr val="FFFF00"/>
                </a:solidFill>
              </a:rPr>
              <a:t>/bin/</a:t>
            </a:r>
            <a:r>
              <a:rPr lang="en-GB" sz="1800" b="1" dirty="0" err="1">
                <a:solidFill>
                  <a:srgbClr val="FFFF00"/>
                </a:solidFill>
              </a:rPr>
              <a:t>dockerd</a:t>
            </a:r>
            <a:r>
              <a:rPr lang="en-GB" sz="1800" b="1" dirty="0">
                <a:solidFill>
                  <a:srgbClr val="FFFF00"/>
                </a:solidFill>
              </a:rPr>
              <a:t> -H  fd:// -</a:t>
            </a:r>
            <a:r>
              <a:rPr lang="en-GB" sz="1800" b="1" dirty="0">
                <a:solidFill>
                  <a:srgbClr val="FF0066"/>
                </a:solidFill>
              </a:rPr>
              <a:t>H tcp://192.168.0.246:2375 </a:t>
            </a:r>
            <a:r>
              <a:rPr lang="en-GB" sz="1800" b="1" dirty="0">
                <a:solidFill>
                  <a:srgbClr val="FFFF00"/>
                </a:solidFill>
              </a:rPr>
              <a:t>--</a:t>
            </a:r>
            <a:r>
              <a:rPr lang="en-GB" sz="1800" b="1" dirty="0" err="1">
                <a:solidFill>
                  <a:srgbClr val="FFFF00"/>
                </a:solidFill>
              </a:rPr>
              <a:t>containerd</a:t>
            </a:r>
            <a:r>
              <a:rPr lang="en-GB" sz="1800" b="1" dirty="0">
                <a:solidFill>
                  <a:srgbClr val="FFFF00"/>
                </a:solidFill>
              </a:rPr>
              <a:t>=/run/</a:t>
            </a:r>
            <a:r>
              <a:rPr lang="en-GB" sz="1800" b="1" dirty="0" err="1">
                <a:solidFill>
                  <a:srgbClr val="FFFF00"/>
                </a:solidFill>
              </a:rPr>
              <a:t>containerd</a:t>
            </a:r>
            <a:r>
              <a:rPr lang="en-GB" sz="1800" b="1" dirty="0">
                <a:solidFill>
                  <a:srgbClr val="FFFF00"/>
                </a:solidFill>
              </a:rPr>
              <a:t>/</a:t>
            </a:r>
            <a:r>
              <a:rPr lang="en-GB" sz="1800" b="1" dirty="0" err="1">
                <a:solidFill>
                  <a:srgbClr val="FFFF00"/>
                </a:solidFill>
              </a:rPr>
              <a:t>containerd.sock</a:t>
            </a:r>
            <a:endParaRPr lang="en-GB" sz="1800" b="1" dirty="0">
              <a:solidFill>
                <a:srgbClr val="FFFF00"/>
              </a:solidFill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b="1" dirty="0" err="1">
                <a:solidFill>
                  <a:srgbClr val="FFFF00"/>
                </a:solidFill>
              </a:rPr>
              <a:t>Systemctl</a:t>
            </a:r>
            <a:r>
              <a:rPr lang="en-GB" sz="1800" b="1" dirty="0">
                <a:solidFill>
                  <a:srgbClr val="FFFF00"/>
                </a:solidFill>
              </a:rPr>
              <a:t> restart daemon-reload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b="1" dirty="0" err="1">
                <a:solidFill>
                  <a:srgbClr val="FFFF00"/>
                </a:solidFill>
              </a:rPr>
              <a:t>Systemctl</a:t>
            </a:r>
            <a:r>
              <a:rPr lang="en-GB" sz="1800" b="1" dirty="0">
                <a:solidFill>
                  <a:srgbClr val="FFFF00"/>
                </a:solidFill>
              </a:rPr>
              <a:t> restart docker .service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71;p23">
            <a:extLst>
              <a:ext uri="{FF2B5EF4-FFF2-40B4-BE49-F238E27FC236}">
                <a16:creationId xmlns:a16="http://schemas.microsoft.com/office/drawing/2014/main" id="{F50BDA01-DAFD-40B5-BAE2-12225D832486}"/>
              </a:ext>
            </a:extLst>
          </p:cNvPr>
          <p:cNvSpPr txBox="1">
            <a:spLocks/>
          </p:cNvSpPr>
          <p:nvPr/>
        </p:nvSpPr>
        <p:spPr>
          <a:xfrm>
            <a:off x="311700" y="174716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GB" dirty="0"/>
              <a:t>Remotely execute command on docker server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C8EFB7-0B93-4854-924B-55E0B348E88A}"/>
              </a:ext>
            </a:extLst>
          </p:cNvPr>
          <p:cNvSpPr/>
          <p:nvPr/>
        </p:nvSpPr>
        <p:spPr>
          <a:xfrm>
            <a:off x="964873" y="3364964"/>
            <a:ext cx="1333041" cy="1266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B4B05"/>
                </a:solidFill>
              </a:rPr>
              <a:t>Docker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A50CC-5CE8-48C9-A968-72D899A882B4}"/>
              </a:ext>
            </a:extLst>
          </p:cNvPr>
          <p:cNvSpPr/>
          <p:nvPr/>
        </p:nvSpPr>
        <p:spPr>
          <a:xfrm>
            <a:off x="6605509" y="3364964"/>
            <a:ext cx="1333041" cy="1266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B4B05"/>
                </a:solidFill>
              </a:rPr>
              <a:t>Docker cli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AA95C7-2589-44E8-8CA6-D3D9A41E7729}"/>
              </a:ext>
            </a:extLst>
          </p:cNvPr>
          <p:cNvCxnSpPr>
            <a:endCxn id="2" idx="3"/>
          </p:cNvCxnSpPr>
          <p:nvPr/>
        </p:nvCxnSpPr>
        <p:spPr>
          <a:xfrm flipH="1">
            <a:off x="2297914" y="3998434"/>
            <a:ext cx="43075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71;p23">
            <a:extLst>
              <a:ext uri="{FF2B5EF4-FFF2-40B4-BE49-F238E27FC236}">
                <a16:creationId xmlns:a16="http://schemas.microsoft.com/office/drawing/2014/main" id="{CB0A5FAF-FBDF-4807-B5AA-F497ED9B5F94}"/>
              </a:ext>
            </a:extLst>
          </p:cNvPr>
          <p:cNvSpPr txBox="1">
            <a:spLocks/>
          </p:cNvSpPr>
          <p:nvPr/>
        </p:nvSpPr>
        <p:spPr>
          <a:xfrm>
            <a:off x="2193181" y="580415"/>
            <a:ext cx="4757638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GB" sz="2000" dirty="0"/>
              <a:t>Connection are encrypted – port 2376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B20C3-92D3-4E09-A5E8-59EB15184ED3}"/>
              </a:ext>
            </a:extLst>
          </p:cNvPr>
          <p:cNvSpPr txBox="1"/>
          <p:nvPr/>
        </p:nvSpPr>
        <p:spPr>
          <a:xfrm>
            <a:off x="1034427" y="2903299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66"/>
                </a:solidFill>
              </a:rPr>
              <a:t>Ubuntu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2D6326-5D41-479F-85AE-3805FD25D69A}"/>
              </a:ext>
            </a:extLst>
          </p:cNvPr>
          <p:cNvSpPr txBox="1"/>
          <p:nvPr/>
        </p:nvSpPr>
        <p:spPr>
          <a:xfrm>
            <a:off x="6605509" y="2817397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66"/>
                </a:solidFill>
              </a:rPr>
              <a:t>windows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98829-D5D9-410E-B68C-5800087A4447}"/>
              </a:ext>
            </a:extLst>
          </p:cNvPr>
          <p:cNvSpPr txBox="1"/>
          <p:nvPr/>
        </p:nvSpPr>
        <p:spPr>
          <a:xfrm>
            <a:off x="1679815" y="1378426"/>
            <a:ext cx="58381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0" i="0" dirty="0">
                <a:solidFill>
                  <a:srgbClr val="FFFFFF"/>
                </a:solidFill>
                <a:effectLst/>
                <a:latin typeface="Geomanist Book"/>
              </a:rPr>
              <a:t>Use TLS (HTTPS) to protect the Docker daemon socket</a:t>
            </a:r>
          </a:p>
        </p:txBody>
      </p:sp>
    </p:spTree>
    <p:extLst>
      <p:ext uri="{BB962C8B-B14F-4D97-AF65-F5344CB8AC3E}">
        <p14:creationId xmlns:p14="http://schemas.microsoft.com/office/powerpoint/2010/main" val="126879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24943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Docker Installation on Ubuntu using </a:t>
            </a:r>
            <a:r>
              <a:rPr lang="en-GB" dirty="0" err="1"/>
              <a:t>Repositary</a:t>
            </a:r>
            <a:endParaRPr dirty="0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79658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59;p22">
            <a:extLst>
              <a:ext uri="{FF2B5EF4-FFF2-40B4-BE49-F238E27FC236}">
                <a16:creationId xmlns:a16="http://schemas.microsoft.com/office/drawing/2014/main" id="{12663ECD-C5C9-4CA0-992D-ACA53730D6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8236" y="917574"/>
            <a:ext cx="8743278" cy="3993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  <a:latin typeface="+mn-lt"/>
              </a:rPr>
              <a:t>Supported operating system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800" dirty="0">
              <a:solidFill>
                <a:schemeClr val="bg1"/>
              </a:solidFill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Roboto Light" panose="02000000000000000000" pitchFamily="2" charset="0"/>
              </a:rPr>
              <a:t>Ubuntu Hirsute 21.04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Roboto Light" panose="02000000000000000000" pitchFamily="2" charset="0"/>
              </a:rPr>
              <a:t>Ubuntu Groovy 20.10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Roboto Light" panose="02000000000000000000" pitchFamily="2" charset="0"/>
              </a:rPr>
              <a:t>Ubuntu Focal 20.04 (LTS)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Roboto Light" panose="02000000000000000000" pitchFamily="2" charset="0"/>
              </a:rPr>
              <a:t>Ubuntu Bionic 18.04 (LTS)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b="0" i="0" dirty="0">
                <a:solidFill>
                  <a:srgbClr val="FFFFFF"/>
                </a:solidFill>
                <a:effectLst/>
                <a:latin typeface="+mn-lt"/>
                <a:ea typeface="Roboto Light" panose="02000000000000000000" pitchFamily="2" charset="0"/>
              </a:rPr>
              <a:t>Uninstall old versions</a:t>
            </a:r>
          </a:p>
          <a:p>
            <a:pPr marL="0" indent="0">
              <a:buClr>
                <a:srgbClr val="FFC000"/>
              </a:buClr>
              <a:buSzPct val="100000"/>
            </a:pPr>
            <a:endParaRPr lang="en-GB" sz="2800" b="0" i="0" dirty="0">
              <a:solidFill>
                <a:srgbClr val="FFFFFF"/>
              </a:solidFill>
              <a:effectLst/>
              <a:latin typeface="+mn-lt"/>
              <a:ea typeface="Roboto Light" panose="02000000000000000000" pitchFamily="2" charset="0"/>
            </a:endParaRPr>
          </a:p>
          <a:p>
            <a:pPr marL="285750" indent="-285750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Roboto Light" panose="02000000000000000000" pitchFamily="2" charset="0"/>
              </a:rPr>
              <a:t>apt-get remove docker docker-engine docker.io </a:t>
            </a:r>
            <a:r>
              <a:rPr lang="en-GB" sz="1600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Roboto Light" panose="02000000000000000000" pitchFamily="2" charset="0"/>
              </a:rPr>
              <a:t>containerd</a:t>
            </a:r>
            <a:r>
              <a:rPr lang="en-GB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Roboto Light" panose="02000000000000000000" pitchFamily="2" charset="0"/>
              </a:rPr>
              <a:t> </a:t>
            </a:r>
            <a:r>
              <a:rPr lang="en-GB" sz="1600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Roboto Light" panose="02000000000000000000" pitchFamily="2" charset="0"/>
              </a:rPr>
              <a:t>runc</a:t>
            </a:r>
            <a:endParaRPr lang="en-GB" sz="1600" b="1" i="0" dirty="0">
              <a:solidFill>
                <a:schemeClr val="accent1">
                  <a:lumMod val="75000"/>
                </a:schemeClr>
              </a:solidFill>
              <a:effectLst/>
              <a:latin typeface="+mn-lt"/>
              <a:ea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271;p23">
            <a:extLst>
              <a:ext uri="{FF2B5EF4-FFF2-40B4-BE49-F238E27FC236}">
                <a16:creationId xmlns:a16="http://schemas.microsoft.com/office/drawing/2014/main" id="{0CEACE02-37E7-4BA5-B7E6-FCD9AAC3471D}"/>
              </a:ext>
            </a:extLst>
          </p:cNvPr>
          <p:cNvSpPr txBox="1">
            <a:spLocks/>
          </p:cNvSpPr>
          <p:nvPr/>
        </p:nvSpPr>
        <p:spPr>
          <a:xfrm>
            <a:off x="138236" y="79023"/>
            <a:ext cx="8520600" cy="417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GB" sz="2000" b="0" i="0" dirty="0">
                <a:solidFill>
                  <a:srgbClr val="FFFFFF"/>
                </a:solidFill>
                <a:effectLst/>
                <a:latin typeface="Geomanist Book"/>
              </a:rPr>
              <a:t>Use TLS (HTTPS) to protect the Docker daemon socket</a:t>
            </a:r>
          </a:p>
        </p:txBody>
      </p:sp>
      <p:sp>
        <p:nvSpPr>
          <p:cNvPr id="85" name="Google Shape;271;p23">
            <a:extLst>
              <a:ext uri="{FF2B5EF4-FFF2-40B4-BE49-F238E27FC236}">
                <a16:creationId xmlns:a16="http://schemas.microsoft.com/office/drawing/2014/main" id="{6BEF1B62-3636-44A3-8618-4295E680EDFF}"/>
              </a:ext>
            </a:extLst>
          </p:cNvPr>
          <p:cNvSpPr txBox="1">
            <a:spLocks/>
          </p:cNvSpPr>
          <p:nvPr/>
        </p:nvSpPr>
        <p:spPr>
          <a:xfrm>
            <a:off x="138236" y="302087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GB" sz="2000" dirty="0"/>
              <a:t>Create a CA, server and client keys with OpenSSL</a:t>
            </a:r>
          </a:p>
        </p:txBody>
      </p:sp>
      <p:sp>
        <p:nvSpPr>
          <p:cNvPr id="87" name="Google Shape;259;p22">
            <a:extLst>
              <a:ext uri="{FF2B5EF4-FFF2-40B4-BE49-F238E27FC236}">
                <a16:creationId xmlns:a16="http://schemas.microsoft.com/office/drawing/2014/main" id="{07C0E176-60BE-40FC-BC3E-47518393C2B7}"/>
              </a:ext>
            </a:extLst>
          </p:cNvPr>
          <p:cNvSpPr txBox="1">
            <a:spLocks/>
          </p:cNvSpPr>
          <p:nvPr/>
        </p:nvSpPr>
        <p:spPr>
          <a:xfrm>
            <a:off x="200361" y="1131751"/>
            <a:ext cx="8743278" cy="3429616"/>
          </a:xfrm>
          <a:prstGeom prst="rect">
            <a:avLst/>
          </a:prstGeom>
          <a:noFill/>
          <a:ln w="19050">
            <a:solidFill>
              <a:srgbClr val="FF33CC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Docker daemon’s host machine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, generate CA private and public keys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openssl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genrsa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-aes256 -out ca-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key.pem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4096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openssl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req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-new -x509 -days 365 -key ca-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key.pem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-sha256 -out 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ca.pem</a:t>
            </a:r>
            <a:endParaRPr lang="en-GB" sz="1600" b="0" i="0" dirty="0">
              <a:solidFill>
                <a:srgbClr val="FFFF00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openssl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genrsa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-out server-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key.pem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4096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openssl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 </a:t>
            </a: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req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 -subj "/CN=</a:t>
            </a: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docker.example.dom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" -sha256 -new -key server-</a:t>
            </a: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key.pem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 -out </a:t>
            </a: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server.csr</a:t>
            </a:r>
            <a:endParaRPr lang="en-GB" sz="1600" dirty="0">
              <a:solidFill>
                <a:srgbClr val="FFFF00"/>
              </a:solidFill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echo </a:t>
            </a: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subjectAltName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 = DNS:docker.example.dom,IP:192.168.0.246,IP:127.0.0.1 &gt;&gt; </a:t>
            </a: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extfile.cnf</a:t>
            </a:r>
            <a:endParaRPr lang="en-GB" sz="1600" dirty="0">
              <a:solidFill>
                <a:srgbClr val="FFFF00"/>
              </a:solidFill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echo </a:t>
            </a: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extendedKeyUsage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 = </a:t>
            </a: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serverAuth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 &gt;&gt; </a:t>
            </a: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extfile.cnf</a:t>
            </a:r>
            <a:endParaRPr lang="en-GB" sz="1600" dirty="0">
              <a:solidFill>
                <a:srgbClr val="FFFF00"/>
              </a:solidFill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openssl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 x509 -</a:t>
            </a: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req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 -days 365 -sha256 -in </a:t>
            </a: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server.csr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 -CA </a:t>
            </a: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ca.pem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 -</a:t>
            </a: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CAkey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 ca-</a:t>
            </a: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key.pem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 \</a:t>
            </a:r>
          </a:p>
          <a:p>
            <a:pPr marL="0" indent="0" algn="l">
              <a:buClr>
                <a:srgbClr val="FFC000"/>
              </a:buClr>
              <a:buSzPct val="100000"/>
            </a:pP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     -</a:t>
            </a: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CAcreateserial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 -out server-</a:t>
            </a: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cert.pem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 -</a:t>
            </a: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extfile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 </a:t>
            </a: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extfile.cnf</a:t>
            </a:r>
            <a:endParaRPr lang="en-GB" sz="1600" dirty="0">
              <a:solidFill>
                <a:srgbClr val="FFFF00"/>
              </a:solidFill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b="0" i="0" dirty="0">
              <a:solidFill>
                <a:srgbClr val="D3D4D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b="0" i="0" dirty="0">
              <a:solidFill>
                <a:srgbClr val="D3D4D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b="0" i="0" dirty="0">
              <a:solidFill>
                <a:srgbClr val="D3D4D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b="0" i="0" dirty="0">
              <a:solidFill>
                <a:srgbClr val="D3D4D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dirty="0">
              <a:solidFill>
                <a:srgbClr val="D3D4D4"/>
              </a:solidFill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93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271;p23">
            <a:extLst>
              <a:ext uri="{FF2B5EF4-FFF2-40B4-BE49-F238E27FC236}">
                <a16:creationId xmlns:a16="http://schemas.microsoft.com/office/drawing/2014/main" id="{0CEACE02-37E7-4BA5-B7E6-FCD9AAC3471D}"/>
              </a:ext>
            </a:extLst>
          </p:cNvPr>
          <p:cNvSpPr txBox="1">
            <a:spLocks/>
          </p:cNvSpPr>
          <p:nvPr/>
        </p:nvSpPr>
        <p:spPr>
          <a:xfrm>
            <a:off x="0" y="4595"/>
            <a:ext cx="8520600" cy="417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GB" sz="2000" b="0" i="0" dirty="0">
                <a:solidFill>
                  <a:srgbClr val="FFFFFF"/>
                </a:solidFill>
                <a:effectLst/>
                <a:latin typeface="Geomanist Book"/>
              </a:rPr>
              <a:t>For client authentication, create a client key and certificate signing request:</a:t>
            </a:r>
          </a:p>
        </p:txBody>
      </p:sp>
      <p:sp>
        <p:nvSpPr>
          <p:cNvPr id="85" name="Google Shape;271;p23">
            <a:extLst>
              <a:ext uri="{FF2B5EF4-FFF2-40B4-BE49-F238E27FC236}">
                <a16:creationId xmlns:a16="http://schemas.microsoft.com/office/drawing/2014/main" id="{6BEF1B62-3636-44A3-8618-4295E680EDFF}"/>
              </a:ext>
            </a:extLst>
          </p:cNvPr>
          <p:cNvSpPr txBox="1">
            <a:spLocks/>
          </p:cNvSpPr>
          <p:nvPr/>
        </p:nvSpPr>
        <p:spPr>
          <a:xfrm>
            <a:off x="0" y="422019"/>
            <a:ext cx="8520600" cy="417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GB" sz="2000" dirty="0"/>
              <a:t>perform this step on the Docker daemon’s host machine as well.</a:t>
            </a:r>
          </a:p>
        </p:txBody>
      </p:sp>
      <p:sp>
        <p:nvSpPr>
          <p:cNvPr id="87" name="Google Shape;259;p22">
            <a:extLst>
              <a:ext uri="{FF2B5EF4-FFF2-40B4-BE49-F238E27FC236}">
                <a16:creationId xmlns:a16="http://schemas.microsoft.com/office/drawing/2014/main" id="{07C0E176-60BE-40FC-BC3E-47518393C2B7}"/>
              </a:ext>
            </a:extLst>
          </p:cNvPr>
          <p:cNvSpPr txBox="1">
            <a:spLocks/>
          </p:cNvSpPr>
          <p:nvPr/>
        </p:nvSpPr>
        <p:spPr>
          <a:xfrm>
            <a:off x="200361" y="839443"/>
            <a:ext cx="8743278" cy="2185607"/>
          </a:xfrm>
          <a:prstGeom prst="rect">
            <a:avLst/>
          </a:prstGeom>
          <a:noFill/>
          <a:ln w="19050">
            <a:solidFill>
              <a:srgbClr val="FF33CC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openssl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genrsa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-out 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key.pem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4096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openssl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req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-subj '/CN=client' -new -key 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key.pem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-out 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client.csr</a:t>
            </a:r>
            <a:endParaRPr lang="en-GB" sz="1600" dirty="0">
              <a:solidFill>
                <a:srgbClr val="FFFF00"/>
              </a:solidFill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echo 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extendedKeyUsage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= 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clientAuth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&gt; 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extfile-client.cnf</a:t>
            </a:r>
            <a:endParaRPr lang="en-GB" sz="1600" b="0" i="0" dirty="0">
              <a:solidFill>
                <a:srgbClr val="FFFF00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openssl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x509 -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req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-days 365 -sha256 -in 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client.csr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-CA 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ca.pem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-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CAkey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ca-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key.pem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\</a:t>
            </a:r>
          </a:p>
          <a:p>
            <a:pPr marL="0" indent="0" algn="l">
              <a:buClr>
                <a:srgbClr val="FFC000"/>
              </a:buClr>
              <a:buSzPct val="100000"/>
            </a:pP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     -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CAcreateserial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-out 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cert.pem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-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extfile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extfile-client.cnf</a:t>
            </a:r>
            <a:endParaRPr lang="en-GB" sz="1600" b="0" i="0" dirty="0">
              <a:solidFill>
                <a:srgbClr val="FFFF00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600" b="0" i="0" dirty="0">
              <a:solidFill>
                <a:srgbClr val="FFFF00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chmod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-v 0400 ca-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key.pem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key.pem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server-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key.pem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 &lt;&lt;= remove the write permission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chmod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-v 0444 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ca.pem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server-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cert.pem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cert.pem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  &lt;&lt;== remove the write permission </a:t>
            </a:r>
            <a:endParaRPr lang="en-GB" sz="1600" b="0" i="0" dirty="0">
              <a:solidFill>
                <a:srgbClr val="FFFF00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dirty="0">
              <a:solidFill>
                <a:srgbClr val="D3D4D4"/>
              </a:solidFill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6BA21-8716-417C-A861-3994E5BFF7A2}"/>
              </a:ext>
            </a:extLst>
          </p:cNvPr>
          <p:cNvSpPr txBox="1"/>
          <p:nvPr/>
        </p:nvSpPr>
        <p:spPr>
          <a:xfrm>
            <a:off x="200361" y="3206065"/>
            <a:ext cx="4572000" cy="1815882"/>
          </a:xfrm>
          <a:prstGeom prst="rect">
            <a:avLst/>
          </a:prstGeom>
          <a:noFill/>
          <a:ln w="19050"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FF00"/>
                </a:solidFill>
              </a:rPr>
              <a:t>{</a:t>
            </a:r>
          </a:p>
          <a:p>
            <a:r>
              <a:rPr lang="en-GB" sz="1600" dirty="0">
                <a:solidFill>
                  <a:srgbClr val="FFFF00"/>
                </a:solidFill>
              </a:rPr>
              <a:t>    "</a:t>
            </a:r>
            <a:r>
              <a:rPr lang="en-GB" sz="1600" dirty="0" err="1">
                <a:solidFill>
                  <a:srgbClr val="FFFF00"/>
                </a:solidFill>
              </a:rPr>
              <a:t>tls</a:t>
            </a:r>
            <a:r>
              <a:rPr lang="en-GB" sz="1600" dirty="0">
                <a:solidFill>
                  <a:srgbClr val="FFFF00"/>
                </a:solidFill>
              </a:rPr>
              <a:t>": true,</a:t>
            </a:r>
          </a:p>
          <a:p>
            <a:r>
              <a:rPr lang="en-GB" sz="1600" dirty="0">
                <a:solidFill>
                  <a:srgbClr val="FFFF00"/>
                </a:solidFill>
              </a:rPr>
              <a:t>    "</a:t>
            </a:r>
            <a:r>
              <a:rPr lang="en-GB" sz="1600" dirty="0" err="1">
                <a:solidFill>
                  <a:srgbClr val="FFFF00"/>
                </a:solidFill>
              </a:rPr>
              <a:t>tlsverify</a:t>
            </a:r>
            <a:r>
              <a:rPr lang="en-GB" sz="1600" dirty="0">
                <a:solidFill>
                  <a:srgbClr val="FFFF00"/>
                </a:solidFill>
              </a:rPr>
              <a:t>": true,</a:t>
            </a:r>
          </a:p>
          <a:p>
            <a:r>
              <a:rPr lang="en-GB" sz="1600" dirty="0">
                <a:solidFill>
                  <a:srgbClr val="FFFF00"/>
                </a:solidFill>
              </a:rPr>
              <a:t>    "</a:t>
            </a:r>
            <a:r>
              <a:rPr lang="en-GB" sz="1600" dirty="0" err="1">
                <a:solidFill>
                  <a:srgbClr val="FFFF00"/>
                </a:solidFill>
              </a:rPr>
              <a:t>tlscacert</a:t>
            </a:r>
            <a:r>
              <a:rPr lang="en-GB" sz="1600" dirty="0">
                <a:solidFill>
                  <a:srgbClr val="FFFF00"/>
                </a:solidFill>
              </a:rPr>
              <a:t>": "/etc/docker/</a:t>
            </a:r>
            <a:r>
              <a:rPr lang="en-GB" sz="1600" dirty="0" err="1">
                <a:solidFill>
                  <a:srgbClr val="FFFF00"/>
                </a:solidFill>
              </a:rPr>
              <a:t>ssl</a:t>
            </a:r>
            <a:r>
              <a:rPr lang="en-GB" sz="1600" dirty="0">
                <a:solidFill>
                  <a:srgbClr val="FFFF00"/>
                </a:solidFill>
              </a:rPr>
              <a:t>/</a:t>
            </a:r>
            <a:r>
              <a:rPr lang="en-GB" sz="1600" dirty="0" err="1">
                <a:solidFill>
                  <a:srgbClr val="FFFF00"/>
                </a:solidFill>
              </a:rPr>
              <a:t>ca.pem</a:t>
            </a:r>
            <a:r>
              <a:rPr lang="en-GB" sz="1600" dirty="0">
                <a:solidFill>
                  <a:srgbClr val="FFFF00"/>
                </a:solidFill>
              </a:rPr>
              <a:t>",</a:t>
            </a:r>
          </a:p>
          <a:p>
            <a:r>
              <a:rPr lang="en-GB" sz="1600" dirty="0">
                <a:solidFill>
                  <a:srgbClr val="FFFF00"/>
                </a:solidFill>
              </a:rPr>
              <a:t>    "</a:t>
            </a:r>
            <a:r>
              <a:rPr lang="en-GB" sz="1600" dirty="0" err="1">
                <a:solidFill>
                  <a:srgbClr val="FFFF00"/>
                </a:solidFill>
              </a:rPr>
              <a:t>tlscert</a:t>
            </a:r>
            <a:r>
              <a:rPr lang="en-GB" sz="1600" dirty="0">
                <a:solidFill>
                  <a:srgbClr val="FFFF00"/>
                </a:solidFill>
              </a:rPr>
              <a:t>": "/etc/docker/</a:t>
            </a:r>
            <a:r>
              <a:rPr lang="en-GB" sz="1600" dirty="0" err="1">
                <a:solidFill>
                  <a:srgbClr val="FFFF00"/>
                </a:solidFill>
              </a:rPr>
              <a:t>ssl</a:t>
            </a:r>
            <a:r>
              <a:rPr lang="en-GB" sz="1600" dirty="0">
                <a:solidFill>
                  <a:srgbClr val="FFFF00"/>
                </a:solidFill>
              </a:rPr>
              <a:t>/server-</a:t>
            </a:r>
            <a:r>
              <a:rPr lang="en-GB" sz="1600" dirty="0" err="1">
                <a:solidFill>
                  <a:srgbClr val="FFFF00"/>
                </a:solidFill>
              </a:rPr>
              <a:t>cert.pem</a:t>
            </a:r>
            <a:r>
              <a:rPr lang="en-GB" sz="1600" dirty="0">
                <a:solidFill>
                  <a:srgbClr val="FFFF00"/>
                </a:solidFill>
              </a:rPr>
              <a:t>",</a:t>
            </a:r>
          </a:p>
          <a:p>
            <a:r>
              <a:rPr lang="en-GB" sz="1600" dirty="0">
                <a:solidFill>
                  <a:srgbClr val="FFFF00"/>
                </a:solidFill>
              </a:rPr>
              <a:t>    "</a:t>
            </a:r>
            <a:r>
              <a:rPr lang="en-GB" sz="1600" dirty="0" err="1">
                <a:solidFill>
                  <a:srgbClr val="FFFF00"/>
                </a:solidFill>
              </a:rPr>
              <a:t>tlskey</a:t>
            </a:r>
            <a:r>
              <a:rPr lang="en-GB" sz="1600" dirty="0">
                <a:solidFill>
                  <a:srgbClr val="FFFF00"/>
                </a:solidFill>
              </a:rPr>
              <a:t>": "/etc/docker/</a:t>
            </a:r>
            <a:r>
              <a:rPr lang="en-GB" sz="1600" dirty="0" err="1">
                <a:solidFill>
                  <a:srgbClr val="FFFF00"/>
                </a:solidFill>
              </a:rPr>
              <a:t>ssl</a:t>
            </a:r>
            <a:r>
              <a:rPr lang="en-GB" sz="1600" dirty="0">
                <a:solidFill>
                  <a:srgbClr val="FFFF00"/>
                </a:solidFill>
              </a:rPr>
              <a:t>/server-</a:t>
            </a:r>
            <a:r>
              <a:rPr lang="en-GB" sz="1600" dirty="0" err="1">
                <a:solidFill>
                  <a:srgbClr val="FFFF00"/>
                </a:solidFill>
              </a:rPr>
              <a:t>key.pem</a:t>
            </a:r>
            <a:r>
              <a:rPr lang="en-GB" sz="1600" dirty="0">
                <a:solidFill>
                  <a:srgbClr val="FFFF00"/>
                </a:solidFill>
              </a:rPr>
              <a:t>"</a:t>
            </a:r>
          </a:p>
          <a:p>
            <a:r>
              <a:rPr lang="en-GB" sz="16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0" name="Google Shape;271;p23">
            <a:extLst>
              <a:ext uri="{FF2B5EF4-FFF2-40B4-BE49-F238E27FC236}">
                <a16:creationId xmlns:a16="http://schemas.microsoft.com/office/drawing/2014/main" id="{CB50A8F9-5A79-4A6E-98BF-E1A116F56EDB}"/>
              </a:ext>
            </a:extLst>
          </p:cNvPr>
          <p:cNvSpPr txBox="1">
            <a:spLocks/>
          </p:cNvSpPr>
          <p:nvPr/>
        </p:nvSpPr>
        <p:spPr>
          <a:xfrm>
            <a:off x="5047298" y="3442474"/>
            <a:ext cx="3596972" cy="103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GB" sz="2000" dirty="0"/>
              <a:t>Configuration in </a:t>
            </a:r>
            <a:r>
              <a:rPr lang="en-GB" sz="2000" dirty="0" err="1"/>
              <a:t>daemon.json</a:t>
            </a:r>
            <a:r>
              <a:rPr lang="en-GB" sz="2000" dirty="0"/>
              <a:t> </a:t>
            </a:r>
          </a:p>
          <a:p>
            <a:pPr algn="l"/>
            <a:r>
              <a:rPr lang="en-GB" sz="2000" dirty="0"/>
              <a:t>in docker server</a:t>
            </a:r>
          </a:p>
        </p:txBody>
      </p:sp>
    </p:spTree>
    <p:extLst>
      <p:ext uri="{BB962C8B-B14F-4D97-AF65-F5344CB8AC3E}">
        <p14:creationId xmlns:p14="http://schemas.microsoft.com/office/powerpoint/2010/main" val="3478808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271;p23">
            <a:extLst>
              <a:ext uri="{FF2B5EF4-FFF2-40B4-BE49-F238E27FC236}">
                <a16:creationId xmlns:a16="http://schemas.microsoft.com/office/drawing/2014/main" id="{0CEACE02-37E7-4BA5-B7E6-FCD9AAC3471D}"/>
              </a:ext>
            </a:extLst>
          </p:cNvPr>
          <p:cNvSpPr txBox="1">
            <a:spLocks/>
          </p:cNvSpPr>
          <p:nvPr/>
        </p:nvSpPr>
        <p:spPr>
          <a:xfrm>
            <a:off x="0" y="4595"/>
            <a:ext cx="9144000" cy="417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GB" sz="2000" b="0" i="0" dirty="0">
                <a:solidFill>
                  <a:srgbClr val="FFFFFF"/>
                </a:solidFill>
                <a:effectLst/>
                <a:latin typeface="+mn-lt"/>
              </a:rPr>
              <a:t>For client authentication, create a client key and certificate signing request:</a:t>
            </a:r>
          </a:p>
        </p:txBody>
      </p:sp>
      <p:sp>
        <p:nvSpPr>
          <p:cNvPr id="85" name="Google Shape;271;p23">
            <a:extLst>
              <a:ext uri="{FF2B5EF4-FFF2-40B4-BE49-F238E27FC236}">
                <a16:creationId xmlns:a16="http://schemas.microsoft.com/office/drawing/2014/main" id="{6BEF1B62-3636-44A3-8618-4295E680EDFF}"/>
              </a:ext>
            </a:extLst>
          </p:cNvPr>
          <p:cNvSpPr txBox="1">
            <a:spLocks/>
          </p:cNvSpPr>
          <p:nvPr/>
        </p:nvSpPr>
        <p:spPr>
          <a:xfrm>
            <a:off x="0" y="422019"/>
            <a:ext cx="8520600" cy="417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GB" sz="2000" dirty="0">
                <a:latin typeface="+mn-lt"/>
              </a:rPr>
              <a:t>perform this client end – scenario is based  in windows 10</a:t>
            </a:r>
          </a:p>
        </p:txBody>
      </p:sp>
      <p:sp>
        <p:nvSpPr>
          <p:cNvPr id="87" name="Google Shape;259;p22">
            <a:extLst>
              <a:ext uri="{FF2B5EF4-FFF2-40B4-BE49-F238E27FC236}">
                <a16:creationId xmlns:a16="http://schemas.microsoft.com/office/drawing/2014/main" id="{07C0E176-60BE-40FC-BC3E-47518393C2B7}"/>
              </a:ext>
            </a:extLst>
          </p:cNvPr>
          <p:cNvSpPr txBox="1">
            <a:spLocks/>
          </p:cNvSpPr>
          <p:nvPr/>
        </p:nvSpPr>
        <p:spPr>
          <a:xfrm>
            <a:off x="200361" y="839443"/>
            <a:ext cx="8743278" cy="2185607"/>
          </a:xfrm>
          <a:prstGeom prst="rect">
            <a:avLst/>
          </a:prstGeom>
          <a:noFill/>
          <a:ln w="19050">
            <a:solidFill>
              <a:srgbClr val="FF33CC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FFFF00"/>
                </a:solidFill>
                <a:latin typeface="+mn-lt"/>
              </a:rPr>
              <a:t>Copy </a:t>
            </a:r>
            <a:r>
              <a:rPr lang="en-GB" sz="1600" dirty="0" err="1">
                <a:solidFill>
                  <a:srgbClr val="FFFF00"/>
                </a:solidFill>
                <a:latin typeface="+mn-lt"/>
              </a:rPr>
              <a:t>ca.pem,cert.pem,key.pem</a:t>
            </a:r>
            <a:r>
              <a:rPr lang="en-GB" sz="1600" dirty="0">
                <a:solidFill>
                  <a:srgbClr val="FFFF00"/>
                </a:solidFill>
                <a:latin typeface="+mn-lt"/>
              </a:rPr>
              <a:t> to  C:\Users\Sam\.docker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b="0" i="0" dirty="0">
                <a:solidFill>
                  <a:srgbClr val="FFFF00"/>
                </a:solidFill>
                <a:effectLst/>
                <a:latin typeface="+mn-lt"/>
              </a:rPr>
              <a:t>Set the environment variable in windows command prompt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600" dirty="0">
              <a:solidFill>
                <a:srgbClr val="FFFF00"/>
              </a:solidFill>
              <a:latin typeface="+mn-lt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sv-SE" sz="1600" b="0" i="0" dirty="0">
                <a:solidFill>
                  <a:srgbClr val="FFFF00"/>
                </a:solidFill>
                <a:effectLst/>
                <a:latin typeface="+mn-lt"/>
              </a:rPr>
              <a:t>set DOCKER_HOST=tcp://192.168.0.246:2376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sv-SE" sz="1600" dirty="0">
              <a:solidFill>
                <a:srgbClr val="FFFF00"/>
              </a:solidFill>
              <a:latin typeface="+mn-lt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b="0" i="0" dirty="0">
                <a:solidFill>
                  <a:srgbClr val="FFFF00"/>
                </a:solidFill>
                <a:effectLst/>
                <a:latin typeface="+mn-lt"/>
              </a:rPr>
              <a:t>set DOCKER_TLS_VERIFY=1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FFFF00"/>
                </a:solidFill>
                <a:latin typeface="+mn-lt"/>
              </a:rPr>
              <a:t>Perform docker image ls command it will display the remote server images</a:t>
            </a:r>
            <a:endParaRPr lang="en-GB" sz="1600" b="0" i="0" dirty="0">
              <a:solidFill>
                <a:srgbClr val="FFFF00"/>
              </a:solidFill>
              <a:effectLst/>
              <a:latin typeface="+mn-lt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600" b="0" i="0" dirty="0">
              <a:solidFill>
                <a:srgbClr val="FFFF00"/>
              </a:solidFill>
              <a:effectLst/>
              <a:latin typeface="+mn-lt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dirty="0">
              <a:solidFill>
                <a:srgbClr val="D3D4D4"/>
              </a:solidFill>
              <a:latin typeface="+mn-lt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b="1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C399C90-5336-41DB-A832-8143B4F7F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61" y="3288425"/>
            <a:ext cx="5685714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55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271;p23">
            <a:extLst>
              <a:ext uri="{FF2B5EF4-FFF2-40B4-BE49-F238E27FC236}">
                <a16:creationId xmlns:a16="http://schemas.microsoft.com/office/drawing/2014/main" id="{0CEACE02-37E7-4BA5-B7E6-FCD9AAC3471D}"/>
              </a:ext>
            </a:extLst>
          </p:cNvPr>
          <p:cNvSpPr txBox="1">
            <a:spLocks/>
          </p:cNvSpPr>
          <p:nvPr/>
        </p:nvSpPr>
        <p:spPr>
          <a:xfrm>
            <a:off x="0" y="4595"/>
            <a:ext cx="9144000" cy="417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GB" sz="2000" b="0" i="0" dirty="0">
                <a:solidFill>
                  <a:srgbClr val="FFFFFF"/>
                </a:solidFill>
                <a:effectLst/>
                <a:latin typeface="+mn-lt"/>
              </a:rPr>
              <a:t>Daemon and client authentication mode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167FD6E-25EE-4024-9185-9C9050D84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75622"/>
              </p:ext>
            </p:extLst>
          </p:nvPr>
        </p:nvGraphicFramePr>
        <p:xfrm>
          <a:off x="386316" y="975685"/>
          <a:ext cx="8321748" cy="3489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916">
                  <a:extLst>
                    <a:ext uri="{9D8B030D-6E8A-4147-A177-3AD203B41FA5}">
                      <a16:colId xmlns:a16="http://schemas.microsoft.com/office/drawing/2014/main" val="1234753994"/>
                    </a:ext>
                  </a:extLst>
                </a:gridCol>
                <a:gridCol w="3431954">
                  <a:extLst>
                    <a:ext uri="{9D8B030D-6E8A-4147-A177-3AD203B41FA5}">
                      <a16:colId xmlns:a16="http://schemas.microsoft.com/office/drawing/2014/main" val="2731315899"/>
                    </a:ext>
                  </a:extLst>
                </a:gridCol>
                <a:gridCol w="2115878">
                  <a:extLst>
                    <a:ext uri="{9D8B030D-6E8A-4147-A177-3AD203B41FA5}">
                      <a16:colId xmlns:a16="http://schemas.microsoft.com/office/drawing/2014/main" val="2215730253"/>
                    </a:ext>
                  </a:extLst>
                </a:gridCol>
              </a:tblGrid>
              <a:tr h="3959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Daemon mode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Client mode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55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i="0" u="none" strike="noStrike" cap="none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Authenticate clients</a:t>
                      </a:r>
                      <a:endParaRPr lang="en-GB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rgbClr val="FFFF00"/>
                          </a:solidFill>
                        </a:rPr>
                        <a:t>tlsverify</a:t>
                      </a:r>
                      <a:r>
                        <a:rPr lang="en-GB" sz="1400" b="1" i="0" u="none" strike="noStrike" cap="none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GB" b="1" dirty="0" err="1">
                          <a:solidFill>
                            <a:srgbClr val="FFFF00"/>
                          </a:solidFill>
                        </a:rPr>
                        <a:t>tlscacert</a:t>
                      </a:r>
                      <a:r>
                        <a:rPr lang="en-GB" sz="1400" b="1" i="0" u="none" strike="noStrike" cap="none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GB" b="1" dirty="0" err="1">
                          <a:solidFill>
                            <a:srgbClr val="FFFF00"/>
                          </a:solidFill>
                        </a:rPr>
                        <a:t>tlscert</a:t>
                      </a:r>
                      <a:r>
                        <a:rPr lang="en-GB" sz="1400" b="1" i="0" u="none" strike="noStrike" cap="none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GB" b="1" dirty="0" err="1">
                          <a:solidFill>
                            <a:srgbClr val="FFFF00"/>
                          </a:solidFill>
                        </a:rPr>
                        <a:t>tlskey</a:t>
                      </a:r>
                      <a:endParaRPr lang="en-GB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06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i="0" u="none" strike="noStrike" cap="none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 not authenticate clients</a:t>
                      </a:r>
                      <a:endParaRPr lang="en-GB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rgbClr val="FFFF00"/>
                          </a:solidFill>
                        </a:rPr>
                        <a:t>tls</a:t>
                      </a:r>
                      <a:r>
                        <a:rPr lang="en-GB" b="1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en-GB" b="1" dirty="0" err="1">
                          <a:solidFill>
                            <a:srgbClr val="FFFF00"/>
                          </a:solidFill>
                        </a:rPr>
                        <a:t>tlscert</a:t>
                      </a:r>
                      <a:r>
                        <a:rPr lang="en-GB" b="1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en-GB" b="1" dirty="0" err="1">
                          <a:solidFill>
                            <a:srgbClr val="FFFF00"/>
                          </a:solidFill>
                        </a:rPr>
                        <a:t>tlskey</a:t>
                      </a:r>
                      <a:endParaRPr lang="en-GB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52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FF00"/>
                          </a:solidFill>
                        </a:rPr>
                        <a:t>Authentication public CA pool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rgbClr val="FFFF00"/>
                          </a:solidFill>
                        </a:rPr>
                        <a:t>tls</a:t>
                      </a:r>
                      <a:endParaRPr lang="en-GB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7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FF00"/>
                          </a:solidFill>
                        </a:rPr>
                        <a:t>Authentication server based on given CA </a:t>
                      </a:r>
                    </a:p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rgbClr val="FFFF00"/>
                          </a:solidFill>
                        </a:rPr>
                        <a:t>tlsverify</a:t>
                      </a:r>
                      <a:r>
                        <a:rPr lang="en-GB" sz="1400" b="1" i="0" u="none" strike="noStrike" cap="none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GB" b="1" dirty="0" err="1">
                          <a:solidFill>
                            <a:srgbClr val="FFFF00"/>
                          </a:solidFill>
                        </a:rPr>
                        <a:t>tlscacert</a:t>
                      </a:r>
                      <a:endParaRPr lang="en-GB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45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i="0" u="none" strike="noStrike" cap="none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Authenticate with client certificate</a:t>
                      </a:r>
                      <a:endParaRPr lang="en-GB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rgbClr val="FFFF00"/>
                          </a:solidFill>
                        </a:rPr>
                        <a:t>tls</a:t>
                      </a:r>
                      <a:r>
                        <a:rPr lang="en-GB" sz="1400" b="1" i="0" u="none" strike="noStrike" cap="none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GB" b="1" dirty="0" err="1">
                          <a:solidFill>
                            <a:srgbClr val="FFFF00"/>
                          </a:solidFill>
                        </a:rPr>
                        <a:t>tlscert</a:t>
                      </a:r>
                      <a:r>
                        <a:rPr lang="en-GB" sz="1400" b="1" i="0" u="none" strike="noStrike" cap="none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GB" b="1" dirty="0" err="1">
                          <a:solidFill>
                            <a:srgbClr val="FFFF00"/>
                          </a:solidFill>
                        </a:rPr>
                        <a:t>tlskey</a:t>
                      </a:r>
                      <a:endParaRPr lang="en-GB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21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i="0" u="none" strike="noStrike" cap="none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Authenticate with client certificate + </a:t>
                      </a: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r>
                        <a:rPr lang="en-GB" sz="1400" b="1" i="0" u="none" strike="noStrike" cap="none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authenticate server based on given CA</a:t>
                      </a:r>
                      <a:endParaRPr lang="en-GB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rgbClr val="FFFF00"/>
                          </a:solidFill>
                        </a:rPr>
                        <a:t>tlsverify</a:t>
                      </a:r>
                      <a:r>
                        <a:rPr lang="en-GB" sz="1400" b="1" i="0" u="none" strike="noStrike" cap="none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GB" b="1" dirty="0" err="1">
                          <a:solidFill>
                            <a:srgbClr val="FFFF00"/>
                          </a:solidFill>
                        </a:rPr>
                        <a:t>tlscacert</a:t>
                      </a:r>
                      <a:r>
                        <a:rPr lang="en-GB" sz="1400" b="1" i="0" u="none" strike="noStrike" cap="none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GB" b="1" dirty="0" err="1">
                          <a:solidFill>
                            <a:srgbClr val="FFFF00"/>
                          </a:solidFill>
                        </a:rPr>
                        <a:t>tlscert</a:t>
                      </a:r>
                      <a:r>
                        <a:rPr lang="en-GB" sz="1400" b="1" i="0" u="none" strike="noStrike" cap="none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GB" b="1" dirty="0" err="1">
                          <a:solidFill>
                            <a:srgbClr val="FFFF00"/>
                          </a:solidFill>
                        </a:rPr>
                        <a:t>tlskey</a:t>
                      </a:r>
                      <a:endParaRPr lang="en-GB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166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426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EC8F6-16F6-4E6D-9379-3B1063775772}"/>
              </a:ext>
            </a:extLst>
          </p:cNvPr>
          <p:cNvSpPr txBox="1"/>
          <p:nvPr/>
        </p:nvSpPr>
        <p:spPr>
          <a:xfrm>
            <a:off x="233916" y="196986"/>
            <a:ext cx="58266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b="1" i="0" dirty="0">
                <a:solidFill>
                  <a:srgbClr val="FFFFFF"/>
                </a:solidFill>
                <a:effectLst/>
                <a:latin typeface="+mj-lt"/>
              </a:rPr>
              <a:t>Use SSH to protect the Docker daemon socket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1385D-E2D0-4E09-9E47-5B0CD3A46363}"/>
              </a:ext>
            </a:extLst>
          </p:cNvPr>
          <p:cNvSpPr txBox="1"/>
          <p:nvPr/>
        </p:nvSpPr>
        <p:spPr>
          <a:xfrm>
            <a:off x="3147237" y="3530742"/>
            <a:ext cx="5529318" cy="141577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chemeClr val="bg1"/>
                </a:solidFill>
                <a:latin typeface="+mj-lt"/>
              </a:rPr>
              <a:t>Create user in </a:t>
            </a:r>
            <a:r>
              <a:rPr lang="en-GB" b="1" dirty="0" err="1">
                <a:solidFill>
                  <a:schemeClr val="bg1"/>
                </a:solidFill>
                <a:latin typeface="+mj-lt"/>
              </a:rPr>
              <a:t>linux</a:t>
            </a:r>
            <a:r>
              <a:rPr lang="en-GB" b="1" dirty="0">
                <a:solidFill>
                  <a:schemeClr val="bg1"/>
                </a:solidFill>
                <a:latin typeface="+mj-lt"/>
              </a:rPr>
              <a:t> machine using </a:t>
            </a:r>
            <a:r>
              <a:rPr lang="en-GB" b="1" dirty="0" err="1">
                <a:solidFill>
                  <a:schemeClr val="bg1"/>
                </a:solidFill>
                <a:latin typeface="+mj-lt"/>
              </a:rPr>
              <a:t>useradd</a:t>
            </a:r>
            <a:r>
              <a:rPr lang="en-GB" b="1" dirty="0">
                <a:solidFill>
                  <a:schemeClr val="bg1"/>
                </a:solidFill>
                <a:latin typeface="+mj-lt"/>
              </a:rPr>
              <a:t> docker1</a:t>
            </a:r>
          </a:p>
          <a:p>
            <a:pPr marL="285750" indent="-28575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b="1" i="0" dirty="0">
                <a:solidFill>
                  <a:schemeClr val="bg1"/>
                </a:solidFill>
                <a:effectLst/>
                <a:latin typeface="+mj-lt"/>
              </a:rPr>
              <a:t>Add user into docker group </a:t>
            </a:r>
            <a:r>
              <a:rPr lang="en-GB" b="1" i="0" dirty="0" err="1">
                <a:solidFill>
                  <a:schemeClr val="bg1"/>
                </a:solidFill>
                <a:effectLst/>
                <a:latin typeface="+mj-lt"/>
              </a:rPr>
              <a:t>usermod</a:t>
            </a:r>
            <a:r>
              <a:rPr lang="en-GB" b="1" i="0" dirty="0">
                <a:solidFill>
                  <a:schemeClr val="bg1"/>
                </a:solidFill>
                <a:effectLst/>
                <a:latin typeface="+mj-lt"/>
              </a:rPr>
              <a:t> –a –G docker docker1</a:t>
            </a:r>
          </a:p>
          <a:p>
            <a:pPr marL="285750" indent="-28575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b="1" i="0" dirty="0">
                <a:solidFill>
                  <a:schemeClr val="bg1"/>
                </a:solidFill>
                <a:effectLst/>
                <a:latin typeface="+mj-lt"/>
              </a:rPr>
              <a:t>and place under /home/docker1/.</a:t>
            </a:r>
            <a:r>
              <a:rPr lang="en-GB" b="1" i="0" dirty="0" err="1">
                <a:solidFill>
                  <a:schemeClr val="bg1"/>
                </a:solidFill>
                <a:effectLst/>
                <a:latin typeface="+mj-lt"/>
              </a:rPr>
              <a:t>ssh</a:t>
            </a:r>
            <a:r>
              <a:rPr lang="en-GB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GB" b="1" dirty="0" err="1">
                <a:solidFill>
                  <a:schemeClr val="bg1"/>
                </a:solidFill>
                <a:latin typeface="+mj-lt"/>
              </a:rPr>
              <a:t>authorized_keys</a:t>
            </a:r>
            <a:endParaRPr lang="en-GB" b="1" dirty="0">
              <a:solidFill>
                <a:schemeClr val="bg1"/>
              </a:solidFill>
              <a:latin typeface="+mj-lt"/>
            </a:endParaRPr>
          </a:p>
          <a:p>
            <a:pPr marL="285750" indent="-28575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b="1" i="0" dirty="0" err="1">
                <a:solidFill>
                  <a:schemeClr val="bg1"/>
                </a:solidFill>
                <a:effectLst/>
                <a:latin typeface="+mj-lt"/>
              </a:rPr>
              <a:t>Chmod</a:t>
            </a:r>
            <a:r>
              <a:rPr lang="en-GB" b="1" i="0" dirty="0">
                <a:solidFill>
                  <a:schemeClr val="bg1"/>
                </a:solidFill>
                <a:effectLst/>
                <a:latin typeface="+mj-lt"/>
              </a:rPr>
              <a:t> 700 /home/docker1/.</a:t>
            </a:r>
            <a:r>
              <a:rPr lang="en-GB" b="1" i="0" dirty="0" err="1">
                <a:solidFill>
                  <a:schemeClr val="bg1"/>
                </a:solidFill>
                <a:effectLst/>
                <a:latin typeface="+mj-lt"/>
              </a:rPr>
              <a:t>ssh</a:t>
            </a:r>
            <a:endParaRPr lang="en-GB" b="1" i="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b="1" dirty="0" err="1">
                <a:solidFill>
                  <a:schemeClr val="bg1"/>
                </a:solidFill>
                <a:latin typeface="+mj-lt"/>
              </a:rPr>
              <a:t>Chmod</a:t>
            </a:r>
            <a:r>
              <a:rPr lang="en-GB" b="1" dirty="0">
                <a:solidFill>
                  <a:schemeClr val="bg1"/>
                </a:solidFill>
                <a:latin typeface="+mj-lt"/>
              </a:rPr>
              <a:t> 600 /home/docker1/.</a:t>
            </a:r>
            <a:r>
              <a:rPr lang="en-GB" b="1" dirty="0" err="1">
                <a:solidFill>
                  <a:schemeClr val="bg1"/>
                </a:solidFill>
                <a:latin typeface="+mj-lt"/>
              </a:rPr>
              <a:t>ssh</a:t>
            </a:r>
            <a:r>
              <a:rPr lang="en-GB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GB" b="1" dirty="0" err="1">
                <a:solidFill>
                  <a:schemeClr val="bg1"/>
                </a:solidFill>
                <a:latin typeface="+mj-lt"/>
              </a:rPr>
              <a:t>authorized_keys</a:t>
            </a:r>
            <a:endParaRPr lang="en-GB" b="1" dirty="0">
              <a:solidFill>
                <a:schemeClr val="bg1"/>
              </a:solidFill>
              <a:latin typeface="+mj-lt"/>
            </a:endParaRPr>
          </a:p>
          <a:p>
            <a:pPr marL="285750" indent="-28575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sz="1600" b="1" i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E947B4-24DA-4F60-98C2-8CB30059A103}"/>
              </a:ext>
            </a:extLst>
          </p:cNvPr>
          <p:cNvSpPr/>
          <p:nvPr/>
        </p:nvSpPr>
        <p:spPr>
          <a:xfrm>
            <a:off x="489098" y="842394"/>
            <a:ext cx="1743739" cy="9569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windows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8EF89D-BBE1-425E-BE3F-D21C33D9FEBF}"/>
              </a:ext>
            </a:extLst>
          </p:cNvPr>
          <p:cNvSpPr/>
          <p:nvPr/>
        </p:nvSpPr>
        <p:spPr>
          <a:xfrm>
            <a:off x="6510670" y="842394"/>
            <a:ext cx="1743739" cy="95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Linux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ADAFF1-ECA9-4A47-A137-77A00930782C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232837" y="1320859"/>
            <a:ext cx="4277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9A623A-7884-48A6-8977-6C2AA67DD198}"/>
              </a:ext>
            </a:extLst>
          </p:cNvPr>
          <p:cNvSpPr txBox="1"/>
          <p:nvPr/>
        </p:nvSpPr>
        <p:spPr>
          <a:xfrm>
            <a:off x="233916" y="2089126"/>
            <a:ext cx="4339650" cy="738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GB" sz="1400" b="1" dirty="0">
                <a:solidFill>
                  <a:schemeClr val="bg1"/>
                </a:solidFill>
                <a:latin typeface="+mj-lt"/>
              </a:rPr>
              <a:t>Create </a:t>
            </a:r>
            <a:r>
              <a:rPr lang="en-GB" sz="1400" b="1" dirty="0" err="1">
                <a:solidFill>
                  <a:schemeClr val="bg1"/>
                </a:solidFill>
                <a:latin typeface="+mj-lt"/>
              </a:rPr>
              <a:t>ssh</a:t>
            </a:r>
            <a:r>
              <a:rPr lang="en-GB" sz="1400" b="1" dirty="0">
                <a:solidFill>
                  <a:schemeClr val="bg1"/>
                </a:solidFill>
                <a:latin typeface="+mj-lt"/>
              </a:rPr>
              <a:t>-keygen in your windows machine 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GB" sz="1400" b="1" i="0" dirty="0">
                <a:solidFill>
                  <a:schemeClr val="bg1"/>
                </a:solidFill>
                <a:effectLst/>
                <a:latin typeface="+mj-lt"/>
              </a:rPr>
              <a:t>Copy C:\Users\Sam\.ssh copy public key text</a:t>
            </a:r>
            <a:endParaRPr lang="en-GB" sz="1400" b="1" dirty="0">
              <a:solidFill>
                <a:schemeClr val="bg1"/>
              </a:solidFill>
              <a:latin typeface="+mj-lt"/>
            </a:endParaRPr>
          </a:p>
          <a:p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404415-CFE7-4D62-9795-ABC96E7ABB29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flipH="1">
            <a:off x="5911896" y="1799324"/>
            <a:ext cx="1470644" cy="17314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14643A-B793-468D-AB59-CE8DC9DDE656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1360968" y="1799324"/>
            <a:ext cx="1042773" cy="289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35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EC8F6-16F6-4E6D-9379-3B1063775772}"/>
              </a:ext>
            </a:extLst>
          </p:cNvPr>
          <p:cNvSpPr txBox="1"/>
          <p:nvPr/>
        </p:nvSpPr>
        <p:spPr>
          <a:xfrm>
            <a:off x="233916" y="196986"/>
            <a:ext cx="58266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b="1" i="0" dirty="0">
                <a:solidFill>
                  <a:srgbClr val="FFFFFF"/>
                </a:solidFill>
                <a:effectLst/>
                <a:latin typeface="+mj-lt"/>
              </a:rPr>
              <a:t>Use SSH to protect the Docker daemon socket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E947B4-24DA-4F60-98C2-8CB30059A103}"/>
              </a:ext>
            </a:extLst>
          </p:cNvPr>
          <p:cNvSpPr/>
          <p:nvPr/>
        </p:nvSpPr>
        <p:spPr>
          <a:xfrm>
            <a:off x="489098" y="842394"/>
            <a:ext cx="1743739" cy="9569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windows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8EF89D-BBE1-425E-BE3F-D21C33D9FEBF}"/>
              </a:ext>
            </a:extLst>
          </p:cNvPr>
          <p:cNvSpPr/>
          <p:nvPr/>
        </p:nvSpPr>
        <p:spPr>
          <a:xfrm>
            <a:off x="6510670" y="842394"/>
            <a:ext cx="1743739" cy="95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Linux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ADAFF1-ECA9-4A47-A137-77A00930782C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232837" y="1320859"/>
            <a:ext cx="4277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9A623A-7884-48A6-8977-6C2AA67DD198}"/>
              </a:ext>
            </a:extLst>
          </p:cNvPr>
          <p:cNvSpPr txBox="1"/>
          <p:nvPr/>
        </p:nvSpPr>
        <p:spPr>
          <a:xfrm>
            <a:off x="133092" y="2390070"/>
            <a:ext cx="4188967" cy="95410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GB" sz="1400" b="1" dirty="0">
                <a:solidFill>
                  <a:schemeClr val="bg1"/>
                </a:solidFill>
                <a:latin typeface="+mj-lt"/>
              </a:rPr>
              <a:t>docker context create \</a:t>
            </a:r>
          </a:p>
          <a:p>
            <a:pPr>
              <a:buClr>
                <a:srgbClr val="FFC000"/>
              </a:buClr>
            </a:pPr>
            <a:r>
              <a:rPr lang="en-GB" sz="1400" b="1" dirty="0">
                <a:solidFill>
                  <a:schemeClr val="bg1"/>
                </a:solidFill>
                <a:latin typeface="+mj-lt"/>
              </a:rPr>
              <a:t>    --docker host=ssh://docker1@143.110.181.49</a:t>
            </a:r>
          </a:p>
          <a:p>
            <a:pPr>
              <a:buClr>
                <a:srgbClr val="FFC000"/>
              </a:buClr>
            </a:pPr>
            <a:r>
              <a:rPr lang="en-GB" sz="1400" b="1" dirty="0">
                <a:solidFill>
                  <a:schemeClr val="bg1"/>
                </a:solidFill>
                <a:latin typeface="+mj-lt"/>
              </a:rPr>
              <a:t>  --description="Remote engine" </a:t>
            </a:r>
          </a:p>
          <a:p>
            <a:pPr>
              <a:buClr>
                <a:srgbClr val="FFC000"/>
              </a:buClr>
            </a:pPr>
            <a:r>
              <a:rPr lang="en-GB" sz="1400" b="1" dirty="0">
                <a:solidFill>
                  <a:schemeClr val="bg1"/>
                </a:solidFill>
                <a:latin typeface="+mj-lt"/>
              </a:rPr>
              <a:t>   my-remote-engine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14643A-B793-468D-AB59-CE8DC9DDE656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360968" y="1799324"/>
            <a:ext cx="866608" cy="590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FD0B00-E114-459E-B59A-6F839F7429A9}"/>
              </a:ext>
            </a:extLst>
          </p:cNvPr>
          <p:cNvSpPr txBox="1"/>
          <p:nvPr/>
        </p:nvSpPr>
        <p:spPr>
          <a:xfrm>
            <a:off x="6647217" y="519876"/>
            <a:ext cx="14706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FF0066"/>
                </a:solidFill>
                <a:latin typeface="+mj-lt"/>
              </a:rPr>
              <a:t>143.110.181.49</a:t>
            </a:r>
            <a:endParaRPr lang="en-GB" dirty="0">
              <a:solidFill>
                <a:srgbClr val="FF006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17F0AF-D6C5-43CA-8623-215E7B51AB76}"/>
              </a:ext>
            </a:extLst>
          </p:cNvPr>
          <p:cNvSpPr txBox="1"/>
          <p:nvPr/>
        </p:nvSpPr>
        <p:spPr>
          <a:xfrm>
            <a:off x="3882548" y="1847525"/>
            <a:ext cx="1378904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33CC"/>
                </a:solidFill>
              </a:rPr>
              <a:t>Docker info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1AEAC2-6A66-4082-B28B-D5AC6F210ABD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V="1">
            <a:off x="2227576" y="1847525"/>
            <a:ext cx="2344424" cy="1496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FCADC3-ADA3-4FB3-95D6-8CF6FBE961E0}"/>
              </a:ext>
            </a:extLst>
          </p:cNvPr>
          <p:cNvCxnSpPr>
            <a:stCxn id="17" idx="3"/>
            <a:endCxn id="10" idx="2"/>
          </p:cNvCxnSpPr>
          <p:nvPr/>
        </p:nvCxnSpPr>
        <p:spPr>
          <a:xfrm flipV="1">
            <a:off x="5261452" y="1799324"/>
            <a:ext cx="2121088" cy="202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5E07F2-E99C-43DB-ADA5-7AFBDE137621}"/>
              </a:ext>
            </a:extLst>
          </p:cNvPr>
          <p:cNvSpPr txBox="1"/>
          <p:nvPr/>
        </p:nvSpPr>
        <p:spPr>
          <a:xfrm>
            <a:off x="4927739" y="2430754"/>
            <a:ext cx="408316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33CC"/>
                </a:solidFill>
              </a:rPr>
              <a:t>It will execute the command on remote server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1FCACA-140C-427F-B526-FD93B37387A2}"/>
              </a:ext>
            </a:extLst>
          </p:cNvPr>
          <p:cNvSpPr txBox="1"/>
          <p:nvPr/>
        </p:nvSpPr>
        <p:spPr>
          <a:xfrm>
            <a:off x="85380" y="4009829"/>
            <a:ext cx="9058620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33CC"/>
                </a:solidFill>
              </a:rPr>
              <a:t>export DOCKER_HOST=ssh://docker1@</a:t>
            </a:r>
            <a:r>
              <a:rPr lang="en-GB" sz="1400" b="1" dirty="0">
                <a:solidFill>
                  <a:schemeClr val="bg1"/>
                </a:solidFill>
                <a:latin typeface="+mj-lt"/>
              </a:rPr>
              <a:t>143.110.181.49  &lt;&lt;= if you are using </a:t>
            </a:r>
            <a:r>
              <a:rPr lang="en-GB" sz="1400" b="1" dirty="0" err="1">
                <a:solidFill>
                  <a:schemeClr val="bg1"/>
                </a:solidFill>
                <a:latin typeface="+mj-lt"/>
              </a:rPr>
              <a:t>linux</a:t>
            </a:r>
            <a:r>
              <a:rPr lang="en-GB" sz="1400" b="1" dirty="0">
                <a:solidFill>
                  <a:schemeClr val="bg1"/>
                </a:solidFill>
                <a:latin typeface="+mj-lt"/>
              </a:rPr>
              <a:t> client</a:t>
            </a:r>
            <a:endParaRPr lang="en-GB" dirty="0">
              <a:solidFill>
                <a:srgbClr val="FF33CC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55939C-853C-4361-8C09-2766C82BEF33}"/>
              </a:ext>
            </a:extLst>
          </p:cNvPr>
          <p:cNvSpPr txBox="1"/>
          <p:nvPr/>
        </p:nvSpPr>
        <p:spPr>
          <a:xfrm>
            <a:off x="214422" y="4615475"/>
            <a:ext cx="8278228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33CC"/>
                </a:solidFill>
              </a:rPr>
              <a:t>Set DOCKER_HOST=ssh://docker1@</a:t>
            </a:r>
            <a:r>
              <a:rPr lang="en-GB" sz="1400" b="1" dirty="0">
                <a:solidFill>
                  <a:schemeClr val="bg1"/>
                </a:solidFill>
                <a:latin typeface="+mj-lt"/>
              </a:rPr>
              <a:t>143.110.181.49 &lt;&lt;== if you are using the windows client </a:t>
            </a: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86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0" y="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s" dirty="0"/>
              <a:t>onfigure persistent storage using volume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0" y="581431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259;p22">
            <a:extLst>
              <a:ext uri="{FF2B5EF4-FFF2-40B4-BE49-F238E27FC236}">
                <a16:creationId xmlns:a16="http://schemas.microsoft.com/office/drawing/2014/main" id="{7E883B79-3B3C-4559-AC17-D46F98734F2C}"/>
              </a:ext>
            </a:extLst>
          </p:cNvPr>
          <p:cNvSpPr txBox="1">
            <a:spLocks/>
          </p:cNvSpPr>
          <p:nvPr/>
        </p:nvSpPr>
        <p:spPr>
          <a:xfrm>
            <a:off x="200361" y="1131750"/>
            <a:ext cx="8743278" cy="3823021"/>
          </a:xfrm>
          <a:prstGeom prst="rect">
            <a:avLst/>
          </a:prstGeom>
          <a:noFill/>
          <a:ln w="19050">
            <a:solidFill>
              <a:srgbClr val="FF33CC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docker volume create 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myvol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-d local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Docker volume ls   &lt;&lt;= to list the volume 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Create the container using persistent volume 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600" dirty="0">
              <a:solidFill>
                <a:srgbClr val="FFFF00"/>
              </a:solidFill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docker container run -v 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myvol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:/vijay -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itd</a:t>
            </a: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 --name mynginx2 </a:t>
            </a:r>
            <a:r>
              <a:rPr lang="en-GB" sz="1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nginx</a:t>
            </a:r>
            <a:endParaRPr lang="en-GB" sz="1600" b="0" i="0" dirty="0">
              <a:solidFill>
                <a:srgbClr val="FFFF00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docker container exec -it mynginx2 /bin/bash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  &lt;&lt;= access the container  verify the /vijay folder inside the container  and create the file inside that directory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600" b="0" i="0" dirty="0">
              <a:solidFill>
                <a:srgbClr val="FFFF00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Now remove the container forcefully not remove the persistent volume data and the data is still available under </a:t>
            </a:r>
            <a:r>
              <a:rPr lang="en-GB" sz="1600" dirty="0">
                <a:solidFill>
                  <a:srgbClr val="FF33CC"/>
                </a:solidFill>
                <a:latin typeface="Open Sans" panose="020B0606030504020204" pitchFamily="34" charset="0"/>
              </a:rPr>
              <a:t>/var/lib/docker/</a:t>
            </a:r>
            <a:r>
              <a:rPr lang="en-GB" sz="1600" dirty="0" err="1">
                <a:solidFill>
                  <a:srgbClr val="FF33CC"/>
                </a:solidFill>
                <a:latin typeface="Open Sans" panose="020B0606030504020204" pitchFamily="34" charset="0"/>
              </a:rPr>
              <a:t>myvol</a:t>
            </a:r>
            <a:r>
              <a:rPr lang="en-GB" sz="1600" dirty="0">
                <a:solidFill>
                  <a:srgbClr val="FF33CC"/>
                </a:solidFill>
                <a:latin typeface="Open Sans" panose="020B0606030504020204" pitchFamily="34" charset="0"/>
              </a:rPr>
              <a:t>/_data 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folder 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600" dirty="0">
              <a:solidFill>
                <a:srgbClr val="FFFF00"/>
              </a:solidFill>
              <a:latin typeface="Open Sans" panose="020B0606030504020204" pitchFamily="34" charset="0"/>
            </a:endParaRPr>
          </a:p>
          <a:p>
            <a:pPr marL="0" indent="0" algn="l">
              <a:buClr>
                <a:srgbClr val="FFC000"/>
              </a:buClr>
              <a:buSzPct val="100000"/>
            </a:pP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  The same value can be mounted to another container and the data will be available again 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600" dirty="0">
              <a:solidFill>
                <a:srgbClr val="FFFF00"/>
              </a:solidFill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docker container run -v </a:t>
            </a: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myvol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:/data -</a:t>
            </a: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itd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 --name nginx1 </a:t>
            </a: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nginx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 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600" dirty="0">
              <a:solidFill>
                <a:srgbClr val="FFFF00"/>
              </a:solidFill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600" dirty="0">
              <a:solidFill>
                <a:srgbClr val="FFFF00"/>
              </a:solidFill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b="0" i="0" dirty="0">
              <a:solidFill>
                <a:srgbClr val="D3D4D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b="0" i="0" dirty="0">
              <a:solidFill>
                <a:srgbClr val="D3D4D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b="0" i="0" dirty="0">
              <a:solidFill>
                <a:srgbClr val="D3D4D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b="0" i="0" dirty="0">
              <a:solidFill>
                <a:srgbClr val="D3D4D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b="0" i="0" dirty="0">
              <a:solidFill>
                <a:srgbClr val="D3D4D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dirty="0">
              <a:solidFill>
                <a:srgbClr val="D3D4D4"/>
              </a:solidFill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0" y="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Configure the networking in the docker 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0" y="581431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259;p22">
            <a:extLst>
              <a:ext uri="{FF2B5EF4-FFF2-40B4-BE49-F238E27FC236}">
                <a16:creationId xmlns:a16="http://schemas.microsoft.com/office/drawing/2014/main" id="{7E883B79-3B3C-4559-AC17-D46F98734F2C}"/>
              </a:ext>
            </a:extLst>
          </p:cNvPr>
          <p:cNvSpPr txBox="1">
            <a:spLocks/>
          </p:cNvSpPr>
          <p:nvPr/>
        </p:nvSpPr>
        <p:spPr>
          <a:xfrm>
            <a:off x="200361" y="774552"/>
            <a:ext cx="8743278" cy="4180220"/>
          </a:xfrm>
          <a:prstGeom prst="rect">
            <a:avLst/>
          </a:prstGeom>
          <a:noFill/>
          <a:ln w="19050">
            <a:solidFill>
              <a:srgbClr val="FF33CC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docker 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network ls     &lt;&lt;= to list the available network inside the directory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600" b="0" i="0" dirty="0">
              <a:solidFill>
                <a:srgbClr val="FFFF00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600" b="0" i="0" dirty="0">
              <a:solidFill>
                <a:srgbClr val="FFFF00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600" dirty="0">
              <a:solidFill>
                <a:srgbClr val="FFFF00"/>
              </a:solidFill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600" dirty="0">
              <a:solidFill>
                <a:srgbClr val="FFFF00"/>
              </a:solidFill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b="0" i="0" dirty="0">
              <a:solidFill>
                <a:srgbClr val="D3D4D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600" b="0" i="0" dirty="0">
              <a:solidFill>
                <a:srgbClr val="FFFF00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Three type of network bridge ,</a:t>
            </a: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none,host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 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600" b="0" i="0" dirty="0">
              <a:solidFill>
                <a:srgbClr val="FFFF00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docker network create custom-network --driver bridge  --subnet 192.168.4.10/24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b="0" i="0" dirty="0">
              <a:solidFill>
                <a:srgbClr val="D3D4D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b="0" i="0" dirty="0">
              <a:solidFill>
                <a:srgbClr val="D3D4D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b="0" i="0" dirty="0">
              <a:solidFill>
                <a:srgbClr val="D3D4D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dirty="0">
              <a:solidFill>
                <a:srgbClr val="D3D4D4"/>
              </a:solidFill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b="1" dirty="0">
              <a:solidFill>
                <a:srgbClr val="FFFF00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5B09529-4BBA-4307-BF8C-04F8B530F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53" y="1188031"/>
            <a:ext cx="4876190" cy="1140748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6DAB6C1-75F6-4BAB-88B0-9340B5ADE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19" y="3381348"/>
            <a:ext cx="5504762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61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0" y="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Container can be connect to different bridge 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0" y="581431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259;p22">
            <a:extLst>
              <a:ext uri="{FF2B5EF4-FFF2-40B4-BE49-F238E27FC236}">
                <a16:creationId xmlns:a16="http://schemas.microsoft.com/office/drawing/2014/main" id="{7E883B79-3B3C-4559-AC17-D46F98734F2C}"/>
              </a:ext>
            </a:extLst>
          </p:cNvPr>
          <p:cNvSpPr txBox="1">
            <a:spLocks/>
          </p:cNvSpPr>
          <p:nvPr/>
        </p:nvSpPr>
        <p:spPr>
          <a:xfrm>
            <a:off x="200361" y="774552"/>
            <a:ext cx="8743278" cy="4180220"/>
          </a:xfrm>
          <a:prstGeom prst="rect">
            <a:avLst/>
          </a:prstGeom>
          <a:noFill/>
          <a:ln w="19050">
            <a:solidFill>
              <a:srgbClr val="FF33CC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docker network connect custom-network </a:t>
            </a:r>
            <a:r>
              <a:rPr lang="en-GB" sz="1600" dirty="0" err="1">
                <a:solidFill>
                  <a:srgbClr val="FFFF00"/>
                </a:solidFill>
                <a:latin typeface="Open Sans" panose="020B0606030504020204" pitchFamily="34" charset="0"/>
              </a:rPr>
              <a:t>myredis</a:t>
            </a:r>
            <a:r>
              <a:rPr lang="en-GB" sz="1600" dirty="0">
                <a:solidFill>
                  <a:srgbClr val="FFFF00"/>
                </a:solidFill>
                <a:latin typeface="Open Sans" panose="020B0606030504020204" pitchFamily="34" charset="0"/>
              </a:rPr>
              <a:t>  &lt;&lt;= container connect to custom-network bridge that we made in previous task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600" dirty="0">
              <a:solidFill>
                <a:srgbClr val="FFFF00"/>
              </a:solidFill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600" b="0" i="0" dirty="0">
              <a:solidFill>
                <a:srgbClr val="FFFF00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600" b="0" i="0" dirty="0">
              <a:solidFill>
                <a:srgbClr val="FFFF00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600" dirty="0">
              <a:solidFill>
                <a:srgbClr val="FFFF00"/>
              </a:solidFill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b="0" i="0" dirty="0">
              <a:solidFill>
                <a:srgbClr val="D3D4D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b="0" i="0" dirty="0">
              <a:solidFill>
                <a:srgbClr val="D3D4D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b="0" i="0" dirty="0">
              <a:solidFill>
                <a:srgbClr val="D3D4D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400" dirty="0">
                <a:solidFill>
                  <a:srgbClr val="D3D4D4"/>
                </a:solidFill>
                <a:latin typeface="Open Sans" panose="020B0606030504020204" pitchFamily="34" charset="0"/>
              </a:rPr>
              <a:t>It will display the </a:t>
            </a:r>
            <a:r>
              <a:rPr lang="en-GB" sz="1400" dirty="0" err="1">
                <a:solidFill>
                  <a:srgbClr val="D3D4D4"/>
                </a:solidFill>
                <a:latin typeface="Open Sans" panose="020B0606030504020204" pitchFamily="34" charset="0"/>
              </a:rPr>
              <a:t>ip</a:t>
            </a:r>
            <a:r>
              <a:rPr lang="en-GB" sz="1400" dirty="0">
                <a:solidFill>
                  <a:srgbClr val="D3D4D4"/>
                </a:solidFill>
                <a:latin typeface="Open Sans" panose="020B0606030504020204" pitchFamily="34" charset="0"/>
              </a:rPr>
              <a:t> address for the both the bridge as we connect the </a:t>
            </a:r>
            <a:r>
              <a:rPr lang="en-GB" sz="1400" dirty="0" err="1">
                <a:solidFill>
                  <a:srgbClr val="D3D4D4"/>
                </a:solidFill>
                <a:latin typeface="Open Sans" panose="020B0606030504020204" pitchFamily="34" charset="0"/>
              </a:rPr>
              <a:t>myredis</a:t>
            </a:r>
            <a:r>
              <a:rPr lang="en-GB" sz="1400" dirty="0">
                <a:solidFill>
                  <a:srgbClr val="D3D4D4"/>
                </a:solidFill>
                <a:latin typeface="Open Sans" panose="020B0606030504020204" pitchFamily="34" charset="0"/>
              </a:rPr>
              <a:t> container to both the bridge network 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dirty="0">
              <a:solidFill>
                <a:srgbClr val="D3D4D4"/>
              </a:solidFill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400" dirty="0">
                <a:solidFill>
                  <a:srgbClr val="D3D4D4"/>
                </a:solidFill>
                <a:latin typeface="Open Sans" panose="020B0606030504020204" pitchFamily="34" charset="0"/>
              </a:rPr>
              <a:t>docker network disconnect custom-network </a:t>
            </a:r>
            <a:r>
              <a:rPr lang="en-GB" sz="1400" dirty="0" err="1">
                <a:solidFill>
                  <a:srgbClr val="D3D4D4"/>
                </a:solidFill>
                <a:latin typeface="Open Sans" panose="020B0606030504020204" pitchFamily="34" charset="0"/>
              </a:rPr>
              <a:t>myredis</a:t>
            </a:r>
            <a:r>
              <a:rPr lang="en-GB" sz="1400" dirty="0">
                <a:solidFill>
                  <a:srgbClr val="D3D4D4"/>
                </a:solidFill>
                <a:latin typeface="Open Sans" panose="020B0606030504020204" pitchFamily="34" charset="0"/>
              </a:rPr>
              <a:t> &lt;= to disconnect the from the custom-network </a:t>
            </a: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dirty="0">
              <a:solidFill>
                <a:srgbClr val="D3D4D4"/>
              </a:solidFill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dirty="0">
              <a:solidFill>
                <a:srgbClr val="D3D4D4"/>
              </a:solidFill>
              <a:latin typeface="Open Sans" panose="020B0606030504020204" pitchFamily="34" charset="0"/>
            </a:endParaRPr>
          </a:p>
          <a:p>
            <a:pPr marL="285750" indent="-285750" algn="l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400" b="1" dirty="0">
              <a:solidFill>
                <a:srgbClr val="FFFF00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46DA665-31B9-49E7-A055-2299F4B6B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36" y="1560491"/>
            <a:ext cx="7771428" cy="1161905"/>
          </a:xfrm>
          <a:prstGeom prst="rect">
            <a:avLst/>
          </a:prstGeom>
          <a:ln>
            <a:solidFill>
              <a:srgbClr val="FF33CC"/>
            </a:solidFill>
          </a:ln>
        </p:spPr>
      </p:pic>
    </p:spTree>
    <p:extLst>
      <p:ext uri="{BB962C8B-B14F-4D97-AF65-F5344CB8AC3E}">
        <p14:creationId xmlns:p14="http://schemas.microsoft.com/office/powerpoint/2010/main" val="346300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10228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</a:t>
            </a:r>
            <a:r>
              <a:rPr lang="es" dirty="0"/>
              <a:t>ocker Swarm 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64943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C38F7CD-2592-4B99-95D7-F9089DA1F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669854" y="1328673"/>
            <a:ext cx="1775635" cy="1057105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2C93BB6E-6171-4E52-AA77-786FA781A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3356347" y="1328672"/>
            <a:ext cx="1775635" cy="1057105"/>
          </a:xfrm>
          <a:prstGeom prst="rect">
            <a:avLst/>
          </a:prstGeom>
        </p:spPr>
      </p:pic>
      <p:pic>
        <p:nvPicPr>
          <p:cNvPr id="55" name="Picture 54" descr="Logo&#10;&#10;Description automatically generated">
            <a:extLst>
              <a:ext uri="{FF2B5EF4-FFF2-40B4-BE49-F238E27FC236}">
                <a16:creationId xmlns:a16="http://schemas.microsoft.com/office/drawing/2014/main" id="{094DB6A4-BBF0-4740-9DB2-76D3E9E831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6042840" y="1328673"/>
            <a:ext cx="1775635" cy="10571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0145B2-2855-4081-9A0D-FB9DECE7E91C}"/>
              </a:ext>
            </a:extLst>
          </p:cNvPr>
          <p:cNvSpPr txBox="1"/>
          <p:nvPr/>
        </p:nvSpPr>
        <p:spPr>
          <a:xfrm>
            <a:off x="956931" y="2417861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Manager1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3322ED-35AC-48A7-A9B5-53BB6237441D}"/>
              </a:ext>
            </a:extLst>
          </p:cNvPr>
          <p:cNvSpPr txBox="1"/>
          <p:nvPr/>
        </p:nvSpPr>
        <p:spPr>
          <a:xfrm>
            <a:off x="3676412" y="2405898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Manager2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2F327B-8D6D-4418-A6D6-3DE12BC03D57}"/>
              </a:ext>
            </a:extLst>
          </p:cNvPr>
          <p:cNvSpPr txBox="1"/>
          <p:nvPr/>
        </p:nvSpPr>
        <p:spPr>
          <a:xfrm>
            <a:off x="6435970" y="2405898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Manager3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66027B-1E91-4CF2-9413-CBC8A10F28BA}"/>
              </a:ext>
            </a:extLst>
          </p:cNvPr>
          <p:cNvSpPr txBox="1"/>
          <p:nvPr/>
        </p:nvSpPr>
        <p:spPr>
          <a:xfrm>
            <a:off x="956931" y="102089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7CEBB2-4B64-4373-9874-1353D4C5BB20}"/>
              </a:ext>
            </a:extLst>
          </p:cNvPr>
          <p:cNvSpPr txBox="1"/>
          <p:nvPr/>
        </p:nvSpPr>
        <p:spPr>
          <a:xfrm>
            <a:off x="3676412" y="1042701"/>
            <a:ext cx="102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29EF09-67BA-4BB3-ACA2-6B21A25B554A}"/>
              </a:ext>
            </a:extLst>
          </p:cNvPr>
          <p:cNvSpPr txBox="1"/>
          <p:nvPr/>
        </p:nvSpPr>
        <p:spPr>
          <a:xfrm>
            <a:off x="6395893" y="102089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B52A33-0235-449B-A48F-00EDF8FECEAC}"/>
              </a:ext>
            </a:extLst>
          </p:cNvPr>
          <p:cNvSpPr txBox="1"/>
          <p:nvPr/>
        </p:nvSpPr>
        <p:spPr>
          <a:xfrm>
            <a:off x="3156761" y="3362135"/>
            <a:ext cx="1975221" cy="738664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10.122.0.2 manager1</a:t>
            </a:r>
          </a:p>
          <a:p>
            <a:r>
              <a:rPr lang="de-DE" b="1" dirty="0">
                <a:solidFill>
                  <a:schemeClr val="bg1"/>
                </a:solidFill>
              </a:rPr>
              <a:t>10.122.0.3 manager2 </a:t>
            </a:r>
          </a:p>
          <a:p>
            <a:r>
              <a:rPr lang="de-DE" b="1" dirty="0">
                <a:solidFill>
                  <a:schemeClr val="bg1"/>
                </a:solidFill>
              </a:rPr>
              <a:t>10.122.0.4 manager3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20DDF1-919A-4518-A29A-1149E003A200}"/>
              </a:ext>
            </a:extLst>
          </p:cNvPr>
          <p:cNvSpPr txBox="1"/>
          <p:nvPr/>
        </p:nvSpPr>
        <p:spPr>
          <a:xfrm>
            <a:off x="3676412" y="2851671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etc/hosts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A1646D-D190-4DF4-B022-4B794E79A28A}"/>
              </a:ext>
            </a:extLst>
          </p:cNvPr>
          <p:cNvCxnSpPr>
            <a:endCxn id="16" idx="2"/>
          </p:cNvCxnSpPr>
          <p:nvPr/>
        </p:nvCxnSpPr>
        <p:spPr>
          <a:xfrm flipH="1" flipV="1">
            <a:off x="1451618" y="2725638"/>
            <a:ext cx="1716884" cy="571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DEBA22-B8EB-43B8-8659-0536BAB84CE7}"/>
              </a:ext>
            </a:extLst>
          </p:cNvPr>
          <p:cNvCxnSpPr>
            <a:endCxn id="58" idx="2"/>
          </p:cNvCxnSpPr>
          <p:nvPr/>
        </p:nvCxnSpPr>
        <p:spPr>
          <a:xfrm flipV="1">
            <a:off x="5131982" y="2713675"/>
            <a:ext cx="1798675" cy="653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61A3D4-0EF9-4BB3-AEE3-057D84642DB6}"/>
              </a:ext>
            </a:extLst>
          </p:cNvPr>
          <p:cNvCxnSpPr>
            <a:stCxn id="17" idx="0"/>
            <a:endCxn id="54" idx="2"/>
          </p:cNvCxnSpPr>
          <p:nvPr/>
        </p:nvCxnSpPr>
        <p:spPr>
          <a:xfrm flipV="1">
            <a:off x="4144372" y="2385777"/>
            <a:ext cx="99793" cy="9763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508C28-978E-4F9B-902C-5DFECC7E687D}"/>
              </a:ext>
            </a:extLst>
          </p:cNvPr>
          <p:cNvSpPr txBox="1"/>
          <p:nvPr/>
        </p:nvSpPr>
        <p:spPr>
          <a:xfrm>
            <a:off x="956931" y="4236674"/>
            <a:ext cx="7188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Install the docker on system using  step &gt;&gt; https://docs.docker.com/engine/install/centos/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82AC9B5-EABA-42FE-8705-24B5525A1F7C}"/>
              </a:ext>
            </a:extLst>
          </p:cNvPr>
          <p:cNvSpPr txBox="1"/>
          <p:nvPr/>
        </p:nvSpPr>
        <p:spPr>
          <a:xfrm>
            <a:off x="1318149" y="4577357"/>
            <a:ext cx="5320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Systemctl</a:t>
            </a:r>
            <a:r>
              <a:rPr lang="en-GB" dirty="0">
                <a:solidFill>
                  <a:schemeClr val="bg1"/>
                </a:solidFill>
              </a:rPr>
              <a:t> enable </a:t>
            </a:r>
            <a:r>
              <a:rPr lang="en-GB" dirty="0" err="1">
                <a:solidFill>
                  <a:schemeClr val="bg1"/>
                </a:solidFill>
              </a:rPr>
              <a:t>docker.service</a:t>
            </a:r>
            <a:r>
              <a:rPr lang="en-GB" dirty="0">
                <a:solidFill>
                  <a:schemeClr val="bg1"/>
                </a:solidFill>
              </a:rPr>
              <a:t> &amp; </a:t>
            </a:r>
            <a:r>
              <a:rPr lang="en-GB" dirty="0" err="1">
                <a:solidFill>
                  <a:schemeClr val="bg1"/>
                </a:solidFill>
              </a:rPr>
              <a:t>systemctl</a:t>
            </a:r>
            <a:r>
              <a:rPr lang="en-GB" dirty="0">
                <a:solidFill>
                  <a:schemeClr val="bg1"/>
                </a:solidFill>
              </a:rPr>
              <a:t> start </a:t>
            </a:r>
            <a:r>
              <a:rPr lang="en-GB" dirty="0" err="1">
                <a:solidFill>
                  <a:schemeClr val="bg1"/>
                </a:solidFill>
              </a:rPr>
              <a:t>docker.service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24943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Docker Installation on Ubuntu using </a:t>
            </a:r>
            <a:r>
              <a:rPr lang="en-GB" dirty="0" err="1"/>
              <a:t>Repositary</a:t>
            </a:r>
            <a:endParaRPr dirty="0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79658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59;p22">
            <a:extLst>
              <a:ext uri="{FF2B5EF4-FFF2-40B4-BE49-F238E27FC236}">
                <a16:creationId xmlns:a16="http://schemas.microsoft.com/office/drawing/2014/main" id="{12663ECD-C5C9-4CA0-992D-ACA53730D6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8236" y="917574"/>
            <a:ext cx="8743278" cy="3993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Supported storage driver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8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aufs</a:t>
            </a:r>
            <a:endParaRPr lang="en-GB" sz="2000" b="0" i="0" dirty="0">
              <a:solidFill>
                <a:schemeClr val="accent1">
                  <a:lumMod val="75000"/>
                </a:schemeClr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Overlay2  by default these is available </a:t>
            </a:r>
            <a:endParaRPr lang="en-GB" sz="2000" b="0" i="0" dirty="0">
              <a:solidFill>
                <a:schemeClr val="accent1">
                  <a:lumMod val="75000"/>
                </a:schemeClr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Btrfs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endParaRPr lang="en-GB" sz="2000" b="0" i="0" dirty="0">
              <a:solidFill>
                <a:schemeClr val="accent1">
                  <a:lumMod val="75000"/>
                </a:schemeClr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endParaRPr lang="en-GB" sz="1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Installation method</a:t>
            </a:r>
            <a:endParaRPr lang="en-GB" sz="2800" b="0" i="0" dirty="0">
              <a:solidFill>
                <a:srgbClr val="FFFFFF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b="1" dirty="0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Repository </a:t>
            </a:r>
          </a:p>
          <a:p>
            <a:pPr marL="285750" indent="-285750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I</a:t>
            </a:r>
            <a:r>
              <a:rPr lang="en-GB" sz="1600" b="1" dirty="0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nstall from the package</a:t>
            </a:r>
          </a:p>
          <a:p>
            <a:pPr marL="285750" indent="-285750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Install using scri</a:t>
            </a:r>
            <a:r>
              <a:rPr lang="en-GB" sz="1600" b="1" dirty="0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pt</a:t>
            </a:r>
            <a:endParaRPr lang="en-GB" sz="1600" b="1" i="0" dirty="0">
              <a:solidFill>
                <a:schemeClr val="accent1">
                  <a:lumMod val="75000"/>
                </a:schemeClr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45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10228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</a:t>
            </a:r>
            <a:r>
              <a:rPr lang="es" dirty="0"/>
              <a:t>ocker Swarm 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64943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C38F7CD-2592-4B99-95D7-F9089DA1F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669854" y="1328673"/>
            <a:ext cx="1775635" cy="1057105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2C93BB6E-6171-4E52-AA77-786FA781A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3356347" y="1328672"/>
            <a:ext cx="1775635" cy="1057105"/>
          </a:xfrm>
          <a:prstGeom prst="rect">
            <a:avLst/>
          </a:prstGeom>
        </p:spPr>
      </p:pic>
      <p:pic>
        <p:nvPicPr>
          <p:cNvPr id="55" name="Picture 54" descr="Logo&#10;&#10;Description automatically generated">
            <a:extLst>
              <a:ext uri="{FF2B5EF4-FFF2-40B4-BE49-F238E27FC236}">
                <a16:creationId xmlns:a16="http://schemas.microsoft.com/office/drawing/2014/main" id="{094DB6A4-BBF0-4740-9DB2-76D3E9E831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6042840" y="1328673"/>
            <a:ext cx="1775635" cy="10571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0145B2-2855-4081-9A0D-FB9DECE7E91C}"/>
              </a:ext>
            </a:extLst>
          </p:cNvPr>
          <p:cNvSpPr txBox="1"/>
          <p:nvPr/>
        </p:nvSpPr>
        <p:spPr>
          <a:xfrm>
            <a:off x="956931" y="2417861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Manager1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3322ED-35AC-48A7-A9B5-53BB6237441D}"/>
              </a:ext>
            </a:extLst>
          </p:cNvPr>
          <p:cNvSpPr txBox="1"/>
          <p:nvPr/>
        </p:nvSpPr>
        <p:spPr>
          <a:xfrm>
            <a:off x="3676412" y="2405898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Manager2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2F327B-8D6D-4418-A6D6-3DE12BC03D57}"/>
              </a:ext>
            </a:extLst>
          </p:cNvPr>
          <p:cNvSpPr txBox="1"/>
          <p:nvPr/>
        </p:nvSpPr>
        <p:spPr>
          <a:xfrm>
            <a:off x="6435970" y="2405898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Manager3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66027B-1E91-4CF2-9413-CBC8A10F28BA}"/>
              </a:ext>
            </a:extLst>
          </p:cNvPr>
          <p:cNvSpPr txBox="1"/>
          <p:nvPr/>
        </p:nvSpPr>
        <p:spPr>
          <a:xfrm>
            <a:off x="956931" y="102089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7CEBB2-4B64-4373-9874-1353D4C5BB20}"/>
              </a:ext>
            </a:extLst>
          </p:cNvPr>
          <p:cNvSpPr txBox="1"/>
          <p:nvPr/>
        </p:nvSpPr>
        <p:spPr>
          <a:xfrm>
            <a:off x="3676412" y="1042701"/>
            <a:ext cx="102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29EF09-67BA-4BB3-ACA2-6B21A25B554A}"/>
              </a:ext>
            </a:extLst>
          </p:cNvPr>
          <p:cNvSpPr txBox="1"/>
          <p:nvPr/>
        </p:nvSpPr>
        <p:spPr>
          <a:xfrm>
            <a:off x="6395893" y="102089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95830B-2D67-412A-95BE-23B9627CCADC}"/>
              </a:ext>
            </a:extLst>
          </p:cNvPr>
          <p:cNvSpPr txBox="1"/>
          <p:nvPr/>
        </p:nvSpPr>
        <p:spPr>
          <a:xfrm>
            <a:off x="669854" y="3005562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docker swarm </a:t>
            </a:r>
            <a:r>
              <a:rPr lang="en-GB" b="1" dirty="0" err="1">
                <a:solidFill>
                  <a:schemeClr val="bg1"/>
                </a:solidFill>
              </a:rPr>
              <a:t>init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CCF2A-76CC-40F0-8CBE-266363401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5" y="3457162"/>
            <a:ext cx="9144000" cy="9519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F974EE1-913B-4216-9B4F-61FBF60DD057}"/>
              </a:ext>
            </a:extLst>
          </p:cNvPr>
          <p:cNvSpPr txBox="1"/>
          <p:nvPr/>
        </p:nvSpPr>
        <p:spPr>
          <a:xfrm>
            <a:off x="0" y="4552906"/>
            <a:ext cx="908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Use  --advertise-</a:t>
            </a:r>
            <a:r>
              <a:rPr lang="en-GB" b="1" dirty="0" err="1">
                <a:solidFill>
                  <a:schemeClr val="bg1"/>
                </a:solidFill>
              </a:rPr>
              <a:t>addr</a:t>
            </a:r>
            <a:r>
              <a:rPr lang="en-GB" b="1" dirty="0">
                <a:solidFill>
                  <a:schemeClr val="bg1"/>
                </a:solidFill>
              </a:rPr>
              <a:t> if you have the multiple ethernet adapter active on system and you need to choose </a:t>
            </a:r>
          </a:p>
          <a:p>
            <a:r>
              <a:rPr lang="en-GB" b="1" dirty="0">
                <a:solidFill>
                  <a:schemeClr val="bg1"/>
                </a:solidFill>
              </a:rPr>
              <a:t>among them</a:t>
            </a:r>
          </a:p>
        </p:txBody>
      </p:sp>
    </p:spTree>
    <p:extLst>
      <p:ext uri="{BB962C8B-B14F-4D97-AF65-F5344CB8AC3E}">
        <p14:creationId xmlns:p14="http://schemas.microsoft.com/office/powerpoint/2010/main" val="861301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10228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</a:t>
            </a:r>
            <a:r>
              <a:rPr lang="es" dirty="0"/>
              <a:t>ocker Swarm 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64943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C38F7CD-2592-4B99-95D7-F9089DA1F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669854" y="1328673"/>
            <a:ext cx="1775635" cy="1057105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2C93BB6E-6171-4E52-AA77-786FA781A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3356347" y="1328672"/>
            <a:ext cx="1775635" cy="1057105"/>
          </a:xfrm>
          <a:prstGeom prst="rect">
            <a:avLst/>
          </a:prstGeom>
        </p:spPr>
      </p:pic>
      <p:pic>
        <p:nvPicPr>
          <p:cNvPr id="55" name="Picture 54" descr="Logo&#10;&#10;Description automatically generated">
            <a:extLst>
              <a:ext uri="{FF2B5EF4-FFF2-40B4-BE49-F238E27FC236}">
                <a16:creationId xmlns:a16="http://schemas.microsoft.com/office/drawing/2014/main" id="{094DB6A4-BBF0-4740-9DB2-76D3E9E831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6042840" y="1328673"/>
            <a:ext cx="1775635" cy="10571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0145B2-2855-4081-9A0D-FB9DECE7E91C}"/>
              </a:ext>
            </a:extLst>
          </p:cNvPr>
          <p:cNvSpPr txBox="1"/>
          <p:nvPr/>
        </p:nvSpPr>
        <p:spPr>
          <a:xfrm>
            <a:off x="956931" y="2417861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Manager1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3322ED-35AC-48A7-A9B5-53BB6237441D}"/>
              </a:ext>
            </a:extLst>
          </p:cNvPr>
          <p:cNvSpPr txBox="1"/>
          <p:nvPr/>
        </p:nvSpPr>
        <p:spPr>
          <a:xfrm>
            <a:off x="3676412" y="2405898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Manager2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2F327B-8D6D-4418-A6D6-3DE12BC03D57}"/>
              </a:ext>
            </a:extLst>
          </p:cNvPr>
          <p:cNvSpPr txBox="1"/>
          <p:nvPr/>
        </p:nvSpPr>
        <p:spPr>
          <a:xfrm>
            <a:off x="6435970" y="2405898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Manager3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66027B-1E91-4CF2-9413-CBC8A10F28BA}"/>
              </a:ext>
            </a:extLst>
          </p:cNvPr>
          <p:cNvSpPr txBox="1"/>
          <p:nvPr/>
        </p:nvSpPr>
        <p:spPr>
          <a:xfrm>
            <a:off x="956931" y="102089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7CEBB2-4B64-4373-9874-1353D4C5BB20}"/>
              </a:ext>
            </a:extLst>
          </p:cNvPr>
          <p:cNvSpPr txBox="1"/>
          <p:nvPr/>
        </p:nvSpPr>
        <p:spPr>
          <a:xfrm>
            <a:off x="3676412" y="1042701"/>
            <a:ext cx="102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29EF09-67BA-4BB3-ACA2-6B21A25B554A}"/>
              </a:ext>
            </a:extLst>
          </p:cNvPr>
          <p:cNvSpPr txBox="1"/>
          <p:nvPr/>
        </p:nvSpPr>
        <p:spPr>
          <a:xfrm>
            <a:off x="6395893" y="102089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5F9CB-17D7-45CB-BB28-C1CD6437E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71594"/>
            <a:ext cx="9144000" cy="55101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B2B09C-2897-4209-BEEC-8078F94B8F1F}"/>
              </a:ext>
            </a:extLst>
          </p:cNvPr>
          <p:cNvCxnSpPr>
            <a:stCxn id="6" idx="0"/>
            <a:endCxn id="16" idx="2"/>
          </p:cNvCxnSpPr>
          <p:nvPr/>
        </p:nvCxnSpPr>
        <p:spPr>
          <a:xfrm flipH="1" flipV="1">
            <a:off x="1451618" y="2725638"/>
            <a:ext cx="3120382" cy="8459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676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10228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</a:t>
            </a:r>
            <a:r>
              <a:rPr lang="es" dirty="0"/>
              <a:t>ocker Swarm 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64943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C38F7CD-2592-4B99-95D7-F9089DA1F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669854" y="1328673"/>
            <a:ext cx="1775635" cy="1057105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2C93BB6E-6171-4E52-AA77-786FA781A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3356347" y="1328672"/>
            <a:ext cx="1775635" cy="1057105"/>
          </a:xfrm>
          <a:prstGeom prst="rect">
            <a:avLst/>
          </a:prstGeom>
        </p:spPr>
      </p:pic>
      <p:pic>
        <p:nvPicPr>
          <p:cNvPr id="55" name="Picture 54" descr="Logo&#10;&#10;Description automatically generated">
            <a:extLst>
              <a:ext uri="{FF2B5EF4-FFF2-40B4-BE49-F238E27FC236}">
                <a16:creationId xmlns:a16="http://schemas.microsoft.com/office/drawing/2014/main" id="{094DB6A4-BBF0-4740-9DB2-76D3E9E831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6042840" y="1328673"/>
            <a:ext cx="1775635" cy="10571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0145B2-2855-4081-9A0D-FB9DECE7E91C}"/>
              </a:ext>
            </a:extLst>
          </p:cNvPr>
          <p:cNvSpPr txBox="1"/>
          <p:nvPr/>
        </p:nvSpPr>
        <p:spPr>
          <a:xfrm>
            <a:off x="956931" y="2417861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Manager1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3322ED-35AC-48A7-A9B5-53BB6237441D}"/>
              </a:ext>
            </a:extLst>
          </p:cNvPr>
          <p:cNvSpPr txBox="1"/>
          <p:nvPr/>
        </p:nvSpPr>
        <p:spPr>
          <a:xfrm>
            <a:off x="3676412" y="2405898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Manager2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2F327B-8D6D-4418-A6D6-3DE12BC03D57}"/>
              </a:ext>
            </a:extLst>
          </p:cNvPr>
          <p:cNvSpPr txBox="1"/>
          <p:nvPr/>
        </p:nvSpPr>
        <p:spPr>
          <a:xfrm>
            <a:off x="6435970" y="2405898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Manager3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66027B-1E91-4CF2-9413-CBC8A10F28BA}"/>
              </a:ext>
            </a:extLst>
          </p:cNvPr>
          <p:cNvSpPr txBox="1"/>
          <p:nvPr/>
        </p:nvSpPr>
        <p:spPr>
          <a:xfrm>
            <a:off x="956931" y="102089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7CEBB2-4B64-4373-9874-1353D4C5BB20}"/>
              </a:ext>
            </a:extLst>
          </p:cNvPr>
          <p:cNvSpPr txBox="1"/>
          <p:nvPr/>
        </p:nvSpPr>
        <p:spPr>
          <a:xfrm>
            <a:off x="3676412" y="1042701"/>
            <a:ext cx="102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29EF09-67BA-4BB3-ACA2-6B21A25B554A}"/>
              </a:ext>
            </a:extLst>
          </p:cNvPr>
          <p:cNvSpPr txBox="1"/>
          <p:nvPr/>
        </p:nvSpPr>
        <p:spPr>
          <a:xfrm>
            <a:off x="6395893" y="102089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20F970-D6FC-481C-A1CC-5C95847A0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64419"/>
            <a:ext cx="9144000" cy="39231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BAD483-F640-43F9-A251-6EF5E03A6113}"/>
              </a:ext>
            </a:extLst>
          </p:cNvPr>
          <p:cNvCxnSpPr>
            <a:stCxn id="3" idx="0"/>
            <a:endCxn id="57" idx="2"/>
          </p:cNvCxnSpPr>
          <p:nvPr/>
        </p:nvCxnSpPr>
        <p:spPr>
          <a:xfrm flipH="1" flipV="1">
            <a:off x="4171099" y="2713675"/>
            <a:ext cx="400901" cy="650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14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10228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</a:t>
            </a:r>
            <a:r>
              <a:rPr lang="es" dirty="0"/>
              <a:t>ocker Swarm 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64943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C38F7CD-2592-4B99-95D7-F9089DA1F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669854" y="1328673"/>
            <a:ext cx="1775635" cy="1057105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2C93BB6E-6171-4E52-AA77-786FA781A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3356347" y="1328672"/>
            <a:ext cx="1775635" cy="1057105"/>
          </a:xfrm>
          <a:prstGeom prst="rect">
            <a:avLst/>
          </a:prstGeom>
        </p:spPr>
      </p:pic>
      <p:pic>
        <p:nvPicPr>
          <p:cNvPr id="55" name="Picture 54" descr="Logo&#10;&#10;Description automatically generated">
            <a:extLst>
              <a:ext uri="{FF2B5EF4-FFF2-40B4-BE49-F238E27FC236}">
                <a16:creationId xmlns:a16="http://schemas.microsoft.com/office/drawing/2014/main" id="{094DB6A4-BBF0-4740-9DB2-76D3E9E831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6042840" y="1328673"/>
            <a:ext cx="1775635" cy="10571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0145B2-2855-4081-9A0D-FB9DECE7E91C}"/>
              </a:ext>
            </a:extLst>
          </p:cNvPr>
          <p:cNvSpPr txBox="1"/>
          <p:nvPr/>
        </p:nvSpPr>
        <p:spPr>
          <a:xfrm>
            <a:off x="956931" y="2417861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Manager1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3322ED-35AC-48A7-A9B5-53BB6237441D}"/>
              </a:ext>
            </a:extLst>
          </p:cNvPr>
          <p:cNvSpPr txBox="1"/>
          <p:nvPr/>
        </p:nvSpPr>
        <p:spPr>
          <a:xfrm>
            <a:off x="3676412" y="2405898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Manager2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2F327B-8D6D-4418-A6D6-3DE12BC03D57}"/>
              </a:ext>
            </a:extLst>
          </p:cNvPr>
          <p:cNvSpPr txBox="1"/>
          <p:nvPr/>
        </p:nvSpPr>
        <p:spPr>
          <a:xfrm>
            <a:off x="6435970" y="2405898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Manager3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66027B-1E91-4CF2-9413-CBC8A10F28BA}"/>
              </a:ext>
            </a:extLst>
          </p:cNvPr>
          <p:cNvSpPr txBox="1"/>
          <p:nvPr/>
        </p:nvSpPr>
        <p:spPr>
          <a:xfrm>
            <a:off x="956931" y="102089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7CEBB2-4B64-4373-9874-1353D4C5BB20}"/>
              </a:ext>
            </a:extLst>
          </p:cNvPr>
          <p:cNvSpPr txBox="1"/>
          <p:nvPr/>
        </p:nvSpPr>
        <p:spPr>
          <a:xfrm>
            <a:off x="3676412" y="1042701"/>
            <a:ext cx="102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29EF09-67BA-4BB3-ACA2-6B21A25B554A}"/>
              </a:ext>
            </a:extLst>
          </p:cNvPr>
          <p:cNvSpPr txBox="1"/>
          <p:nvPr/>
        </p:nvSpPr>
        <p:spPr>
          <a:xfrm>
            <a:off x="6395893" y="102089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BAD483-F640-43F9-A251-6EF5E03A611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665785" y="2230373"/>
            <a:ext cx="2279187" cy="899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E491F87-4A00-4C86-9D15-FE2408071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5" y="3129445"/>
            <a:ext cx="9144000" cy="390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B731B5-7219-498C-8864-7A9214D1B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73407"/>
            <a:ext cx="9144000" cy="9244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CA9D20-B2CA-48D0-A92D-7CEB15D0B6F2}"/>
              </a:ext>
            </a:extLst>
          </p:cNvPr>
          <p:cNvSpPr txBox="1"/>
          <p:nvPr/>
        </p:nvSpPr>
        <p:spPr>
          <a:xfrm>
            <a:off x="710856" y="4797703"/>
            <a:ext cx="5876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all manager node listed in swarm  *  will display  currently working node  </a:t>
            </a:r>
          </a:p>
        </p:txBody>
      </p:sp>
    </p:spTree>
    <p:extLst>
      <p:ext uri="{BB962C8B-B14F-4D97-AF65-F5344CB8AC3E}">
        <p14:creationId xmlns:p14="http://schemas.microsoft.com/office/powerpoint/2010/main" val="1182128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10228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</a:t>
            </a:r>
            <a:r>
              <a:rPr lang="es" dirty="0"/>
              <a:t>ocker Swarm -cluster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64943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C38F7CD-2592-4B99-95D7-F9089DA1F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669854" y="1328673"/>
            <a:ext cx="1775635" cy="1057105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2C93BB6E-6171-4E52-AA77-786FA781A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3356347" y="1328672"/>
            <a:ext cx="1775635" cy="1057105"/>
          </a:xfrm>
          <a:prstGeom prst="rect">
            <a:avLst/>
          </a:prstGeom>
        </p:spPr>
      </p:pic>
      <p:pic>
        <p:nvPicPr>
          <p:cNvPr id="55" name="Picture 54" descr="Logo&#10;&#10;Description automatically generated">
            <a:extLst>
              <a:ext uri="{FF2B5EF4-FFF2-40B4-BE49-F238E27FC236}">
                <a16:creationId xmlns:a16="http://schemas.microsoft.com/office/drawing/2014/main" id="{094DB6A4-BBF0-4740-9DB2-76D3E9E831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6042840" y="1328673"/>
            <a:ext cx="1775635" cy="10571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0145B2-2855-4081-9A0D-FB9DECE7E91C}"/>
              </a:ext>
            </a:extLst>
          </p:cNvPr>
          <p:cNvSpPr txBox="1"/>
          <p:nvPr/>
        </p:nvSpPr>
        <p:spPr>
          <a:xfrm>
            <a:off x="956931" y="2417861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Manager1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3322ED-35AC-48A7-A9B5-53BB6237441D}"/>
              </a:ext>
            </a:extLst>
          </p:cNvPr>
          <p:cNvSpPr txBox="1"/>
          <p:nvPr/>
        </p:nvSpPr>
        <p:spPr>
          <a:xfrm>
            <a:off x="3676412" y="2405898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Manager2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2F327B-8D6D-4418-A6D6-3DE12BC03D57}"/>
              </a:ext>
            </a:extLst>
          </p:cNvPr>
          <p:cNvSpPr txBox="1"/>
          <p:nvPr/>
        </p:nvSpPr>
        <p:spPr>
          <a:xfrm>
            <a:off x="6435970" y="2405898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Manager3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66027B-1E91-4CF2-9413-CBC8A10F28BA}"/>
              </a:ext>
            </a:extLst>
          </p:cNvPr>
          <p:cNvSpPr txBox="1"/>
          <p:nvPr/>
        </p:nvSpPr>
        <p:spPr>
          <a:xfrm>
            <a:off x="956931" y="102089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7CEBB2-4B64-4373-9874-1353D4C5BB20}"/>
              </a:ext>
            </a:extLst>
          </p:cNvPr>
          <p:cNvSpPr txBox="1"/>
          <p:nvPr/>
        </p:nvSpPr>
        <p:spPr>
          <a:xfrm>
            <a:off x="3676412" y="1042701"/>
            <a:ext cx="102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29EF09-67BA-4BB3-ACA2-6B21A25B554A}"/>
              </a:ext>
            </a:extLst>
          </p:cNvPr>
          <p:cNvSpPr txBox="1"/>
          <p:nvPr/>
        </p:nvSpPr>
        <p:spPr>
          <a:xfrm>
            <a:off x="6395893" y="102089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10.122.0.4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6B02F712-52D1-4EB3-B166-CE12997FCB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669854" y="3436957"/>
            <a:ext cx="1775635" cy="1057105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E102B292-2D2D-46CD-99D6-766D36348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3356347" y="3436956"/>
            <a:ext cx="1775635" cy="1057105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815A1E27-8018-4AB0-B8FF-01ABCD1F65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6042840" y="3436957"/>
            <a:ext cx="1775635" cy="10571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265FFA7-A283-46E1-8E98-4C9E7175A8CF}"/>
              </a:ext>
            </a:extLst>
          </p:cNvPr>
          <p:cNvSpPr txBox="1"/>
          <p:nvPr/>
        </p:nvSpPr>
        <p:spPr>
          <a:xfrm>
            <a:off x="956931" y="452614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worker1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B79FA2-D7CF-4BCE-8AE0-2D03D56DBA8D}"/>
              </a:ext>
            </a:extLst>
          </p:cNvPr>
          <p:cNvSpPr txBox="1"/>
          <p:nvPr/>
        </p:nvSpPr>
        <p:spPr>
          <a:xfrm>
            <a:off x="3676412" y="4514182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worker1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84A69F-54A1-46A7-891E-C6D00F25AF7C}"/>
              </a:ext>
            </a:extLst>
          </p:cNvPr>
          <p:cNvSpPr txBox="1"/>
          <p:nvPr/>
        </p:nvSpPr>
        <p:spPr>
          <a:xfrm>
            <a:off x="6435970" y="4514182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worker2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D3531-C608-4E7C-A9E0-4CE0A0C5C690}"/>
              </a:ext>
            </a:extLst>
          </p:cNvPr>
          <p:cNvSpPr txBox="1"/>
          <p:nvPr/>
        </p:nvSpPr>
        <p:spPr>
          <a:xfrm>
            <a:off x="956931" y="3129179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33339-D231-400C-B7F3-B166AC0516B0}"/>
              </a:ext>
            </a:extLst>
          </p:cNvPr>
          <p:cNvSpPr txBox="1"/>
          <p:nvPr/>
        </p:nvSpPr>
        <p:spPr>
          <a:xfrm>
            <a:off x="3676412" y="3150985"/>
            <a:ext cx="102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C8158C-CC33-46E5-9139-94CF7B61DA7E}"/>
              </a:ext>
            </a:extLst>
          </p:cNvPr>
          <p:cNvSpPr txBox="1"/>
          <p:nvPr/>
        </p:nvSpPr>
        <p:spPr>
          <a:xfrm>
            <a:off x="6395893" y="3129179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10.122.0.7</a:t>
            </a:r>
          </a:p>
        </p:txBody>
      </p:sp>
    </p:spTree>
    <p:extLst>
      <p:ext uri="{BB962C8B-B14F-4D97-AF65-F5344CB8AC3E}">
        <p14:creationId xmlns:p14="http://schemas.microsoft.com/office/powerpoint/2010/main" val="1323498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10228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</a:t>
            </a:r>
            <a:r>
              <a:rPr lang="es" dirty="0"/>
              <a:t>ocker Swarm worker node 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64943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6B02F712-52D1-4EB3-B166-CE12997FCB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744282" y="1196591"/>
            <a:ext cx="1775635" cy="1057105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E102B292-2D2D-46CD-99D6-766D36348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3430775" y="1196590"/>
            <a:ext cx="1775635" cy="1057105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815A1E27-8018-4AB0-B8FF-01ABCD1F65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6117268" y="1190523"/>
            <a:ext cx="1775635" cy="10571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265FFA7-A283-46E1-8E98-4C9E7175A8CF}"/>
              </a:ext>
            </a:extLst>
          </p:cNvPr>
          <p:cNvSpPr txBox="1"/>
          <p:nvPr/>
        </p:nvSpPr>
        <p:spPr>
          <a:xfrm>
            <a:off x="1031359" y="2285779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worker1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B79FA2-D7CF-4BCE-8AE0-2D03D56DBA8D}"/>
              </a:ext>
            </a:extLst>
          </p:cNvPr>
          <p:cNvSpPr txBox="1"/>
          <p:nvPr/>
        </p:nvSpPr>
        <p:spPr>
          <a:xfrm>
            <a:off x="3750840" y="2273816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worker1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84A69F-54A1-46A7-891E-C6D00F25AF7C}"/>
              </a:ext>
            </a:extLst>
          </p:cNvPr>
          <p:cNvSpPr txBox="1"/>
          <p:nvPr/>
        </p:nvSpPr>
        <p:spPr>
          <a:xfrm>
            <a:off x="6510398" y="2273816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worker2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D3531-C608-4E7C-A9E0-4CE0A0C5C690}"/>
              </a:ext>
            </a:extLst>
          </p:cNvPr>
          <p:cNvSpPr txBox="1"/>
          <p:nvPr/>
        </p:nvSpPr>
        <p:spPr>
          <a:xfrm>
            <a:off x="1031359" y="888813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33339-D231-400C-B7F3-B166AC0516B0}"/>
              </a:ext>
            </a:extLst>
          </p:cNvPr>
          <p:cNvSpPr txBox="1"/>
          <p:nvPr/>
        </p:nvSpPr>
        <p:spPr>
          <a:xfrm>
            <a:off x="3750840" y="910619"/>
            <a:ext cx="102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C8158C-CC33-46E5-9139-94CF7B61DA7E}"/>
              </a:ext>
            </a:extLst>
          </p:cNvPr>
          <p:cNvSpPr txBox="1"/>
          <p:nvPr/>
        </p:nvSpPr>
        <p:spPr>
          <a:xfrm>
            <a:off x="6470321" y="888813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1316F0-B7DE-4414-8679-24B88498A743}"/>
              </a:ext>
            </a:extLst>
          </p:cNvPr>
          <p:cNvSpPr txBox="1"/>
          <p:nvPr/>
        </p:nvSpPr>
        <p:spPr>
          <a:xfrm>
            <a:off x="3277953" y="3661428"/>
            <a:ext cx="1766830" cy="738664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10.122.0.5 worker1</a:t>
            </a:r>
          </a:p>
          <a:p>
            <a:r>
              <a:rPr lang="en-GB" b="1" dirty="0">
                <a:solidFill>
                  <a:schemeClr val="bg1"/>
                </a:solidFill>
              </a:rPr>
              <a:t>10.122.0.6 worker2</a:t>
            </a:r>
          </a:p>
          <a:p>
            <a:r>
              <a:rPr lang="en-GB" b="1" dirty="0">
                <a:solidFill>
                  <a:schemeClr val="bg1"/>
                </a:solidFill>
              </a:rPr>
              <a:t>10.122.0.7 worker3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6E665-5CB9-43BF-9FD4-79AA2D37631B}"/>
              </a:ext>
            </a:extLst>
          </p:cNvPr>
          <p:cNvSpPr txBox="1"/>
          <p:nvPr/>
        </p:nvSpPr>
        <p:spPr>
          <a:xfrm>
            <a:off x="3701866" y="2557224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etc/hosts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354C01-4003-499E-B22C-E067CFC9CF23}"/>
              </a:ext>
            </a:extLst>
          </p:cNvPr>
          <p:cNvCxnSpPr>
            <a:stCxn id="2" idx="0"/>
            <a:endCxn id="20" idx="2"/>
          </p:cNvCxnSpPr>
          <p:nvPr/>
        </p:nvCxnSpPr>
        <p:spPr>
          <a:xfrm flipH="1" flipV="1">
            <a:off x="1441889" y="2593556"/>
            <a:ext cx="2719479" cy="10678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D7E45E-D7EA-425C-8B58-7B00EEAB91C4}"/>
              </a:ext>
            </a:extLst>
          </p:cNvPr>
          <p:cNvCxnSpPr>
            <a:stCxn id="2" idx="0"/>
            <a:endCxn id="22" idx="0"/>
          </p:cNvCxnSpPr>
          <p:nvPr/>
        </p:nvCxnSpPr>
        <p:spPr>
          <a:xfrm flipV="1">
            <a:off x="4161368" y="2273816"/>
            <a:ext cx="2759560" cy="1387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BD1D4E-A995-4A3D-BE13-3F52A10156A9}"/>
              </a:ext>
            </a:extLst>
          </p:cNvPr>
          <p:cNvCxnSpPr>
            <a:stCxn id="2" idx="0"/>
            <a:endCxn id="3" idx="2"/>
          </p:cNvCxnSpPr>
          <p:nvPr/>
        </p:nvCxnSpPr>
        <p:spPr>
          <a:xfrm flipH="1" flipV="1">
            <a:off x="4152471" y="2865001"/>
            <a:ext cx="8897" cy="796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55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10228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</a:t>
            </a:r>
            <a:r>
              <a:rPr lang="es" dirty="0"/>
              <a:t>ocker Swarm -cluster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64943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C38F7CD-2592-4B99-95D7-F9089DA1F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6" t="21086" r="16271" b="20827"/>
          <a:stretch/>
        </p:blipFill>
        <p:spPr>
          <a:xfrm>
            <a:off x="3450980" y="818591"/>
            <a:ext cx="1775635" cy="10571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0145B2-2855-4081-9A0D-FB9DECE7E91C}"/>
              </a:ext>
            </a:extLst>
          </p:cNvPr>
          <p:cNvSpPr txBox="1"/>
          <p:nvPr/>
        </p:nvSpPr>
        <p:spPr>
          <a:xfrm>
            <a:off x="5226615" y="1150466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Manager1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66027B-1E91-4CF2-9413-CBC8A10F28BA}"/>
              </a:ext>
            </a:extLst>
          </p:cNvPr>
          <p:cNvSpPr txBox="1"/>
          <p:nvPr/>
        </p:nvSpPr>
        <p:spPr>
          <a:xfrm>
            <a:off x="5186539" y="1359192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10.122.0.2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C6C3B4-C9E2-4147-842F-8C5123514977}"/>
              </a:ext>
            </a:extLst>
          </p:cNvPr>
          <p:cNvGrpSpPr/>
          <p:nvPr/>
        </p:nvGrpSpPr>
        <p:grpSpPr>
          <a:xfrm>
            <a:off x="593523" y="3502319"/>
            <a:ext cx="1775635" cy="1602468"/>
            <a:chOff x="665249" y="3458775"/>
            <a:chExt cx="1775635" cy="1602468"/>
          </a:xfrm>
        </p:grpSpPr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6B02F712-52D1-4EB3-B166-CE12997FCB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556" t="21086" r="16271" b="20827"/>
            <a:stretch/>
          </p:blipFill>
          <p:spPr>
            <a:xfrm>
              <a:off x="665249" y="3788289"/>
              <a:ext cx="1775635" cy="105710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65FFA7-A283-46E1-8E98-4C9E7175A8CF}"/>
                </a:ext>
              </a:extLst>
            </p:cNvPr>
            <p:cNvSpPr txBox="1"/>
            <p:nvPr/>
          </p:nvSpPr>
          <p:spPr>
            <a:xfrm>
              <a:off x="1084540" y="4753466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worker1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0D3531-C608-4E7C-A9E0-4CE0A0C5C690}"/>
                </a:ext>
              </a:extLst>
            </p:cNvPr>
            <p:cNvSpPr txBox="1"/>
            <p:nvPr/>
          </p:nvSpPr>
          <p:spPr>
            <a:xfrm>
              <a:off x="946456" y="3458775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10.122.0.5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E66DED2-48D0-4829-BB15-05F3A81D1A19}"/>
              </a:ext>
            </a:extLst>
          </p:cNvPr>
          <p:cNvGrpSpPr/>
          <p:nvPr/>
        </p:nvGrpSpPr>
        <p:grpSpPr>
          <a:xfrm>
            <a:off x="3866999" y="3810096"/>
            <a:ext cx="1775635" cy="1672923"/>
            <a:chOff x="3010551" y="3386301"/>
            <a:chExt cx="1775635" cy="1672923"/>
          </a:xfrm>
        </p:grpSpPr>
        <p:pic>
          <p:nvPicPr>
            <p:cNvPr id="18" name="Picture 17" descr="Logo&#10;&#10;Description automatically generated">
              <a:extLst>
                <a:ext uri="{FF2B5EF4-FFF2-40B4-BE49-F238E27FC236}">
                  <a16:creationId xmlns:a16="http://schemas.microsoft.com/office/drawing/2014/main" id="{E102B292-2D2D-46CD-99D6-766D363483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556" t="21086" r="16271" b="20827"/>
            <a:stretch/>
          </p:blipFill>
          <p:spPr>
            <a:xfrm>
              <a:off x="3010551" y="3672272"/>
              <a:ext cx="1775635" cy="105710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B79FA2-D7CF-4BCE-8AE0-2D03D56DBA8D}"/>
                </a:ext>
              </a:extLst>
            </p:cNvPr>
            <p:cNvSpPr txBox="1"/>
            <p:nvPr/>
          </p:nvSpPr>
          <p:spPr>
            <a:xfrm>
              <a:off x="3434810" y="4751447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worker2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533339-D231-400C-B7F3-B166AC0516B0}"/>
                </a:ext>
              </a:extLst>
            </p:cNvPr>
            <p:cNvSpPr txBox="1"/>
            <p:nvPr/>
          </p:nvSpPr>
          <p:spPr>
            <a:xfrm>
              <a:off x="3330616" y="3386301"/>
              <a:ext cx="1029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10.122.0.6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FA2FDB9-53FB-440B-B44A-CF4B2E108057}"/>
              </a:ext>
            </a:extLst>
          </p:cNvPr>
          <p:cNvGrpSpPr/>
          <p:nvPr/>
        </p:nvGrpSpPr>
        <p:grpSpPr>
          <a:xfrm>
            <a:off x="6827499" y="3502319"/>
            <a:ext cx="1775635" cy="1692780"/>
            <a:chOff x="5866570" y="3348431"/>
            <a:chExt cx="1775635" cy="1692780"/>
          </a:xfrm>
        </p:grpSpPr>
        <p:pic>
          <p:nvPicPr>
            <p:cNvPr id="19" name="Picture 18" descr="Logo&#10;&#10;Description automatically generated">
              <a:extLst>
                <a:ext uri="{FF2B5EF4-FFF2-40B4-BE49-F238E27FC236}">
                  <a16:creationId xmlns:a16="http://schemas.microsoft.com/office/drawing/2014/main" id="{815A1E27-8018-4AB0-B8FF-01ABCD1F65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556" t="21086" r="16271" b="20827"/>
            <a:stretch/>
          </p:blipFill>
          <p:spPr>
            <a:xfrm>
              <a:off x="5866570" y="3656209"/>
              <a:ext cx="1775635" cy="1057105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CD47A6-8C41-430E-AFCC-C75DCE366EAD}"/>
                </a:ext>
              </a:extLst>
            </p:cNvPr>
            <p:cNvGrpSpPr/>
            <p:nvPr/>
          </p:nvGrpSpPr>
          <p:grpSpPr>
            <a:xfrm>
              <a:off x="6219623" y="3348431"/>
              <a:ext cx="1029449" cy="1692780"/>
              <a:chOff x="6219623" y="3348431"/>
              <a:chExt cx="1029449" cy="169278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84A69F-54A1-46A7-891E-C6D00F25AF7C}"/>
                  </a:ext>
                </a:extLst>
              </p:cNvPr>
              <p:cNvSpPr txBox="1"/>
              <p:nvPr/>
            </p:nvSpPr>
            <p:spPr>
              <a:xfrm>
                <a:off x="6259700" y="4733434"/>
                <a:ext cx="821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worker3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C8158C-CC33-46E5-9139-94CF7B61DA7E}"/>
                  </a:ext>
                </a:extLst>
              </p:cNvPr>
              <p:cNvSpPr txBox="1"/>
              <p:nvPr/>
            </p:nvSpPr>
            <p:spPr>
              <a:xfrm>
                <a:off x="6219623" y="3348431"/>
                <a:ext cx="10294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10.122.0.7</a:t>
                </a:r>
              </a:p>
            </p:txBody>
          </p:sp>
        </p:grpSp>
      </p:grp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12DA0A4-2B3F-412E-9DE6-27A7D03AB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3892"/>
            <a:ext cx="9144000" cy="119023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7194BA-DC05-48F4-A162-489C6B696E72}"/>
              </a:ext>
            </a:extLst>
          </p:cNvPr>
          <p:cNvCxnSpPr>
            <a:stCxn id="15" idx="2"/>
            <a:endCxn id="5" idx="0"/>
          </p:cNvCxnSpPr>
          <p:nvPr/>
        </p:nvCxnSpPr>
        <p:spPr>
          <a:xfrm>
            <a:off x="4338798" y="1875696"/>
            <a:ext cx="233202" cy="2181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EAF2F6-CB7A-472F-A691-A4DECA7499D7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1481341" y="3284123"/>
            <a:ext cx="3090659" cy="547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AC348A-04B0-4B89-AFFF-8BB533A41822}"/>
              </a:ext>
            </a:extLst>
          </p:cNvPr>
          <p:cNvCxnSpPr>
            <a:stCxn id="5" idx="2"/>
            <a:endCxn id="19" idx="0"/>
          </p:cNvCxnSpPr>
          <p:nvPr/>
        </p:nvCxnSpPr>
        <p:spPr>
          <a:xfrm>
            <a:off x="4572000" y="3284123"/>
            <a:ext cx="3143317" cy="525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C09AAA-5E83-44CB-9FEE-65A4D05C19F3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4572000" y="3284123"/>
            <a:ext cx="182817" cy="811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51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10228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</a:t>
            </a:r>
            <a:r>
              <a:rPr lang="es" dirty="0"/>
              <a:t>ocker Swarm status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64943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A0C5936-A2A4-439B-8155-60B31D1C4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" t="2167" r="3409" b="-2167"/>
          <a:stretch/>
        </p:blipFill>
        <p:spPr>
          <a:xfrm>
            <a:off x="74428" y="1196590"/>
            <a:ext cx="8757872" cy="1472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5BFE50-B98F-499E-959B-D14120CC9B5B}"/>
              </a:ext>
            </a:extLst>
          </p:cNvPr>
          <p:cNvSpPr txBox="1"/>
          <p:nvPr/>
        </p:nvSpPr>
        <p:spPr>
          <a:xfrm>
            <a:off x="229290" y="3215941"/>
            <a:ext cx="8448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Leader node is actively take the decision  while other two manager node manager2 and manager3  take </a:t>
            </a:r>
          </a:p>
          <a:p>
            <a:r>
              <a:rPr lang="en-GB" dirty="0">
                <a:solidFill>
                  <a:schemeClr val="bg1"/>
                </a:solidFill>
              </a:rPr>
              <a:t>Responsibilities if the manager1 experience any issue </a:t>
            </a:r>
          </a:p>
        </p:txBody>
      </p:sp>
    </p:spTree>
    <p:extLst>
      <p:ext uri="{BB962C8B-B14F-4D97-AF65-F5344CB8AC3E}">
        <p14:creationId xmlns:p14="http://schemas.microsoft.com/office/powerpoint/2010/main" val="1869237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10228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Stopping manager1 node to check </a:t>
            </a:r>
            <a:r>
              <a:rPr lang="en-GB" dirty="0" err="1"/>
              <a:t>quoroum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64943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5BFE50-B98F-499E-959B-D14120CC9B5B}"/>
              </a:ext>
            </a:extLst>
          </p:cNvPr>
          <p:cNvSpPr txBox="1"/>
          <p:nvPr/>
        </p:nvSpPr>
        <p:spPr>
          <a:xfrm>
            <a:off x="218656" y="3107468"/>
            <a:ext cx="853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It will show the manager1 node is down and unreachable so it  automatically make the manager2 to leader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38ED0FE-996C-43F5-8255-ABFF3D42D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6"/>
          <a:stretch/>
        </p:blipFill>
        <p:spPr>
          <a:xfrm>
            <a:off x="218657" y="1526738"/>
            <a:ext cx="8846288" cy="14498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E34444-B176-4BF4-9C49-E28831C6F569}"/>
              </a:ext>
            </a:extLst>
          </p:cNvPr>
          <p:cNvSpPr txBox="1"/>
          <p:nvPr/>
        </p:nvSpPr>
        <p:spPr>
          <a:xfrm>
            <a:off x="218656" y="934201"/>
            <a:ext cx="399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Perform </a:t>
            </a:r>
            <a:r>
              <a:rPr lang="en-GB" dirty="0" err="1">
                <a:solidFill>
                  <a:schemeClr val="bg1"/>
                </a:solidFill>
              </a:rPr>
              <a:t>systemctl</a:t>
            </a:r>
            <a:r>
              <a:rPr lang="en-GB" dirty="0">
                <a:solidFill>
                  <a:schemeClr val="bg1"/>
                </a:solidFill>
              </a:rPr>
              <a:t> stop docker on the manager1</a:t>
            </a:r>
          </a:p>
        </p:txBody>
      </p:sp>
    </p:spTree>
    <p:extLst>
      <p:ext uri="{BB962C8B-B14F-4D97-AF65-F5344CB8AC3E}">
        <p14:creationId xmlns:p14="http://schemas.microsoft.com/office/powerpoint/2010/main" val="2327964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10228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Promote worker node to leader 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64943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E34444-B176-4BF4-9C49-E28831C6F569}"/>
              </a:ext>
            </a:extLst>
          </p:cNvPr>
          <p:cNvSpPr txBox="1"/>
          <p:nvPr/>
        </p:nvSpPr>
        <p:spPr>
          <a:xfrm>
            <a:off x="473838" y="644962"/>
            <a:ext cx="7561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Worker node can be promoted and demoted  to  work as manager from swarm command line </a:t>
            </a:r>
          </a:p>
        </p:txBody>
      </p:sp>
      <p:pic>
        <p:nvPicPr>
          <p:cNvPr id="3" name="Picture 2" descr="A picture containing text, outdoor, scoreboard, screenshot&#10;&#10;Description automatically generated">
            <a:extLst>
              <a:ext uri="{FF2B5EF4-FFF2-40B4-BE49-F238E27FC236}">
                <a16:creationId xmlns:a16="http://schemas.microsoft.com/office/drawing/2014/main" id="{7F3E8428-E872-4FD8-83E2-A44E32EB4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30"/>
          <a:stretch/>
        </p:blipFill>
        <p:spPr>
          <a:xfrm>
            <a:off x="230561" y="1037102"/>
            <a:ext cx="8601739" cy="390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1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24943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Docker Installation on Ubuntu using </a:t>
            </a:r>
            <a:r>
              <a:rPr lang="en-GB" dirty="0" err="1"/>
              <a:t>Repositary</a:t>
            </a:r>
            <a:endParaRPr dirty="0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79658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59;p22">
            <a:extLst>
              <a:ext uri="{FF2B5EF4-FFF2-40B4-BE49-F238E27FC236}">
                <a16:creationId xmlns:a16="http://schemas.microsoft.com/office/drawing/2014/main" id="{12663ECD-C5C9-4CA0-992D-ACA53730D6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8236" y="917574"/>
            <a:ext cx="8743278" cy="3993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Installation method-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Repository</a:t>
            </a:r>
            <a:endParaRPr lang="en-GB" sz="2800" b="0" i="0" dirty="0">
              <a:solidFill>
                <a:schemeClr val="accent1">
                  <a:lumMod val="75000"/>
                </a:schemeClr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b="0" i="0" dirty="0">
                <a:solidFill>
                  <a:srgbClr val="FFFFF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Add official GPG Key</a:t>
            </a:r>
            <a:endParaRPr lang="en-GB" sz="1800" b="0" i="0" dirty="0">
              <a:solidFill>
                <a:schemeClr val="accent1">
                  <a:lumMod val="75000"/>
                </a:schemeClr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699ADF-B381-4526-9DA0-919073CBBC0A}"/>
              </a:ext>
            </a:extLst>
          </p:cNvPr>
          <p:cNvGrpSpPr/>
          <p:nvPr/>
        </p:nvGrpSpPr>
        <p:grpSpPr>
          <a:xfrm>
            <a:off x="462844" y="1510594"/>
            <a:ext cx="7913511" cy="1938992"/>
            <a:chOff x="440267" y="1702505"/>
            <a:chExt cx="7913511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A3EA515-0BEC-43FD-93E9-1DE45549D200}"/>
                </a:ext>
              </a:extLst>
            </p:cNvPr>
            <p:cNvSpPr/>
            <p:nvPr/>
          </p:nvSpPr>
          <p:spPr>
            <a:xfrm>
              <a:off x="440267" y="1702505"/>
              <a:ext cx="7913511" cy="1919111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D31158-D42E-494C-9314-7DA82AB56727}"/>
                </a:ext>
              </a:extLst>
            </p:cNvPr>
            <p:cNvSpPr txBox="1"/>
            <p:nvPr/>
          </p:nvSpPr>
          <p:spPr>
            <a:xfrm>
              <a:off x="570089" y="1702505"/>
              <a:ext cx="4572000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000" dirty="0" err="1">
                  <a:solidFill>
                    <a:schemeClr val="accent1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root@docker</a:t>
              </a:r>
              <a:r>
                <a:rPr lang="en-GB" sz="2000" dirty="0">
                  <a:solidFill>
                    <a:schemeClr val="accent1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:~# apt-get install \</a:t>
              </a:r>
            </a:p>
            <a:p>
              <a:r>
                <a:rPr lang="en-GB" sz="2000" dirty="0">
                  <a:solidFill>
                    <a:schemeClr val="accent1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&gt; apt-transport-https \</a:t>
              </a:r>
            </a:p>
            <a:p>
              <a:r>
                <a:rPr lang="en-GB" sz="2000" dirty="0">
                  <a:solidFill>
                    <a:schemeClr val="accent1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&gt; ca-certificates \</a:t>
              </a:r>
            </a:p>
            <a:p>
              <a:r>
                <a:rPr lang="en-GB" sz="2000" dirty="0">
                  <a:solidFill>
                    <a:schemeClr val="accent1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&gt; curl \</a:t>
              </a:r>
            </a:p>
            <a:p>
              <a:r>
                <a:rPr lang="en-GB" sz="2000" dirty="0">
                  <a:solidFill>
                    <a:schemeClr val="accent1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&gt; </a:t>
              </a:r>
              <a:r>
                <a:rPr lang="en-GB" sz="2000" dirty="0" err="1">
                  <a:solidFill>
                    <a:schemeClr val="accent1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gnupg</a:t>
              </a:r>
              <a:r>
                <a:rPr lang="en-GB" sz="2000" dirty="0">
                  <a:solidFill>
                    <a:schemeClr val="accent1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\</a:t>
              </a:r>
            </a:p>
            <a:p>
              <a:r>
                <a:rPr lang="en-GB" sz="2000" dirty="0">
                  <a:solidFill>
                    <a:schemeClr val="accent1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&gt; </a:t>
              </a:r>
              <a:r>
                <a:rPr lang="en-GB" sz="2000" dirty="0" err="1">
                  <a:solidFill>
                    <a:schemeClr val="accent1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lsb</a:t>
              </a:r>
              <a:r>
                <a:rPr lang="en-GB" sz="2000" dirty="0">
                  <a:solidFill>
                    <a:schemeClr val="accent1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-release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45F3D98-1DC8-44C9-B3ED-3D82DDB482AB}"/>
              </a:ext>
            </a:extLst>
          </p:cNvPr>
          <p:cNvSpPr/>
          <p:nvPr/>
        </p:nvSpPr>
        <p:spPr>
          <a:xfrm>
            <a:off x="462843" y="4042606"/>
            <a:ext cx="7913511" cy="7462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AF0FB-6678-4237-A73D-660395D5E608}"/>
              </a:ext>
            </a:extLst>
          </p:cNvPr>
          <p:cNvSpPr txBox="1"/>
          <p:nvPr/>
        </p:nvSpPr>
        <p:spPr>
          <a:xfrm>
            <a:off x="592666" y="4136441"/>
            <a:ext cx="5731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curl -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fsSL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https://download.docker.com/linux/ubuntu/gpg | </a:t>
            </a:r>
          </a:p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gpg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--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dearmor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-o 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/share/keyrings/docker-archive-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keyring.gpg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38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10228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Docker node update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64943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1A6223-08AF-4129-868E-93FC0992FC41}"/>
              </a:ext>
            </a:extLst>
          </p:cNvPr>
          <p:cNvSpPr txBox="1"/>
          <p:nvPr/>
        </p:nvSpPr>
        <p:spPr>
          <a:xfrm>
            <a:off x="311700" y="777174"/>
            <a:ext cx="5004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 --availability  drain | pause | active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0DF0D-871F-46FF-A6A0-CE58C6D0AE5C}"/>
              </a:ext>
            </a:extLst>
          </p:cNvPr>
          <p:cNvSpPr txBox="1"/>
          <p:nvPr/>
        </p:nvSpPr>
        <p:spPr>
          <a:xfrm>
            <a:off x="332966" y="2882986"/>
            <a:ext cx="86232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 --label-add  &lt;&lt;= add label to the nodes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D5C20D2-BB46-402C-88F6-6728783BD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13" y="1600291"/>
            <a:ext cx="8725974" cy="12118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342D42-95EB-4DA4-A8D7-A0361BAD7DE5}"/>
              </a:ext>
            </a:extLst>
          </p:cNvPr>
          <p:cNvSpPr txBox="1"/>
          <p:nvPr/>
        </p:nvSpPr>
        <p:spPr>
          <a:xfrm>
            <a:off x="414388" y="1179132"/>
            <a:ext cx="8520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docker node update --availability drain worker1   &lt;&lt; use active to reverse the scenario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B5A756-193A-4084-98D3-1780EE12F7D9}"/>
              </a:ext>
            </a:extLst>
          </p:cNvPr>
          <p:cNvSpPr txBox="1"/>
          <p:nvPr/>
        </p:nvSpPr>
        <p:spPr>
          <a:xfrm>
            <a:off x="311697" y="3244406"/>
            <a:ext cx="8520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b="1" dirty="0">
                <a:solidFill>
                  <a:schemeClr val="bg1"/>
                </a:solidFill>
              </a:rPr>
              <a:t>docker node update --label-add env worker1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A275AC-1D58-4B97-9141-A79BBC317888}"/>
              </a:ext>
            </a:extLst>
          </p:cNvPr>
          <p:cNvSpPr txBox="1"/>
          <p:nvPr/>
        </p:nvSpPr>
        <p:spPr>
          <a:xfrm>
            <a:off x="311696" y="3611691"/>
            <a:ext cx="8520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b="1" dirty="0">
                <a:solidFill>
                  <a:schemeClr val="bg1"/>
                </a:solidFill>
              </a:rPr>
              <a:t>docker node inspect worker1 | grep env  &lt;&lt;= verify the lable attached to node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3A10F-7F62-4E86-8512-B06C5D3D7674}"/>
              </a:ext>
            </a:extLst>
          </p:cNvPr>
          <p:cNvSpPr txBox="1"/>
          <p:nvPr/>
        </p:nvSpPr>
        <p:spPr>
          <a:xfrm>
            <a:off x="311695" y="3969269"/>
            <a:ext cx="8520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b="1" dirty="0">
                <a:solidFill>
                  <a:schemeClr val="bg1"/>
                </a:solidFill>
              </a:rPr>
              <a:t>docker node update --label-rm  env worker1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9BE44B-A5DF-4791-9947-05A6D7034ABA}"/>
              </a:ext>
            </a:extLst>
          </p:cNvPr>
          <p:cNvSpPr txBox="1"/>
          <p:nvPr/>
        </p:nvSpPr>
        <p:spPr>
          <a:xfrm>
            <a:off x="371856" y="465606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docker node update --role manager worker2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13846B-2A17-4373-9EA7-912EAA6C8923}"/>
              </a:ext>
            </a:extLst>
          </p:cNvPr>
          <p:cNvSpPr txBox="1"/>
          <p:nvPr/>
        </p:nvSpPr>
        <p:spPr>
          <a:xfrm>
            <a:off x="332966" y="4236308"/>
            <a:ext cx="86020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--role  &lt;&lt; convert manager to worker and worker to manager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0045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10228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Leaving the swarm node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64943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1A6223-08AF-4129-868E-93FC0992FC41}"/>
              </a:ext>
            </a:extLst>
          </p:cNvPr>
          <p:cNvSpPr txBox="1"/>
          <p:nvPr/>
        </p:nvSpPr>
        <p:spPr>
          <a:xfrm>
            <a:off x="311700" y="777174"/>
            <a:ext cx="5004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 --availability  drain | pause | active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D5C20D2-BB46-402C-88F6-6728783BD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13" y="1600291"/>
            <a:ext cx="8725974" cy="12118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342D42-95EB-4DA4-A8D7-A0361BAD7DE5}"/>
              </a:ext>
            </a:extLst>
          </p:cNvPr>
          <p:cNvSpPr txBox="1"/>
          <p:nvPr/>
        </p:nvSpPr>
        <p:spPr>
          <a:xfrm>
            <a:off x="414388" y="1179132"/>
            <a:ext cx="8520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docker node update --availability drain worker1   &lt;&lt; use active to reverse the scenario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8B6AA3FC-EDD4-4F92-938B-FD90D5BE6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13" y="3323394"/>
            <a:ext cx="3895238" cy="609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7F21A4-19F0-4635-A273-4BFCE25D2161}"/>
              </a:ext>
            </a:extLst>
          </p:cNvPr>
          <p:cNvSpPr txBox="1"/>
          <p:nvPr/>
        </p:nvSpPr>
        <p:spPr>
          <a:xfrm>
            <a:off x="209013" y="2936190"/>
            <a:ext cx="8520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Execute the docker swarm leave on worker on </a:t>
            </a:r>
          </a:p>
        </p:txBody>
      </p:sp>
    </p:spTree>
    <p:extLst>
      <p:ext uri="{BB962C8B-B14F-4D97-AF65-F5344CB8AC3E}">
        <p14:creationId xmlns:p14="http://schemas.microsoft.com/office/powerpoint/2010/main" val="2948343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 descr="Text&#10;&#10;Description automatically generated with medium confidence">
            <a:extLst>
              <a:ext uri="{FF2B5EF4-FFF2-40B4-BE49-F238E27FC236}">
                <a16:creationId xmlns:a16="http://schemas.microsoft.com/office/drawing/2014/main" id="{A5686072-E605-4FFD-A485-DA76AAB97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6447"/>
            <a:ext cx="9144000" cy="1575303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9182D8FF-41D3-4F3B-873D-EA2500C4174A}"/>
              </a:ext>
            </a:extLst>
          </p:cNvPr>
          <p:cNvSpPr txBox="1"/>
          <p:nvPr/>
        </p:nvSpPr>
        <p:spPr>
          <a:xfrm>
            <a:off x="145217" y="405641"/>
            <a:ext cx="8520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Docker node ls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0234DDD-1D86-49D9-BDAF-B06C03C2255F}"/>
              </a:ext>
            </a:extLst>
          </p:cNvPr>
          <p:cNvSpPr txBox="1"/>
          <p:nvPr/>
        </p:nvSpPr>
        <p:spPr>
          <a:xfrm>
            <a:off x="145217" y="265472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docker node  rm  worker1</a:t>
            </a:r>
          </a:p>
        </p:txBody>
      </p:sp>
      <p:pic>
        <p:nvPicPr>
          <p:cNvPr id="12" name="Picture 11" descr="Text, calendar&#10;&#10;Description automatically generated with medium confidence">
            <a:extLst>
              <a:ext uri="{FF2B5EF4-FFF2-40B4-BE49-F238E27FC236}">
                <a16:creationId xmlns:a16="http://schemas.microsoft.com/office/drawing/2014/main" id="{6942EC5A-A0A5-4434-9FDE-537518B22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04737"/>
            <a:ext cx="9144000" cy="142421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9"/>
          <p:cNvSpPr txBox="1">
            <a:spLocks noGrp="1"/>
          </p:cNvSpPr>
          <p:nvPr>
            <p:ph type="ctrTitle"/>
          </p:nvPr>
        </p:nvSpPr>
        <p:spPr>
          <a:xfrm>
            <a:off x="216007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Docker service create and replicas</a:t>
            </a:r>
            <a:endParaRPr dirty="0"/>
          </a:p>
        </p:txBody>
      </p:sp>
      <p:cxnSp>
        <p:nvCxnSpPr>
          <p:cNvPr id="610" name="Google Shape;610;p29"/>
          <p:cNvCxnSpPr/>
          <p:nvPr/>
        </p:nvCxnSpPr>
        <p:spPr>
          <a:xfrm>
            <a:off x="216007" y="547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924616-0C1A-4544-89AD-893E89512CC8}"/>
              </a:ext>
            </a:extLst>
          </p:cNvPr>
          <p:cNvSpPr txBox="1"/>
          <p:nvPr/>
        </p:nvSpPr>
        <p:spPr>
          <a:xfrm>
            <a:off x="216007" y="755747"/>
            <a:ext cx="6473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docker service create --replicas=3 --name=</a:t>
            </a:r>
            <a:r>
              <a:rPr lang="en-GB" sz="1600" b="1" dirty="0" err="1">
                <a:solidFill>
                  <a:schemeClr val="bg1"/>
                </a:solidFill>
              </a:rPr>
              <a:t>myweb</a:t>
            </a:r>
            <a:r>
              <a:rPr lang="en-GB" sz="1600" b="1" dirty="0">
                <a:solidFill>
                  <a:schemeClr val="bg1"/>
                </a:solidFill>
              </a:rPr>
              <a:t> -p 80:80 </a:t>
            </a:r>
            <a:r>
              <a:rPr lang="en-GB" sz="1600" b="1" dirty="0" err="1">
                <a:solidFill>
                  <a:schemeClr val="bg1"/>
                </a:solidFill>
              </a:rPr>
              <a:t>nginx</a:t>
            </a:r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98F98E-4C0E-4D4E-AF77-6EF8FA1C5E70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326372" y="1094302"/>
            <a:ext cx="1589878" cy="536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69995C-AA8E-4B6F-8639-912FEFEEE27D}"/>
              </a:ext>
            </a:extLst>
          </p:cNvPr>
          <p:cNvSpPr txBox="1"/>
          <p:nvPr/>
        </p:nvSpPr>
        <p:spPr>
          <a:xfrm>
            <a:off x="7916250" y="1477071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image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798D3D-6C89-48DE-9ABC-E72602E9B59A}"/>
              </a:ext>
            </a:extLst>
          </p:cNvPr>
          <p:cNvCxnSpPr/>
          <p:nvPr/>
        </p:nvCxnSpPr>
        <p:spPr>
          <a:xfrm flipH="1" flipV="1">
            <a:off x="4752754" y="1093874"/>
            <a:ext cx="362882" cy="766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EBA3FE-5763-4182-A112-19D8DF53A159}"/>
              </a:ext>
            </a:extLst>
          </p:cNvPr>
          <p:cNvSpPr txBox="1"/>
          <p:nvPr/>
        </p:nvSpPr>
        <p:spPr>
          <a:xfrm>
            <a:off x="4393649" y="1860271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Service name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40B258-54F4-47B6-A2C8-13D9763C3AD7}"/>
              </a:ext>
            </a:extLst>
          </p:cNvPr>
          <p:cNvCxnSpPr/>
          <p:nvPr/>
        </p:nvCxnSpPr>
        <p:spPr>
          <a:xfrm flipH="1" flipV="1">
            <a:off x="3089748" y="1093873"/>
            <a:ext cx="362882" cy="766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0F7071-1D87-468B-AC67-27F4805CB391}"/>
              </a:ext>
            </a:extLst>
          </p:cNvPr>
          <p:cNvSpPr txBox="1"/>
          <p:nvPr/>
        </p:nvSpPr>
        <p:spPr>
          <a:xfrm>
            <a:off x="3051718" y="186027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replicas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9015A3-6706-4877-9868-EDCA42597BD6}"/>
              </a:ext>
            </a:extLst>
          </p:cNvPr>
          <p:cNvCxnSpPr>
            <a:cxnSpLocks/>
          </p:cNvCxnSpPr>
          <p:nvPr/>
        </p:nvCxnSpPr>
        <p:spPr>
          <a:xfrm flipH="1" flipV="1">
            <a:off x="5539563" y="1093873"/>
            <a:ext cx="412790" cy="1477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67AA49-1455-409C-9D17-6469D85A2D01}"/>
              </a:ext>
            </a:extLst>
          </p:cNvPr>
          <p:cNvSpPr txBox="1"/>
          <p:nvPr/>
        </p:nvSpPr>
        <p:spPr>
          <a:xfrm>
            <a:off x="5496939" y="256803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Host port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77BBA-6595-4054-A7C2-91C267C78DE9}"/>
              </a:ext>
            </a:extLst>
          </p:cNvPr>
          <p:cNvSpPr txBox="1"/>
          <p:nvPr/>
        </p:nvSpPr>
        <p:spPr>
          <a:xfrm>
            <a:off x="6450390" y="2496561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Container port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304CDC-0719-467E-820E-8DF127079A73}"/>
              </a:ext>
            </a:extLst>
          </p:cNvPr>
          <p:cNvCxnSpPr>
            <a:cxnSpLocks/>
          </p:cNvCxnSpPr>
          <p:nvPr/>
        </p:nvCxnSpPr>
        <p:spPr>
          <a:xfrm flipH="1" flipV="1">
            <a:off x="5857357" y="1121463"/>
            <a:ext cx="918464" cy="1268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DAE6A4-9494-4877-9A69-708958E2FF97}"/>
              </a:ext>
            </a:extLst>
          </p:cNvPr>
          <p:cNvSpPr txBox="1"/>
          <p:nvPr/>
        </p:nvSpPr>
        <p:spPr>
          <a:xfrm>
            <a:off x="347330" y="4032616"/>
            <a:ext cx="4480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docker service update --replicas=1  </a:t>
            </a:r>
            <a:r>
              <a:rPr lang="en-GB" sz="1600" b="1" dirty="0" err="1">
                <a:solidFill>
                  <a:schemeClr val="bg1"/>
                </a:solidFill>
              </a:rPr>
              <a:t>myweb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2BA40C23-34D1-4DCB-8085-B522D467F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69" y="2880382"/>
            <a:ext cx="6857143" cy="107619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9"/>
          <p:cNvSpPr txBox="1">
            <a:spLocks noGrp="1"/>
          </p:cNvSpPr>
          <p:nvPr>
            <p:ph type="ctrTitle"/>
          </p:nvPr>
        </p:nvSpPr>
        <p:spPr>
          <a:xfrm>
            <a:off x="216007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Docker service rolling updates</a:t>
            </a:r>
            <a:endParaRPr dirty="0"/>
          </a:p>
        </p:txBody>
      </p:sp>
      <p:cxnSp>
        <p:nvCxnSpPr>
          <p:cNvPr id="610" name="Google Shape;610;p29"/>
          <p:cNvCxnSpPr/>
          <p:nvPr/>
        </p:nvCxnSpPr>
        <p:spPr>
          <a:xfrm>
            <a:off x="216007" y="547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924616-0C1A-4544-89AD-893E89512CC8}"/>
              </a:ext>
            </a:extLst>
          </p:cNvPr>
          <p:cNvSpPr txBox="1"/>
          <p:nvPr/>
        </p:nvSpPr>
        <p:spPr>
          <a:xfrm>
            <a:off x="216007" y="755747"/>
            <a:ext cx="6941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docker service create --replicas=3 --name=</a:t>
            </a:r>
            <a:r>
              <a:rPr lang="en-GB" sz="1600" b="1" dirty="0" err="1">
                <a:solidFill>
                  <a:schemeClr val="bg1"/>
                </a:solidFill>
              </a:rPr>
              <a:t>myweb</a:t>
            </a:r>
            <a:r>
              <a:rPr lang="en-GB" sz="1600" b="1" dirty="0">
                <a:solidFill>
                  <a:schemeClr val="bg1"/>
                </a:solidFill>
              </a:rPr>
              <a:t> -p 80:80 </a:t>
            </a:r>
            <a:r>
              <a:rPr lang="en-GB" sz="1600" b="1" dirty="0">
                <a:solidFill>
                  <a:srgbClr val="FFFF00"/>
                </a:solidFill>
              </a:rPr>
              <a:t>nginx:1.16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DAE6A4-9494-4877-9A69-708958E2FF97}"/>
              </a:ext>
            </a:extLst>
          </p:cNvPr>
          <p:cNvSpPr txBox="1"/>
          <p:nvPr/>
        </p:nvSpPr>
        <p:spPr>
          <a:xfrm>
            <a:off x="134679" y="2308740"/>
            <a:ext cx="300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docker image pull nginx:1.17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B858FBC-5231-48A4-8D3D-EBF92FBA2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7" y="1094301"/>
            <a:ext cx="6609524" cy="11333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C2B83E-F5BB-4C46-99FA-49E2946AAD4C}"/>
              </a:ext>
            </a:extLst>
          </p:cNvPr>
          <p:cNvSpPr txBox="1"/>
          <p:nvPr/>
        </p:nvSpPr>
        <p:spPr>
          <a:xfrm>
            <a:off x="134679" y="2647294"/>
            <a:ext cx="6232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docker service update --replicas=3 --image=nginx:1.17 </a:t>
            </a:r>
            <a:r>
              <a:rPr lang="en-GB" sz="1600" b="1" dirty="0" err="1">
                <a:solidFill>
                  <a:schemeClr val="bg1"/>
                </a:solidFill>
              </a:rPr>
              <a:t>myweb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77BA54BA-1147-4A13-84D2-5A05CE091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07" y="2989229"/>
            <a:ext cx="7123809" cy="16857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CD40C36-0F6E-40F1-AF0D-A8780D2E5365}"/>
              </a:ext>
            </a:extLst>
          </p:cNvPr>
          <p:cNvSpPr txBox="1"/>
          <p:nvPr/>
        </p:nvSpPr>
        <p:spPr>
          <a:xfrm>
            <a:off x="134679" y="471149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b="1" dirty="0">
                <a:solidFill>
                  <a:schemeClr val="bg1"/>
                </a:solidFill>
              </a:rPr>
              <a:t>docker service update --rollback myweb</a:t>
            </a: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017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0"/>
          <p:cNvSpPr txBox="1">
            <a:spLocks noGrp="1"/>
          </p:cNvSpPr>
          <p:nvPr>
            <p:ph type="ctrTitle" idx="6"/>
          </p:nvPr>
        </p:nvSpPr>
        <p:spPr>
          <a:xfrm>
            <a:off x="141579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Labels and constrains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643" name="Google Shape;643;p30"/>
          <p:cNvCxnSpPr/>
          <p:nvPr/>
        </p:nvCxnSpPr>
        <p:spPr>
          <a:xfrm>
            <a:off x="141579" y="547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8907729-86A4-4A57-BE25-E569B6F9C2EE}"/>
              </a:ext>
            </a:extLst>
          </p:cNvPr>
          <p:cNvSpPr txBox="1"/>
          <p:nvPr/>
        </p:nvSpPr>
        <p:spPr>
          <a:xfrm>
            <a:off x="141579" y="755747"/>
            <a:ext cx="6220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docker node update </a:t>
            </a:r>
            <a:r>
              <a:rPr lang="en-GB" sz="1600" b="1" dirty="0">
                <a:solidFill>
                  <a:srgbClr val="FFFF00"/>
                </a:solidFill>
              </a:rPr>
              <a:t>--label-add type=</a:t>
            </a:r>
            <a:r>
              <a:rPr lang="en-GB" sz="1600" b="1" dirty="0" err="1">
                <a:solidFill>
                  <a:srgbClr val="FFFF00"/>
                </a:solidFill>
              </a:rPr>
              <a:t>cpu</a:t>
            </a:r>
            <a:r>
              <a:rPr lang="en-GB" sz="1600" b="1" dirty="0">
                <a:solidFill>
                  <a:srgbClr val="FFFF00"/>
                </a:solidFill>
              </a:rPr>
              <a:t>-optimized </a:t>
            </a:r>
            <a:r>
              <a:rPr lang="en-GB" sz="1600" b="1" dirty="0">
                <a:solidFill>
                  <a:schemeClr val="bg1"/>
                </a:solidFill>
              </a:rPr>
              <a:t>worker1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024C59-D653-4A0C-A283-7A573AB72FAA}"/>
              </a:ext>
            </a:extLst>
          </p:cNvPr>
          <p:cNvSpPr txBox="1"/>
          <p:nvPr/>
        </p:nvSpPr>
        <p:spPr>
          <a:xfrm>
            <a:off x="579474" y="1243448"/>
            <a:ext cx="6220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FFFF00"/>
                </a:solidFill>
              </a:rPr>
              <a:t>Assign label to worker node server as </a:t>
            </a:r>
            <a:r>
              <a:rPr lang="en-GB" sz="1600" b="1" dirty="0" err="1">
                <a:solidFill>
                  <a:srgbClr val="FFFF00"/>
                </a:solidFill>
              </a:rPr>
              <a:t>cpu</a:t>
            </a:r>
            <a:r>
              <a:rPr lang="en-GB" sz="1600" b="1" dirty="0">
                <a:solidFill>
                  <a:srgbClr val="FFFF00"/>
                </a:solidFill>
              </a:rPr>
              <a:t>-optimized node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40AE04-B7D1-434D-8C13-4D88FC4B4F2F}"/>
              </a:ext>
            </a:extLst>
          </p:cNvPr>
          <p:cNvSpPr txBox="1"/>
          <p:nvPr/>
        </p:nvSpPr>
        <p:spPr>
          <a:xfrm>
            <a:off x="69111" y="1731149"/>
            <a:ext cx="87224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docker service create --constraint=</a:t>
            </a:r>
            <a:r>
              <a:rPr lang="en-GB" sz="1600" b="1" dirty="0" err="1">
                <a:solidFill>
                  <a:schemeClr val="bg1"/>
                </a:solidFill>
              </a:rPr>
              <a:t>node.labels.type</a:t>
            </a:r>
            <a:r>
              <a:rPr lang="en-GB" sz="1600" b="1" dirty="0">
                <a:solidFill>
                  <a:schemeClr val="bg1"/>
                </a:solidFill>
              </a:rPr>
              <a:t>==</a:t>
            </a:r>
            <a:r>
              <a:rPr lang="en-GB" sz="1600" b="1" dirty="0" err="1">
                <a:solidFill>
                  <a:schemeClr val="bg1"/>
                </a:solidFill>
              </a:rPr>
              <a:t>cpu</a:t>
            </a:r>
            <a:r>
              <a:rPr lang="en-GB" sz="1600" b="1" dirty="0">
                <a:solidFill>
                  <a:schemeClr val="bg1"/>
                </a:solidFill>
              </a:rPr>
              <a:t>-optimized --name </a:t>
            </a:r>
            <a:r>
              <a:rPr lang="en-GB" sz="1600" b="1" dirty="0" err="1">
                <a:solidFill>
                  <a:schemeClr val="bg1"/>
                </a:solidFill>
              </a:rPr>
              <a:t>mytest</a:t>
            </a:r>
            <a:r>
              <a:rPr lang="en-GB" sz="1600" b="1" dirty="0">
                <a:solidFill>
                  <a:schemeClr val="bg1"/>
                </a:solidFill>
              </a:rPr>
              <a:t> </a:t>
            </a:r>
            <a:r>
              <a:rPr lang="en-GB" sz="1600" b="1" dirty="0" err="1">
                <a:solidFill>
                  <a:schemeClr val="bg1"/>
                </a:solidFill>
              </a:rPr>
              <a:t>nginx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0877D5-D4C8-4417-BA9C-4B26332ED802}"/>
              </a:ext>
            </a:extLst>
          </p:cNvPr>
          <p:cNvSpPr txBox="1"/>
          <p:nvPr/>
        </p:nvSpPr>
        <p:spPr>
          <a:xfrm>
            <a:off x="444795" y="2465071"/>
            <a:ext cx="6220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FFFF00"/>
                </a:solidFill>
              </a:rPr>
              <a:t>Service automatically mapped with the worker1 </a:t>
            </a: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21E19166-2991-4517-A96D-F915997DC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61" y="2952772"/>
            <a:ext cx="6876190" cy="7238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EC819BF-B4F4-46A2-8026-057C24F5A1A7}"/>
              </a:ext>
            </a:extLst>
          </p:cNvPr>
          <p:cNvSpPr txBox="1"/>
          <p:nvPr/>
        </p:nvSpPr>
        <p:spPr>
          <a:xfrm>
            <a:off x="210785" y="4190814"/>
            <a:ext cx="87224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Hence placement of the service can be configured according to labels that you give to worker node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1"/>
          <p:cNvSpPr txBox="1">
            <a:spLocks noGrp="1"/>
          </p:cNvSpPr>
          <p:nvPr>
            <p:ph type="ctrTitle" idx="7"/>
          </p:nvPr>
        </p:nvSpPr>
        <p:spPr>
          <a:xfrm>
            <a:off x="152212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Docker node</a:t>
            </a:r>
            <a:endParaRPr dirty="0"/>
          </a:p>
        </p:txBody>
      </p:sp>
      <p:cxnSp>
        <p:nvCxnSpPr>
          <p:cNvPr id="656" name="Google Shape;656;p31"/>
          <p:cNvCxnSpPr/>
          <p:nvPr/>
        </p:nvCxnSpPr>
        <p:spPr>
          <a:xfrm>
            <a:off x="152212" y="547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5E6FDED-0688-4FE0-9B41-DD2C3F2E2C67}"/>
              </a:ext>
            </a:extLst>
          </p:cNvPr>
          <p:cNvSpPr txBox="1"/>
          <p:nvPr/>
        </p:nvSpPr>
        <p:spPr>
          <a:xfrm>
            <a:off x="301068" y="784135"/>
            <a:ext cx="83717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docker node ls &lt;&lt;= display all the docker node including manager and worker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22E0010-62F1-4E52-A5F7-89D4B5E64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41" y="1153750"/>
            <a:ext cx="8428571" cy="17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0C6B04-BCCD-4D93-B9FC-5C163CA08DFC}"/>
              </a:ext>
            </a:extLst>
          </p:cNvPr>
          <p:cNvSpPr txBox="1"/>
          <p:nvPr/>
        </p:nvSpPr>
        <p:spPr>
          <a:xfrm>
            <a:off x="272654" y="3076632"/>
            <a:ext cx="83717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docker node promote worker1 &lt;&lt;= to promote the worker node to manager node 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10C0A57-41B9-4A7E-86A8-B3AF633DE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54" y="3551409"/>
            <a:ext cx="8514286" cy="1304762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1"/>
          <p:cNvSpPr txBox="1">
            <a:spLocks noGrp="1"/>
          </p:cNvSpPr>
          <p:nvPr>
            <p:ph type="ctrTitle" idx="7"/>
          </p:nvPr>
        </p:nvSpPr>
        <p:spPr>
          <a:xfrm>
            <a:off x="152212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Docker node</a:t>
            </a:r>
            <a:endParaRPr dirty="0"/>
          </a:p>
        </p:txBody>
      </p:sp>
      <p:cxnSp>
        <p:nvCxnSpPr>
          <p:cNvPr id="656" name="Google Shape;656;p31"/>
          <p:cNvCxnSpPr/>
          <p:nvPr/>
        </p:nvCxnSpPr>
        <p:spPr>
          <a:xfrm>
            <a:off x="152212" y="547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5E6FDED-0688-4FE0-9B41-DD2C3F2E2C67}"/>
              </a:ext>
            </a:extLst>
          </p:cNvPr>
          <p:cNvSpPr txBox="1"/>
          <p:nvPr/>
        </p:nvSpPr>
        <p:spPr>
          <a:xfrm>
            <a:off x="301068" y="784135"/>
            <a:ext cx="83717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docker node demote worker1 &lt;&lt;= demote the worker node from manager to worker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C6B04-BCCD-4D93-B9FC-5C163CA08DFC}"/>
              </a:ext>
            </a:extLst>
          </p:cNvPr>
          <p:cNvSpPr txBox="1"/>
          <p:nvPr/>
        </p:nvSpPr>
        <p:spPr>
          <a:xfrm>
            <a:off x="226640" y="3438139"/>
            <a:ext cx="83717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docker node inspect worker1 &lt;&lt;= to get the details information about the node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347FD6B-2ECA-4351-AC01-CB17691B0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" y="1188636"/>
            <a:ext cx="8438095" cy="2085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483EFC-2806-49C0-BCB6-2647DE9118AA}"/>
              </a:ext>
            </a:extLst>
          </p:cNvPr>
          <p:cNvSpPr txBox="1"/>
          <p:nvPr/>
        </p:nvSpPr>
        <p:spPr>
          <a:xfrm>
            <a:off x="226640" y="3856386"/>
            <a:ext cx="8371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docker node </a:t>
            </a:r>
            <a:r>
              <a:rPr lang="en-GB" sz="1600" b="1" dirty="0" err="1">
                <a:solidFill>
                  <a:schemeClr val="bg1"/>
                </a:solidFill>
              </a:rPr>
              <a:t>ps</a:t>
            </a:r>
            <a:r>
              <a:rPr lang="en-GB" sz="1600" b="1" dirty="0">
                <a:solidFill>
                  <a:schemeClr val="bg1"/>
                </a:solidFill>
              </a:rPr>
              <a:t>  worker1 | Manager 1&lt;&lt;= to find out the resources under worker or manager node </a:t>
            </a:r>
          </a:p>
        </p:txBody>
      </p:sp>
    </p:spTree>
    <p:extLst>
      <p:ext uri="{BB962C8B-B14F-4D97-AF65-F5344CB8AC3E}">
        <p14:creationId xmlns:p14="http://schemas.microsoft.com/office/powerpoint/2010/main" val="2538856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1"/>
          <p:cNvSpPr txBox="1">
            <a:spLocks noGrp="1"/>
          </p:cNvSpPr>
          <p:nvPr>
            <p:ph type="ctrTitle" idx="7"/>
          </p:nvPr>
        </p:nvSpPr>
        <p:spPr>
          <a:xfrm>
            <a:off x="152212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Docker node remove procedure</a:t>
            </a:r>
            <a:endParaRPr dirty="0"/>
          </a:p>
        </p:txBody>
      </p:sp>
      <p:cxnSp>
        <p:nvCxnSpPr>
          <p:cNvPr id="656" name="Google Shape;656;p31"/>
          <p:cNvCxnSpPr/>
          <p:nvPr/>
        </p:nvCxnSpPr>
        <p:spPr>
          <a:xfrm>
            <a:off x="152212" y="547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5E6FDED-0688-4FE0-9B41-DD2C3F2E2C67}"/>
              </a:ext>
            </a:extLst>
          </p:cNvPr>
          <p:cNvSpPr txBox="1"/>
          <p:nvPr/>
        </p:nvSpPr>
        <p:spPr>
          <a:xfrm>
            <a:off x="282336" y="580812"/>
            <a:ext cx="83717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docker node update --availability drain worker1 &lt;&lt;= to drain the particular node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5D717CC-D564-430F-AF71-E742A3893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36" y="953027"/>
            <a:ext cx="8390476" cy="174285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73931B9-F908-47AC-A17E-BEA193C0B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36" y="3334698"/>
            <a:ext cx="3933333" cy="6952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4D75F4-EF45-4DED-8A03-69D912368B45}"/>
              </a:ext>
            </a:extLst>
          </p:cNvPr>
          <p:cNvSpPr txBox="1"/>
          <p:nvPr/>
        </p:nvSpPr>
        <p:spPr>
          <a:xfrm>
            <a:off x="226640" y="2749923"/>
            <a:ext cx="8371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docker swarm leave  from the worker node--availability drain worker1 &lt;&lt;= to drain the particular node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8CBD56-DAFF-4B1D-9BD9-F2429CFB2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36" y="4564081"/>
            <a:ext cx="4457143" cy="4666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F76E21-0CAC-46C7-8BD9-47D30E6E1CE3}"/>
              </a:ext>
            </a:extLst>
          </p:cNvPr>
          <p:cNvSpPr txBox="1"/>
          <p:nvPr/>
        </p:nvSpPr>
        <p:spPr>
          <a:xfrm>
            <a:off x="226640" y="3977913"/>
            <a:ext cx="8371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Docker rm | remove worker1  &lt;&lt; = remove the worker node –f can be used for forceful action </a:t>
            </a:r>
          </a:p>
        </p:txBody>
      </p:sp>
    </p:spTree>
    <p:extLst>
      <p:ext uri="{BB962C8B-B14F-4D97-AF65-F5344CB8AC3E}">
        <p14:creationId xmlns:p14="http://schemas.microsoft.com/office/powerpoint/2010/main" val="14095390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184109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</a:t>
            </a:r>
            <a:r>
              <a:rPr lang="es" dirty="0"/>
              <a:t>ocker swarm command</a:t>
            </a:r>
            <a:endParaRPr dirty="0"/>
          </a:p>
        </p:txBody>
      </p:sp>
      <p:cxnSp>
        <p:nvCxnSpPr>
          <p:cNvPr id="694" name="Google Shape;694;p32"/>
          <p:cNvCxnSpPr/>
          <p:nvPr/>
        </p:nvCxnSpPr>
        <p:spPr>
          <a:xfrm>
            <a:off x="184109" y="547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D9F7964-26CF-4F78-BFA3-1F9940D971F3}"/>
              </a:ext>
            </a:extLst>
          </p:cNvPr>
          <p:cNvSpPr txBox="1"/>
          <p:nvPr/>
        </p:nvSpPr>
        <p:spPr>
          <a:xfrm>
            <a:off x="173476" y="755747"/>
            <a:ext cx="8520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docker swarm join-token worker &lt;== to create  the token to join the worker node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FCC0A7-93EC-406F-B8D2-610C48FD8688}"/>
              </a:ext>
            </a:extLst>
          </p:cNvPr>
          <p:cNvSpPr txBox="1"/>
          <p:nvPr/>
        </p:nvSpPr>
        <p:spPr>
          <a:xfrm>
            <a:off x="184109" y="1740753"/>
            <a:ext cx="852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 docker swarm join --token SWMTKN-1-2tpgxuy5acumjoef9ka3skjixp4rqy0v5ew6sia5b4teif4hxy-1nvmbenjjm81hik907009z1qk 10.122.0.2:2377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38BCBD-A24C-4E5D-BC76-FC26CE963AA9}"/>
              </a:ext>
            </a:extLst>
          </p:cNvPr>
          <p:cNvSpPr txBox="1"/>
          <p:nvPr/>
        </p:nvSpPr>
        <p:spPr>
          <a:xfrm>
            <a:off x="184109" y="1287357"/>
            <a:ext cx="8520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FFFF00"/>
                </a:solidFill>
              </a:rPr>
              <a:t>Execute these on worker node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B5885B-7F4F-4CFB-BD3C-F007671900BD}"/>
              </a:ext>
            </a:extLst>
          </p:cNvPr>
          <p:cNvSpPr txBox="1"/>
          <p:nvPr/>
        </p:nvSpPr>
        <p:spPr>
          <a:xfrm>
            <a:off x="184109" y="2768844"/>
            <a:ext cx="8520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docker swarm update –</a:t>
            </a:r>
            <a:r>
              <a:rPr lang="en-GB" sz="1600" b="1" dirty="0" err="1">
                <a:solidFill>
                  <a:schemeClr val="bg1"/>
                </a:solidFill>
              </a:rPr>
              <a:t>autolock</a:t>
            </a:r>
            <a:r>
              <a:rPr lang="en-GB" sz="1600" b="1" dirty="0">
                <a:solidFill>
                  <a:schemeClr val="bg1"/>
                </a:solidFill>
              </a:rPr>
              <a:t>  &lt;== manager node locking mechanism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2AEE7B1-F078-4F42-A54C-A8B743DBA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3" y="3185866"/>
            <a:ext cx="8314286" cy="131428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F18B720-9D67-4CEC-8A59-971698BD2DE5}"/>
              </a:ext>
            </a:extLst>
          </p:cNvPr>
          <p:cNvSpPr txBox="1"/>
          <p:nvPr/>
        </p:nvSpPr>
        <p:spPr>
          <a:xfrm>
            <a:off x="421570" y="4578620"/>
            <a:ext cx="8520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Store the key in the safe place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24943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Docker Installation on Ubuntu using </a:t>
            </a:r>
            <a:r>
              <a:rPr lang="en-GB" dirty="0" err="1"/>
              <a:t>Repositary</a:t>
            </a:r>
            <a:endParaRPr dirty="0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79658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59;p22">
            <a:extLst>
              <a:ext uri="{FF2B5EF4-FFF2-40B4-BE49-F238E27FC236}">
                <a16:creationId xmlns:a16="http://schemas.microsoft.com/office/drawing/2014/main" id="{12663ECD-C5C9-4CA0-992D-ACA53730D6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8236" y="917574"/>
            <a:ext cx="8743278" cy="3993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b="0" i="0" dirty="0">
                <a:solidFill>
                  <a:srgbClr val="FFFFF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Command for the stable repository </a:t>
            </a:r>
            <a:endParaRPr lang="en-GB" sz="2800" b="0" i="0" dirty="0">
              <a:solidFill>
                <a:schemeClr val="accent1">
                  <a:lumMod val="75000"/>
                </a:schemeClr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Update and install the packages</a:t>
            </a:r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699ADF-B381-4526-9DA0-919073CBBC0A}"/>
              </a:ext>
            </a:extLst>
          </p:cNvPr>
          <p:cNvGrpSpPr/>
          <p:nvPr/>
        </p:nvGrpSpPr>
        <p:grpSpPr>
          <a:xfrm>
            <a:off x="462844" y="1510595"/>
            <a:ext cx="7913511" cy="1277762"/>
            <a:chOff x="440267" y="1702505"/>
            <a:chExt cx="7913511" cy="191911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A3EA515-0BEC-43FD-93E9-1DE45549D200}"/>
                </a:ext>
              </a:extLst>
            </p:cNvPr>
            <p:cNvSpPr/>
            <p:nvPr/>
          </p:nvSpPr>
          <p:spPr>
            <a:xfrm>
              <a:off x="440267" y="1702505"/>
              <a:ext cx="7913511" cy="1919111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D31158-D42E-494C-9314-7DA82AB56727}"/>
                </a:ext>
              </a:extLst>
            </p:cNvPr>
            <p:cNvSpPr txBox="1"/>
            <p:nvPr/>
          </p:nvSpPr>
          <p:spPr>
            <a:xfrm>
              <a:off x="570089" y="1702505"/>
              <a:ext cx="4572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GB" sz="2000" dirty="0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45F3D98-1DC8-44C9-B3ED-3D82DDB482AB}"/>
              </a:ext>
            </a:extLst>
          </p:cNvPr>
          <p:cNvSpPr/>
          <p:nvPr/>
        </p:nvSpPr>
        <p:spPr>
          <a:xfrm>
            <a:off x="462843" y="3681361"/>
            <a:ext cx="7913511" cy="7462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87528-E917-4F27-A3FF-994DA9EFB15E}"/>
              </a:ext>
            </a:extLst>
          </p:cNvPr>
          <p:cNvSpPr txBox="1"/>
          <p:nvPr/>
        </p:nvSpPr>
        <p:spPr>
          <a:xfrm>
            <a:off x="592666" y="1697064"/>
            <a:ext cx="77836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echo \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"deb [arch=amd64 signed-by=/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/share/keyrings/docker-archive-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keyring.gpg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] https://download.docker.com/linux/ubuntu \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$(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lsb_release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-cs) stable" |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tee /etc/apt/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sources.list.d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docker.list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&gt; /dev/null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273B5-8086-40C5-8A7F-F3B1F9AACD9A}"/>
              </a:ext>
            </a:extLst>
          </p:cNvPr>
          <p:cNvSpPr txBox="1"/>
          <p:nvPr/>
        </p:nvSpPr>
        <p:spPr>
          <a:xfrm>
            <a:off x="767646" y="3792875"/>
            <a:ext cx="4709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apt-get update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apt-get install docker-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ce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docker-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ce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-cli containerd.io</a:t>
            </a:r>
          </a:p>
        </p:txBody>
      </p:sp>
    </p:spTree>
    <p:extLst>
      <p:ext uri="{BB962C8B-B14F-4D97-AF65-F5344CB8AC3E}">
        <p14:creationId xmlns:p14="http://schemas.microsoft.com/office/powerpoint/2010/main" val="23698259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184109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</a:t>
            </a:r>
            <a:r>
              <a:rPr lang="es" dirty="0"/>
              <a:t>ocker swarm command</a:t>
            </a:r>
            <a:endParaRPr dirty="0"/>
          </a:p>
        </p:txBody>
      </p:sp>
      <p:cxnSp>
        <p:nvCxnSpPr>
          <p:cNvPr id="694" name="Google Shape;694;p32"/>
          <p:cNvCxnSpPr/>
          <p:nvPr/>
        </p:nvCxnSpPr>
        <p:spPr>
          <a:xfrm>
            <a:off x="184109" y="547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D9F7964-26CF-4F78-BFA3-1F9940D971F3}"/>
              </a:ext>
            </a:extLst>
          </p:cNvPr>
          <p:cNvSpPr txBox="1"/>
          <p:nvPr/>
        </p:nvSpPr>
        <p:spPr>
          <a:xfrm>
            <a:off x="173476" y="755747"/>
            <a:ext cx="8520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If the manager2 docker service restart then node will not participate again in swarm</a:t>
            </a:r>
          </a:p>
          <a:p>
            <a:r>
              <a:rPr lang="en-GB" sz="1600" b="1" dirty="0">
                <a:solidFill>
                  <a:schemeClr val="bg1"/>
                </a:solidFill>
              </a:rPr>
              <a:t>Except we provide the unlock key to the manager node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FCC0A7-93EC-406F-B8D2-610C48FD8688}"/>
              </a:ext>
            </a:extLst>
          </p:cNvPr>
          <p:cNvSpPr txBox="1"/>
          <p:nvPr/>
        </p:nvSpPr>
        <p:spPr>
          <a:xfrm>
            <a:off x="184109" y="1740753"/>
            <a:ext cx="8520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 docker swarm unlock to re-join the manager node 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42A3980-4342-4234-90E8-C2B40C908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76" y="2150865"/>
            <a:ext cx="4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58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184109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</a:t>
            </a:r>
            <a:r>
              <a:rPr lang="es" dirty="0"/>
              <a:t>ocker system info</a:t>
            </a:r>
            <a:endParaRPr dirty="0"/>
          </a:p>
        </p:txBody>
      </p:sp>
      <p:cxnSp>
        <p:nvCxnSpPr>
          <p:cNvPr id="694" name="Google Shape;694;p32"/>
          <p:cNvCxnSpPr/>
          <p:nvPr/>
        </p:nvCxnSpPr>
        <p:spPr>
          <a:xfrm>
            <a:off x="184109" y="547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FCC0A7-93EC-406F-B8D2-610C48FD8688}"/>
              </a:ext>
            </a:extLst>
          </p:cNvPr>
          <p:cNvSpPr txBox="1"/>
          <p:nvPr/>
        </p:nvSpPr>
        <p:spPr>
          <a:xfrm>
            <a:off x="0" y="606600"/>
            <a:ext cx="8520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 docker system info &lt;&lt;= display the information about  the docker environment  </a:t>
            </a:r>
          </a:p>
        </p:txBody>
      </p:sp>
      <p:pic>
        <p:nvPicPr>
          <p:cNvPr id="4" name="Picture 3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E3CDB3F4-8247-4CDA-8706-023F4E21B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09" y="2808298"/>
            <a:ext cx="6688950" cy="1365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9CFF87-B169-43DB-8F5F-E5A295D29681}"/>
              </a:ext>
            </a:extLst>
          </p:cNvPr>
          <p:cNvSpPr txBox="1"/>
          <p:nvPr/>
        </p:nvSpPr>
        <p:spPr>
          <a:xfrm>
            <a:off x="74428" y="2402473"/>
            <a:ext cx="8520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 docker system df  &lt;&lt;= display reclaimable size occupied by images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8926F-A10A-48A0-94F8-85E2812EF9D7}"/>
              </a:ext>
            </a:extLst>
          </p:cNvPr>
          <p:cNvSpPr txBox="1"/>
          <p:nvPr/>
        </p:nvSpPr>
        <p:spPr>
          <a:xfrm>
            <a:off x="184109" y="1054386"/>
            <a:ext cx="852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Default logging driver is json-file ,</a:t>
            </a:r>
          </a:p>
          <a:p>
            <a:r>
              <a:rPr lang="en-GB" sz="1600" b="1" dirty="0">
                <a:solidFill>
                  <a:schemeClr val="bg1"/>
                </a:solidFill>
              </a:rPr>
              <a:t>default runtime is </a:t>
            </a:r>
            <a:r>
              <a:rPr lang="en-GB" sz="1600" b="1" dirty="0" err="1">
                <a:solidFill>
                  <a:schemeClr val="bg1"/>
                </a:solidFill>
              </a:rPr>
              <a:t>runc</a:t>
            </a:r>
            <a:endParaRPr lang="en-GB" sz="1600" b="1" dirty="0">
              <a:solidFill>
                <a:schemeClr val="bg1"/>
              </a:solidFill>
            </a:endParaRPr>
          </a:p>
          <a:p>
            <a:r>
              <a:rPr lang="en-GB" sz="1600" b="1" dirty="0">
                <a:solidFill>
                  <a:schemeClr val="bg1"/>
                </a:solidFill>
              </a:rPr>
              <a:t>Default root </a:t>
            </a:r>
            <a:r>
              <a:rPr lang="en-GB" sz="1600" b="1" dirty="0" err="1">
                <a:solidFill>
                  <a:schemeClr val="bg1"/>
                </a:solidFill>
              </a:rPr>
              <a:t>dir</a:t>
            </a:r>
            <a:r>
              <a:rPr lang="en-GB" sz="1600" b="1" dirty="0">
                <a:solidFill>
                  <a:schemeClr val="bg1"/>
                </a:solidFill>
              </a:rPr>
              <a:t>  /var/lib/docker</a:t>
            </a:r>
          </a:p>
        </p:txBody>
      </p:sp>
    </p:spTree>
    <p:extLst>
      <p:ext uri="{BB962C8B-B14F-4D97-AF65-F5344CB8AC3E}">
        <p14:creationId xmlns:p14="http://schemas.microsoft.com/office/powerpoint/2010/main" val="22602178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184109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</a:t>
            </a:r>
            <a:r>
              <a:rPr lang="es" dirty="0"/>
              <a:t>ocker system info</a:t>
            </a:r>
            <a:endParaRPr dirty="0"/>
          </a:p>
        </p:txBody>
      </p:sp>
      <p:cxnSp>
        <p:nvCxnSpPr>
          <p:cNvPr id="694" name="Google Shape;694;p32"/>
          <p:cNvCxnSpPr/>
          <p:nvPr/>
        </p:nvCxnSpPr>
        <p:spPr>
          <a:xfrm>
            <a:off x="184109" y="547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FCC0A7-93EC-406F-B8D2-610C48FD8688}"/>
              </a:ext>
            </a:extLst>
          </p:cNvPr>
          <p:cNvSpPr txBox="1"/>
          <p:nvPr/>
        </p:nvSpPr>
        <p:spPr>
          <a:xfrm>
            <a:off x="0" y="606600"/>
            <a:ext cx="8520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 docker system events &lt;&lt;= display the information about  the docker environment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CFF87-B169-43DB-8F5F-E5A295D29681}"/>
              </a:ext>
            </a:extLst>
          </p:cNvPr>
          <p:cNvSpPr txBox="1"/>
          <p:nvPr/>
        </p:nvSpPr>
        <p:spPr>
          <a:xfrm>
            <a:off x="74428" y="2459409"/>
            <a:ext cx="8520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 docker system events –format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8926F-A10A-48A0-94F8-85E2812EF9D7}"/>
              </a:ext>
            </a:extLst>
          </p:cNvPr>
          <p:cNvSpPr txBox="1"/>
          <p:nvPr/>
        </p:nvSpPr>
        <p:spPr>
          <a:xfrm>
            <a:off x="184109" y="1002090"/>
            <a:ext cx="8520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 docker system events --since 2021-08-17</a:t>
            </a:r>
          </a:p>
          <a:p>
            <a:endParaRPr lang="en-GB" sz="1600" b="1" dirty="0">
              <a:solidFill>
                <a:schemeClr val="bg1"/>
              </a:solidFill>
            </a:endParaRPr>
          </a:p>
          <a:p>
            <a:r>
              <a:rPr lang="en-GB" sz="1600" b="1" dirty="0">
                <a:solidFill>
                  <a:schemeClr val="bg1"/>
                </a:solidFill>
              </a:rPr>
              <a:t>docker system events --filter </a:t>
            </a:r>
          </a:p>
          <a:p>
            <a:endParaRPr lang="en-GB" sz="1600" b="1" dirty="0">
              <a:solidFill>
                <a:schemeClr val="bg1"/>
              </a:solidFill>
            </a:endParaRPr>
          </a:p>
          <a:p>
            <a:r>
              <a:rPr lang="en-GB" sz="1600" b="1" dirty="0">
                <a:solidFill>
                  <a:schemeClr val="bg1"/>
                </a:solidFill>
              </a:rPr>
              <a:t>docker system events –until </a:t>
            </a:r>
          </a:p>
          <a:p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EEF72-1DDC-451E-94C7-23D07CC0B8DC}"/>
              </a:ext>
            </a:extLst>
          </p:cNvPr>
          <p:cNvSpPr txBox="1"/>
          <p:nvPr/>
        </p:nvSpPr>
        <p:spPr>
          <a:xfrm>
            <a:off x="184109" y="3046511"/>
            <a:ext cx="8098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docker system prune –a  remove the all dangling images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9E692-4B07-47E9-BDAB-1FBBDB72F840}"/>
              </a:ext>
            </a:extLst>
          </p:cNvPr>
          <p:cNvSpPr txBox="1"/>
          <p:nvPr/>
        </p:nvSpPr>
        <p:spPr>
          <a:xfrm>
            <a:off x="184109" y="3664391"/>
            <a:ext cx="86728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docker system prune –volumes &lt;== remove the all unused volume </a:t>
            </a:r>
          </a:p>
        </p:txBody>
      </p:sp>
    </p:spTree>
    <p:extLst>
      <p:ext uri="{BB962C8B-B14F-4D97-AF65-F5344CB8AC3E}">
        <p14:creationId xmlns:p14="http://schemas.microsoft.com/office/powerpoint/2010/main" val="36879017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184109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Docker backup and disaster recovery</a:t>
            </a:r>
            <a:endParaRPr dirty="0"/>
          </a:p>
        </p:txBody>
      </p:sp>
      <p:cxnSp>
        <p:nvCxnSpPr>
          <p:cNvPr id="694" name="Google Shape;694;p32"/>
          <p:cNvCxnSpPr/>
          <p:nvPr/>
        </p:nvCxnSpPr>
        <p:spPr>
          <a:xfrm>
            <a:off x="184109" y="547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FCC0A7-93EC-406F-B8D2-610C48FD8688}"/>
              </a:ext>
            </a:extLst>
          </p:cNvPr>
          <p:cNvSpPr txBox="1"/>
          <p:nvPr/>
        </p:nvSpPr>
        <p:spPr>
          <a:xfrm>
            <a:off x="308061" y="722287"/>
            <a:ext cx="8520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0" i="0" dirty="0">
                <a:solidFill>
                  <a:srgbClr val="FFFFFF"/>
                </a:solidFill>
                <a:effectLst/>
                <a:latin typeface="Geomanist Book"/>
              </a:rPr>
              <a:t>Back up the swarm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DDCAC4-D013-4FAB-87F4-B2BB370A2AC3}"/>
              </a:ext>
            </a:extLst>
          </p:cNvPr>
          <p:cNvSpPr txBox="1"/>
          <p:nvPr/>
        </p:nvSpPr>
        <p:spPr>
          <a:xfrm>
            <a:off x="184109" y="1408932"/>
            <a:ext cx="87685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Docker manager nodes store the swarm state and manager logs in the </a:t>
            </a:r>
            <a:r>
              <a:rPr lang="en-GB" dirty="0">
                <a:solidFill>
                  <a:srgbClr val="FF0066"/>
                </a:solidFill>
              </a:rPr>
              <a:t>/var/lib/docker/swarm/ </a:t>
            </a:r>
            <a:r>
              <a:rPr lang="en-GB" dirty="0">
                <a:solidFill>
                  <a:schemeClr val="bg1"/>
                </a:solidFill>
              </a:rPr>
              <a:t>directory. This data includes the keys used to encrypt the Raft logs. Without these keys, you cannot restore the swarm.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If the swarm has </a:t>
            </a:r>
            <a:r>
              <a:rPr lang="en-GB" dirty="0">
                <a:solidFill>
                  <a:srgbClr val="FF0066"/>
                </a:solidFill>
              </a:rPr>
              <a:t>auto-lock enabled, </a:t>
            </a:r>
            <a:r>
              <a:rPr lang="en-GB" dirty="0">
                <a:solidFill>
                  <a:schemeClr val="bg1"/>
                </a:solidFill>
              </a:rPr>
              <a:t>you need the unlock key to restore the swarm from backup. Retrieve the unlock key if necessary and store it in a safe location</a:t>
            </a:r>
          </a:p>
          <a:p>
            <a:pPr>
              <a:buClr>
                <a:srgbClr val="FFFF00"/>
              </a:buClr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Stop Docker on the manager before backing up the data, so that no data is being changed during the backup.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Back up the entire </a:t>
            </a:r>
            <a:r>
              <a:rPr lang="en-GB" dirty="0">
                <a:solidFill>
                  <a:srgbClr val="FF0066"/>
                </a:solidFill>
              </a:rPr>
              <a:t>/var/lib/docker/swarm </a:t>
            </a:r>
            <a:r>
              <a:rPr lang="en-GB" dirty="0">
                <a:solidFill>
                  <a:schemeClr val="bg1"/>
                </a:solidFill>
              </a:rPr>
              <a:t>directory.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Swarm backup consists Raft </a:t>
            </a:r>
            <a:r>
              <a:rPr lang="en-GB" dirty="0" err="1">
                <a:solidFill>
                  <a:schemeClr val="bg1"/>
                </a:solidFill>
              </a:rPr>
              <a:t>keys,membership,services,networks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overlay,config,secrets</a:t>
            </a:r>
            <a:r>
              <a:rPr lang="en-GB" dirty="0">
                <a:solidFill>
                  <a:schemeClr val="bg1"/>
                </a:solidFill>
              </a:rPr>
              <a:t> swarm unlock key must be saved at different place 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899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184109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Docker backup and disaster recovery</a:t>
            </a:r>
            <a:endParaRPr dirty="0"/>
          </a:p>
        </p:txBody>
      </p:sp>
      <p:cxnSp>
        <p:nvCxnSpPr>
          <p:cNvPr id="694" name="Google Shape;694;p32"/>
          <p:cNvCxnSpPr/>
          <p:nvPr/>
        </p:nvCxnSpPr>
        <p:spPr>
          <a:xfrm>
            <a:off x="184109" y="547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FCC0A7-93EC-406F-B8D2-610C48FD8688}"/>
              </a:ext>
            </a:extLst>
          </p:cNvPr>
          <p:cNvSpPr txBox="1"/>
          <p:nvPr/>
        </p:nvSpPr>
        <p:spPr>
          <a:xfrm>
            <a:off x="432014" y="694191"/>
            <a:ext cx="8520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0" i="0" dirty="0">
                <a:solidFill>
                  <a:srgbClr val="FFFFFF"/>
                </a:solidFill>
                <a:effectLst/>
                <a:latin typeface="Geomanist Book"/>
              </a:rPr>
              <a:t>Restore the swarm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DDCAC4-D013-4FAB-87F4-B2BB370A2AC3}"/>
              </a:ext>
            </a:extLst>
          </p:cNvPr>
          <p:cNvSpPr txBox="1"/>
          <p:nvPr/>
        </p:nvSpPr>
        <p:spPr>
          <a:xfrm>
            <a:off x="184109" y="1377035"/>
            <a:ext cx="876850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Restore the </a:t>
            </a:r>
            <a:r>
              <a:rPr lang="en-GB" dirty="0">
                <a:solidFill>
                  <a:srgbClr val="FF0066"/>
                </a:solidFill>
              </a:rPr>
              <a:t>/var/lib/docker/swarm </a:t>
            </a:r>
            <a:r>
              <a:rPr lang="en-GB" dirty="0">
                <a:solidFill>
                  <a:schemeClr val="bg1"/>
                </a:solidFill>
              </a:rPr>
              <a:t>directory with the contents of the backup.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Start Docker on the new node. Unlock the swarm if necessary.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Re-initialize the swarm using the following command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docker swarm </a:t>
            </a:r>
            <a:r>
              <a:rPr lang="en-GB" dirty="0" err="1">
                <a:solidFill>
                  <a:schemeClr val="bg1"/>
                </a:solidFill>
              </a:rPr>
              <a:t>init</a:t>
            </a:r>
            <a:r>
              <a:rPr lang="en-GB" dirty="0">
                <a:solidFill>
                  <a:schemeClr val="bg1"/>
                </a:solidFill>
              </a:rPr>
              <a:t> --force-new-cluster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You must use the same IP as the node from which you made the backup.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954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184109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Docker backup and disaster recovery</a:t>
            </a:r>
            <a:endParaRPr dirty="0"/>
          </a:p>
        </p:txBody>
      </p:sp>
      <p:cxnSp>
        <p:nvCxnSpPr>
          <p:cNvPr id="694" name="Google Shape;694;p32"/>
          <p:cNvCxnSpPr/>
          <p:nvPr/>
        </p:nvCxnSpPr>
        <p:spPr>
          <a:xfrm>
            <a:off x="184109" y="547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FCC0A7-93EC-406F-B8D2-610C48FD8688}"/>
              </a:ext>
            </a:extLst>
          </p:cNvPr>
          <p:cNvSpPr txBox="1"/>
          <p:nvPr/>
        </p:nvSpPr>
        <p:spPr>
          <a:xfrm>
            <a:off x="432014" y="694191"/>
            <a:ext cx="8520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dirty="0">
                <a:solidFill>
                  <a:srgbClr val="FFFFFF"/>
                </a:solidFill>
                <a:latin typeface="Geomanist Book"/>
              </a:rPr>
              <a:t>Docker UCP backup</a:t>
            </a:r>
            <a:endParaRPr lang="en-GB" sz="2000" b="0" i="0" dirty="0">
              <a:solidFill>
                <a:srgbClr val="FFFFFF"/>
              </a:solidFill>
              <a:effectLst/>
              <a:latin typeface="Geomanist Book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DDCAC4-D013-4FAB-87F4-B2BB370A2AC3}"/>
              </a:ext>
            </a:extLst>
          </p:cNvPr>
          <p:cNvSpPr txBox="1"/>
          <p:nvPr/>
        </p:nvSpPr>
        <p:spPr>
          <a:xfrm>
            <a:off x="184109" y="1377035"/>
            <a:ext cx="51109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Backup should be restore on  the same version of cluster.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More than one backup at a time is not supported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 err="1">
                <a:solidFill>
                  <a:schemeClr val="bg1"/>
                </a:solidFill>
              </a:rPr>
              <a:t>Ucp</a:t>
            </a:r>
            <a:r>
              <a:rPr lang="en-GB" dirty="0">
                <a:solidFill>
                  <a:schemeClr val="bg1"/>
                </a:solidFill>
              </a:rPr>
              <a:t> does not include swarm workloads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docker swarm </a:t>
            </a:r>
            <a:r>
              <a:rPr lang="en-GB" dirty="0" err="1">
                <a:solidFill>
                  <a:schemeClr val="bg1"/>
                </a:solidFill>
              </a:rPr>
              <a:t>init</a:t>
            </a:r>
            <a:r>
              <a:rPr lang="en-GB" dirty="0">
                <a:solidFill>
                  <a:schemeClr val="bg1"/>
                </a:solidFill>
              </a:rPr>
              <a:t> --force-new-cluster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7067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184109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Docker backup and disaster recovery</a:t>
            </a:r>
            <a:endParaRPr dirty="0"/>
          </a:p>
        </p:txBody>
      </p:sp>
      <p:cxnSp>
        <p:nvCxnSpPr>
          <p:cNvPr id="694" name="Google Shape;694;p32"/>
          <p:cNvCxnSpPr/>
          <p:nvPr/>
        </p:nvCxnSpPr>
        <p:spPr>
          <a:xfrm>
            <a:off x="184109" y="547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FCC0A7-93EC-406F-B8D2-610C48FD8688}"/>
              </a:ext>
            </a:extLst>
          </p:cNvPr>
          <p:cNvSpPr txBox="1"/>
          <p:nvPr/>
        </p:nvSpPr>
        <p:spPr>
          <a:xfrm>
            <a:off x="432014" y="694191"/>
            <a:ext cx="8520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dirty="0">
                <a:solidFill>
                  <a:srgbClr val="FFFFFF"/>
                </a:solidFill>
                <a:latin typeface="Geomanist Book"/>
              </a:rPr>
              <a:t>Docker UCP backup contents</a:t>
            </a:r>
            <a:endParaRPr lang="en-GB" sz="2000" b="0" i="0" dirty="0">
              <a:solidFill>
                <a:srgbClr val="FFFFFF"/>
              </a:solidFill>
              <a:effectLst/>
              <a:latin typeface="Geomanist Book"/>
            </a:endParaRP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C9DD7F92-9FF5-40B8-BD5A-BBCF8FED0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00570"/>
              </p:ext>
            </p:extLst>
          </p:nvPr>
        </p:nvGraphicFramePr>
        <p:xfrm>
          <a:off x="506442" y="1153750"/>
          <a:ext cx="3225586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93">
                  <a:extLst>
                    <a:ext uri="{9D8B030D-6E8A-4147-A177-3AD203B41FA5}">
                      <a16:colId xmlns:a16="http://schemas.microsoft.com/office/drawing/2014/main" val="1642140178"/>
                    </a:ext>
                  </a:extLst>
                </a:gridCol>
                <a:gridCol w="1612793">
                  <a:extLst>
                    <a:ext uri="{9D8B030D-6E8A-4147-A177-3AD203B41FA5}">
                      <a16:colId xmlns:a16="http://schemas.microsoft.com/office/drawing/2014/main" val="2029778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33CC"/>
                          </a:solidFill>
                        </a:rPr>
                        <a:t>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33CC"/>
                          </a:solidFill>
                        </a:rPr>
                        <a:t>Baked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5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Access control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2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Certificate and 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5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Metrics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6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55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9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Overlay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Config,secrets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9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57666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C930E929-AAA2-42B6-8CFB-031B8DAC6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18546"/>
              </p:ext>
            </p:extLst>
          </p:nvPr>
        </p:nvGraphicFramePr>
        <p:xfrm>
          <a:off x="4692314" y="1062310"/>
          <a:ext cx="3225586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93">
                  <a:extLst>
                    <a:ext uri="{9D8B030D-6E8A-4147-A177-3AD203B41FA5}">
                      <a16:colId xmlns:a16="http://schemas.microsoft.com/office/drawing/2014/main" val="1642140178"/>
                    </a:ext>
                  </a:extLst>
                </a:gridCol>
                <a:gridCol w="1612793">
                  <a:extLst>
                    <a:ext uri="{9D8B030D-6E8A-4147-A177-3AD203B41FA5}">
                      <a16:colId xmlns:a16="http://schemas.microsoft.com/office/drawing/2014/main" val="2029778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33CC"/>
                          </a:solidFill>
                        </a:rPr>
                        <a:t>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33CC"/>
                          </a:solidFill>
                        </a:rPr>
                        <a:t>Baked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5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ucp</a:t>
                      </a:r>
                      <a:r>
                        <a:rPr lang="en-GB" dirty="0"/>
                        <a:t>-metrics-data: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ucp</a:t>
                      </a: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-node-certs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2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Routing mesh settings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5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Interlock L7 ingress configuration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62069"/>
                  </a:ext>
                </a:extLst>
              </a:tr>
              <a:tr h="380716">
                <a:tc>
                  <a:txBody>
                    <a:bodyPr/>
                    <a:lstStyle/>
                    <a:p>
                      <a:r>
                        <a:rPr lang="en-GB" dirty="0"/>
                        <a:t>Kubernetes declarative objects</a:t>
                      </a:r>
                    </a:p>
                    <a:p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Pods, deployments, </a:t>
                      </a:r>
                      <a:r>
                        <a:rPr lang="en-GB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replicasets</a:t>
                      </a: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configurations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556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1812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2303909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DTR=MSR</a:t>
            </a:r>
            <a:endParaRPr dirty="0"/>
          </a:p>
        </p:txBody>
      </p:sp>
      <p:cxnSp>
        <p:nvCxnSpPr>
          <p:cNvPr id="694" name="Google Shape;694;p32"/>
          <p:cNvCxnSpPr/>
          <p:nvPr/>
        </p:nvCxnSpPr>
        <p:spPr>
          <a:xfrm>
            <a:off x="184109" y="547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FCC0A7-93EC-406F-B8D2-610C48FD8688}"/>
              </a:ext>
            </a:extLst>
          </p:cNvPr>
          <p:cNvSpPr txBox="1"/>
          <p:nvPr/>
        </p:nvSpPr>
        <p:spPr>
          <a:xfrm>
            <a:off x="2137144" y="39780"/>
            <a:ext cx="3583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0" i="0" dirty="0">
                <a:solidFill>
                  <a:srgbClr val="FFFFFF"/>
                </a:solidFill>
                <a:effectLst/>
                <a:latin typeface="Geomanist Book"/>
              </a:rPr>
              <a:t>DTR [ Digital trusted Repository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5B680-BBB8-4DDE-A269-2255B8314411}"/>
              </a:ext>
            </a:extLst>
          </p:cNvPr>
          <p:cNvSpPr txBox="1"/>
          <p:nvPr/>
        </p:nvSpPr>
        <p:spPr>
          <a:xfrm>
            <a:off x="184109" y="1377035"/>
            <a:ext cx="3048189" cy="1384995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Image and job management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 err="1">
                <a:solidFill>
                  <a:schemeClr val="bg1"/>
                </a:solidFill>
              </a:rPr>
              <a:t>Availibility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 err="1">
                <a:solidFill>
                  <a:schemeClr val="bg1"/>
                </a:solidFill>
              </a:rPr>
              <a:t>Efficiencey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Built-in access-control 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Security scanning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Image signing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0FD8E-025F-42FA-895A-86D32A2E9DEC}"/>
              </a:ext>
            </a:extLst>
          </p:cNvPr>
          <p:cNvSpPr txBox="1"/>
          <p:nvPr/>
        </p:nvSpPr>
        <p:spPr>
          <a:xfrm>
            <a:off x="4291821" y="1377035"/>
            <a:ext cx="3048189" cy="1384995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Amazon s3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 err="1">
                <a:solidFill>
                  <a:schemeClr val="bg1"/>
                </a:solidFill>
              </a:rPr>
              <a:t>Nfs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 err="1">
                <a:solidFill>
                  <a:schemeClr val="bg1"/>
                </a:solidFill>
              </a:rPr>
              <a:t>Cleversafe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 err="1">
                <a:solidFill>
                  <a:schemeClr val="bg1"/>
                </a:solidFill>
              </a:rPr>
              <a:t>Googlecloud</a:t>
            </a:r>
            <a:r>
              <a:rPr lang="en-GB" dirty="0">
                <a:solidFill>
                  <a:schemeClr val="bg1"/>
                </a:solidFill>
              </a:rPr>
              <a:t> storage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 err="1">
                <a:solidFill>
                  <a:schemeClr val="bg1"/>
                </a:solidFill>
              </a:rPr>
              <a:t>Openstack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Microsoft azure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72B54-3515-4200-9A7D-54B0556CBA4D}"/>
              </a:ext>
            </a:extLst>
          </p:cNvPr>
          <p:cNvSpPr txBox="1"/>
          <p:nvPr/>
        </p:nvSpPr>
        <p:spPr>
          <a:xfrm>
            <a:off x="1179931" y="917476"/>
            <a:ext cx="1056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dirty="0">
                <a:solidFill>
                  <a:srgbClr val="FFFFFF"/>
                </a:solidFill>
                <a:latin typeface="Geomanist Book"/>
              </a:rPr>
              <a:t>Feature </a:t>
            </a:r>
            <a:endParaRPr lang="en-GB" sz="2000" b="0" i="0" dirty="0">
              <a:solidFill>
                <a:srgbClr val="FFFFFF"/>
              </a:solidFill>
              <a:effectLst/>
              <a:latin typeface="Geomanist Book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3DC49-EF6E-498B-AE0D-9EED35328BFF}"/>
              </a:ext>
            </a:extLst>
          </p:cNvPr>
          <p:cNvSpPr txBox="1"/>
          <p:nvPr/>
        </p:nvSpPr>
        <p:spPr>
          <a:xfrm>
            <a:off x="4692220" y="869664"/>
            <a:ext cx="24953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dirty="0">
                <a:solidFill>
                  <a:srgbClr val="FFFFFF"/>
                </a:solidFill>
                <a:latin typeface="Geomanist Book"/>
              </a:rPr>
              <a:t>Image store </a:t>
            </a:r>
            <a:r>
              <a:rPr lang="en-GB" sz="2000" dirty="0" err="1">
                <a:solidFill>
                  <a:srgbClr val="FFFFFF"/>
                </a:solidFill>
                <a:latin typeface="Geomanist Book"/>
              </a:rPr>
              <a:t>platfom</a:t>
            </a:r>
            <a:r>
              <a:rPr lang="en-GB" sz="2000" dirty="0">
                <a:solidFill>
                  <a:srgbClr val="FFFFFF"/>
                </a:solidFill>
                <a:latin typeface="Geomanist Book"/>
              </a:rPr>
              <a:t> </a:t>
            </a:r>
            <a:endParaRPr lang="en-GB" sz="2000" b="0" i="0" dirty="0">
              <a:solidFill>
                <a:srgbClr val="FFFFFF"/>
              </a:solidFill>
              <a:effectLst/>
              <a:latin typeface="Geomanist Book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5984BF-3A7F-4E98-9513-3B4043AD33F2}"/>
              </a:ext>
            </a:extLst>
          </p:cNvPr>
          <p:cNvSpPr txBox="1"/>
          <p:nvPr/>
        </p:nvSpPr>
        <p:spPr>
          <a:xfrm>
            <a:off x="1179931" y="4596350"/>
            <a:ext cx="80455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0" i="0" dirty="0">
                <a:solidFill>
                  <a:srgbClr val="FFFFFF"/>
                </a:solidFill>
                <a:effectLst/>
                <a:latin typeface="Geomanist Book"/>
              </a:rPr>
              <a:t>https://docs.mirantis.com/msr/2.9/install/install-online.html</a:t>
            </a:r>
          </a:p>
        </p:txBody>
      </p:sp>
    </p:spTree>
    <p:extLst>
      <p:ext uri="{BB962C8B-B14F-4D97-AF65-F5344CB8AC3E}">
        <p14:creationId xmlns:p14="http://schemas.microsoft.com/office/powerpoint/2010/main" val="10517156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2303909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DTR=MSR</a:t>
            </a:r>
            <a:endParaRPr dirty="0"/>
          </a:p>
        </p:txBody>
      </p:sp>
      <p:cxnSp>
        <p:nvCxnSpPr>
          <p:cNvPr id="694" name="Google Shape;694;p32"/>
          <p:cNvCxnSpPr/>
          <p:nvPr/>
        </p:nvCxnSpPr>
        <p:spPr>
          <a:xfrm>
            <a:off x="184109" y="547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FCC0A7-93EC-406F-B8D2-610C48FD8688}"/>
              </a:ext>
            </a:extLst>
          </p:cNvPr>
          <p:cNvSpPr txBox="1"/>
          <p:nvPr/>
        </p:nvSpPr>
        <p:spPr>
          <a:xfrm>
            <a:off x="2137144" y="39780"/>
            <a:ext cx="3583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0" i="0" dirty="0">
                <a:solidFill>
                  <a:srgbClr val="FFFFFF"/>
                </a:solidFill>
                <a:effectLst/>
                <a:latin typeface="Geomanist Book"/>
              </a:rPr>
              <a:t>DTR [ Digital trusted Repository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5B680-BBB8-4DDE-A269-2255B8314411}"/>
              </a:ext>
            </a:extLst>
          </p:cNvPr>
          <p:cNvSpPr txBox="1"/>
          <p:nvPr/>
        </p:nvSpPr>
        <p:spPr>
          <a:xfrm>
            <a:off x="60156" y="630530"/>
            <a:ext cx="8768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DTR installed on worker node and for the high availabilities one more instance can be distributed across the node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7961725E-9EEB-4F11-B248-2748756D6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01555"/>
              </p:ext>
            </p:extLst>
          </p:nvPr>
        </p:nvGraphicFramePr>
        <p:xfrm>
          <a:off x="1658678" y="987040"/>
          <a:ext cx="2913322" cy="4054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61">
                  <a:extLst>
                    <a:ext uri="{9D8B030D-6E8A-4147-A177-3AD203B41FA5}">
                      <a16:colId xmlns:a16="http://schemas.microsoft.com/office/drawing/2014/main" val="1642140178"/>
                    </a:ext>
                  </a:extLst>
                </a:gridCol>
                <a:gridCol w="1456661">
                  <a:extLst>
                    <a:ext uri="{9D8B030D-6E8A-4147-A177-3AD203B41FA5}">
                      <a16:colId xmlns:a16="http://schemas.microsoft.com/office/drawing/2014/main" val="2029778437"/>
                    </a:ext>
                  </a:extLst>
                </a:gridCol>
              </a:tblGrid>
              <a:tr h="306654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33CC"/>
                          </a:solidFill>
                        </a:rPr>
                        <a:t>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33CC"/>
                          </a:solidFill>
                        </a:rPr>
                        <a:t>Baked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52272"/>
                  </a:ext>
                </a:extLst>
              </a:tr>
              <a:tr h="295407">
                <a:tc>
                  <a:txBody>
                    <a:bodyPr/>
                    <a:lstStyle/>
                    <a:p>
                      <a:r>
                        <a:rPr lang="en-GB" dirty="0"/>
                        <a:t>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4000"/>
                  </a:ext>
                </a:extLst>
              </a:tr>
              <a:tr h="485643">
                <a:tc>
                  <a:txBody>
                    <a:bodyPr/>
                    <a:lstStyle/>
                    <a:p>
                      <a:r>
                        <a:rPr lang="en-GB" dirty="0"/>
                        <a:t>Repository 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20462"/>
                  </a:ext>
                </a:extLst>
              </a:tr>
              <a:tr h="685614">
                <a:tc>
                  <a:txBody>
                    <a:bodyPr/>
                    <a:lstStyle/>
                    <a:p>
                      <a:r>
                        <a:rPr lang="en-GB" dirty="0"/>
                        <a:t>Access control to repos and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53930"/>
                  </a:ext>
                </a:extLst>
              </a:tr>
              <a:tr h="285869">
                <a:tc>
                  <a:txBody>
                    <a:bodyPr/>
                    <a:lstStyle/>
                    <a:p>
                      <a:r>
                        <a:rPr lang="en-GB" dirty="0"/>
                        <a:t>Notary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62069"/>
                  </a:ext>
                </a:extLst>
              </a:tr>
              <a:tr h="285672">
                <a:tc>
                  <a:txBody>
                    <a:bodyPr/>
                    <a:lstStyle/>
                    <a:p>
                      <a:r>
                        <a:rPr lang="en-GB" dirty="0"/>
                        <a:t>Scan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556312"/>
                  </a:ext>
                </a:extLst>
              </a:tr>
              <a:tr h="485643">
                <a:tc>
                  <a:txBody>
                    <a:bodyPr/>
                    <a:lstStyle/>
                    <a:p>
                      <a:r>
                        <a:rPr lang="en-GB" dirty="0"/>
                        <a:t>Certification and 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90237"/>
                  </a:ext>
                </a:extLst>
              </a:tr>
              <a:tr h="285672">
                <a:tc>
                  <a:txBody>
                    <a:bodyPr/>
                    <a:lstStyle/>
                    <a:p>
                      <a:r>
                        <a:rPr lang="en-GB" dirty="0"/>
                        <a:t>Image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8250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r>
                        <a:rPr lang="en-GB" dirty="0" err="1"/>
                        <a:t>User,orgs.team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97310"/>
                  </a:ext>
                </a:extLst>
              </a:tr>
              <a:tr h="456399">
                <a:tc>
                  <a:txBody>
                    <a:bodyPr/>
                    <a:lstStyle/>
                    <a:p>
                      <a:r>
                        <a:rPr lang="en-GB" dirty="0"/>
                        <a:t>Vulnerability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57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6737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184109" y="0"/>
            <a:ext cx="2303909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0" i="0" dirty="0">
                <a:solidFill>
                  <a:srgbClr val="FFFFFF"/>
                </a:solidFill>
                <a:effectLst/>
                <a:latin typeface="Geomanist Book"/>
              </a:rPr>
              <a:t>Use volumes</a:t>
            </a:r>
            <a:br>
              <a:rPr lang="en-GB" b="0" i="0" dirty="0">
                <a:solidFill>
                  <a:srgbClr val="FFFFFF"/>
                </a:solidFill>
                <a:effectLst/>
                <a:latin typeface="Geomanist Book"/>
              </a:rPr>
            </a:br>
            <a:br>
              <a:rPr lang="en-GB" dirty="0"/>
            </a:br>
            <a:r>
              <a:rPr lang="en-GB" dirty="0"/>
              <a:t>Volume</a:t>
            </a:r>
            <a:endParaRPr dirty="0"/>
          </a:p>
        </p:txBody>
      </p:sp>
      <p:cxnSp>
        <p:nvCxnSpPr>
          <p:cNvPr id="694" name="Google Shape;694;p32"/>
          <p:cNvCxnSpPr/>
          <p:nvPr/>
        </p:nvCxnSpPr>
        <p:spPr>
          <a:xfrm>
            <a:off x="184109" y="547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B64308-C1D9-4617-836D-D3C4D745662E}"/>
              </a:ext>
            </a:extLst>
          </p:cNvPr>
          <p:cNvSpPr txBox="1"/>
          <p:nvPr/>
        </p:nvSpPr>
        <p:spPr>
          <a:xfrm>
            <a:off x="88416" y="1377035"/>
            <a:ext cx="88641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Volumes are the preferred mechanism for persisting data generated by and used by Docker containers. While bind mounts are dependent on the directory structure and OS of the host machine.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Volumes can be more safely shared among multiple containers.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Volume drivers let you store volumes on remote hosts or cloud providers, to encrypt the contents of volumes, or to add other functionality.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>
              <a:buClr>
                <a:srgbClr val="FFFF00"/>
              </a:buClr>
            </a:pPr>
            <a:r>
              <a:rPr lang="en-GB" dirty="0">
                <a:solidFill>
                  <a:schemeClr val="bg1"/>
                </a:solidFill>
              </a:rPr>
              <a:t>     </a:t>
            </a:r>
            <a:r>
              <a:rPr lang="en-GB" dirty="0">
                <a:solidFill>
                  <a:srgbClr val="FF0066"/>
                </a:solidFill>
              </a:rPr>
              <a:t>Differences between -v and --mount </a:t>
            </a:r>
            <a:r>
              <a:rPr lang="en-GB" dirty="0" err="1">
                <a:solidFill>
                  <a:srgbClr val="FF0066"/>
                </a:solidFill>
              </a:rPr>
              <a:t>behavior</a:t>
            </a:r>
            <a:endParaRPr lang="en-GB" dirty="0">
              <a:solidFill>
                <a:srgbClr val="FF0066"/>
              </a:solidFill>
            </a:endParaRPr>
          </a:p>
          <a:p>
            <a:pPr>
              <a:buClr>
                <a:srgbClr val="FFFF00"/>
              </a:buClr>
            </a:pPr>
            <a:endParaRPr lang="en-GB" dirty="0">
              <a:solidFill>
                <a:srgbClr val="FF0066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As opposed to bind mounts, all options for volumes are available for both --mount and -v flags.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When using volumes with services, only --mount is supported.</a:t>
            </a:r>
          </a:p>
        </p:txBody>
      </p:sp>
    </p:spTree>
    <p:extLst>
      <p:ext uri="{BB962C8B-B14F-4D97-AF65-F5344CB8AC3E}">
        <p14:creationId xmlns:p14="http://schemas.microsoft.com/office/powerpoint/2010/main" val="228594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24943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Uninstall the docker engine</a:t>
            </a:r>
            <a:endParaRPr dirty="0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79658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59;p22">
            <a:extLst>
              <a:ext uri="{FF2B5EF4-FFF2-40B4-BE49-F238E27FC236}">
                <a16:creationId xmlns:a16="http://schemas.microsoft.com/office/drawing/2014/main" id="{12663ECD-C5C9-4CA0-992D-ACA53730D6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8236" y="917574"/>
            <a:ext cx="8743278" cy="3993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Uninstall the docker engine</a:t>
            </a:r>
            <a:r>
              <a:rPr lang="en-GB" sz="2800" b="0" i="0" dirty="0">
                <a:solidFill>
                  <a:srgbClr val="FFFFF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endParaRPr lang="en-GB" sz="2800" b="0" i="0" dirty="0">
              <a:solidFill>
                <a:schemeClr val="accent1">
                  <a:lumMod val="75000"/>
                </a:schemeClr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r>
              <a:rPr lang="en-GB" sz="1800" dirty="0">
                <a:solidFill>
                  <a:schemeClr val="bg1"/>
                </a:solidFill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r>
              <a:rPr lang="en-GB" sz="1800" dirty="0">
                <a:solidFill>
                  <a:schemeClr val="bg1"/>
                </a:solidFill>
              </a:rPr>
              <a:t>        To delete all images, containers, and volumes: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 rm -rf /var/lib/docker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 rm -rf /var/lib/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</a:rPr>
              <a:t>containerd</a:t>
            </a:r>
            <a:endParaRPr lang="en-GB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699ADF-B381-4526-9DA0-919073CBBC0A}"/>
              </a:ext>
            </a:extLst>
          </p:cNvPr>
          <p:cNvGrpSpPr/>
          <p:nvPr/>
        </p:nvGrpSpPr>
        <p:grpSpPr>
          <a:xfrm>
            <a:off x="462844" y="1510594"/>
            <a:ext cx="7913511" cy="3219449"/>
            <a:chOff x="440267" y="1702505"/>
            <a:chExt cx="7913511" cy="191911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A3EA515-0BEC-43FD-93E9-1DE45549D200}"/>
                </a:ext>
              </a:extLst>
            </p:cNvPr>
            <p:cNvSpPr/>
            <p:nvPr/>
          </p:nvSpPr>
          <p:spPr>
            <a:xfrm>
              <a:off x="440267" y="1702505"/>
              <a:ext cx="7913511" cy="1919111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D31158-D42E-494C-9314-7DA82AB56727}"/>
                </a:ext>
              </a:extLst>
            </p:cNvPr>
            <p:cNvSpPr txBox="1"/>
            <p:nvPr/>
          </p:nvSpPr>
          <p:spPr>
            <a:xfrm>
              <a:off x="570089" y="1702505"/>
              <a:ext cx="4572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GB" sz="2000" dirty="0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B987528-E917-4F27-A3FF-994DA9EFB15E}"/>
              </a:ext>
            </a:extLst>
          </p:cNvPr>
          <p:cNvSpPr txBox="1"/>
          <p:nvPr/>
        </p:nvSpPr>
        <p:spPr>
          <a:xfrm>
            <a:off x="592666" y="1697064"/>
            <a:ext cx="77836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accent1">
                    <a:lumMod val="75000"/>
                  </a:schemeClr>
                </a:solidFill>
              </a:rPr>
              <a:t>apt-get purge docker-ce docker-ce-cli containerd.io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870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B02FC-7598-4992-9F3E-90A80E1D184E}"/>
              </a:ext>
            </a:extLst>
          </p:cNvPr>
          <p:cNvSpPr txBox="1"/>
          <p:nvPr/>
        </p:nvSpPr>
        <p:spPr>
          <a:xfrm>
            <a:off x="691117" y="1976894"/>
            <a:ext cx="71769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Domain 2: Image Creation, Management, and Registry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B02FC-7598-4992-9F3E-90A80E1D184E}"/>
              </a:ext>
            </a:extLst>
          </p:cNvPr>
          <p:cNvSpPr txBox="1"/>
          <p:nvPr/>
        </p:nvSpPr>
        <p:spPr>
          <a:xfrm>
            <a:off x="0" y="0"/>
            <a:ext cx="7176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Domain 2: Image Creation, Management, and Registry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8EA4F-386A-4700-81B8-C70B8AA91845}"/>
              </a:ext>
            </a:extLst>
          </p:cNvPr>
          <p:cNvSpPr txBox="1"/>
          <p:nvPr/>
        </p:nvSpPr>
        <p:spPr>
          <a:xfrm>
            <a:off x="-1" y="609601"/>
            <a:ext cx="877186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The docker build command builds an image from a </a:t>
            </a:r>
            <a:r>
              <a:rPr lang="en-GB" dirty="0" err="1">
                <a:solidFill>
                  <a:srgbClr val="FF0066"/>
                </a:solidFill>
              </a:rPr>
              <a:t>Dockerfile</a:t>
            </a:r>
            <a:r>
              <a:rPr lang="en-GB" dirty="0">
                <a:solidFill>
                  <a:schemeClr val="bg1"/>
                </a:solidFill>
              </a:rPr>
              <a:t> and a context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Do not use root directory for build context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To increase the build’s performance, exclude files and directories by adding a .</a:t>
            </a:r>
            <a:r>
              <a:rPr lang="en-GB" dirty="0" err="1">
                <a:solidFill>
                  <a:srgbClr val="FF0066"/>
                </a:solidFill>
              </a:rPr>
              <a:t>dockerignore</a:t>
            </a:r>
            <a:r>
              <a:rPr lang="en-GB" dirty="0">
                <a:solidFill>
                  <a:schemeClr val="bg1"/>
                </a:solidFill>
              </a:rPr>
              <a:t> file to the context directory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7D52E1-3FDD-4819-B178-4DD65E12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40" y="1956470"/>
            <a:ext cx="7209524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223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B02FC-7598-4992-9F3E-90A80E1D184E}"/>
              </a:ext>
            </a:extLst>
          </p:cNvPr>
          <p:cNvSpPr txBox="1"/>
          <p:nvPr/>
        </p:nvSpPr>
        <p:spPr>
          <a:xfrm>
            <a:off x="0" y="0"/>
            <a:ext cx="7176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Domain 2: Image Creation, Management, and Registry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8EA4F-386A-4700-81B8-C70B8AA91845}"/>
              </a:ext>
            </a:extLst>
          </p:cNvPr>
          <p:cNvSpPr txBox="1"/>
          <p:nvPr/>
        </p:nvSpPr>
        <p:spPr>
          <a:xfrm>
            <a:off x="-1" y="609601"/>
            <a:ext cx="877186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Use –f to specify the docker file location and user –t  to assign the tag for docker file 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The Docker daemon runs the instructions in the </a:t>
            </a:r>
            <a:r>
              <a:rPr lang="en-GB" dirty="0" err="1">
                <a:solidFill>
                  <a:srgbClr val="FF0066"/>
                </a:solidFill>
              </a:rPr>
              <a:t>Dockerfile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. A </a:t>
            </a:r>
            <a:r>
              <a:rPr lang="en-GB" dirty="0" err="1">
                <a:solidFill>
                  <a:srgbClr val="FF0066"/>
                </a:solidFill>
              </a:rPr>
              <a:t>Dockerfile</a:t>
            </a:r>
            <a:r>
              <a:rPr lang="en-GB" dirty="0">
                <a:solidFill>
                  <a:schemeClr val="bg1"/>
                </a:solidFill>
              </a:rPr>
              <a:t> must begin with a </a:t>
            </a:r>
            <a:r>
              <a:rPr lang="en-GB" dirty="0">
                <a:solidFill>
                  <a:srgbClr val="FF0066"/>
                </a:solidFill>
              </a:rPr>
              <a:t>FROM</a:t>
            </a:r>
            <a:r>
              <a:rPr lang="en-GB" dirty="0">
                <a:solidFill>
                  <a:schemeClr val="bg1"/>
                </a:solidFill>
              </a:rPr>
              <a:t> instruction.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764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4"/>
          <p:cNvSpPr txBox="1">
            <a:spLocks noGrp="1"/>
          </p:cNvSpPr>
          <p:nvPr>
            <p:ph type="ctrTitle"/>
          </p:nvPr>
        </p:nvSpPr>
        <p:spPr>
          <a:xfrm>
            <a:off x="130946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Docker Enterprise Edition installation </a:t>
            </a:r>
            <a:endParaRPr dirty="0"/>
          </a:p>
        </p:txBody>
      </p:sp>
      <p:cxnSp>
        <p:nvCxnSpPr>
          <p:cNvPr id="994" name="Google Shape;994;p34"/>
          <p:cNvCxnSpPr/>
          <p:nvPr/>
        </p:nvCxnSpPr>
        <p:spPr>
          <a:xfrm>
            <a:off x="130946" y="54715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FE7BECB-B037-474D-A49C-6BB2444D795B}"/>
              </a:ext>
            </a:extLst>
          </p:cNvPr>
          <p:cNvSpPr/>
          <p:nvPr/>
        </p:nvSpPr>
        <p:spPr>
          <a:xfrm>
            <a:off x="1307617" y="2571750"/>
            <a:ext cx="1272551" cy="999461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Linux client</a:t>
            </a:r>
          </a:p>
        </p:txBody>
      </p:sp>
      <p:sp>
        <p:nvSpPr>
          <p:cNvPr id="251" name="Flowchart: Process 250">
            <a:extLst>
              <a:ext uri="{FF2B5EF4-FFF2-40B4-BE49-F238E27FC236}">
                <a16:creationId xmlns:a16="http://schemas.microsoft.com/office/drawing/2014/main" id="{E1A8ACA5-93ED-4891-B924-1F3650C03F98}"/>
              </a:ext>
            </a:extLst>
          </p:cNvPr>
          <p:cNvSpPr/>
          <p:nvPr/>
        </p:nvSpPr>
        <p:spPr>
          <a:xfrm>
            <a:off x="3299449" y="2581053"/>
            <a:ext cx="1272551" cy="9994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66"/>
                </a:solidFill>
              </a:rPr>
              <a:t>UCP Linux Machine</a:t>
            </a:r>
          </a:p>
        </p:txBody>
      </p:sp>
      <p:sp>
        <p:nvSpPr>
          <p:cNvPr id="252" name="Flowchart: Process 251">
            <a:extLst>
              <a:ext uri="{FF2B5EF4-FFF2-40B4-BE49-F238E27FC236}">
                <a16:creationId xmlns:a16="http://schemas.microsoft.com/office/drawing/2014/main" id="{4099D9C6-C9C9-40F3-A527-9642FD496763}"/>
              </a:ext>
            </a:extLst>
          </p:cNvPr>
          <p:cNvSpPr/>
          <p:nvPr/>
        </p:nvSpPr>
        <p:spPr>
          <a:xfrm>
            <a:off x="5291281" y="2571750"/>
            <a:ext cx="1272551" cy="9994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1A9CE88-7B58-4891-AD5D-E9C07F27EAF1}"/>
              </a:ext>
            </a:extLst>
          </p:cNvPr>
          <p:cNvSpPr txBox="1"/>
          <p:nvPr/>
        </p:nvSpPr>
        <p:spPr>
          <a:xfrm>
            <a:off x="5380074" y="2800105"/>
            <a:ext cx="1183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66"/>
                </a:solidFill>
              </a:rPr>
              <a:t>DTR Linux Machine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4215B84-DC88-4444-B689-E043DDB19870}"/>
              </a:ext>
            </a:extLst>
          </p:cNvPr>
          <p:cNvSpPr txBox="1"/>
          <p:nvPr/>
        </p:nvSpPr>
        <p:spPr>
          <a:xfrm>
            <a:off x="255180" y="773736"/>
            <a:ext cx="7804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Visit the </a:t>
            </a:r>
            <a:r>
              <a:rPr lang="en-GB" dirty="0" err="1">
                <a:solidFill>
                  <a:schemeClr val="bg1"/>
                </a:solidFill>
              </a:rPr>
              <a:t>Url</a:t>
            </a:r>
            <a:r>
              <a:rPr lang="en-GB" dirty="0">
                <a:solidFill>
                  <a:schemeClr val="bg1"/>
                </a:solidFill>
              </a:rPr>
              <a:t> and register using business email https://www.mirantis.com/download/mirantis-cloud-native-platform/mirantis-kubernetes-engine/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3ED450D-EB59-4E4C-8510-2CF8640A9A71}"/>
              </a:ext>
            </a:extLst>
          </p:cNvPr>
          <p:cNvSpPr txBox="1"/>
          <p:nvPr/>
        </p:nvSpPr>
        <p:spPr>
          <a:xfrm>
            <a:off x="255180" y="1623638"/>
            <a:ext cx="7804297" cy="52322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Download the launchpad for client if you are trying to install the from windows to </a:t>
            </a:r>
            <a:r>
              <a:rPr lang="en-GB" dirty="0" err="1">
                <a:solidFill>
                  <a:schemeClr val="bg1"/>
                </a:solidFill>
              </a:rPr>
              <a:t>linux</a:t>
            </a:r>
            <a:r>
              <a:rPr lang="en-GB" dirty="0">
                <a:solidFill>
                  <a:schemeClr val="bg1"/>
                </a:solidFill>
              </a:rPr>
              <a:t> machine hosted on cloud platform 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D1FBD7D-F662-48D4-B26A-471813CB09B8}"/>
              </a:ext>
            </a:extLst>
          </p:cNvPr>
          <p:cNvSpPr txBox="1"/>
          <p:nvPr/>
        </p:nvSpPr>
        <p:spPr>
          <a:xfrm>
            <a:off x="396947" y="4073130"/>
            <a:ext cx="7804297" cy="738664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Chmod</a:t>
            </a:r>
            <a:r>
              <a:rPr lang="en-GB" dirty="0">
                <a:solidFill>
                  <a:schemeClr val="bg1"/>
                </a:solidFill>
              </a:rPr>
              <a:t> +x launchpad</a:t>
            </a:r>
          </a:p>
          <a:p>
            <a:r>
              <a:rPr lang="en-GB" dirty="0">
                <a:solidFill>
                  <a:schemeClr val="bg1"/>
                </a:solidFill>
              </a:rPr>
              <a:t>./launchpad register  &lt;&lt; fill  the necessary details on prompt</a:t>
            </a:r>
          </a:p>
          <a:p>
            <a:r>
              <a:rPr lang="en-GB" dirty="0">
                <a:solidFill>
                  <a:schemeClr val="bg1"/>
                </a:solidFill>
              </a:rPr>
              <a:t>./launchpad.exe </a:t>
            </a:r>
            <a:r>
              <a:rPr lang="en-GB" dirty="0" err="1">
                <a:solidFill>
                  <a:schemeClr val="bg1"/>
                </a:solidFill>
              </a:rPr>
              <a:t>init</a:t>
            </a:r>
            <a:r>
              <a:rPr lang="en-GB" dirty="0">
                <a:solidFill>
                  <a:schemeClr val="bg1"/>
                </a:solidFill>
              </a:rPr>
              <a:t>  &lt;&lt; initialize the configuration file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4"/>
          <p:cNvSpPr txBox="1">
            <a:spLocks noGrp="1"/>
          </p:cNvSpPr>
          <p:nvPr>
            <p:ph type="ctrTitle"/>
          </p:nvPr>
        </p:nvSpPr>
        <p:spPr>
          <a:xfrm>
            <a:off x="130946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Docker Enterprise Edition installation </a:t>
            </a:r>
            <a:endParaRPr dirty="0"/>
          </a:p>
        </p:txBody>
      </p:sp>
      <p:cxnSp>
        <p:nvCxnSpPr>
          <p:cNvPr id="994" name="Google Shape;994;p34"/>
          <p:cNvCxnSpPr/>
          <p:nvPr/>
        </p:nvCxnSpPr>
        <p:spPr>
          <a:xfrm>
            <a:off x="130946" y="54715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AA7E71-C6A2-46CA-9278-34748A107768}"/>
              </a:ext>
            </a:extLst>
          </p:cNvPr>
          <p:cNvSpPr txBox="1"/>
          <p:nvPr/>
        </p:nvSpPr>
        <p:spPr>
          <a:xfrm>
            <a:off x="4701354" y="606600"/>
            <a:ext cx="457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./launchpad </a:t>
            </a:r>
            <a:r>
              <a:rPr lang="en-GB" dirty="0" err="1">
                <a:solidFill>
                  <a:schemeClr val="bg1"/>
                </a:solidFill>
              </a:rPr>
              <a:t>init</a:t>
            </a:r>
            <a:r>
              <a:rPr lang="en-GB" dirty="0">
                <a:solidFill>
                  <a:schemeClr val="bg1"/>
                </a:solidFill>
              </a:rPr>
              <a:t> &gt;  </a:t>
            </a:r>
            <a:r>
              <a:rPr lang="en-GB" dirty="0" err="1">
                <a:solidFill>
                  <a:schemeClr val="bg1"/>
                </a:solidFill>
              </a:rPr>
              <a:t>launchpad.yaml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It will only generate the file but you need to make changes according to your environment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./Launchpad apply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Script will fail to join the worker node if your machine are not able to communicate with other </a:t>
            </a:r>
            <a:r>
              <a:rPr lang="en-GB" dirty="0" err="1">
                <a:solidFill>
                  <a:schemeClr val="bg1"/>
                </a:solidFill>
              </a:rPr>
              <a:t>vm</a:t>
            </a:r>
            <a:r>
              <a:rPr lang="en-GB" dirty="0">
                <a:solidFill>
                  <a:schemeClr val="bg1"/>
                </a:solidFill>
              </a:rPr>
              <a:t> hence you can manually setup the swarm cluster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rgbClr val="FF33CC"/>
                </a:solidFill>
              </a:rPr>
              <a:t>Docker swarm leave –force &lt;&lt; run in manger node</a:t>
            </a:r>
          </a:p>
          <a:p>
            <a:r>
              <a:rPr lang="en-GB" dirty="0">
                <a:solidFill>
                  <a:srgbClr val="FF33CC"/>
                </a:solidFill>
              </a:rPr>
              <a:t>Docker swarm  </a:t>
            </a:r>
            <a:r>
              <a:rPr lang="en-GB" dirty="0" err="1">
                <a:solidFill>
                  <a:srgbClr val="FF33CC"/>
                </a:solidFill>
              </a:rPr>
              <a:t>init</a:t>
            </a:r>
            <a:r>
              <a:rPr lang="en-GB" dirty="0">
                <a:solidFill>
                  <a:srgbClr val="FF33CC"/>
                </a:solidFill>
              </a:rPr>
              <a:t> --advertise-</a:t>
            </a:r>
            <a:r>
              <a:rPr lang="en-GB" dirty="0" err="1">
                <a:solidFill>
                  <a:srgbClr val="FF33CC"/>
                </a:solidFill>
              </a:rPr>
              <a:t>addr</a:t>
            </a:r>
            <a:r>
              <a:rPr lang="en-GB" dirty="0">
                <a:solidFill>
                  <a:srgbClr val="FF33CC"/>
                </a:solidFill>
              </a:rPr>
              <a:t> 10.122.0.2</a:t>
            </a:r>
          </a:p>
          <a:p>
            <a:r>
              <a:rPr lang="en-GB" dirty="0">
                <a:solidFill>
                  <a:srgbClr val="FF33CC"/>
                </a:solidFill>
              </a:rPr>
              <a:t>Docker swarm join-token worker</a:t>
            </a:r>
          </a:p>
          <a:p>
            <a:endParaRPr lang="en-GB" dirty="0">
              <a:solidFill>
                <a:srgbClr val="FF33CC"/>
              </a:solidFill>
            </a:endParaRPr>
          </a:p>
          <a:p>
            <a:r>
              <a:rPr lang="en-GB" dirty="0">
                <a:solidFill>
                  <a:srgbClr val="FF33CC"/>
                </a:solidFill>
              </a:rPr>
              <a:t>Join the worker node using  generated token </a:t>
            </a:r>
          </a:p>
          <a:p>
            <a:endParaRPr lang="en-GB" dirty="0">
              <a:solidFill>
                <a:srgbClr val="FF33CC"/>
              </a:solidFill>
            </a:endParaRPr>
          </a:p>
          <a:p>
            <a:r>
              <a:rPr lang="en-GB" dirty="0">
                <a:solidFill>
                  <a:srgbClr val="FF33CC"/>
                </a:solidFill>
              </a:rPr>
              <a:t>Then re- run ./launchpad apply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F0B41-1D0F-427E-8A60-55AD324F2FB2}"/>
              </a:ext>
            </a:extLst>
          </p:cNvPr>
          <p:cNvSpPr txBox="1"/>
          <p:nvPr/>
        </p:nvSpPr>
        <p:spPr>
          <a:xfrm>
            <a:off x="3327991" y="312597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FA72AB3-011A-4632-83D8-41B2A6338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83" y="713143"/>
            <a:ext cx="3990135" cy="4188118"/>
          </a:xfrm>
          <a:prstGeom prst="rect">
            <a:avLst/>
          </a:prstGeom>
          <a:ln>
            <a:solidFill>
              <a:srgbClr val="FF0066"/>
            </a:solidFill>
          </a:ln>
        </p:spPr>
      </p:pic>
    </p:spTree>
    <p:extLst>
      <p:ext uri="{BB962C8B-B14F-4D97-AF65-F5344CB8AC3E}">
        <p14:creationId xmlns:p14="http://schemas.microsoft.com/office/powerpoint/2010/main" val="42237597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3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Docker Secrets –only available in swarm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93" name="Google Shape;1093;p36"/>
          <p:cNvSpPr txBox="1">
            <a:spLocks noGrp="1"/>
          </p:cNvSpPr>
          <p:nvPr>
            <p:ph type="ctrTitle" idx="4294967295"/>
          </p:nvPr>
        </p:nvSpPr>
        <p:spPr>
          <a:xfrm rot="-5400000">
            <a:off x="459344" y="2559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0E2A47"/>
                </a:solidFill>
              </a:rPr>
              <a:t>MARS</a:t>
            </a:r>
            <a:endParaRPr sz="1400" dirty="0">
              <a:solidFill>
                <a:srgbClr val="0E2A47"/>
              </a:solidFill>
            </a:endParaRPr>
          </a:p>
        </p:txBody>
      </p:sp>
      <p:cxnSp>
        <p:nvCxnSpPr>
          <p:cNvPr id="1099" name="Google Shape;1099;p36"/>
          <p:cNvCxnSpPr>
            <a:cxnSpLocks/>
          </p:cNvCxnSpPr>
          <p:nvPr/>
        </p:nvCxnSpPr>
        <p:spPr>
          <a:xfrm>
            <a:off x="0" y="54715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DE798B-7E93-4AF8-8977-15A04B8E4148}"/>
              </a:ext>
            </a:extLst>
          </p:cNvPr>
          <p:cNvSpPr txBox="1"/>
          <p:nvPr/>
        </p:nvSpPr>
        <p:spPr>
          <a:xfrm>
            <a:off x="510363" y="971838"/>
            <a:ext cx="5314275" cy="1169551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Password</a:t>
            </a:r>
          </a:p>
          <a:p>
            <a:r>
              <a:rPr lang="en-GB" dirty="0">
                <a:solidFill>
                  <a:srgbClr val="FFFF00"/>
                </a:solidFill>
              </a:rPr>
              <a:t>SSH Private Key</a:t>
            </a:r>
          </a:p>
          <a:p>
            <a:r>
              <a:rPr lang="en-GB" dirty="0">
                <a:solidFill>
                  <a:srgbClr val="FFFF00"/>
                </a:solidFill>
              </a:rPr>
              <a:t>SSL Certificate</a:t>
            </a:r>
          </a:p>
          <a:p>
            <a:r>
              <a:rPr lang="en-GB" dirty="0">
                <a:solidFill>
                  <a:srgbClr val="FFFF00"/>
                </a:solidFill>
              </a:rPr>
              <a:t>important data such as the name of a database or internal server</a:t>
            </a:r>
          </a:p>
          <a:p>
            <a:r>
              <a:rPr lang="en-GB" dirty="0">
                <a:solidFill>
                  <a:srgbClr val="FFFF00"/>
                </a:solidFill>
              </a:rPr>
              <a:t>Generic strings or binary content (up to 500 kb in size)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1D5A1D-992E-48F9-B886-039C06F993DE}"/>
              </a:ext>
            </a:extLst>
          </p:cNvPr>
          <p:cNvSpPr txBox="1"/>
          <p:nvPr/>
        </p:nvSpPr>
        <p:spPr>
          <a:xfrm>
            <a:off x="510363" y="2333519"/>
            <a:ext cx="83890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Secrets are encrypted during transits and at the rest in docker swarm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A given secret is only accessible to those services which have been granted explicit access to it, and only while those service tasks are running.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Secrets can be rotate by using update service command 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Location of secret in  windows container </a:t>
            </a:r>
            <a:r>
              <a:rPr lang="en-GB" b="0" i="0" dirty="0">
                <a:solidFill>
                  <a:srgbClr val="C1F1F0"/>
                </a:solidFill>
                <a:effectLst/>
                <a:latin typeface="Menlo"/>
              </a:rPr>
              <a:t>C:\ProgramData\Docker\secrets</a:t>
            </a:r>
          </a:p>
          <a:p>
            <a:r>
              <a:rPr lang="en-GB" dirty="0">
                <a:solidFill>
                  <a:srgbClr val="FFFF00"/>
                </a:solidFill>
                <a:latin typeface="Menlo"/>
              </a:rPr>
              <a:t>Location of   decrypted Secret in Linux containers : </a:t>
            </a:r>
            <a:r>
              <a:rPr lang="en-GB" b="0" i="0" dirty="0">
                <a:solidFill>
                  <a:srgbClr val="C1F1F0"/>
                </a:solidFill>
                <a:effectLst/>
                <a:latin typeface="Menlo"/>
              </a:rPr>
              <a:t>/run/secrets/&lt;</a:t>
            </a:r>
            <a:r>
              <a:rPr lang="en-GB" b="0" i="0" dirty="0" err="1">
                <a:solidFill>
                  <a:srgbClr val="C1F1F0"/>
                </a:solidFill>
                <a:effectLst/>
                <a:latin typeface="Menlo"/>
              </a:rPr>
              <a:t>secret_name</a:t>
            </a:r>
            <a:r>
              <a:rPr lang="en-GB" b="0" i="0" dirty="0">
                <a:solidFill>
                  <a:srgbClr val="C1F1F0"/>
                </a:solidFill>
                <a:effectLst/>
                <a:latin typeface="Menlo"/>
              </a:rPr>
              <a:t>&gt;</a:t>
            </a:r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4B63039-A2AD-496E-8A76-9BD6EAD238F5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5824638" y="1556614"/>
            <a:ext cx="905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24477-6332-4034-8025-4086BD74F163}"/>
              </a:ext>
            </a:extLst>
          </p:cNvPr>
          <p:cNvSpPr txBox="1"/>
          <p:nvPr/>
        </p:nvSpPr>
        <p:spPr>
          <a:xfrm>
            <a:off x="6730409" y="1355320"/>
            <a:ext cx="1840568" cy="338554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What it can store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120314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Docker Content Trust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117" name="Google Shape;1117;p37"/>
          <p:cNvCxnSpPr/>
          <p:nvPr/>
        </p:nvCxnSpPr>
        <p:spPr>
          <a:xfrm>
            <a:off x="120314" y="6066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6D9D24-21F5-4962-BE9D-F58422A3C302}"/>
              </a:ext>
            </a:extLst>
          </p:cNvPr>
          <p:cNvSpPr txBox="1"/>
          <p:nvPr/>
        </p:nvSpPr>
        <p:spPr>
          <a:xfrm>
            <a:off x="251825" y="919389"/>
            <a:ext cx="83890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trust gives you the ability to verify both the integrity and the publisher of all the data received from a registry over any channel</a:t>
            </a:r>
          </a:p>
          <a:p>
            <a:pPr>
              <a:buClr>
                <a:srgbClr val="FFFF00"/>
              </a:buClr>
            </a:pPr>
            <a:endParaRPr lang="en-GB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signatures allow client-side or runtime verification of the integrity and publisher of specific image tags.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 for an image tag is managed through the use of signing keys</a:t>
            </a:r>
          </a:p>
          <a:p>
            <a:pPr>
              <a:buClr>
                <a:srgbClr val="FFFF00"/>
              </a:buClr>
            </a:pP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 key set consists of the following classes of keys: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offline key that is the root of DCT for an image tag</a:t>
            </a:r>
          </a:p>
          <a:p>
            <a:pPr marL="285750" lvl="1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or tagging keys that sign tags</a:t>
            </a:r>
          </a:p>
          <a:p>
            <a:pPr marL="285750" lvl="1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server-managed keys such as the timestamp key, which provides freshness security guarantees for your repository</a:t>
            </a:r>
          </a:p>
          <a:p>
            <a:pPr marL="285750" lvl="1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CLI we can sign and push a container image with the $ docker trust command</a:t>
            </a:r>
          </a:p>
          <a:p>
            <a:pPr marL="285750" lvl="1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sign a Docker Image you will need a delegation key pair. These keys can be generated locally using $ docker trust key generate or generated by a certificate authority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120314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Domain 6: Storage and Volumes</a:t>
            </a:r>
          </a:p>
        </p:txBody>
      </p:sp>
      <p:cxnSp>
        <p:nvCxnSpPr>
          <p:cNvPr id="1117" name="Google Shape;1117;p37"/>
          <p:cNvCxnSpPr/>
          <p:nvPr/>
        </p:nvCxnSpPr>
        <p:spPr>
          <a:xfrm>
            <a:off x="120314" y="6066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6D9D24-21F5-4962-BE9D-F58422A3C302}"/>
              </a:ext>
            </a:extLst>
          </p:cNvPr>
          <p:cNvSpPr txBox="1"/>
          <p:nvPr/>
        </p:nvSpPr>
        <p:spPr>
          <a:xfrm>
            <a:off x="251825" y="919389"/>
            <a:ext cx="83890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the correct graph drivers to uses with various operating systems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and demonstrate how to configure </a:t>
            </a:r>
            <a:r>
              <a:rPr lang="en-GB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devicemapper</a:t>
            </a:r>
            <a:endParaRPr lang="en-GB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and contrast object and block storage and when they should be used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how an application is composed of layers and where these layers reside on the filesystem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how volumes are used with Docker for persistent storage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the steps you would take to clean up unused images on a filesystem, also on DTR. (image prune, system prune and from DTR)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how storage can be used across cluster nodes, ex.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how to provision persistent storage to a Kubernetes pod using </a:t>
            </a:r>
            <a:r>
              <a:rPr lang="en-GB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persistentVolumes</a:t>
            </a:r>
            <a:endParaRPr lang="en-GB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the relationship between container storage interface drivers, </a:t>
            </a:r>
            <a:r>
              <a:rPr lang="en-GB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storageClass</a:t>
            </a: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persistentVolumeClaim</a:t>
            </a: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volume objects in Kubernetes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719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120314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Domain 6: Storage and Volumes</a:t>
            </a:r>
          </a:p>
        </p:txBody>
      </p:sp>
      <p:cxnSp>
        <p:nvCxnSpPr>
          <p:cNvPr id="1117" name="Google Shape;1117;p37"/>
          <p:cNvCxnSpPr/>
          <p:nvPr/>
        </p:nvCxnSpPr>
        <p:spPr>
          <a:xfrm>
            <a:off x="120314" y="6066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6D9D24-21F5-4962-BE9D-F58422A3C302}"/>
              </a:ext>
            </a:extLst>
          </p:cNvPr>
          <p:cNvSpPr txBox="1"/>
          <p:nvPr/>
        </p:nvSpPr>
        <p:spPr>
          <a:xfrm>
            <a:off x="186069" y="762994"/>
            <a:ext cx="8389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the correct graph drivers to uses with various operating systems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F81264B-EC4B-4A8E-992D-E31F75CF4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81621"/>
              </p:ext>
            </p:extLst>
          </p:nvPr>
        </p:nvGraphicFramePr>
        <p:xfrm>
          <a:off x="279995" y="1070771"/>
          <a:ext cx="8360919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417">
                  <a:extLst>
                    <a:ext uri="{9D8B030D-6E8A-4147-A177-3AD203B41FA5}">
                      <a16:colId xmlns:a16="http://schemas.microsoft.com/office/drawing/2014/main" val="1402443874"/>
                    </a:ext>
                  </a:extLst>
                </a:gridCol>
                <a:gridCol w="1194417">
                  <a:extLst>
                    <a:ext uri="{9D8B030D-6E8A-4147-A177-3AD203B41FA5}">
                      <a16:colId xmlns:a16="http://schemas.microsoft.com/office/drawing/2014/main" val="1659203733"/>
                    </a:ext>
                  </a:extLst>
                </a:gridCol>
                <a:gridCol w="1194417">
                  <a:extLst>
                    <a:ext uri="{9D8B030D-6E8A-4147-A177-3AD203B41FA5}">
                      <a16:colId xmlns:a16="http://schemas.microsoft.com/office/drawing/2014/main" val="1322730237"/>
                    </a:ext>
                  </a:extLst>
                </a:gridCol>
                <a:gridCol w="1194417">
                  <a:extLst>
                    <a:ext uri="{9D8B030D-6E8A-4147-A177-3AD203B41FA5}">
                      <a16:colId xmlns:a16="http://schemas.microsoft.com/office/drawing/2014/main" val="3069426360"/>
                    </a:ext>
                  </a:extLst>
                </a:gridCol>
                <a:gridCol w="1194417">
                  <a:extLst>
                    <a:ext uri="{9D8B030D-6E8A-4147-A177-3AD203B41FA5}">
                      <a16:colId xmlns:a16="http://schemas.microsoft.com/office/drawing/2014/main" val="2136754425"/>
                    </a:ext>
                  </a:extLst>
                </a:gridCol>
                <a:gridCol w="1194417">
                  <a:extLst>
                    <a:ext uri="{9D8B030D-6E8A-4147-A177-3AD203B41FA5}">
                      <a16:colId xmlns:a16="http://schemas.microsoft.com/office/drawing/2014/main" val="46702871"/>
                    </a:ext>
                  </a:extLst>
                </a:gridCol>
                <a:gridCol w="1194417">
                  <a:extLst>
                    <a:ext uri="{9D8B030D-6E8A-4147-A177-3AD203B41FA5}">
                      <a16:colId xmlns:a16="http://schemas.microsoft.com/office/drawing/2014/main" val="2723639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overlay2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fuse-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overlayfs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Btrfs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/ZFS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aufs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Vfs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Devicemapper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95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Use Case/</a:t>
                      </a:r>
                    </a:p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FF00"/>
                          </a:solidFill>
                        </a:rPr>
                        <a:t>All platform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FF00"/>
                          </a:solidFill>
                        </a:rPr>
                        <a:t>Rootless docker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FF00"/>
                          </a:solidFill>
                        </a:rPr>
                        <a:t>snapshots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FF00"/>
                          </a:solidFill>
                        </a:rPr>
                        <a:t>Support older </a:t>
                      </a:r>
                      <a:r>
                        <a:rPr lang="en-GB" sz="1400" dirty="0" err="1">
                          <a:solidFill>
                            <a:srgbClr val="FFFF00"/>
                          </a:solidFill>
                        </a:rPr>
                        <a:t>os</a:t>
                      </a:r>
                      <a:r>
                        <a:rPr lang="en-GB" sz="1400" dirty="0">
                          <a:solidFill>
                            <a:srgbClr val="FFFF00"/>
                          </a:solidFill>
                        </a:rPr>
                        <a:t> and Docker </a:t>
                      </a:r>
                      <a:r>
                        <a:rPr lang="en-GB" sz="1400" dirty="0" err="1">
                          <a:solidFill>
                            <a:srgbClr val="FFFF00"/>
                          </a:solidFill>
                        </a:rPr>
                        <a:t>versiion</a:t>
                      </a:r>
                      <a:endParaRPr lang="en-GB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FF00"/>
                          </a:solidFill>
                        </a:rPr>
                        <a:t>Testing purpose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FF00"/>
                          </a:solidFill>
                        </a:rPr>
                        <a:t>Direct-</a:t>
                      </a:r>
                      <a:r>
                        <a:rPr lang="en-GB" sz="1400" dirty="0" err="1">
                          <a:solidFill>
                            <a:srgbClr val="FFFF00"/>
                          </a:solidFill>
                        </a:rPr>
                        <a:t>lvm</a:t>
                      </a:r>
                      <a:r>
                        <a:rPr lang="en-GB" sz="1400" dirty="0">
                          <a:solidFill>
                            <a:srgbClr val="FFFF00"/>
                          </a:solidFill>
                        </a:rPr>
                        <a:t> for production purpose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2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File Storage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FF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GB" sz="1400" dirty="0">
                          <a:solidFill>
                            <a:srgbClr val="FFFF00"/>
                          </a:solidFill>
                        </a:rPr>
                        <a:t>Yes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FF00"/>
                          </a:solidFill>
                        </a:rPr>
                        <a:t>Yes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54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Block Storage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FF00"/>
                          </a:solidFill>
                        </a:rPr>
                        <a:t> Yes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36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File-system backing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solidFill>
                            <a:srgbClr val="FFFF00"/>
                          </a:solidFill>
                        </a:rPr>
                        <a:t>Xfs</a:t>
                      </a:r>
                      <a:r>
                        <a:rPr lang="en-GB" sz="1400" dirty="0">
                          <a:solidFill>
                            <a:srgbClr val="FFFF00"/>
                          </a:solidFill>
                        </a:rPr>
                        <a:t> ,ext4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FF00"/>
                          </a:solidFill>
                        </a:rPr>
                        <a:t>Any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solidFill>
                            <a:srgbClr val="FFFF00"/>
                          </a:solidFill>
                        </a:rPr>
                        <a:t>Btrfs</a:t>
                      </a:r>
                      <a:r>
                        <a:rPr lang="en-GB" sz="1400" dirty="0">
                          <a:solidFill>
                            <a:srgbClr val="FFFF00"/>
                          </a:solidFill>
                        </a:rPr>
                        <a:t>/</a:t>
                      </a:r>
                      <a:r>
                        <a:rPr lang="en-GB" sz="1400" dirty="0" err="1">
                          <a:solidFill>
                            <a:srgbClr val="FFFF00"/>
                          </a:solidFill>
                        </a:rPr>
                        <a:t>zfs</a:t>
                      </a:r>
                      <a:endParaRPr lang="en-GB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solidFill>
                            <a:srgbClr val="FFFF00"/>
                          </a:solidFill>
                        </a:rPr>
                        <a:t>Xfs</a:t>
                      </a:r>
                      <a:r>
                        <a:rPr lang="en-GB" sz="1400" dirty="0">
                          <a:solidFill>
                            <a:srgbClr val="FFFF00"/>
                          </a:solidFill>
                        </a:rPr>
                        <a:t> ,ext4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FF00"/>
                          </a:solidFill>
                        </a:rPr>
                        <a:t>Any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FF00"/>
                          </a:solidFill>
                        </a:rPr>
                        <a:t>Direct-</a:t>
                      </a:r>
                      <a:r>
                        <a:rPr lang="en-GB" sz="1400" dirty="0" err="1">
                          <a:solidFill>
                            <a:srgbClr val="FFFF00"/>
                          </a:solidFill>
                        </a:rPr>
                        <a:t>lvm</a:t>
                      </a:r>
                      <a:endParaRPr lang="en-GB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40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Flaws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FF00"/>
                          </a:solidFill>
                        </a:rPr>
                        <a:t>lot of memory.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9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Stability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FF00"/>
                          </a:solidFill>
                        </a:rPr>
                        <a:t>Yes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FF00"/>
                          </a:solidFill>
                        </a:rPr>
                        <a:t>Yes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FF00"/>
                          </a:solidFill>
                        </a:rPr>
                        <a:t>yes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597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0017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120314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Domain 6: Storage and Volumes</a:t>
            </a:r>
          </a:p>
        </p:txBody>
      </p:sp>
      <p:cxnSp>
        <p:nvCxnSpPr>
          <p:cNvPr id="1117" name="Google Shape;1117;p37"/>
          <p:cNvCxnSpPr/>
          <p:nvPr/>
        </p:nvCxnSpPr>
        <p:spPr>
          <a:xfrm>
            <a:off x="120314" y="6066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6D9D24-21F5-4962-BE9D-F58422A3C302}"/>
              </a:ext>
            </a:extLst>
          </p:cNvPr>
          <p:cNvSpPr txBox="1"/>
          <p:nvPr/>
        </p:nvSpPr>
        <p:spPr>
          <a:xfrm>
            <a:off x="120314" y="762994"/>
            <a:ext cx="83890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i="0" dirty="0">
                <a:solidFill>
                  <a:schemeClr val="bg1"/>
                </a:solidFill>
                <a:effectLst/>
                <a:latin typeface="+mn-lt"/>
              </a:rPr>
              <a:t>OverlayFS storage driver</a:t>
            </a:r>
          </a:p>
          <a:p>
            <a:pPr marL="342900" indent="-342900" algn="l">
              <a:buFont typeface="+mj-lt"/>
              <a:buAutoNum type="arabicPeriod"/>
            </a:pPr>
            <a:endParaRPr lang="en-GB" dirty="0">
              <a:solidFill>
                <a:srgbClr val="FFFF00"/>
              </a:solidFill>
              <a:latin typeface="+mn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i="0" dirty="0">
                <a:solidFill>
                  <a:srgbClr val="FFFF00"/>
                </a:solidFill>
                <a:effectLst/>
                <a:latin typeface="+mn-lt"/>
              </a:rPr>
              <a:t>OverlayFS is a modern </a:t>
            </a:r>
            <a:r>
              <a:rPr lang="en-GB" i="1" dirty="0">
                <a:solidFill>
                  <a:srgbClr val="FFFF00"/>
                </a:solidFill>
                <a:effectLst/>
                <a:latin typeface="+mn-lt"/>
              </a:rPr>
              <a:t>union filesystem</a:t>
            </a:r>
          </a:p>
          <a:p>
            <a:pPr algn="l">
              <a:buClr>
                <a:srgbClr val="FFFF00"/>
              </a:buClr>
            </a:pPr>
            <a:endParaRPr lang="en-GB" i="1" dirty="0">
              <a:solidFill>
                <a:srgbClr val="FFFF00"/>
              </a:solidFill>
              <a:effectLst/>
              <a:latin typeface="+mn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i="0" dirty="0">
                <a:solidFill>
                  <a:srgbClr val="FFFF00"/>
                </a:solidFill>
                <a:effectLst/>
                <a:latin typeface="+mn-lt"/>
              </a:rPr>
              <a:t> The overlay driver only works with two layers.</a:t>
            </a: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rgbClr val="FFFF00"/>
              </a:solidFill>
              <a:latin typeface="+mn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i="0" dirty="0">
                <a:solidFill>
                  <a:srgbClr val="FFFF00"/>
                </a:solidFill>
                <a:effectLst/>
                <a:latin typeface="+mn-lt"/>
              </a:rPr>
              <a:t>The overlay2 driver natively supports up to 128 lower OverlayFS layers</a:t>
            </a: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rgbClr val="FFFF00"/>
              </a:solidFill>
              <a:latin typeface="+mn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i="0" dirty="0">
                <a:solidFill>
                  <a:srgbClr val="FFFF00"/>
                </a:solidFill>
                <a:effectLst/>
                <a:latin typeface="+mn-lt"/>
              </a:rPr>
              <a:t>each image layer is implemented as its own directory under /var/lib/docker/overlay</a:t>
            </a: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rgbClr val="FFFF00"/>
              </a:solidFill>
              <a:latin typeface="+mn-lt"/>
            </a:endParaRPr>
          </a:p>
          <a:p>
            <a:pPr algn="l">
              <a:buClr>
                <a:srgbClr val="FFFF00"/>
              </a:buClr>
            </a:pPr>
            <a:r>
              <a:rPr lang="en-GB" i="0" dirty="0">
                <a:solidFill>
                  <a:schemeClr val="bg1"/>
                </a:solidFill>
                <a:effectLst/>
                <a:latin typeface="+mn-lt"/>
              </a:rPr>
              <a:t>Device Mapper storage</a:t>
            </a:r>
          </a:p>
          <a:p>
            <a:pPr algn="l">
              <a:buClr>
                <a:srgbClr val="FFFF00"/>
              </a:buClr>
            </a:pPr>
            <a:endParaRPr lang="en-GB" dirty="0">
              <a:solidFill>
                <a:schemeClr val="bg1"/>
              </a:solidFill>
              <a:latin typeface="+mn-lt"/>
            </a:endParaRPr>
          </a:p>
          <a:p>
            <a:pPr marL="285750" indent="-28575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i="0" dirty="0">
                <a:solidFill>
                  <a:srgbClr val="FFFF00"/>
                </a:solidFill>
                <a:effectLst/>
                <a:latin typeface="+mn-lt"/>
              </a:rPr>
              <a:t>Device Mapper is a kernel-based framework </a:t>
            </a:r>
          </a:p>
          <a:p>
            <a:pPr marL="285750" indent="-28575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rgbClr val="FFFF00"/>
              </a:solidFill>
              <a:latin typeface="+mn-lt"/>
            </a:endParaRPr>
          </a:p>
          <a:p>
            <a:pPr marL="285750" indent="-28575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i="0" dirty="0">
                <a:solidFill>
                  <a:srgbClr val="FFFF00"/>
                </a:solidFill>
                <a:effectLst/>
                <a:latin typeface="+mn-lt"/>
              </a:rPr>
              <a:t>device mapper requires the lvm2 and device-mapper-persistent-data packages to be install</a:t>
            </a:r>
          </a:p>
          <a:p>
            <a:pPr marL="285750" indent="-28575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rgbClr val="FFFF00"/>
              </a:solidFill>
              <a:latin typeface="+mn-lt"/>
            </a:endParaRPr>
          </a:p>
          <a:p>
            <a:pPr marL="285750" indent="-28575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+mn-lt"/>
              </a:rPr>
              <a:t>Loop-</a:t>
            </a:r>
            <a:r>
              <a:rPr lang="en-GB" dirty="0" err="1">
                <a:solidFill>
                  <a:srgbClr val="FFFF00"/>
                </a:solidFill>
                <a:latin typeface="+mn-lt"/>
              </a:rPr>
              <a:t>lvm</a:t>
            </a:r>
            <a:r>
              <a:rPr lang="en-GB" dirty="0">
                <a:solidFill>
                  <a:srgbClr val="FFFF00"/>
                </a:solidFill>
                <a:latin typeface="+mn-lt"/>
              </a:rPr>
              <a:t> is testing mode while direct-</a:t>
            </a:r>
            <a:r>
              <a:rPr lang="en-GB" dirty="0" err="1">
                <a:solidFill>
                  <a:srgbClr val="FFFF00"/>
                </a:solidFill>
                <a:latin typeface="+mn-lt"/>
              </a:rPr>
              <a:t>lvm</a:t>
            </a:r>
            <a:r>
              <a:rPr lang="en-GB" dirty="0">
                <a:solidFill>
                  <a:srgbClr val="FFFF00"/>
                </a:solidFill>
                <a:latin typeface="+mn-lt"/>
              </a:rPr>
              <a:t> is production mode </a:t>
            </a:r>
          </a:p>
          <a:p>
            <a:pPr marL="285750" indent="-28575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i="0" dirty="0">
              <a:solidFill>
                <a:srgbClr val="FFFF00"/>
              </a:solidFill>
              <a:effectLst/>
              <a:latin typeface="+mn-lt"/>
            </a:endParaRPr>
          </a:p>
          <a:p>
            <a:pPr marL="285750" indent="-28575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+mn-lt"/>
              </a:rPr>
              <a:t>Use </a:t>
            </a:r>
            <a:r>
              <a:rPr lang="en-GB" dirty="0" err="1">
                <a:solidFill>
                  <a:srgbClr val="FFFF00"/>
                </a:solidFill>
                <a:latin typeface="+mn-lt"/>
              </a:rPr>
              <a:t>dm.directlvm_device</a:t>
            </a:r>
            <a:r>
              <a:rPr lang="en-GB" dirty="0">
                <a:solidFill>
                  <a:srgbClr val="FFFF00"/>
                </a:solidFill>
                <a:latin typeface="+mn-lt"/>
              </a:rPr>
              <a:t> in </a:t>
            </a:r>
            <a:r>
              <a:rPr lang="en-GB" dirty="0" err="1">
                <a:solidFill>
                  <a:srgbClr val="FFFF00"/>
                </a:solidFill>
                <a:latin typeface="+mn-lt"/>
              </a:rPr>
              <a:t>dameon.json</a:t>
            </a:r>
            <a:r>
              <a:rPr lang="en-GB" dirty="0">
                <a:solidFill>
                  <a:srgbClr val="FFFF00"/>
                </a:solidFill>
                <a:latin typeface="+mn-lt"/>
              </a:rPr>
              <a:t> file to configure the driver 	</a:t>
            </a:r>
            <a:endParaRPr lang="en-GB" b="0" i="0" dirty="0">
              <a:solidFill>
                <a:srgbClr val="FFFFF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364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24943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Configure docker to start on boot</a:t>
            </a:r>
            <a:endParaRPr dirty="0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79658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59;p22">
            <a:extLst>
              <a:ext uri="{FF2B5EF4-FFF2-40B4-BE49-F238E27FC236}">
                <a16:creationId xmlns:a16="http://schemas.microsoft.com/office/drawing/2014/main" id="{12663ECD-C5C9-4CA0-992D-ACA53730D6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8236" y="917574"/>
            <a:ext cx="8743278" cy="3993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b="0" i="0" dirty="0">
                <a:solidFill>
                  <a:srgbClr val="FFFFF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Start the </a:t>
            </a:r>
            <a:r>
              <a:rPr lang="en-GB" sz="28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service using docker</a:t>
            </a:r>
            <a:r>
              <a:rPr lang="en-GB" sz="2800" b="0" i="0" dirty="0">
                <a:solidFill>
                  <a:srgbClr val="FFFFF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endParaRPr lang="en-GB" sz="2800" b="0" i="0" dirty="0">
              <a:solidFill>
                <a:schemeClr val="accent1">
                  <a:lumMod val="75000"/>
                </a:schemeClr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699ADF-B381-4526-9DA0-919073CBBC0A}"/>
              </a:ext>
            </a:extLst>
          </p:cNvPr>
          <p:cNvGrpSpPr/>
          <p:nvPr/>
        </p:nvGrpSpPr>
        <p:grpSpPr>
          <a:xfrm>
            <a:off x="462844" y="1510594"/>
            <a:ext cx="7913511" cy="814917"/>
            <a:chOff x="440267" y="1702505"/>
            <a:chExt cx="7913511" cy="191911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A3EA515-0BEC-43FD-93E9-1DE45549D200}"/>
                </a:ext>
              </a:extLst>
            </p:cNvPr>
            <p:cNvSpPr/>
            <p:nvPr/>
          </p:nvSpPr>
          <p:spPr>
            <a:xfrm>
              <a:off x="440267" y="1702505"/>
              <a:ext cx="7913511" cy="1919111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D31158-D42E-494C-9314-7DA82AB56727}"/>
                </a:ext>
              </a:extLst>
            </p:cNvPr>
            <p:cNvSpPr txBox="1"/>
            <p:nvPr/>
          </p:nvSpPr>
          <p:spPr>
            <a:xfrm>
              <a:off x="570089" y="1702505"/>
              <a:ext cx="4572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GB" sz="2000" dirty="0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B987528-E917-4F27-A3FF-994DA9EFB15E}"/>
              </a:ext>
            </a:extLst>
          </p:cNvPr>
          <p:cNvSpPr txBox="1"/>
          <p:nvPr/>
        </p:nvSpPr>
        <p:spPr>
          <a:xfrm>
            <a:off x="592666" y="1697064"/>
            <a:ext cx="7783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systemctl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enable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docker.service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systemctl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enable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containerd.service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30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120314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Domain 6: Storage and Volumes</a:t>
            </a:r>
          </a:p>
        </p:txBody>
      </p:sp>
      <p:cxnSp>
        <p:nvCxnSpPr>
          <p:cNvPr id="1117" name="Google Shape;1117;p37"/>
          <p:cNvCxnSpPr/>
          <p:nvPr/>
        </p:nvCxnSpPr>
        <p:spPr>
          <a:xfrm>
            <a:off x="120314" y="6066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6D9D24-21F5-4962-BE9D-F58422A3C302}"/>
              </a:ext>
            </a:extLst>
          </p:cNvPr>
          <p:cNvSpPr txBox="1"/>
          <p:nvPr/>
        </p:nvSpPr>
        <p:spPr>
          <a:xfrm>
            <a:off x="120314" y="762994"/>
            <a:ext cx="838908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i="0" dirty="0" err="1">
                <a:solidFill>
                  <a:schemeClr val="bg1"/>
                </a:solidFill>
                <a:effectLst/>
                <a:latin typeface="+mn-lt"/>
              </a:rPr>
              <a:t>Btrfs</a:t>
            </a:r>
            <a:r>
              <a:rPr lang="en-GB" i="0" dirty="0">
                <a:solidFill>
                  <a:schemeClr val="bg1"/>
                </a:solidFill>
                <a:effectLst/>
                <a:latin typeface="+mn-lt"/>
              </a:rPr>
              <a:t> storage driver</a:t>
            </a:r>
          </a:p>
          <a:p>
            <a:pPr marL="342900" indent="-342900" algn="l">
              <a:buFont typeface="+mj-lt"/>
              <a:buAutoNum type="arabicPeriod"/>
            </a:pPr>
            <a:endParaRPr lang="en-GB" dirty="0">
              <a:solidFill>
                <a:srgbClr val="FFFF00"/>
              </a:solidFill>
              <a:latin typeface="+mn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i="0" dirty="0" err="1">
                <a:solidFill>
                  <a:srgbClr val="FFFF00"/>
                </a:solidFill>
                <a:effectLst/>
                <a:latin typeface="+mn-lt"/>
              </a:rPr>
              <a:t>Btrfs</a:t>
            </a:r>
            <a:r>
              <a:rPr lang="en-GB" i="0" dirty="0">
                <a:solidFill>
                  <a:srgbClr val="FFFF00"/>
                </a:solidFill>
                <a:effectLst/>
                <a:latin typeface="+mn-lt"/>
              </a:rPr>
              <a:t> is a next generation copy-on-write filesystem</a:t>
            </a: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rgbClr val="FFFF00"/>
              </a:solidFill>
              <a:latin typeface="+mn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i="0" dirty="0" err="1">
                <a:solidFill>
                  <a:srgbClr val="FFFF00"/>
                </a:solidFill>
                <a:effectLst/>
                <a:latin typeface="+mn-lt"/>
              </a:rPr>
              <a:t>btrfs</a:t>
            </a:r>
            <a:r>
              <a:rPr lang="en-GB" i="0" dirty="0">
                <a:solidFill>
                  <a:srgbClr val="FFFF00"/>
                </a:solidFill>
                <a:effectLst/>
                <a:latin typeface="+mn-lt"/>
              </a:rPr>
              <a:t> requires a dedicated block storage device such as a physical disk</a:t>
            </a: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rgbClr val="FFFF00"/>
              </a:solidFill>
              <a:latin typeface="+mn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i="0" dirty="0" err="1">
                <a:solidFill>
                  <a:srgbClr val="FFFF00"/>
                </a:solidFill>
                <a:effectLst/>
                <a:latin typeface="+mn-lt"/>
              </a:rPr>
              <a:t>Btrfs</a:t>
            </a:r>
            <a:r>
              <a:rPr lang="en-GB" i="0" dirty="0">
                <a:solidFill>
                  <a:srgbClr val="FFFF00"/>
                </a:solidFill>
                <a:effectLst/>
                <a:latin typeface="+mn-lt"/>
              </a:rPr>
              <a:t> provide the snapshot feature</a:t>
            </a: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rgbClr val="FFFF00"/>
              </a:solidFill>
              <a:latin typeface="+mn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i="0" dirty="0">
              <a:solidFill>
                <a:schemeClr val="bg1"/>
              </a:solidFill>
              <a:effectLst/>
              <a:latin typeface="+mn-lt"/>
            </a:endParaRPr>
          </a:p>
          <a:p>
            <a:pPr algn="l">
              <a:buClr>
                <a:srgbClr val="FFFF00"/>
              </a:buClr>
            </a:pPr>
            <a:r>
              <a:rPr lang="en-GB" dirty="0">
                <a:solidFill>
                  <a:schemeClr val="bg1"/>
                </a:solidFill>
                <a:latin typeface="+mn-lt"/>
              </a:rPr>
              <a:t>ZFS storage driver</a:t>
            </a:r>
          </a:p>
          <a:p>
            <a:pPr algn="l">
              <a:buClr>
                <a:srgbClr val="FFFF00"/>
              </a:buClr>
            </a:pPr>
            <a:endParaRPr lang="en-GB" i="0" dirty="0">
              <a:solidFill>
                <a:srgbClr val="FFFF00"/>
              </a:solidFill>
              <a:effectLst/>
              <a:latin typeface="+mn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+mn-lt"/>
              </a:rPr>
              <a:t>ZFS is a next generation filesystem that supports many advanced storage technologies such as volume management, snapshots, </a:t>
            </a:r>
            <a:r>
              <a:rPr lang="en-GB" dirty="0" err="1">
                <a:solidFill>
                  <a:srgbClr val="FFFF00"/>
                </a:solidFill>
                <a:latin typeface="+mn-lt"/>
              </a:rPr>
              <a:t>checksumming</a:t>
            </a:r>
            <a:r>
              <a:rPr lang="en-GB" dirty="0">
                <a:solidFill>
                  <a:srgbClr val="FFFF00"/>
                </a:solidFill>
                <a:latin typeface="+mn-lt"/>
              </a:rPr>
              <a:t>, compression and deduplication, replication and more.</a:t>
            </a: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rgbClr val="FFFF00"/>
              </a:solidFill>
              <a:latin typeface="+mn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+mn-lt"/>
              </a:rPr>
              <a:t>ZFS is not supported on Docker EE or CS-Engine, or any other Linux platforms</a:t>
            </a: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rgbClr val="FFFF00"/>
              </a:solidFill>
              <a:latin typeface="+mn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+mn-lt"/>
              </a:rPr>
              <a:t>Changing the storage driver makes any containers you have already created inaccessible on the local system</a:t>
            </a: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i="1" dirty="0">
              <a:solidFill>
                <a:srgbClr val="FFFF00"/>
              </a:solidFill>
              <a:effectLst/>
              <a:latin typeface="+mn-lt"/>
            </a:endParaRPr>
          </a:p>
          <a:p>
            <a:pPr algn="l">
              <a:buClr>
                <a:srgbClr val="FFFF00"/>
              </a:buClr>
            </a:pPr>
            <a:r>
              <a:rPr lang="en-GB" dirty="0">
                <a:solidFill>
                  <a:srgbClr val="FFFF00"/>
                </a:solidFill>
                <a:latin typeface="+mn-lt"/>
              </a:rPr>
              <a:t>	</a:t>
            </a:r>
            <a:endParaRPr lang="en-GB" b="0" i="0" dirty="0">
              <a:solidFill>
                <a:srgbClr val="FFFFF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5394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120314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Information </a:t>
            </a:r>
            <a:endParaRPr lang="en-GB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7" name="Google Shape;1117;p37"/>
          <p:cNvCxnSpPr/>
          <p:nvPr/>
        </p:nvCxnSpPr>
        <p:spPr>
          <a:xfrm>
            <a:off x="120314" y="6066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6D9D24-21F5-4962-BE9D-F58422A3C302}"/>
              </a:ext>
            </a:extLst>
          </p:cNvPr>
          <p:cNvSpPr txBox="1"/>
          <p:nvPr/>
        </p:nvSpPr>
        <p:spPr>
          <a:xfrm>
            <a:off x="120314" y="762994"/>
            <a:ext cx="838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i="1" dirty="0">
              <a:solidFill>
                <a:srgbClr val="FFFF00"/>
              </a:solidFill>
              <a:effectLst/>
              <a:latin typeface="+mn-lt"/>
            </a:endParaRPr>
          </a:p>
          <a:p>
            <a:pPr algn="l">
              <a:buClr>
                <a:srgbClr val="FFFF00"/>
              </a:buClr>
            </a:pPr>
            <a:r>
              <a:rPr lang="en-GB" dirty="0">
                <a:solidFill>
                  <a:srgbClr val="FFFF00"/>
                </a:solidFill>
                <a:latin typeface="+mn-lt"/>
              </a:rPr>
              <a:t>	</a:t>
            </a:r>
            <a:endParaRPr lang="en-GB" b="0" i="0" dirty="0">
              <a:solidFill>
                <a:srgbClr val="FFFFFF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4D9C5-D810-448E-98F8-C2F773FFC7A2}"/>
              </a:ext>
            </a:extLst>
          </p:cNvPr>
          <p:cNvSpPr txBox="1"/>
          <p:nvPr/>
        </p:nvSpPr>
        <p:spPr>
          <a:xfrm>
            <a:off x="120314" y="762994"/>
            <a:ext cx="83890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i="0" dirty="0">
              <a:solidFill>
                <a:schemeClr val="bg1"/>
              </a:solidFill>
              <a:effectLst/>
              <a:latin typeface="+mn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+mn-lt"/>
              </a:rPr>
              <a:t>Port 7946 TCP/UDP for container network discovery</a:t>
            </a: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rgbClr val="FFFF00"/>
              </a:solidFill>
              <a:latin typeface="+mn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b="0" i="0" dirty="0">
                <a:solidFill>
                  <a:srgbClr val="FFFF00"/>
                </a:solidFill>
                <a:effectLst/>
                <a:latin typeface="+mn-lt"/>
              </a:rPr>
              <a:t>Port 4789 UDP for the container ingress network</a:t>
            </a: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b="0" i="0" dirty="0">
              <a:solidFill>
                <a:srgbClr val="FFFF00"/>
              </a:solidFill>
              <a:effectLst/>
              <a:latin typeface="+mn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b="0" i="0" dirty="0">
                <a:solidFill>
                  <a:srgbClr val="FFFF00"/>
                </a:solidFill>
                <a:effectLst/>
                <a:latin typeface="+mn-lt"/>
              </a:rPr>
              <a:t>TCP port 2377 for cluster management communications</a:t>
            </a:r>
            <a:endParaRPr lang="en-GB" b="0" i="0" dirty="0">
              <a:solidFill>
                <a:srgbClr val="FFFF00"/>
              </a:solidFill>
              <a:effectLst/>
              <a:latin typeface="+mn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b="0" i="0" dirty="0">
              <a:solidFill>
                <a:srgbClr val="FFFF00"/>
              </a:solidFill>
              <a:effectLst/>
              <a:latin typeface="+mn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b="0" i="0" dirty="0">
              <a:solidFill>
                <a:srgbClr val="FFFFF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34515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120314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 between user-defined bridges and the default bridge</a:t>
            </a:r>
            <a:endParaRPr lang="en-GB" sz="20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7" name="Google Shape;1117;p37"/>
          <p:cNvCxnSpPr/>
          <p:nvPr/>
        </p:nvCxnSpPr>
        <p:spPr>
          <a:xfrm>
            <a:off x="120314" y="6066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6D9D24-21F5-4962-BE9D-F58422A3C302}"/>
              </a:ext>
            </a:extLst>
          </p:cNvPr>
          <p:cNvSpPr txBox="1"/>
          <p:nvPr/>
        </p:nvSpPr>
        <p:spPr>
          <a:xfrm>
            <a:off x="120314" y="762994"/>
            <a:ext cx="838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i="1" dirty="0">
              <a:solidFill>
                <a:srgbClr val="FFFF00"/>
              </a:solidFill>
              <a:effectLst/>
              <a:latin typeface="+mn-lt"/>
            </a:endParaRPr>
          </a:p>
          <a:p>
            <a:pPr algn="l">
              <a:buClr>
                <a:srgbClr val="FFFF00"/>
              </a:buClr>
            </a:pPr>
            <a:r>
              <a:rPr lang="en-GB" dirty="0">
                <a:solidFill>
                  <a:srgbClr val="FFFF00"/>
                </a:solidFill>
                <a:latin typeface="+mn-lt"/>
              </a:rPr>
              <a:t>	</a:t>
            </a:r>
            <a:endParaRPr lang="en-GB" b="0" i="0" dirty="0">
              <a:solidFill>
                <a:srgbClr val="FFFFFF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4D9C5-D810-448E-98F8-C2F773FFC7A2}"/>
              </a:ext>
            </a:extLst>
          </p:cNvPr>
          <p:cNvSpPr txBox="1"/>
          <p:nvPr/>
        </p:nvSpPr>
        <p:spPr>
          <a:xfrm>
            <a:off x="120314" y="762994"/>
            <a:ext cx="838908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user-defined bridges</a:t>
            </a:r>
          </a:p>
          <a:p>
            <a:pPr algn="l"/>
            <a:endParaRPr lang="en-GB" i="0" dirty="0">
              <a:solidFill>
                <a:schemeClr val="bg1"/>
              </a:solidFill>
              <a:effectLst/>
              <a:latin typeface="+mn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+mn-lt"/>
              </a:rPr>
              <a:t>User-defined bridges provide automatic DNS resolution between containers</a:t>
            </a: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rgbClr val="FFFF00"/>
              </a:solidFill>
              <a:latin typeface="+mn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b="0" i="0" dirty="0">
                <a:solidFill>
                  <a:srgbClr val="FFFF00"/>
                </a:solidFill>
                <a:effectLst/>
                <a:latin typeface="+mj-lt"/>
              </a:rPr>
              <a:t>User-defined bridges provide better isolation.</a:t>
            </a:r>
          </a:p>
          <a:p>
            <a:pPr algn="l">
              <a:buClr>
                <a:srgbClr val="FFFF00"/>
              </a:buClr>
            </a:pPr>
            <a:endParaRPr lang="en-GB" b="0" i="0" dirty="0">
              <a:solidFill>
                <a:srgbClr val="FFFF00"/>
              </a:solidFill>
              <a:effectLst/>
              <a:latin typeface="+mj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b="0" i="0" dirty="0">
                <a:solidFill>
                  <a:srgbClr val="FFFF00"/>
                </a:solidFill>
                <a:effectLst/>
                <a:latin typeface="+mj-lt"/>
              </a:rPr>
              <a:t>Containers can be attached and detached from user-defined networks on the fly.</a:t>
            </a: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b="0" i="0" dirty="0">
              <a:solidFill>
                <a:srgbClr val="FFFF00"/>
              </a:solidFill>
              <a:effectLst/>
              <a:latin typeface="+mj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b="0" i="0" dirty="0">
                <a:solidFill>
                  <a:srgbClr val="FFFF00"/>
                </a:solidFill>
                <a:effectLst/>
                <a:latin typeface="+mj-lt"/>
              </a:rPr>
              <a:t>Each user-defined network creates a configurable bridge.</a:t>
            </a:r>
          </a:p>
          <a:p>
            <a:pPr algn="l">
              <a:buClr>
                <a:srgbClr val="FFFF00"/>
              </a:buClr>
            </a:pPr>
            <a:endParaRPr lang="en-GB" b="0" i="0" dirty="0">
              <a:solidFill>
                <a:srgbClr val="FFFF00"/>
              </a:solidFill>
              <a:effectLst/>
              <a:latin typeface="+mj-lt"/>
            </a:endParaRPr>
          </a:p>
          <a:p>
            <a:pPr algn="l">
              <a:buClr>
                <a:srgbClr val="FFFF00"/>
              </a:buClr>
            </a:pP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default bridge</a:t>
            </a:r>
            <a:endParaRPr lang="en-GB" b="0" i="0" dirty="0">
              <a:solidFill>
                <a:srgbClr val="FFFF00"/>
              </a:solidFill>
              <a:effectLst/>
              <a:latin typeface="+mj-lt"/>
            </a:endParaRPr>
          </a:p>
          <a:p>
            <a:pPr algn="l">
              <a:buClr>
                <a:srgbClr val="FFFF00"/>
              </a:buClr>
            </a:pPr>
            <a:endParaRPr lang="en-GB" dirty="0">
              <a:solidFill>
                <a:srgbClr val="FFFF00"/>
              </a:solidFill>
              <a:latin typeface="+mj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b="0" i="0" dirty="0">
                <a:solidFill>
                  <a:srgbClr val="FFFF00"/>
                </a:solidFill>
                <a:effectLst/>
                <a:latin typeface="+mj-lt"/>
              </a:rPr>
              <a:t>Linked containers on the default bridge network share environment variables. </a:t>
            </a:r>
          </a:p>
          <a:p>
            <a:pPr algn="l">
              <a:buClr>
                <a:srgbClr val="FFFF00"/>
              </a:buClr>
            </a:pPr>
            <a:endParaRPr lang="en-GB" b="0" i="0" dirty="0">
              <a:solidFill>
                <a:srgbClr val="FFFF00"/>
              </a:solidFill>
              <a:effectLst/>
              <a:latin typeface="+mj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GB" b="0" i="0" dirty="0">
                <a:solidFill>
                  <a:srgbClr val="FFFF00"/>
                </a:solidFill>
                <a:effectLst/>
                <a:latin typeface="+mj-lt"/>
              </a:rPr>
              <a:t>To configure the default bridge network, you specify options in </a:t>
            </a:r>
            <a:r>
              <a:rPr lang="en-GB" b="0" i="0" dirty="0" err="1">
                <a:solidFill>
                  <a:srgbClr val="FFFF00"/>
                </a:solidFill>
                <a:effectLst/>
                <a:latin typeface="+mj-lt"/>
              </a:rPr>
              <a:t>daemon.json</a:t>
            </a:r>
            <a:endParaRPr lang="en-GB" b="0" i="0" dirty="0">
              <a:solidFill>
                <a:srgbClr val="FFFF00"/>
              </a:solidFill>
              <a:effectLst/>
              <a:latin typeface="+mj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rgbClr val="FFFF00"/>
              </a:solidFill>
              <a:latin typeface="+mj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b="0" i="0" dirty="0">
              <a:solidFill>
                <a:srgbClr val="FFFF00"/>
              </a:solidFill>
              <a:effectLst/>
              <a:latin typeface="+mj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b="0" i="0" dirty="0">
              <a:solidFill>
                <a:srgbClr val="FFFF00"/>
              </a:solidFill>
              <a:effectLst/>
              <a:latin typeface="+mj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b="0" i="0" dirty="0">
              <a:solidFill>
                <a:srgbClr val="FFFF00"/>
              </a:solidFill>
              <a:effectLst/>
              <a:latin typeface="+mj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b="0" i="0" dirty="0">
              <a:solidFill>
                <a:srgbClr val="FFFF00"/>
              </a:solidFill>
              <a:effectLst/>
              <a:latin typeface="+mj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b="0" i="0" dirty="0">
              <a:solidFill>
                <a:srgbClr val="FFFF00"/>
              </a:solidFill>
              <a:effectLst/>
              <a:latin typeface="+mj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b="0" i="0" dirty="0">
              <a:solidFill>
                <a:srgbClr val="FFFF00"/>
              </a:solidFill>
              <a:effectLst/>
              <a:latin typeface="+mj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b="0" i="0" dirty="0">
              <a:solidFill>
                <a:srgbClr val="FFFF00"/>
              </a:solidFill>
              <a:effectLst/>
              <a:latin typeface="+mj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b="0" i="0" dirty="0">
              <a:solidFill>
                <a:srgbClr val="FFFFFF"/>
              </a:solidFill>
              <a:effectLst/>
              <a:latin typeface="+mj-lt"/>
            </a:endParaRPr>
          </a:p>
          <a:p>
            <a:pPr marL="342900" indent="-342900" algn="l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n-GB" b="0" i="0" dirty="0">
              <a:solidFill>
                <a:srgbClr val="FFFFF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265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24943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systemd</a:t>
            </a:r>
            <a:r>
              <a:rPr lang="en-GB" dirty="0"/>
              <a:t> vs </a:t>
            </a:r>
            <a:r>
              <a:rPr lang="en-GB" dirty="0" err="1"/>
              <a:t>daemon.json</a:t>
            </a:r>
            <a:endParaRPr dirty="0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79658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59;p22">
            <a:extLst>
              <a:ext uri="{FF2B5EF4-FFF2-40B4-BE49-F238E27FC236}">
                <a16:creationId xmlns:a16="http://schemas.microsoft.com/office/drawing/2014/main" id="{12663ECD-C5C9-4CA0-992D-ACA53730D6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8236" y="917574"/>
            <a:ext cx="8743278" cy="3993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400" b="0" i="0" dirty="0">
                <a:solidFill>
                  <a:srgbClr val="FFFFF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Systemd unit file change to accept remote connection</a:t>
            </a:r>
            <a:endParaRPr lang="en-GB" sz="2400" b="0" i="0" dirty="0">
              <a:solidFill>
                <a:schemeClr val="accent1">
                  <a:lumMod val="75000"/>
                </a:schemeClr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r>
              <a:rPr lang="en-GB" sz="1800" dirty="0">
                <a:solidFill>
                  <a:schemeClr val="bg1"/>
                </a:solidFill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699ADF-B381-4526-9DA0-919073CBBC0A}"/>
              </a:ext>
            </a:extLst>
          </p:cNvPr>
          <p:cNvGrpSpPr/>
          <p:nvPr/>
        </p:nvGrpSpPr>
        <p:grpSpPr>
          <a:xfrm>
            <a:off x="615243" y="3053142"/>
            <a:ext cx="7913511" cy="1840919"/>
            <a:chOff x="440267" y="1702505"/>
            <a:chExt cx="7913511" cy="191911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A3EA515-0BEC-43FD-93E9-1DE45549D200}"/>
                </a:ext>
              </a:extLst>
            </p:cNvPr>
            <p:cNvSpPr/>
            <p:nvPr/>
          </p:nvSpPr>
          <p:spPr>
            <a:xfrm>
              <a:off x="440267" y="1702505"/>
              <a:ext cx="7913511" cy="1919111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D31158-D42E-494C-9314-7DA82AB56727}"/>
                </a:ext>
              </a:extLst>
            </p:cNvPr>
            <p:cNvSpPr txBox="1"/>
            <p:nvPr/>
          </p:nvSpPr>
          <p:spPr>
            <a:xfrm>
              <a:off x="570089" y="1702505"/>
              <a:ext cx="4572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GB" sz="2000" dirty="0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B987528-E917-4F27-A3FF-994DA9EFB15E}"/>
              </a:ext>
            </a:extLst>
          </p:cNvPr>
          <p:cNvSpPr txBox="1"/>
          <p:nvPr/>
        </p:nvSpPr>
        <p:spPr>
          <a:xfrm>
            <a:off x="592666" y="1697064"/>
            <a:ext cx="77836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Configuring Docker to accept remote connections can be done with the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docker.service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GB" dirty="0" err="1">
                <a:solidFill>
                  <a:schemeClr val="bg1"/>
                </a:solidFill>
              </a:rPr>
              <a:t>ystemd</a:t>
            </a:r>
            <a:r>
              <a:rPr lang="en-GB" dirty="0">
                <a:solidFill>
                  <a:schemeClr val="bg1"/>
                </a:solidFill>
              </a:rPr>
              <a:t> unit file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for Linux distributions using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systemd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such as recent versions of RedHat, CentOS, Ubuntu and SLES, or with the </a:t>
            </a:r>
            <a:r>
              <a:rPr lang="en-GB" dirty="0" err="1">
                <a:solidFill>
                  <a:schemeClr val="bg1"/>
                </a:solidFill>
              </a:rPr>
              <a:t>daemon.json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file which is recommended for Linux distributions that do not use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systemd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29903F-A4B3-4AD3-8554-299E5F2CD656}"/>
              </a:ext>
            </a:extLst>
          </p:cNvPr>
          <p:cNvGrpSpPr/>
          <p:nvPr/>
        </p:nvGrpSpPr>
        <p:grpSpPr>
          <a:xfrm>
            <a:off x="615244" y="1662994"/>
            <a:ext cx="7913511" cy="1221317"/>
            <a:chOff x="440267" y="1702505"/>
            <a:chExt cx="7913511" cy="19191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7CE114-4176-43A5-B95D-D91DCAE5969C}"/>
                </a:ext>
              </a:extLst>
            </p:cNvPr>
            <p:cNvSpPr/>
            <p:nvPr/>
          </p:nvSpPr>
          <p:spPr>
            <a:xfrm>
              <a:off x="440267" y="1702505"/>
              <a:ext cx="7913511" cy="1919111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041CCE-E9DE-4C45-A084-27D8D7239DE3}"/>
                </a:ext>
              </a:extLst>
            </p:cNvPr>
            <p:cNvSpPr txBox="1"/>
            <p:nvPr/>
          </p:nvSpPr>
          <p:spPr>
            <a:xfrm>
              <a:off x="570089" y="1702505"/>
              <a:ext cx="4572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GB" sz="2000" dirty="0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8248699-E109-4033-8B99-408517823556}"/>
              </a:ext>
            </a:extLst>
          </p:cNvPr>
          <p:cNvSpPr txBox="1"/>
          <p:nvPr/>
        </p:nvSpPr>
        <p:spPr>
          <a:xfrm>
            <a:off x="615242" y="3096755"/>
            <a:ext cx="776111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Configuring remote access with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systemd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unit file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Add the /lib/system/system/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docker.service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file  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[Service]</a:t>
            </a:r>
          </a:p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ExecStart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=</a:t>
            </a:r>
          </a:p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ExecStart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=/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/bin/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dockerd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-H fd:// -H tcp://127.0.0.1:2375  &lt;== unencrypted connection 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5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24943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systemd</a:t>
            </a:r>
            <a:r>
              <a:rPr lang="en-GB" dirty="0"/>
              <a:t> vs </a:t>
            </a:r>
            <a:r>
              <a:rPr lang="en-GB" dirty="0" err="1"/>
              <a:t>daemon.json</a:t>
            </a:r>
            <a:endParaRPr dirty="0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79658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59;p22">
            <a:extLst>
              <a:ext uri="{FF2B5EF4-FFF2-40B4-BE49-F238E27FC236}">
                <a16:creationId xmlns:a16="http://schemas.microsoft.com/office/drawing/2014/main" id="{12663ECD-C5C9-4CA0-992D-ACA53730D6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8236" y="917574"/>
            <a:ext cx="8743278" cy="3993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FFC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b="0" i="0" dirty="0">
                <a:solidFill>
                  <a:srgbClr val="FFFFF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Docker service restart to take confi</a:t>
            </a:r>
            <a:r>
              <a:rPr lang="en-GB" sz="28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 changes</a:t>
            </a:r>
            <a:r>
              <a:rPr lang="en-GB" sz="2800" b="0" i="0" dirty="0">
                <a:solidFill>
                  <a:srgbClr val="FFFFF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endParaRPr lang="en-GB" sz="2800" b="0" i="0" dirty="0">
              <a:solidFill>
                <a:schemeClr val="accent1">
                  <a:lumMod val="75000"/>
                </a:schemeClr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r>
              <a:rPr lang="en-GB" sz="1800" dirty="0">
                <a:solidFill>
                  <a:schemeClr val="bg1"/>
                </a:solidFill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</a:pPr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E50EA4-5342-4F05-BFA3-9991EAD2127E}"/>
              </a:ext>
            </a:extLst>
          </p:cNvPr>
          <p:cNvGrpSpPr/>
          <p:nvPr/>
        </p:nvGrpSpPr>
        <p:grpSpPr>
          <a:xfrm>
            <a:off x="745065" y="2820430"/>
            <a:ext cx="7913511" cy="624621"/>
            <a:chOff x="592666" y="1610579"/>
            <a:chExt cx="7913511" cy="6246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987528-E917-4F27-A3FF-994DA9EFB15E}"/>
                </a:ext>
              </a:extLst>
            </p:cNvPr>
            <p:cNvSpPr txBox="1"/>
            <p:nvPr/>
          </p:nvSpPr>
          <p:spPr>
            <a:xfrm>
              <a:off x="592666" y="1697064"/>
              <a:ext cx="778368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</a:rPr>
                <a:t>netstat  –</a:t>
              </a:r>
              <a:r>
                <a:rPr lang="en-GB" dirty="0" err="1">
                  <a:solidFill>
                    <a:schemeClr val="accent1">
                      <a:lumMod val="75000"/>
                    </a:schemeClr>
                  </a:solidFill>
                </a:rPr>
                <a:t>nltp</a:t>
              </a:r>
              <a:r>
                <a:rPr lang="en-GB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229903F-A4B3-4AD3-8554-299E5F2CD656}"/>
                </a:ext>
              </a:extLst>
            </p:cNvPr>
            <p:cNvGrpSpPr/>
            <p:nvPr/>
          </p:nvGrpSpPr>
          <p:grpSpPr>
            <a:xfrm>
              <a:off x="592666" y="1610579"/>
              <a:ext cx="7913511" cy="624621"/>
              <a:chOff x="440267" y="1702505"/>
              <a:chExt cx="7913511" cy="191911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D7CE114-4176-43A5-B95D-D91DCAE5969C}"/>
                  </a:ext>
                </a:extLst>
              </p:cNvPr>
              <p:cNvSpPr/>
              <p:nvPr/>
            </p:nvSpPr>
            <p:spPr>
              <a:xfrm>
                <a:off x="440267" y="1702505"/>
                <a:ext cx="7913511" cy="1919111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041CCE-E9DE-4C45-A084-27D8D7239DE3}"/>
                  </a:ext>
                </a:extLst>
              </p:cNvPr>
              <p:cNvSpPr txBox="1"/>
              <p:nvPr/>
            </p:nvSpPr>
            <p:spPr>
              <a:xfrm>
                <a:off x="570089" y="1702505"/>
                <a:ext cx="4572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GB" sz="2000" dirty="0">
                  <a:solidFill>
                    <a:schemeClr val="accent1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25C80A-A7D2-4E9A-A514-F3F0BC206B49}"/>
              </a:ext>
            </a:extLst>
          </p:cNvPr>
          <p:cNvGrpSpPr/>
          <p:nvPr/>
        </p:nvGrpSpPr>
        <p:grpSpPr>
          <a:xfrm>
            <a:off x="745066" y="1762979"/>
            <a:ext cx="7913511" cy="825149"/>
            <a:chOff x="592666" y="1610579"/>
            <a:chExt cx="7913511" cy="8251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1FD624-957F-41D9-903C-39E74895E535}"/>
                </a:ext>
              </a:extLst>
            </p:cNvPr>
            <p:cNvSpPr txBox="1"/>
            <p:nvPr/>
          </p:nvSpPr>
          <p:spPr>
            <a:xfrm>
              <a:off x="592666" y="1697064"/>
              <a:ext cx="7783688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</a:rPr>
                <a:t>systemctl daemon-reload</a:t>
              </a:r>
            </a:p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</a:rPr>
                <a:t>systemctl restart </a:t>
              </a:r>
              <a:r>
                <a:rPr lang="en-GB" dirty="0" err="1">
                  <a:solidFill>
                    <a:schemeClr val="accent1">
                      <a:lumMod val="75000"/>
                    </a:schemeClr>
                  </a:solidFill>
                </a:rPr>
                <a:t>docker.service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42F884B-AA1B-4CBC-9156-FD5D732BE7EF}"/>
                </a:ext>
              </a:extLst>
            </p:cNvPr>
            <p:cNvGrpSpPr/>
            <p:nvPr/>
          </p:nvGrpSpPr>
          <p:grpSpPr>
            <a:xfrm>
              <a:off x="592666" y="1610579"/>
              <a:ext cx="7913511" cy="624621"/>
              <a:chOff x="440267" y="1702505"/>
              <a:chExt cx="7913511" cy="19191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CE9EAD7-1881-4C92-828C-EBEC150AFB96}"/>
                  </a:ext>
                </a:extLst>
              </p:cNvPr>
              <p:cNvSpPr/>
              <p:nvPr/>
            </p:nvSpPr>
            <p:spPr>
              <a:xfrm>
                <a:off x="440267" y="1702505"/>
                <a:ext cx="7913511" cy="1919111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7E0AAB-CB69-4F8A-9BBF-CA730766C4E0}"/>
                  </a:ext>
                </a:extLst>
              </p:cNvPr>
              <p:cNvSpPr txBox="1"/>
              <p:nvPr/>
            </p:nvSpPr>
            <p:spPr>
              <a:xfrm>
                <a:off x="570089" y="1702505"/>
                <a:ext cx="4572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GB" sz="2000" dirty="0">
                  <a:solidFill>
                    <a:schemeClr val="accent1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7992433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9056</TotalTime>
  <Words>4546</Words>
  <Application>Microsoft Office PowerPoint</Application>
  <PresentationFormat>On-screen Show (16:9)</PresentationFormat>
  <Paragraphs>788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Roboto Light</vt:lpstr>
      <vt:lpstr>Roboto Black</vt:lpstr>
      <vt:lpstr>Wingdings</vt:lpstr>
      <vt:lpstr>Arial</vt:lpstr>
      <vt:lpstr>Geomanist Book</vt:lpstr>
      <vt:lpstr>Open Sans</vt:lpstr>
      <vt:lpstr>Bree Serif</vt:lpstr>
      <vt:lpstr>Menlo</vt:lpstr>
      <vt:lpstr>Roboto Mono Regular</vt:lpstr>
      <vt:lpstr>WEB PROPOSAL</vt:lpstr>
      <vt:lpstr>Docker certified Associate</vt:lpstr>
      <vt:lpstr>Docker Installation on Ubuntu using Repositary</vt:lpstr>
      <vt:lpstr>Docker Installation on Ubuntu using Repositary</vt:lpstr>
      <vt:lpstr>Docker Installation on Ubuntu using Repositary</vt:lpstr>
      <vt:lpstr>Docker Installation on Ubuntu using Repositary</vt:lpstr>
      <vt:lpstr>Uninstall the docker engine</vt:lpstr>
      <vt:lpstr>Configure docker to start on boot</vt:lpstr>
      <vt:lpstr>systemd vs daemon.json</vt:lpstr>
      <vt:lpstr>systemd vs daemon.json</vt:lpstr>
      <vt:lpstr>systemd vs daemon.json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Configure persistent storage using volume</vt:lpstr>
      <vt:lpstr>Configure the networking in the docker </vt:lpstr>
      <vt:lpstr>Container can be connect to different bridge </vt:lpstr>
      <vt:lpstr>Docker Swarm </vt:lpstr>
      <vt:lpstr>Docker Swarm </vt:lpstr>
      <vt:lpstr>Docker Swarm </vt:lpstr>
      <vt:lpstr>Docker Swarm </vt:lpstr>
      <vt:lpstr>Docker Swarm </vt:lpstr>
      <vt:lpstr>Docker Swarm -cluster</vt:lpstr>
      <vt:lpstr>Docker Swarm worker node </vt:lpstr>
      <vt:lpstr>Docker Swarm -cluster</vt:lpstr>
      <vt:lpstr>Docker Swarm status</vt:lpstr>
      <vt:lpstr>Stopping manager1 node to check quoroum</vt:lpstr>
      <vt:lpstr>Promote worker node to leader </vt:lpstr>
      <vt:lpstr>Docker node update</vt:lpstr>
      <vt:lpstr>Leaving the swarm node</vt:lpstr>
      <vt:lpstr>PowerPoint Presentation</vt:lpstr>
      <vt:lpstr>Docker service create and replicas</vt:lpstr>
      <vt:lpstr>Docker service rolling updates</vt:lpstr>
      <vt:lpstr>Labels and constrains</vt:lpstr>
      <vt:lpstr>Docker node</vt:lpstr>
      <vt:lpstr>Docker node</vt:lpstr>
      <vt:lpstr>Docker node remove procedure</vt:lpstr>
      <vt:lpstr>Docker swarm command</vt:lpstr>
      <vt:lpstr>Docker swarm command</vt:lpstr>
      <vt:lpstr>Docker system info</vt:lpstr>
      <vt:lpstr>Docker system info</vt:lpstr>
      <vt:lpstr>Docker backup and disaster recovery</vt:lpstr>
      <vt:lpstr>Docker backup and disaster recovery</vt:lpstr>
      <vt:lpstr>Docker backup and disaster recovery</vt:lpstr>
      <vt:lpstr>Docker backup and disaster recovery</vt:lpstr>
      <vt:lpstr>DTR=MSR</vt:lpstr>
      <vt:lpstr>DTR=MSR</vt:lpstr>
      <vt:lpstr>Use volumes  Volume</vt:lpstr>
      <vt:lpstr>PowerPoint Presentation</vt:lpstr>
      <vt:lpstr>PowerPoint Presentation</vt:lpstr>
      <vt:lpstr>PowerPoint Presentation</vt:lpstr>
      <vt:lpstr>Docker Enterprise Edition installation </vt:lpstr>
      <vt:lpstr>Docker Enterprise Edition installation </vt:lpstr>
      <vt:lpstr>Docker Secrets –only available in swarm</vt:lpstr>
      <vt:lpstr>Docker Content Trust</vt:lpstr>
      <vt:lpstr>Domain 6: Storage and Volumes</vt:lpstr>
      <vt:lpstr>Domain 6: Storage and Volumes</vt:lpstr>
      <vt:lpstr>Domain 6: Storage and Volumes</vt:lpstr>
      <vt:lpstr>Domain 6: Storage and Volumes</vt:lpstr>
      <vt:lpstr>Port Information </vt:lpstr>
      <vt:lpstr>Differences between user-defined bridges and the default bridge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Certified Jenkins Engineer</dc:title>
  <cp:lastModifiedBy>vijayendra.rathod</cp:lastModifiedBy>
  <cp:revision>72</cp:revision>
  <dcterms:modified xsi:type="dcterms:W3CDTF">2021-09-08T12:58:01Z</dcterms:modified>
</cp:coreProperties>
</file>