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8" r:id="rId3"/>
    <p:sldId id="263" r:id="rId4"/>
    <p:sldId id="259" r:id="rId5"/>
    <p:sldId id="260" r:id="rId6"/>
    <p:sldId id="265" r:id="rId7"/>
    <p:sldId id="261" r:id="rId8"/>
    <p:sldId id="272" r:id="rId9"/>
    <p:sldId id="271" r:id="rId10"/>
    <p:sldId id="257" r:id="rId11"/>
    <p:sldId id="262" r:id="rId12"/>
    <p:sldId id="267" r:id="rId13"/>
    <p:sldId id="268" r:id="rId14"/>
    <p:sldId id="266" r:id="rId15"/>
    <p:sldId id="269" r:id="rId16"/>
    <p:sldId id="270" r:id="rId17"/>
    <p:sldId id="273" r:id="rId18"/>
  </p:sldIdLst>
  <p:sldSz cx="9144000" cy="6858000" type="screen4x3"/>
  <p:notesSz cx="6867525" cy="9691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88229" autoAdjust="0"/>
  </p:normalViewPr>
  <p:slideViewPr>
    <p:cSldViewPr snapToGrid="0">
      <p:cViewPr>
        <p:scale>
          <a:sx n="100" d="100"/>
          <a:sy n="100" d="100"/>
        </p:scale>
        <p:origin x="-1944" y="-1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5928" cy="484584"/>
          </a:xfrm>
          <a:prstGeom prst="rect">
            <a:avLst/>
          </a:prstGeom>
        </p:spPr>
        <p:txBody>
          <a:bodyPr vert="horz" lIns="94622" tIns="47311" rIns="94622" bIns="47311" rtlCol="0"/>
          <a:lstStyle>
            <a:lvl1pPr algn="l">
              <a:defRPr sz="1200"/>
            </a:lvl1pPr>
          </a:lstStyle>
          <a:p>
            <a:endParaRPr lang="en-GB"/>
          </a:p>
        </p:txBody>
      </p:sp>
      <p:sp>
        <p:nvSpPr>
          <p:cNvPr id="3" name="Date Placeholder 2"/>
          <p:cNvSpPr>
            <a:spLocks noGrp="1"/>
          </p:cNvSpPr>
          <p:nvPr>
            <p:ph type="dt" idx="1"/>
          </p:nvPr>
        </p:nvSpPr>
        <p:spPr>
          <a:xfrm>
            <a:off x="3890008" y="0"/>
            <a:ext cx="2975928" cy="484584"/>
          </a:xfrm>
          <a:prstGeom prst="rect">
            <a:avLst/>
          </a:prstGeom>
        </p:spPr>
        <p:txBody>
          <a:bodyPr vert="horz" lIns="94622" tIns="47311" rIns="94622" bIns="47311" rtlCol="0"/>
          <a:lstStyle>
            <a:lvl1pPr algn="r">
              <a:defRPr sz="1200"/>
            </a:lvl1pPr>
          </a:lstStyle>
          <a:p>
            <a:fld id="{3A29D078-8D2F-4E12-835E-0C6452A18C51}" type="datetimeFigureOut">
              <a:rPr lang="en-GB" smtClean="0"/>
              <a:t>20/06/2016</a:t>
            </a:fld>
            <a:endParaRPr lang="en-GB"/>
          </a:p>
        </p:txBody>
      </p:sp>
      <p:sp>
        <p:nvSpPr>
          <p:cNvPr id="4" name="Slide Image Placeholder 3"/>
          <p:cNvSpPr>
            <a:spLocks noGrp="1" noRot="1" noChangeAspect="1"/>
          </p:cNvSpPr>
          <p:nvPr>
            <p:ph type="sldImg" idx="2"/>
          </p:nvPr>
        </p:nvSpPr>
        <p:spPr>
          <a:xfrm>
            <a:off x="1011238" y="727075"/>
            <a:ext cx="4845050" cy="3633788"/>
          </a:xfrm>
          <a:prstGeom prst="rect">
            <a:avLst/>
          </a:prstGeom>
          <a:noFill/>
          <a:ln w="12700">
            <a:solidFill>
              <a:prstClr val="black"/>
            </a:solidFill>
          </a:ln>
        </p:spPr>
        <p:txBody>
          <a:bodyPr vert="horz" lIns="94622" tIns="47311" rIns="94622" bIns="47311" rtlCol="0" anchor="ctr"/>
          <a:lstStyle/>
          <a:p>
            <a:endParaRPr lang="en-GB"/>
          </a:p>
        </p:txBody>
      </p:sp>
      <p:sp>
        <p:nvSpPr>
          <p:cNvPr id="5" name="Notes Placeholder 4"/>
          <p:cNvSpPr>
            <a:spLocks noGrp="1"/>
          </p:cNvSpPr>
          <p:nvPr>
            <p:ph type="body" sz="quarter" idx="3"/>
          </p:nvPr>
        </p:nvSpPr>
        <p:spPr>
          <a:xfrm>
            <a:off x="686753" y="4603552"/>
            <a:ext cx="5494020" cy="4361260"/>
          </a:xfrm>
          <a:prstGeom prst="rect">
            <a:avLst/>
          </a:prstGeom>
        </p:spPr>
        <p:txBody>
          <a:bodyPr vert="horz" lIns="94622" tIns="47311" rIns="94622" bIns="4731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205422"/>
            <a:ext cx="2975928" cy="484584"/>
          </a:xfrm>
          <a:prstGeom prst="rect">
            <a:avLst/>
          </a:prstGeom>
        </p:spPr>
        <p:txBody>
          <a:bodyPr vert="horz" lIns="94622" tIns="47311" rIns="94622" bIns="47311" rtlCol="0" anchor="b"/>
          <a:lstStyle>
            <a:lvl1pPr algn="l">
              <a:defRPr sz="1200"/>
            </a:lvl1pPr>
          </a:lstStyle>
          <a:p>
            <a:endParaRPr lang="en-GB"/>
          </a:p>
        </p:txBody>
      </p:sp>
      <p:sp>
        <p:nvSpPr>
          <p:cNvPr id="7" name="Slide Number Placeholder 6"/>
          <p:cNvSpPr>
            <a:spLocks noGrp="1"/>
          </p:cNvSpPr>
          <p:nvPr>
            <p:ph type="sldNum" sz="quarter" idx="5"/>
          </p:nvPr>
        </p:nvSpPr>
        <p:spPr>
          <a:xfrm>
            <a:off x="3890008" y="9205422"/>
            <a:ext cx="2975928" cy="484584"/>
          </a:xfrm>
          <a:prstGeom prst="rect">
            <a:avLst/>
          </a:prstGeom>
        </p:spPr>
        <p:txBody>
          <a:bodyPr vert="horz" lIns="94622" tIns="47311" rIns="94622" bIns="47311" rtlCol="0" anchor="b"/>
          <a:lstStyle>
            <a:lvl1pPr algn="r">
              <a:defRPr sz="1200"/>
            </a:lvl1pPr>
          </a:lstStyle>
          <a:p>
            <a:fld id="{BD9B51B0-E9C5-488E-9BF5-D91C08116AAC}" type="slidenum">
              <a:rPr lang="en-GB" smtClean="0"/>
              <a:t>‹#›</a:t>
            </a:fld>
            <a:endParaRPr lang="en-GB"/>
          </a:p>
        </p:txBody>
      </p:sp>
    </p:spTree>
    <p:extLst>
      <p:ext uri="{BB962C8B-B14F-4D97-AF65-F5344CB8AC3E}">
        <p14:creationId xmlns:p14="http://schemas.microsoft.com/office/powerpoint/2010/main" val="1310056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11238" y="727075"/>
            <a:ext cx="4845050" cy="3633788"/>
          </a:xfrm>
        </p:spPr>
      </p:sp>
      <p:sp>
        <p:nvSpPr>
          <p:cNvPr id="3" name="Notes Placeholder 2"/>
          <p:cNvSpPr>
            <a:spLocks noGrp="1"/>
          </p:cNvSpPr>
          <p:nvPr>
            <p:ph type="body" idx="1"/>
          </p:nvPr>
        </p:nvSpPr>
        <p:spPr/>
        <p:txBody>
          <a:bodyPr/>
          <a:lstStyle/>
          <a:p>
            <a:r>
              <a:rPr lang="en-GB" dirty="0" smtClean="0"/>
              <a:t>Goo</a:t>
            </a:r>
            <a:r>
              <a:rPr lang="en-GB" baseline="0" dirty="0" smtClean="0"/>
              <a:t>d afternoon everyone, thank you for coming. </a:t>
            </a:r>
          </a:p>
          <a:p>
            <a:endParaRPr lang="en-GB" baseline="0" dirty="0" smtClean="0"/>
          </a:p>
          <a:p>
            <a:r>
              <a:rPr lang="en-GB" dirty="0" smtClean="0"/>
              <a:t>My name is Vijay, and this presentation is about memristor based logic</a:t>
            </a:r>
            <a:r>
              <a:rPr lang="en-GB" baseline="0" dirty="0" smtClean="0"/>
              <a:t> circuits. </a:t>
            </a:r>
            <a:endParaRPr lang="en-GB" dirty="0"/>
          </a:p>
        </p:txBody>
      </p:sp>
      <p:sp>
        <p:nvSpPr>
          <p:cNvPr id="4" name="Slide Number Placeholder 3"/>
          <p:cNvSpPr>
            <a:spLocks noGrp="1"/>
          </p:cNvSpPr>
          <p:nvPr>
            <p:ph type="sldNum" sz="quarter" idx="10"/>
          </p:nvPr>
        </p:nvSpPr>
        <p:spPr/>
        <p:txBody>
          <a:bodyPr/>
          <a:lstStyle/>
          <a:p>
            <a:fld id="{BD9B51B0-E9C5-488E-9BF5-D91C08116AAC}" type="slidenum">
              <a:rPr lang="en-GB" smtClean="0"/>
              <a:t>1</a:t>
            </a:fld>
            <a:endParaRPr lang="en-GB"/>
          </a:p>
        </p:txBody>
      </p:sp>
    </p:spTree>
    <p:extLst>
      <p:ext uri="{BB962C8B-B14F-4D97-AF65-F5344CB8AC3E}">
        <p14:creationId xmlns:p14="http://schemas.microsoft.com/office/powerpoint/2010/main" val="127039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11238" y="727075"/>
            <a:ext cx="4845050" cy="3633788"/>
          </a:xfrm>
        </p:spPr>
      </p:sp>
      <p:sp>
        <p:nvSpPr>
          <p:cNvPr id="3" name="Notes Placeholder 2"/>
          <p:cNvSpPr>
            <a:spLocks noGrp="1"/>
          </p:cNvSpPr>
          <p:nvPr>
            <p:ph type="body" idx="1"/>
          </p:nvPr>
        </p:nvSpPr>
        <p:spPr/>
        <p:txBody>
          <a:bodyPr/>
          <a:lstStyle/>
          <a:p>
            <a:r>
              <a:rPr lang="en-GB" dirty="0" smtClean="0"/>
              <a:t>This shows a hybrid XOR gate.</a:t>
            </a:r>
            <a:r>
              <a:rPr lang="en-GB" baseline="0" dirty="0" smtClean="0"/>
              <a:t> its operation can be explained by breaking the circuit down into three stages. First the memristors perform AND operation. the output of this is connected to the NMOS source of the following NOR gate. These two together result in XNOR operation because when the inputs are both high, the output is also high because of the high NMOS source.</a:t>
            </a:r>
          </a:p>
          <a:p>
            <a:endParaRPr lang="en-GB" dirty="0" smtClean="0"/>
          </a:p>
          <a:p>
            <a:r>
              <a:rPr lang="en-GB" dirty="0" smtClean="0"/>
              <a:t>The final stage is a standard CMOS inverter which produces the XOR </a:t>
            </a:r>
            <a:r>
              <a:rPr lang="en-GB" baseline="0" dirty="0" smtClean="0"/>
              <a:t>and also restores the signal. </a:t>
            </a:r>
          </a:p>
          <a:p>
            <a:endParaRPr lang="en-GB" dirty="0" smtClean="0"/>
          </a:p>
          <a:p>
            <a:r>
              <a:rPr lang="en-GB" dirty="0" smtClean="0"/>
              <a:t>One</a:t>
            </a:r>
            <a:r>
              <a:rPr lang="en-GB" baseline="0" dirty="0" smtClean="0"/>
              <a:t> issue with this circuit is that it requires the n-type mosfet threshold to be lower than the p-type. This is because when both inputs are high, the output of the second stage is actually </a:t>
            </a:r>
            <a:r>
              <a:rPr lang="en-GB" baseline="0" dirty="0" err="1" smtClean="0"/>
              <a:t>vdd</a:t>
            </a:r>
            <a:r>
              <a:rPr lang="en-GB" baseline="0" dirty="0" smtClean="0"/>
              <a:t> minus the n-type threshold. If the transistors have the exact same threshold, then the operation of the last stage is not robust.</a:t>
            </a:r>
            <a:endParaRPr lang="en-GB" dirty="0" smtClean="0"/>
          </a:p>
        </p:txBody>
      </p:sp>
      <p:sp>
        <p:nvSpPr>
          <p:cNvPr id="4" name="Slide Number Placeholder 3"/>
          <p:cNvSpPr>
            <a:spLocks noGrp="1"/>
          </p:cNvSpPr>
          <p:nvPr>
            <p:ph type="sldNum" sz="quarter" idx="10"/>
          </p:nvPr>
        </p:nvSpPr>
        <p:spPr/>
        <p:txBody>
          <a:bodyPr/>
          <a:lstStyle/>
          <a:p>
            <a:fld id="{BD9B51B0-E9C5-488E-9BF5-D91C08116AAC}" type="slidenum">
              <a:rPr lang="en-GB" smtClean="0"/>
              <a:t>10</a:t>
            </a:fld>
            <a:endParaRPr lang="en-GB"/>
          </a:p>
        </p:txBody>
      </p:sp>
    </p:spTree>
    <p:extLst>
      <p:ext uri="{BB962C8B-B14F-4D97-AF65-F5344CB8AC3E}">
        <p14:creationId xmlns:p14="http://schemas.microsoft.com/office/powerpoint/2010/main" val="3903870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11238" y="727075"/>
            <a:ext cx="4845050" cy="3633788"/>
          </a:xfrm>
        </p:spPr>
      </p:sp>
      <p:sp>
        <p:nvSpPr>
          <p:cNvPr id="3" name="Notes Placeholder 2"/>
          <p:cNvSpPr>
            <a:spLocks noGrp="1"/>
          </p:cNvSpPr>
          <p:nvPr>
            <p:ph type="body" idx="1"/>
          </p:nvPr>
        </p:nvSpPr>
        <p:spPr/>
        <p:txBody>
          <a:bodyPr/>
          <a:lstStyle/>
          <a:p>
            <a:r>
              <a:rPr lang="en-GB" dirty="0" smtClean="0"/>
              <a:t>This figure shows a hybrid full adder which shows a full adder made up of 18 transistors and 4</a:t>
            </a:r>
            <a:r>
              <a:rPr lang="en-GB" baseline="0" dirty="0" smtClean="0"/>
              <a:t> Mosfets. In comparison, a standard CM|OS adder requires 28 Mosfets, so there's a 21% reduction in are not even considering the fact that memristors are smaller than transistors.</a:t>
            </a:r>
          </a:p>
          <a:p>
            <a:endParaRPr lang="en-GB" baseline="0" dirty="0" smtClean="0"/>
          </a:p>
          <a:p>
            <a:r>
              <a:rPr lang="en-GB" baseline="0" dirty="0" smtClean="0"/>
              <a:t>It is made up of 2 XOR gates which generate the sum output. These are shown by the blue and orange parts. The green transistors form an OR gate and they generate the carry. They could actually all be replaced with 2 memristors, but this doesn’t work with the model used since the voltage deterioration is too significant for the fitted model used. </a:t>
            </a:r>
          </a:p>
        </p:txBody>
      </p:sp>
      <p:sp>
        <p:nvSpPr>
          <p:cNvPr id="4" name="Slide Number Placeholder 3"/>
          <p:cNvSpPr>
            <a:spLocks noGrp="1"/>
          </p:cNvSpPr>
          <p:nvPr>
            <p:ph type="sldNum" sz="quarter" idx="10"/>
          </p:nvPr>
        </p:nvSpPr>
        <p:spPr/>
        <p:txBody>
          <a:bodyPr/>
          <a:lstStyle/>
          <a:p>
            <a:fld id="{BD9B51B0-E9C5-488E-9BF5-D91C08116AAC}" type="slidenum">
              <a:rPr lang="en-GB" smtClean="0"/>
              <a:t>11</a:t>
            </a:fld>
            <a:endParaRPr lang="en-GB"/>
          </a:p>
        </p:txBody>
      </p:sp>
    </p:spTree>
    <p:extLst>
      <p:ext uri="{BB962C8B-B14F-4D97-AF65-F5344CB8AC3E}">
        <p14:creationId xmlns:p14="http://schemas.microsoft.com/office/powerpoint/2010/main" val="1203801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11238" y="727075"/>
            <a:ext cx="4845050" cy="363378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D9B51B0-E9C5-488E-9BF5-D91C08116AAC}" type="slidenum">
              <a:rPr lang="en-GB" smtClean="0"/>
              <a:t>12</a:t>
            </a:fld>
            <a:endParaRPr lang="en-GB"/>
          </a:p>
        </p:txBody>
      </p:sp>
    </p:spTree>
    <p:extLst>
      <p:ext uri="{BB962C8B-B14F-4D97-AF65-F5344CB8AC3E}">
        <p14:creationId xmlns:p14="http://schemas.microsoft.com/office/powerpoint/2010/main" val="737961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11238" y="727075"/>
            <a:ext cx="4845050" cy="363378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D9B51B0-E9C5-488E-9BF5-D91C08116AAC}" type="slidenum">
              <a:rPr lang="en-GB" smtClean="0"/>
              <a:t>16</a:t>
            </a:fld>
            <a:endParaRPr lang="en-GB"/>
          </a:p>
        </p:txBody>
      </p:sp>
    </p:spTree>
    <p:extLst>
      <p:ext uri="{BB962C8B-B14F-4D97-AF65-F5344CB8AC3E}">
        <p14:creationId xmlns:p14="http://schemas.microsoft.com/office/powerpoint/2010/main" val="150012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Gate source voltage is just above </a:t>
            </a:r>
            <a:r>
              <a:rPr lang="en-GB" dirty="0" err="1" smtClean="0"/>
              <a:t>vt.</a:t>
            </a:r>
            <a:r>
              <a:rPr lang="en-GB" dirty="0" smtClean="0"/>
              <a:t> </a:t>
            </a:r>
            <a:endParaRPr lang="en-GB" dirty="0"/>
          </a:p>
        </p:txBody>
      </p:sp>
      <p:sp>
        <p:nvSpPr>
          <p:cNvPr id="4" name="Slide Number Placeholder 3"/>
          <p:cNvSpPr>
            <a:spLocks noGrp="1"/>
          </p:cNvSpPr>
          <p:nvPr>
            <p:ph type="sldNum" sz="quarter" idx="10"/>
          </p:nvPr>
        </p:nvSpPr>
        <p:spPr/>
        <p:txBody>
          <a:bodyPr/>
          <a:lstStyle/>
          <a:p>
            <a:fld id="{BD9B51B0-E9C5-488E-9BF5-D91C08116AAC}" type="slidenum">
              <a:rPr lang="en-GB" smtClean="0"/>
              <a:t>17</a:t>
            </a:fld>
            <a:endParaRPr lang="en-GB"/>
          </a:p>
        </p:txBody>
      </p:sp>
    </p:spTree>
    <p:extLst>
      <p:ext uri="{BB962C8B-B14F-4D97-AF65-F5344CB8AC3E}">
        <p14:creationId xmlns:p14="http://schemas.microsoft.com/office/powerpoint/2010/main" val="2846926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11238" y="727075"/>
            <a:ext cx="4845050" cy="3633788"/>
          </a:xfrm>
        </p:spPr>
      </p:sp>
      <p:sp>
        <p:nvSpPr>
          <p:cNvPr id="3" name="Notes Placeholder 2"/>
          <p:cNvSpPr>
            <a:spLocks noGrp="1"/>
          </p:cNvSpPr>
          <p:nvPr>
            <p:ph type="body" idx="1"/>
          </p:nvPr>
        </p:nvSpPr>
        <p:spPr/>
        <p:txBody>
          <a:bodyPr/>
          <a:lstStyle/>
          <a:p>
            <a:r>
              <a:rPr lang="en-GB" dirty="0" smtClean="0"/>
              <a:t>First I'm going to start with a</a:t>
            </a:r>
            <a:r>
              <a:rPr lang="en-GB" baseline="0" dirty="0" smtClean="0"/>
              <a:t> bit  of background material, so what is a memristor and why is it important? </a:t>
            </a:r>
          </a:p>
          <a:p>
            <a:endParaRPr lang="en-GB" dirty="0" smtClean="0"/>
          </a:p>
          <a:p>
            <a:r>
              <a:rPr lang="en-GB" dirty="0" smtClean="0"/>
              <a:t>Then I'm going to briefly discuss</a:t>
            </a:r>
            <a:r>
              <a:rPr lang="en-GB" baseline="0" dirty="0" smtClean="0"/>
              <a:t> the theoretical model which I chose to implement for simulations and why.</a:t>
            </a:r>
          </a:p>
          <a:p>
            <a:endParaRPr lang="en-GB" baseline="0" dirty="0" smtClean="0"/>
          </a:p>
          <a:p>
            <a:r>
              <a:rPr lang="en-GB" baseline="0" dirty="0" smtClean="0"/>
              <a:t>Most of my work focused on simulating various logic families in order to compare them and asses their feasibility. Unfortunately, there isn't enough time to cover all of them, so instead I’ll focus on the one which was most successful with the model I chose to use. Ill try to explain the fundamental concept, and then explain an adder circuit which was developed. </a:t>
            </a:r>
          </a:p>
          <a:p>
            <a:endParaRPr lang="en-GB" baseline="0" dirty="0" smtClean="0"/>
          </a:p>
          <a:p>
            <a:r>
              <a:rPr lang="en-GB" baseline="0" dirty="0" smtClean="0"/>
              <a:t>And finally, the summary.</a:t>
            </a:r>
            <a:endParaRPr lang="en-GB" dirty="0" smtClean="0"/>
          </a:p>
        </p:txBody>
      </p:sp>
      <p:sp>
        <p:nvSpPr>
          <p:cNvPr id="4" name="Slide Number Placeholder 3"/>
          <p:cNvSpPr>
            <a:spLocks noGrp="1"/>
          </p:cNvSpPr>
          <p:nvPr>
            <p:ph type="sldNum" sz="quarter" idx="10"/>
          </p:nvPr>
        </p:nvSpPr>
        <p:spPr/>
        <p:txBody>
          <a:bodyPr/>
          <a:lstStyle/>
          <a:p>
            <a:fld id="{BD9B51B0-E9C5-488E-9BF5-D91C08116AAC}" type="slidenum">
              <a:rPr lang="en-GB" smtClean="0"/>
              <a:t>2</a:t>
            </a:fld>
            <a:endParaRPr lang="en-GB"/>
          </a:p>
        </p:txBody>
      </p:sp>
    </p:spTree>
    <p:extLst>
      <p:ext uri="{BB962C8B-B14F-4D97-AF65-F5344CB8AC3E}">
        <p14:creationId xmlns:p14="http://schemas.microsoft.com/office/powerpoint/2010/main" val="3847752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11238" y="727075"/>
            <a:ext cx="4845050" cy="3633788"/>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dirty="0" smtClean="0"/>
                  <a:t>So, first of all what is a memristor?</a:t>
                </a:r>
              </a:p>
              <a:p>
                <a:r>
                  <a:rPr lang="en-GB" dirty="0" smtClean="0"/>
                  <a:t>Well, the name is short for memory resistor, and this pretty much</a:t>
                </a:r>
                <a:r>
                  <a:rPr lang="en-GB" baseline="0" dirty="0" smtClean="0"/>
                  <a:t> </a:t>
                </a:r>
                <a:r>
                  <a:rPr lang="en-GB" dirty="0" smtClean="0"/>
                  <a:t>summarises operation. It refers to a two terminal passive device whose instantaneous</a:t>
                </a:r>
                <a:r>
                  <a:rPr lang="en-GB" baseline="0" dirty="0" smtClean="0"/>
                  <a:t> </a:t>
                </a:r>
                <a:r>
                  <a:rPr lang="en-GB" dirty="0" smtClean="0"/>
                  <a:t>resistance depends on the </a:t>
                </a:r>
                <a:r>
                  <a:rPr lang="en-GB" b="1" dirty="0" smtClean="0"/>
                  <a:t>history</a:t>
                </a:r>
                <a:r>
                  <a:rPr lang="en-GB" dirty="0" smtClean="0"/>
                  <a:t> of</a:t>
                </a:r>
                <a:r>
                  <a:rPr lang="en-GB" baseline="0" dirty="0" smtClean="0"/>
                  <a:t> the current which has passed through the device in the past. </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Initially it was predicted by professor  Lean Chua back in the early 1970’s based on symmetry,. He proved it to be the fourth fundamental component in the sense that it cannot be synthesised by any combination of resistance, capacitance or inductance.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This field has regained popularity only recently after HP revealed their </a:t>
                </a:r>
                <a14:m>
                  <m:oMath xmlns:m="http://schemas.openxmlformats.org/officeDocument/2006/math">
                    <m:r>
                      <a:rPr lang="en-GB" sz="1200" i="1" dirty="0" smtClean="0">
                        <a:latin typeface="Cambria Math"/>
                      </a:rPr>
                      <m:t>𝑇𝑖</m:t>
                    </m:r>
                    <m:sSub>
                      <m:sSubPr>
                        <m:ctrlPr>
                          <a:rPr lang="en-GB" sz="1200" i="1" dirty="0" smtClean="0">
                            <a:latin typeface="Cambria Math"/>
                          </a:rPr>
                        </m:ctrlPr>
                      </m:sSubPr>
                      <m:e>
                        <m:r>
                          <a:rPr lang="en-GB" sz="1200" i="1" dirty="0" smtClean="0">
                            <a:latin typeface="Cambria Math"/>
                          </a:rPr>
                          <m:t>𝑂</m:t>
                        </m:r>
                      </m:e>
                      <m:sub>
                        <m:r>
                          <a:rPr lang="en-GB" sz="1200" b="0" i="1" dirty="0" smtClean="0">
                            <a:latin typeface="Cambria Math"/>
                          </a:rPr>
                          <m:t>2</m:t>
                        </m:r>
                      </m:sub>
                    </m:sSub>
                  </m:oMath>
                </a14:m>
                <a:r>
                  <a:rPr lang="en-GB" sz="1200" dirty="0" smtClean="0"/>
                  <a:t> device</a:t>
                </a:r>
                <a:r>
                  <a:rPr lang="en-GB" sz="1200" baseline="0" dirty="0" smtClean="0"/>
                  <a:t> in 2008.</a:t>
                </a:r>
                <a:r>
                  <a:rPr lang="en-GB" sz="1200" dirty="0" smtClean="0"/>
                  <a:t> </a:t>
                </a: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r>
                  <a:rPr lang="en-GB" baseline="0" dirty="0" smtClean="0"/>
                  <a:t>This is the standard circuit symbol, and the black thick line indicates the polarity. When current flows into the black bar (from left to right), the resistance increases.</a:t>
                </a:r>
                <a:endParaRPr lang="en-GB" dirty="0" smtClean="0"/>
              </a:p>
              <a:p>
                <a:endParaRPr lang="en-GB" b="0" baseline="0" dirty="0" smtClean="0"/>
              </a:p>
              <a:p>
                <a:r>
                  <a:rPr lang="en-GB" b="0" baseline="0" dirty="0" smtClean="0"/>
                  <a:t>This is the IV curve of HP’s device. it has the standard pinched hysteresis shape which is characteristic of any memristor.  For binary digital applications, only the highest and lowest resistances are of interest, and these are called Roff and Ron.</a:t>
                </a:r>
              </a:p>
            </p:txBody>
          </p:sp>
        </mc:Choice>
        <mc:Fallback xmlns="">
          <p:sp>
            <p:nvSpPr>
              <p:cNvPr id="3" name="Notes Placeholder 2"/>
              <p:cNvSpPr>
                <a:spLocks noGrp="1"/>
              </p:cNvSpPr>
              <p:nvPr>
                <p:ph type="body" idx="1"/>
              </p:nvPr>
            </p:nvSpPr>
            <p:spPr/>
            <p:txBody>
              <a:bodyPr/>
              <a:lstStyle/>
              <a:p>
                <a:r>
                  <a:rPr lang="en-GB" dirty="0" smtClean="0"/>
                  <a:t>So</a:t>
                </a:r>
                <a:r>
                  <a:rPr lang="en-GB" dirty="0" smtClean="0"/>
                  <a:t>, first of all </a:t>
                </a:r>
                <a:r>
                  <a:rPr lang="en-GB" dirty="0" smtClean="0"/>
                  <a:t>what is a memristor?</a:t>
                </a:r>
              </a:p>
              <a:p>
                <a:r>
                  <a:rPr lang="en-GB" dirty="0" smtClean="0"/>
                  <a:t>Well, the name is short for memory resistor, and this </a:t>
                </a:r>
                <a:r>
                  <a:rPr lang="en-GB" dirty="0" smtClean="0"/>
                  <a:t>pretty much</a:t>
                </a:r>
                <a:r>
                  <a:rPr lang="en-GB" baseline="0" dirty="0" smtClean="0"/>
                  <a:t> </a:t>
                </a:r>
                <a:r>
                  <a:rPr lang="en-GB" dirty="0" smtClean="0"/>
                  <a:t>summarises </a:t>
                </a:r>
                <a:r>
                  <a:rPr lang="en-GB" dirty="0" smtClean="0"/>
                  <a:t>operation. </a:t>
                </a:r>
                <a:r>
                  <a:rPr lang="en-GB" dirty="0" smtClean="0"/>
                  <a:t>It refers to a two terminal passive device whose instantaneous</a:t>
                </a:r>
                <a:r>
                  <a:rPr lang="en-GB" baseline="0" dirty="0" smtClean="0"/>
                  <a:t> </a:t>
                </a:r>
                <a:r>
                  <a:rPr lang="en-GB" dirty="0" smtClean="0"/>
                  <a:t>resistance </a:t>
                </a:r>
                <a:r>
                  <a:rPr lang="en-GB" dirty="0" smtClean="0"/>
                  <a:t>depends on the </a:t>
                </a:r>
                <a:r>
                  <a:rPr lang="en-GB" b="1" dirty="0" smtClean="0"/>
                  <a:t>history</a:t>
                </a:r>
                <a:r>
                  <a:rPr lang="en-GB" dirty="0" smtClean="0"/>
                  <a:t> of</a:t>
                </a:r>
                <a:r>
                  <a:rPr lang="en-GB" baseline="0" dirty="0" smtClean="0"/>
                  <a:t> the current which has passed through the device in the past. </a:t>
                </a:r>
                <a:endParaRPr lang="en-GB" baseline="0" dirty="0" smtClean="0"/>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Initially it was predicted based on symmetry, by professor  Lean Chua back in the early 1970’s, but it gained popularity more recently in 2008 after HP announced their </a:t>
                </a:r>
                <a:r>
                  <a:rPr lang="en-GB" sz="1200" i="0" dirty="0" smtClean="0">
                    <a:latin typeface="Cambria Math"/>
                  </a:rPr>
                  <a:t>𝑇𝑖</a:t>
                </a:r>
                <a:r>
                  <a:rPr lang="en-GB" sz="1200" i="0" dirty="0" smtClean="0">
                    <a:latin typeface="Cambria Math"/>
                  </a:rPr>
                  <a:t>𝑂_</a:t>
                </a:r>
                <a:r>
                  <a:rPr lang="en-GB" sz="1200" b="0" i="0" dirty="0" smtClean="0">
                    <a:latin typeface="Cambria Math"/>
                  </a:rPr>
                  <a:t>2</a:t>
                </a:r>
                <a:r>
                  <a:rPr lang="en-GB" sz="1200" dirty="0" smtClean="0"/>
                  <a:t> </a:t>
                </a:r>
                <a:r>
                  <a:rPr lang="en-GB" sz="1200" dirty="0" smtClean="0"/>
                  <a:t>device. </a:t>
                </a: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r>
                  <a:rPr lang="en-GB" baseline="0" dirty="0" smtClean="0"/>
                  <a:t>Top right shows the standard symbol, and the black thick line shows the polarity. When current flows into the black bar (from left to right), the resistance increases.</a:t>
                </a:r>
                <a:endParaRPr lang="en-GB" dirty="0" smtClean="0"/>
              </a:p>
              <a:p>
                <a:endParaRPr lang="en-GB" dirty="0" smtClean="0"/>
              </a:p>
              <a:p>
                <a:r>
                  <a:rPr lang="en-GB" dirty="0" smtClean="0"/>
                  <a:t>A memristor</a:t>
                </a:r>
                <a:r>
                  <a:rPr lang="en-GB" baseline="0" dirty="0" smtClean="0"/>
                  <a:t> is essentially a resistor with resistor with whose instantaneous resistance depends on the history of the current through the device. </a:t>
                </a:r>
              </a:p>
              <a:p>
                <a:endParaRPr lang="en-GB" baseline="0" dirty="0" smtClean="0"/>
              </a:p>
              <a:p>
                <a:endParaRPr lang="en-GB" baseline="0" dirty="0" smtClean="0"/>
              </a:p>
              <a:p>
                <a:r>
                  <a:rPr lang="en-GB" baseline="0" dirty="0" smtClean="0"/>
                  <a:t>Gained popularity in 2008 when HP </a:t>
                </a:r>
              </a:p>
              <a:p>
                <a:endParaRPr lang="en-GB" baseline="0" dirty="0" smtClean="0"/>
              </a:p>
              <a:p>
                <a:endParaRPr lang="en-GB" baseline="0" dirty="0" smtClean="0"/>
              </a:p>
            </p:txBody>
          </p:sp>
        </mc:Fallback>
      </mc:AlternateContent>
      <p:sp>
        <p:nvSpPr>
          <p:cNvPr id="4" name="Slide Number Placeholder 3"/>
          <p:cNvSpPr>
            <a:spLocks noGrp="1"/>
          </p:cNvSpPr>
          <p:nvPr>
            <p:ph type="sldNum" sz="quarter" idx="10"/>
          </p:nvPr>
        </p:nvSpPr>
        <p:spPr/>
        <p:txBody>
          <a:bodyPr/>
          <a:lstStyle/>
          <a:p>
            <a:fld id="{BD9B51B0-E9C5-488E-9BF5-D91C08116AAC}" type="slidenum">
              <a:rPr lang="en-GB" smtClean="0"/>
              <a:t>3</a:t>
            </a:fld>
            <a:endParaRPr lang="en-GB"/>
          </a:p>
        </p:txBody>
      </p:sp>
    </p:spTree>
    <p:extLst>
      <p:ext uri="{BB962C8B-B14F-4D97-AF65-F5344CB8AC3E}">
        <p14:creationId xmlns:p14="http://schemas.microsoft.com/office/powerpoint/2010/main" val="407682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11238" y="727075"/>
            <a:ext cx="4845050" cy="3633788"/>
          </a:xfrm>
        </p:spPr>
      </p:sp>
      <p:sp>
        <p:nvSpPr>
          <p:cNvPr id="3" name="Notes Placeholder 2"/>
          <p:cNvSpPr>
            <a:spLocks noGrp="1"/>
          </p:cNvSpPr>
          <p:nvPr>
            <p:ph type="body" idx="1"/>
          </p:nvPr>
        </p:nvSpPr>
        <p:spPr/>
        <p:txBody>
          <a:bodyPr/>
          <a:lstStyle/>
          <a:p>
            <a:r>
              <a:rPr lang="en-GB" dirty="0" smtClean="0"/>
              <a:t>So why are these devices useful?</a:t>
            </a:r>
          </a:p>
          <a:p>
            <a:endParaRPr lang="en-GB" dirty="0" smtClean="0"/>
          </a:p>
          <a:p>
            <a:r>
              <a:rPr lang="en-GB" dirty="0" smtClean="0"/>
              <a:t>Advancements in computing have transformed nearly everyone's lives for the better. Its hard to imagine a life without smart</a:t>
            </a:r>
            <a:r>
              <a:rPr lang="en-GB" baseline="0" dirty="0" smtClean="0"/>
              <a:t> phones and mobile communications. one of the driving factors behind this is the steady miniaturization of transistors, but t</a:t>
            </a:r>
            <a:r>
              <a:rPr lang="en-GB" dirty="0" smtClean="0"/>
              <a:t>he problem is transistor scaling is reaching fundamental limits.</a:t>
            </a:r>
            <a:r>
              <a:rPr lang="en-GB" baseline="0" dirty="0" smtClean="0"/>
              <a:t> scaling beyond 10nm is uncertain in terms of cost effectiveness. At these sizes all sorts of problems occur, like leakage current, and sensitivity of parameters to fabrication accuracy.</a:t>
            </a:r>
            <a:endParaRPr lang="en-GB" dirty="0" smtClean="0"/>
          </a:p>
          <a:p>
            <a:endParaRPr lang="en-GB" dirty="0" smtClean="0"/>
          </a:p>
          <a:p>
            <a:endParaRPr lang="en-GB" dirty="0" smtClean="0"/>
          </a:p>
          <a:p>
            <a:r>
              <a:rPr lang="en-GB" dirty="0" smtClean="0"/>
              <a:t>The good</a:t>
            </a:r>
            <a:r>
              <a:rPr lang="en-GB" baseline="0" dirty="0" smtClean="0"/>
              <a:t> news is memristors can be much smaller and have higher packing densities. They can also compatible with the CMOS process and can be produced above the CMOS layer which means circuits which are a hybrid of memristors and transistors can achieve smaller area usage.</a:t>
            </a:r>
          </a:p>
          <a:p>
            <a:endParaRPr lang="en-GB" baseline="0" dirty="0" smtClean="0"/>
          </a:p>
          <a:p>
            <a:r>
              <a:rPr lang="en-GB" baseline="0" dirty="0" smtClean="0"/>
              <a:t>The memristors are actually constructed in-between the overlapping crossbars as can be seen from the top layer of this figure.</a:t>
            </a:r>
            <a:endParaRPr lang="en-GB" dirty="0" smtClean="0"/>
          </a:p>
        </p:txBody>
      </p:sp>
      <p:sp>
        <p:nvSpPr>
          <p:cNvPr id="4" name="Slide Number Placeholder 3"/>
          <p:cNvSpPr>
            <a:spLocks noGrp="1"/>
          </p:cNvSpPr>
          <p:nvPr>
            <p:ph type="sldNum" sz="quarter" idx="10"/>
          </p:nvPr>
        </p:nvSpPr>
        <p:spPr/>
        <p:txBody>
          <a:bodyPr/>
          <a:lstStyle/>
          <a:p>
            <a:fld id="{BD9B51B0-E9C5-488E-9BF5-D91C08116AAC}" type="slidenum">
              <a:rPr lang="en-GB" smtClean="0"/>
              <a:t>4</a:t>
            </a:fld>
            <a:endParaRPr lang="en-GB"/>
          </a:p>
        </p:txBody>
      </p:sp>
    </p:spTree>
    <p:extLst>
      <p:ext uri="{BB962C8B-B14F-4D97-AF65-F5344CB8AC3E}">
        <p14:creationId xmlns:p14="http://schemas.microsoft.com/office/powerpoint/2010/main" val="2180289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11238" y="727075"/>
            <a:ext cx="4845050" cy="3633788"/>
          </a:xfrm>
        </p:spPr>
      </p:sp>
      <p:sp>
        <p:nvSpPr>
          <p:cNvPr id="3" name="Notes Placeholder 2"/>
          <p:cNvSpPr>
            <a:spLocks noGrp="1"/>
          </p:cNvSpPr>
          <p:nvPr>
            <p:ph type="body" idx="1"/>
          </p:nvPr>
        </p:nvSpPr>
        <p:spPr/>
        <p:txBody>
          <a:bodyPr/>
          <a:lstStyle/>
          <a:p>
            <a:r>
              <a:rPr lang="en-GB" dirty="0" smtClean="0"/>
              <a:t>The</a:t>
            </a:r>
            <a:r>
              <a:rPr lang="en-GB" baseline="0" dirty="0" smtClean="0"/>
              <a:t> first part of my project involved selecting a mathematical model  for implementation in PSpice.</a:t>
            </a:r>
            <a:endParaRPr lang="en-GB" dirty="0" smtClean="0"/>
          </a:p>
          <a:p>
            <a:endParaRPr lang="en-GB" dirty="0" smtClean="0"/>
          </a:p>
          <a:p>
            <a:r>
              <a:rPr lang="en-GB" dirty="0" smtClean="0"/>
              <a:t>There are actually a lot of proposed models to chose from,</a:t>
            </a:r>
            <a:r>
              <a:rPr lang="en-GB" baseline="0" dirty="0" smtClean="0"/>
              <a:t> but they all have the same general structure. They are all in state space form and most are non-linear. </a:t>
            </a:r>
          </a:p>
          <a:p>
            <a:r>
              <a:rPr lang="en-GB" baseline="0" dirty="0" smtClean="0"/>
              <a:t>This means they consist of 2 equations: the state equation and the output equation. The output equation describes the relationship between current and voltage for a given state, and the state equation describes the state dynamics with voltage or current. </a:t>
            </a:r>
          </a:p>
          <a:p>
            <a:endParaRPr lang="en-GB" baseline="0" dirty="0" smtClean="0"/>
          </a:p>
          <a:p>
            <a:r>
              <a:rPr lang="en-GB" baseline="0" dirty="0" smtClean="0"/>
              <a:t>There is usually only one state variable and this is chosen to have some physical meaning. For example, the figure shows the simplest model  which describes the memristor as two regions with different resistivity. The state variable here represents the length of the doped region and this changes length changes with applied voltage or current.</a:t>
            </a:r>
          </a:p>
          <a:p>
            <a:endParaRPr lang="en-GB" baseline="0" dirty="0" smtClean="0"/>
          </a:p>
          <a:p>
            <a:r>
              <a:rPr lang="en-GB" baseline="0" dirty="0" smtClean="0"/>
              <a:t>I chose to implement a modified version of the VTEAM model because of the advantages it offers. It is efficient, sufficiently accurate</a:t>
            </a:r>
          </a:p>
          <a:p>
            <a:endParaRPr lang="en-GB" baseline="0" dirty="0" smtClean="0"/>
          </a:p>
          <a:p>
            <a:r>
              <a:rPr lang="en-GB" baseline="0" dirty="0" smtClean="0"/>
              <a:t>It also has an explicit voltage threshold which somewhat represents observations of many practical devices including HPs titanium dioxide one.</a:t>
            </a:r>
            <a:endParaRPr lang="en-GB" dirty="0"/>
          </a:p>
        </p:txBody>
      </p:sp>
      <p:sp>
        <p:nvSpPr>
          <p:cNvPr id="4" name="Slide Number Placeholder 3"/>
          <p:cNvSpPr>
            <a:spLocks noGrp="1"/>
          </p:cNvSpPr>
          <p:nvPr>
            <p:ph type="sldNum" sz="quarter" idx="10"/>
          </p:nvPr>
        </p:nvSpPr>
        <p:spPr/>
        <p:txBody>
          <a:bodyPr/>
          <a:lstStyle/>
          <a:p>
            <a:fld id="{BD9B51B0-E9C5-488E-9BF5-D91C08116AAC}" type="slidenum">
              <a:rPr lang="en-GB" smtClean="0"/>
              <a:t>5</a:t>
            </a:fld>
            <a:endParaRPr lang="en-GB"/>
          </a:p>
        </p:txBody>
      </p:sp>
    </p:spTree>
    <p:extLst>
      <p:ext uri="{BB962C8B-B14F-4D97-AF65-F5344CB8AC3E}">
        <p14:creationId xmlns:p14="http://schemas.microsoft.com/office/powerpoint/2010/main" val="2476412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11238" y="727075"/>
            <a:ext cx="4845050" cy="3633788"/>
          </a:xfrm>
        </p:spPr>
      </p:sp>
      <p:sp>
        <p:nvSpPr>
          <p:cNvPr id="3" name="Notes Placeholder 2"/>
          <p:cNvSpPr>
            <a:spLocks noGrp="1"/>
          </p:cNvSpPr>
          <p:nvPr>
            <p:ph type="body" idx="1"/>
          </p:nvPr>
        </p:nvSpPr>
        <p:spPr/>
        <p:txBody>
          <a:bodyPr/>
          <a:lstStyle/>
          <a:p>
            <a:r>
              <a:rPr lang="en-GB" dirty="0" smtClean="0"/>
              <a:t>For a model to be useful, it needs to be fitted to experimental data. This IV curve summarises the results of the fitting to a titanium dioxide device. </a:t>
            </a:r>
            <a:endParaRPr lang="en-GB" baseline="0" dirty="0" smtClean="0"/>
          </a:p>
          <a:p>
            <a:r>
              <a:rPr lang="en-GB" baseline="0" dirty="0" smtClean="0"/>
              <a:t>The relative error is 3.5% which doesn’t sound ideal, but it is close to what most models achieve, and it is good enough for the purpose of this project.</a:t>
            </a:r>
            <a:endParaRPr lang="en-GB" dirty="0"/>
          </a:p>
        </p:txBody>
      </p:sp>
      <p:sp>
        <p:nvSpPr>
          <p:cNvPr id="4" name="Slide Number Placeholder 3"/>
          <p:cNvSpPr>
            <a:spLocks noGrp="1"/>
          </p:cNvSpPr>
          <p:nvPr>
            <p:ph type="sldNum" sz="quarter" idx="10"/>
          </p:nvPr>
        </p:nvSpPr>
        <p:spPr/>
        <p:txBody>
          <a:bodyPr/>
          <a:lstStyle/>
          <a:p>
            <a:fld id="{BD9B51B0-E9C5-488E-9BF5-D91C08116AAC}" type="slidenum">
              <a:rPr lang="en-GB" smtClean="0"/>
              <a:t>6</a:t>
            </a:fld>
            <a:endParaRPr lang="en-GB"/>
          </a:p>
        </p:txBody>
      </p:sp>
    </p:spTree>
    <p:extLst>
      <p:ext uri="{BB962C8B-B14F-4D97-AF65-F5344CB8AC3E}">
        <p14:creationId xmlns:p14="http://schemas.microsoft.com/office/powerpoint/2010/main" val="899437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11238" y="727075"/>
            <a:ext cx="4845050" cy="3633788"/>
          </a:xfrm>
        </p:spPr>
      </p:sp>
      <p:sp>
        <p:nvSpPr>
          <p:cNvPr id="3" name="Notes Placeholder 2"/>
          <p:cNvSpPr>
            <a:spLocks noGrp="1"/>
          </p:cNvSpPr>
          <p:nvPr>
            <p:ph type="body" idx="1"/>
          </p:nvPr>
        </p:nvSpPr>
        <p:spPr/>
        <p:txBody>
          <a:bodyPr/>
          <a:lstStyle/>
          <a:p>
            <a:r>
              <a:rPr lang="en-GB" dirty="0" smtClean="0"/>
              <a:t>There are</a:t>
            </a:r>
            <a:r>
              <a:rPr lang="en-GB" baseline="0" dirty="0" smtClean="0"/>
              <a:t> three memristor based logic families which are most promising: Material implication, Memristor Aided Logic, and Memristor Ratio Logic.</a:t>
            </a:r>
          </a:p>
          <a:p>
            <a:r>
              <a:rPr lang="en-GB" baseline="0" dirty="0" smtClean="0"/>
              <a:t>The first two were unsuccessful with the fitted model, but they are still feasible to some extent. They just require memristors with different properties.</a:t>
            </a:r>
          </a:p>
          <a:p>
            <a:endParaRPr lang="en-GB" baseline="0" dirty="0" smtClean="0"/>
          </a:p>
          <a:p>
            <a:r>
              <a:rPr lang="en-GB" baseline="0" dirty="0" smtClean="0"/>
              <a:t>I'm only going to talk about MRL since this one worked with the fitted model.</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BD9B51B0-E9C5-488E-9BF5-D91C08116AAC}" type="slidenum">
              <a:rPr lang="en-GB" smtClean="0"/>
              <a:t>7</a:t>
            </a:fld>
            <a:endParaRPr lang="en-GB"/>
          </a:p>
        </p:txBody>
      </p:sp>
    </p:spTree>
    <p:extLst>
      <p:ext uri="{BB962C8B-B14F-4D97-AF65-F5344CB8AC3E}">
        <p14:creationId xmlns:p14="http://schemas.microsoft.com/office/powerpoint/2010/main" val="839806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11238" y="727075"/>
            <a:ext cx="4845050" cy="3633788"/>
          </a:xfrm>
        </p:spPr>
      </p:sp>
      <p:sp>
        <p:nvSpPr>
          <p:cNvPr id="3" name="Notes Placeholder 2"/>
          <p:cNvSpPr>
            <a:spLocks noGrp="1"/>
          </p:cNvSpPr>
          <p:nvPr>
            <p:ph type="body" idx="1"/>
          </p:nvPr>
        </p:nvSpPr>
        <p:spPr/>
        <p:txBody>
          <a:bodyPr/>
          <a:lstStyle/>
          <a:p>
            <a:r>
              <a:rPr lang="en-GB" baseline="0" dirty="0" smtClean="0"/>
              <a:t>This slide shows a 2 input AND gate the corresponding truth table. Operation can be explained by considering all the input cases. Firstly, when both inputs are low. This is assuming there is no load on the output. </a:t>
            </a:r>
          </a:p>
          <a:p>
            <a:endParaRPr lang="en-GB" baseline="0" dirty="0" smtClean="0"/>
          </a:p>
          <a:p>
            <a:r>
              <a:rPr lang="en-GB" baseline="0" dirty="0" smtClean="0"/>
              <a:t>When both inputs are 1, no currents flow and the output is 1.  </a:t>
            </a:r>
          </a:p>
          <a:p>
            <a:endParaRPr lang="en-GB" baseline="0" dirty="0" smtClean="0"/>
          </a:p>
          <a:p>
            <a:r>
              <a:rPr lang="en-GB" baseline="0" dirty="0" smtClean="0"/>
              <a:t>The remaining two cases are symmetrical, so only one needs to be described. When one input is high, and the other is low, the current flows from high to low. In this case, the polarity of the memristors is such that the top one switches to Ron (low), and the bottom one switches to Ron. Based on the potential divider formed, the output is then almost zero.</a:t>
            </a:r>
          </a:p>
          <a:p>
            <a:endParaRPr lang="en-GB" baseline="0" dirty="0" smtClean="0"/>
          </a:p>
          <a:p>
            <a:r>
              <a:rPr lang="en-GB" baseline="0" dirty="0" smtClean="0"/>
              <a:t>The or gate operates in the similar way, except the polarity of the memristors is opposite so the switching is also opposite.</a:t>
            </a:r>
          </a:p>
        </p:txBody>
      </p:sp>
      <p:sp>
        <p:nvSpPr>
          <p:cNvPr id="4" name="Slide Number Placeholder 3"/>
          <p:cNvSpPr>
            <a:spLocks noGrp="1"/>
          </p:cNvSpPr>
          <p:nvPr>
            <p:ph type="sldNum" sz="quarter" idx="10"/>
          </p:nvPr>
        </p:nvSpPr>
        <p:spPr/>
        <p:txBody>
          <a:bodyPr/>
          <a:lstStyle/>
          <a:p>
            <a:fld id="{BD9B51B0-E9C5-488E-9BF5-D91C08116AAC}" type="slidenum">
              <a:rPr lang="en-GB" smtClean="0"/>
              <a:t>8</a:t>
            </a:fld>
            <a:endParaRPr lang="en-GB"/>
          </a:p>
        </p:txBody>
      </p:sp>
    </p:spTree>
    <p:extLst>
      <p:ext uri="{BB962C8B-B14F-4D97-AF65-F5344CB8AC3E}">
        <p14:creationId xmlns:p14="http://schemas.microsoft.com/office/powerpoint/2010/main" val="1240687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11238" y="727075"/>
            <a:ext cx="4845050" cy="3633788"/>
          </a:xfrm>
        </p:spPr>
      </p:sp>
      <p:sp>
        <p:nvSpPr>
          <p:cNvPr id="3" name="Notes Placeholder 2"/>
          <p:cNvSpPr>
            <a:spLocks noGrp="1"/>
          </p:cNvSpPr>
          <p:nvPr>
            <p:ph type="body" idx="1"/>
          </p:nvPr>
        </p:nvSpPr>
        <p:spPr/>
        <p:txBody>
          <a:bodyPr/>
          <a:lstStyle/>
          <a:p>
            <a:pPr defTabSz="946221">
              <a:defRPr/>
            </a:pPr>
            <a:r>
              <a:rPr lang="en-GB" baseline="0" dirty="0" smtClean="0"/>
              <a:t>What I just described is ideal operation. in reality, there will be some currents drawn from the outputs due to subsequent gates. Also the Roff to Ron ratio is not infinite, and voltage thresholds for switching can prevent complete switching from Roff to Ron. These all work to deteriorate the output voltage.</a:t>
            </a:r>
          </a:p>
          <a:p>
            <a:pPr defTabSz="946221">
              <a:defRPr/>
            </a:pPr>
            <a:endParaRPr lang="en-GB" baseline="0" dirty="0" smtClean="0"/>
          </a:p>
          <a:p>
            <a:pPr defTabSz="946221">
              <a:defRPr/>
            </a:pPr>
            <a:r>
              <a:rPr lang="en-GB" baseline="0" dirty="0" smtClean="0"/>
              <a:t>Another limitation is that memristors alone cannot perform inversion. </a:t>
            </a:r>
          </a:p>
          <a:p>
            <a:pPr defTabSz="946221">
              <a:defRPr/>
            </a:pPr>
            <a:r>
              <a:rPr lang="en-GB" baseline="0" dirty="0" smtClean="0"/>
              <a:t>These two problems can be solved by integrating CMOS transistors with the memristors. The transistors can be used for signal restoration or inversion whenever necessary. They also increase the fan out of the gate.</a:t>
            </a:r>
          </a:p>
          <a:p>
            <a:pPr defTabSz="946221">
              <a:defRPr/>
            </a:pPr>
            <a:endParaRPr lang="en-GB" baseline="0" dirty="0" smtClean="0"/>
          </a:p>
          <a:p>
            <a:pPr defTabSz="946221">
              <a:defRPr/>
            </a:pPr>
            <a:r>
              <a:rPr lang="en-GB" baseline="0" dirty="0" smtClean="0"/>
              <a:t>This integration is possible since the technologies can be compatible in terms of voltage levels and the production process. </a:t>
            </a:r>
          </a:p>
          <a:p>
            <a:pPr defTabSz="946221">
              <a:defRPr/>
            </a:pPr>
            <a:r>
              <a:rPr lang="en-GB" baseline="0" dirty="0" smtClean="0"/>
              <a:t>Ideally, a memristor with large ratio and no switching  threshold is desired so the amount of CMOS circuitry necessary is small.</a:t>
            </a:r>
          </a:p>
          <a:p>
            <a:endParaRPr lang="en-GB" dirty="0" smtClean="0"/>
          </a:p>
          <a:p>
            <a:r>
              <a:rPr lang="en-GB" dirty="0" smtClean="0"/>
              <a:t>There are some other issues which are not so easy to solve. For example, these gates</a:t>
            </a:r>
            <a:r>
              <a:rPr lang="en-GB" baseline="0" dirty="0" smtClean="0"/>
              <a:t> are prone to glitches on the output since it takes non-zero time for memristors to switch state. </a:t>
            </a:r>
          </a:p>
          <a:p>
            <a:r>
              <a:rPr lang="en-GB" baseline="0" dirty="0" smtClean="0"/>
              <a:t>Also, they consume static power for some input combinations.</a:t>
            </a:r>
            <a:endParaRPr lang="en-GB" dirty="0"/>
          </a:p>
        </p:txBody>
      </p:sp>
      <p:sp>
        <p:nvSpPr>
          <p:cNvPr id="4" name="Slide Number Placeholder 3"/>
          <p:cNvSpPr>
            <a:spLocks noGrp="1"/>
          </p:cNvSpPr>
          <p:nvPr>
            <p:ph type="sldNum" sz="quarter" idx="10"/>
          </p:nvPr>
        </p:nvSpPr>
        <p:spPr/>
        <p:txBody>
          <a:bodyPr/>
          <a:lstStyle/>
          <a:p>
            <a:fld id="{BD9B51B0-E9C5-488E-9BF5-D91C08116AAC}" type="slidenum">
              <a:rPr lang="en-GB" smtClean="0"/>
              <a:t>9</a:t>
            </a:fld>
            <a:endParaRPr lang="en-GB"/>
          </a:p>
        </p:txBody>
      </p:sp>
    </p:spTree>
    <p:extLst>
      <p:ext uri="{BB962C8B-B14F-4D97-AF65-F5344CB8AC3E}">
        <p14:creationId xmlns:p14="http://schemas.microsoft.com/office/powerpoint/2010/main" val="4178548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5E168C2-29B7-4B5D-BE4B-8B45D0EF5F4C}" type="datetimeFigureOut">
              <a:rPr lang="en-GB" smtClean="0"/>
              <a:t>20/06/2016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E7ECCB-9566-4E9A-AF16-5FD86DD4DD1A}" type="slidenum">
              <a:rPr lang="en-GB" smtClean="0"/>
              <a:t>‹#›</a:t>
            </a:fld>
            <a:endParaRPr lang="en-GB"/>
          </a:p>
        </p:txBody>
      </p:sp>
    </p:spTree>
    <p:extLst>
      <p:ext uri="{BB962C8B-B14F-4D97-AF65-F5344CB8AC3E}">
        <p14:creationId xmlns:p14="http://schemas.microsoft.com/office/powerpoint/2010/main" val="40661217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5E168C2-29B7-4B5D-BE4B-8B45D0EF5F4C}" type="datetimeFigureOut">
              <a:rPr lang="en-GB" smtClean="0"/>
              <a:t>20/06/2016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E7ECCB-9566-4E9A-AF16-5FD86DD4DD1A}" type="slidenum">
              <a:rPr lang="en-GB" smtClean="0"/>
              <a:t>‹#›</a:t>
            </a:fld>
            <a:endParaRPr lang="en-GB"/>
          </a:p>
        </p:txBody>
      </p:sp>
    </p:spTree>
    <p:extLst>
      <p:ext uri="{BB962C8B-B14F-4D97-AF65-F5344CB8AC3E}">
        <p14:creationId xmlns:p14="http://schemas.microsoft.com/office/powerpoint/2010/main" val="28015699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7"/>
            <a:ext cx="1971675" cy="5811839"/>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28653" y="365127"/>
            <a:ext cx="5800725" cy="58118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5E168C2-29B7-4B5D-BE4B-8B45D0EF5F4C}" type="datetimeFigureOut">
              <a:rPr lang="en-GB" smtClean="0"/>
              <a:t>20/06/2016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E7ECCB-9566-4E9A-AF16-5FD86DD4DD1A}" type="slidenum">
              <a:rPr lang="en-GB" smtClean="0"/>
              <a:t>‹#›</a:t>
            </a:fld>
            <a:endParaRPr lang="en-GB"/>
          </a:p>
        </p:txBody>
      </p:sp>
    </p:spTree>
    <p:extLst>
      <p:ext uri="{BB962C8B-B14F-4D97-AF65-F5344CB8AC3E}">
        <p14:creationId xmlns:p14="http://schemas.microsoft.com/office/powerpoint/2010/main" val="30744235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5E168C2-29B7-4B5D-BE4B-8B45D0EF5F4C}" type="datetimeFigureOut">
              <a:rPr lang="en-GB" smtClean="0"/>
              <a:t>20/06/2016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E7ECCB-9566-4E9A-AF16-5FD86DD4DD1A}" type="slidenum">
              <a:rPr lang="en-GB" smtClean="0"/>
              <a:t>‹#›</a:t>
            </a:fld>
            <a:endParaRPr lang="en-GB"/>
          </a:p>
        </p:txBody>
      </p:sp>
    </p:spTree>
    <p:extLst>
      <p:ext uri="{BB962C8B-B14F-4D97-AF65-F5344CB8AC3E}">
        <p14:creationId xmlns:p14="http://schemas.microsoft.com/office/powerpoint/2010/main" val="35637388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2"/>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5"/>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E168C2-29B7-4B5D-BE4B-8B45D0EF5F4C}" type="datetimeFigureOut">
              <a:rPr lang="en-GB" smtClean="0"/>
              <a:t>20/06/2016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E7ECCB-9566-4E9A-AF16-5FD86DD4DD1A}" type="slidenum">
              <a:rPr lang="en-GB" smtClean="0"/>
              <a:t>‹#›</a:t>
            </a:fld>
            <a:endParaRPr lang="en-GB"/>
          </a:p>
        </p:txBody>
      </p:sp>
    </p:spTree>
    <p:extLst>
      <p:ext uri="{BB962C8B-B14F-4D97-AF65-F5344CB8AC3E}">
        <p14:creationId xmlns:p14="http://schemas.microsoft.com/office/powerpoint/2010/main" val="1093634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28650" y="1825625"/>
            <a:ext cx="3886200" cy="43513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29150" y="1825625"/>
            <a:ext cx="3886200" cy="43513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5E168C2-29B7-4B5D-BE4B-8B45D0EF5F4C}" type="datetimeFigureOut">
              <a:rPr lang="en-GB" smtClean="0"/>
              <a:t>20/06/2016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E7ECCB-9566-4E9A-AF16-5FD86DD4DD1A}" type="slidenum">
              <a:rPr lang="en-GB" smtClean="0"/>
              <a:t>‹#›</a:t>
            </a:fld>
            <a:endParaRPr lang="en-GB"/>
          </a:p>
        </p:txBody>
      </p:sp>
    </p:spTree>
    <p:extLst>
      <p:ext uri="{BB962C8B-B14F-4D97-AF65-F5344CB8AC3E}">
        <p14:creationId xmlns:p14="http://schemas.microsoft.com/office/powerpoint/2010/main" val="8458052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7"/>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6"/>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3"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3" y="2505076"/>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5E168C2-29B7-4B5D-BE4B-8B45D0EF5F4C}" type="datetimeFigureOut">
              <a:rPr lang="en-GB" smtClean="0"/>
              <a:t>20/06/2016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9E7ECCB-9566-4E9A-AF16-5FD86DD4DD1A}" type="slidenum">
              <a:rPr lang="en-GB" smtClean="0"/>
              <a:t>‹#›</a:t>
            </a:fld>
            <a:endParaRPr lang="en-GB"/>
          </a:p>
        </p:txBody>
      </p:sp>
    </p:spTree>
    <p:extLst>
      <p:ext uri="{BB962C8B-B14F-4D97-AF65-F5344CB8AC3E}">
        <p14:creationId xmlns:p14="http://schemas.microsoft.com/office/powerpoint/2010/main" val="41977791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5E168C2-29B7-4B5D-BE4B-8B45D0EF5F4C}" type="datetimeFigureOut">
              <a:rPr lang="en-GB" smtClean="0"/>
              <a:t>20/06/2016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9E7ECCB-9566-4E9A-AF16-5FD86DD4DD1A}" type="slidenum">
              <a:rPr lang="en-GB" smtClean="0"/>
              <a:t>‹#›</a:t>
            </a:fld>
            <a:endParaRPr lang="en-GB"/>
          </a:p>
        </p:txBody>
      </p:sp>
    </p:spTree>
    <p:extLst>
      <p:ext uri="{BB962C8B-B14F-4D97-AF65-F5344CB8AC3E}">
        <p14:creationId xmlns:p14="http://schemas.microsoft.com/office/powerpoint/2010/main" val="1039554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E168C2-29B7-4B5D-BE4B-8B45D0EF5F4C}" type="datetimeFigureOut">
              <a:rPr lang="en-GB" smtClean="0"/>
              <a:t>20/06/2016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9E7ECCB-9566-4E9A-AF16-5FD86DD4DD1A}" type="slidenum">
              <a:rPr lang="en-GB" smtClean="0"/>
              <a:t>‹#›</a:t>
            </a:fld>
            <a:endParaRPr lang="en-GB"/>
          </a:p>
        </p:txBody>
      </p:sp>
    </p:spTree>
    <p:extLst>
      <p:ext uri="{BB962C8B-B14F-4D97-AF65-F5344CB8AC3E}">
        <p14:creationId xmlns:p14="http://schemas.microsoft.com/office/powerpoint/2010/main" val="11448728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391" y="987427"/>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29841" y="2057402"/>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E168C2-29B7-4B5D-BE4B-8B45D0EF5F4C}" type="datetimeFigureOut">
              <a:rPr lang="en-GB" smtClean="0"/>
              <a:t>20/06/2016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E7ECCB-9566-4E9A-AF16-5FD86DD4DD1A}" type="slidenum">
              <a:rPr lang="en-GB" smtClean="0"/>
              <a:t>‹#›</a:t>
            </a:fld>
            <a:endParaRPr lang="en-GB"/>
          </a:p>
        </p:txBody>
      </p:sp>
    </p:spTree>
    <p:extLst>
      <p:ext uri="{BB962C8B-B14F-4D97-AF65-F5344CB8AC3E}">
        <p14:creationId xmlns:p14="http://schemas.microsoft.com/office/powerpoint/2010/main" val="39955851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391" y="987427"/>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629841" y="2057402"/>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E168C2-29B7-4B5D-BE4B-8B45D0EF5F4C}" type="datetimeFigureOut">
              <a:rPr lang="en-GB" smtClean="0"/>
              <a:t>20/06/2016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E7ECCB-9566-4E9A-AF16-5FD86DD4DD1A}" type="slidenum">
              <a:rPr lang="en-GB" smtClean="0"/>
              <a:t>‹#›</a:t>
            </a:fld>
            <a:endParaRPr lang="en-GB"/>
          </a:p>
        </p:txBody>
      </p:sp>
    </p:spTree>
    <p:extLst>
      <p:ext uri="{BB962C8B-B14F-4D97-AF65-F5344CB8AC3E}">
        <p14:creationId xmlns:p14="http://schemas.microsoft.com/office/powerpoint/2010/main" val="28721025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E168C2-29B7-4B5D-BE4B-8B45D0EF5F4C}" type="datetimeFigureOut">
              <a:rPr lang="en-GB" smtClean="0"/>
              <a:t>20/06/2016</a:t>
            </a:fld>
            <a:endParaRPr lang="en-GB"/>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E7ECCB-9566-4E9A-AF16-5FD86DD4DD1A}" type="slidenum">
              <a:rPr lang="en-GB" smtClean="0"/>
              <a:t>‹#›</a:t>
            </a:fld>
            <a:endParaRPr lang="en-GB"/>
          </a:p>
        </p:txBody>
      </p:sp>
    </p:spTree>
    <p:extLst>
      <p:ext uri="{BB962C8B-B14F-4D97-AF65-F5344CB8AC3E}">
        <p14:creationId xmlns:p14="http://schemas.microsoft.com/office/powerpoint/2010/main" val="1309541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70.png"/><Relationship Id="rId3" Type="http://schemas.openxmlformats.org/officeDocument/2006/relationships/image" Target="../media/image10.wmf"/><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50.png"/><Relationship Id="rId11" Type="http://schemas.openxmlformats.org/officeDocument/2006/relationships/image" Target="../media/image40.png"/><Relationship Id="rId5" Type="http://schemas.openxmlformats.org/officeDocument/2006/relationships/image" Target="../media/image341.png"/><Relationship Id="rId10" Type="http://schemas.openxmlformats.org/officeDocument/2006/relationships/image" Target="../media/image39.png"/><Relationship Id="rId4" Type="http://schemas.openxmlformats.org/officeDocument/2006/relationships/image" Target="../media/image37.png"/><Relationship Id="rId9" Type="http://schemas.openxmlformats.org/officeDocument/2006/relationships/image" Target="../media/image38.png"/></Relationships>
</file>

<file path=ppt/slides/_rels/slide1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11.wmf"/><Relationship Id="rId7" Type="http://schemas.openxmlformats.org/officeDocument/2006/relationships/image" Target="../media/image4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52.png"/><Relationship Id="rId7" Type="http://schemas.openxmlformats.org/officeDocument/2006/relationships/image" Target="../media/image50.png"/><Relationship Id="rId12" Type="http://schemas.openxmlformats.org/officeDocument/2006/relationships/image" Target="../media/image51.png"/><Relationship Id="rId2" Type="http://schemas.openxmlformats.org/officeDocument/2006/relationships/image" Target="../media/image25.wmf"/><Relationship Id="rId1" Type="http://schemas.openxmlformats.org/officeDocument/2006/relationships/slideLayout" Target="../slideLayouts/slideLayout2.xml"/><Relationship Id="rId6" Type="http://schemas.openxmlformats.org/officeDocument/2006/relationships/image" Target="../media/image400.png"/><Relationship Id="rId11" Type="http://schemas.openxmlformats.org/officeDocument/2006/relationships/image" Target="../media/image90.png"/><Relationship Id="rId5" Type="http://schemas.openxmlformats.org/officeDocument/2006/relationships/image" Target="../media/image340.png"/><Relationship Id="rId10" Type="http://schemas.openxmlformats.org/officeDocument/2006/relationships/image" Target="../media/image80.png"/><Relationship Id="rId4" Type="http://schemas.openxmlformats.org/officeDocument/2006/relationships/image" Target="../media/image200.png"/><Relationship Id="rId9" Type="http://schemas.openxmlformats.org/officeDocument/2006/relationships/image" Target="../media/image70.png"/></Relationships>
</file>

<file path=ppt/slides/_rels/slide1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27.emf"/></Relationships>
</file>

<file path=ppt/slides/_rels/slide17.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7.png"/><Relationship Id="rId18" Type="http://schemas.openxmlformats.org/officeDocument/2006/relationships/image" Target="../media/image73.png"/><Relationship Id="rId3" Type="http://schemas.openxmlformats.org/officeDocument/2006/relationships/image" Target="../media/image28.wmf"/><Relationship Id="rId7" Type="http://schemas.openxmlformats.org/officeDocument/2006/relationships/image" Target="../media/image61.png"/><Relationship Id="rId12" Type="http://schemas.openxmlformats.org/officeDocument/2006/relationships/image" Target="../media/image66.png"/><Relationship Id="rId17" Type="http://schemas.openxmlformats.org/officeDocument/2006/relationships/image" Target="../media/image72.png"/><Relationship Id="rId2" Type="http://schemas.openxmlformats.org/officeDocument/2006/relationships/notesSlide" Target="../notesSlides/notesSlide14.xml"/><Relationship Id="rId16"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59.png"/><Relationship Id="rId11" Type="http://schemas.openxmlformats.org/officeDocument/2006/relationships/image" Target="../media/image65.png"/><Relationship Id="rId5" Type="http://schemas.openxmlformats.org/officeDocument/2006/relationships/image" Target="../media/image58.png"/><Relationship Id="rId15" Type="http://schemas.openxmlformats.org/officeDocument/2006/relationships/image" Target="../media/image69.png"/><Relationship Id="rId10" Type="http://schemas.openxmlformats.org/officeDocument/2006/relationships/image" Target="../media/image64.png"/><Relationship Id="rId19" Type="http://schemas.openxmlformats.org/officeDocument/2006/relationships/image" Target="../media/image74.png"/><Relationship Id="rId4" Type="http://schemas.openxmlformats.org/officeDocument/2006/relationships/image" Target="../media/image57.png"/><Relationship Id="rId9" Type="http://schemas.openxmlformats.org/officeDocument/2006/relationships/image" Target="../media/image63.png"/><Relationship Id="rId14" Type="http://schemas.openxmlformats.org/officeDocument/2006/relationships/image" Target="../media/image6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emf"/><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6.wmf"/><Relationship Id="rId7" Type="http://schemas.openxmlformats.org/officeDocument/2006/relationships/image" Target="../media/image120.png"/><Relationship Id="rId12" Type="http://schemas.openxmlformats.org/officeDocument/2006/relationships/image" Target="../media/image7.wmf"/><Relationship Id="rId2" Type="http://schemas.openxmlformats.org/officeDocument/2006/relationships/notesSlide" Target="../notesSlides/notesSlide8.xml"/><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10.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81.png"/><Relationship Id="rId9" Type="http://schemas.openxmlformats.org/officeDocument/2006/relationships/image" Target="../media/image14.png"/><Relationship Id="rId1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18"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3.png"/><Relationship Id="rId2" Type="http://schemas.openxmlformats.org/officeDocument/2006/relationships/notesSlide" Target="../notesSlides/notesSlide9.xml"/><Relationship Id="rId16" Type="http://schemas.openxmlformats.org/officeDocument/2006/relationships/image" Target="../media/image32.png"/><Relationship Id="rId20" Type="http://schemas.openxmlformats.org/officeDocument/2006/relationships/image" Target="../media/image35.png"/><Relationship Id="rId1" Type="http://schemas.openxmlformats.org/officeDocument/2006/relationships/slideLayout" Target="../slideLayouts/slideLayout2.xml"/><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9.wmf"/><Relationship Id="rId10" Type="http://schemas.openxmlformats.org/officeDocument/2006/relationships/image" Target="../media/image27.png"/><Relationship Id="rId19" Type="http://schemas.openxmlformats.org/officeDocument/2006/relationships/image" Target="../media/image34.png"/><Relationship Id="rId4" Type="http://schemas.openxmlformats.org/officeDocument/2006/relationships/image" Target="../media/image210.png"/><Relationship Id="rId9" Type="http://schemas.openxmlformats.org/officeDocument/2006/relationships/image" Target="../media/image26.png"/><Relationship Id="rId1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a:solidFill>
                  <a:srgbClr val="0070C0"/>
                </a:solidFill>
                <a:latin typeface="Helvetica" pitchFamily="34" charset="0"/>
                <a:cs typeface="Helvetica" pitchFamily="34" charset="0"/>
              </a:rPr>
              <a:t/>
            </a:r>
            <a:br>
              <a:rPr lang="en-GB" dirty="0">
                <a:solidFill>
                  <a:srgbClr val="0070C0"/>
                </a:solidFill>
                <a:latin typeface="Helvetica" pitchFamily="34" charset="0"/>
                <a:cs typeface="Helvetica" pitchFamily="34" charset="0"/>
              </a:rPr>
            </a:br>
            <a:r>
              <a:rPr lang="en-GB" b="1" dirty="0" smtClean="0">
                <a:solidFill>
                  <a:srgbClr val="0070C0"/>
                </a:solidFill>
                <a:latin typeface="Helvetica" pitchFamily="34" charset="0"/>
                <a:cs typeface="Helvetica" pitchFamily="34" charset="0"/>
              </a:rPr>
              <a:t>Memristor Logic</a:t>
            </a:r>
            <a:endParaRPr lang="en-GB" dirty="0">
              <a:solidFill>
                <a:srgbClr val="0070C0"/>
              </a:solidFill>
              <a:latin typeface="Helvetica" pitchFamily="34" charset="0"/>
              <a:cs typeface="Helvetica" pitchFamily="34" charset="0"/>
            </a:endParaRPr>
          </a:p>
        </p:txBody>
      </p:sp>
      <p:sp>
        <p:nvSpPr>
          <p:cNvPr id="3" name="Subtitle 2"/>
          <p:cNvSpPr>
            <a:spLocks noGrp="1"/>
          </p:cNvSpPr>
          <p:nvPr>
            <p:ph type="subTitle" idx="1"/>
          </p:nvPr>
        </p:nvSpPr>
        <p:spPr/>
        <p:txBody>
          <a:bodyPr/>
          <a:lstStyle/>
          <a:p>
            <a:endParaRPr lang="en-GB" dirty="0"/>
          </a:p>
          <a:p>
            <a:r>
              <a:rPr lang="en-GB" dirty="0">
                <a:latin typeface="Helvetica" pitchFamily="34" charset="0"/>
                <a:cs typeface="Helvetica" pitchFamily="34" charset="0"/>
              </a:rPr>
              <a:t> </a:t>
            </a:r>
            <a:r>
              <a:rPr lang="en-GB" b="1" dirty="0" smtClean="0">
                <a:latin typeface="Helvetica" pitchFamily="34" charset="0"/>
                <a:cs typeface="Helvetica" pitchFamily="34" charset="0"/>
              </a:rPr>
              <a:t>Practical </a:t>
            </a:r>
            <a:r>
              <a:rPr lang="en-GB" b="1" dirty="0">
                <a:latin typeface="Helvetica" pitchFamily="34" charset="0"/>
                <a:cs typeface="Helvetica" pitchFamily="34" charset="0"/>
              </a:rPr>
              <a:t>Analysis and Comparison of </a:t>
            </a:r>
            <a:r>
              <a:rPr lang="en-GB" b="1" dirty="0" smtClean="0">
                <a:latin typeface="Helvetica" pitchFamily="34" charset="0"/>
                <a:cs typeface="Helvetica" pitchFamily="34" charset="0"/>
              </a:rPr>
              <a:t>Memristor Based </a:t>
            </a:r>
            <a:r>
              <a:rPr lang="en-GB" b="1" dirty="0">
                <a:latin typeface="Helvetica" pitchFamily="34" charset="0"/>
                <a:cs typeface="Helvetica" pitchFamily="34" charset="0"/>
              </a:rPr>
              <a:t>Circuits </a:t>
            </a:r>
            <a:endParaRPr lang="en-GB" dirty="0">
              <a:latin typeface="Helvetica" pitchFamily="34" charset="0"/>
              <a:cs typeface="Helvetica" pitchFamily="34" charset="0"/>
            </a:endParaRPr>
          </a:p>
        </p:txBody>
      </p:sp>
      <p:sp>
        <p:nvSpPr>
          <p:cNvPr id="4" name="Subtitle 2"/>
          <p:cNvSpPr txBox="1">
            <a:spLocks/>
          </p:cNvSpPr>
          <p:nvPr/>
        </p:nvSpPr>
        <p:spPr>
          <a:xfrm>
            <a:off x="1179786" y="4847514"/>
            <a:ext cx="6858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GB" dirty="0" smtClean="0"/>
          </a:p>
          <a:p>
            <a:r>
              <a:rPr lang="en-GB" dirty="0" smtClean="0">
                <a:latin typeface="Helvetica" pitchFamily="34" charset="0"/>
                <a:cs typeface="Helvetica" pitchFamily="34" charset="0"/>
              </a:rPr>
              <a:t>Vijay Gami</a:t>
            </a:r>
            <a:endParaRPr lang="en-GB" dirty="0">
              <a:latin typeface="Helvetica" pitchFamily="34" charset="0"/>
              <a:cs typeface="Helvetica" pitchFamily="34" charset="0"/>
            </a:endParaRPr>
          </a:p>
        </p:txBody>
      </p:sp>
    </p:spTree>
    <p:extLst>
      <p:ext uri="{BB962C8B-B14F-4D97-AF65-F5344CB8AC3E}">
        <p14:creationId xmlns:p14="http://schemas.microsoft.com/office/powerpoint/2010/main" val="18536235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Users\Vijay\Downloads\Xor.wmf"/>
          <p:cNvPicPr>
            <a:picLocks noChangeAspect="1" noChangeArrowheads="1"/>
          </p:cNvPicPr>
          <p:nvPr/>
        </p:nvPicPr>
        <p:blipFill rotWithShape="1">
          <a:blip r:embed="rId3">
            <a:extLst>
              <a:ext uri="{28A0092B-C50C-407E-A947-70E740481C1C}">
                <a14:useLocalDpi xmlns:a14="http://schemas.microsoft.com/office/drawing/2010/main" val="0"/>
              </a:ext>
            </a:extLst>
          </a:blip>
          <a:srcRect t="12972"/>
          <a:stretch/>
        </p:blipFill>
        <p:spPr bwMode="auto">
          <a:xfrm>
            <a:off x="2309113" y="2700828"/>
            <a:ext cx="6438900" cy="400874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467838" y="340246"/>
            <a:ext cx="8111313" cy="7336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b="1" dirty="0" smtClean="0">
                <a:solidFill>
                  <a:srgbClr val="0070C0"/>
                </a:solidFill>
                <a:latin typeface="Helvetica" pitchFamily="34" charset="0"/>
                <a:cs typeface="Helvetica" pitchFamily="34" charset="0"/>
              </a:rPr>
              <a:t>Hybrid XOR gate</a:t>
            </a:r>
            <a:endParaRPr lang="en-GB" sz="4000" b="1" dirty="0">
              <a:solidFill>
                <a:srgbClr val="0070C0"/>
              </a:solidFill>
              <a:latin typeface="Helvetica" pitchFamily="34" charset="0"/>
              <a:cs typeface="Helvetica" pitchFamily="34" charset="0"/>
            </a:endParaRPr>
          </a:p>
        </p:txBody>
      </p:sp>
      <mc:AlternateContent xmlns:mc="http://schemas.openxmlformats.org/markup-compatibility/2006" xmlns:a14="http://schemas.microsoft.com/office/drawing/2010/main">
        <mc:Choice Requires="a14">
          <p:sp>
            <p:nvSpPr>
              <p:cNvPr id="4" name="Content Placeholder 2"/>
              <p:cNvSpPr>
                <a:spLocks noGrp="1"/>
              </p:cNvSpPr>
              <p:nvPr>
                <p:ph idx="1"/>
              </p:nvPr>
            </p:nvSpPr>
            <p:spPr>
              <a:xfrm>
                <a:off x="580141" y="1246017"/>
                <a:ext cx="7886700" cy="1911854"/>
              </a:xfrm>
            </p:spPr>
            <p:txBody>
              <a:bodyPr>
                <a:normAutofit/>
              </a:bodyPr>
              <a:lstStyle/>
              <a:p>
                <a:r>
                  <a:rPr lang="en-GB" sz="2400" dirty="0" smtClean="0">
                    <a:solidFill>
                      <a:schemeClr val="tx1"/>
                    </a:solidFill>
                  </a:rPr>
                  <a:t>Stage 1: M</a:t>
                </a:r>
                <a14:m>
                  <m:oMath xmlns:m="http://schemas.openxmlformats.org/officeDocument/2006/math">
                    <m:r>
                      <m:rPr>
                        <m:sty m:val="p"/>
                      </m:rPr>
                      <a:rPr lang="en-GB" sz="2400" b="0" i="0" dirty="0" smtClean="0">
                        <a:solidFill>
                          <a:schemeClr val="tx1"/>
                        </a:solidFill>
                        <a:latin typeface="Cambria Math"/>
                      </a:rPr>
                      <m:t>RL</m:t>
                    </m:r>
                    <m:r>
                      <a:rPr lang="en-GB" sz="2400" b="0" i="0" dirty="0" smtClean="0">
                        <a:solidFill>
                          <a:schemeClr val="tx1"/>
                        </a:solidFill>
                        <a:latin typeface="Cambria Math"/>
                      </a:rPr>
                      <m:t> </m:t>
                    </m:r>
                    <m:r>
                      <a:rPr lang="en-GB" sz="2400" i="1" dirty="0" smtClean="0">
                        <a:solidFill>
                          <a:schemeClr val="tx1"/>
                        </a:solidFill>
                        <a:latin typeface="Cambria Math"/>
                      </a:rPr>
                      <m:t>𝐴𝑁𝐷</m:t>
                    </m:r>
                    <m:r>
                      <a:rPr lang="en-GB" sz="2400" i="1" dirty="0" smtClean="0">
                        <a:solidFill>
                          <a:schemeClr val="tx1"/>
                        </a:solidFill>
                        <a:latin typeface="Cambria Math"/>
                      </a:rPr>
                      <m:t> </m:t>
                    </m:r>
                  </m:oMath>
                </a14:m>
                <a:r>
                  <a:rPr lang="en-GB" sz="2400" dirty="0" smtClean="0">
                    <a:solidFill>
                      <a:schemeClr val="tx1"/>
                    </a:solidFill>
                  </a:rPr>
                  <a:t>gate</a:t>
                </a:r>
              </a:p>
              <a:p>
                <a:r>
                  <a:rPr lang="en-GB" sz="2400" dirty="0" smtClean="0">
                    <a:solidFill>
                      <a:srgbClr val="0070C0"/>
                    </a:solidFill>
                  </a:rPr>
                  <a:t>Stage 2: Output connects to NMOS source of a </a:t>
                </a:r>
                <a14:m>
                  <m:oMath xmlns:m="http://schemas.openxmlformats.org/officeDocument/2006/math">
                    <m:r>
                      <a:rPr lang="en-GB" sz="2400" i="1" dirty="0" smtClean="0">
                        <a:solidFill>
                          <a:srgbClr val="0070C0"/>
                        </a:solidFill>
                        <a:latin typeface="Cambria Math"/>
                      </a:rPr>
                      <m:t>𝑁𝑂𝑅</m:t>
                    </m:r>
                    <m:r>
                      <a:rPr lang="en-GB" sz="2400" i="1" dirty="0" smtClean="0">
                        <a:solidFill>
                          <a:srgbClr val="0070C0"/>
                        </a:solidFill>
                        <a:latin typeface="Cambria Math"/>
                      </a:rPr>
                      <m:t> </m:t>
                    </m:r>
                  </m:oMath>
                </a14:m>
                <a:r>
                  <a:rPr lang="en-GB" sz="2400" dirty="0" smtClean="0">
                    <a:solidFill>
                      <a:srgbClr val="0070C0"/>
                    </a:solidFill>
                  </a:rPr>
                  <a:t>gate</a:t>
                </a:r>
              </a:p>
              <a:p>
                <a:r>
                  <a:rPr lang="en-GB" sz="2400" dirty="0" smtClean="0">
                    <a:solidFill>
                      <a:schemeClr val="accent2"/>
                    </a:solidFill>
                  </a:rPr>
                  <a:t>Stage 3: Standard CMOS </a:t>
                </a:r>
                <a:r>
                  <a:rPr lang="en-GB" sz="2400" dirty="0">
                    <a:solidFill>
                      <a:schemeClr val="accent2"/>
                    </a:solidFill>
                  </a:rPr>
                  <a:t>inverter</a:t>
                </a:r>
                <a:endParaRPr lang="en-GB" sz="2400" dirty="0" smtClean="0">
                  <a:solidFill>
                    <a:schemeClr val="accent2"/>
                  </a:solidFill>
                </a:endParaRPr>
              </a:p>
              <a:p>
                <a:endParaRPr lang="en-GB" sz="2400" dirty="0"/>
              </a:p>
            </p:txBody>
          </p:sp>
        </mc:Choice>
        <mc:Fallback xmlns="">
          <p:sp>
            <p:nvSpPr>
              <p:cNvPr id="4" name="Content Placeholder 2"/>
              <p:cNvSpPr>
                <a:spLocks noGrp="1" noRot="1" noChangeAspect="1" noMove="1" noResize="1" noEditPoints="1" noAdjustHandles="1" noChangeArrowheads="1" noChangeShapeType="1" noTextEdit="1"/>
              </p:cNvSpPr>
              <p:nvPr>
                <p:ph idx="1"/>
              </p:nvPr>
            </p:nvSpPr>
            <p:spPr>
              <a:xfrm>
                <a:off x="580141" y="1246017"/>
                <a:ext cx="7886700" cy="1911854"/>
              </a:xfrm>
              <a:blipFill rotWithShape="1">
                <a:blip r:embed="rId4"/>
                <a:stretch>
                  <a:fillRect l="-1005" t="-4459" b="-63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655527" y="4981302"/>
                <a:ext cx="73141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000" b="0" i="1" smtClean="0">
                              <a:latin typeface="Cambria Math"/>
                            </a:rPr>
                          </m:ctrlPr>
                        </m:sSubPr>
                        <m:e>
                          <m:r>
                            <a:rPr lang="en-GB" sz="2000" b="0" i="1" smtClean="0">
                              <a:latin typeface="Cambria Math"/>
                            </a:rPr>
                            <m:t>𝑣</m:t>
                          </m:r>
                        </m:e>
                        <m:sub>
                          <m:r>
                            <a:rPr lang="en-GB" sz="2000" b="0" i="1" smtClean="0">
                              <a:latin typeface="Cambria Math"/>
                            </a:rPr>
                            <m:t>𝑖𝑛</m:t>
                          </m:r>
                          <m:r>
                            <a:rPr lang="en-GB" sz="2000" b="0" i="1" smtClean="0">
                              <a:latin typeface="Cambria Math"/>
                            </a:rPr>
                            <m:t> 1</m:t>
                          </m:r>
                        </m:sub>
                      </m:sSub>
                    </m:oMath>
                  </m:oMathPara>
                </a14:m>
                <a:endParaRPr lang="en-GB" dirty="0"/>
              </a:p>
            </p:txBody>
          </p:sp>
        </mc:Choice>
        <mc:Fallback xmlns="">
          <p:sp>
            <p:nvSpPr>
              <p:cNvPr id="6" name="Rectangle 5"/>
              <p:cNvSpPr>
                <a:spLocks noRot="1" noChangeAspect="1" noMove="1" noResize="1" noEditPoints="1" noAdjustHandles="1" noChangeArrowheads="1" noChangeShapeType="1" noTextEdit="1"/>
              </p:cNvSpPr>
              <p:nvPr/>
            </p:nvSpPr>
            <p:spPr>
              <a:xfrm>
                <a:off x="1655526" y="4981303"/>
                <a:ext cx="731419" cy="400110"/>
              </a:xfrm>
              <a:prstGeom prst="rect">
                <a:avLst/>
              </a:prstGeom>
              <a:blipFill rotWithShape="1">
                <a:blip r:embed="rId5"/>
                <a:stretch>
                  <a:fillRect t="-7576" r="-11667" b="-2575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655527" y="5695678"/>
                <a:ext cx="73141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000" b="0" i="1" smtClean="0">
                              <a:latin typeface="Cambria Math"/>
                            </a:rPr>
                          </m:ctrlPr>
                        </m:sSubPr>
                        <m:e>
                          <m:r>
                            <a:rPr lang="en-GB" sz="2000" b="0" i="1" smtClean="0">
                              <a:latin typeface="Cambria Math"/>
                            </a:rPr>
                            <m:t>𝑣</m:t>
                          </m:r>
                        </m:e>
                        <m:sub>
                          <m:r>
                            <a:rPr lang="en-GB" sz="2000" b="0" i="1" smtClean="0">
                              <a:latin typeface="Cambria Math"/>
                            </a:rPr>
                            <m:t>𝑖𝑛</m:t>
                          </m:r>
                          <m:r>
                            <a:rPr lang="en-GB" sz="2000" b="0" i="1" smtClean="0">
                              <a:latin typeface="Cambria Math"/>
                            </a:rPr>
                            <m:t> 2</m:t>
                          </m:r>
                        </m:sub>
                      </m:sSub>
                    </m:oMath>
                  </m:oMathPara>
                </a14:m>
                <a:endParaRPr lang="en-GB" dirty="0"/>
              </a:p>
            </p:txBody>
          </p:sp>
        </mc:Choice>
        <mc:Fallback xmlns="">
          <p:sp>
            <p:nvSpPr>
              <p:cNvPr id="7" name="Rectangle 6"/>
              <p:cNvSpPr>
                <a:spLocks noRot="1" noChangeAspect="1" noMove="1" noResize="1" noEditPoints="1" noAdjustHandles="1" noChangeArrowheads="1" noChangeShapeType="1" noTextEdit="1"/>
              </p:cNvSpPr>
              <p:nvPr/>
            </p:nvSpPr>
            <p:spPr>
              <a:xfrm>
                <a:off x="1655526" y="5695678"/>
                <a:ext cx="731419" cy="400110"/>
              </a:xfrm>
              <a:prstGeom prst="rect">
                <a:avLst/>
              </a:prstGeom>
              <a:blipFill rotWithShape="1">
                <a:blip r:embed="rId6"/>
                <a:stretch>
                  <a:fillRect t="-7576" r="-11667" b="-2575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5113102" y="3057253"/>
                <a:ext cx="73141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000" b="0" i="1" smtClean="0">
                              <a:latin typeface="Cambria Math"/>
                            </a:rPr>
                          </m:ctrlPr>
                        </m:sSubPr>
                        <m:e>
                          <m:r>
                            <a:rPr lang="en-GB" sz="2000" b="0" i="1" smtClean="0">
                              <a:latin typeface="Cambria Math"/>
                            </a:rPr>
                            <m:t>𝑣</m:t>
                          </m:r>
                        </m:e>
                        <m:sub>
                          <m:r>
                            <a:rPr lang="en-GB" sz="2000" b="0" i="1" smtClean="0">
                              <a:latin typeface="Cambria Math"/>
                            </a:rPr>
                            <m:t>𝑖𝑛</m:t>
                          </m:r>
                          <m:r>
                            <a:rPr lang="en-GB" sz="2000" b="0" i="1" smtClean="0">
                              <a:latin typeface="Cambria Math"/>
                            </a:rPr>
                            <m:t> 1</m:t>
                          </m:r>
                        </m:sub>
                      </m:sSub>
                    </m:oMath>
                  </m:oMathPara>
                </a14:m>
                <a:endParaRPr lang="en-GB" dirty="0"/>
              </a:p>
            </p:txBody>
          </p:sp>
        </mc:Choice>
        <mc:Fallback xmlns="">
          <p:sp>
            <p:nvSpPr>
              <p:cNvPr id="9" name="Rectangle 8"/>
              <p:cNvSpPr>
                <a:spLocks noRot="1" noChangeAspect="1" noMove="1" noResize="1" noEditPoints="1" noAdjustHandles="1" noChangeArrowheads="1" noChangeShapeType="1" noTextEdit="1"/>
              </p:cNvSpPr>
              <p:nvPr/>
            </p:nvSpPr>
            <p:spPr>
              <a:xfrm>
                <a:off x="5113101" y="3057253"/>
                <a:ext cx="731419" cy="400110"/>
              </a:xfrm>
              <a:prstGeom prst="rect">
                <a:avLst/>
              </a:prstGeom>
              <a:blipFill rotWithShape="1">
                <a:blip r:embed="rId7"/>
                <a:stretch>
                  <a:fillRect t="-7692" r="-11667" b="-2769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5122627" y="3866878"/>
                <a:ext cx="73141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000" b="0" i="1" smtClean="0">
                              <a:latin typeface="Cambria Math"/>
                            </a:rPr>
                          </m:ctrlPr>
                        </m:sSubPr>
                        <m:e>
                          <m:r>
                            <a:rPr lang="en-GB" sz="2000" b="0" i="1" smtClean="0">
                              <a:latin typeface="Cambria Math"/>
                            </a:rPr>
                            <m:t>𝑣</m:t>
                          </m:r>
                        </m:e>
                        <m:sub>
                          <m:r>
                            <a:rPr lang="en-GB" sz="2000" b="0" i="1" smtClean="0">
                              <a:latin typeface="Cambria Math"/>
                            </a:rPr>
                            <m:t>𝑖𝑛</m:t>
                          </m:r>
                          <m:r>
                            <a:rPr lang="en-GB" sz="2000" b="0" i="1" smtClean="0">
                              <a:latin typeface="Cambria Math"/>
                            </a:rPr>
                            <m:t> 2</m:t>
                          </m:r>
                        </m:sub>
                      </m:sSub>
                    </m:oMath>
                  </m:oMathPara>
                </a14:m>
                <a:endParaRPr lang="en-GB" dirty="0"/>
              </a:p>
            </p:txBody>
          </p:sp>
        </mc:Choice>
        <mc:Fallback xmlns="">
          <p:sp>
            <p:nvSpPr>
              <p:cNvPr id="10" name="Rectangle 9"/>
              <p:cNvSpPr>
                <a:spLocks noRot="1" noChangeAspect="1" noMove="1" noResize="1" noEditPoints="1" noAdjustHandles="1" noChangeArrowheads="1" noChangeShapeType="1" noTextEdit="1"/>
              </p:cNvSpPr>
              <p:nvPr/>
            </p:nvSpPr>
            <p:spPr>
              <a:xfrm>
                <a:off x="5122626" y="3866878"/>
                <a:ext cx="731419" cy="400110"/>
              </a:xfrm>
              <a:prstGeom prst="rect">
                <a:avLst/>
              </a:prstGeom>
              <a:blipFill rotWithShape="1">
                <a:blip r:embed="rId8"/>
                <a:stretch>
                  <a:fillRect t="-7576" r="-12500" b="-2575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8038845" y="4305088"/>
                <a:ext cx="70916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000" b="0" i="1" smtClean="0">
                              <a:latin typeface="Cambria Math"/>
                            </a:rPr>
                          </m:ctrlPr>
                        </m:sSubPr>
                        <m:e>
                          <m:r>
                            <a:rPr lang="en-GB" sz="2000" b="0" i="1" smtClean="0">
                              <a:latin typeface="Cambria Math"/>
                            </a:rPr>
                            <m:t>𝑣</m:t>
                          </m:r>
                        </m:e>
                        <m:sub>
                          <m:r>
                            <a:rPr lang="en-GB" sz="2000" b="0" i="1" smtClean="0">
                              <a:latin typeface="Cambria Math"/>
                            </a:rPr>
                            <m:t>𝑜𝑢𝑡</m:t>
                          </m:r>
                        </m:sub>
                      </m:sSub>
                    </m:oMath>
                  </m:oMathPara>
                </a14:m>
                <a:endParaRPr lang="en-GB" dirty="0"/>
              </a:p>
            </p:txBody>
          </p:sp>
        </mc:Choice>
        <mc:Fallback xmlns="">
          <p:sp>
            <p:nvSpPr>
              <p:cNvPr id="11" name="Rectangle 10"/>
              <p:cNvSpPr>
                <a:spLocks noRot="1" noChangeAspect="1" noMove="1" noResize="1" noEditPoints="1" noAdjustHandles="1" noChangeArrowheads="1" noChangeShapeType="1" noTextEdit="1"/>
              </p:cNvSpPr>
              <p:nvPr/>
            </p:nvSpPr>
            <p:spPr>
              <a:xfrm>
                <a:off x="8038845" y="4305088"/>
                <a:ext cx="709168" cy="400110"/>
              </a:xfrm>
              <a:prstGeom prst="rect">
                <a:avLst/>
              </a:prstGeom>
              <a:blipFill rotWithShape="1">
                <a:blip r:embed="rId9"/>
                <a:stretch>
                  <a:fillRect t="-7576" r="-12931" b="-2575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5250211" y="5171802"/>
                <a:ext cx="73141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000" b="0" i="1" smtClean="0">
                              <a:latin typeface="Cambria Math"/>
                            </a:rPr>
                          </m:ctrlPr>
                        </m:sSubPr>
                        <m:e>
                          <m:r>
                            <a:rPr lang="en-GB" sz="2000" b="0" i="1" smtClean="0">
                              <a:latin typeface="Cambria Math"/>
                            </a:rPr>
                            <m:t>𝑣</m:t>
                          </m:r>
                        </m:e>
                        <m:sub>
                          <m:r>
                            <a:rPr lang="en-GB" sz="2000" b="0" i="1" smtClean="0">
                              <a:latin typeface="Cambria Math"/>
                            </a:rPr>
                            <m:t>𝑖𝑛</m:t>
                          </m:r>
                          <m:r>
                            <a:rPr lang="en-GB" sz="2000" b="0" i="1" smtClean="0">
                              <a:latin typeface="Cambria Math"/>
                            </a:rPr>
                            <m:t> 2</m:t>
                          </m:r>
                        </m:sub>
                      </m:sSub>
                    </m:oMath>
                  </m:oMathPara>
                </a14:m>
                <a:endParaRPr lang="en-GB" dirty="0"/>
              </a:p>
            </p:txBody>
          </p:sp>
        </mc:Choice>
        <mc:Fallback xmlns="">
          <p:sp>
            <p:nvSpPr>
              <p:cNvPr id="12" name="Rectangle 11"/>
              <p:cNvSpPr>
                <a:spLocks noRot="1" noChangeAspect="1" noMove="1" noResize="1" noEditPoints="1" noAdjustHandles="1" noChangeArrowheads="1" noChangeShapeType="1" noTextEdit="1"/>
              </p:cNvSpPr>
              <p:nvPr/>
            </p:nvSpPr>
            <p:spPr>
              <a:xfrm>
                <a:off x="5250210" y="5171803"/>
                <a:ext cx="731419" cy="400110"/>
              </a:xfrm>
              <a:prstGeom prst="rect">
                <a:avLst/>
              </a:prstGeom>
              <a:blipFill rotWithShape="1">
                <a:blip r:embed="rId10"/>
                <a:stretch>
                  <a:fillRect t="-7576" r="-12500" b="-2575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4092103" y="5162065"/>
                <a:ext cx="73141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000" b="0" i="1" smtClean="0">
                              <a:latin typeface="Cambria Math"/>
                            </a:rPr>
                          </m:ctrlPr>
                        </m:sSubPr>
                        <m:e>
                          <m:r>
                            <a:rPr lang="en-GB" sz="2000" b="0" i="1" smtClean="0">
                              <a:latin typeface="Cambria Math"/>
                            </a:rPr>
                            <m:t>𝑣</m:t>
                          </m:r>
                        </m:e>
                        <m:sub>
                          <m:r>
                            <a:rPr lang="en-GB" sz="2000" b="0" i="1" smtClean="0">
                              <a:latin typeface="Cambria Math"/>
                            </a:rPr>
                            <m:t>𝑖𝑛</m:t>
                          </m:r>
                          <m:r>
                            <a:rPr lang="en-GB" sz="2000" b="0" i="1" smtClean="0">
                              <a:latin typeface="Cambria Math"/>
                            </a:rPr>
                            <m:t> 1</m:t>
                          </m:r>
                        </m:sub>
                      </m:sSub>
                    </m:oMath>
                  </m:oMathPara>
                </a14:m>
                <a:endParaRPr lang="en-GB" dirty="0"/>
              </a:p>
            </p:txBody>
          </p:sp>
        </mc:Choice>
        <mc:Fallback xmlns="">
          <p:sp>
            <p:nvSpPr>
              <p:cNvPr id="13" name="Rectangle 12"/>
              <p:cNvSpPr>
                <a:spLocks noRot="1" noChangeAspect="1" noMove="1" noResize="1" noEditPoints="1" noAdjustHandles="1" noChangeArrowheads="1" noChangeShapeType="1" noTextEdit="1"/>
              </p:cNvSpPr>
              <p:nvPr/>
            </p:nvSpPr>
            <p:spPr>
              <a:xfrm>
                <a:off x="4092102" y="5162066"/>
                <a:ext cx="731419" cy="400110"/>
              </a:xfrm>
              <a:prstGeom prst="rect">
                <a:avLst/>
              </a:prstGeom>
              <a:blipFill rotWithShape="1">
                <a:blip r:embed="rId11"/>
                <a:stretch>
                  <a:fillRect t="-7692" r="-12500" b="-2769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7383605" y="2516161"/>
                <a:ext cx="65524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a:rPr>
                        <m:t>𝑉𝑑𝑑</m:t>
                      </m:r>
                    </m:oMath>
                  </m:oMathPara>
                </a14:m>
                <a:endParaRPr lang="en-GB" dirty="0"/>
              </a:p>
            </p:txBody>
          </p:sp>
        </mc:Choice>
        <mc:Fallback xmlns="">
          <p:sp>
            <p:nvSpPr>
              <p:cNvPr id="14" name="Rectangle 13"/>
              <p:cNvSpPr>
                <a:spLocks noRot="1" noChangeAspect="1" noMove="1" noResize="1" noEditPoints="1" noAdjustHandles="1" noChangeArrowheads="1" noChangeShapeType="1" noTextEdit="1"/>
              </p:cNvSpPr>
              <p:nvPr/>
            </p:nvSpPr>
            <p:spPr>
              <a:xfrm>
                <a:off x="7383602" y="2516161"/>
                <a:ext cx="655243" cy="369332"/>
              </a:xfrm>
              <a:prstGeom prst="rect">
                <a:avLst/>
              </a:prstGeom>
              <a:blipFill rotWithShape="1">
                <a:blip r:embed="rId12"/>
                <a:stretch>
                  <a:fillRect t="-8333" r="-12037" b="-26667"/>
                </a:stretch>
              </a:blipFill>
            </p:spPr>
            <p:txBody>
              <a:bodyPr/>
              <a:lstStyle/>
              <a:p>
                <a:r>
                  <a:rPr lang="en-GB">
                    <a:noFill/>
                  </a:rPr>
                  <a:t> </a:t>
                </a:r>
              </a:p>
            </p:txBody>
          </p:sp>
        </mc:Fallback>
      </mc:AlternateContent>
    </p:spTree>
    <p:extLst>
      <p:ext uri="{BB962C8B-B14F-4D97-AF65-F5344CB8AC3E}">
        <p14:creationId xmlns:p14="http://schemas.microsoft.com/office/powerpoint/2010/main" val="41826286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Vijay\Google Drive\Year 4\FYP\Presentation\FA.wmf"/>
          <p:cNvPicPr>
            <a:picLocks noChangeAspect="1" noChangeArrowheads="1"/>
          </p:cNvPicPr>
          <p:nvPr/>
        </p:nvPicPr>
        <p:blipFill rotWithShape="1">
          <a:blip r:embed="rId3">
            <a:extLst>
              <a:ext uri="{28A0092B-C50C-407E-A947-70E740481C1C}">
                <a14:useLocalDpi xmlns:a14="http://schemas.microsoft.com/office/drawing/2010/main" val="0"/>
              </a:ext>
            </a:extLst>
          </a:blip>
          <a:srcRect t="54444"/>
          <a:stretch/>
        </p:blipFill>
        <p:spPr bwMode="auto">
          <a:xfrm>
            <a:off x="368601" y="3211373"/>
            <a:ext cx="8530209" cy="320441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467838" y="340246"/>
            <a:ext cx="8111313" cy="7336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b="1" dirty="0" smtClean="0">
                <a:solidFill>
                  <a:srgbClr val="0070C0"/>
                </a:solidFill>
                <a:latin typeface="Helvetica" pitchFamily="34" charset="0"/>
                <a:cs typeface="Helvetica" pitchFamily="34" charset="0"/>
              </a:rPr>
              <a:t>Hybrid Full Adder</a:t>
            </a:r>
            <a:endParaRPr lang="en-GB" sz="4000" b="1" dirty="0">
              <a:solidFill>
                <a:srgbClr val="0070C0"/>
              </a:solidFill>
              <a:latin typeface="Helvetica" pitchFamily="34" charset="0"/>
              <a:cs typeface="Helvetica" pitchFamily="34" charset="0"/>
            </a:endParaRPr>
          </a:p>
        </p:txBody>
      </p:sp>
      <p:sp>
        <p:nvSpPr>
          <p:cNvPr id="7" name="Content Placeholder 2"/>
          <p:cNvSpPr>
            <a:spLocks noGrp="1"/>
          </p:cNvSpPr>
          <p:nvPr>
            <p:ph idx="1"/>
          </p:nvPr>
        </p:nvSpPr>
        <p:spPr>
          <a:xfrm>
            <a:off x="580141" y="1246017"/>
            <a:ext cx="7886700" cy="1911854"/>
          </a:xfrm>
        </p:spPr>
        <p:txBody>
          <a:bodyPr>
            <a:normAutofit/>
          </a:bodyPr>
          <a:lstStyle/>
          <a:p>
            <a:r>
              <a:rPr lang="en-GB" sz="2400" dirty="0" smtClean="0"/>
              <a:t>Hybrid: </a:t>
            </a:r>
            <a:r>
              <a:rPr lang="en-GB" sz="2400" dirty="0" smtClean="0">
                <a:solidFill>
                  <a:srgbClr val="0070C0"/>
                </a:solidFill>
              </a:rPr>
              <a:t>4</a:t>
            </a:r>
            <a:r>
              <a:rPr lang="en-GB" sz="2400" dirty="0" smtClean="0"/>
              <a:t> memristors and </a:t>
            </a:r>
            <a:r>
              <a:rPr lang="en-GB" sz="2400" dirty="0" smtClean="0">
                <a:solidFill>
                  <a:srgbClr val="0070C0"/>
                </a:solidFill>
              </a:rPr>
              <a:t>18</a:t>
            </a:r>
            <a:r>
              <a:rPr lang="en-GB" sz="2400" dirty="0" smtClean="0"/>
              <a:t> MOSFETs</a:t>
            </a:r>
          </a:p>
          <a:p>
            <a:r>
              <a:rPr lang="en-GB" sz="2400" dirty="0" smtClean="0"/>
              <a:t>Standard CMOS: </a:t>
            </a:r>
            <a:r>
              <a:rPr lang="en-GB" sz="2400" dirty="0">
                <a:solidFill>
                  <a:srgbClr val="0070C0"/>
                </a:solidFill>
              </a:rPr>
              <a:t>28</a:t>
            </a:r>
            <a:r>
              <a:rPr lang="en-GB" sz="2400" dirty="0"/>
              <a:t> </a:t>
            </a:r>
            <a:r>
              <a:rPr lang="en-GB" sz="2400" dirty="0" smtClean="0"/>
              <a:t>MOSFETs</a:t>
            </a:r>
          </a:p>
          <a:p>
            <a:r>
              <a:rPr lang="en-GB" sz="2400" dirty="0" smtClean="0">
                <a:solidFill>
                  <a:srgbClr val="0070C0"/>
                </a:solidFill>
              </a:rPr>
              <a:t>21% </a:t>
            </a:r>
            <a:r>
              <a:rPr lang="en-GB" sz="2400" dirty="0" smtClean="0"/>
              <a:t>reduction in device count</a:t>
            </a:r>
          </a:p>
          <a:p>
            <a:endParaRPr lang="en-GB" sz="2400" dirty="0"/>
          </a:p>
        </p:txBody>
      </p:sp>
      <mc:AlternateContent xmlns:mc="http://schemas.openxmlformats.org/markup-compatibility/2006" xmlns:a14="http://schemas.microsoft.com/office/drawing/2010/main">
        <mc:Choice Requires="a14">
          <p:sp>
            <p:nvSpPr>
              <p:cNvPr id="8" name="Rectangle 7"/>
              <p:cNvSpPr/>
              <p:nvPr/>
            </p:nvSpPr>
            <p:spPr>
              <a:xfrm>
                <a:off x="8251529" y="3026707"/>
                <a:ext cx="65524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a:rPr>
                        <m:t>𝑉𝑑𝑑</m:t>
                      </m:r>
                    </m:oMath>
                  </m:oMathPara>
                </a14:m>
                <a:endParaRPr lang="en-GB" dirty="0"/>
              </a:p>
            </p:txBody>
          </p:sp>
        </mc:Choice>
        <mc:Fallback xmlns="">
          <p:sp>
            <p:nvSpPr>
              <p:cNvPr id="8" name="Rectangle 7"/>
              <p:cNvSpPr>
                <a:spLocks noRot="1" noChangeAspect="1" noMove="1" noResize="1" noEditPoints="1" noAdjustHandles="1" noChangeArrowheads="1" noChangeShapeType="1" noTextEdit="1"/>
              </p:cNvSpPr>
              <p:nvPr/>
            </p:nvSpPr>
            <p:spPr>
              <a:xfrm>
                <a:off x="8251526" y="3026706"/>
                <a:ext cx="655243" cy="369332"/>
              </a:xfrm>
              <a:prstGeom prst="rect">
                <a:avLst/>
              </a:prstGeom>
              <a:blipFill rotWithShape="1">
                <a:blip r:embed="rId4"/>
                <a:stretch>
                  <a:fillRect t="-8333" r="-1215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21928" y="4914628"/>
                <a:ext cx="67576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𝑣</m:t>
                          </m:r>
                        </m:e>
                        <m:sub>
                          <m:r>
                            <a:rPr lang="en-GB" b="0" i="1" smtClean="0">
                              <a:latin typeface="Cambria Math"/>
                            </a:rPr>
                            <m:t>𝑖𝑛</m:t>
                          </m:r>
                          <m:r>
                            <a:rPr lang="en-GB" b="0" i="1" smtClean="0">
                              <a:latin typeface="Cambria Math"/>
                            </a:rPr>
                            <m:t> 1</m:t>
                          </m:r>
                        </m:sub>
                      </m:sSub>
                    </m:oMath>
                  </m:oMathPara>
                </a14:m>
                <a:endParaRPr lang="en-GB" dirty="0"/>
              </a:p>
            </p:txBody>
          </p:sp>
        </mc:Choice>
        <mc:Fallback xmlns="">
          <p:sp>
            <p:nvSpPr>
              <p:cNvPr id="9" name="Rectangle 8"/>
              <p:cNvSpPr>
                <a:spLocks noRot="1" noChangeAspect="1" noMove="1" noResize="1" noEditPoints="1" noAdjustHandles="1" noChangeArrowheads="1" noChangeShapeType="1" noTextEdit="1"/>
              </p:cNvSpPr>
              <p:nvPr/>
            </p:nvSpPr>
            <p:spPr>
              <a:xfrm>
                <a:off x="-21928" y="4914628"/>
                <a:ext cx="675761" cy="369332"/>
              </a:xfrm>
              <a:prstGeom prst="rect">
                <a:avLst/>
              </a:prstGeom>
              <a:blipFill rotWithShape="1">
                <a:blip r:embed="rId5"/>
                <a:stretch>
                  <a:fillRect t="-8197" r="-11712"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54262" y="5686153"/>
                <a:ext cx="67576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𝑣</m:t>
                          </m:r>
                        </m:e>
                        <m:sub>
                          <m:r>
                            <a:rPr lang="en-GB" b="0" i="1" smtClean="0">
                              <a:latin typeface="Cambria Math"/>
                            </a:rPr>
                            <m:t>𝑖𝑛</m:t>
                          </m:r>
                          <m:r>
                            <a:rPr lang="en-GB" b="0" i="1" smtClean="0">
                              <a:latin typeface="Cambria Math"/>
                            </a:rPr>
                            <m:t> 2</m:t>
                          </m:r>
                        </m:sub>
                      </m:sSub>
                    </m:oMath>
                  </m:oMathPara>
                </a14:m>
                <a:endParaRPr lang="en-GB" dirty="0"/>
              </a:p>
            </p:txBody>
          </p:sp>
        </mc:Choice>
        <mc:Fallback xmlns="">
          <p:sp>
            <p:nvSpPr>
              <p:cNvPr id="10" name="Rectangle 9"/>
              <p:cNvSpPr>
                <a:spLocks noRot="1" noChangeAspect="1" noMove="1" noResize="1" noEditPoints="1" noAdjustHandles="1" noChangeArrowheads="1" noChangeShapeType="1" noTextEdit="1"/>
              </p:cNvSpPr>
              <p:nvPr/>
            </p:nvSpPr>
            <p:spPr>
              <a:xfrm>
                <a:off x="-54262" y="5686153"/>
                <a:ext cx="675761" cy="369332"/>
              </a:xfrm>
              <a:prstGeom prst="rect">
                <a:avLst/>
              </a:prstGeom>
              <a:blipFill rotWithShape="1">
                <a:blip r:embed="rId6"/>
                <a:stretch>
                  <a:fillRect t="-8333" r="-11712"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12403" y="4276453"/>
                <a:ext cx="67576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𝑣</m:t>
                          </m:r>
                        </m:e>
                        <m:sub>
                          <m:r>
                            <a:rPr lang="en-GB" b="0" i="1" smtClean="0">
                              <a:latin typeface="Cambria Math"/>
                            </a:rPr>
                            <m:t>𝑖𝑛</m:t>
                          </m:r>
                          <m:r>
                            <a:rPr lang="en-GB" b="0" i="1" smtClean="0">
                              <a:latin typeface="Cambria Math"/>
                            </a:rPr>
                            <m:t> 3</m:t>
                          </m:r>
                        </m:sub>
                      </m:sSub>
                    </m:oMath>
                  </m:oMathPara>
                </a14:m>
                <a:endParaRPr lang="en-GB" dirty="0"/>
              </a:p>
            </p:txBody>
          </p:sp>
        </mc:Choice>
        <mc:Fallback xmlns="">
          <p:sp>
            <p:nvSpPr>
              <p:cNvPr id="11" name="Rectangle 10"/>
              <p:cNvSpPr>
                <a:spLocks noRot="1" noChangeAspect="1" noMove="1" noResize="1" noEditPoints="1" noAdjustHandles="1" noChangeArrowheads="1" noChangeShapeType="1" noTextEdit="1"/>
              </p:cNvSpPr>
              <p:nvPr/>
            </p:nvSpPr>
            <p:spPr>
              <a:xfrm>
                <a:off x="-12403" y="4276453"/>
                <a:ext cx="675761" cy="369332"/>
              </a:xfrm>
              <a:prstGeom prst="rect">
                <a:avLst/>
              </a:prstGeom>
              <a:blipFill rotWithShape="1">
                <a:blip r:embed="rId7"/>
                <a:stretch>
                  <a:fillRect t="-8333" r="-10811" b="-26667"/>
                </a:stretch>
              </a:blipFill>
            </p:spPr>
            <p:txBody>
              <a:bodyPr/>
              <a:lstStyle/>
              <a:p>
                <a:r>
                  <a:rPr lang="en-GB">
                    <a:noFill/>
                  </a:rPr>
                  <a:t> </a:t>
                </a:r>
              </a:p>
            </p:txBody>
          </p:sp>
        </mc:Fallback>
      </mc:AlternateContent>
      <p:sp>
        <p:nvSpPr>
          <p:cNvPr id="12" name="Rectangle 11"/>
          <p:cNvSpPr/>
          <p:nvPr/>
        </p:nvSpPr>
        <p:spPr>
          <a:xfrm rot="17802773">
            <a:off x="8555946" y="4470297"/>
            <a:ext cx="800027" cy="369332"/>
          </a:xfrm>
          <a:prstGeom prst="rect">
            <a:avLst/>
          </a:prstGeom>
          <a:noFill/>
        </p:spPr>
        <p:txBody>
          <a:bodyPr wrap="none">
            <a:spAutoFit/>
          </a:bodyPr>
          <a:lstStyle/>
          <a:p>
            <a:r>
              <a:rPr lang="en-GB" dirty="0" smtClean="0">
                <a:solidFill>
                  <a:srgbClr val="00B050"/>
                </a:solidFill>
              </a:rPr>
              <a:t>CARRY</a:t>
            </a:r>
            <a:endParaRPr lang="en-GB" sz="2000" dirty="0">
              <a:solidFill>
                <a:srgbClr val="00B050"/>
              </a:solidFill>
            </a:endParaRPr>
          </a:p>
        </p:txBody>
      </p:sp>
      <mc:AlternateContent xmlns:mc="http://schemas.openxmlformats.org/markup-compatibility/2006" xmlns:a14="http://schemas.microsoft.com/office/drawing/2010/main">
        <mc:Choice Requires="a14">
          <p:sp>
            <p:nvSpPr>
              <p:cNvPr id="13" name="Rectangle 12"/>
              <p:cNvSpPr/>
              <p:nvPr/>
            </p:nvSpPr>
            <p:spPr>
              <a:xfrm rot="18151478">
                <a:off x="6510621" y="4527433"/>
                <a:ext cx="688009" cy="369332"/>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GB" b="0" i="0" smtClean="0">
                          <a:solidFill>
                            <a:schemeClr val="accent2"/>
                          </a:solidFill>
                          <a:latin typeface="Cambria Math"/>
                        </a:rPr>
                        <m:t>SUM</m:t>
                      </m:r>
                    </m:oMath>
                  </m:oMathPara>
                </a14:m>
                <a:endParaRPr lang="en-GB" sz="2400" dirty="0">
                  <a:solidFill>
                    <a:schemeClr val="accent2"/>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rot="18151478">
                <a:off x="6510619" y="4527432"/>
                <a:ext cx="688009" cy="369332"/>
              </a:xfrm>
              <a:prstGeom prst="rect">
                <a:avLst/>
              </a:prstGeom>
              <a:blipFill rotWithShape="1">
                <a:blip r:embed="rId8"/>
                <a:stretch>
                  <a:fillRect t="-10156" r="-1681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1844973" y="3494085"/>
                <a:ext cx="67576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𝑣</m:t>
                          </m:r>
                        </m:e>
                        <m:sub>
                          <m:r>
                            <a:rPr lang="en-GB" b="0" i="1" smtClean="0">
                              <a:latin typeface="Cambria Math"/>
                            </a:rPr>
                            <m:t>𝑖𝑛</m:t>
                          </m:r>
                          <m:r>
                            <a:rPr lang="en-GB" b="0" i="1" smtClean="0">
                              <a:latin typeface="Cambria Math"/>
                            </a:rPr>
                            <m:t> 1</m:t>
                          </m:r>
                        </m:sub>
                      </m:sSub>
                    </m:oMath>
                  </m:oMathPara>
                </a14:m>
                <a:endParaRPr lang="en-GB" dirty="0"/>
              </a:p>
            </p:txBody>
          </p:sp>
        </mc:Choice>
        <mc:Fallback xmlns="">
          <p:sp>
            <p:nvSpPr>
              <p:cNvPr id="14" name="Rectangle 13"/>
              <p:cNvSpPr>
                <a:spLocks noRot="1" noChangeAspect="1" noMove="1" noResize="1" noEditPoints="1" noAdjustHandles="1" noChangeArrowheads="1" noChangeShapeType="1" noTextEdit="1"/>
              </p:cNvSpPr>
              <p:nvPr/>
            </p:nvSpPr>
            <p:spPr>
              <a:xfrm>
                <a:off x="1844972" y="3494084"/>
                <a:ext cx="675761" cy="369332"/>
              </a:xfrm>
              <a:prstGeom prst="rect">
                <a:avLst/>
              </a:prstGeom>
              <a:blipFill rotWithShape="1">
                <a:blip r:embed="rId9"/>
                <a:stretch>
                  <a:fillRect t="-8197" r="-10811"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1831689" y="4160835"/>
                <a:ext cx="67576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𝑣</m:t>
                          </m:r>
                        </m:e>
                        <m:sub>
                          <m:r>
                            <a:rPr lang="en-GB" b="0" i="1" smtClean="0">
                              <a:latin typeface="Cambria Math"/>
                            </a:rPr>
                            <m:t>𝑖𝑛</m:t>
                          </m:r>
                          <m:r>
                            <a:rPr lang="en-GB" b="0" i="1" smtClean="0">
                              <a:latin typeface="Cambria Math"/>
                            </a:rPr>
                            <m:t> 2</m:t>
                          </m:r>
                        </m:sub>
                      </m:sSub>
                    </m:oMath>
                  </m:oMathPara>
                </a14:m>
                <a:endParaRPr lang="en-GB" dirty="0"/>
              </a:p>
            </p:txBody>
          </p:sp>
        </mc:Choice>
        <mc:Fallback xmlns="">
          <p:sp>
            <p:nvSpPr>
              <p:cNvPr id="15" name="Rectangle 14"/>
              <p:cNvSpPr>
                <a:spLocks noRot="1" noChangeAspect="1" noMove="1" noResize="1" noEditPoints="1" noAdjustHandles="1" noChangeArrowheads="1" noChangeShapeType="1" noTextEdit="1"/>
              </p:cNvSpPr>
              <p:nvPr/>
            </p:nvSpPr>
            <p:spPr>
              <a:xfrm>
                <a:off x="1831688" y="4160834"/>
                <a:ext cx="675761" cy="369332"/>
              </a:xfrm>
              <a:prstGeom prst="rect">
                <a:avLst/>
              </a:prstGeom>
              <a:blipFill rotWithShape="1">
                <a:blip r:embed="rId10"/>
                <a:stretch>
                  <a:fillRect t="-8333" r="-11712" b="-26667"/>
                </a:stretch>
              </a:blipFill>
            </p:spPr>
            <p:txBody>
              <a:bodyPr/>
              <a:lstStyle/>
              <a:p>
                <a:r>
                  <a:rPr lang="en-GB">
                    <a:noFill/>
                  </a:rPr>
                  <a:t> </a:t>
                </a:r>
              </a:p>
            </p:txBody>
          </p:sp>
        </mc:Fallback>
      </mc:AlternateContent>
    </p:spTree>
    <p:extLst>
      <p:ext uri="{BB962C8B-B14F-4D97-AF65-F5344CB8AC3E}">
        <p14:creationId xmlns:p14="http://schemas.microsoft.com/office/powerpoint/2010/main" val="34156191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1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838" y="340246"/>
            <a:ext cx="8111313" cy="7336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b="1" dirty="0" smtClean="0">
                <a:solidFill>
                  <a:srgbClr val="0070C0"/>
                </a:solidFill>
                <a:latin typeface="Helvetica" pitchFamily="34" charset="0"/>
                <a:cs typeface="Helvetica" pitchFamily="34" charset="0"/>
              </a:rPr>
              <a:t>Summary</a:t>
            </a:r>
            <a:endParaRPr lang="en-GB" sz="4000" b="1" dirty="0">
              <a:solidFill>
                <a:srgbClr val="0070C0"/>
              </a:solidFill>
              <a:latin typeface="Helvetica" pitchFamily="34" charset="0"/>
              <a:cs typeface="Helvetica" pitchFamily="34" charset="0"/>
            </a:endParaRPr>
          </a:p>
        </p:txBody>
      </p:sp>
      <mc:AlternateContent xmlns:mc="http://schemas.openxmlformats.org/markup-compatibility/2006">
        <mc:Choice xmlns:a14="http://schemas.microsoft.com/office/drawing/2010/main" Requires="a14">
          <p:sp>
            <p:nvSpPr>
              <p:cNvPr id="7" name="Content Placeholder 2"/>
              <p:cNvSpPr txBox="1">
                <a:spLocks/>
              </p:cNvSpPr>
              <p:nvPr/>
            </p:nvSpPr>
            <p:spPr>
              <a:xfrm>
                <a:off x="628650" y="1492470"/>
                <a:ext cx="7886700" cy="46844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smtClean="0"/>
                  <a:t>Each </a:t>
                </a:r>
                <a:r>
                  <a:rPr lang="en-GB" sz="2400" dirty="0"/>
                  <a:t>family requires a </a:t>
                </a:r>
                <a:r>
                  <a:rPr lang="en-GB" sz="2400" dirty="0" smtClean="0"/>
                  <a:t>memristor with specific properties. MRL is most flexible and can work with most memristors.</a:t>
                </a:r>
              </a:p>
              <a:p>
                <a:r>
                  <a:rPr lang="en-GB" sz="2400" dirty="0" smtClean="0"/>
                  <a:t>But no </a:t>
                </a:r>
                <a:r>
                  <a:rPr lang="en-GB" sz="2400" dirty="0" smtClean="0"/>
                  <a:t>voltage threshold </a:t>
                </a:r>
                <a:r>
                  <a:rPr lang="en-GB" sz="2400" dirty="0" smtClean="0"/>
                  <a:t>and large </a:t>
                </a:r>
                <a14:m>
                  <m:oMath xmlns:m="http://schemas.openxmlformats.org/officeDocument/2006/math">
                    <m:sSub>
                      <m:sSubPr>
                        <m:ctrlPr>
                          <a:rPr lang="en-GB" sz="2400" b="0" i="1" smtClean="0">
                            <a:latin typeface="Cambria Math"/>
                          </a:rPr>
                        </m:ctrlPr>
                      </m:sSubPr>
                      <m:e>
                        <m:sSub>
                          <m:sSubPr>
                            <m:ctrlPr>
                              <a:rPr lang="en-GB" sz="2400" b="0" i="1" smtClean="0">
                                <a:latin typeface="Cambria Math"/>
                              </a:rPr>
                            </m:ctrlPr>
                          </m:sSubPr>
                          <m:e>
                            <m:r>
                              <a:rPr lang="en-GB" sz="2400" b="0" i="1" smtClean="0">
                                <a:latin typeface="Cambria Math"/>
                              </a:rPr>
                              <m:t>𝑅</m:t>
                            </m:r>
                          </m:e>
                          <m:sub>
                            <m:r>
                              <a:rPr lang="en-GB" sz="2400" b="0" i="1" smtClean="0">
                                <a:latin typeface="Cambria Math"/>
                              </a:rPr>
                              <m:t>𝑜𝑓𝑓</m:t>
                            </m:r>
                          </m:sub>
                        </m:sSub>
                        <m:r>
                          <a:rPr lang="en-GB" sz="2400" b="0" i="1" smtClean="0">
                            <a:latin typeface="Cambria Math"/>
                          </a:rPr>
                          <m:t>/</m:t>
                        </m:r>
                        <m:r>
                          <a:rPr lang="en-GB" sz="2400" b="0" i="1" smtClean="0">
                            <a:latin typeface="Cambria Math"/>
                          </a:rPr>
                          <m:t>𝑅</m:t>
                        </m:r>
                      </m:e>
                      <m:sub>
                        <m:r>
                          <a:rPr lang="en-GB" sz="2400" b="0" i="1" smtClean="0">
                            <a:latin typeface="Cambria Math"/>
                          </a:rPr>
                          <m:t>𝑜𝑛</m:t>
                        </m:r>
                      </m:sub>
                    </m:sSub>
                  </m:oMath>
                </a14:m>
                <a:r>
                  <a:rPr lang="en-GB" sz="2400" dirty="0" smtClean="0"/>
                  <a:t> ratio desired.</a:t>
                </a:r>
                <a:endParaRPr lang="en-GB" sz="2400" dirty="0"/>
              </a:p>
              <a:p>
                <a:r>
                  <a:rPr lang="en-GB" sz="2400" dirty="0"/>
                  <a:t>Logic which is a hybrid of CMOS and MRL allows reduction in chip area</a:t>
                </a:r>
                <a:r>
                  <a:rPr lang="en-GB" sz="2400" dirty="0" smtClean="0"/>
                  <a:t>.</a:t>
                </a:r>
              </a:p>
              <a:p>
                <a:r>
                  <a:rPr lang="en-GB" sz="2400" dirty="0" smtClean="0"/>
                  <a:t>Issues:</a:t>
                </a:r>
              </a:p>
              <a:p>
                <a:pPr lvl="1"/>
                <a:r>
                  <a:rPr lang="en-GB" sz="2000" dirty="0" smtClean="0"/>
                  <a:t>Static power</a:t>
                </a:r>
              </a:p>
              <a:p>
                <a:pPr lvl="1"/>
                <a:r>
                  <a:rPr lang="en-GB" sz="2000" dirty="0" smtClean="0"/>
                  <a:t>Glitches</a:t>
                </a:r>
              </a:p>
            </p:txBody>
          </p:sp>
        </mc:Choice>
        <mc:Fallback>
          <p:sp>
            <p:nvSpPr>
              <p:cNvPr id="7" name="Content Placeholder 2"/>
              <p:cNvSpPr txBox="1">
                <a:spLocks noRot="1" noChangeAspect="1" noMove="1" noResize="1" noEditPoints="1" noAdjustHandles="1" noChangeArrowheads="1" noChangeShapeType="1" noTextEdit="1"/>
              </p:cNvSpPr>
              <p:nvPr/>
            </p:nvSpPr>
            <p:spPr>
              <a:xfrm>
                <a:off x="628650" y="1492470"/>
                <a:ext cx="7886700" cy="4684495"/>
              </a:xfrm>
              <a:prstGeom prst="rect">
                <a:avLst/>
              </a:prstGeom>
              <a:blipFill rotWithShape="1">
                <a:blip r:embed="rId3"/>
                <a:stretch>
                  <a:fillRect l="-1005" t="-1823"/>
                </a:stretch>
              </a:blipFill>
            </p:spPr>
            <p:txBody>
              <a:bodyPr/>
              <a:lstStyle/>
              <a:p>
                <a:r>
                  <a:rPr lang="en-GB">
                    <a:noFill/>
                  </a:rPr>
                  <a:t> </a:t>
                </a:r>
              </a:p>
            </p:txBody>
          </p:sp>
        </mc:Fallback>
      </mc:AlternateContent>
    </p:spTree>
    <p:extLst>
      <p:ext uri="{BB962C8B-B14F-4D97-AF65-F5344CB8AC3E}">
        <p14:creationId xmlns:p14="http://schemas.microsoft.com/office/powerpoint/2010/main" val="1123318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1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10"/>
                                        <p:tgtEl>
                                          <p:spTgt spid="7">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Effect transition="in" filter="fade">
                                      <p:cBhvr>
                                        <p:cTn id="25" dur="10"/>
                                        <p:tgtEl>
                                          <p:spTgt spid="7">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fade">
                                      <p:cBhvr>
                                        <p:cTn id="28" dur="1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838" y="340246"/>
            <a:ext cx="8111313" cy="7336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b="1" dirty="0" smtClean="0">
                <a:solidFill>
                  <a:srgbClr val="0070C0"/>
                </a:solidFill>
                <a:latin typeface="Helvetica" pitchFamily="34" charset="0"/>
                <a:cs typeface="Helvetica" pitchFamily="34" charset="0"/>
              </a:rPr>
              <a:t>Questions</a:t>
            </a:r>
            <a:endParaRPr lang="en-GB" sz="4000" b="1" dirty="0">
              <a:solidFill>
                <a:srgbClr val="0070C0"/>
              </a:solidFill>
              <a:latin typeface="Helvetica" pitchFamily="34" charset="0"/>
              <a:cs typeface="Helvetica" pitchFamily="34" charset="0"/>
            </a:endParaRPr>
          </a:p>
        </p:txBody>
      </p:sp>
    </p:spTree>
    <p:extLst>
      <p:ext uri="{BB962C8B-B14F-4D97-AF65-F5344CB8AC3E}">
        <p14:creationId xmlns:p14="http://schemas.microsoft.com/office/powerpoint/2010/main" val="4076389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303" t="-4532" r="69000" b="-2128"/>
          <a:stretch/>
        </p:blipFill>
        <p:spPr bwMode="auto">
          <a:xfrm>
            <a:off x="560241" y="1436167"/>
            <a:ext cx="2980274" cy="2681976"/>
          </a:xfrm>
          <a:prstGeom prst="rect">
            <a:avLst/>
          </a:prstGeom>
          <a:noFill/>
          <a:ln>
            <a:noFill/>
          </a:ln>
          <a:extLst>
            <a:ext uri="{53640926-AAD7-44D8-BBD7-CCE9431645EC}">
              <a14:shadowObscured xmlns:a14="http://schemas.microsoft.com/office/drawing/2010/main"/>
            </a:ext>
          </a:extLst>
        </p:spPr>
      </p:pic>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30920" t="1928" r="494"/>
          <a:stretch/>
        </p:blipFill>
        <p:spPr bwMode="auto">
          <a:xfrm>
            <a:off x="2390611" y="4118142"/>
            <a:ext cx="6658796" cy="2466031"/>
          </a:xfrm>
          <a:prstGeom prst="rect">
            <a:avLst/>
          </a:prstGeom>
          <a:noFill/>
          <a:ln>
            <a:noFill/>
          </a:ln>
          <a:extLst>
            <a:ext uri="{53640926-AAD7-44D8-BBD7-CCE9431645EC}">
              <a14:shadowObscured xmlns:a14="http://schemas.microsoft.com/office/drawing/2010/main"/>
            </a:ext>
          </a:extLst>
        </p:spPr>
      </p:pic>
      <p:sp>
        <p:nvSpPr>
          <p:cNvPr id="7" name="Title 1"/>
          <p:cNvSpPr txBox="1">
            <a:spLocks/>
          </p:cNvSpPr>
          <p:nvPr/>
        </p:nvSpPr>
        <p:spPr>
          <a:xfrm>
            <a:off x="467838" y="340246"/>
            <a:ext cx="8111313" cy="7336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b="1" dirty="0">
                <a:solidFill>
                  <a:srgbClr val="0070C0"/>
                </a:solidFill>
                <a:latin typeface="Helvetica" pitchFamily="34" charset="0"/>
                <a:cs typeface="Helvetica" pitchFamily="34" charset="0"/>
              </a:rPr>
              <a:t>PSpice Implementation:</a:t>
            </a:r>
          </a:p>
        </p:txBody>
      </p:sp>
    </p:spTree>
    <p:extLst>
      <p:ext uri="{BB962C8B-B14F-4D97-AF65-F5344CB8AC3E}">
        <p14:creationId xmlns:p14="http://schemas.microsoft.com/office/powerpoint/2010/main" val="27885065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26170" y="1210336"/>
            <a:ext cx="4394812" cy="3456180"/>
            <a:chOff x="1870520" y="1537047"/>
            <a:chExt cx="4394812" cy="3456180"/>
          </a:xfrm>
        </p:grpSpPr>
        <p:pic>
          <p:nvPicPr>
            <p:cNvPr id="5" name="Picture 3" descr="C:\Users\Vijay\Downloads\memristor.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0520" y="1844824"/>
              <a:ext cx="4066262" cy="314840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p:cNvSpPr txBox="1"/>
                <p:nvPr/>
              </p:nvSpPr>
              <p:spPr>
                <a:xfrm>
                  <a:off x="3203848" y="1537047"/>
                  <a:ext cx="1040641" cy="307777"/>
                </a:xfrm>
                <a:prstGeom prst="rect">
                  <a:avLst/>
                </a:prstGeom>
                <a:noFill/>
              </p:spPr>
              <p:txBody>
                <a:bodyPr wrap="square" rtlCol="0">
                  <a:spAutoFit/>
                </a:bodyPr>
                <a:lstStyle/>
                <a:p>
                  <a:r>
                    <a:rPr lang="en-GB" sz="1400" dirty="0" smtClean="0"/>
                    <a:t>|</a:t>
                  </a:r>
                  <a14:m>
                    <m:oMath xmlns:m="http://schemas.openxmlformats.org/officeDocument/2006/math">
                      <m:sSub>
                        <m:sSubPr>
                          <m:ctrlPr>
                            <a:rPr lang="en-GB" sz="1400" i="1">
                              <a:latin typeface="Cambria Math"/>
                            </a:rPr>
                          </m:ctrlPr>
                        </m:sSubPr>
                        <m:e>
                          <m:r>
                            <a:rPr lang="en-GB" sz="1400" i="1">
                              <a:latin typeface="Cambria Math"/>
                            </a:rPr>
                            <m:t>𝑣</m:t>
                          </m:r>
                        </m:e>
                        <m:sub>
                          <m:r>
                            <a:rPr lang="en-GB" sz="1400" b="0" i="1" smtClean="0">
                              <a:latin typeface="Cambria Math"/>
                            </a:rPr>
                            <m:t>𝑐𝑜𝑛𝑑</m:t>
                          </m:r>
                        </m:sub>
                      </m:sSub>
                    </m:oMath>
                  </a14:m>
                  <a:r>
                    <a:rPr lang="en-GB" sz="1400" dirty="0" smtClean="0"/>
                    <a:t>|</a:t>
                  </a:r>
                  <a:endParaRPr lang="en-GB" sz="1400" dirty="0"/>
                </a:p>
              </p:txBody>
            </p:sp>
          </mc:Choice>
          <mc:Fallback xmlns="">
            <p:sp>
              <p:nvSpPr>
                <p:cNvPr id="42" name="TextBox 41"/>
                <p:cNvSpPr txBox="1">
                  <a:spLocks noRot="1" noChangeAspect="1" noMove="1" noResize="1" noEditPoints="1" noAdjustHandles="1" noChangeArrowheads="1" noChangeShapeType="1" noTextEdit="1"/>
                </p:cNvSpPr>
                <p:nvPr/>
              </p:nvSpPr>
              <p:spPr>
                <a:xfrm>
                  <a:off x="3203848" y="1537047"/>
                  <a:ext cx="1040641" cy="307777"/>
                </a:xfrm>
                <a:prstGeom prst="rect">
                  <a:avLst/>
                </a:prstGeom>
                <a:blipFill rotWithShape="1">
                  <a:blip r:embed="rId4"/>
                  <a:stretch>
                    <a:fillRect l="-1765" t="-1961" b="-1764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644008" y="1537628"/>
                  <a:ext cx="828288" cy="523220"/>
                </a:xfrm>
                <a:prstGeom prst="rect">
                  <a:avLst/>
                </a:prstGeom>
                <a:noFill/>
              </p:spPr>
              <p:txBody>
                <a:bodyPr wrap="square" rtlCol="0">
                  <a:spAutoFit/>
                </a:bodyPr>
                <a:lstStyle/>
                <a:p>
                  <a:r>
                    <a:rPr lang="en-GB" sz="1400" dirty="0" smtClean="0"/>
                    <a:t>|</a:t>
                  </a:r>
                  <a14:m>
                    <m:oMath xmlns:m="http://schemas.openxmlformats.org/officeDocument/2006/math">
                      <m:sSub>
                        <m:sSubPr>
                          <m:ctrlPr>
                            <a:rPr lang="en-GB" sz="1400" i="1">
                              <a:latin typeface="Cambria Math"/>
                            </a:rPr>
                          </m:ctrlPr>
                        </m:sSubPr>
                        <m:e>
                          <m:r>
                            <a:rPr lang="en-GB" sz="1400" i="1">
                              <a:latin typeface="Cambria Math"/>
                            </a:rPr>
                            <m:t>𝑣</m:t>
                          </m:r>
                        </m:e>
                        <m:sub>
                          <m:r>
                            <a:rPr lang="en-GB" sz="1400" b="0" i="1" smtClean="0">
                              <a:latin typeface="Cambria Math"/>
                            </a:rPr>
                            <m:t>𝑠𝑒𝑡</m:t>
                          </m:r>
                        </m:sub>
                      </m:sSub>
                    </m:oMath>
                  </a14:m>
                  <a:r>
                    <a:rPr lang="en-GB" sz="1400" dirty="0" smtClean="0"/>
                    <a:t> </a:t>
                  </a:r>
                  <a:r>
                    <a:rPr lang="en-GB" sz="1400" dirty="0"/>
                    <a:t>|</a:t>
                  </a:r>
                </a:p>
                <a:p>
                  <a:endParaRPr lang="en-GB" sz="1400" dirty="0"/>
                </a:p>
              </p:txBody>
            </p:sp>
          </mc:Choice>
          <mc:Fallback xmlns="">
            <p:sp>
              <p:nvSpPr>
                <p:cNvPr id="43" name="TextBox 42"/>
                <p:cNvSpPr txBox="1">
                  <a:spLocks noRot="1" noChangeAspect="1" noMove="1" noResize="1" noEditPoints="1" noAdjustHandles="1" noChangeArrowheads="1" noChangeShapeType="1" noTextEdit="1"/>
                </p:cNvSpPr>
                <p:nvPr/>
              </p:nvSpPr>
              <p:spPr>
                <a:xfrm>
                  <a:off x="4644008" y="1537628"/>
                  <a:ext cx="828288" cy="523220"/>
                </a:xfrm>
                <a:prstGeom prst="rect">
                  <a:avLst/>
                </a:prstGeom>
                <a:blipFill rotWithShape="1">
                  <a:blip r:embed="rId5"/>
                  <a:stretch>
                    <a:fillRect l="-2206" t="-1163" b="-1046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976342" y="4101331"/>
                  <a:ext cx="828288" cy="3252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400" i="1" dirty="0" smtClean="0">
                                <a:latin typeface="Cambria Math"/>
                              </a:rPr>
                            </m:ctrlPr>
                          </m:sSubPr>
                          <m:e>
                            <m:r>
                              <a:rPr lang="en-GB" sz="1400" b="0" i="1" dirty="0" smtClean="0">
                                <a:latin typeface="Cambria Math"/>
                              </a:rPr>
                              <m:t>𝑅</m:t>
                            </m:r>
                          </m:e>
                          <m:sub>
                            <m:r>
                              <a:rPr lang="en-GB" sz="1400" b="0" i="1" dirty="0" smtClean="0">
                                <a:latin typeface="Cambria Math"/>
                              </a:rPr>
                              <m:t>𝑔</m:t>
                            </m:r>
                          </m:sub>
                        </m:sSub>
                      </m:oMath>
                    </m:oMathPara>
                  </a14:m>
                  <a:endParaRPr lang="en-GB" sz="1400" dirty="0"/>
                </a:p>
              </p:txBody>
            </p:sp>
          </mc:Choice>
          <mc:Fallback xmlns="">
            <p:sp>
              <p:nvSpPr>
                <p:cNvPr id="48" name="TextBox 47"/>
                <p:cNvSpPr txBox="1">
                  <a:spLocks noRot="1" noChangeAspect="1" noMove="1" noResize="1" noEditPoints="1" noAdjustHandles="1" noChangeArrowheads="1" noChangeShapeType="1" noTextEdit="1"/>
                </p:cNvSpPr>
                <p:nvPr/>
              </p:nvSpPr>
              <p:spPr>
                <a:xfrm>
                  <a:off x="1976342" y="4101331"/>
                  <a:ext cx="828288" cy="325282"/>
                </a:xfrm>
                <a:prstGeom prst="rect">
                  <a:avLst/>
                </a:prstGeom>
                <a:blipFill rotWithShape="1">
                  <a:blip r:embed="rId6"/>
                  <a:stretch>
                    <a:fillRect b="-1509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4494062" y="3053074"/>
                  <a:ext cx="326371"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400" i="1">
                            <a:latin typeface="Cambria Math"/>
                          </a:rPr>
                          <m:t>𝑞</m:t>
                        </m:r>
                      </m:oMath>
                    </m:oMathPara>
                  </a14:m>
                  <a:endParaRPr lang="en-GB" sz="1400" dirty="0"/>
                </a:p>
              </p:txBody>
            </p:sp>
          </mc:Choice>
          <mc:Fallback xmlns="">
            <p:sp>
              <p:nvSpPr>
                <p:cNvPr id="49" name="Rectangle 48"/>
                <p:cNvSpPr>
                  <a:spLocks noRot="1" noChangeAspect="1" noMove="1" noResize="1" noEditPoints="1" noAdjustHandles="1" noChangeArrowheads="1" noChangeShapeType="1" noTextEdit="1"/>
                </p:cNvSpPr>
                <p:nvPr/>
              </p:nvSpPr>
              <p:spPr>
                <a:xfrm>
                  <a:off x="4494062" y="3053073"/>
                  <a:ext cx="326371" cy="307777"/>
                </a:xfrm>
                <a:prstGeom prst="rect">
                  <a:avLst/>
                </a:prstGeom>
                <a:blipFill rotWithShape="1">
                  <a:blip r:embed="rId7"/>
                  <a:stretch>
                    <a:fillRect t="-2000" r="-12963" b="-20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3044506" y="3072019"/>
                  <a:ext cx="3263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400" b="0" i="1" smtClean="0">
                            <a:latin typeface="Cambria Math"/>
                          </a:rPr>
                          <m:t>𝑝</m:t>
                        </m:r>
                      </m:oMath>
                    </m:oMathPara>
                  </a14:m>
                  <a:endParaRPr lang="en-GB" sz="1400" dirty="0"/>
                </a:p>
              </p:txBody>
            </p:sp>
          </mc:Choice>
          <mc:Fallback xmlns="">
            <p:sp>
              <p:nvSpPr>
                <p:cNvPr id="50" name="Rectangle 49"/>
                <p:cNvSpPr>
                  <a:spLocks noRot="1" noChangeAspect="1" noMove="1" noResize="1" noEditPoints="1" noAdjustHandles="1" noChangeArrowheads="1" noChangeShapeType="1" noTextEdit="1"/>
                </p:cNvSpPr>
                <p:nvPr/>
              </p:nvSpPr>
              <p:spPr>
                <a:xfrm>
                  <a:off x="3044506" y="3072019"/>
                  <a:ext cx="326307" cy="307777"/>
                </a:xfrm>
                <a:prstGeom prst="rect">
                  <a:avLst/>
                </a:prstGeom>
                <a:blipFill rotWithShape="1">
                  <a:blip r:embed="rId8"/>
                  <a:stretch>
                    <a:fillRect t="-2000" r="-12963" b="-20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864774" y="3391750"/>
                  <a:ext cx="400558" cy="3252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400" i="1" smtClean="0">
                                <a:solidFill>
                                  <a:schemeClr val="tx1"/>
                                </a:solidFill>
                                <a:latin typeface="Cambria Math"/>
                              </a:rPr>
                            </m:ctrlPr>
                          </m:sSubPr>
                          <m:e>
                            <m:r>
                              <a:rPr lang="en-GB" sz="1400" i="1">
                                <a:solidFill>
                                  <a:schemeClr val="tx1"/>
                                </a:solidFill>
                                <a:latin typeface="Cambria Math"/>
                              </a:rPr>
                              <m:t>𝑣</m:t>
                            </m:r>
                          </m:e>
                          <m:sub>
                            <m:r>
                              <a:rPr lang="en-GB" sz="1400" b="0" i="1" smtClean="0">
                                <a:solidFill>
                                  <a:schemeClr val="tx1"/>
                                </a:solidFill>
                                <a:latin typeface="Cambria Math"/>
                              </a:rPr>
                              <m:t>𝑔</m:t>
                            </m:r>
                          </m:sub>
                        </m:sSub>
                      </m:oMath>
                    </m:oMathPara>
                  </a14:m>
                  <a:endParaRPr lang="en-GB" sz="1400" dirty="0">
                    <a:solidFill>
                      <a:schemeClr val="tx1"/>
                    </a:solidFill>
                  </a:endParaRPr>
                </a:p>
              </p:txBody>
            </p:sp>
          </mc:Choice>
          <mc:Fallback xmlns="">
            <p:sp>
              <p:nvSpPr>
                <p:cNvPr id="51" name="Rectangle 50"/>
                <p:cNvSpPr>
                  <a:spLocks noRot="1" noChangeAspect="1" noMove="1" noResize="1" noEditPoints="1" noAdjustHandles="1" noChangeArrowheads="1" noChangeShapeType="1" noTextEdit="1"/>
                </p:cNvSpPr>
                <p:nvPr/>
              </p:nvSpPr>
              <p:spPr>
                <a:xfrm>
                  <a:off x="5864774" y="3391750"/>
                  <a:ext cx="400558" cy="325282"/>
                </a:xfrm>
                <a:prstGeom prst="rect">
                  <a:avLst/>
                </a:prstGeom>
                <a:blipFill rotWithShape="1">
                  <a:blip r:embed="rId9"/>
                  <a:stretch>
                    <a:fillRect r="-12121" b="-1296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2336425" y="2290676"/>
                  <a:ext cx="402803" cy="3243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400" i="1" smtClean="0">
                                <a:solidFill>
                                  <a:srgbClr val="FF0000"/>
                                </a:solidFill>
                                <a:latin typeface="Cambria Math"/>
                              </a:rPr>
                            </m:ctrlPr>
                          </m:sSubPr>
                          <m:e>
                            <m:r>
                              <a:rPr lang="en-GB" sz="1400" i="1">
                                <a:solidFill>
                                  <a:srgbClr val="FF0000"/>
                                </a:solidFill>
                                <a:latin typeface="Cambria Math"/>
                              </a:rPr>
                              <m:t>𝑣</m:t>
                            </m:r>
                          </m:e>
                          <m:sub>
                            <m:r>
                              <a:rPr lang="en-GB" sz="1400" i="1">
                                <a:solidFill>
                                  <a:srgbClr val="FF0000"/>
                                </a:solidFill>
                                <a:latin typeface="Cambria Math"/>
                              </a:rPr>
                              <m:t>𝑝</m:t>
                            </m:r>
                          </m:sub>
                        </m:sSub>
                      </m:oMath>
                    </m:oMathPara>
                  </a14:m>
                  <a:endParaRPr lang="en-GB" sz="1400" dirty="0">
                    <a:solidFill>
                      <a:srgbClr val="FF0000"/>
                    </a:solidFill>
                  </a:endParaRPr>
                </a:p>
              </p:txBody>
            </p:sp>
          </mc:Choice>
          <mc:Fallback xmlns="">
            <p:sp>
              <p:nvSpPr>
                <p:cNvPr id="52" name="Rectangle 51"/>
                <p:cNvSpPr>
                  <a:spLocks noRot="1" noChangeAspect="1" noMove="1" noResize="1" noEditPoints="1" noAdjustHandles="1" noChangeArrowheads="1" noChangeShapeType="1" noTextEdit="1"/>
                </p:cNvSpPr>
                <p:nvPr/>
              </p:nvSpPr>
              <p:spPr>
                <a:xfrm>
                  <a:off x="2336425" y="2290676"/>
                  <a:ext cx="402803" cy="324384"/>
                </a:xfrm>
                <a:prstGeom prst="rect">
                  <a:avLst/>
                </a:prstGeom>
                <a:blipFill rotWithShape="1">
                  <a:blip r:embed="rId10"/>
                  <a:stretch>
                    <a:fillRect r="-12121" b="-1509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3737983" y="2312528"/>
                  <a:ext cx="401969" cy="3243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400" i="1" smtClean="0">
                                <a:solidFill>
                                  <a:srgbClr val="FF0000"/>
                                </a:solidFill>
                                <a:latin typeface="Cambria Math"/>
                              </a:rPr>
                            </m:ctrlPr>
                          </m:sSubPr>
                          <m:e>
                            <m:r>
                              <a:rPr lang="en-GB" sz="1400" i="1">
                                <a:solidFill>
                                  <a:srgbClr val="FF0000"/>
                                </a:solidFill>
                                <a:latin typeface="Cambria Math"/>
                              </a:rPr>
                              <m:t>𝑣</m:t>
                            </m:r>
                          </m:e>
                          <m:sub>
                            <m:r>
                              <a:rPr lang="en-GB" sz="1400" b="0" i="1" smtClean="0">
                                <a:solidFill>
                                  <a:srgbClr val="FF0000"/>
                                </a:solidFill>
                                <a:latin typeface="Cambria Math"/>
                              </a:rPr>
                              <m:t>𝑞</m:t>
                            </m:r>
                          </m:sub>
                        </m:sSub>
                      </m:oMath>
                    </m:oMathPara>
                  </a14:m>
                  <a:endParaRPr lang="en-GB" sz="1400" dirty="0">
                    <a:solidFill>
                      <a:srgbClr val="FF0000"/>
                    </a:solidFill>
                  </a:endParaRPr>
                </a:p>
              </p:txBody>
            </p:sp>
          </mc:Choice>
          <mc:Fallback xmlns="">
            <p:sp>
              <p:nvSpPr>
                <p:cNvPr id="53" name="Rectangle 52"/>
                <p:cNvSpPr>
                  <a:spLocks noRot="1" noChangeAspect="1" noMove="1" noResize="1" noEditPoints="1" noAdjustHandles="1" noChangeArrowheads="1" noChangeShapeType="1" noTextEdit="1"/>
                </p:cNvSpPr>
                <p:nvPr/>
              </p:nvSpPr>
              <p:spPr>
                <a:xfrm>
                  <a:off x="3737983" y="2312528"/>
                  <a:ext cx="401969" cy="324384"/>
                </a:xfrm>
                <a:prstGeom prst="rect">
                  <a:avLst/>
                </a:prstGeom>
                <a:blipFill rotWithShape="1">
                  <a:blip r:embed="rId11"/>
                  <a:stretch>
                    <a:fillRect r="-12121" b="-12963"/>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graphicFrame>
            <p:nvGraphicFramePr>
              <p:cNvPr id="15" name="Table 14"/>
              <p:cNvGraphicFramePr>
                <a:graphicFrameLocks noGrp="1"/>
              </p:cNvGraphicFramePr>
              <p:nvPr>
                <p:extLst>
                  <p:ext uri="{D42A27DB-BD31-4B8C-83A1-F6EECF244321}">
                    <p14:modId xmlns:p14="http://schemas.microsoft.com/office/powerpoint/2010/main" val="3541335088"/>
                  </p:ext>
                </p:extLst>
              </p:nvPr>
            </p:nvGraphicFramePr>
            <p:xfrm>
              <a:off x="5331129" y="1518113"/>
              <a:ext cx="3454949" cy="1844550"/>
            </p:xfrm>
            <a:graphic>
              <a:graphicData uri="http://schemas.openxmlformats.org/drawingml/2006/table">
                <a:tbl>
                  <a:tblPr firstRow="1" firstCol="1" bandRow="1"/>
                  <a:tblGrid>
                    <a:gridCol w="693246"/>
                    <a:gridCol w="919885"/>
                    <a:gridCol w="920909"/>
                    <a:gridCol w="920909"/>
                  </a:tblGrid>
                  <a:tr h="368910">
                    <a:tc>
                      <a:txBody>
                        <a:bodyPr/>
                        <a:lstStyle/>
                        <a:p>
                          <a:pPr algn="ctr">
                            <a:lnSpc>
                              <a:spcPct val="120000"/>
                            </a:lnSpc>
                            <a:spcAft>
                              <a:spcPts val="0"/>
                            </a:spcAft>
                          </a:pPr>
                          <a14:m>
                            <m:oMathPara xmlns:m="http://schemas.openxmlformats.org/officeDocument/2006/math">
                              <m:oMathParaPr>
                                <m:jc m:val="centerGroup"/>
                              </m:oMathParaPr>
                              <m:oMath xmlns:m="http://schemas.openxmlformats.org/officeDocument/2006/math">
                                <m:r>
                                  <a:rPr lang="en-GB" sz="1900" i="1">
                                    <a:effectLst/>
                                    <a:latin typeface="Cambria Math"/>
                                    <a:ea typeface="CMR10"/>
                                    <a:cs typeface="Times New Roman"/>
                                  </a:rPr>
                                  <m:t>𝐶𝑎𝑠𝑒</m:t>
                                </m:r>
                                <m:r>
                                  <a:rPr lang="en-GB" sz="1900" i="1">
                                    <a:effectLst/>
                                    <a:latin typeface="Cambria Math"/>
                                    <a:ea typeface="CMR10"/>
                                    <a:cs typeface="Times New Roman"/>
                                  </a:rPr>
                                  <m:t>:</m:t>
                                </m:r>
                              </m:oMath>
                            </m:oMathPara>
                          </a14:m>
                          <a:endParaRPr lang="en-GB" sz="1900" dirty="0">
                            <a:effectLst/>
                            <a:latin typeface="CMR10"/>
                            <a:ea typeface="CMR10"/>
                            <a:cs typeface="Times New Roman"/>
                          </a:endParaRPr>
                        </a:p>
                      </a:txBody>
                      <a:tcPr marL="17780" marR="17780" marT="1778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14:m>
                            <m:oMathPara xmlns:m="http://schemas.openxmlformats.org/officeDocument/2006/math">
                              <m:oMathParaPr>
                                <m:jc m:val="centerGroup"/>
                              </m:oMathParaPr>
                              <m:oMath xmlns:m="http://schemas.openxmlformats.org/officeDocument/2006/math">
                                <m:r>
                                  <a:rPr lang="en-GB" sz="1900" i="1">
                                    <a:effectLst/>
                                    <a:latin typeface="Cambria Math"/>
                                    <a:ea typeface="CMR10"/>
                                    <a:cs typeface="Times New Roman"/>
                                  </a:rPr>
                                  <m:t>𝑃</m:t>
                                </m:r>
                                <m:r>
                                  <a:rPr lang="en-GB" sz="1900" i="1">
                                    <a:effectLst/>
                                    <a:latin typeface="Cambria Math"/>
                                    <a:ea typeface="CMR10"/>
                                    <a:cs typeface="Times New Roman"/>
                                  </a:rPr>
                                  <m:t>:</m:t>
                                </m:r>
                              </m:oMath>
                            </m:oMathPara>
                          </a14:m>
                          <a:endParaRPr lang="en-GB" sz="1900">
                            <a:effectLst/>
                            <a:latin typeface="CMR10"/>
                            <a:ea typeface="CMR10"/>
                            <a:cs typeface="Times New Roman"/>
                          </a:endParaRPr>
                        </a:p>
                      </a:txBody>
                      <a:tcPr marL="17780" marR="17780" marT="1778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14:m>
                            <m:oMathPara xmlns:m="http://schemas.openxmlformats.org/officeDocument/2006/math">
                              <m:oMathParaPr>
                                <m:jc m:val="centerGroup"/>
                              </m:oMathParaPr>
                              <m:oMath xmlns:m="http://schemas.openxmlformats.org/officeDocument/2006/math">
                                <m:r>
                                  <a:rPr lang="en-GB" sz="1900" i="1">
                                    <a:effectLst/>
                                    <a:latin typeface="Cambria Math"/>
                                    <a:ea typeface="CMR10"/>
                                    <a:cs typeface="Times New Roman"/>
                                  </a:rPr>
                                  <m:t>𝑄</m:t>
                                </m:r>
                                <m:r>
                                  <a:rPr lang="en-GB" sz="1900" i="1">
                                    <a:effectLst/>
                                    <a:latin typeface="Cambria Math"/>
                                    <a:ea typeface="CMR10"/>
                                    <a:cs typeface="Times New Roman"/>
                                  </a:rPr>
                                  <m:t>:</m:t>
                                </m:r>
                              </m:oMath>
                            </m:oMathPara>
                          </a14:m>
                          <a:endParaRPr lang="en-GB" sz="1900" dirty="0">
                            <a:effectLst/>
                            <a:latin typeface="CMR10"/>
                            <a:ea typeface="CMR10"/>
                            <a:cs typeface="Times New Roman"/>
                          </a:endParaRPr>
                        </a:p>
                      </a:txBody>
                      <a:tcPr marL="17780" marR="17780" marT="1778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20000"/>
                            </a:lnSpc>
                            <a:spcAft>
                              <a:spcPts val="0"/>
                            </a:spcAft>
                          </a:pPr>
                          <a14:m>
                            <m:oMathPara xmlns:m="http://schemas.openxmlformats.org/officeDocument/2006/math">
                              <m:oMathParaPr>
                                <m:jc m:val="centerGroup"/>
                              </m:oMathParaPr>
                              <m:oMath xmlns:m="http://schemas.openxmlformats.org/officeDocument/2006/math">
                                <m:r>
                                  <a:rPr lang="en-GB" sz="1900" i="1">
                                    <a:effectLst/>
                                    <a:latin typeface="Cambria Math"/>
                                    <a:ea typeface="CMR10"/>
                                    <a:cs typeface="Times New Roman"/>
                                  </a:rPr>
                                  <m:t>𝑃</m:t>
                                </m:r>
                                <m:r>
                                  <a:rPr lang="en-GB" sz="1900" i="1">
                                    <a:effectLst/>
                                    <a:latin typeface="Cambria Math"/>
                                    <a:ea typeface="CMR10"/>
                                    <a:cs typeface="Times New Roman"/>
                                  </a:rPr>
                                  <m:t> → </m:t>
                                </m:r>
                                <m:r>
                                  <a:rPr lang="en-GB" sz="1900" i="1">
                                    <a:effectLst/>
                                    <a:latin typeface="Cambria Math"/>
                                    <a:ea typeface="CMR10"/>
                                    <a:cs typeface="Times New Roman"/>
                                  </a:rPr>
                                  <m:t>𝑄</m:t>
                                </m:r>
                                <m:r>
                                  <a:rPr lang="en-GB" sz="1900" i="1">
                                    <a:effectLst/>
                                    <a:latin typeface="Cambria Math"/>
                                    <a:ea typeface="CMR10"/>
                                    <a:cs typeface="Times New Roman"/>
                                  </a:rPr>
                                  <m:t>:</m:t>
                                </m:r>
                              </m:oMath>
                            </m:oMathPara>
                          </a14:m>
                          <a:endParaRPr lang="en-GB" sz="1900">
                            <a:effectLst/>
                            <a:latin typeface="CMR10"/>
                            <a:ea typeface="CMR10"/>
                            <a:cs typeface="Times New Roman"/>
                          </a:endParaRPr>
                        </a:p>
                      </a:txBody>
                      <a:tcPr marL="17780" marR="17780" marT="1778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8910">
                    <a:tc>
                      <a:txBody>
                        <a:bodyPr/>
                        <a:lstStyle/>
                        <a:p>
                          <a:pPr algn="l">
                            <a:lnSpc>
                              <a:spcPct val="120000"/>
                            </a:lnSpc>
                            <a:spcAft>
                              <a:spcPts val="0"/>
                            </a:spcAft>
                          </a:pPr>
                          <a14:m>
                            <m:oMathPara xmlns:m="http://schemas.openxmlformats.org/officeDocument/2006/math">
                              <m:oMathParaPr>
                                <m:jc m:val="centerGroup"/>
                              </m:oMathParaPr>
                              <m:oMath xmlns:m="http://schemas.openxmlformats.org/officeDocument/2006/math">
                                <m:r>
                                  <a:rPr lang="en-GB" sz="1900" i="1">
                                    <a:effectLst/>
                                    <a:latin typeface="Cambria Math"/>
                                    <a:ea typeface="CMR10"/>
                                    <a:cs typeface="Times New Roman"/>
                                  </a:rPr>
                                  <m:t>1</m:t>
                                </m:r>
                              </m:oMath>
                            </m:oMathPara>
                          </a14:m>
                          <a:endParaRPr lang="en-GB" sz="1900">
                            <a:effectLst/>
                            <a:latin typeface="CMR10"/>
                            <a:ea typeface="CMR10"/>
                            <a:cs typeface="Times New Roman"/>
                          </a:endParaRPr>
                        </a:p>
                      </a:txBody>
                      <a:tcPr marL="17780" marR="17780" marT="1778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14:m>
                            <m:oMathPara xmlns:m="http://schemas.openxmlformats.org/officeDocument/2006/math">
                              <m:oMathParaPr>
                                <m:jc m:val="centerGroup"/>
                              </m:oMathParaPr>
                              <m:oMath xmlns:m="http://schemas.openxmlformats.org/officeDocument/2006/math">
                                <m:r>
                                  <a:rPr lang="en-GB" sz="1900" i="1">
                                    <a:effectLst/>
                                    <a:latin typeface="Cambria Math"/>
                                    <a:ea typeface="CMR10"/>
                                    <a:cs typeface="Times New Roman"/>
                                  </a:rPr>
                                  <m:t>0</m:t>
                                </m:r>
                              </m:oMath>
                            </m:oMathPara>
                          </a14:m>
                          <a:endParaRPr lang="en-GB" sz="1900" dirty="0">
                            <a:effectLst/>
                            <a:latin typeface="CMR10"/>
                            <a:ea typeface="CMR10"/>
                            <a:cs typeface="Times New Roman"/>
                          </a:endParaRPr>
                        </a:p>
                      </a:txBody>
                      <a:tcPr marL="17780" marR="17780" marT="1778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14:m>
                            <m:oMathPara xmlns:m="http://schemas.openxmlformats.org/officeDocument/2006/math">
                              <m:oMathParaPr>
                                <m:jc m:val="centerGroup"/>
                              </m:oMathParaPr>
                              <m:oMath xmlns:m="http://schemas.openxmlformats.org/officeDocument/2006/math">
                                <m:r>
                                  <a:rPr lang="en-GB" sz="1900" i="1">
                                    <a:effectLst/>
                                    <a:latin typeface="Cambria Math"/>
                                    <a:ea typeface="CMR10"/>
                                    <a:cs typeface="Times New Roman"/>
                                  </a:rPr>
                                  <m:t>0</m:t>
                                </m:r>
                              </m:oMath>
                            </m:oMathPara>
                          </a14:m>
                          <a:endParaRPr lang="en-GB" sz="1900">
                            <a:effectLst/>
                            <a:latin typeface="CMR10"/>
                            <a:ea typeface="CMR10"/>
                            <a:cs typeface="Times New Roman"/>
                          </a:endParaRPr>
                        </a:p>
                      </a:txBody>
                      <a:tcPr marL="17780" marR="17780" marT="1778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20000"/>
                            </a:lnSpc>
                            <a:spcAft>
                              <a:spcPts val="0"/>
                            </a:spcAft>
                          </a:pPr>
                          <a14:m>
                            <m:oMathPara xmlns:m="http://schemas.openxmlformats.org/officeDocument/2006/math">
                              <m:oMathParaPr>
                                <m:jc m:val="centerGroup"/>
                              </m:oMathParaPr>
                              <m:oMath xmlns:m="http://schemas.openxmlformats.org/officeDocument/2006/math">
                                <m:r>
                                  <a:rPr lang="en-GB" sz="1900" i="1">
                                    <a:effectLst/>
                                    <a:latin typeface="Cambria Math"/>
                                    <a:ea typeface="CMR10"/>
                                    <a:cs typeface="Times New Roman"/>
                                  </a:rPr>
                                  <m:t>1</m:t>
                                </m:r>
                              </m:oMath>
                            </m:oMathPara>
                          </a14:m>
                          <a:endParaRPr lang="en-GB" sz="1900">
                            <a:effectLst/>
                            <a:latin typeface="CMR10"/>
                            <a:ea typeface="CMR10"/>
                            <a:cs typeface="Times New Roman"/>
                          </a:endParaRPr>
                        </a:p>
                      </a:txBody>
                      <a:tcPr marL="17780" marR="17780" marT="1778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8910">
                    <a:tc>
                      <a:txBody>
                        <a:bodyPr/>
                        <a:lstStyle/>
                        <a:p>
                          <a:pPr algn="l">
                            <a:lnSpc>
                              <a:spcPct val="120000"/>
                            </a:lnSpc>
                            <a:spcAft>
                              <a:spcPts val="0"/>
                            </a:spcAft>
                          </a:pPr>
                          <a14:m>
                            <m:oMathPara xmlns:m="http://schemas.openxmlformats.org/officeDocument/2006/math">
                              <m:oMathParaPr>
                                <m:jc m:val="centerGroup"/>
                              </m:oMathParaPr>
                              <m:oMath xmlns:m="http://schemas.openxmlformats.org/officeDocument/2006/math">
                                <m:r>
                                  <a:rPr lang="en-GB" sz="1900" i="1">
                                    <a:effectLst/>
                                    <a:latin typeface="Cambria Math"/>
                                    <a:ea typeface="CMR10"/>
                                    <a:cs typeface="Times New Roman"/>
                                  </a:rPr>
                                  <m:t>2</m:t>
                                </m:r>
                              </m:oMath>
                            </m:oMathPara>
                          </a14:m>
                          <a:endParaRPr lang="en-GB" sz="1900">
                            <a:effectLst/>
                            <a:latin typeface="CMR10"/>
                            <a:ea typeface="CMR10"/>
                            <a:cs typeface="Times New Roman"/>
                          </a:endParaRPr>
                        </a:p>
                      </a:txBody>
                      <a:tcPr marL="17780" marR="17780" marT="1778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14:m>
                            <m:oMathPara xmlns:m="http://schemas.openxmlformats.org/officeDocument/2006/math">
                              <m:oMathParaPr>
                                <m:jc m:val="centerGroup"/>
                              </m:oMathParaPr>
                              <m:oMath xmlns:m="http://schemas.openxmlformats.org/officeDocument/2006/math">
                                <m:r>
                                  <a:rPr lang="en-GB" sz="1900" i="1">
                                    <a:effectLst/>
                                    <a:latin typeface="Cambria Math"/>
                                    <a:ea typeface="CMR10"/>
                                    <a:cs typeface="Times New Roman"/>
                                  </a:rPr>
                                  <m:t>0</m:t>
                                </m:r>
                              </m:oMath>
                            </m:oMathPara>
                          </a14:m>
                          <a:endParaRPr lang="en-GB" sz="1900" dirty="0">
                            <a:effectLst/>
                            <a:latin typeface="CMR10"/>
                            <a:ea typeface="CMR10"/>
                            <a:cs typeface="Times New Roman"/>
                          </a:endParaRPr>
                        </a:p>
                      </a:txBody>
                      <a:tcPr marL="17780" marR="17780" marT="1778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14:m>
                            <m:oMathPara xmlns:m="http://schemas.openxmlformats.org/officeDocument/2006/math">
                              <m:oMathParaPr>
                                <m:jc m:val="centerGroup"/>
                              </m:oMathParaPr>
                              <m:oMath xmlns:m="http://schemas.openxmlformats.org/officeDocument/2006/math">
                                <m:r>
                                  <a:rPr lang="en-GB" sz="1900" i="1">
                                    <a:effectLst/>
                                    <a:latin typeface="Cambria Math"/>
                                    <a:ea typeface="CMR10"/>
                                    <a:cs typeface="Times New Roman"/>
                                  </a:rPr>
                                  <m:t>1</m:t>
                                </m:r>
                              </m:oMath>
                            </m:oMathPara>
                          </a14:m>
                          <a:endParaRPr lang="en-GB" sz="1900" dirty="0">
                            <a:effectLst/>
                            <a:latin typeface="CMR10"/>
                            <a:ea typeface="CMR10"/>
                            <a:cs typeface="Times New Roman"/>
                          </a:endParaRPr>
                        </a:p>
                      </a:txBody>
                      <a:tcPr marL="17780" marR="17780" marT="1778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20000"/>
                            </a:lnSpc>
                            <a:spcAft>
                              <a:spcPts val="0"/>
                            </a:spcAft>
                          </a:pPr>
                          <a14:m>
                            <m:oMathPara xmlns:m="http://schemas.openxmlformats.org/officeDocument/2006/math">
                              <m:oMathParaPr>
                                <m:jc m:val="centerGroup"/>
                              </m:oMathParaPr>
                              <m:oMath xmlns:m="http://schemas.openxmlformats.org/officeDocument/2006/math">
                                <m:r>
                                  <a:rPr lang="en-GB" sz="1900" i="1">
                                    <a:effectLst/>
                                    <a:latin typeface="Cambria Math"/>
                                    <a:ea typeface="CMR10"/>
                                    <a:cs typeface="Times New Roman"/>
                                  </a:rPr>
                                  <m:t>1</m:t>
                                </m:r>
                              </m:oMath>
                            </m:oMathPara>
                          </a14:m>
                          <a:endParaRPr lang="en-GB" sz="1900">
                            <a:effectLst/>
                            <a:latin typeface="CMR10"/>
                            <a:ea typeface="CMR10"/>
                            <a:cs typeface="Times New Roman"/>
                          </a:endParaRPr>
                        </a:p>
                      </a:txBody>
                      <a:tcPr marL="17780" marR="17780" marT="1778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8910">
                    <a:tc>
                      <a:txBody>
                        <a:bodyPr/>
                        <a:lstStyle/>
                        <a:p>
                          <a:pPr algn="l">
                            <a:lnSpc>
                              <a:spcPct val="120000"/>
                            </a:lnSpc>
                            <a:spcAft>
                              <a:spcPts val="0"/>
                            </a:spcAft>
                          </a:pPr>
                          <a14:m>
                            <m:oMathPara xmlns:m="http://schemas.openxmlformats.org/officeDocument/2006/math">
                              <m:oMathParaPr>
                                <m:jc m:val="centerGroup"/>
                              </m:oMathParaPr>
                              <m:oMath xmlns:m="http://schemas.openxmlformats.org/officeDocument/2006/math">
                                <m:r>
                                  <a:rPr lang="en-GB" sz="1900" i="1">
                                    <a:effectLst/>
                                    <a:latin typeface="Cambria Math"/>
                                    <a:ea typeface="CMR10"/>
                                    <a:cs typeface="Times New Roman"/>
                                  </a:rPr>
                                  <m:t>3</m:t>
                                </m:r>
                              </m:oMath>
                            </m:oMathPara>
                          </a14:m>
                          <a:endParaRPr lang="en-GB" sz="1900">
                            <a:effectLst/>
                            <a:latin typeface="CMR10"/>
                            <a:ea typeface="CMR10"/>
                            <a:cs typeface="Times New Roman"/>
                          </a:endParaRPr>
                        </a:p>
                      </a:txBody>
                      <a:tcPr marL="17780" marR="17780" marT="1778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14:m>
                            <m:oMathPara xmlns:m="http://schemas.openxmlformats.org/officeDocument/2006/math">
                              <m:oMathParaPr>
                                <m:jc m:val="centerGroup"/>
                              </m:oMathParaPr>
                              <m:oMath xmlns:m="http://schemas.openxmlformats.org/officeDocument/2006/math">
                                <m:r>
                                  <a:rPr lang="en-GB" sz="1900" i="1">
                                    <a:effectLst/>
                                    <a:latin typeface="Cambria Math"/>
                                    <a:ea typeface="CMR10"/>
                                    <a:cs typeface="Times New Roman"/>
                                  </a:rPr>
                                  <m:t>1</m:t>
                                </m:r>
                              </m:oMath>
                            </m:oMathPara>
                          </a14:m>
                          <a:endParaRPr lang="en-GB" sz="1900">
                            <a:effectLst/>
                            <a:latin typeface="CMR10"/>
                            <a:ea typeface="CMR10"/>
                            <a:cs typeface="Times New Roman"/>
                          </a:endParaRPr>
                        </a:p>
                      </a:txBody>
                      <a:tcPr marL="17780" marR="17780" marT="1778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14:m>
                            <m:oMathPara xmlns:m="http://schemas.openxmlformats.org/officeDocument/2006/math">
                              <m:oMathParaPr>
                                <m:jc m:val="centerGroup"/>
                              </m:oMathParaPr>
                              <m:oMath xmlns:m="http://schemas.openxmlformats.org/officeDocument/2006/math">
                                <m:r>
                                  <a:rPr lang="en-GB" sz="1900" i="1">
                                    <a:effectLst/>
                                    <a:latin typeface="Cambria Math"/>
                                    <a:ea typeface="CMR10"/>
                                    <a:cs typeface="Times New Roman"/>
                                  </a:rPr>
                                  <m:t>0</m:t>
                                </m:r>
                              </m:oMath>
                            </m:oMathPara>
                          </a14:m>
                          <a:endParaRPr lang="en-GB" sz="1900" dirty="0">
                            <a:effectLst/>
                            <a:latin typeface="CMR10"/>
                            <a:ea typeface="CMR10"/>
                            <a:cs typeface="Times New Roman"/>
                          </a:endParaRPr>
                        </a:p>
                      </a:txBody>
                      <a:tcPr marL="17780" marR="17780" marT="1778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20000"/>
                            </a:lnSpc>
                            <a:spcAft>
                              <a:spcPts val="0"/>
                            </a:spcAft>
                          </a:pPr>
                          <a14:m>
                            <m:oMathPara xmlns:m="http://schemas.openxmlformats.org/officeDocument/2006/math">
                              <m:oMathParaPr>
                                <m:jc m:val="centerGroup"/>
                              </m:oMathParaPr>
                              <m:oMath xmlns:m="http://schemas.openxmlformats.org/officeDocument/2006/math">
                                <m:r>
                                  <a:rPr lang="en-GB" sz="1900" i="1">
                                    <a:effectLst/>
                                    <a:latin typeface="Cambria Math"/>
                                    <a:ea typeface="CMR10"/>
                                    <a:cs typeface="Times New Roman"/>
                                  </a:rPr>
                                  <m:t>0</m:t>
                                </m:r>
                              </m:oMath>
                            </m:oMathPara>
                          </a14:m>
                          <a:endParaRPr lang="en-GB" sz="1900" dirty="0">
                            <a:effectLst/>
                            <a:latin typeface="CMR10"/>
                            <a:ea typeface="CMR10"/>
                            <a:cs typeface="Times New Roman"/>
                          </a:endParaRPr>
                        </a:p>
                      </a:txBody>
                      <a:tcPr marL="17780" marR="17780" marT="1778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8910">
                    <a:tc>
                      <a:txBody>
                        <a:bodyPr/>
                        <a:lstStyle/>
                        <a:p>
                          <a:pPr algn="l">
                            <a:lnSpc>
                              <a:spcPct val="120000"/>
                            </a:lnSpc>
                            <a:spcAft>
                              <a:spcPts val="0"/>
                            </a:spcAft>
                          </a:pPr>
                          <a14:m>
                            <m:oMathPara xmlns:m="http://schemas.openxmlformats.org/officeDocument/2006/math">
                              <m:oMathParaPr>
                                <m:jc m:val="centerGroup"/>
                              </m:oMathParaPr>
                              <m:oMath xmlns:m="http://schemas.openxmlformats.org/officeDocument/2006/math">
                                <m:r>
                                  <a:rPr lang="en-GB" sz="1900" i="1">
                                    <a:effectLst/>
                                    <a:latin typeface="Cambria Math"/>
                                    <a:ea typeface="CMR10"/>
                                    <a:cs typeface="Times New Roman"/>
                                  </a:rPr>
                                  <m:t>4</m:t>
                                </m:r>
                              </m:oMath>
                            </m:oMathPara>
                          </a14:m>
                          <a:endParaRPr lang="en-GB" sz="1900">
                            <a:effectLst/>
                            <a:latin typeface="CMR10"/>
                            <a:ea typeface="CMR10"/>
                            <a:cs typeface="Times New Roman"/>
                          </a:endParaRPr>
                        </a:p>
                      </a:txBody>
                      <a:tcPr marL="17780" marR="17780" marT="1778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14:m>
                            <m:oMathPara xmlns:m="http://schemas.openxmlformats.org/officeDocument/2006/math">
                              <m:oMathParaPr>
                                <m:jc m:val="centerGroup"/>
                              </m:oMathParaPr>
                              <m:oMath xmlns:m="http://schemas.openxmlformats.org/officeDocument/2006/math">
                                <m:r>
                                  <a:rPr lang="en-GB" sz="1900" i="1">
                                    <a:effectLst/>
                                    <a:latin typeface="Cambria Math"/>
                                    <a:ea typeface="CMR10"/>
                                    <a:cs typeface="Times New Roman"/>
                                  </a:rPr>
                                  <m:t>1</m:t>
                                </m:r>
                              </m:oMath>
                            </m:oMathPara>
                          </a14:m>
                          <a:endParaRPr lang="en-GB" sz="1900" dirty="0">
                            <a:effectLst/>
                            <a:latin typeface="CMR10"/>
                            <a:ea typeface="CMR10"/>
                            <a:cs typeface="Times New Roman"/>
                          </a:endParaRPr>
                        </a:p>
                      </a:txBody>
                      <a:tcPr marL="17780" marR="17780" marT="1778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14:m>
                            <m:oMathPara xmlns:m="http://schemas.openxmlformats.org/officeDocument/2006/math">
                              <m:oMathParaPr>
                                <m:jc m:val="centerGroup"/>
                              </m:oMathParaPr>
                              <m:oMath xmlns:m="http://schemas.openxmlformats.org/officeDocument/2006/math">
                                <m:r>
                                  <a:rPr lang="en-GB" sz="1900" i="1">
                                    <a:effectLst/>
                                    <a:latin typeface="Cambria Math"/>
                                    <a:ea typeface="CMR10"/>
                                    <a:cs typeface="Times New Roman"/>
                                  </a:rPr>
                                  <m:t>1</m:t>
                                </m:r>
                              </m:oMath>
                            </m:oMathPara>
                          </a14:m>
                          <a:endParaRPr lang="en-GB" sz="1900">
                            <a:effectLst/>
                            <a:latin typeface="CMR10"/>
                            <a:ea typeface="CMR10"/>
                            <a:cs typeface="Times New Roman"/>
                          </a:endParaRPr>
                        </a:p>
                      </a:txBody>
                      <a:tcPr marL="17780" marR="17780" marT="1778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20000"/>
                            </a:lnSpc>
                            <a:spcAft>
                              <a:spcPts val="0"/>
                            </a:spcAft>
                          </a:pPr>
                          <a14:m>
                            <m:oMathPara xmlns:m="http://schemas.openxmlformats.org/officeDocument/2006/math">
                              <m:oMathParaPr>
                                <m:jc m:val="centerGroup"/>
                              </m:oMathParaPr>
                              <m:oMath xmlns:m="http://schemas.openxmlformats.org/officeDocument/2006/math">
                                <m:r>
                                  <a:rPr lang="en-GB" sz="1900" i="1">
                                    <a:effectLst/>
                                    <a:latin typeface="Cambria Math"/>
                                    <a:ea typeface="CMR10"/>
                                    <a:cs typeface="Times New Roman"/>
                                  </a:rPr>
                                  <m:t>1</m:t>
                                </m:r>
                              </m:oMath>
                            </m:oMathPara>
                          </a14:m>
                          <a:endParaRPr lang="en-GB" sz="1900" dirty="0">
                            <a:effectLst/>
                            <a:latin typeface="CMR10"/>
                            <a:ea typeface="CMR10"/>
                            <a:cs typeface="Times New Roman"/>
                          </a:endParaRPr>
                        </a:p>
                      </a:txBody>
                      <a:tcPr marL="17780" marR="17780" marT="1778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Choice>
        <mc:Fallback xmlns="">
          <p:graphicFrame>
            <p:nvGraphicFramePr>
              <p:cNvPr id="15" name="Table 14"/>
              <p:cNvGraphicFramePr>
                <a:graphicFrameLocks noGrp="1"/>
              </p:cNvGraphicFramePr>
              <p:nvPr>
                <p:extLst>
                  <p:ext uri="{D42A27DB-BD31-4B8C-83A1-F6EECF244321}">
                    <p14:modId xmlns:p14="http://schemas.microsoft.com/office/powerpoint/2010/main" val="3541335088"/>
                  </p:ext>
                </p:extLst>
              </p:nvPr>
            </p:nvGraphicFramePr>
            <p:xfrm>
              <a:off x="5331129" y="1518113"/>
              <a:ext cx="3454949" cy="1844550"/>
            </p:xfrm>
            <a:graphic>
              <a:graphicData uri="http://schemas.openxmlformats.org/drawingml/2006/table">
                <a:tbl>
                  <a:tblPr firstRow="1" firstCol="1" bandRow="1"/>
                  <a:tblGrid>
                    <a:gridCol w="693246"/>
                    <a:gridCol w="919885"/>
                    <a:gridCol w="920909"/>
                    <a:gridCol w="920909"/>
                  </a:tblGrid>
                  <a:tr h="368910">
                    <a:tc>
                      <a:txBody>
                        <a:bodyPr/>
                        <a:lstStyle/>
                        <a:p>
                          <a:endParaRPr lang="en-US"/>
                        </a:p>
                      </a:txBody>
                      <a:tcPr marL="17780" marR="17780" marT="1778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1">
                          <a:blip r:embed="rId12"/>
                          <a:stretch>
                            <a:fillRect l="-877" t="-6557" r="-397368" b="-429508"/>
                          </a:stretch>
                        </a:blipFill>
                      </a:tcPr>
                    </a:tc>
                    <a:tc>
                      <a:txBody>
                        <a:bodyPr/>
                        <a:lstStyle/>
                        <a:p>
                          <a:endParaRPr lang="en-US"/>
                        </a:p>
                      </a:txBody>
                      <a:tcPr marL="17780" marR="17780" marT="1778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1">
                          <a:blip r:embed="rId12"/>
                          <a:stretch>
                            <a:fillRect l="-76667" t="-6557" r="-202000" b="-429508"/>
                          </a:stretch>
                        </a:blipFill>
                      </a:tcPr>
                    </a:tc>
                    <a:tc>
                      <a:txBody>
                        <a:bodyPr/>
                        <a:lstStyle/>
                        <a:p>
                          <a:endParaRPr lang="en-US"/>
                        </a:p>
                      </a:txBody>
                      <a:tcPr marL="17780" marR="17780" marT="1778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1">
                          <a:blip r:embed="rId12"/>
                          <a:stretch>
                            <a:fillRect l="-175497" t="-6557" r="-100662" b="-429508"/>
                          </a:stretch>
                        </a:blipFill>
                      </a:tcPr>
                    </a:tc>
                    <a:tc>
                      <a:txBody>
                        <a:bodyPr/>
                        <a:lstStyle/>
                        <a:p>
                          <a:endParaRPr lang="en-US"/>
                        </a:p>
                      </a:txBody>
                      <a:tcPr marL="17780" marR="17780" marT="1778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1">
                          <a:blip r:embed="rId12"/>
                          <a:stretch>
                            <a:fillRect l="-275497" t="-6557" r="-662" b="-429508"/>
                          </a:stretch>
                        </a:blipFill>
                      </a:tcPr>
                    </a:tc>
                  </a:tr>
                  <a:tr h="368910">
                    <a:tc>
                      <a:txBody>
                        <a:bodyPr/>
                        <a:lstStyle/>
                        <a:p>
                          <a:endParaRPr lang="en-US"/>
                        </a:p>
                      </a:txBody>
                      <a:tcPr marL="17780" marR="17780" marT="1778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1">
                          <a:blip r:embed="rId12"/>
                          <a:stretch>
                            <a:fillRect l="-877" t="-108333" r="-397368" b="-336667"/>
                          </a:stretch>
                        </a:blipFill>
                      </a:tcPr>
                    </a:tc>
                    <a:tc>
                      <a:txBody>
                        <a:bodyPr/>
                        <a:lstStyle/>
                        <a:p>
                          <a:endParaRPr lang="en-US"/>
                        </a:p>
                      </a:txBody>
                      <a:tcPr marL="17780" marR="17780" marT="1778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1">
                          <a:blip r:embed="rId12"/>
                          <a:stretch>
                            <a:fillRect l="-76667" t="-108333" r="-202000" b="-336667"/>
                          </a:stretch>
                        </a:blipFill>
                      </a:tcPr>
                    </a:tc>
                    <a:tc>
                      <a:txBody>
                        <a:bodyPr/>
                        <a:lstStyle/>
                        <a:p>
                          <a:endParaRPr lang="en-US"/>
                        </a:p>
                      </a:txBody>
                      <a:tcPr marL="17780" marR="17780" marT="1778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1">
                          <a:blip r:embed="rId12"/>
                          <a:stretch>
                            <a:fillRect l="-175497" t="-108333" r="-100662" b="-336667"/>
                          </a:stretch>
                        </a:blipFill>
                      </a:tcPr>
                    </a:tc>
                    <a:tc>
                      <a:txBody>
                        <a:bodyPr/>
                        <a:lstStyle/>
                        <a:p>
                          <a:endParaRPr lang="en-US"/>
                        </a:p>
                      </a:txBody>
                      <a:tcPr marL="17780" marR="17780" marT="1778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1">
                          <a:blip r:embed="rId12"/>
                          <a:stretch>
                            <a:fillRect l="-275497" t="-108333" r="-662" b="-336667"/>
                          </a:stretch>
                        </a:blipFill>
                      </a:tcPr>
                    </a:tc>
                  </a:tr>
                  <a:tr h="368910">
                    <a:tc>
                      <a:txBody>
                        <a:bodyPr/>
                        <a:lstStyle/>
                        <a:p>
                          <a:endParaRPr lang="en-US"/>
                        </a:p>
                      </a:txBody>
                      <a:tcPr marL="17780" marR="17780" marT="1778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1">
                          <a:blip r:embed="rId12"/>
                          <a:stretch>
                            <a:fillRect l="-877" t="-204918" r="-397368" b="-231148"/>
                          </a:stretch>
                        </a:blipFill>
                      </a:tcPr>
                    </a:tc>
                    <a:tc>
                      <a:txBody>
                        <a:bodyPr/>
                        <a:lstStyle/>
                        <a:p>
                          <a:endParaRPr lang="en-US"/>
                        </a:p>
                      </a:txBody>
                      <a:tcPr marL="17780" marR="17780" marT="1778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1">
                          <a:blip r:embed="rId12"/>
                          <a:stretch>
                            <a:fillRect l="-76667" t="-204918" r="-202000" b="-231148"/>
                          </a:stretch>
                        </a:blipFill>
                      </a:tcPr>
                    </a:tc>
                    <a:tc>
                      <a:txBody>
                        <a:bodyPr/>
                        <a:lstStyle/>
                        <a:p>
                          <a:endParaRPr lang="en-US"/>
                        </a:p>
                      </a:txBody>
                      <a:tcPr marL="17780" marR="17780" marT="1778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1">
                          <a:blip r:embed="rId12"/>
                          <a:stretch>
                            <a:fillRect l="-175497" t="-204918" r="-100662" b="-231148"/>
                          </a:stretch>
                        </a:blipFill>
                      </a:tcPr>
                    </a:tc>
                    <a:tc>
                      <a:txBody>
                        <a:bodyPr/>
                        <a:lstStyle/>
                        <a:p>
                          <a:endParaRPr lang="en-US"/>
                        </a:p>
                      </a:txBody>
                      <a:tcPr marL="17780" marR="17780" marT="1778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1">
                          <a:blip r:embed="rId12"/>
                          <a:stretch>
                            <a:fillRect l="-275497" t="-204918" r="-662" b="-231148"/>
                          </a:stretch>
                        </a:blipFill>
                      </a:tcPr>
                    </a:tc>
                  </a:tr>
                  <a:tr h="368910">
                    <a:tc>
                      <a:txBody>
                        <a:bodyPr/>
                        <a:lstStyle/>
                        <a:p>
                          <a:endParaRPr lang="en-US"/>
                        </a:p>
                      </a:txBody>
                      <a:tcPr marL="17780" marR="17780" marT="1778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1">
                          <a:blip r:embed="rId12"/>
                          <a:stretch>
                            <a:fillRect l="-877" t="-310000" r="-397368" b="-135000"/>
                          </a:stretch>
                        </a:blipFill>
                      </a:tcPr>
                    </a:tc>
                    <a:tc>
                      <a:txBody>
                        <a:bodyPr/>
                        <a:lstStyle/>
                        <a:p>
                          <a:endParaRPr lang="en-US"/>
                        </a:p>
                      </a:txBody>
                      <a:tcPr marL="17780" marR="17780" marT="1778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1">
                          <a:blip r:embed="rId12"/>
                          <a:stretch>
                            <a:fillRect l="-76667" t="-310000" r="-202000" b="-135000"/>
                          </a:stretch>
                        </a:blipFill>
                      </a:tcPr>
                    </a:tc>
                    <a:tc>
                      <a:txBody>
                        <a:bodyPr/>
                        <a:lstStyle/>
                        <a:p>
                          <a:endParaRPr lang="en-US"/>
                        </a:p>
                      </a:txBody>
                      <a:tcPr marL="17780" marR="17780" marT="1778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1">
                          <a:blip r:embed="rId12"/>
                          <a:stretch>
                            <a:fillRect l="-175497" t="-310000" r="-100662" b="-135000"/>
                          </a:stretch>
                        </a:blipFill>
                      </a:tcPr>
                    </a:tc>
                    <a:tc>
                      <a:txBody>
                        <a:bodyPr/>
                        <a:lstStyle/>
                        <a:p>
                          <a:endParaRPr lang="en-US"/>
                        </a:p>
                      </a:txBody>
                      <a:tcPr marL="17780" marR="17780" marT="1778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1">
                          <a:blip r:embed="rId12"/>
                          <a:stretch>
                            <a:fillRect l="-275497" t="-310000" r="-662" b="-135000"/>
                          </a:stretch>
                        </a:blipFill>
                      </a:tcPr>
                    </a:tc>
                  </a:tr>
                  <a:tr h="368910">
                    <a:tc>
                      <a:txBody>
                        <a:bodyPr/>
                        <a:lstStyle/>
                        <a:p>
                          <a:endParaRPr lang="en-US"/>
                        </a:p>
                      </a:txBody>
                      <a:tcPr marL="17780" marR="17780" marT="1778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1">
                          <a:blip r:embed="rId12"/>
                          <a:stretch>
                            <a:fillRect l="-877" t="-403279" r="-397368" b="-32787"/>
                          </a:stretch>
                        </a:blipFill>
                      </a:tcPr>
                    </a:tc>
                    <a:tc>
                      <a:txBody>
                        <a:bodyPr/>
                        <a:lstStyle/>
                        <a:p>
                          <a:endParaRPr lang="en-US"/>
                        </a:p>
                      </a:txBody>
                      <a:tcPr marL="17780" marR="17780" marT="1778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1">
                          <a:blip r:embed="rId12"/>
                          <a:stretch>
                            <a:fillRect l="-76667" t="-403279" r="-202000" b="-32787"/>
                          </a:stretch>
                        </a:blipFill>
                      </a:tcPr>
                    </a:tc>
                    <a:tc>
                      <a:txBody>
                        <a:bodyPr/>
                        <a:lstStyle/>
                        <a:p>
                          <a:endParaRPr lang="en-US"/>
                        </a:p>
                      </a:txBody>
                      <a:tcPr marL="17780" marR="17780" marT="1778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1">
                          <a:blip r:embed="rId12"/>
                          <a:stretch>
                            <a:fillRect l="-175497" t="-403279" r="-100662" b="-32787"/>
                          </a:stretch>
                        </a:blipFill>
                      </a:tcPr>
                    </a:tc>
                    <a:tc>
                      <a:txBody>
                        <a:bodyPr/>
                        <a:lstStyle/>
                        <a:p>
                          <a:endParaRPr lang="en-US"/>
                        </a:p>
                      </a:txBody>
                      <a:tcPr marL="17780" marR="17780" marT="1778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1">
                          <a:blip r:embed="rId12"/>
                          <a:stretch>
                            <a:fillRect l="-275497" t="-403279" r="-662" b="-32787"/>
                          </a:stretch>
                        </a:blipFill>
                      </a:tcPr>
                    </a:tc>
                  </a:tr>
                </a:tbl>
              </a:graphicData>
            </a:graphic>
          </p:graphicFrame>
        </mc:Fallback>
      </mc:AlternateContent>
      <p:sp>
        <p:nvSpPr>
          <p:cNvPr id="14" name="Title 1"/>
          <p:cNvSpPr txBox="1">
            <a:spLocks/>
          </p:cNvSpPr>
          <p:nvPr/>
        </p:nvSpPr>
        <p:spPr>
          <a:xfrm>
            <a:off x="467838" y="340246"/>
            <a:ext cx="8111313" cy="7336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b="1" dirty="0">
                <a:solidFill>
                  <a:srgbClr val="0070C0"/>
                </a:solidFill>
                <a:latin typeface="Helvetica" pitchFamily="34" charset="0"/>
                <a:cs typeface="Helvetica" pitchFamily="34" charset="0"/>
              </a:rPr>
              <a:t>Material Implication Logic:</a:t>
            </a:r>
          </a:p>
        </p:txBody>
      </p:sp>
      <mc:AlternateContent xmlns:mc="http://schemas.openxmlformats.org/markup-compatibility/2006" xmlns:a14="http://schemas.microsoft.com/office/drawing/2010/main">
        <mc:Choice Requires="a14">
          <p:sp>
            <p:nvSpPr>
              <p:cNvPr id="16" name="Content Placeholder 2"/>
              <p:cNvSpPr txBox="1">
                <a:spLocks/>
              </p:cNvSpPr>
              <p:nvPr/>
            </p:nvSpPr>
            <p:spPr>
              <a:xfrm>
                <a:off x="615067" y="4924425"/>
                <a:ext cx="8309858" cy="23017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sSub>
                      <m:sSubPr>
                        <m:ctrlPr>
                          <a:rPr lang="en-GB" sz="2000" b="0" i="1" smtClean="0">
                            <a:latin typeface="Cambria Math"/>
                          </a:rPr>
                        </m:ctrlPr>
                      </m:sSubPr>
                      <m:e>
                        <m:r>
                          <a:rPr lang="en-GB" sz="2000" b="0" i="1" smtClean="0">
                            <a:latin typeface="Cambria Math"/>
                          </a:rPr>
                          <m:t>𝑅</m:t>
                        </m:r>
                      </m:e>
                      <m:sub>
                        <m:r>
                          <a:rPr lang="en-GB" sz="2000" b="0" i="1" smtClean="0">
                            <a:latin typeface="Cambria Math"/>
                          </a:rPr>
                          <m:t>𝑜𝑛</m:t>
                        </m:r>
                      </m:sub>
                    </m:sSub>
                    <m:r>
                      <a:rPr lang="en-GB" sz="2000" b="0" i="1" smtClean="0">
                        <a:latin typeface="Cambria Math"/>
                      </a:rPr>
                      <m:t>=</m:t>
                    </m:r>
                  </m:oMath>
                </a14:m>
                <a:r>
                  <a:rPr lang="en-GB" sz="2000" dirty="0" smtClean="0"/>
                  <a:t> logic 1</a:t>
                </a:r>
              </a:p>
              <a:p>
                <a14:m>
                  <m:oMath xmlns:m="http://schemas.openxmlformats.org/officeDocument/2006/math">
                    <m:sSub>
                      <m:sSubPr>
                        <m:ctrlPr>
                          <a:rPr lang="en-GB" sz="2000" i="1">
                            <a:latin typeface="Cambria Math"/>
                          </a:rPr>
                        </m:ctrlPr>
                      </m:sSubPr>
                      <m:e>
                        <m:r>
                          <a:rPr lang="en-GB" sz="2000" i="1">
                            <a:latin typeface="Cambria Math"/>
                          </a:rPr>
                          <m:t>𝑅</m:t>
                        </m:r>
                      </m:e>
                      <m:sub>
                        <m:r>
                          <a:rPr lang="en-GB" sz="2000" i="1">
                            <a:latin typeface="Cambria Math"/>
                          </a:rPr>
                          <m:t>𝑜</m:t>
                        </m:r>
                        <m:r>
                          <a:rPr lang="en-GB" sz="2000" b="0" i="1" smtClean="0">
                            <a:latin typeface="Cambria Math"/>
                          </a:rPr>
                          <m:t>𝑓𝑓</m:t>
                        </m:r>
                      </m:sub>
                    </m:sSub>
                    <m:r>
                      <a:rPr lang="en-GB" sz="2000" i="1">
                        <a:latin typeface="Cambria Math"/>
                      </a:rPr>
                      <m:t>=</m:t>
                    </m:r>
                  </m:oMath>
                </a14:m>
                <a:r>
                  <a:rPr lang="en-GB" sz="2000" dirty="0"/>
                  <a:t> logic </a:t>
                </a:r>
                <a:r>
                  <a:rPr lang="en-GB" sz="2000" dirty="0" smtClean="0"/>
                  <a:t>0</a:t>
                </a:r>
                <a:endParaRPr lang="en-GB" sz="2000" dirty="0"/>
              </a:p>
              <a:p>
                <a14:m>
                  <m:oMath xmlns:m="http://schemas.openxmlformats.org/officeDocument/2006/math">
                    <m:sSub>
                      <m:sSubPr>
                        <m:ctrlPr>
                          <a:rPr lang="en-GB" sz="2000" i="1">
                            <a:latin typeface="Cambria Math"/>
                          </a:rPr>
                        </m:ctrlPr>
                      </m:sSubPr>
                      <m:e>
                        <m:r>
                          <a:rPr lang="en-GB" sz="2000" i="1">
                            <a:latin typeface="Cambria Math"/>
                          </a:rPr>
                          <m:t>𝑣</m:t>
                        </m:r>
                      </m:e>
                      <m:sub>
                        <m:r>
                          <a:rPr lang="en-GB" sz="2000" i="1">
                            <a:latin typeface="Cambria Math"/>
                          </a:rPr>
                          <m:t>𝑠𝑒𝑡</m:t>
                        </m:r>
                      </m:sub>
                    </m:sSub>
                    <m:r>
                      <a:rPr lang="en-GB" sz="2000" i="1">
                        <a:latin typeface="Cambria Math"/>
                      </a:rPr>
                      <m:t>&lt;</m:t>
                    </m:r>
                    <m:sSub>
                      <m:sSubPr>
                        <m:ctrlPr>
                          <a:rPr lang="en-GB" sz="2000" i="1">
                            <a:latin typeface="Cambria Math"/>
                          </a:rPr>
                        </m:ctrlPr>
                      </m:sSubPr>
                      <m:e>
                        <m:r>
                          <a:rPr lang="en-GB" sz="2000" i="1">
                            <a:latin typeface="Cambria Math"/>
                          </a:rPr>
                          <m:t>𝑣</m:t>
                        </m:r>
                      </m:e>
                      <m:sub>
                        <m:r>
                          <a:rPr lang="en-GB" sz="2000" i="1">
                            <a:latin typeface="Cambria Math"/>
                          </a:rPr>
                          <m:t>𝑜𝑛</m:t>
                        </m:r>
                      </m:sub>
                    </m:sSub>
                    <m:r>
                      <a:rPr lang="en-GB" sz="2000" i="1">
                        <a:latin typeface="Cambria Math"/>
                      </a:rPr>
                      <m:t>&lt;</m:t>
                    </m:r>
                    <m:sSub>
                      <m:sSubPr>
                        <m:ctrlPr>
                          <a:rPr lang="en-GB" sz="2000" i="1">
                            <a:latin typeface="Cambria Math"/>
                          </a:rPr>
                        </m:ctrlPr>
                      </m:sSubPr>
                      <m:e>
                        <m:r>
                          <a:rPr lang="en-GB" sz="2000" i="1">
                            <a:latin typeface="Cambria Math"/>
                          </a:rPr>
                          <m:t>𝑣</m:t>
                        </m:r>
                      </m:e>
                      <m:sub>
                        <m:r>
                          <a:rPr lang="en-GB" sz="2000" i="1">
                            <a:latin typeface="Cambria Math"/>
                          </a:rPr>
                          <m:t>𝑐𝑜𝑛𝑑</m:t>
                        </m:r>
                      </m:sub>
                    </m:sSub>
                    <m:r>
                      <a:rPr lang="en-GB" sz="2000" i="1">
                        <a:latin typeface="Cambria Math"/>
                      </a:rPr>
                      <m:t>&lt;0&lt;</m:t>
                    </m:r>
                    <m:sSub>
                      <m:sSubPr>
                        <m:ctrlPr>
                          <a:rPr lang="en-GB" sz="2000" i="1">
                            <a:latin typeface="Cambria Math"/>
                          </a:rPr>
                        </m:ctrlPr>
                      </m:sSubPr>
                      <m:e>
                        <m:r>
                          <a:rPr lang="en-GB" sz="2000" i="1">
                            <a:latin typeface="Cambria Math"/>
                          </a:rPr>
                          <m:t>𝑣</m:t>
                        </m:r>
                      </m:e>
                      <m:sub>
                        <m:r>
                          <a:rPr lang="en-GB" sz="2000" i="1">
                            <a:latin typeface="Cambria Math"/>
                          </a:rPr>
                          <m:t>𝑜𝑓𝑓</m:t>
                        </m:r>
                      </m:sub>
                    </m:sSub>
                    <m:r>
                      <a:rPr lang="en-GB" sz="2000" i="1">
                        <a:latin typeface="Cambria Math"/>
                      </a:rPr>
                      <m:t>&lt;</m:t>
                    </m:r>
                    <m:sSub>
                      <m:sSubPr>
                        <m:ctrlPr>
                          <a:rPr lang="en-GB" sz="2000" i="1">
                            <a:latin typeface="Cambria Math"/>
                          </a:rPr>
                        </m:ctrlPr>
                      </m:sSubPr>
                      <m:e>
                        <m:r>
                          <a:rPr lang="en-GB" sz="2000" i="1">
                            <a:latin typeface="Cambria Math"/>
                          </a:rPr>
                          <m:t>𝑣</m:t>
                        </m:r>
                      </m:e>
                      <m:sub>
                        <m:r>
                          <a:rPr lang="en-GB" sz="2000" i="1">
                            <a:latin typeface="Cambria Math"/>
                          </a:rPr>
                          <m:t>𝑐𝑙𝑒𝑎𝑟</m:t>
                        </m:r>
                      </m:sub>
                    </m:sSub>
                  </m:oMath>
                </a14:m>
                <a:endParaRPr lang="en-GB" sz="2000" dirty="0"/>
              </a:p>
              <a:p>
                <a14:m>
                  <m:oMath xmlns:m="http://schemas.openxmlformats.org/officeDocument/2006/math">
                    <m:r>
                      <a:rPr lang="en-GB" sz="2000" i="1">
                        <a:latin typeface="Cambria Math"/>
                      </a:rPr>
                      <m:t> </m:t>
                    </m:r>
                    <m:sSub>
                      <m:sSubPr>
                        <m:ctrlPr>
                          <a:rPr lang="en-GB" sz="2000" i="1">
                            <a:latin typeface="Cambria Math"/>
                          </a:rPr>
                        </m:ctrlPr>
                      </m:sSubPr>
                      <m:e>
                        <m:r>
                          <a:rPr lang="en-GB" sz="2000" i="1">
                            <a:latin typeface="Cambria Math"/>
                          </a:rPr>
                          <m:t>𝑅</m:t>
                        </m:r>
                      </m:e>
                      <m:sub>
                        <m:r>
                          <a:rPr lang="en-GB" sz="2000" i="1">
                            <a:latin typeface="Cambria Math"/>
                          </a:rPr>
                          <m:t>𝑜𝑛</m:t>
                        </m:r>
                      </m:sub>
                    </m:sSub>
                    <m:r>
                      <a:rPr lang="en-GB" sz="2000" i="1">
                        <a:latin typeface="Cambria Math"/>
                      </a:rPr>
                      <m:t>≪</m:t>
                    </m:r>
                    <m:sSub>
                      <m:sSubPr>
                        <m:ctrlPr>
                          <a:rPr lang="en-GB" sz="2000" i="1">
                            <a:latin typeface="Cambria Math"/>
                          </a:rPr>
                        </m:ctrlPr>
                      </m:sSubPr>
                      <m:e>
                        <m:r>
                          <a:rPr lang="en-GB" sz="2000" i="1">
                            <a:latin typeface="Cambria Math"/>
                          </a:rPr>
                          <m:t>𝑅</m:t>
                        </m:r>
                      </m:e>
                      <m:sub>
                        <m:r>
                          <a:rPr lang="en-GB" sz="2000" i="1">
                            <a:latin typeface="Cambria Math"/>
                          </a:rPr>
                          <m:t>𝑔</m:t>
                        </m:r>
                      </m:sub>
                    </m:sSub>
                    <m:r>
                      <a:rPr lang="en-GB" sz="2000" i="1">
                        <a:latin typeface="Cambria Math"/>
                      </a:rPr>
                      <m:t>≪</m:t>
                    </m:r>
                    <m:sSub>
                      <m:sSubPr>
                        <m:ctrlPr>
                          <a:rPr lang="en-GB" sz="2000" i="1">
                            <a:latin typeface="Cambria Math"/>
                          </a:rPr>
                        </m:ctrlPr>
                      </m:sSubPr>
                      <m:e>
                        <m:r>
                          <a:rPr lang="en-GB" sz="2000" i="1">
                            <a:latin typeface="Cambria Math"/>
                          </a:rPr>
                          <m:t>𝑅</m:t>
                        </m:r>
                      </m:e>
                      <m:sub>
                        <m:r>
                          <a:rPr lang="en-GB" sz="2000" i="1">
                            <a:latin typeface="Cambria Math"/>
                          </a:rPr>
                          <m:t>𝑜𝑓𝑓</m:t>
                        </m:r>
                      </m:sub>
                    </m:sSub>
                  </m:oMath>
                </a14:m>
                <a:endParaRPr lang="en-GB" sz="2400" dirty="0" smtClean="0"/>
              </a:p>
            </p:txBody>
          </p:sp>
        </mc:Choice>
        <mc:Fallback xmlns="">
          <p:sp>
            <p:nvSpPr>
              <p:cNvPr id="16" name="Content Placeholder 2"/>
              <p:cNvSpPr txBox="1">
                <a:spLocks noRot="1" noChangeAspect="1" noMove="1" noResize="1" noEditPoints="1" noAdjustHandles="1" noChangeArrowheads="1" noChangeShapeType="1" noTextEdit="1"/>
              </p:cNvSpPr>
              <p:nvPr/>
            </p:nvSpPr>
            <p:spPr>
              <a:xfrm>
                <a:off x="615067" y="4924425"/>
                <a:ext cx="8309858" cy="2301773"/>
              </a:xfrm>
              <a:prstGeom prst="rect">
                <a:avLst/>
              </a:prstGeom>
              <a:blipFill rotWithShape="1">
                <a:blip r:embed="rId13"/>
                <a:stretch>
                  <a:fillRect l="-660" t="-2653"/>
                </a:stretch>
              </a:blipFill>
            </p:spPr>
            <p:txBody>
              <a:bodyPr/>
              <a:lstStyle/>
              <a:p>
                <a:r>
                  <a:rPr lang="en-GB">
                    <a:noFill/>
                  </a:rPr>
                  <a:t> </a:t>
                </a:r>
              </a:p>
            </p:txBody>
          </p:sp>
        </mc:Fallback>
      </mc:AlternateContent>
    </p:spTree>
    <p:extLst>
      <p:ext uri="{BB962C8B-B14F-4D97-AF65-F5344CB8AC3E}">
        <p14:creationId xmlns:p14="http://schemas.microsoft.com/office/powerpoint/2010/main" val="42779476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17" y="1073898"/>
            <a:ext cx="4144971" cy="2462696"/>
          </a:xfrm>
          <a:prstGeom prst="rect">
            <a:avLst/>
          </a:prstGeom>
          <a:noFill/>
          <a:ln>
            <a:noFill/>
          </a:ln>
        </p:spPr>
      </p:pic>
      <p:sp>
        <p:nvSpPr>
          <p:cNvPr id="5" name="Title 1"/>
          <p:cNvSpPr txBox="1">
            <a:spLocks/>
          </p:cNvSpPr>
          <p:nvPr/>
        </p:nvSpPr>
        <p:spPr>
          <a:xfrm>
            <a:off x="467838" y="340246"/>
            <a:ext cx="8111313" cy="7336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b="1" dirty="0" smtClean="0">
                <a:solidFill>
                  <a:srgbClr val="0070C0"/>
                </a:solidFill>
                <a:latin typeface="Helvetica" pitchFamily="34" charset="0"/>
                <a:cs typeface="Helvetica" pitchFamily="34" charset="0"/>
              </a:rPr>
              <a:t>MAGIC:</a:t>
            </a:r>
            <a:endParaRPr lang="en-GB" sz="4000" b="1" dirty="0">
              <a:solidFill>
                <a:srgbClr val="0070C0"/>
              </a:solidFill>
              <a:latin typeface="Helvetica" pitchFamily="34" charset="0"/>
              <a:cs typeface="Helvetica" pitchFamily="34" charset="0"/>
            </a:endParaRPr>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1541" t="-1" r="-1891" b="-5680"/>
          <a:stretch/>
        </p:blipFill>
        <p:spPr bwMode="auto">
          <a:xfrm>
            <a:off x="1878276" y="3916208"/>
            <a:ext cx="6983949" cy="2782980"/>
          </a:xfrm>
          <a:prstGeom prst="rect">
            <a:avLst/>
          </a:prstGeom>
          <a:noFill/>
          <a:ln>
            <a:no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6" name="Content Placeholder 2"/>
              <p:cNvSpPr txBox="1">
                <a:spLocks/>
              </p:cNvSpPr>
              <p:nvPr/>
            </p:nvSpPr>
            <p:spPr>
              <a:xfrm>
                <a:off x="4256488" y="835838"/>
                <a:ext cx="4716062" cy="29388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r>
                      <a:rPr lang="en-GB" sz="2000" i="1" dirty="0" smtClean="0">
                        <a:latin typeface="Cambria Math"/>
                      </a:rPr>
                      <m:t>𝑁𝑂𝑅</m:t>
                    </m:r>
                    <m:r>
                      <a:rPr lang="en-GB" sz="2000" i="1" dirty="0" smtClean="0">
                        <a:latin typeface="Cambria Math"/>
                      </a:rPr>
                      <m:t> </m:t>
                    </m:r>
                  </m:oMath>
                </a14:m>
                <a:r>
                  <a:rPr lang="en-GB" sz="2000" dirty="0" smtClean="0"/>
                  <a:t>gate example</a:t>
                </a:r>
              </a:p>
              <a:p>
                <a:r>
                  <a:rPr lang="en-GB" sz="2000" dirty="0" smtClean="0"/>
                  <a:t>Initialise output to 1 (</a:t>
                </a:r>
                <a14:m>
                  <m:oMath xmlns:m="http://schemas.openxmlformats.org/officeDocument/2006/math">
                    <m:sSub>
                      <m:sSubPr>
                        <m:ctrlPr>
                          <a:rPr lang="en-GB" sz="2000" b="0" i="1" smtClean="0">
                            <a:latin typeface="Cambria Math"/>
                          </a:rPr>
                        </m:ctrlPr>
                      </m:sSubPr>
                      <m:e>
                        <m:r>
                          <a:rPr lang="en-GB" sz="2000" b="0" i="1" smtClean="0">
                            <a:latin typeface="Cambria Math"/>
                          </a:rPr>
                          <m:t>𝑅</m:t>
                        </m:r>
                      </m:e>
                      <m:sub>
                        <m:r>
                          <a:rPr lang="en-GB" sz="2000" b="0" i="1" smtClean="0">
                            <a:latin typeface="Cambria Math"/>
                          </a:rPr>
                          <m:t>𝑜𝑛</m:t>
                        </m:r>
                      </m:sub>
                    </m:sSub>
                  </m:oMath>
                </a14:m>
                <a:r>
                  <a:rPr lang="en-GB" sz="2000" dirty="0" smtClean="0"/>
                  <a:t>)</a:t>
                </a:r>
              </a:p>
              <a:p>
                <a:r>
                  <a:rPr lang="en-GB" sz="2000" dirty="0" smtClean="0"/>
                  <a:t>Output switch to 0 </a:t>
                </a:r>
                <a:r>
                  <a:rPr lang="en-GB" sz="2000" dirty="0"/>
                  <a:t>(</a:t>
                </a:r>
                <a14:m>
                  <m:oMath xmlns:m="http://schemas.openxmlformats.org/officeDocument/2006/math">
                    <m:sSub>
                      <m:sSubPr>
                        <m:ctrlPr>
                          <a:rPr lang="en-GB" sz="2000" i="1" dirty="0">
                            <a:latin typeface="Cambria Math"/>
                          </a:rPr>
                        </m:ctrlPr>
                      </m:sSubPr>
                      <m:e>
                        <m:r>
                          <a:rPr lang="en-GB" sz="2000" i="1" dirty="0">
                            <a:latin typeface="Cambria Math"/>
                          </a:rPr>
                          <m:t>𝑅</m:t>
                        </m:r>
                      </m:e>
                      <m:sub>
                        <m:r>
                          <a:rPr lang="en-GB" sz="2000" i="1" dirty="0">
                            <a:latin typeface="Cambria Math"/>
                          </a:rPr>
                          <m:t>𝑜𝑓𝑓</m:t>
                        </m:r>
                      </m:sub>
                    </m:sSub>
                  </m:oMath>
                </a14:m>
                <a:r>
                  <a:rPr lang="en-GB" sz="2000" dirty="0"/>
                  <a:t>)</a:t>
                </a:r>
                <a:r>
                  <a:rPr lang="en-GB" sz="2000" dirty="0" smtClean="0"/>
                  <a:t> if any input is low resistance (</a:t>
                </a:r>
                <a14:m>
                  <m:oMath xmlns:m="http://schemas.openxmlformats.org/officeDocument/2006/math">
                    <m:sSub>
                      <m:sSubPr>
                        <m:ctrlPr>
                          <a:rPr lang="en-GB" sz="2000" b="0" i="1" smtClean="0">
                            <a:latin typeface="Cambria Math"/>
                          </a:rPr>
                        </m:ctrlPr>
                      </m:sSubPr>
                      <m:e>
                        <m:r>
                          <a:rPr lang="en-GB" sz="2000" b="0" i="1" smtClean="0">
                            <a:latin typeface="Cambria Math"/>
                          </a:rPr>
                          <m:t>𝑅</m:t>
                        </m:r>
                      </m:e>
                      <m:sub>
                        <m:r>
                          <a:rPr lang="en-GB" sz="2000" b="0" i="1" smtClean="0">
                            <a:latin typeface="Cambria Math"/>
                          </a:rPr>
                          <m:t>𝑜𝑛</m:t>
                        </m:r>
                      </m:sub>
                    </m:sSub>
                    <m:r>
                      <a:rPr lang="en-GB" sz="2000" b="0" i="1" smtClean="0">
                        <a:latin typeface="Cambria Math"/>
                      </a:rPr>
                      <m:t>, 1</m:t>
                    </m:r>
                  </m:oMath>
                </a14:m>
                <a:r>
                  <a:rPr lang="en-GB" sz="2000" dirty="0" smtClean="0"/>
                  <a:t>)</a:t>
                </a:r>
              </a:p>
              <a:p>
                <a:r>
                  <a:rPr lang="en-GB" sz="2000" dirty="0" smtClean="0"/>
                  <a:t>Max switch is to </a:t>
                </a:r>
                <a14:m>
                  <m:oMath xmlns:m="http://schemas.openxmlformats.org/officeDocument/2006/math">
                    <m:sSub>
                      <m:sSubPr>
                        <m:ctrlPr>
                          <a:rPr lang="en-GB" sz="2000" b="0" i="1" smtClean="0">
                            <a:latin typeface="Cambria Math"/>
                          </a:rPr>
                        </m:ctrlPr>
                      </m:sSubPr>
                      <m:e>
                        <m:r>
                          <a:rPr lang="en-GB" sz="2000" b="0" i="1" smtClean="0">
                            <a:latin typeface="Cambria Math"/>
                          </a:rPr>
                          <m:t>𝑅</m:t>
                        </m:r>
                      </m:e>
                      <m:sub>
                        <m:r>
                          <a:rPr lang="en-GB" sz="2000" b="0" i="1" smtClean="0">
                            <a:latin typeface="Cambria Math"/>
                          </a:rPr>
                          <m:t>𝑜𝑓𝑓</m:t>
                        </m:r>
                      </m:sub>
                    </m:sSub>
                    <m:r>
                      <a:rPr lang="en-GB" sz="2000" b="0" i="1" smtClean="0">
                        <a:latin typeface="Cambria Math"/>
                      </a:rPr>
                      <m:t>/</m:t>
                    </m:r>
                    <m:r>
                      <a:rPr lang="en-GB" sz="2000" b="0" i="1" smtClean="0">
                        <a:latin typeface="Cambria Math"/>
                      </a:rPr>
                      <m:t>𝑁</m:t>
                    </m:r>
                  </m:oMath>
                </a14:m>
                <a:r>
                  <a:rPr lang="en-GB" sz="2000" dirty="0" smtClean="0"/>
                  <a:t> for current threshold devices</a:t>
                </a:r>
              </a:p>
              <a:p>
                <a14:m>
                  <m:oMath xmlns:m="http://schemas.openxmlformats.org/officeDocument/2006/math">
                    <m:d>
                      <m:dPr>
                        <m:begChr m:val="|"/>
                        <m:endChr m:val="|"/>
                        <m:ctrlPr>
                          <a:rPr lang="en-GB" sz="2000" i="1">
                            <a:latin typeface="Cambria Math"/>
                          </a:rPr>
                        </m:ctrlPr>
                      </m:dPr>
                      <m:e>
                        <m:sSub>
                          <m:sSubPr>
                            <m:ctrlPr>
                              <a:rPr lang="en-GB" sz="2000" i="1">
                                <a:latin typeface="Cambria Math"/>
                              </a:rPr>
                            </m:ctrlPr>
                          </m:sSubPr>
                          <m:e>
                            <m:r>
                              <a:rPr lang="en-GB" sz="2000" i="1">
                                <a:latin typeface="Cambria Math"/>
                              </a:rPr>
                              <m:t>𝑣</m:t>
                            </m:r>
                          </m:e>
                          <m:sub>
                            <m:r>
                              <a:rPr lang="en-GB" sz="2000" i="1">
                                <a:latin typeface="Cambria Math"/>
                              </a:rPr>
                              <m:t>𝑜𝑛</m:t>
                            </m:r>
                          </m:sub>
                        </m:sSub>
                      </m:e>
                    </m:d>
                    <m:r>
                      <a:rPr lang="en-GB" sz="2000" b="0" i="0" smtClean="0">
                        <a:latin typeface="Cambria Math"/>
                      </a:rPr>
                      <m:t>&gt;</m:t>
                    </m:r>
                    <m:r>
                      <a:rPr lang="en-GB" sz="2000" b="0" i="1" smtClean="0">
                        <a:latin typeface="Cambria Math"/>
                        <a:ea typeface="Cambria Math"/>
                      </a:rPr>
                      <m:t>≈</m:t>
                    </m:r>
                    <m:r>
                      <a:rPr lang="en-GB" sz="2000" i="1">
                        <a:latin typeface="Cambria Math"/>
                      </a:rPr>
                      <m:t>2×</m:t>
                    </m:r>
                    <m:sSub>
                      <m:sSubPr>
                        <m:ctrlPr>
                          <a:rPr lang="en-GB" sz="2000" i="1">
                            <a:latin typeface="Cambria Math"/>
                          </a:rPr>
                        </m:ctrlPr>
                      </m:sSubPr>
                      <m:e>
                        <m:r>
                          <a:rPr lang="en-GB" sz="2000" i="1">
                            <a:latin typeface="Cambria Math"/>
                          </a:rPr>
                          <m:t>𝑣</m:t>
                        </m:r>
                      </m:e>
                      <m:sub>
                        <m:r>
                          <a:rPr lang="en-GB" sz="2000" i="1">
                            <a:latin typeface="Cambria Math"/>
                          </a:rPr>
                          <m:t>𝑜𝑓𝑓</m:t>
                        </m:r>
                      </m:sub>
                    </m:sSub>
                  </m:oMath>
                </a14:m>
                <a:endParaRPr lang="en-GB" sz="2000" dirty="0"/>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4256488" y="835838"/>
                <a:ext cx="4716062" cy="2938816"/>
              </a:xfrm>
              <a:prstGeom prst="rect">
                <a:avLst/>
              </a:prstGeom>
              <a:blipFill rotWithShape="1">
                <a:blip r:embed="rId5"/>
                <a:stretch>
                  <a:fillRect l="-1034" t="-2075"/>
                </a:stretch>
              </a:blipFill>
            </p:spPr>
            <p:txBody>
              <a:bodyPr/>
              <a:lstStyle/>
              <a:p>
                <a:r>
                  <a:rPr lang="en-GB">
                    <a:noFill/>
                  </a:rPr>
                  <a:t> </a:t>
                </a:r>
              </a:p>
            </p:txBody>
          </p:sp>
        </mc:Fallback>
      </mc:AlternateContent>
    </p:spTree>
    <p:extLst>
      <p:ext uri="{BB962C8B-B14F-4D97-AF65-F5344CB8AC3E}">
        <p14:creationId xmlns:p14="http://schemas.microsoft.com/office/powerpoint/2010/main" val="11018629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Vijay\Downloads\Xor (1).wmf"/>
          <p:cNvPicPr>
            <a:picLocks noChangeAspect="1" noChangeArrowheads="1"/>
          </p:cNvPicPr>
          <p:nvPr/>
        </p:nvPicPr>
        <p:blipFill rotWithShape="1">
          <a:blip r:embed="rId3">
            <a:extLst>
              <a:ext uri="{28A0092B-C50C-407E-A947-70E740481C1C}">
                <a14:useLocalDpi xmlns:a14="http://schemas.microsoft.com/office/drawing/2010/main" val="0"/>
              </a:ext>
            </a:extLst>
          </a:blip>
          <a:srcRect t="23627"/>
          <a:stretch/>
        </p:blipFill>
        <p:spPr bwMode="auto">
          <a:xfrm>
            <a:off x="565659" y="2066924"/>
            <a:ext cx="8031661" cy="350996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467838" y="340246"/>
            <a:ext cx="8111313" cy="7336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b="1" dirty="0" smtClean="0">
                <a:solidFill>
                  <a:srgbClr val="0070C0"/>
                </a:solidFill>
                <a:latin typeface="Helvetica" pitchFamily="34" charset="0"/>
                <a:cs typeface="Helvetica" pitchFamily="34" charset="0"/>
              </a:rPr>
              <a:t>XOR robustness detail:</a:t>
            </a:r>
            <a:endParaRPr lang="en-GB" sz="4000" b="1" dirty="0">
              <a:solidFill>
                <a:srgbClr val="0070C0"/>
              </a:solidFill>
              <a:latin typeface="Helvetica" pitchFamily="34" charset="0"/>
              <a:cs typeface="Helvetica" pitchFamily="34" charset="0"/>
            </a:endParaRPr>
          </a:p>
        </p:txBody>
      </p:sp>
      <mc:AlternateContent xmlns:mc="http://schemas.openxmlformats.org/markup-compatibility/2006" xmlns:a14="http://schemas.microsoft.com/office/drawing/2010/main">
        <mc:Choice Requires="a14">
          <p:sp>
            <p:nvSpPr>
              <p:cNvPr id="6" name="Rectangle 5"/>
              <p:cNvSpPr/>
              <p:nvPr/>
            </p:nvSpPr>
            <p:spPr>
              <a:xfrm>
                <a:off x="1274527" y="2047843"/>
                <a:ext cx="55348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a:rPr>
                        <m:t>5</m:t>
                      </m:r>
                      <m:r>
                        <a:rPr lang="en-GB" sz="2000" b="0" i="1" smtClean="0">
                          <a:latin typeface="Cambria Math"/>
                        </a:rPr>
                        <m:t>𝑉</m:t>
                      </m:r>
                    </m:oMath>
                  </m:oMathPara>
                </a14:m>
                <a:endParaRPr lang="en-GB" dirty="0"/>
              </a:p>
            </p:txBody>
          </p:sp>
        </mc:Choice>
        <mc:Fallback xmlns="">
          <p:sp>
            <p:nvSpPr>
              <p:cNvPr id="6" name="Rectangle 5"/>
              <p:cNvSpPr>
                <a:spLocks noRot="1" noChangeAspect="1" noMove="1" noResize="1" noEditPoints="1" noAdjustHandles="1" noChangeArrowheads="1" noChangeShapeType="1" noTextEdit="1"/>
              </p:cNvSpPr>
              <p:nvPr/>
            </p:nvSpPr>
            <p:spPr>
              <a:xfrm>
                <a:off x="1274527" y="2047843"/>
                <a:ext cx="553485" cy="400110"/>
              </a:xfrm>
              <a:prstGeom prst="rect">
                <a:avLst/>
              </a:prstGeom>
              <a:blipFill rotWithShape="1">
                <a:blip r:embed="rId4"/>
                <a:stretch>
                  <a:fillRect t="-7576" r="-17582" b="-2575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379677" y="2038256"/>
                <a:ext cx="55348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a:rPr>
                        <m:t>5</m:t>
                      </m:r>
                      <m:r>
                        <a:rPr lang="en-GB" sz="2000" b="0" i="1" smtClean="0">
                          <a:latin typeface="Cambria Math"/>
                        </a:rPr>
                        <m:t>𝑉</m:t>
                      </m:r>
                    </m:oMath>
                  </m:oMathPara>
                </a14:m>
                <a:endParaRPr lang="en-GB" dirty="0"/>
              </a:p>
            </p:txBody>
          </p:sp>
        </mc:Choice>
        <mc:Fallback xmlns="">
          <p:sp>
            <p:nvSpPr>
              <p:cNvPr id="7" name="Rectangle 6"/>
              <p:cNvSpPr>
                <a:spLocks noRot="1" noChangeAspect="1" noMove="1" noResize="1" noEditPoints="1" noAdjustHandles="1" noChangeArrowheads="1" noChangeShapeType="1" noTextEdit="1"/>
              </p:cNvSpPr>
              <p:nvPr/>
            </p:nvSpPr>
            <p:spPr>
              <a:xfrm>
                <a:off x="4379677" y="2038256"/>
                <a:ext cx="553485" cy="400110"/>
              </a:xfrm>
              <a:prstGeom prst="rect">
                <a:avLst/>
              </a:prstGeom>
              <a:blipFill rotWithShape="1">
                <a:blip r:embed="rId5"/>
                <a:stretch>
                  <a:fillRect t="-7576" r="-17582" b="-2575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88702" y="2838418"/>
                <a:ext cx="55348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a:rPr>
                        <m:t>5</m:t>
                      </m:r>
                      <m:r>
                        <a:rPr lang="en-GB" sz="2000" b="0" i="1" smtClean="0">
                          <a:latin typeface="Cambria Math"/>
                        </a:rPr>
                        <m:t>𝑉</m:t>
                      </m:r>
                    </m:oMath>
                  </m:oMathPara>
                </a14:m>
                <a:endParaRPr lang="en-GB" dirty="0"/>
              </a:p>
            </p:txBody>
          </p:sp>
        </mc:Choice>
        <mc:Fallback xmlns="">
          <p:sp>
            <p:nvSpPr>
              <p:cNvPr id="8" name="Rectangle 7"/>
              <p:cNvSpPr>
                <a:spLocks noRot="1" noChangeAspect="1" noMove="1" noResize="1" noEditPoints="1" noAdjustHandles="1" noChangeArrowheads="1" noChangeShapeType="1" noTextEdit="1"/>
              </p:cNvSpPr>
              <p:nvPr/>
            </p:nvSpPr>
            <p:spPr>
              <a:xfrm>
                <a:off x="388702" y="2838418"/>
                <a:ext cx="553485" cy="400110"/>
              </a:xfrm>
              <a:prstGeom prst="rect">
                <a:avLst/>
              </a:prstGeom>
              <a:blipFill rotWithShape="1">
                <a:blip r:embed="rId6"/>
                <a:stretch>
                  <a:fillRect t="-7692" r="-16484" b="-2769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88702" y="4181443"/>
                <a:ext cx="55348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a:rPr>
                        <m:t>5</m:t>
                      </m:r>
                      <m:r>
                        <a:rPr lang="en-GB" sz="2000" b="0" i="1" smtClean="0">
                          <a:latin typeface="Cambria Math"/>
                        </a:rPr>
                        <m:t>𝑉</m:t>
                      </m:r>
                    </m:oMath>
                  </m:oMathPara>
                </a14:m>
                <a:endParaRPr lang="en-GB" dirty="0"/>
              </a:p>
            </p:txBody>
          </p:sp>
        </mc:Choice>
        <mc:Fallback xmlns="">
          <p:sp>
            <p:nvSpPr>
              <p:cNvPr id="9" name="Rectangle 8"/>
              <p:cNvSpPr>
                <a:spLocks noRot="1" noChangeAspect="1" noMove="1" noResize="1" noEditPoints="1" noAdjustHandles="1" noChangeArrowheads="1" noChangeShapeType="1" noTextEdit="1"/>
              </p:cNvSpPr>
              <p:nvPr/>
            </p:nvSpPr>
            <p:spPr>
              <a:xfrm>
                <a:off x="388702" y="4181443"/>
                <a:ext cx="553485" cy="400110"/>
              </a:xfrm>
              <a:prstGeom prst="rect">
                <a:avLst/>
              </a:prstGeom>
              <a:blipFill rotWithShape="1">
                <a:blip r:embed="rId7"/>
                <a:stretch>
                  <a:fillRect t="-7576" r="-16484" b="-2575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88374" y="4714843"/>
                <a:ext cx="55348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a:rPr>
                        <m:t>5</m:t>
                      </m:r>
                      <m:r>
                        <a:rPr lang="en-GB" sz="2000" b="0" i="1" smtClean="0">
                          <a:latin typeface="Cambria Math"/>
                        </a:rPr>
                        <m:t>𝑉</m:t>
                      </m:r>
                    </m:oMath>
                  </m:oMathPara>
                </a14:m>
                <a:endParaRPr lang="en-GB" dirty="0"/>
              </a:p>
            </p:txBody>
          </p:sp>
        </mc:Choice>
        <mc:Fallback xmlns="">
          <p:sp>
            <p:nvSpPr>
              <p:cNvPr id="10" name="Rectangle 9"/>
              <p:cNvSpPr>
                <a:spLocks noRot="1" noChangeAspect="1" noMove="1" noResize="1" noEditPoints="1" noAdjustHandles="1" noChangeArrowheads="1" noChangeShapeType="1" noTextEdit="1"/>
              </p:cNvSpPr>
              <p:nvPr/>
            </p:nvSpPr>
            <p:spPr>
              <a:xfrm>
                <a:off x="88374" y="4714843"/>
                <a:ext cx="553485" cy="400110"/>
              </a:xfrm>
              <a:prstGeom prst="rect">
                <a:avLst/>
              </a:prstGeom>
              <a:blipFill rotWithShape="1">
                <a:blip r:embed="rId8"/>
                <a:stretch>
                  <a:fillRect t="-7576" r="-17582" b="-2575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3522427" y="4171886"/>
                <a:ext cx="55348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a:rPr>
                        <m:t>5</m:t>
                      </m:r>
                      <m:r>
                        <a:rPr lang="en-GB" sz="2000" b="0" i="1" smtClean="0">
                          <a:latin typeface="Cambria Math"/>
                        </a:rPr>
                        <m:t>𝑉</m:t>
                      </m:r>
                    </m:oMath>
                  </m:oMathPara>
                </a14:m>
                <a:endParaRPr lang="en-GB" dirty="0"/>
              </a:p>
            </p:txBody>
          </p:sp>
        </mc:Choice>
        <mc:Fallback xmlns="">
          <p:sp>
            <p:nvSpPr>
              <p:cNvPr id="11" name="Rectangle 10"/>
              <p:cNvSpPr>
                <a:spLocks noRot="1" noChangeAspect="1" noMove="1" noResize="1" noEditPoints="1" noAdjustHandles="1" noChangeArrowheads="1" noChangeShapeType="1" noTextEdit="1"/>
              </p:cNvSpPr>
              <p:nvPr/>
            </p:nvSpPr>
            <p:spPr>
              <a:xfrm>
                <a:off x="3522427" y="4171886"/>
                <a:ext cx="553485" cy="400110"/>
              </a:xfrm>
              <a:prstGeom prst="rect">
                <a:avLst/>
              </a:prstGeom>
              <a:blipFill rotWithShape="1">
                <a:blip r:embed="rId9"/>
                <a:stretch>
                  <a:fillRect t="-7576" r="-16484" b="-2575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3217627" y="4705286"/>
                <a:ext cx="55348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a:rPr>
                        <m:t>5</m:t>
                      </m:r>
                      <m:r>
                        <a:rPr lang="en-GB" sz="2000" b="0" i="1" smtClean="0">
                          <a:latin typeface="Cambria Math"/>
                        </a:rPr>
                        <m:t>𝑉</m:t>
                      </m:r>
                    </m:oMath>
                  </m:oMathPara>
                </a14:m>
                <a:endParaRPr lang="en-GB" dirty="0"/>
              </a:p>
            </p:txBody>
          </p:sp>
        </mc:Choice>
        <mc:Fallback xmlns="">
          <p:sp>
            <p:nvSpPr>
              <p:cNvPr id="12" name="Rectangle 11"/>
              <p:cNvSpPr>
                <a:spLocks noRot="1" noChangeAspect="1" noMove="1" noResize="1" noEditPoints="1" noAdjustHandles="1" noChangeArrowheads="1" noChangeShapeType="1" noTextEdit="1"/>
              </p:cNvSpPr>
              <p:nvPr/>
            </p:nvSpPr>
            <p:spPr>
              <a:xfrm>
                <a:off x="3217627" y="4705286"/>
                <a:ext cx="553485" cy="400110"/>
              </a:xfrm>
              <a:prstGeom prst="rect">
                <a:avLst/>
              </a:prstGeom>
              <a:blipFill rotWithShape="1">
                <a:blip r:embed="rId10"/>
                <a:stretch>
                  <a:fillRect t="-7692" r="-16484" b="-2769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7418152" y="2066924"/>
                <a:ext cx="55348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a:rPr>
                        <m:t>5</m:t>
                      </m:r>
                      <m:r>
                        <a:rPr lang="en-GB" sz="2000" b="0" i="1" smtClean="0">
                          <a:latin typeface="Cambria Math"/>
                        </a:rPr>
                        <m:t>𝑉</m:t>
                      </m:r>
                    </m:oMath>
                  </m:oMathPara>
                </a14:m>
                <a:endParaRPr lang="en-GB" dirty="0"/>
              </a:p>
            </p:txBody>
          </p:sp>
        </mc:Choice>
        <mc:Fallback xmlns="">
          <p:sp>
            <p:nvSpPr>
              <p:cNvPr id="13" name="Rectangle 12"/>
              <p:cNvSpPr>
                <a:spLocks noRot="1" noChangeAspect="1" noMove="1" noResize="1" noEditPoints="1" noAdjustHandles="1" noChangeArrowheads="1" noChangeShapeType="1" noTextEdit="1"/>
              </p:cNvSpPr>
              <p:nvPr/>
            </p:nvSpPr>
            <p:spPr>
              <a:xfrm>
                <a:off x="7418152" y="2066924"/>
                <a:ext cx="553485" cy="400110"/>
              </a:xfrm>
              <a:prstGeom prst="rect">
                <a:avLst/>
              </a:prstGeom>
              <a:blipFill rotWithShape="1">
                <a:blip r:embed="rId11"/>
                <a:stretch>
                  <a:fillRect t="-7576" r="-16484" b="-2575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7418151" y="5248211"/>
                <a:ext cx="55348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a:rPr>
                        <m:t>5</m:t>
                      </m:r>
                      <m:r>
                        <a:rPr lang="en-GB" sz="2000" b="0" i="1" smtClean="0">
                          <a:latin typeface="Cambria Math"/>
                        </a:rPr>
                        <m:t>𝑉</m:t>
                      </m:r>
                    </m:oMath>
                  </m:oMathPara>
                </a14:m>
                <a:endParaRPr lang="en-GB" dirty="0"/>
              </a:p>
            </p:txBody>
          </p:sp>
        </mc:Choice>
        <mc:Fallback xmlns="">
          <p:sp>
            <p:nvSpPr>
              <p:cNvPr id="14" name="Rectangle 13"/>
              <p:cNvSpPr>
                <a:spLocks noRot="1" noChangeAspect="1" noMove="1" noResize="1" noEditPoints="1" noAdjustHandles="1" noChangeArrowheads="1" noChangeShapeType="1" noTextEdit="1"/>
              </p:cNvSpPr>
              <p:nvPr/>
            </p:nvSpPr>
            <p:spPr>
              <a:xfrm>
                <a:off x="7418151" y="5248211"/>
                <a:ext cx="553485" cy="400110"/>
              </a:xfrm>
              <a:prstGeom prst="rect">
                <a:avLst/>
              </a:prstGeom>
              <a:blipFill rotWithShape="1">
                <a:blip r:embed="rId12"/>
                <a:stretch>
                  <a:fillRect t="-7576" r="-16484" b="-2575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7675327" y="3705185"/>
                <a:ext cx="608436" cy="392993"/>
              </a:xfrm>
              <a:prstGeom prst="rect">
                <a:avLst/>
              </a:prstGeom>
            </p:spPr>
            <p:txBody>
              <a:bodyPr wrap="none">
                <a:spAutoFit/>
              </a:bodyPr>
              <a:lstStyle/>
              <a:p>
                <a14:m>
                  <m:oMath xmlns:m="http://schemas.openxmlformats.org/officeDocument/2006/math">
                    <m:r>
                      <a:rPr lang="en-GB" sz="2000" b="0" i="1" dirty="0" smtClean="0">
                        <a:solidFill>
                          <a:srgbClr val="0070C0"/>
                        </a:solidFill>
                        <a:latin typeface="Cambria Math"/>
                      </a:rPr>
                      <m:t>5</m:t>
                    </m:r>
                  </m:oMath>
                </a14:m>
                <a:r>
                  <a:rPr lang="en-GB" dirty="0" smtClean="0">
                    <a:solidFill>
                      <a:srgbClr val="0070C0"/>
                    </a:solidFill>
                  </a:rPr>
                  <a:t>-</a:t>
                </a:r>
                <a14:m>
                  <m:oMath xmlns:m="http://schemas.openxmlformats.org/officeDocument/2006/math">
                    <m:sSub>
                      <m:sSubPr>
                        <m:ctrlPr>
                          <a:rPr lang="en-GB" b="0" i="1" dirty="0" smtClean="0">
                            <a:solidFill>
                              <a:srgbClr val="0070C0"/>
                            </a:solidFill>
                            <a:latin typeface="Cambria Math"/>
                          </a:rPr>
                        </m:ctrlPr>
                      </m:sSubPr>
                      <m:e>
                        <m:r>
                          <a:rPr lang="en-GB" b="0" i="1" dirty="0" smtClean="0">
                            <a:solidFill>
                              <a:srgbClr val="0070C0"/>
                            </a:solidFill>
                            <a:latin typeface="Cambria Math"/>
                          </a:rPr>
                          <m:t>𝑣</m:t>
                        </m:r>
                      </m:e>
                      <m:sub>
                        <m:r>
                          <a:rPr lang="en-GB" b="0" i="1" dirty="0" smtClean="0">
                            <a:solidFill>
                              <a:srgbClr val="0070C0"/>
                            </a:solidFill>
                            <a:latin typeface="Cambria Math"/>
                          </a:rPr>
                          <m:t>𝑡</m:t>
                        </m:r>
                      </m:sub>
                    </m:sSub>
                  </m:oMath>
                </a14:m>
                <a:endParaRPr lang="en-GB" dirty="0"/>
              </a:p>
            </p:txBody>
          </p:sp>
        </mc:Choice>
        <mc:Fallback xmlns="">
          <p:sp>
            <p:nvSpPr>
              <p:cNvPr id="15" name="Rectangle 14"/>
              <p:cNvSpPr>
                <a:spLocks noRot="1" noChangeAspect="1" noMove="1" noResize="1" noEditPoints="1" noAdjustHandles="1" noChangeArrowheads="1" noChangeShapeType="1" noTextEdit="1"/>
              </p:cNvSpPr>
              <p:nvPr/>
            </p:nvSpPr>
            <p:spPr>
              <a:xfrm>
                <a:off x="7675327" y="3705185"/>
                <a:ext cx="608436" cy="392993"/>
              </a:xfrm>
              <a:prstGeom prst="rect">
                <a:avLst/>
              </a:prstGeom>
              <a:blipFill rotWithShape="1">
                <a:blip r:embed="rId13"/>
                <a:stretch>
                  <a:fillRect t="-1563" r="-17000" b="-25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6941418" y="3771776"/>
                <a:ext cx="47673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000" b="0" i="1" dirty="0" smtClean="0">
                              <a:solidFill>
                                <a:schemeClr val="accent2"/>
                              </a:solidFill>
                              <a:latin typeface="Cambria Math"/>
                            </a:rPr>
                          </m:ctrlPr>
                        </m:sSubPr>
                        <m:e>
                          <m:r>
                            <a:rPr lang="en-GB" sz="2000" b="0" i="1" dirty="0" smtClean="0">
                              <a:solidFill>
                                <a:schemeClr val="accent2"/>
                              </a:solidFill>
                              <a:latin typeface="Cambria Math"/>
                            </a:rPr>
                            <m:t>𝑣</m:t>
                          </m:r>
                        </m:e>
                        <m:sub>
                          <m:r>
                            <a:rPr lang="en-GB" sz="2000" b="0" i="1" dirty="0" smtClean="0">
                              <a:solidFill>
                                <a:schemeClr val="accent2"/>
                              </a:solidFill>
                              <a:latin typeface="Cambria Math"/>
                            </a:rPr>
                            <m:t>𝑡</m:t>
                          </m:r>
                        </m:sub>
                      </m:sSub>
                    </m:oMath>
                  </m:oMathPara>
                </a14:m>
                <a:endParaRPr lang="en-GB" dirty="0"/>
              </a:p>
            </p:txBody>
          </p:sp>
        </mc:Choice>
        <mc:Fallback xmlns="">
          <p:sp>
            <p:nvSpPr>
              <p:cNvPr id="16" name="Rectangle 15"/>
              <p:cNvSpPr>
                <a:spLocks noRot="1" noChangeAspect="1" noMove="1" noResize="1" noEditPoints="1" noAdjustHandles="1" noChangeArrowheads="1" noChangeShapeType="1" noTextEdit="1"/>
              </p:cNvSpPr>
              <p:nvPr/>
            </p:nvSpPr>
            <p:spPr>
              <a:xfrm>
                <a:off x="6941418" y="3771776"/>
                <a:ext cx="476733" cy="400110"/>
              </a:xfrm>
              <a:prstGeom prst="rect">
                <a:avLst/>
              </a:prstGeom>
              <a:blipFill rotWithShape="1">
                <a:blip r:embed="rId14"/>
                <a:stretch>
                  <a:fillRect t="-7692" r="-19231" b="-2769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6665677" y="3267039"/>
                <a:ext cx="55348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a:rPr>
                        <m:t>5</m:t>
                      </m:r>
                      <m:r>
                        <a:rPr lang="en-GB" sz="2000" b="0" i="1" smtClean="0">
                          <a:latin typeface="Cambria Math"/>
                        </a:rPr>
                        <m:t>𝑉</m:t>
                      </m:r>
                    </m:oMath>
                  </m:oMathPara>
                </a14:m>
                <a:endParaRPr lang="en-GB" dirty="0"/>
              </a:p>
            </p:txBody>
          </p:sp>
        </mc:Choice>
        <mc:Fallback xmlns="">
          <p:sp>
            <p:nvSpPr>
              <p:cNvPr id="17" name="Rectangle 16"/>
              <p:cNvSpPr>
                <a:spLocks noRot="1" noChangeAspect="1" noMove="1" noResize="1" noEditPoints="1" noAdjustHandles="1" noChangeArrowheads="1" noChangeShapeType="1" noTextEdit="1"/>
              </p:cNvSpPr>
              <p:nvPr/>
            </p:nvSpPr>
            <p:spPr>
              <a:xfrm>
                <a:off x="6665677" y="3267039"/>
                <a:ext cx="553485" cy="400110"/>
              </a:xfrm>
              <a:prstGeom prst="rect">
                <a:avLst/>
              </a:prstGeom>
              <a:blipFill rotWithShape="1">
                <a:blip r:embed="rId15"/>
                <a:stretch>
                  <a:fillRect t="-7576" r="-17582" b="-2575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1986316" y="2866929"/>
                <a:ext cx="70512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000" b="0" i="1" dirty="0" smtClean="0">
                          <a:solidFill>
                            <a:schemeClr val="accent2"/>
                          </a:solidFill>
                          <a:latin typeface="Cambria Math"/>
                        </a:rPr>
                        <m:t>𝑂𝑓𝑓</m:t>
                      </m:r>
                    </m:oMath>
                  </m:oMathPara>
                </a14:m>
                <a:endParaRPr lang="en-GB" dirty="0"/>
              </a:p>
            </p:txBody>
          </p:sp>
        </mc:Choice>
        <mc:Fallback xmlns="">
          <p:sp>
            <p:nvSpPr>
              <p:cNvPr id="18" name="Rectangle 17"/>
              <p:cNvSpPr>
                <a:spLocks noRot="1" noChangeAspect="1" noMove="1" noResize="1" noEditPoints="1" noAdjustHandles="1" noChangeArrowheads="1" noChangeShapeType="1" noTextEdit="1"/>
              </p:cNvSpPr>
              <p:nvPr/>
            </p:nvSpPr>
            <p:spPr>
              <a:xfrm>
                <a:off x="1986316" y="2866929"/>
                <a:ext cx="705129" cy="400110"/>
              </a:xfrm>
              <a:prstGeom prst="rect">
                <a:avLst/>
              </a:prstGeom>
              <a:blipFill rotWithShape="1">
                <a:blip r:embed="rId16"/>
                <a:stretch>
                  <a:fillRect t="-7576" r="-12069" b="-25758"/>
                </a:stretch>
              </a:blipFill>
            </p:spPr>
            <p:txBody>
              <a:bodyPr/>
              <a:lstStyle/>
              <a:p>
                <a:r>
                  <a:rPr lang="en-GB">
                    <a:noFill/>
                  </a:rPr>
                  <a:t> </a:t>
                </a:r>
              </a:p>
            </p:txBody>
          </p:sp>
        </mc:Fallback>
      </mc:AlternateContent>
      <p:cxnSp>
        <p:nvCxnSpPr>
          <p:cNvPr id="19" name="Straight Arrow Connector 18"/>
          <p:cNvCxnSpPr>
            <a:stCxn id="18" idx="3"/>
          </p:cNvCxnSpPr>
          <p:nvPr/>
        </p:nvCxnSpPr>
        <p:spPr>
          <a:xfrm>
            <a:off x="2691445" y="3066984"/>
            <a:ext cx="1537655" cy="0"/>
          </a:xfrm>
          <a:prstGeom prst="straightConnector1">
            <a:avLst/>
          </a:prstGeom>
          <a:ln w="25400">
            <a:tailEnd type="triangle" w="lg" len="lg"/>
          </a:ln>
        </p:spPr>
        <p:style>
          <a:lnRef idx="3">
            <a:schemeClr val="accent2"/>
          </a:lnRef>
          <a:fillRef idx="0">
            <a:schemeClr val="accent2"/>
          </a:fillRef>
          <a:effectRef idx="2">
            <a:schemeClr val="accent2"/>
          </a:effectRef>
          <a:fontRef idx="minor">
            <a:schemeClr val="tx1"/>
          </a:fontRef>
        </p:style>
      </p:cxnSp>
      <p:cxnSp>
        <p:nvCxnSpPr>
          <p:cNvPr id="21" name="Straight Arrow Connector 20"/>
          <p:cNvCxnSpPr/>
          <p:nvPr/>
        </p:nvCxnSpPr>
        <p:spPr>
          <a:xfrm>
            <a:off x="1744340" y="3076443"/>
            <a:ext cx="241976" cy="0"/>
          </a:xfrm>
          <a:prstGeom prst="straightConnector1">
            <a:avLst/>
          </a:prstGeom>
          <a:ln w="25400">
            <a:tailEnd type="triangle" w="lg" len="lg"/>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a:off x="5097784" y="3705119"/>
                <a:ext cx="70878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000" b="0" i="1" dirty="0" smtClean="0">
                          <a:solidFill>
                            <a:schemeClr val="accent2"/>
                          </a:solidFill>
                          <a:latin typeface="Cambria Math"/>
                        </a:rPr>
                        <m:t>𝐹𝑙𝑖𝑝</m:t>
                      </m:r>
                    </m:oMath>
                  </m:oMathPara>
                </a14:m>
                <a:endParaRPr lang="en-GB" dirty="0"/>
              </a:p>
            </p:txBody>
          </p:sp>
        </mc:Choice>
        <mc:Fallback xmlns="">
          <p:sp>
            <p:nvSpPr>
              <p:cNvPr id="26" name="Rectangle 25"/>
              <p:cNvSpPr>
                <a:spLocks noRot="1" noChangeAspect="1" noMove="1" noResize="1" noEditPoints="1" noAdjustHandles="1" noChangeArrowheads="1" noChangeShapeType="1" noTextEdit="1"/>
              </p:cNvSpPr>
              <p:nvPr/>
            </p:nvSpPr>
            <p:spPr>
              <a:xfrm>
                <a:off x="5097784" y="3705119"/>
                <a:ext cx="708784" cy="400110"/>
              </a:xfrm>
              <a:prstGeom prst="rect">
                <a:avLst/>
              </a:prstGeom>
              <a:blipFill rotWithShape="1">
                <a:blip r:embed="rId17"/>
                <a:stretch>
                  <a:fillRect t="-7692" r="-12821" b="-27692"/>
                </a:stretch>
              </a:blipFill>
            </p:spPr>
            <p:txBody>
              <a:bodyPr/>
              <a:lstStyle/>
              <a:p>
                <a:r>
                  <a:rPr lang="en-GB">
                    <a:noFill/>
                  </a:rPr>
                  <a:t> </a:t>
                </a:r>
              </a:p>
            </p:txBody>
          </p:sp>
        </mc:Fallback>
      </mc:AlternateContent>
      <p:cxnSp>
        <p:nvCxnSpPr>
          <p:cNvPr id="27" name="Straight Arrow Connector 26"/>
          <p:cNvCxnSpPr>
            <a:stCxn id="26" idx="3"/>
          </p:cNvCxnSpPr>
          <p:nvPr/>
        </p:nvCxnSpPr>
        <p:spPr>
          <a:xfrm flipV="1">
            <a:off x="5806568" y="3901682"/>
            <a:ext cx="765172" cy="3492"/>
          </a:xfrm>
          <a:prstGeom prst="straightConnector1">
            <a:avLst/>
          </a:prstGeom>
          <a:ln w="25400">
            <a:tailEnd type="triangle" w="lg" len="lg"/>
          </a:ln>
        </p:spPr>
        <p:style>
          <a:lnRef idx="3">
            <a:schemeClr val="accent2"/>
          </a:lnRef>
          <a:fillRef idx="0">
            <a:schemeClr val="accent2"/>
          </a:fillRef>
          <a:effectRef idx="2">
            <a:schemeClr val="accent2"/>
          </a:effectRef>
          <a:fontRef idx="minor">
            <a:schemeClr val="tx1"/>
          </a:fontRef>
        </p:style>
      </p:cxnSp>
      <p:cxnSp>
        <p:nvCxnSpPr>
          <p:cNvPr id="28" name="Straight Arrow Connector 27"/>
          <p:cNvCxnSpPr/>
          <p:nvPr/>
        </p:nvCxnSpPr>
        <p:spPr>
          <a:xfrm>
            <a:off x="4855808" y="3914633"/>
            <a:ext cx="241976" cy="0"/>
          </a:xfrm>
          <a:prstGeom prst="straightConnector1">
            <a:avLst/>
          </a:prstGeom>
          <a:ln w="25400">
            <a:tailEnd type="triangle" w="lg" len="lg"/>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31" name="Rectangle 30"/>
              <p:cNvSpPr/>
              <p:nvPr/>
            </p:nvSpPr>
            <p:spPr>
              <a:xfrm>
                <a:off x="4743392" y="2876388"/>
                <a:ext cx="101098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000" b="0" i="1" dirty="0" smtClean="0">
                              <a:solidFill>
                                <a:srgbClr val="0070C0"/>
                              </a:solidFill>
                              <a:latin typeface="Cambria Math"/>
                            </a:rPr>
                          </m:ctrlPr>
                        </m:sSubPr>
                        <m:e>
                          <m:r>
                            <a:rPr lang="en-GB" sz="2000" b="0" i="1" dirty="0" smtClean="0">
                              <a:solidFill>
                                <a:srgbClr val="0070C0"/>
                              </a:solidFill>
                              <a:latin typeface="Cambria Math"/>
                            </a:rPr>
                            <m:t>𝑅</m:t>
                          </m:r>
                        </m:e>
                        <m:sub>
                          <m:r>
                            <a:rPr lang="en-GB" sz="2000" b="0" i="1" dirty="0" smtClean="0">
                              <a:solidFill>
                                <a:srgbClr val="0070C0"/>
                              </a:solidFill>
                              <a:latin typeface="Cambria Math"/>
                            </a:rPr>
                            <m:t>𝐿𝐴𝑅𝐺𝐸</m:t>
                          </m:r>
                        </m:sub>
                      </m:sSub>
                    </m:oMath>
                  </m:oMathPara>
                </a14:m>
                <a:endParaRPr lang="en-GB" dirty="0">
                  <a:solidFill>
                    <a:srgbClr val="0070C0"/>
                  </a:solidFill>
                </a:endParaRPr>
              </a:p>
            </p:txBody>
          </p:sp>
        </mc:Choice>
        <mc:Fallback xmlns="">
          <p:sp>
            <p:nvSpPr>
              <p:cNvPr id="31" name="Rectangle 30"/>
              <p:cNvSpPr>
                <a:spLocks noRot="1" noChangeAspect="1" noMove="1" noResize="1" noEditPoints="1" noAdjustHandles="1" noChangeArrowheads="1" noChangeShapeType="1" noTextEdit="1"/>
              </p:cNvSpPr>
              <p:nvPr/>
            </p:nvSpPr>
            <p:spPr>
              <a:xfrm>
                <a:off x="4743392" y="2876388"/>
                <a:ext cx="1010982" cy="400110"/>
              </a:xfrm>
              <a:prstGeom prst="rect">
                <a:avLst/>
              </a:prstGeom>
              <a:blipFill rotWithShape="1">
                <a:blip r:embed="rId18"/>
                <a:stretch>
                  <a:fillRect t="-7692" r="-9036" b="-2769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6647940" y="4409981"/>
                <a:ext cx="101098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000" b="0" i="1" dirty="0" smtClean="0">
                              <a:solidFill>
                                <a:srgbClr val="0070C0"/>
                              </a:solidFill>
                              <a:latin typeface="Cambria Math"/>
                            </a:rPr>
                          </m:ctrlPr>
                        </m:sSubPr>
                        <m:e>
                          <m:r>
                            <a:rPr lang="en-GB" sz="2000" b="0" i="1" dirty="0" smtClean="0">
                              <a:solidFill>
                                <a:srgbClr val="0070C0"/>
                              </a:solidFill>
                              <a:latin typeface="Cambria Math"/>
                            </a:rPr>
                            <m:t>𝑅</m:t>
                          </m:r>
                        </m:e>
                        <m:sub>
                          <m:r>
                            <a:rPr lang="en-GB" sz="2000" b="0" i="1" dirty="0" smtClean="0">
                              <a:solidFill>
                                <a:srgbClr val="0070C0"/>
                              </a:solidFill>
                              <a:latin typeface="Cambria Math"/>
                            </a:rPr>
                            <m:t>𝐿𝐴𝑅𝐺𝐸</m:t>
                          </m:r>
                        </m:sub>
                      </m:sSub>
                    </m:oMath>
                  </m:oMathPara>
                </a14:m>
                <a:endParaRPr lang="en-GB" dirty="0">
                  <a:solidFill>
                    <a:srgbClr val="0070C0"/>
                  </a:solidFill>
                </a:endParaRPr>
              </a:p>
            </p:txBody>
          </p:sp>
        </mc:Choice>
        <mc:Fallback xmlns="">
          <p:sp>
            <p:nvSpPr>
              <p:cNvPr id="32" name="Rectangle 31"/>
              <p:cNvSpPr>
                <a:spLocks noRot="1" noChangeAspect="1" noMove="1" noResize="1" noEditPoints="1" noAdjustHandles="1" noChangeArrowheads="1" noChangeShapeType="1" noTextEdit="1"/>
              </p:cNvSpPr>
              <p:nvPr/>
            </p:nvSpPr>
            <p:spPr>
              <a:xfrm>
                <a:off x="6647940" y="4409981"/>
                <a:ext cx="1010982" cy="400110"/>
              </a:xfrm>
              <a:prstGeom prst="rect">
                <a:avLst/>
              </a:prstGeom>
              <a:blipFill rotWithShape="1">
                <a:blip r:embed="rId19"/>
                <a:stretch>
                  <a:fillRect t="-7576" r="-9091" b="-25758"/>
                </a:stretch>
              </a:blipFill>
            </p:spPr>
            <p:txBody>
              <a:bodyPr/>
              <a:lstStyle/>
              <a:p>
                <a:r>
                  <a:rPr lang="en-GB">
                    <a:noFill/>
                  </a:rPr>
                  <a:t> </a:t>
                </a:r>
              </a:p>
            </p:txBody>
          </p:sp>
        </mc:Fallback>
      </mc:AlternateContent>
    </p:spTree>
    <p:extLst>
      <p:ext uri="{BB962C8B-B14F-4D97-AF65-F5344CB8AC3E}">
        <p14:creationId xmlns:p14="http://schemas.microsoft.com/office/powerpoint/2010/main" val="34859465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838" y="340246"/>
            <a:ext cx="8111313" cy="733646"/>
          </a:xfrm>
        </p:spPr>
        <p:txBody>
          <a:bodyPr>
            <a:normAutofit/>
          </a:bodyPr>
          <a:lstStyle/>
          <a:p>
            <a:r>
              <a:rPr lang="en-GB" sz="4000" b="1" dirty="0" smtClean="0">
                <a:solidFill>
                  <a:srgbClr val="0070C0"/>
                </a:solidFill>
                <a:latin typeface="Helvetica" pitchFamily="34" charset="0"/>
                <a:cs typeface="Helvetica" pitchFamily="34" charset="0"/>
              </a:rPr>
              <a:t>Outline</a:t>
            </a:r>
            <a:endParaRPr lang="en-GB" sz="4000" b="1" dirty="0">
              <a:solidFill>
                <a:srgbClr val="0070C0"/>
              </a:solidFill>
              <a:latin typeface="Helvetica" pitchFamily="34" charset="0"/>
              <a:cs typeface="Helvetica" pitchFamily="34" charset="0"/>
            </a:endParaRPr>
          </a:p>
        </p:txBody>
      </p:sp>
      <p:sp>
        <p:nvSpPr>
          <p:cNvPr id="3" name="Content Placeholder 2"/>
          <p:cNvSpPr>
            <a:spLocks noGrp="1"/>
          </p:cNvSpPr>
          <p:nvPr>
            <p:ph idx="1"/>
          </p:nvPr>
        </p:nvSpPr>
        <p:spPr>
          <a:xfrm>
            <a:off x="628650" y="1409702"/>
            <a:ext cx="7886700" cy="4767263"/>
          </a:xfrm>
        </p:spPr>
        <p:txBody>
          <a:bodyPr>
            <a:normAutofit/>
          </a:bodyPr>
          <a:lstStyle/>
          <a:p>
            <a:r>
              <a:rPr lang="en-GB" sz="2400" dirty="0" smtClean="0"/>
              <a:t>Background and motivation</a:t>
            </a:r>
          </a:p>
          <a:p>
            <a:r>
              <a:rPr lang="en-GB" sz="2400" dirty="0" smtClean="0"/>
              <a:t>Modelling</a:t>
            </a:r>
          </a:p>
          <a:p>
            <a:r>
              <a:rPr lang="en-GB" sz="2400" dirty="0" smtClean="0"/>
              <a:t>Logic families</a:t>
            </a:r>
          </a:p>
          <a:p>
            <a:r>
              <a:rPr lang="en-GB" sz="2400" dirty="0" smtClean="0"/>
              <a:t>Example: </a:t>
            </a:r>
            <a:r>
              <a:rPr lang="en-GB" sz="2400" dirty="0"/>
              <a:t>f</a:t>
            </a:r>
            <a:r>
              <a:rPr lang="en-GB" sz="2400" dirty="0" smtClean="0"/>
              <a:t>ull adder </a:t>
            </a:r>
            <a:r>
              <a:rPr lang="en-GB" sz="2400" dirty="0"/>
              <a:t>c</a:t>
            </a:r>
            <a:r>
              <a:rPr lang="en-GB" sz="2400" dirty="0" smtClean="0"/>
              <a:t>ircuit</a:t>
            </a:r>
          </a:p>
          <a:p>
            <a:r>
              <a:rPr lang="en-GB" sz="2400" dirty="0" smtClean="0"/>
              <a:t>Summary</a:t>
            </a:r>
            <a:endParaRPr lang="en-GB" sz="2400" dirty="0"/>
          </a:p>
        </p:txBody>
      </p:sp>
    </p:spTree>
    <p:extLst>
      <p:ext uri="{BB962C8B-B14F-4D97-AF65-F5344CB8AC3E}">
        <p14:creationId xmlns:p14="http://schemas.microsoft.com/office/powerpoint/2010/main" val="19903096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Vijay\Desktop\Pictur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9170" y="2697580"/>
            <a:ext cx="3803650" cy="355441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419226"/>
                <a:ext cx="7886700" cy="4757738"/>
              </a:xfrm>
            </p:spPr>
            <p:txBody>
              <a:bodyPr>
                <a:normAutofit/>
              </a:bodyPr>
              <a:lstStyle/>
              <a:p>
                <a:r>
                  <a:rPr lang="en-GB" sz="2400" dirty="0" smtClean="0"/>
                  <a:t>Memory Resistor</a:t>
                </a:r>
              </a:p>
              <a:p>
                <a:r>
                  <a:rPr lang="en-GB" sz="2400" dirty="0"/>
                  <a:t>Two terminal </a:t>
                </a:r>
                <a:r>
                  <a:rPr lang="en-GB" sz="2400" dirty="0" smtClean="0"/>
                  <a:t>passive device</a:t>
                </a:r>
              </a:p>
              <a:p>
                <a:r>
                  <a:rPr lang="en-GB" sz="2400" dirty="0" smtClean="0"/>
                  <a:t>Predicted by Professor </a:t>
                </a:r>
                <a:r>
                  <a:rPr lang="en-GB" sz="2400" dirty="0"/>
                  <a:t>Leon </a:t>
                </a:r>
                <a:r>
                  <a:rPr lang="en-GB" sz="2400" dirty="0" smtClean="0"/>
                  <a:t>Chua in </a:t>
                </a:r>
                <a:r>
                  <a:rPr lang="en-GB" sz="2400" dirty="0"/>
                  <a:t>1971 </a:t>
                </a:r>
                <a:endParaRPr lang="en-GB" sz="2400" dirty="0" smtClean="0"/>
              </a:p>
              <a:p>
                <a:r>
                  <a:rPr lang="en-GB" sz="2400" dirty="0" smtClean="0"/>
                  <a:t>Popularised by HP Labs </a:t>
                </a:r>
                <a14:m>
                  <m:oMath xmlns:m="http://schemas.openxmlformats.org/officeDocument/2006/math">
                    <m:r>
                      <a:rPr lang="en-GB" sz="2400" i="1" dirty="0" smtClean="0">
                        <a:latin typeface="Cambria Math"/>
                      </a:rPr>
                      <m:t>𝑇𝑖</m:t>
                    </m:r>
                    <m:sSub>
                      <m:sSubPr>
                        <m:ctrlPr>
                          <a:rPr lang="en-GB" sz="2400" i="1" dirty="0" smtClean="0">
                            <a:latin typeface="Cambria Math"/>
                          </a:rPr>
                        </m:ctrlPr>
                      </m:sSubPr>
                      <m:e>
                        <m:r>
                          <a:rPr lang="en-GB" sz="2400" i="1" dirty="0" smtClean="0">
                            <a:latin typeface="Cambria Math"/>
                          </a:rPr>
                          <m:t>𝑂</m:t>
                        </m:r>
                      </m:e>
                      <m:sub>
                        <m:r>
                          <a:rPr lang="en-GB" sz="2400" b="0" i="1" dirty="0" smtClean="0">
                            <a:latin typeface="Cambria Math"/>
                          </a:rPr>
                          <m:t>2</m:t>
                        </m:r>
                      </m:sub>
                    </m:sSub>
                  </m:oMath>
                </a14:m>
                <a:r>
                  <a:rPr lang="en-GB" sz="2400" dirty="0" smtClean="0"/>
                  <a:t> device in 2008</a:t>
                </a:r>
                <a:endParaRPr lang="en-GB" sz="2400" dirty="0"/>
              </a:p>
              <a:p>
                <a:endParaRPr lang="en-GB" sz="2400" dirty="0" smtClean="0"/>
              </a:p>
              <a:p>
                <a:endParaRPr lang="en-GB" sz="2400" dirty="0" smtClean="0"/>
              </a:p>
              <a:p>
                <a:endParaRPr lang="en-GB"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419226"/>
                <a:ext cx="7886700" cy="4757738"/>
              </a:xfrm>
              <a:blipFill rotWithShape="1">
                <a:blip r:embed="rId4"/>
                <a:stretch>
                  <a:fillRect l="-1005" t="-1795"/>
                </a:stretch>
              </a:blipFill>
            </p:spPr>
            <p:txBody>
              <a:bodyPr/>
              <a:lstStyle/>
              <a:p>
                <a:r>
                  <a:rPr lang="en-GB">
                    <a:noFill/>
                  </a:rPr>
                  <a:t> </a:t>
                </a:r>
              </a:p>
            </p:txBody>
          </p:sp>
        </mc:Fallback>
      </mc:AlternateContent>
      <p:pic>
        <p:nvPicPr>
          <p:cNvPr id="5" name="Picture 4"/>
          <p:cNvPicPr>
            <a:picLocks noChangeAspect="1"/>
          </p:cNvPicPr>
          <p:nvPr/>
        </p:nvPicPr>
        <p:blipFill rotWithShape="1">
          <a:blip r:embed="rId5" cstate="print">
            <a:extLst>
              <a:ext uri="{28A0092B-C50C-407E-A947-70E740481C1C}">
                <a14:useLocalDpi xmlns:a14="http://schemas.microsoft.com/office/drawing/2010/main" val="0"/>
              </a:ext>
            </a:extLst>
          </a:blip>
          <a:srcRect t="50000"/>
          <a:stretch/>
        </p:blipFill>
        <p:spPr bwMode="auto">
          <a:xfrm>
            <a:off x="1401426" y="4743120"/>
            <a:ext cx="2438218" cy="748562"/>
          </a:xfrm>
          <a:prstGeom prst="rect">
            <a:avLst/>
          </a:prstGeom>
          <a:noFill/>
          <a:ln>
            <a:noFill/>
          </a:ln>
        </p:spPr>
      </p:pic>
      <p:grpSp>
        <p:nvGrpSpPr>
          <p:cNvPr id="26" name="Group 25"/>
          <p:cNvGrpSpPr/>
          <p:nvPr/>
        </p:nvGrpSpPr>
        <p:grpSpPr>
          <a:xfrm>
            <a:off x="5301223" y="3495276"/>
            <a:ext cx="3395102" cy="2396826"/>
            <a:chOff x="5453620" y="3495276"/>
            <a:chExt cx="3395102" cy="2396825"/>
          </a:xfrm>
        </p:grpSpPr>
        <p:cxnSp>
          <p:nvCxnSpPr>
            <p:cNvPr id="7" name="Straight Arrow Connector 6"/>
            <p:cNvCxnSpPr/>
            <p:nvPr/>
          </p:nvCxnSpPr>
          <p:spPr>
            <a:xfrm flipH="1">
              <a:off x="6674164" y="5517932"/>
              <a:ext cx="701433" cy="0"/>
            </a:xfrm>
            <a:prstGeom prst="straightConnector1">
              <a:avLst/>
            </a:prstGeom>
            <a:ln w="28575">
              <a:solidFill>
                <a:srgbClr val="0070C0"/>
              </a:solidFill>
              <a:tailEnd type="arrow"/>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4" name="TextBox 13"/>
                <p:cNvSpPr txBox="1"/>
                <p:nvPr/>
              </p:nvSpPr>
              <p:spPr>
                <a:xfrm>
                  <a:off x="7289872" y="5184215"/>
                  <a:ext cx="1558850" cy="707886"/>
                </a:xfrm>
                <a:prstGeom prst="rect">
                  <a:avLst/>
                </a:prstGeom>
                <a:noFill/>
                <a:ln>
                  <a:noFill/>
                </a:ln>
              </p:spPr>
              <p:txBody>
                <a:bodyPr wrap="square" rtlCol="0">
                  <a:spAutoFit/>
                </a:bodyPr>
                <a:lstStyle/>
                <a:p>
                  <a:pPr algn="ctr"/>
                  <a14:m>
                    <m:oMath xmlns:m="http://schemas.openxmlformats.org/officeDocument/2006/math">
                      <m:sSub>
                        <m:sSubPr>
                          <m:ctrlPr>
                            <a:rPr lang="en-GB" sz="2000" i="1" smtClean="0">
                              <a:solidFill>
                                <a:schemeClr val="accent2"/>
                              </a:solidFill>
                              <a:latin typeface="Cambria Math"/>
                            </a:rPr>
                          </m:ctrlPr>
                        </m:sSubPr>
                        <m:e>
                          <m:r>
                            <a:rPr lang="en-GB" sz="2000" b="0" i="1" smtClean="0">
                              <a:solidFill>
                                <a:schemeClr val="accent2"/>
                              </a:solidFill>
                              <a:latin typeface="Cambria Math"/>
                            </a:rPr>
                            <m:t>𝑅</m:t>
                          </m:r>
                        </m:e>
                        <m:sub>
                          <m:r>
                            <a:rPr lang="en-GB" sz="2000" b="0" i="1" smtClean="0">
                              <a:solidFill>
                                <a:schemeClr val="accent2"/>
                              </a:solidFill>
                              <a:latin typeface="Cambria Math"/>
                            </a:rPr>
                            <m:t>𝑜𝑛</m:t>
                          </m:r>
                        </m:sub>
                      </m:sSub>
                    </m:oMath>
                  </a14:m>
                  <a:r>
                    <a:rPr lang="en-GB" sz="2000" dirty="0" smtClean="0">
                      <a:solidFill>
                        <a:schemeClr val="accent2"/>
                      </a:solidFill>
                    </a:rPr>
                    <a:t> </a:t>
                  </a:r>
                </a:p>
                <a:p>
                  <a:pPr algn="ctr"/>
                  <a:r>
                    <a:rPr lang="en-GB" sz="2000" dirty="0" smtClean="0">
                      <a:solidFill>
                        <a:srgbClr val="0070C0"/>
                      </a:solidFill>
                    </a:rPr>
                    <a:t>(lowest res.)</a:t>
                  </a:r>
                  <a:endParaRPr lang="en-GB" sz="2000" dirty="0">
                    <a:solidFill>
                      <a:srgbClr val="0070C0"/>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7289872" y="5184215"/>
                  <a:ext cx="1558850" cy="707886"/>
                </a:xfrm>
                <a:prstGeom prst="rect">
                  <a:avLst/>
                </a:prstGeom>
                <a:blipFill rotWithShape="1">
                  <a:blip r:embed="rId6"/>
                  <a:stretch>
                    <a:fillRect l="-1172" t="-4274" r="-4297" b="-13675"/>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5453620" y="3495276"/>
                  <a:ext cx="1728983" cy="732508"/>
                </a:xfrm>
                <a:prstGeom prst="rect">
                  <a:avLst/>
                </a:prstGeom>
                <a:noFill/>
                <a:ln>
                  <a:noFill/>
                </a:ln>
              </p:spPr>
              <p:txBody>
                <a:bodyPr wrap="square" rtlCol="0">
                  <a:spAutoFit/>
                </a:bodyPr>
                <a:lstStyle/>
                <a:p>
                  <a:pPr algn="ctr"/>
                  <a14:m>
                    <m:oMath xmlns:m="http://schemas.openxmlformats.org/officeDocument/2006/math">
                      <m:sSub>
                        <m:sSubPr>
                          <m:ctrlPr>
                            <a:rPr lang="en-GB" sz="2000" i="1" smtClean="0">
                              <a:solidFill>
                                <a:schemeClr val="accent2"/>
                              </a:solidFill>
                              <a:latin typeface="Cambria Math"/>
                            </a:rPr>
                          </m:ctrlPr>
                        </m:sSubPr>
                        <m:e>
                          <m:r>
                            <a:rPr lang="en-GB" sz="2000" b="0" i="1" smtClean="0">
                              <a:solidFill>
                                <a:schemeClr val="accent2"/>
                              </a:solidFill>
                              <a:latin typeface="Cambria Math"/>
                            </a:rPr>
                            <m:t>𝑅</m:t>
                          </m:r>
                        </m:e>
                        <m:sub>
                          <m:r>
                            <a:rPr lang="en-GB" sz="2000" b="0" i="1" smtClean="0">
                              <a:solidFill>
                                <a:schemeClr val="accent2"/>
                              </a:solidFill>
                              <a:latin typeface="Cambria Math"/>
                            </a:rPr>
                            <m:t>𝑜𝑓𝑓</m:t>
                          </m:r>
                        </m:sub>
                      </m:sSub>
                    </m:oMath>
                  </a14:m>
                  <a:r>
                    <a:rPr lang="en-GB" sz="2000" dirty="0" smtClean="0">
                      <a:solidFill>
                        <a:schemeClr val="accent2"/>
                      </a:solidFill>
                    </a:rPr>
                    <a:t> </a:t>
                  </a:r>
                </a:p>
                <a:p>
                  <a:pPr algn="ctr"/>
                  <a:r>
                    <a:rPr lang="en-GB" sz="2000" dirty="0" smtClean="0">
                      <a:solidFill>
                        <a:srgbClr val="0070C0"/>
                      </a:solidFill>
                    </a:rPr>
                    <a:t>(highest res.)</a:t>
                  </a:r>
                  <a:endParaRPr lang="en-GB" sz="2000" dirty="0">
                    <a:solidFill>
                      <a:srgbClr val="0070C0"/>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5453620" y="3495276"/>
                  <a:ext cx="1728983" cy="732508"/>
                </a:xfrm>
                <a:prstGeom prst="rect">
                  <a:avLst/>
                </a:prstGeom>
                <a:blipFill rotWithShape="1">
                  <a:blip r:embed="rId7"/>
                  <a:stretch>
                    <a:fillRect t="-3306" r="-1413" b="-13223"/>
                  </a:stretch>
                </a:blipFill>
                <a:ln>
                  <a:noFill/>
                </a:ln>
              </p:spPr>
              <p:txBody>
                <a:bodyPr/>
                <a:lstStyle/>
                <a:p>
                  <a:r>
                    <a:rPr lang="en-GB">
                      <a:noFill/>
                    </a:rPr>
                    <a:t> </a:t>
                  </a:r>
                </a:p>
              </p:txBody>
            </p:sp>
          </mc:Fallback>
        </mc:AlternateContent>
        <p:cxnSp>
          <p:nvCxnSpPr>
            <p:cNvPr id="22" name="Straight Arrow Connector 21"/>
            <p:cNvCxnSpPr/>
            <p:nvPr/>
          </p:nvCxnSpPr>
          <p:spPr>
            <a:xfrm>
              <a:off x="6318112" y="4227784"/>
              <a:ext cx="1" cy="467711"/>
            </a:xfrm>
            <a:prstGeom prst="straightConnector1">
              <a:avLst/>
            </a:prstGeom>
            <a:ln w="28575">
              <a:solidFill>
                <a:srgbClr val="0070C0"/>
              </a:solidFill>
              <a:tailEnd type="arrow"/>
            </a:ln>
          </p:spPr>
          <p:style>
            <a:lnRef idx="3">
              <a:schemeClr val="dk1"/>
            </a:lnRef>
            <a:fillRef idx="0">
              <a:schemeClr val="dk1"/>
            </a:fillRef>
            <a:effectRef idx="2">
              <a:schemeClr val="dk1"/>
            </a:effectRef>
            <a:fontRef idx="minor">
              <a:schemeClr val="tx1"/>
            </a:fontRef>
          </p:style>
        </p:cxnSp>
      </p:grpSp>
      <p:cxnSp>
        <p:nvCxnSpPr>
          <p:cNvPr id="32" name="Straight Arrow Connector 31"/>
          <p:cNvCxnSpPr/>
          <p:nvPr/>
        </p:nvCxnSpPr>
        <p:spPr>
          <a:xfrm>
            <a:off x="762561" y="5324215"/>
            <a:ext cx="967839" cy="0"/>
          </a:xfrm>
          <a:prstGeom prst="straightConnector1">
            <a:avLst/>
          </a:prstGeom>
          <a:ln w="28575">
            <a:solidFill>
              <a:srgbClr val="0070C0"/>
            </a:solidFill>
            <a:tailEnd type="arrow"/>
          </a:ln>
        </p:spPr>
        <p:style>
          <a:lnRef idx="3">
            <a:schemeClr val="dk1"/>
          </a:lnRef>
          <a:fillRef idx="0">
            <a:schemeClr val="dk1"/>
          </a:fillRef>
          <a:effectRef idx="2">
            <a:schemeClr val="dk1"/>
          </a:effectRef>
          <a:fontRef idx="minor">
            <a:schemeClr val="tx1"/>
          </a:fontRef>
        </p:style>
      </p:cxnSp>
      <p:cxnSp>
        <p:nvCxnSpPr>
          <p:cNvPr id="37" name="Straight Arrow Connector 36"/>
          <p:cNvCxnSpPr/>
          <p:nvPr/>
        </p:nvCxnSpPr>
        <p:spPr>
          <a:xfrm>
            <a:off x="3466979" y="5338104"/>
            <a:ext cx="612525" cy="0"/>
          </a:xfrm>
          <a:prstGeom prst="straightConnector1">
            <a:avLst/>
          </a:prstGeom>
          <a:ln w="28575">
            <a:solidFill>
              <a:srgbClr val="0070C0"/>
            </a:solidFill>
            <a:tailEnd type="arrow"/>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8" name="TextBox 37"/>
              <p:cNvSpPr txBox="1"/>
              <p:nvPr/>
            </p:nvSpPr>
            <p:spPr>
              <a:xfrm>
                <a:off x="480728" y="5338104"/>
                <a:ext cx="130328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000" b="0" i="1" smtClean="0">
                          <a:solidFill>
                            <a:srgbClr val="0070C0"/>
                          </a:solidFill>
                          <a:latin typeface="Cambria Math"/>
                        </a:rPr>
                        <m:t>𝐶𝑢𝑟𝑟𝑒𝑛𝑡</m:t>
                      </m:r>
                    </m:oMath>
                  </m:oMathPara>
                </a14:m>
                <a:endParaRPr lang="en-GB" sz="2000" dirty="0">
                  <a:solidFill>
                    <a:srgbClr val="0070C0"/>
                  </a:solidFill>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480725" y="5338104"/>
                <a:ext cx="1303283" cy="400110"/>
              </a:xfrm>
              <a:prstGeom prst="rect">
                <a:avLst/>
              </a:prstGeom>
              <a:blipFill rotWithShape="1">
                <a:blip r:embed="rId8"/>
                <a:stretch>
                  <a:fillRect t="-7692" r="-1402" b="-2769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1057873" y="4309583"/>
                <a:ext cx="3003705"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000" b="0" i="1" smtClean="0">
                          <a:solidFill>
                            <a:srgbClr val="0070C0"/>
                          </a:solidFill>
                          <a:latin typeface="Cambria Math"/>
                        </a:rPr>
                        <m:t>𝑅𝑒𝑠𝑖𝑠𝑡𝑎𝑛𝑐𝑒</m:t>
                      </m:r>
                      <m:r>
                        <a:rPr lang="en-GB" sz="2000" b="0" i="1" smtClean="0">
                          <a:solidFill>
                            <a:srgbClr val="0070C0"/>
                          </a:solidFill>
                          <a:latin typeface="Cambria Math"/>
                        </a:rPr>
                        <m:t> </m:t>
                      </m:r>
                      <m:r>
                        <a:rPr lang="en-GB" sz="2000" b="0" i="1" smtClean="0">
                          <a:solidFill>
                            <a:srgbClr val="0070C0"/>
                          </a:solidFill>
                          <a:latin typeface="Cambria Math"/>
                        </a:rPr>
                        <m:t>𝐼𝑛𝑐𝑟𝑒𝑎𝑐𝑒</m:t>
                      </m:r>
                    </m:oMath>
                  </m:oMathPara>
                </a14:m>
                <a:endParaRPr lang="en-GB" sz="2000" dirty="0">
                  <a:solidFill>
                    <a:srgbClr val="0070C0"/>
                  </a:solidFill>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1057870" y="4309583"/>
                <a:ext cx="3003705" cy="400110"/>
              </a:xfrm>
              <a:prstGeom prst="rect">
                <a:avLst/>
              </a:prstGeom>
              <a:blipFill rotWithShape="1">
                <a:blip r:embed="rId9"/>
                <a:stretch>
                  <a:fillRect t="-7576" b="-25758"/>
                </a:stretch>
              </a:blipFill>
            </p:spPr>
            <p:txBody>
              <a:bodyPr/>
              <a:lstStyle/>
              <a:p>
                <a:r>
                  <a:rPr lang="en-GB">
                    <a:noFill/>
                  </a:rPr>
                  <a:t> </a:t>
                </a:r>
              </a:p>
            </p:txBody>
          </p:sp>
        </mc:Fallback>
      </mc:AlternateContent>
      <p:sp>
        <p:nvSpPr>
          <p:cNvPr id="16" name="Title 1"/>
          <p:cNvSpPr>
            <a:spLocks noGrp="1"/>
          </p:cNvSpPr>
          <p:nvPr>
            <p:ph type="title"/>
          </p:nvPr>
        </p:nvSpPr>
        <p:spPr>
          <a:xfrm>
            <a:off x="467838" y="340246"/>
            <a:ext cx="8111313" cy="733646"/>
          </a:xfrm>
        </p:spPr>
        <p:txBody>
          <a:bodyPr>
            <a:normAutofit/>
          </a:bodyPr>
          <a:lstStyle/>
          <a:p>
            <a:r>
              <a:rPr lang="en-GB" sz="4000" b="1" dirty="0" smtClean="0">
                <a:solidFill>
                  <a:srgbClr val="0070C0"/>
                </a:solidFill>
                <a:latin typeface="Helvetica" pitchFamily="34" charset="0"/>
                <a:cs typeface="Helvetica" pitchFamily="34" charset="0"/>
              </a:rPr>
              <a:t>What is a Memristor?</a:t>
            </a:r>
            <a:endParaRPr lang="en-GB" sz="4000" b="1" dirty="0">
              <a:solidFill>
                <a:srgbClr val="0070C0"/>
              </a:solidFill>
              <a:latin typeface="Helvetica" pitchFamily="34" charset="0"/>
              <a:cs typeface="Helvetica" pitchFamily="34" charset="0"/>
            </a:endParaRPr>
          </a:p>
        </p:txBody>
      </p:sp>
    </p:spTree>
    <p:extLst>
      <p:ext uri="{BB962C8B-B14F-4D97-AF65-F5344CB8AC3E}">
        <p14:creationId xmlns:p14="http://schemas.microsoft.com/office/powerpoint/2010/main" val="29637932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10"/>
                                        <p:tgtEl>
                                          <p:spTgt spid="3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10"/>
                                        <p:tgtEl>
                                          <p:spTgt spid="38"/>
                                        </p:tgtEl>
                                      </p:cBhvr>
                                    </p:animEffect>
                                  </p:childTnLst>
                                </p:cTn>
                              </p:par>
                              <p:par>
                                <p:cTn id="31" presetID="10"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10"/>
                                        <p:tgtEl>
                                          <p:spTgt spid="3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fade">
                                      <p:cBhvr>
                                        <p:cTn id="36" dur="10"/>
                                        <p:tgtEl>
                                          <p:spTgt spid="4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27"/>
                                        </p:tgtEl>
                                        <p:attrNameLst>
                                          <p:attrName>style.visibility</p:attrName>
                                        </p:attrNameLst>
                                      </p:cBhvr>
                                      <p:to>
                                        <p:strVal val="visible"/>
                                      </p:to>
                                    </p:set>
                                    <p:animEffect transition="in" filter="fade">
                                      <p:cBhvr>
                                        <p:cTn id="41" dur="10"/>
                                        <p:tgtEl>
                                          <p:spTgt spid="102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1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8" grpId="0"/>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2164" t="4993" r="2047" b="1664"/>
          <a:stretch/>
        </p:blipFill>
        <p:spPr bwMode="auto">
          <a:xfrm>
            <a:off x="4190015" y="3212717"/>
            <a:ext cx="4172607" cy="3069022"/>
          </a:xfrm>
          <a:prstGeom prst="rect">
            <a:avLst/>
          </a:prstGeom>
          <a:noFill/>
          <a:ln>
            <a:noFill/>
          </a:ln>
          <a:extLst>
            <a:ext uri="{53640926-AAD7-44D8-BBD7-CCE9431645EC}">
              <a14:shadowObscured xmlns:a14="http://schemas.microsoft.com/office/drawing/2010/main"/>
            </a:ext>
          </a:extLst>
        </p:spPr>
      </p:pic>
      <p:sp>
        <p:nvSpPr>
          <p:cNvPr id="7" name="Title 1"/>
          <p:cNvSpPr>
            <a:spLocks noGrp="1"/>
          </p:cNvSpPr>
          <p:nvPr>
            <p:ph type="title"/>
          </p:nvPr>
        </p:nvSpPr>
        <p:spPr>
          <a:xfrm>
            <a:off x="467838" y="340246"/>
            <a:ext cx="8111313" cy="733646"/>
          </a:xfrm>
        </p:spPr>
        <p:txBody>
          <a:bodyPr>
            <a:normAutofit/>
          </a:bodyPr>
          <a:lstStyle/>
          <a:p>
            <a:r>
              <a:rPr lang="en-GB" sz="4000" b="1" dirty="0" smtClean="0">
                <a:solidFill>
                  <a:srgbClr val="0070C0"/>
                </a:solidFill>
                <a:latin typeface="Helvetica" pitchFamily="34" charset="0"/>
                <a:cs typeface="Helvetica" pitchFamily="34" charset="0"/>
              </a:rPr>
              <a:t>Motivation</a:t>
            </a:r>
            <a:endParaRPr lang="en-GB" sz="4000" b="1" dirty="0">
              <a:solidFill>
                <a:srgbClr val="0070C0"/>
              </a:solidFill>
              <a:latin typeface="Helvetica" pitchFamily="34" charset="0"/>
              <a:cs typeface="Helvetica" pitchFamily="34" charset="0"/>
            </a:endParaRPr>
          </a:p>
        </p:txBody>
      </p:sp>
      <mc:AlternateContent xmlns:mc="http://schemas.openxmlformats.org/markup-compatibility/2006" xmlns:a14="http://schemas.microsoft.com/office/drawing/2010/main">
        <mc:Choice Requires="a14">
          <p:sp>
            <p:nvSpPr>
              <p:cNvPr id="5" name="Content Placeholder 2"/>
              <p:cNvSpPr txBox="1">
                <a:spLocks/>
              </p:cNvSpPr>
              <p:nvPr/>
            </p:nvSpPr>
            <p:spPr>
              <a:xfrm>
                <a:off x="628650" y="1419226"/>
                <a:ext cx="7886700" cy="47577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smtClean="0"/>
                  <a:t>Advancements in computing by miniaturisation</a:t>
                </a:r>
              </a:p>
              <a:p>
                <a:r>
                  <a:rPr lang="en-GB" sz="2400" dirty="0" smtClean="0"/>
                  <a:t>Transistor scaling reaching fundamental limits</a:t>
                </a:r>
              </a:p>
              <a:p>
                <a:r>
                  <a:rPr lang="en-GB" sz="2400" dirty="0" smtClean="0"/>
                  <a:t>Beyond </a:t>
                </a:r>
                <a14:m>
                  <m:oMath xmlns:m="http://schemas.openxmlformats.org/officeDocument/2006/math">
                    <m:r>
                      <a:rPr lang="en-GB" sz="2400" i="1" dirty="0" smtClean="0">
                        <a:solidFill>
                          <a:srgbClr val="0070C0"/>
                        </a:solidFill>
                        <a:latin typeface="Cambria Math"/>
                      </a:rPr>
                      <m:t>10</m:t>
                    </m:r>
                    <m:r>
                      <a:rPr lang="en-GB" sz="2400" i="1" dirty="0" smtClean="0">
                        <a:solidFill>
                          <a:srgbClr val="0070C0"/>
                        </a:solidFill>
                        <a:latin typeface="Cambria Math"/>
                      </a:rPr>
                      <m:t>𝑛𝑚</m:t>
                    </m:r>
                    <m:r>
                      <a:rPr lang="en-GB" sz="2400" i="1" dirty="0" smtClean="0">
                        <a:solidFill>
                          <a:srgbClr val="0070C0"/>
                        </a:solidFill>
                        <a:latin typeface="Cambria Math"/>
                      </a:rPr>
                      <m:t> </m:t>
                    </m:r>
                  </m:oMath>
                </a14:m>
                <a:r>
                  <a:rPr lang="en-GB" sz="2400" dirty="0"/>
                  <a:t>is uncertain </a:t>
                </a:r>
                <a:r>
                  <a:rPr lang="en-GB" sz="2400" dirty="0">
                    <a:solidFill>
                      <a:srgbClr val="0070C0"/>
                    </a:solidFill>
                  </a:rPr>
                  <a:t>(cost effectiveness)</a:t>
                </a:r>
              </a:p>
              <a:p>
                <a:r>
                  <a:rPr lang="en-GB" sz="2400" dirty="0"/>
                  <a:t>Memristors can be </a:t>
                </a:r>
                <a:r>
                  <a:rPr lang="en-GB" sz="2400" dirty="0" smtClean="0"/>
                  <a:t>smaller</a:t>
                </a:r>
              </a:p>
              <a:p>
                <a:r>
                  <a:rPr lang="en-GB" sz="2400" dirty="0" smtClean="0"/>
                  <a:t>Higher packing densities</a:t>
                </a:r>
              </a:p>
              <a:p>
                <a:endParaRPr lang="en-GB" sz="2400" dirty="0" smtClean="0"/>
              </a:p>
              <a:p>
                <a:endParaRPr lang="en-GB" sz="2400" dirty="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628650" y="1419226"/>
                <a:ext cx="7886700" cy="4757738"/>
              </a:xfrm>
              <a:prstGeom prst="rect">
                <a:avLst/>
              </a:prstGeom>
              <a:blipFill rotWithShape="1">
                <a:blip r:embed="rId4"/>
                <a:stretch>
                  <a:fillRect l="-1005" t="-1795"/>
                </a:stretch>
              </a:blipFill>
            </p:spPr>
            <p:txBody>
              <a:bodyPr/>
              <a:lstStyle/>
              <a:p>
                <a:r>
                  <a:rPr lang="en-GB">
                    <a:noFill/>
                  </a:rPr>
                  <a:t> </a:t>
                </a:r>
              </a:p>
            </p:txBody>
          </p:sp>
        </mc:Fallback>
      </mc:AlternateContent>
    </p:spTree>
    <p:extLst>
      <p:ext uri="{BB962C8B-B14F-4D97-AF65-F5344CB8AC3E}">
        <p14:creationId xmlns:p14="http://schemas.microsoft.com/office/powerpoint/2010/main" val="16279100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
                                        <p:tgtEl>
                                          <p:spTgt spid="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1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10"/>
                                        <p:tgtEl>
                                          <p:spTgt spid="5">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10"/>
                                        <p:tgtEl>
                                          <p:spTgt spid="5">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416270"/>
            <a:ext cx="7886700" cy="4684495"/>
          </a:xfrm>
        </p:spPr>
        <p:txBody>
          <a:bodyPr>
            <a:normAutofit/>
          </a:bodyPr>
          <a:lstStyle/>
          <a:p>
            <a:r>
              <a:rPr lang="en-GB" sz="2400" dirty="0" smtClean="0"/>
              <a:t>Non-linear state space</a:t>
            </a:r>
          </a:p>
          <a:p>
            <a:pPr lvl="1"/>
            <a:r>
              <a:rPr lang="en-GB" sz="2000" dirty="0"/>
              <a:t>S</a:t>
            </a:r>
            <a:r>
              <a:rPr lang="en-GB" sz="2000" dirty="0" smtClean="0"/>
              <a:t>tate equation: 1 state variable with physical meaning 	</a:t>
            </a:r>
            <a:endParaRPr lang="en-GB" sz="2000" dirty="0"/>
          </a:p>
          <a:p>
            <a:pPr lvl="1"/>
            <a:r>
              <a:rPr lang="en-GB" sz="2000" dirty="0"/>
              <a:t>O</a:t>
            </a:r>
            <a:r>
              <a:rPr lang="en-GB" sz="2000" dirty="0" smtClean="0"/>
              <a:t>utput equation: IV relationship</a:t>
            </a:r>
          </a:p>
          <a:p>
            <a:r>
              <a:rPr lang="en-GB" sz="2400" dirty="0"/>
              <a:t>M</a:t>
            </a:r>
            <a:r>
              <a:rPr lang="en-GB" sz="2400" dirty="0" smtClean="0"/>
              <a:t>odified version of VTEAM model in P</a:t>
            </a:r>
            <a:r>
              <a:rPr lang="en-GB" sz="2400" dirty="0"/>
              <a:t>S</a:t>
            </a:r>
            <a:r>
              <a:rPr lang="en-GB" sz="2400" dirty="0" smtClean="0"/>
              <a:t>pice</a:t>
            </a:r>
          </a:p>
          <a:p>
            <a:pPr lvl="1"/>
            <a:r>
              <a:rPr lang="en-GB" sz="2000" dirty="0" smtClean="0"/>
              <a:t>Computationally efficient</a:t>
            </a:r>
          </a:p>
          <a:p>
            <a:pPr lvl="1"/>
            <a:r>
              <a:rPr lang="en-GB" sz="2000" dirty="0" smtClean="0"/>
              <a:t>Sufficiently accurate</a:t>
            </a:r>
          </a:p>
          <a:p>
            <a:pPr lvl="1"/>
            <a:r>
              <a:rPr lang="en-GB" sz="2000" dirty="0" smtClean="0"/>
              <a:t>Flexible and can fit many types of device </a:t>
            </a:r>
          </a:p>
          <a:p>
            <a:pPr lvl="1"/>
            <a:r>
              <a:rPr lang="en-GB" sz="2000" dirty="0" smtClean="0"/>
              <a:t>Explicit voltage threshold</a:t>
            </a:r>
            <a:endParaRPr lang="en-GB" sz="2000" dirty="0"/>
          </a:p>
        </p:txBody>
      </p:sp>
      <p:sp>
        <p:nvSpPr>
          <p:cNvPr id="4" name="Title 1"/>
          <p:cNvSpPr txBox="1">
            <a:spLocks/>
          </p:cNvSpPr>
          <p:nvPr/>
        </p:nvSpPr>
        <p:spPr>
          <a:xfrm>
            <a:off x="467838" y="340246"/>
            <a:ext cx="8111313" cy="7336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b="1" dirty="0" smtClean="0">
                <a:solidFill>
                  <a:srgbClr val="0070C0"/>
                </a:solidFill>
                <a:latin typeface="Helvetica" pitchFamily="34" charset="0"/>
                <a:cs typeface="Helvetica" pitchFamily="34" charset="0"/>
              </a:rPr>
              <a:t>Modelling</a:t>
            </a:r>
            <a:endParaRPr lang="en-GB" sz="4000" b="1" dirty="0">
              <a:solidFill>
                <a:srgbClr val="0070C0"/>
              </a:solidFill>
              <a:latin typeface="Helvetica" pitchFamily="34" charset="0"/>
              <a:cs typeface="Helvetica" pitchFamily="34" charset="0"/>
            </a:endParaRPr>
          </a:p>
        </p:txBody>
      </p:sp>
      <p:pic>
        <p:nvPicPr>
          <p:cNvPr id="7" name="Picture 6"/>
          <p:cNvPicPr>
            <a:picLocks noChangeAspect="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3571" t="1557"/>
          <a:stretch/>
        </p:blipFill>
        <p:spPr bwMode="auto">
          <a:xfrm>
            <a:off x="5055057" y="3864743"/>
            <a:ext cx="3910280" cy="284063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223931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
                                        <p:tgtEl>
                                          <p:spTgt spid="3">
                                            <p:txEl>
                                              <p:pRg st="3" end="3"/>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10"/>
                                        <p:tgtEl>
                                          <p:spTgt spid="3">
                                            <p:txEl>
                                              <p:pRg st="4" end="4"/>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10"/>
                                        <p:tgtEl>
                                          <p:spTgt spid="3">
                                            <p:txEl>
                                              <p:pRg st="5" end="5"/>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10"/>
                                        <p:tgtEl>
                                          <p:spTgt spid="3">
                                            <p:txEl>
                                              <p:pRg st="6" end="6"/>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1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1"/>
              <p:cNvSpPr txBox="1">
                <a:spLocks/>
              </p:cNvSpPr>
              <p:nvPr/>
            </p:nvSpPr>
            <p:spPr>
              <a:xfrm>
                <a:off x="467838" y="340246"/>
                <a:ext cx="8111313" cy="7336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b="1" dirty="0" smtClean="0">
                    <a:solidFill>
                      <a:srgbClr val="0070C0"/>
                    </a:solidFill>
                    <a:latin typeface="Helvetica" pitchFamily="34" charset="0"/>
                    <a:cs typeface="Helvetica" pitchFamily="34" charset="0"/>
                  </a:rPr>
                  <a:t>Model Fitting – </a:t>
                </a:r>
                <a14:m>
                  <m:oMath xmlns:m="http://schemas.openxmlformats.org/officeDocument/2006/math">
                    <m:r>
                      <a:rPr lang="en-GB" sz="4000" b="1" i="1" dirty="0" smtClean="0">
                        <a:solidFill>
                          <a:srgbClr val="0070C0"/>
                        </a:solidFill>
                        <a:latin typeface="Cambria Math"/>
                        <a:cs typeface="Helvetica" pitchFamily="34" charset="0"/>
                      </a:rPr>
                      <m:t>𝑻𝒊</m:t>
                    </m:r>
                    <m:sSub>
                      <m:sSubPr>
                        <m:ctrlPr>
                          <a:rPr lang="en-GB" sz="4000" b="1" i="1" dirty="0" smtClean="0">
                            <a:solidFill>
                              <a:srgbClr val="0070C0"/>
                            </a:solidFill>
                            <a:latin typeface="Cambria Math"/>
                            <a:cs typeface="Helvetica" pitchFamily="34" charset="0"/>
                          </a:rPr>
                        </m:ctrlPr>
                      </m:sSubPr>
                      <m:e>
                        <m:r>
                          <a:rPr lang="en-GB" sz="4000" b="1" i="1" dirty="0" smtClean="0">
                            <a:solidFill>
                              <a:srgbClr val="0070C0"/>
                            </a:solidFill>
                            <a:latin typeface="Cambria Math"/>
                            <a:cs typeface="Helvetica" pitchFamily="34" charset="0"/>
                          </a:rPr>
                          <m:t>𝑶</m:t>
                        </m:r>
                      </m:e>
                      <m:sub>
                        <m:r>
                          <a:rPr lang="en-GB" sz="4000" b="1" i="1" dirty="0" smtClean="0">
                            <a:solidFill>
                              <a:srgbClr val="0070C0"/>
                            </a:solidFill>
                            <a:latin typeface="Cambria Math"/>
                            <a:cs typeface="Helvetica" pitchFamily="34" charset="0"/>
                          </a:rPr>
                          <m:t>𝟐</m:t>
                        </m:r>
                      </m:sub>
                    </m:sSub>
                    <m:r>
                      <a:rPr lang="en-GB" sz="4000" b="1" i="1" dirty="0" smtClean="0">
                        <a:solidFill>
                          <a:srgbClr val="0070C0"/>
                        </a:solidFill>
                        <a:latin typeface="Cambria Math"/>
                        <a:cs typeface="Helvetica" pitchFamily="34" charset="0"/>
                      </a:rPr>
                      <m:t> </m:t>
                    </m:r>
                  </m:oMath>
                </a14:m>
                <a:r>
                  <a:rPr lang="en-GB" sz="4000" b="1" dirty="0" smtClean="0">
                    <a:solidFill>
                      <a:srgbClr val="0070C0"/>
                    </a:solidFill>
                    <a:latin typeface="Helvetica" pitchFamily="34" charset="0"/>
                    <a:cs typeface="Helvetica" pitchFamily="34" charset="0"/>
                  </a:rPr>
                  <a:t>Device</a:t>
                </a:r>
                <a:endParaRPr lang="en-GB" sz="4000" b="1" dirty="0">
                  <a:solidFill>
                    <a:srgbClr val="0070C0"/>
                  </a:solidFill>
                  <a:latin typeface="Helvetica" pitchFamily="34" charset="0"/>
                  <a:cs typeface="Helvetica" pitchFamily="34" charset="0"/>
                </a:endParaRPr>
              </a:p>
            </p:txBody>
          </p:sp>
        </mc:Choice>
        <mc:Fallback xmlns="">
          <p:sp>
            <p:nvSpPr>
              <p:cNvPr id="3" name="Title 1"/>
              <p:cNvSpPr txBox="1">
                <a:spLocks noRot="1" noChangeAspect="1" noMove="1" noResize="1" noEditPoints="1" noAdjustHandles="1" noChangeArrowheads="1" noChangeShapeType="1" noTextEdit="1"/>
              </p:cNvSpPr>
              <p:nvPr/>
            </p:nvSpPr>
            <p:spPr>
              <a:xfrm>
                <a:off x="467835" y="340246"/>
                <a:ext cx="8111313" cy="733646"/>
              </a:xfrm>
              <a:prstGeom prst="rect">
                <a:avLst/>
              </a:prstGeom>
              <a:blipFill rotWithShape="1">
                <a:blip r:embed="rId3"/>
                <a:stretch>
                  <a:fillRect l="-2707" t="-17500" b="-29167"/>
                </a:stretch>
              </a:blipFill>
            </p:spPr>
            <p:txBody>
              <a:bodyPr/>
              <a:lstStyle/>
              <a:p>
                <a:r>
                  <a:rPr lang="en-GB">
                    <a:noFill/>
                  </a:rPr>
                  <a:t> </a:t>
                </a:r>
              </a:p>
            </p:txBody>
          </p:sp>
        </mc:Fallback>
      </mc:AlternateContent>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510" y="1288985"/>
            <a:ext cx="7319962" cy="518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4" name="TextBox 3"/>
              <p:cNvSpPr txBox="1"/>
              <p:nvPr/>
            </p:nvSpPr>
            <p:spPr>
              <a:xfrm>
                <a:off x="4953000" y="5181201"/>
                <a:ext cx="2362200" cy="707886"/>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a:rPr lang="en-GB" sz="2000" b="0" i="1" smtClean="0">
                        <a:solidFill>
                          <a:schemeClr val="tx1"/>
                        </a:solidFill>
                        <a:latin typeface="Cambria Math"/>
                      </a:rPr>
                      <m:t>3.5% </m:t>
                    </m:r>
                  </m:oMath>
                </a14:m>
                <a:r>
                  <a:rPr lang="en-GB" sz="2000" i="0" dirty="0" smtClean="0">
                    <a:solidFill>
                      <a:schemeClr val="tx1"/>
                    </a:solidFill>
                    <a:latin typeface="+mj-lt"/>
                  </a:rPr>
                  <a:t>Relative  RMS Error</a:t>
                </a:r>
                <a:endParaRPr lang="en-GB" sz="2000" dirty="0">
                  <a:solidFill>
                    <a:schemeClr val="tx1"/>
                  </a:solidFill>
                  <a:latin typeface="+mj-lt"/>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4953000" y="5181201"/>
                <a:ext cx="2362200" cy="707886"/>
              </a:xfrm>
              <a:prstGeom prst="rect">
                <a:avLst/>
              </a:prstGeom>
              <a:blipFill rotWithShape="1">
                <a:blip r:embed="rId5"/>
                <a:stretch>
                  <a:fillRect t="-3390" r="-771" b="-13559"/>
                </a:stretch>
              </a:blipFill>
              <a:ln/>
            </p:spPr>
            <p:txBody>
              <a:bodyPr/>
              <a:lstStyle/>
              <a:p>
                <a:r>
                  <a:rPr lang="en-GB">
                    <a:noFill/>
                  </a:rPr>
                  <a:t> </a:t>
                </a:r>
              </a:p>
            </p:txBody>
          </p:sp>
        </mc:Fallback>
      </mc:AlternateContent>
    </p:spTree>
    <p:extLst>
      <p:ext uri="{BB962C8B-B14F-4D97-AF65-F5344CB8AC3E}">
        <p14:creationId xmlns:p14="http://schemas.microsoft.com/office/powerpoint/2010/main" val="18195353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628650" y="1492470"/>
            <a:ext cx="7886700" cy="4684495"/>
          </a:xfrm>
        </p:spPr>
        <p:txBody>
          <a:bodyPr/>
          <a:lstStyle/>
          <a:p>
            <a:r>
              <a:rPr lang="en-GB" sz="2400" dirty="0" smtClean="0"/>
              <a:t>3 most promising:</a:t>
            </a:r>
          </a:p>
          <a:p>
            <a:pPr lvl="1"/>
            <a:r>
              <a:rPr lang="en-GB" sz="2000" dirty="0" smtClean="0"/>
              <a:t>1</a:t>
            </a:r>
            <a:r>
              <a:rPr lang="en-GB" sz="2000" dirty="0"/>
              <a:t>) Material </a:t>
            </a:r>
            <a:r>
              <a:rPr lang="en-GB" sz="2000" dirty="0" smtClean="0"/>
              <a:t>Implication</a:t>
            </a:r>
          </a:p>
          <a:p>
            <a:pPr lvl="1"/>
            <a:r>
              <a:rPr lang="en-GB" sz="2000" dirty="0" smtClean="0"/>
              <a:t>2</a:t>
            </a:r>
            <a:r>
              <a:rPr lang="en-GB" sz="2000" dirty="0"/>
              <a:t>) MAGIC – Memristor Aided </a:t>
            </a:r>
            <a:r>
              <a:rPr lang="en-GB" sz="2000" dirty="0" smtClean="0"/>
              <a:t>Logic</a:t>
            </a:r>
          </a:p>
          <a:p>
            <a:pPr lvl="1"/>
            <a:r>
              <a:rPr lang="en-GB" sz="2000" dirty="0" smtClean="0">
                <a:solidFill>
                  <a:srgbClr val="0070C0"/>
                </a:solidFill>
              </a:rPr>
              <a:t>3</a:t>
            </a:r>
            <a:r>
              <a:rPr lang="en-GB" sz="2000" dirty="0">
                <a:solidFill>
                  <a:srgbClr val="0070C0"/>
                </a:solidFill>
              </a:rPr>
              <a:t>) MRL – Memristor Ratio </a:t>
            </a:r>
            <a:r>
              <a:rPr lang="en-GB" sz="2000" dirty="0" smtClean="0">
                <a:solidFill>
                  <a:srgbClr val="0070C0"/>
                </a:solidFill>
              </a:rPr>
              <a:t>Logic</a:t>
            </a:r>
            <a:endParaRPr lang="en-GB" sz="2000" dirty="0">
              <a:solidFill>
                <a:srgbClr val="0070C0"/>
              </a:solidFill>
            </a:endParaRPr>
          </a:p>
        </p:txBody>
      </p:sp>
      <p:sp>
        <p:nvSpPr>
          <p:cNvPr id="5" name="Title 1"/>
          <p:cNvSpPr txBox="1">
            <a:spLocks/>
          </p:cNvSpPr>
          <p:nvPr/>
        </p:nvSpPr>
        <p:spPr>
          <a:xfrm>
            <a:off x="467838" y="340246"/>
            <a:ext cx="8111313" cy="7336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b="1" dirty="0" smtClean="0">
                <a:solidFill>
                  <a:srgbClr val="0070C0"/>
                </a:solidFill>
                <a:latin typeface="Helvetica" pitchFamily="34" charset="0"/>
                <a:cs typeface="Helvetica" pitchFamily="34" charset="0"/>
              </a:rPr>
              <a:t>Logic Families:</a:t>
            </a:r>
            <a:endParaRPr lang="en-GB" sz="4000" b="1" dirty="0">
              <a:solidFill>
                <a:srgbClr val="0070C0"/>
              </a:solidFill>
              <a:latin typeface="Helvetica" pitchFamily="34" charset="0"/>
              <a:cs typeface="Helvetica" pitchFamily="34" charset="0"/>
            </a:endParaRPr>
          </a:p>
        </p:txBody>
      </p:sp>
    </p:spTree>
    <p:extLst>
      <p:ext uri="{BB962C8B-B14F-4D97-AF65-F5344CB8AC3E}">
        <p14:creationId xmlns:p14="http://schemas.microsoft.com/office/powerpoint/2010/main" val="8889169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C:\Users\Vijay\Google Drive\Year 4\FYP\Figures and images\draw.io\MRL\MRL1 (2).wmf"/>
          <p:cNvPicPr>
            <a:picLocks noChangeAspect="1" noChangeArrowheads="1"/>
          </p:cNvPicPr>
          <p:nvPr/>
        </p:nvPicPr>
        <p:blipFill rotWithShape="1">
          <a:blip r:embed="rId3">
            <a:extLst>
              <a:ext uri="{28A0092B-C50C-407E-A947-70E740481C1C}">
                <a14:useLocalDpi xmlns:a14="http://schemas.microsoft.com/office/drawing/2010/main" val="0"/>
              </a:ext>
            </a:extLst>
          </a:blip>
          <a:srcRect l="8134" t="19393" r="6062" b="25500"/>
          <a:stretch/>
        </p:blipFill>
        <p:spPr bwMode="auto">
          <a:xfrm>
            <a:off x="5704635" y="2088831"/>
            <a:ext cx="2050563" cy="16103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1" name="Rectangle 10"/>
              <p:cNvSpPr/>
              <p:nvPr/>
            </p:nvSpPr>
            <p:spPr>
              <a:xfrm>
                <a:off x="7566857" y="2931065"/>
                <a:ext cx="70916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000" b="0" i="1" smtClean="0">
                              <a:latin typeface="Cambria Math"/>
                            </a:rPr>
                          </m:ctrlPr>
                        </m:sSubPr>
                        <m:e>
                          <m:r>
                            <a:rPr lang="en-GB" sz="2000" b="0" i="1" smtClean="0">
                              <a:latin typeface="Cambria Math"/>
                            </a:rPr>
                            <m:t>𝑣</m:t>
                          </m:r>
                        </m:e>
                        <m:sub>
                          <m:r>
                            <a:rPr lang="en-GB" sz="2000" b="0" i="1" smtClean="0">
                              <a:latin typeface="Cambria Math"/>
                            </a:rPr>
                            <m:t>𝑜𝑢𝑡</m:t>
                          </m:r>
                        </m:sub>
                      </m:sSub>
                    </m:oMath>
                  </m:oMathPara>
                </a14:m>
                <a:endParaRPr lang="en-GB" dirty="0"/>
              </a:p>
            </p:txBody>
          </p:sp>
        </mc:Choice>
        <mc:Fallback xmlns="">
          <p:sp>
            <p:nvSpPr>
              <p:cNvPr id="11" name="Rectangle 10"/>
              <p:cNvSpPr>
                <a:spLocks noRot="1" noChangeAspect="1" noMove="1" noResize="1" noEditPoints="1" noAdjustHandles="1" noChangeArrowheads="1" noChangeShapeType="1" noTextEdit="1"/>
              </p:cNvSpPr>
              <p:nvPr/>
            </p:nvSpPr>
            <p:spPr>
              <a:xfrm>
                <a:off x="7566857" y="2931066"/>
                <a:ext cx="709168" cy="400110"/>
              </a:xfrm>
              <a:prstGeom prst="rect">
                <a:avLst/>
              </a:prstGeom>
              <a:blipFill rotWithShape="1">
                <a:blip r:embed="rId4"/>
                <a:stretch>
                  <a:fillRect t="-7692" r="-12821" b="-2769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4841627" y="2282171"/>
                <a:ext cx="73141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000" b="0" i="1" smtClean="0">
                              <a:latin typeface="Cambria Math"/>
                            </a:rPr>
                          </m:ctrlPr>
                        </m:sSubPr>
                        <m:e>
                          <m:r>
                            <a:rPr lang="en-GB" sz="2000" b="0" i="1" smtClean="0">
                              <a:latin typeface="Cambria Math"/>
                            </a:rPr>
                            <m:t>𝑣</m:t>
                          </m:r>
                        </m:e>
                        <m:sub>
                          <m:r>
                            <a:rPr lang="en-GB" sz="2000" b="0" i="1" smtClean="0">
                              <a:latin typeface="Cambria Math"/>
                            </a:rPr>
                            <m:t>𝑖𝑛</m:t>
                          </m:r>
                          <m:r>
                            <a:rPr lang="en-GB" sz="2000" b="0" i="1" smtClean="0">
                              <a:latin typeface="Cambria Math"/>
                            </a:rPr>
                            <m:t> 1</m:t>
                          </m:r>
                        </m:sub>
                      </m:sSub>
                    </m:oMath>
                  </m:oMathPara>
                </a14:m>
                <a:endParaRPr lang="en-GB" dirty="0"/>
              </a:p>
            </p:txBody>
          </p:sp>
        </mc:Choice>
        <mc:Fallback xmlns="">
          <p:sp>
            <p:nvSpPr>
              <p:cNvPr id="12" name="Rectangle 11"/>
              <p:cNvSpPr>
                <a:spLocks noRot="1" noChangeAspect="1" noMove="1" noResize="1" noEditPoints="1" noAdjustHandles="1" noChangeArrowheads="1" noChangeShapeType="1" noTextEdit="1"/>
              </p:cNvSpPr>
              <p:nvPr/>
            </p:nvSpPr>
            <p:spPr>
              <a:xfrm>
                <a:off x="4841626" y="2282171"/>
                <a:ext cx="731419" cy="400110"/>
              </a:xfrm>
              <a:prstGeom prst="rect">
                <a:avLst/>
              </a:prstGeom>
              <a:blipFill rotWithShape="1">
                <a:blip r:embed="rId5"/>
                <a:stretch>
                  <a:fillRect t="-7576" r="-12500" b="-2575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5950788" y="1475411"/>
                <a:ext cx="1303283" cy="400110"/>
              </a:xfrm>
              <a:prstGeom prst="rect">
                <a:avLst/>
              </a:prstGeom>
              <a:noFill/>
              <a:ln>
                <a:noFill/>
              </a:ln>
            </p:spPr>
            <p:txBody>
              <a:bodyPr wrap="square" rtlCol="0">
                <a:spAutoFit/>
              </a:bodyPr>
              <a:lstStyle/>
              <a:p>
                <a14:m>
                  <m:oMath xmlns:m="http://schemas.openxmlformats.org/officeDocument/2006/math">
                    <m:r>
                      <a:rPr lang="en-GB" sz="2000" b="1" i="1" smtClean="0">
                        <a:solidFill>
                          <a:srgbClr val="0070C0"/>
                        </a:solidFill>
                        <a:latin typeface="Cambria Math"/>
                      </a:rPr>
                      <m:t>𝑨𝑵𝑫</m:t>
                    </m:r>
                  </m:oMath>
                </a14:m>
                <a:r>
                  <a:rPr lang="en-GB" sz="2000" b="1" dirty="0" smtClean="0">
                    <a:solidFill>
                      <a:srgbClr val="0070C0"/>
                    </a:solidFill>
                  </a:rPr>
                  <a:t> Gate</a:t>
                </a:r>
                <a:endParaRPr lang="en-GB" sz="2000" b="1" dirty="0">
                  <a:solidFill>
                    <a:srgbClr val="0070C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5950785" y="1475411"/>
                <a:ext cx="1303283" cy="400110"/>
              </a:xfrm>
              <a:prstGeom prst="rect">
                <a:avLst/>
              </a:prstGeom>
              <a:blipFill rotWithShape="1">
                <a:blip r:embed="rId6"/>
                <a:stretch>
                  <a:fillRect t="-7576" r="-9346" b="-25758"/>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4833223" y="3021986"/>
                <a:ext cx="73141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000" b="0" i="1" smtClean="0">
                              <a:latin typeface="Cambria Math"/>
                            </a:rPr>
                          </m:ctrlPr>
                        </m:sSubPr>
                        <m:e>
                          <m:r>
                            <a:rPr lang="en-GB" sz="2000" b="0" i="1" smtClean="0">
                              <a:latin typeface="Cambria Math"/>
                            </a:rPr>
                            <m:t>𝑣</m:t>
                          </m:r>
                        </m:e>
                        <m:sub>
                          <m:r>
                            <a:rPr lang="en-GB" sz="2000" b="0" i="1" smtClean="0">
                              <a:latin typeface="Cambria Math"/>
                            </a:rPr>
                            <m:t>𝑖𝑛</m:t>
                          </m:r>
                          <m:r>
                            <a:rPr lang="en-GB" sz="2000" b="0" i="1" smtClean="0">
                              <a:latin typeface="Cambria Math"/>
                            </a:rPr>
                            <m:t> 2</m:t>
                          </m:r>
                        </m:sub>
                      </m:sSub>
                    </m:oMath>
                  </m:oMathPara>
                </a14:m>
                <a:endParaRPr lang="en-GB" dirty="0"/>
              </a:p>
            </p:txBody>
          </p:sp>
        </mc:Choice>
        <mc:Fallback xmlns="">
          <p:sp>
            <p:nvSpPr>
              <p:cNvPr id="26" name="Rectangle 25"/>
              <p:cNvSpPr>
                <a:spLocks noRot="1" noChangeAspect="1" noMove="1" noResize="1" noEditPoints="1" noAdjustHandles="1" noChangeArrowheads="1" noChangeShapeType="1" noTextEdit="1"/>
              </p:cNvSpPr>
              <p:nvPr/>
            </p:nvSpPr>
            <p:spPr>
              <a:xfrm>
                <a:off x="4833222" y="3021987"/>
                <a:ext cx="731419" cy="400110"/>
              </a:xfrm>
              <a:prstGeom prst="rect">
                <a:avLst/>
              </a:prstGeom>
              <a:blipFill rotWithShape="1">
                <a:blip r:embed="rId7"/>
                <a:stretch>
                  <a:fillRect t="-7692" r="-11667" b="-2769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1172101" y="1491037"/>
                <a:ext cx="2330450" cy="40011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000" b="1" i="1" smtClean="0">
                          <a:solidFill>
                            <a:srgbClr val="0070C0"/>
                          </a:solidFill>
                          <a:latin typeface="Cambria Math"/>
                        </a:rPr>
                        <m:t>𝑨𝑵𝑫</m:t>
                      </m:r>
                      <m:r>
                        <a:rPr lang="en-GB" sz="2000" b="1" i="1" smtClean="0">
                          <a:solidFill>
                            <a:srgbClr val="0070C0"/>
                          </a:solidFill>
                          <a:latin typeface="Cambria Math"/>
                        </a:rPr>
                        <m:t> </m:t>
                      </m:r>
                      <m:r>
                        <a:rPr lang="en-GB" sz="2000" b="1" i="1" smtClean="0">
                          <a:solidFill>
                            <a:srgbClr val="0070C0"/>
                          </a:solidFill>
                          <a:latin typeface="Cambria Math"/>
                        </a:rPr>
                        <m:t>𝑻𝒓𝒖𝒕𝒉</m:t>
                      </m:r>
                      <m:r>
                        <a:rPr lang="en-GB" sz="2000" b="1" i="1" smtClean="0">
                          <a:solidFill>
                            <a:srgbClr val="0070C0"/>
                          </a:solidFill>
                          <a:latin typeface="Cambria Math"/>
                        </a:rPr>
                        <m:t> </m:t>
                      </m:r>
                      <m:r>
                        <a:rPr lang="en-GB" sz="2000" b="1" i="1" smtClean="0">
                          <a:solidFill>
                            <a:srgbClr val="0070C0"/>
                          </a:solidFill>
                          <a:latin typeface="Cambria Math"/>
                        </a:rPr>
                        <m:t>𝑻𝒂𝒃𝒍𝒆</m:t>
                      </m:r>
                    </m:oMath>
                  </m:oMathPara>
                </a14:m>
                <a:endParaRPr lang="en-GB" sz="2000" b="1" dirty="0">
                  <a:solidFill>
                    <a:srgbClr val="0070C0"/>
                  </a:solidFill>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1172101" y="1491038"/>
                <a:ext cx="2330450" cy="400110"/>
              </a:xfrm>
              <a:prstGeom prst="rect">
                <a:avLst/>
              </a:prstGeom>
              <a:blipFill rotWithShape="1">
                <a:blip r:embed="rId8"/>
                <a:stretch>
                  <a:fillRect t="-7692" r="-3916" b="-27692"/>
                </a:stretch>
              </a:blipFill>
              <a:ln>
                <a:noFill/>
              </a:ln>
            </p:spPr>
            <p:txBody>
              <a:bodyPr/>
              <a:lstStyle/>
              <a:p>
                <a:r>
                  <a:rPr lang="en-GB">
                    <a:noFill/>
                  </a:rPr>
                  <a:t> </a:t>
                </a:r>
              </a:p>
            </p:txBody>
          </p:sp>
        </mc:Fallback>
      </mc:AlternateContent>
      <p:sp>
        <p:nvSpPr>
          <p:cNvPr id="1048" name="AutoShape 50"/>
          <p:cNvSpPr>
            <a:spLocks noChangeAspect="1" noChangeArrowheads="1" noTextEdit="1"/>
          </p:cNvSpPr>
          <p:nvPr/>
        </p:nvSpPr>
        <p:spPr bwMode="auto">
          <a:xfrm>
            <a:off x="683154" y="1901983"/>
            <a:ext cx="3235325" cy="211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9" name="Rectangle 52"/>
          <p:cNvSpPr>
            <a:spLocks noChangeArrowheads="1"/>
          </p:cNvSpPr>
          <p:nvPr/>
        </p:nvSpPr>
        <p:spPr bwMode="auto">
          <a:xfrm>
            <a:off x="683154" y="2352832"/>
            <a:ext cx="3235325" cy="19051"/>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1050" name="Rectangle 53"/>
          <p:cNvSpPr>
            <a:spLocks noChangeArrowheads="1"/>
          </p:cNvSpPr>
          <p:nvPr/>
        </p:nvSpPr>
        <p:spPr bwMode="auto">
          <a:xfrm>
            <a:off x="683154" y="2740184"/>
            <a:ext cx="3235325" cy="12700"/>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1051" name="Rectangle 54"/>
          <p:cNvSpPr>
            <a:spLocks noChangeArrowheads="1"/>
          </p:cNvSpPr>
          <p:nvPr/>
        </p:nvSpPr>
        <p:spPr bwMode="auto">
          <a:xfrm>
            <a:off x="683154" y="3122771"/>
            <a:ext cx="3235325" cy="12700"/>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1052" name="Rectangle 55"/>
          <p:cNvSpPr>
            <a:spLocks noChangeArrowheads="1"/>
          </p:cNvSpPr>
          <p:nvPr/>
        </p:nvSpPr>
        <p:spPr bwMode="auto">
          <a:xfrm>
            <a:off x="683154" y="3506944"/>
            <a:ext cx="3235325" cy="11112"/>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1053" name="Rectangle 56"/>
          <p:cNvSpPr>
            <a:spLocks noChangeArrowheads="1"/>
          </p:cNvSpPr>
          <p:nvPr/>
        </p:nvSpPr>
        <p:spPr bwMode="auto">
          <a:xfrm>
            <a:off x="683154" y="1895632"/>
            <a:ext cx="3235325" cy="19051"/>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1054" name="Rectangle 57"/>
          <p:cNvSpPr>
            <a:spLocks noChangeArrowheads="1"/>
          </p:cNvSpPr>
          <p:nvPr/>
        </p:nvSpPr>
        <p:spPr bwMode="auto">
          <a:xfrm>
            <a:off x="683154" y="3886357"/>
            <a:ext cx="3235325" cy="19051"/>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1055" name="Freeform 58"/>
          <p:cNvSpPr>
            <a:spLocks/>
          </p:cNvSpPr>
          <p:nvPr/>
        </p:nvSpPr>
        <p:spPr bwMode="auto">
          <a:xfrm>
            <a:off x="938742" y="2100419"/>
            <a:ext cx="144463" cy="125412"/>
          </a:xfrm>
          <a:custGeom>
            <a:avLst/>
            <a:gdLst>
              <a:gd name="T0" fmla="*/ 69 w 180"/>
              <a:gd name="T1" fmla="*/ 1 h 159"/>
              <a:gd name="T2" fmla="*/ 84 w 180"/>
              <a:gd name="T3" fmla="*/ 17 h 159"/>
              <a:gd name="T4" fmla="*/ 84 w 180"/>
              <a:gd name="T5" fmla="*/ 46 h 159"/>
              <a:gd name="T6" fmla="*/ 73 w 180"/>
              <a:gd name="T7" fmla="*/ 109 h 159"/>
              <a:gd name="T8" fmla="*/ 73 w 180"/>
              <a:gd name="T9" fmla="*/ 132 h 159"/>
              <a:gd name="T10" fmla="*/ 74 w 180"/>
              <a:gd name="T11" fmla="*/ 136 h 159"/>
              <a:gd name="T12" fmla="*/ 86 w 180"/>
              <a:gd name="T13" fmla="*/ 132 h 159"/>
              <a:gd name="T14" fmla="*/ 117 w 180"/>
              <a:gd name="T15" fmla="*/ 105 h 159"/>
              <a:gd name="T16" fmla="*/ 142 w 180"/>
              <a:gd name="T17" fmla="*/ 59 h 159"/>
              <a:gd name="T18" fmla="*/ 145 w 180"/>
              <a:gd name="T19" fmla="*/ 34 h 159"/>
              <a:gd name="T20" fmla="*/ 136 w 180"/>
              <a:gd name="T21" fmla="*/ 21 h 159"/>
              <a:gd name="T22" fmla="*/ 124 w 180"/>
              <a:gd name="T23" fmla="*/ 24 h 159"/>
              <a:gd name="T24" fmla="*/ 103 w 180"/>
              <a:gd name="T25" fmla="*/ 28 h 159"/>
              <a:gd name="T26" fmla="*/ 126 w 180"/>
              <a:gd name="T27" fmla="*/ 7 h 159"/>
              <a:gd name="T28" fmla="*/ 153 w 180"/>
              <a:gd name="T29" fmla="*/ 0 h 159"/>
              <a:gd name="T30" fmla="*/ 174 w 180"/>
              <a:gd name="T31" fmla="*/ 7 h 159"/>
              <a:gd name="T32" fmla="*/ 180 w 180"/>
              <a:gd name="T33" fmla="*/ 26 h 159"/>
              <a:gd name="T34" fmla="*/ 169 w 180"/>
              <a:gd name="T35" fmla="*/ 65 h 159"/>
              <a:gd name="T36" fmla="*/ 140 w 180"/>
              <a:gd name="T37" fmla="*/ 109 h 159"/>
              <a:gd name="T38" fmla="*/ 101 w 180"/>
              <a:gd name="T39" fmla="*/ 145 h 159"/>
              <a:gd name="T40" fmla="*/ 69 w 180"/>
              <a:gd name="T41" fmla="*/ 159 h 159"/>
              <a:gd name="T42" fmla="*/ 44 w 180"/>
              <a:gd name="T43" fmla="*/ 157 h 159"/>
              <a:gd name="T44" fmla="*/ 32 w 180"/>
              <a:gd name="T45" fmla="*/ 142 h 159"/>
              <a:gd name="T46" fmla="*/ 32 w 180"/>
              <a:gd name="T47" fmla="*/ 109 h 159"/>
              <a:gd name="T48" fmla="*/ 46 w 180"/>
              <a:gd name="T49" fmla="*/ 46 h 159"/>
              <a:gd name="T50" fmla="*/ 48 w 180"/>
              <a:gd name="T51" fmla="*/ 32 h 159"/>
              <a:gd name="T52" fmla="*/ 42 w 180"/>
              <a:gd name="T53" fmla="*/ 23 h 159"/>
              <a:gd name="T54" fmla="*/ 32 w 180"/>
              <a:gd name="T55" fmla="*/ 23 h 159"/>
              <a:gd name="T56" fmla="*/ 19 w 180"/>
              <a:gd name="T57" fmla="*/ 32 h 159"/>
              <a:gd name="T58" fmla="*/ 0 w 180"/>
              <a:gd name="T59" fmla="*/ 28 h 159"/>
              <a:gd name="T60" fmla="*/ 23 w 180"/>
              <a:gd name="T61" fmla="*/ 9 h 159"/>
              <a:gd name="T62" fmla="*/ 55 w 180"/>
              <a:gd name="T63"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0" h="159">
                <a:moveTo>
                  <a:pt x="55" y="0"/>
                </a:moveTo>
                <a:lnTo>
                  <a:pt x="69" y="1"/>
                </a:lnTo>
                <a:lnTo>
                  <a:pt x="78" y="7"/>
                </a:lnTo>
                <a:lnTo>
                  <a:pt x="84" y="17"/>
                </a:lnTo>
                <a:lnTo>
                  <a:pt x="86" y="28"/>
                </a:lnTo>
                <a:lnTo>
                  <a:pt x="84" y="46"/>
                </a:lnTo>
                <a:lnTo>
                  <a:pt x="74" y="94"/>
                </a:lnTo>
                <a:lnTo>
                  <a:pt x="73" y="109"/>
                </a:lnTo>
                <a:lnTo>
                  <a:pt x="71" y="122"/>
                </a:lnTo>
                <a:lnTo>
                  <a:pt x="73" y="132"/>
                </a:lnTo>
                <a:lnTo>
                  <a:pt x="73" y="136"/>
                </a:lnTo>
                <a:lnTo>
                  <a:pt x="74" y="136"/>
                </a:lnTo>
                <a:lnTo>
                  <a:pt x="80" y="136"/>
                </a:lnTo>
                <a:lnTo>
                  <a:pt x="86" y="132"/>
                </a:lnTo>
                <a:lnTo>
                  <a:pt x="101" y="120"/>
                </a:lnTo>
                <a:lnTo>
                  <a:pt x="117" y="105"/>
                </a:lnTo>
                <a:lnTo>
                  <a:pt x="132" y="84"/>
                </a:lnTo>
                <a:lnTo>
                  <a:pt x="142" y="59"/>
                </a:lnTo>
                <a:lnTo>
                  <a:pt x="145" y="48"/>
                </a:lnTo>
                <a:lnTo>
                  <a:pt x="145" y="34"/>
                </a:lnTo>
                <a:lnTo>
                  <a:pt x="144" y="24"/>
                </a:lnTo>
                <a:lnTo>
                  <a:pt x="136" y="21"/>
                </a:lnTo>
                <a:lnTo>
                  <a:pt x="130" y="23"/>
                </a:lnTo>
                <a:lnTo>
                  <a:pt x="124" y="24"/>
                </a:lnTo>
                <a:lnTo>
                  <a:pt x="115" y="36"/>
                </a:lnTo>
                <a:lnTo>
                  <a:pt x="103" y="28"/>
                </a:lnTo>
                <a:lnTo>
                  <a:pt x="115" y="17"/>
                </a:lnTo>
                <a:lnTo>
                  <a:pt x="126" y="7"/>
                </a:lnTo>
                <a:lnTo>
                  <a:pt x="140" y="1"/>
                </a:lnTo>
                <a:lnTo>
                  <a:pt x="153" y="0"/>
                </a:lnTo>
                <a:lnTo>
                  <a:pt x="165" y="1"/>
                </a:lnTo>
                <a:lnTo>
                  <a:pt x="174" y="7"/>
                </a:lnTo>
                <a:lnTo>
                  <a:pt x="178" y="15"/>
                </a:lnTo>
                <a:lnTo>
                  <a:pt x="180" y="26"/>
                </a:lnTo>
                <a:lnTo>
                  <a:pt x="176" y="44"/>
                </a:lnTo>
                <a:lnTo>
                  <a:pt x="169" y="65"/>
                </a:lnTo>
                <a:lnTo>
                  <a:pt x="157" y="86"/>
                </a:lnTo>
                <a:lnTo>
                  <a:pt x="140" y="109"/>
                </a:lnTo>
                <a:lnTo>
                  <a:pt x="122" y="128"/>
                </a:lnTo>
                <a:lnTo>
                  <a:pt x="101" y="145"/>
                </a:lnTo>
                <a:lnTo>
                  <a:pt x="80" y="155"/>
                </a:lnTo>
                <a:lnTo>
                  <a:pt x="69" y="159"/>
                </a:lnTo>
                <a:lnTo>
                  <a:pt x="57" y="159"/>
                </a:lnTo>
                <a:lnTo>
                  <a:pt x="44" y="157"/>
                </a:lnTo>
                <a:lnTo>
                  <a:pt x="36" y="151"/>
                </a:lnTo>
                <a:lnTo>
                  <a:pt x="32" y="142"/>
                </a:lnTo>
                <a:lnTo>
                  <a:pt x="32" y="128"/>
                </a:lnTo>
                <a:lnTo>
                  <a:pt x="32" y="109"/>
                </a:lnTo>
                <a:lnTo>
                  <a:pt x="36" y="90"/>
                </a:lnTo>
                <a:lnTo>
                  <a:pt x="46" y="46"/>
                </a:lnTo>
                <a:lnTo>
                  <a:pt x="48" y="38"/>
                </a:lnTo>
                <a:lnTo>
                  <a:pt x="48" y="32"/>
                </a:lnTo>
                <a:lnTo>
                  <a:pt x="46" y="24"/>
                </a:lnTo>
                <a:lnTo>
                  <a:pt x="42" y="23"/>
                </a:lnTo>
                <a:lnTo>
                  <a:pt x="38" y="23"/>
                </a:lnTo>
                <a:lnTo>
                  <a:pt x="32" y="23"/>
                </a:lnTo>
                <a:lnTo>
                  <a:pt x="26" y="26"/>
                </a:lnTo>
                <a:lnTo>
                  <a:pt x="19" y="32"/>
                </a:lnTo>
                <a:lnTo>
                  <a:pt x="9" y="38"/>
                </a:lnTo>
                <a:lnTo>
                  <a:pt x="0" y="28"/>
                </a:lnTo>
                <a:lnTo>
                  <a:pt x="9" y="19"/>
                </a:lnTo>
                <a:lnTo>
                  <a:pt x="23" y="9"/>
                </a:lnTo>
                <a:lnTo>
                  <a:pt x="38" y="1"/>
                </a:lnTo>
                <a:lnTo>
                  <a:pt x="55" y="0"/>
                </a:lnTo>
                <a:lnTo>
                  <a:pt x="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6" name="Freeform 59"/>
          <p:cNvSpPr>
            <a:spLocks noEditPoints="1"/>
          </p:cNvSpPr>
          <p:nvPr/>
        </p:nvSpPr>
        <p:spPr bwMode="auto">
          <a:xfrm>
            <a:off x="1100664" y="2149633"/>
            <a:ext cx="173038" cy="128587"/>
          </a:xfrm>
          <a:custGeom>
            <a:avLst/>
            <a:gdLst>
              <a:gd name="T0" fmla="*/ 52 w 219"/>
              <a:gd name="T1" fmla="*/ 44 h 161"/>
              <a:gd name="T2" fmla="*/ 33 w 219"/>
              <a:gd name="T3" fmla="*/ 130 h 161"/>
              <a:gd name="T4" fmla="*/ 33 w 219"/>
              <a:gd name="T5" fmla="*/ 142 h 161"/>
              <a:gd name="T6" fmla="*/ 44 w 219"/>
              <a:gd name="T7" fmla="*/ 142 h 161"/>
              <a:gd name="T8" fmla="*/ 63 w 219"/>
              <a:gd name="T9" fmla="*/ 140 h 161"/>
              <a:gd name="T10" fmla="*/ 42 w 219"/>
              <a:gd name="T11" fmla="*/ 157 h 161"/>
              <a:gd name="T12" fmla="*/ 23 w 219"/>
              <a:gd name="T13" fmla="*/ 161 h 161"/>
              <a:gd name="T14" fmla="*/ 6 w 219"/>
              <a:gd name="T15" fmla="*/ 155 h 161"/>
              <a:gd name="T16" fmla="*/ 0 w 219"/>
              <a:gd name="T17" fmla="*/ 138 h 161"/>
              <a:gd name="T18" fmla="*/ 12 w 219"/>
              <a:gd name="T19" fmla="*/ 79 h 161"/>
              <a:gd name="T20" fmla="*/ 15 w 219"/>
              <a:gd name="T21" fmla="*/ 63 h 161"/>
              <a:gd name="T22" fmla="*/ 10 w 219"/>
              <a:gd name="T23" fmla="*/ 54 h 161"/>
              <a:gd name="T24" fmla="*/ 6 w 219"/>
              <a:gd name="T25" fmla="*/ 46 h 161"/>
              <a:gd name="T26" fmla="*/ 111 w 219"/>
              <a:gd name="T27" fmla="*/ 44 h 161"/>
              <a:gd name="T28" fmla="*/ 127 w 219"/>
              <a:gd name="T29" fmla="*/ 50 h 161"/>
              <a:gd name="T30" fmla="*/ 133 w 219"/>
              <a:gd name="T31" fmla="*/ 63 h 161"/>
              <a:gd name="T32" fmla="*/ 133 w 219"/>
              <a:gd name="T33" fmla="*/ 69 h 161"/>
              <a:gd name="T34" fmla="*/ 154 w 219"/>
              <a:gd name="T35" fmla="*/ 50 h 161"/>
              <a:gd name="T36" fmla="*/ 177 w 219"/>
              <a:gd name="T37" fmla="*/ 44 h 161"/>
              <a:gd name="T38" fmla="*/ 194 w 219"/>
              <a:gd name="T39" fmla="*/ 50 h 161"/>
              <a:gd name="T40" fmla="*/ 202 w 219"/>
              <a:gd name="T41" fmla="*/ 69 h 161"/>
              <a:gd name="T42" fmla="*/ 200 w 219"/>
              <a:gd name="T43" fmla="*/ 88 h 161"/>
              <a:gd name="T44" fmla="*/ 188 w 219"/>
              <a:gd name="T45" fmla="*/ 136 h 161"/>
              <a:gd name="T46" fmla="*/ 194 w 219"/>
              <a:gd name="T47" fmla="*/ 144 h 161"/>
              <a:gd name="T48" fmla="*/ 211 w 219"/>
              <a:gd name="T49" fmla="*/ 132 h 161"/>
              <a:gd name="T50" fmla="*/ 209 w 219"/>
              <a:gd name="T51" fmla="*/ 150 h 161"/>
              <a:gd name="T52" fmla="*/ 190 w 219"/>
              <a:gd name="T53" fmla="*/ 159 h 161"/>
              <a:gd name="T54" fmla="*/ 169 w 219"/>
              <a:gd name="T55" fmla="*/ 159 h 161"/>
              <a:gd name="T56" fmla="*/ 157 w 219"/>
              <a:gd name="T57" fmla="*/ 148 h 161"/>
              <a:gd name="T58" fmla="*/ 157 w 219"/>
              <a:gd name="T59" fmla="*/ 128 h 161"/>
              <a:gd name="T60" fmla="*/ 165 w 219"/>
              <a:gd name="T61" fmla="*/ 98 h 161"/>
              <a:gd name="T62" fmla="*/ 169 w 219"/>
              <a:gd name="T63" fmla="*/ 71 h 161"/>
              <a:gd name="T64" fmla="*/ 161 w 219"/>
              <a:gd name="T65" fmla="*/ 61 h 161"/>
              <a:gd name="T66" fmla="*/ 148 w 219"/>
              <a:gd name="T67" fmla="*/ 67 h 161"/>
              <a:gd name="T68" fmla="*/ 133 w 219"/>
              <a:gd name="T69" fmla="*/ 90 h 161"/>
              <a:gd name="T70" fmla="*/ 117 w 219"/>
              <a:gd name="T71" fmla="*/ 159 h 161"/>
              <a:gd name="T72" fmla="*/ 102 w 219"/>
              <a:gd name="T73" fmla="*/ 80 h 161"/>
              <a:gd name="T74" fmla="*/ 104 w 219"/>
              <a:gd name="T75" fmla="*/ 69 h 161"/>
              <a:gd name="T76" fmla="*/ 98 w 219"/>
              <a:gd name="T77" fmla="*/ 61 h 161"/>
              <a:gd name="T78" fmla="*/ 81 w 219"/>
              <a:gd name="T79" fmla="*/ 73 h 161"/>
              <a:gd name="T80" fmla="*/ 85 w 219"/>
              <a:gd name="T81" fmla="*/ 56 h 161"/>
              <a:gd name="T82" fmla="*/ 102 w 219"/>
              <a:gd name="T83" fmla="*/ 46 h 161"/>
              <a:gd name="T84" fmla="*/ 111 w 219"/>
              <a:gd name="T85" fmla="*/ 44 h 161"/>
              <a:gd name="T86" fmla="*/ 60 w 219"/>
              <a:gd name="T87" fmla="*/ 0 h 161"/>
              <a:gd name="T88" fmla="*/ 25 w 219"/>
              <a:gd name="T89" fmla="*/ 2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9" h="161">
                <a:moveTo>
                  <a:pt x="38" y="44"/>
                </a:moveTo>
                <a:lnTo>
                  <a:pt x="52" y="44"/>
                </a:lnTo>
                <a:lnTo>
                  <a:pt x="33" y="123"/>
                </a:lnTo>
                <a:lnTo>
                  <a:pt x="33" y="130"/>
                </a:lnTo>
                <a:lnTo>
                  <a:pt x="31" y="136"/>
                </a:lnTo>
                <a:lnTo>
                  <a:pt x="33" y="142"/>
                </a:lnTo>
                <a:lnTo>
                  <a:pt x="37" y="144"/>
                </a:lnTo>
                <a:lnTo>
                  <a:pt x="44" y="142"/>
                </a:lnTo>
                <a:lnTo>
                  <a:pt x="54" y="132"/>
                </a:lnTo>
                <a:lnTo>
                  <a:pt x="63" y="140"/>
                </a:lnTo>
                <a:lnTo>
                  <a:pt x="52" y="150"/>
                </a:lnTo>
                <a:lnTo>
                  <a:pt x="42" y="157"/>
                </a:lnTo>
                <a:lnTo>
                  <a:pt x="33" y="159"/>
                </a:lnTo>
                <a:lnTo>
                  <a:pt x="23" y="161"/>
                </a:lnTo>
                <a:lnTo>
                  <a:pt x="13" y="159"/>
                </a:lnTo>
                <a:lnTo>
                  <a:pt x="6" y="155"/>
                </a:lnTo>
                <a:lnTo>
                  <a:pt x="2" y="148"/>
                </a:lnTo>
                <a:lnTo>
                  <a:pt x="0" y="138"/>
                </a:lnTo>
                <a:lnTo>
                  <a:pt x="2" y="119"/>
                </a:lnTo>
                <a:lnTo>
                  <a:pt x="12" y="79"/>
                </a:lnTo>
                <a:lnTo>
                  <a:pt x="13" y="69"/>
                </a:lnTo>
                <a:lnTo>
                  <a:pt x="15" y="63"/>
                </a:lnTo>
                <a:lnTo>
                  <a:pt x="12" y="56"/>
                </a:lnTo>
                <a:lnTo>
                  <a:pt x="10" y="54"/>
                </a:lnTo>
                <a:lnTo>
                  <a:pt x="4" y="54"/>
                </a:lnTo>
                <a:lnTo>
                  <a:pt x="6" y="46"/>
                </a:lnTo>
                <a:lnTo>
                  <a:pt x="38" y="44"/>
                </a:lnTo>
                <a:close/>
                <a:moveTo>
                  <a:pt x="111" y="44"/>
                </a:moveTo>
                <a:lnTo>
                  <a:pt x="121" y="46"/>
                </a:lnTo>
                <a:lnTo>
                  <a:pt x="127" y="50"/>
                </a:lnTo>
                <a:lnTo>
                  <a:pt x="131" y="56"/>
                </a:lnTo>
                <a:lnTo>
                  <a:pt x="133" y="63"/>
                </a:lnTo>
                <a:lnTo>
                  <a:pt x="133" y="69"/>
                </a:lnTo>
                <a:lnTo>
                  <a:pt x="133" y="69"/>
                </a:lnTo>
                <a:lnTo>
                  <a:pt x="144" y="57"/>
                </a:lnTo>
                <a:lnTo>
                  <a:pt x="154" y="50"/>
                </a:lnTo>
                <a:lnTo>
                  <a:pt x="163" y="46"/>
                </a:lnTo>
                <a:lnTo>
                  <a:pt x="177" y="44"/>
                </a:lnTo>
                <a:lnTo>
                  <a:pt x="186" y="46"/>
                </a:lnTo>
                <a:lnTo>
                  <a:pt x="194" y="50"/>
                </a:lnTo>
                <a:lnTo>
                  <a:pt x="200" y="59"/>
                </a:lnTo>
                <a:lnTo>
                  <a:pt x="202" y="69"/>
                </a:lnTo>
                <a:lnTo>
                  <a:pt x="200" y="79"/>
                </a:lnTo>
                <a:lnTo>
                  <a:pt x="200" y="88"/>
                </a:lnTo>
                <a:lnTo>
                  <a:pt x="190" y="123"/>
                </a:lnTo>
                <a:lnTo>
                  <a:pt x="188" y="136"/>
                </a:lnTo>
                <a:lnTo>
                  <a:pt x="190" y="142"/>
                </a:lnTo>
                <a:lnTo>
                  <a:pt x="194" y="144"/>
                </a:lnTo>
                <a:lnTo>
                  <a:pt x="202" y="142"/>
                </a:lnTo>
                <a:lnTo>
                  <a:pt x="211" y="132"/>
                </a:lnTo>
                <a:lnTo>
                  <a:pt x="219" y="140"/>
                </a:lnTo>
                <a:lnTo>
                  <a:pt x="209" y="150"/>
                </a:lnTo>
                <a:lnTo>
                  <a:pt x="200" y="157"/>
                </a:lnTo>
                <a:lnTo>
                  <a:pt x="190" y="159"/>
                </a:lnTo>
                <a:lnTo>
                  <a:pt x="179" y="161"/>
                </a:lnTo>
                <a:lnTo>
                  <a:pt x="169" y="159"/>
                </a:lnTo>
                <a:lnTo>
                  <a:pt x="161" y="155"/>
                </a:lnTo>
                <a:lnTo>
                  <a:pt x="157" y="148"/>
                </a:lnTo>
                <a:lnTo>
                  <a:pt x="156" y="138"/>
                </a:lnTo>
                <a:lnTo>
                  <a:pt x="157" y="128"/>
                </a:lnTo>
                <a:lnTo>
                  <a:pt x="159" y="117"/>
                </a:lnTo>
                <a:lnTo>
                  <a:pt x="165" y="98"/>
                </a:lnTo>
                <a:lnTo>
                  <a:pt x="167" y="82"/>
                </a:lnTo>
                <a:lnTo>
                  <a:pt x="169" y="71"/>
                </a:lnTo>
                <a:lnTo>
                  <a:pt x="167" y="63"/>
                </a:lnTo>
                <a:lnTo>
                  <a:pt x="161" y="61"/>
                </a:lnTo>
                <a:lnTo>
                  <a:pt x="156" y="63"/>
                </a:lnTo>
                <a:lnTo>
                  <a:pt x="148" y="67"/>
                </a:lnTo>
                <a:lnTo>
                  <a:pt x="136" y="80"/>
                </a:lnTo>
                <a:lnTo>
                  <a:pt x="133" y="90"/>
                </a:lnTo>
                <a:lnTo>
                  <a:pt x="129" y="102"/>
                </a:lnTo>
                <a:lnTo>
                  <a:pt x="117" y="159"/>
                </a:lnTo>
                <a:lnTo>
                  <a:pt x="85" y="159"/>
                </a:lnTo>
                <a:lnTo>
                  <a:pt x="102" y="80"/>
                </a:lnTo>
                <a:lnTo>
                  <a:pt x="104" y="73"/>
                </a:lnTo>
                <a:lnTo>
                  <a:pt x="104" y="69"/>
                </a:lnTo>
                <a:lnTo>
                  <a:pt x="104" y="63"/>
                </a:lnTo>
                <a:lnTo>
                  <a:pt x="98" y="61"/>
                </a:lnTo>
                <a:lnTo>
                  <a:pt x="90" y="63"/>
                </a:lnTo>
                <a:lnTo>
                  <a:pt x="81" y="73"/>
                </a:lnTo>
                <a:lnTo>
                  <a:pt x="73" y="65"/>
                </a:lnTo>
                <a:lnTo>
                  <a:pt x="85" y="56"/>
                </a:lnTo>
                <a:lnTo>
                  <a:pt x="94" y="48"/>
                </a:lnTo>
                <a:lnTo>
                  <a:pt x="102" y="46"/>
                </a:lnTo>
                <a:lnTo>
                  <a:pt x="111" y="44"/>
                </a:lnTo>
                <a:lnTo>
                  <a:pt x="111" y="44"/>
                </a:lnTo>
                <a:close/>
                <a:moveTo>
                  <a:pt x="31" y="0"/>
                </a:moveTo>
                <a:lnTo>
                  <a:pt x="60" y="0"/>
                </a:lnTo>
                <a:lnTo>
                  <a:pt x="54" y="29"/>
                </a:lnTo>
                <a:lnTo>
                  <a:pt x="25" y="29"/>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7" name="Freeform 60"/>
          <p:cNvSpPr>
            <a:spLocks/>
          </p:cNvSpPr>
          <p:nvPr/>
        </p:nvSpPr>
        <p:spPr bwMode="auto">
          <a:xfrm>
            <a:off x="1332439" y="2151220"/>
            <a:ext cx="84138" cy="125412"/>
          </a:xfrm>
          <a:custGeom>
            <a:avLst/>
            <a:gdLst>
              <a:gd name="T0" fmla="*/ 59 w 105"/>
              <a:gd name="T1" fmla="*/ 0 h 157"/>
              <a:gd name="T2" fmla="*/ 75 w 105"/>
              <a:gd name="T3" fmla="*/ 0 h 157"/>
              <a:gd name="T4" fmla="*/ 75 w 105"/>
              <a:gd name="T5" fmla="*/ 13 h 157"/>
              <a:gd name="T6" fmla="*/ 75 w 105"/>
              <a:gd name="T7" fmla="*/ 30 h 157"/>
              <a:gd name="T8" fmla="*/ 75 w 105"/>
              <a:gd name="T9" fmla="*/ 125 h 157"/>
              <a:gd name="T10" fmla="*/ 75 w 105"/>
              <a:gd name="T11" fmla="*/ 136 h 157"/>
              <a:gd name="T12" fmla="*/ 77 w 105"/>
              <a:gd name="T13" fmla="*/ 142 h 157"/>
              <a:gd name="T14" fmla="*/ 82 w 105"/>
              <a:gd name="T15" fmla="*/ 144 h 157"/>
              <a:gd name="T16" fmla="*/ 92 w 105"/>
              <a:gd name="T17" fmla="*/ 146 h 157"/>
              <a:gd name="T18" fmla="*/ 105 w 105"/>
              <a:gd name="T19" fmla="*/ 148 h 157"/>
              <a:gd name="T20" fmla="*/ 105 w 105"/>
              <a:gd name="T21" fmla="*/ 157 h 157"/>
              <a:gd name="T22" fmla="*/ 8 w 105"/>
              <a:gd name="T23" fmla="*/ 157 h 157"/>
              <a:gd name="T24" fmla="*/ 8 w 105"/>
              <a:gd name="T25" fmla="*/ 148 h 157"/>
              <a:gd name="T26" fmla="*/ 19 w 105"/>
              <a:gd name="T27" fmla="*/ 146 h 157"/>
              <a:gd name="T28" fmla="*/ 25 w 105"/>
              <a:gd name="T29" fmla="*/ 146 h 157"/>
              <a:gd name="T30" fmla="*/ 34 w 105"/>
              <a:gd name="T31" fmla="*/ 142 h 157"/>
              <a:gd name="T32" fmla="*/ 38 w 105"/>
              <a:gd name="T33" fmla="*/ 136 h 157"/>
              <a:gd name="T34" fmla="*/ 38 w 105"/>
              <a:gd name="T35" fmla="*/ 132 h 157"/>
              <a:gd name="T36" fmla="*/ 40 w 105"/>
              <a:gd name="T37" fmla="*/ 125 h 157"/>
              <a:gd name="T38" fmla="*/ 40 w 105"/>
              <a:gd name="T39" fmla="*/ 42 h 157"/>
              <a:gd name="T40" fmla="*/ 38 w 105"/>
              <a:gd name="T41" fmla="*/ 36 h 157"/>
              <a:gd name="T42" fmla="*/ 33 w 105"/>
              <a:gd name="T43" fmla="*/ 34 h 157"/>
              <a:gd name="T44" fmla="*/ 25 w 105"/>
              <a:gd name="T45" fmla="*/ 36 h 157"/>
              <a:gd name="T46" fmla="*/ 17 w 105"/>
              <a:gd name="T47" fmla="*/ 40 h 157"/>
              <a:gd name="T48" fmla="*/ 8 w 105"/>
              <a:gd name="T49" fmla="*/ 48 h 157"/>
              <a:gd name="T50" fmla="*/ 0 w 105"/>
              <a:gd name="T51" fmla="*/ 34 h 157"/>
              <a:gd name="T52" fmla="*/ 59 w 105"/>
              <a:gd name="T53"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5" h="157">
                <a:moveTo>
                  <a:pt x="59" y="0"/>
                </a:moveTo>
                <a:lnTo>
                  <a:pt x="75" y="0"/>
                </a:lnTo>
                <a:lnTo>
                  <a:pt x="75" y="13"/>
                </a:lnTo>
                <a:lnTo>
                  <a:pt x="75" y="30"/>
                </a:lnTo>
                <a:lnTo>
                  <a:pt x="75" y="125"/>
                </a:lnTo>
                <a:lnTo>
                  <a:pt x="75" y="136"/>
                </a:lnTo>
                <a:lnTo>
                  <a:pt x="77" y="142"/>
                </a:lnTo>
                <a:lnTo>
                  <a:pt x="82" y="144"/>
                </a:lnTo>
                <a:lnTo>
                  <a:pt x="92" y="146"/>
                </a:lnTo>
                <a:lnTo>
                  <a:pt x="105" y="148"/>
                </a:lnTo>
                <a:lnTo>
                  <a:pt x="105" y="157"/>
                </a:lnTo>
                <a:lnTo>
                  <a:pt x="8" y="157"/>
                </a:lnTo>
                <a:lnTo>
                  <a:pt x="8" y="148"/>
                </a:lnTo>
                <a:lnTo>
                  <a:pt x="19" y="146"/>
                </a:lnTo>
                <a:lnTo>
                  <a:pt x="25" y="146"/>
                </a:lnTo>
                <a:lnTo>
                  <a:pt x="34" y="142"/>
                </a:lnTo>
                <a:lnTo>
                  <a:pt x="38" y="136"/>
                </a:lnTo>
                <a:lnTo>
                  <a:pt x="38" y="132"/>
                </a:lnTo>
                <a:lnTo>
                  <a:pt x="40" y="125"/>
                </a:lnTo>
                <a:lnTo>
                  <a:pt x="40" y="42"/>
                </a:lnTo>
                <a:lnTo>
                  <a:pt x="38" y="36"/>
                </a:lnTo>
                <a:lnTo>
                  <a:pt x="33" y="34"/>
                </a:lnTo>
                <a:lnTo>
                  <a:pt x="25" y="36"/>
                </a:lnTo>
                <a:lnTo>
                  <a:pt x="17" y="40"/>
                </a:lnTo>
                <a:lnTo>
                  <a:pt x="8" y="48"/>
                </a:lnTo>
                <a:lnTo>
                  <a:pt x="0" y="34"/>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8" name="Rectangle 61"/>
          <p:cNvSpPr>
            <a:spLocks noChangeArrowheads="1"/>
          </p:cNvSpPr>
          <p:nvPr/>
        </p:nvSpPr>
        <p:spPr bwMode="auto">
          <a:xfrm>
            <a:off x="1440389" y="1990885"/>
            <a:ext cx="705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00"/>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9" name="Freeform 62"/>
          <p:cNvSpPr>
            <a:spLocks/>
          </p:cNvSpPr>
          <p:nvPr/>
        </p:nvSpPr>
        <p:spPr bwMode="auto">
          <a:xfrm>
            <a:off x="2016654" y="2100419"/>
            <a:ext cx="142875" cy="125412"/>
          </a:xfrm>
          <a:custGeom>
            <a:avLst/>
            <a:gdLst>
              <a:gd name="T0" fmla="*/ 69 w 180"/>
              <a:gd name="T1" fmla="*/ 1 h 159"/>
              <a:gd name="T2" fmla="*/ 84 w 180"/>
              <a:gd name="T3" fmla="*/ 17 h 159"/>
              <a:gd name="T4" fmla="*/ 84 w 180"/>
              <a:gd name="T5" fmla="*/ 46 h 159"/>
              <a:gd name="T6" fmla="*/ 73 w 180"/>
              <a:gd name="T7" fmla="*/ 109 h 159"/>
              <a:gd name="T8" fmla="*/ 73 w 180"/>
              <a:gd name="T9" fmla="*/ 132 h 159"/>
              <a:gd name="T10" fmla="*/ 75 w 180"/>
              <a:gd name="T11" fmla="*/ 136 h 159"/>
              <a:gd name="T12" fmla="*/ 86 w 180"/>
              <a:gd name="T13" fmla="*/ 132 h 159"/>
              <a:gd name="T14" fmla="*/ 117 w 180"/>
              <a:gd name="T15" fmla="*/ 105 h 159"/>
              <a:gd name="T16" fmla="*/ 142 w 180"/>
              <a:gd name="T17" fmla="*/ 59 h 159"/>
              <a:gd name="T18" fmla="*/ 146 w 180"/>
              <a:gd name="T19" fmla="*/ 34 h 159"/>
              <a:gd name="T20" fmla="*/ 136 w 180"/>
              <a:gd name="T21" fmla="*/ 21 h 159"/>
              <a:gd name="T22" fmla="*/ 125 w 180"/>
              <a:gd name="T23" fmla="*/ 24 h 159"/>
              <a:gd name="T24" fmla="*/ 104 w 180"/>
              <a:gd name="T25" fmla="*/ 28 h 159"/>
              <a:gd name="T26" fmla="*/ 127 w 180"/>
              <a:gd name="T27" fmla="*/ 7 h 159"/>
              <a:gd name="T28" fmla="*/ 154 w 180"/>
              <a:gd name="T29" fmla="*/ 0 h 159"/>
              <a:gd name="T30" fmla="*/ 175 w 180"/>
              <a:gd name="T31" fmla="*/ 7 h 159"/>
              <a:gd name="T32" fmla="*/ 180 w 180"/>
              <a:gd name="T33" fmla="*/ 26 h 159"/>
              <a:gd name="T34" fmla="*/ 169 w 180"/>
              <a:gd name="T35" fmla="*/ 65 h 159"/>
              <a:gd name="T36" fmla="*/ 140 w 180"/>
              <a:gd name="T37" fmla="*/ 109 h 159"/>
              <a:gd name="T38" fmla="*/ 102 w 180"/>
              <a:gd name="T39" fmla="*/ 145 h 159"/>
              <a:gd name="T40" fmla="*/ 69 w 180"/>
              <a:gd name="T41" fmla="*/ 159 h 159"/>
              <a:gd name="T42" fmla="*/ 44 w 180"/>
              <a:gd name="T43" fmla="*/ 157 h 159"/>
              <a:gd name="T44" fmla="*/ 33 w 180"/>
              <a:gd name="T45" fmla="*/ 142 h 159"/>
              <a:gd name="T46" fmla="*/ 33 w 180"/>
              <a:gd name="T47" fmla="*/ 109 h 159"/>
              <a:gd name="T48" fmla="*/ 46 w 180"/>
              <a:gd name="T49" fmla="*/ 46 h 159"/>
              <a:gd name="T50" fmla="*/ 48 w 180"/>
              <a:gd name="T51" fmla="*/ 32 h 159"/>
              <a:gd name="T52" fmla="*/ 42 w 180"/>
              <a:gd name="T53" fmla="*/ 23 h 159"/>
              <a:gd name="T54" fmla="*/ 33 w 180"/>
              <a:gd name="T55" fmla="*/ 23 h 159"/>
              <a:gd name="T56" fmla="*/ 19 w 180"/>
              <a:gd name="T57" fmla="*/ 32 h 159"/>
              <a:gd name="T58" fmla="*/ 0 w 180"/>
              <a:gd name="T59" fmla="*/ 28 h 159"/>
              <a:gd name="T60" fmla="*/ 23 w 180"/>
              <a:gd name="T61" fmla="*/ 9 h 159"/>
              <a:gd name="T62" fmla="*/ 56 w 180"/>
              <a:gd name="T63"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0" h="159">
                <a:moveTo>
                  <a:pt x="56" y="0"/>
                </a:moveTo>
                <a:lnTo>
                  <a:pt x="69" y="1"/>
                </a:lnTo>
                <a:lnTo>
                  <a:pt x="79" y="7"/>
                </a:lnTo>
                <a:lnTo>
                  <a:pt x="84" y="17"/>
                </a:lnTo>
                <a:lnTo>
                  <a:pt x="86" y="28"/>
                </a:lnTo>
                <a:lnTo>
                  <a:pt x="84" y="46"/>
                </a:lnTo>
                <a:lnTo>
                  <a:pt x="75" y="94"/>
                </a:lnTo>
                <a:lnTo>
                  <a:pt x="73" y="109"/>
                </a:lnTo>
                <a:lnTo>
                  <a:pt x="71" y="122"/>
                </a:lnTo>
                <a:lnTo>
                  <a:pt x="73" y="132"/>
                </a:lnTo>
                <a:lnTo>
                  <a:pt x="73" y="136"/>
                </a:lnTo>
                <a:lnTo>
                  <a:pt x="75" y="136"/>
                </a:lnTo>
                <a:lnTo>
                  <a:pt x="79" y="136"/>
                </a:lnTo>
                <a:lnTo>
                  <a:pt x="86" y="132"/>
                </a:lnTo>
                <a:lnTo>
                  <a:pt x="102" y="120"/>
                </a:lnTo>
                <a:lnTo>
                  <a:pt x="117" y="105"/>
                </a:lnTo>
                <a:lnTo>
                  <a:pt x="130" y="84"/>
                </a:lnTo>
                <a:lnTo>
                  <a:pt x="142" y="59"/>
                </a:lnTo>
                <a:lnTo>
                  <a:pt x="146" y="48"/>
                </a:lnTo>
                <a:lnTo>
                  <a:pt x="146" y="34"/>
                </a:lnTo>
                <a:lnTo>
                  <a:pt x="144" y="24"/>
                </a:lnTo>
                <a:lnTo>
                  <a:pt x="136" y="21"/>
                </a:lnTo>
                <a:lnTo>
                  <a:pt x="130" y="23"/>
                </a:lnTo>
                <a:lnTo>
                  <a:pt x="125" y="24"/>
                </a:lnTo>
                <a:lnTo>
                  <a:pt x="115" y="36"/>
                </a:lnTo>
                <a:lnTo>
                  <a:pt x="104" y="28"/>
                </a:lnTo>
                <a:lnTo>
                  <a:pt x="115" y="17"/>
                </a:lnTo>
                <a:lnTo>
                  <a:pt x="127" y="7"/>
                </a:lnTo>
                <a:lnTo>
                  <a:pt x="138" y="1"/>
                </a:lnTo>
                <a:lnTo>
                  <a:pt x="154" y="0"/>
                </a:lnTo>
                <a:lnTo>
                  <a:pt x="165" y="1"/>
                </a:lnTo>
                <a:lnTo>
                  <a:pt x="175" y="7"/>
                </a:lnTo>
                <a:lnTo>
                  <a:pt x="178" y="15"/>
                </a:lnTo>
                <a:lnTo>
                  <a:pt x="180" y="26"/>
                </a:lnTo>
                <a:lnTo>
                  <a:pt x="177" y="44"/>
                </a:lnTo>
                <a:lnTo>
                  <a:pt x="169" y="65"/>
                </a:lnTo>
                <a:lnTo>
                  <a:pt x="157" y="86"/>
                </a:lnTo>
                <a:lnTo>
                  <a:pt x="140" y="109"/>
                </a:lnTo>
                <a:lnTo>
                  <a:pt x="123" y="128"/>
                </a:lnTo>
                <a:lnTo>
                  <a:pt x="102" y="145"/>
                </a:lnTo>
                <a:lnTo>
                  <a:pt x="79" y="155"/>
                </a:lnTo>
                <a:lnTo>
                  <a:pt x="69" y="159"/>
                </a:lnTo>
                <a:lnTo>
                  <a:pt x="58" y="159"/>
                </a:lnTo>
                <a:lnTo>
                  <a:pt x="44" y="157"/>
                </a:lnTo>
                <a:lnTo>
                  <a:pt x="36" y="151"/>
                </a:lnTo>
                <a:lnTo>
                  <a:pt x="33" y="142"/>
                </a:lnTo>
                <a:lnTo>
                  <a:pt x="33" y="128"/>
                </a:lnTo>
                <a:lnTo>
                  <a:pt x="33" y="109"/>
                </a:lnTo>
                <a:lnTo>
                  <a:pt x="36" y="90"/>
                </a:lnTo>
                <a:lnTo>
                  <a:pt x="46" y="46"/>
                </a:lnTo>
                <a:lnTo>
                  <a:pt x="48" y="38"/>
                </a:lnTo>
                <a:lnTo>
                  <a:pt x="48" y="32"/>
                </a:lnTo>
                <a:lnTo>
                  <a:pt x="46" y="24"/>
                </a:lnTo>
                <a:lnTo>
                  <a:pt x="42" y="23"/>
                </a:lnTo>
                <a:lnTo>
                  <a:pt x="38" y="23"/>
                </a:lnTo>
                <a:lnTo>
                  <a:pt x="33" y="23"/>
                </a:lnTo>
                <a:lnTo>
                  <a:pt x="25" y="26"/>
                </a:lnTo>
                <a:lnTo>
                  <a:pt x="19" y="32"/>
                </a:lnTo>
                <a:lnTo>
                  <a:pt x="10" y="38"/>
                </a:lnTo>
                <a:lnTo>
                  <a:pt x="0" y="28"/>
                </a:lnTo>
                <a:lnTo>
                  <a:pt x="10" y="19"/>
                </a:lnTo>
                <a:lnTo>
                  <a:pt x="23" y="9"/>
                </a:lnTo>
                <a:lnTo>
                  <a:pt x="38" y="1"/>
                </a:lnTo>
                <a:lnTo>
                  <a:pt x="56" y="0"/>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0" name="Freeform 63"/>
          <p:cNvSpPr>
            <a:spLocks noEditPoints="1"/>
          </p:cNvSpPr>
          <p:nvPr/>
        </p:nvSpPr>
        <p:spPr bwMode="auto">
          <a:xfrm>
            <a:off x="2178576" y="2149633"/>
            <a:ext cx="173038" cy="128587"/>
          </a:xfrm>
          <a:custGeom>
            <a:avLst/>
            <a:gdLst>
              <a:gd name="T0" fmla="*/ 52 w 219"/>
              <a:gd name="T1" fmla="*/ 44 h 161"/>
              <a:gd name="T2" fmla="*/ 33 w 219"/>
              <a:gd name="T3" fmla="*/ 130 h 161"/>
              <a:gd name="T4" fmla="*/ 33 w 219"/>
              <a:gd name="T5" fmla="*/ 142 h 161"/>
              <a:gd name="T6" fmla="*/ 45 w 219"/>
              <a:gd name="T7" fmla="*/ 142 h 161"/>
              <a:gd name="T8" fmla="*/ 64 w 219"/>
              <a:gd name="T9" fmla="*/ 140 h 161"/>
              <a:gd name="T10" fmla="*/ 43 w 219"/>
              <a:gd name="T11" fmla="*/ 157 h 161"/>
              <a:gd name="T12" fmla="*/ 23 w 219"/>
              <a:gd name="T13" fmla="*/ 161 h 161"/>
              <a:gd name="T14" fmla="*/ 6 w 219"/>
              <a:gd name="T15" fmla="*/ 155 h 161"/>
              <a:gd name="T16" fmla="*/ 0 w 219"/>
              <a:gd name="T17" fmla="*/ 138 h 161"/>
              <a:gd name="T18" fmla="*/ 12 w 219"/>
              <a:gd name="T19" fmla="*/ 79 h 161"/>
              <a:gd name="T20" fmla="*/ 14 w 219"/>
              <a:gd name="T21" fmla="*/ 63 h 161"/>
              <a:gd name="T22" fmla="*/ 10 w 219"/>
              <a:gd name="T23" fmla="*/ 54 h 161"/>
              <a:gd name="T24" fmla="*/ 6 w 219"/>
              <a:gd name="T25" fmla="*/ 46 h 161"/>
              <a:gd name="T26" fmla="*/ 112 w 219"/>
              <a:gd name="T27" fmla="*/ 44 h 161"/>
              <a:gd name="T28" fmla="*/ 127 w 219"/>
              <a:gd name="T29" fmla="*/ 50 h 161"/>
              <a:gd name="T30" fmla="*/ 133 w 219"/>
              <a:gd name="T31" fmla="*/ 63 h 161"/>
              <a:gd name="T32" fmla="*/ 133 w 219"/>
              <a:gd name="T33" fmla="*/ 69 h 161"/>
              <a:gd name="T34" fmla="*/ 154 w 219"/>
              <a:gd name="T35" fmla="*/ 50 h 161"/>
              <a:gd name="T36" fmla="*/ 177 w 219"/>
              <a:gd name="T37" fmla="*/ 44 h 161"/>
              <a:gd name="T38" fmla="*/ 194 w 219"/>
              <a:gd name="T39" fmla="*/ 50 h 161"/>
              <a:gd name="T40" fmla="*/ 202 w 219"/>
              <a:gd name="T41" fmla="*/ 69 h 161"/>
              <a:gd name="T42" fmla="*/ 198 w 219"/>
              <a:gd name="T43" fmla="*/ 88 h 161"/>
              <a:gd name="T44" fmla="*/ 189 w 219"/>
              <a:gd name="T45" fmla="*/ 136 h 161"/>
              <a:gd name="T46" fmla="*/ 194 w 219"/>
              <a:gd name="T47" fmla="*/ 144 h 161"/>
              <a:gd name="T48" fmla="*/ 212 w 219"/>
              <a:gd name="T49" fmla="*/ 132 h 161"/>
              <a:gd name="T50" fmla="*/ 208 w 219"/>
              <a:gd name="T51" fmla="*/ 150 h 161"/>
              <a:gd name="T52" fmla="*/ 191 w 219"/>
              <a:gd name="T53" fmla="*/ 159 h 161"/>
              <a:gd name="T54" fmla="*/ 169 w 219"/>
              <a:gd name="T55" fmla="*/ 159 h 161"/>
              <a:gd name="T56" fmla="*/ 158 w 219"/>
              <a:gd name="T57" fmla="*/ 148 h 161"/>
              <a:gd name="T58" fmla="*/ 158 w 219"/>
              <a:gd name="T59" fmla="*/ 128 h 161"/>
              <a:gd name="T60" fmla="*/ 166 w 219"/>
              <a:gd name="T61" fmla="*/ 98 h 161"/>
              <a:gd name="T62" fmla="*/ 169 w 219"/>
              <a:gd name="T63" fmla="*/ 71 h 161"/>
              <a:gd name="T64" fmla="*/ 162 w 219"/>
              <a:gd name="T65" fmla="*/ 61 h 161"/>
              <a:gd name="T66" fmla="*/ 148 w 219"/>
              <a:gd name="T67" fmla="*/ 67 h 161"/>
              <a:gd name="T68" fmla="*/ 133 w 219"/>
              <a:gd name="T69" fmla="*/ 90 h 161"/>
              <a:gd name="T70" fmla="*/ 118 w 219"/>
              <a:gd name="T71" fmla="*/ 159 h 161"/>
              <a:gd name="T72" fmla="*/ 102 w 219"/>
              <a:gd name="T73" fmla="*/ 80 h 161"/>
              <a:gd name="T74" fmla="*/ 104 w 219"/>
              <a:gd name="T75" fmla="*/ 69 h 161"/>
              <a:gd name="T76" fmla="*/ 98 w 219"/>
              <a:gd name="T77" fmla="*/ 61 h 161"/>
              <a:gd name="T78" fmla="*/ 81 w 219"/>
              <a:gd name="T79" fmla="*/ 73 h 161"/>
              <a:gd name="T80" fmla="*/ 83 w 219"/>
              <a:gd name="T81" fmla="*/ 56 h 161"/>
              <a:gd name="T82" fmla="*/ 102 w 219"/>
              <a:gd name="T83" fmla="*/ 46 h 161"/>
              <a:gd name="T84" fmla="*/ 112 w 219"/>
              <a:gd name="T85" fmla="*/ 44 h 161"/>
              <a:gd name="T86" fmla="*/ 60 w 219"/>
              <a:gd name="T87" fmla="*/ 0 h 161"/>
              <a:gd name="T88" fmla="*/ 23 w 219"/>
              <a:gd name="T89" fmla="*/ 2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9" h="161">
                <a:moveTo>
                  <a:pt x="39" y="44"/>
                </a:moveTo>
                <a:lnTo>
                  <a:pt x="52" y="44"/>
                </a:lnTo>
                <a:lnTo>
                  <a:pt x="33" y="123"/>
                </a:lnTo>
                <a:lnTo>
                  <a:pt x="33" y="130"/>
                </a:lnTo>
                <a:lnTo>
                  <a:pt x="31" y="136"/>
                </a:lnTo>
                <a:lnTo>
                  <a:pt x="33" y="142"/>
                </a:lnTo>
                <a:lnTo>
                  <a:pt x="37" y="144"/>
                </a:lnTo>
                <a:lnTo>
                  <a:pt x="45" y="142"/>
                </a:lnTo>
                <a:lnTo>
                  <a:pt x="54" y="132"/>
                </a:lnTo>
                <a:lnTo>
                  <a:pt x="64" y="140"/>
                </a:lnTo>
                <a:lnTo>
                  <a:pt x="52" y="150"/>
                </a:lnTo>
                <a:lnTo>
                  <a:pt x="43" y="157"/>
                </a:lnTo>
                <a:lnTo>
                  <a:pt x="33" y="159"/>
                </a:lnTo>
                <a:lnTo>
                  <a:pt x="23" y="161"/>
                </a:lnTo>
                <a:lnTo>
                  <a:pt x="12" y="159"/>
                </a:lnTo>
                <a:lnTo>
                  <a:pt x="6" y="155"/>
                </a:lnTo>
                <a:lnTo>
                  <a:pt x="2" y="148"/>
                </a:lnTo>
                <a:lnTo>
                  <a:pt x="0" y="138"/>
                </a:lnTo>
                <a:lnTo>
                  <a:pt x="2" y="119"/>
                </a:lnTo>
                <a:lnTo>
                  <a:pt x="12" y="79"/>
                </a:lnTo>
                <a:lnTo>
                  <a:pt x="14" y="69"/>
                </a:lnTo>
                <a:lnTo>
                  <a:pt x="14" y="63"/>
                </a:lnTo>
                <a:lnTo>
                  <a:pt x="12" y="56"/>
                </a:lnTo>
                <a:lnTo>
                  <a:pt x="10" y="54"/>
                </a:lnTo>
                <a:lnTo>
                  <a:pt x="4" y="54"/>
                </a:lnTo>
                <a:lnTo>
                  <a:pt x="6" y="46"/>
                </a:lnTo>
                <a:lnTo>
                  <a:pt x="39" y="44"/>
                </a:lnTo>
                <a:close/>
                <a:moveTo>
                  <a:pt x="112" y="44"/>
                </a:moveTo>
                <a:lnTo>
                  <a:pt x="121" y="46"/>
                </a:lnTo>
                <a:lnTo>
                  <a:pt x="127" y="50"/>
                </a:lnTo>
                <a:lnTo>
                  <a:pt x="131" y="56"/>
                </a:lnTo>
                <a:lnTo>
                  <a:pt x="133" y="63"/>
                </a:lnTo>
                <a:lnTo>
                  <a:pt x="133" y="69"/>
                </a:lnTo>
                <a:lnTo>
                  <a:pt x="133" y="69"/>
                </a:lnTo>
                <a:lnTo>
                  <a:pt x="144" y="57"/>
                </a:lnTo>
                <a:lnTo>
                  <a:pt x="154" y="50"/>
                </a:lnTo>
                <a:lnTo>
                  <a:pt x="164" y="46"/>
                </a:lnTo>
                <a:lnTo>
                  <a:pt x="177" y="44"/>
                </a:lnTo>
                <a:lnTo>
                  <a:pt x="187" y="46"/>
                </a:lnTo>
                <a:lnTo>
                  <a:pt x="194" y="50"/>
                </a:lnTo>
                <a:lnTo>
                  <a:pt x="200" y="59"/>
                </a:lnTo>
                <a:lnTo>
                  <a:pt x="202" y="69"/>
                </a:lnTo>
                <a:lnTo>
                  <a:pt x="200" y="79"/>
                </a:lnTo>
                <a:lnTo>
                  <a:pt x="198" y="88"/>
                </a:lnTo>
                <a:lnTo>
                  <a:pt x="191" y="123"/>
                </a:lnTo>
                <a:lnTo>
                  <a:pt x="189" y="136"/>
                </a:lnTo>
                <a:lnTo>
                  <a:pt x="191" y="142"/>
                </a:lnTo>
                <a:lnTo>
                  <a:pt x="194" y="144"/>
                </a:lnTo>
                <a:lnTo>
                  <a:pt x="202" y="142"/>
                </a:lnTo>
                <a:lnTo>
                  <a:pt x="212" y="132"/>
                </a:lnTo>
                <a:lnTo>
                  <a:pt x="219" y="140"/>
                </a:lnTo>
                <a:lnTo>
                  <a:pt x="208" y="150"/>
                </a:lnTo>
                <a:lnTo>
                  <a:pt x="198" y="157"/>
                </a:lnTo>
                <a:lnTo>
                  <a:pt x="191" y="159"/>
                </a:lnTo>
                <a:lnTo>
                  <a:pt x="179" y="161"/>
                </a:lnTo>
                <a:lnTo>
                  <a:pt x="169" y="159"/>
                </a:lnTo>
                <a:lnTo>
                  <a:pt x="162" y="155"/>
                </a:lnTo>
                <a:lnTo>
                  <a:pt x="158" y="148"/>
                </a:lnTo>
                <a:lnTo>
                  <a:pt x="156" y="138"/>
                </a:lnTo>
                <a:lnTo>
                  <a:pt x="158" y="128"/>
                </a:lnTo>
                <a:lnTo>
                  <a:pt x="160" y="117"/>
                </a:lnTo>
                <a:lnTo>
                  <a:pt x="166" y="98"/>
                </a:lnTo>
                <a:lnTo>
                  <a:pt x="167" y="82"/>
                </a:lnTo>
                <a:lnTo>
                  <a:pt x="169" y="71"/>
                </a:lnTo>
                <a:lnTo>
                  <a:pt x="167" y="63"/>
                </a:lnTo>
                <a:lnTo>
                  <a:pt x="162" y="61"/>
                </a:lnTo>
                <a:lnTo>
                  <a:pt x="154" y="63"/>
                </a:lnTo>
                <a:lnTo>
                  <a:pt x="148" y="67"/>
                </a:lnTo>
                <a:lnTo>
                  <a:pt x="137" y="80"/>
                </a:lnTo>
                <a:lnTo>
                  <a:pt x="133" y="90"/>
                </a:lnTo>
                <a:lnTo>
                  <a:pt x="129" y="102"/>
                </a:lnTo>
                <a:lnTo>
                  <a:pt x="118" y="159"/>
                </a:lnTo>
                <a:lnTo>
                  <a:pt x="85" y="159"/>
                </a:lnTo>
                <a:lnTo>
                  <a:pt x="102" y="80"/>
                </a:lnTo>
                <a:lnTo>
                  <a:pt x="104" y="73"/>
                </a:lnTo>
                <a:lnTo>
                  <a:pt x="104" y="69"/>
                </a:lnTo>
                <a:lnTo>
                  <a:pt x="102" y="63"/>
                </a:lnTo>
                <a:lnTo>
                  <a:pt x="98" y="61"/>
                </a:lnTo>
                <a:lnTo>
                  <a:pt x="91" y="63"/>
                </a:lnTo>
                <a:lnTo>
                  <a:pt x="81" y="73"/>
                </a:lnTo>
                <a:lnTo>
                  <a:pt x="73" y="65"/>
                </a:lnTo>
                <a:lnTo>
                  <a:pt x="83" y="56"/>
                </a:lnTo>
                <a:lnTo>
                  <a:pt x="93" y="48"/>
                </a:lnTo>
                <a:lnTo>
                  <a:pt x="102" y="46"/>
                </a:lnTo>
                <a:lnTo>
                  <a:pt x="112" y="44"/>
                </a:lnTo>
                <a:lnTo>
                  <a:pt x="112" y="44"/>
                </a:lnTo>
                <a:close/>
                <a:moveTo>
                  <a:pt x="31" y="0"/>
                </a:moveTo>
                <a:lnTo>
                  <a:pt x="60" y="0"/>
                </a:lnTo>
                <a:lnTo>
                  <a:pt x="54" y="29"/>
                </a:lnTo>
                <a:lnTo>
                  <a:pt x="23" y="29"/>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1" name="Freeform 64"/>
          <p:cNvSpPr>
            <a:spLocks/>
          </p:cNvSpPr>
          <p:nvPr/>
        </p:nvSpPr>
        <p:spPr bwMode="auto">
          <a:xfrm>
            <a:off x="2405589" y="2151220"/>
            <a:ext cx="85725" cy="125412"/>
          </a:xfrm>
          <a:custGeom>
            <a:avLst/>
            <a:gdLst>
              <a:gd name="T0" fmla="*/ 57 w 107"/>
              <a:gd name="T1" fmla="*/ 0 h 157"/>
              <a:gd name="T2" fmla="*/ 72 w 107"/>
              <a:gd name="T3" fmla="*/ 0 h 157"/>
              <a:gd name="T4" fmla="*/ 84 w 107"/>
              <a:gd name="T5" fmla="*/ 4 h 157"/>
              <a:gd name="T6" fmla="*/ 94 w 107"/>
              <a:gd name="T7" fmla="*/ 9 h 157"/>
              <a:gd name="T8" fmla="*/ 99 w 107"/>
              <a:gd name="T9" fmla="*/ 17 h 157"/>
              <a:gd name="T10" fmla="*/ 103 w 107"/>
              <a:gd name="T11" fmla="*/ 25 h 157"/>
              <a:gd name="T12" fmla="*/ 103 w 107"/>
              <a:gd name="T13" fmla="*/ 34 h 157"/>
              <a:gd name="T14" fmla="*/ 101 w 107"/>
              <a:gd name="T15" fmla="*/ 52 h 157"/>
              <a:gd name="T16" fmla="*/ 96 w 107"/>
              <a:gd name="T17" fmla="*/ 59 h 157"/>
              <a:gd name="T18" fmla="*/ 90 w 107"/>
              <a:gd name="T19" fmla="*/ 69 h 157"/>
              <a:gd name="T20" fmla="*/ 78 w 107"/>
              <a:gd name="T21" fmla="*/ 80 h 157"/>
              <a:gd name="T22" fmla="*/ 61 w 107"/>
              <a:gd name="T23" fmla="*/ 98 h 157"/>
              <a:gd name="T24" fmla="*/ 46 w 107"/>
              <a:gd name="T25" fmla="*/ 113 h 157"/>
              <a:gd name="T26" fmla="*/ 34 w 107"/>
              <a:gd name="T27" fmla="*/ 128 h 157"/>
              <a:gd name="T28" fmla="*/ 34 w 107"/>
              <a:gd name="T29" fmla="*/ 128 h 157"/>
              <a:gd name="T30" fmla="*/ 74 w 107"/>
              <a:gd name="T31" fmla="*/ 128 h 157"/>
              <a:gd name="T32" fmla="*/ 80 w 107"/>
              <a:gd name="T33" fmla="*/ 128 h 157"/>
              <a:gd name="T34" fmla="*/ 84 w 107"/>
              <a:gd name="T35" fmla="*/ 128 h 157"/>
              <a:gd name="T36" fmla="*/ 90 w 107"/>
              <a:gd name="T37" fmla="*/ 125 h 157"/>
              <a:gd name="T38" fmla="*/ 94 w 107"/>
              <a:gd name="T39" fmla="*/ 117 h 157"/>
              <a:gd name="T40" fmla="*/ 107 w 107"/>
              <a:gd name="T41" fmla="*/ 117 h 157"/>
              <a:gd name="T42" fmla="*/ 105 w 107"/>
              <a:gd name="T43" fmla="*/ 157 h 157"/>
              <a:gd name="T44" fmla="*/ 0 w 107"/>
              <a:gd name="T45" fmla="*/ 157 h 157"/>
              <a:gd name="T46" fmla="*/ 0 w 107"/>
              <a:gd name="T47" fmla="*/ 149 h 157"/>
              <a:gd name="T48" fmla="*/ 5 w 107"/>
              <a:gd name="T49" fmla="*/ 138 h 157"/>
              <a:gd name="T50" fmla="*/ 13 w 107"/>
              <a:gd name="T51" fmla="*/ 126 h 157"/>
              <a:gd name="T52" fmla="*/ 23 w 107"/>
              <a:gd name="T53" fmla="*/ 113 h 157"/>
              <a:gd name="T54" fmla="*/ 36 w 107"/>
              <a:gd name="T55" fmla="*/ 98 h 157"/>
              <a:gd name="T56" fmla="*/ 48 w 107"/>
              <a:gd name="T57" fmla="*/ 84 h 157"/>
              <a:gd name="T58" fmla="*/ 55 w 107"/>
              <a:gd name="T59" fmla="*/ 75 h 157"/>
              <a:gd name="T60" fmla="*/ 65 w 107"/>
              <a:gd name="T61" fmla="*/ 55 h 157"/>
              <a:gd name="T62" fmla="*/ 67 w 107"/>
              <a:gd name="T63" fmla="*/ 38 h 157"/>
              <a:gd name="T64" fmla="*/ 67 w 107"/>
              <a:gd name="T65" fmla="*/ 27 h 157"/>
              <a:gd name="T66" fmla="*/ 63 w 107"/>
              <a:gd name="T67" fmla="*/ 19 h 157"/>
              <a:gd name="T68" fmla="*/ 55 w 107"/>
              <a:gd name="T69" fmla="*/ 13 h 157"/>
              <a:gd name="T70" fmla="*/ 48 w 107"/>
              <a:gd name="T71" fmla="*/ 11 h 157"/>
              <a:gd name="T72" fmla="*/ 38 w 107"/>
              <a:gd name="T73" fmla="*/ 13 h 157"/>
              <a:gd name="T74" fmla="*/ 32 w 107"/>
              <a:gd name="T75" fmla="*/ 19 h 157"/>
              <a:gd name="T76" fmla="*/ 26 w 107"/>
              <a:gd name="T77" fmla="*/ 27 h 157"/>
              <a:gd name="T78" fmla="*/ 23 w 107"/>
              <a:gd name="T79" fmla="*/ 38 h 157"/>
              <a:gd name="T80" fmla="*/ 1 w 107"/>
              <a:gd name="T81" fmla="*/ 38 h 157"/>
              <a:gd name="T82" fmla="*/ 1 w 107"/>
              <a:gd name="T83" fmla="*/ 11 h 157"/>
              <a:gd name="T84" fmla="*/ 19 w 107"/>
              <a:gd name="T85" fmla="*/ 6 h 157"/>
              <a:gd name="T86" fmla="*/ 32 w 107"/>
              <a:gd name="T87" fmla="*/ 2 h 157"/>
              <a:gd name="T88" fmla="*/ 57 w 107"/>
              <a:gd name="T89" fmla="*/ 0 h 157"/>
              <a:gd name="T90" fmla="*/ 57 w 107"/>
              <a:gd name="T91"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7" h="157">
                <a:moveTo>
                  <a:pt x="57" y="0"/>
                </a:moveTo>
                <a:lnTo>
                  <a:pt x="72" y="0"/>
                </a:lnTo>
                <a:lnTo>
                  <a:pt x="84" y="4"/>
                </a:lnTo>
                <a:lnTo>
                  <a:pt x="94" y="9"/>
                </a:lnTo>
                <a:lnTo>
                  <a:pt x="99" y="17"/>
                </a:lnTo>
                <a:lnTo>
                  <a:pt x="103" y="25"/>
                </a:lnTo>
                <a:lnTo>
                  <a:pt x="103" y="34"/>
                </a:lnTo>
                <a:lnTo>
                  <a:pt x="101" y="52"/>
                </a:lnTo>
                <a:lnTo>
                  <a:pt x="96" y="59"/>
                </a:lnTo>
                <a:lnTo>
                  <a:pt x="90" y="69"/>
                </a:lnTo>
                <a:lnTo>
                  <a:pt x="78" y="80"/>
                </a:lnTo>
                <a:lnTo>
                  <a:pt x="61" y="98"/>
                </a:lnTo>
                <a:lnTo>
                  <a:pt x="46" y="113"/>
                </a:lnTo>
                <a:lnTo>
                  <a:pt x="34" y="128"/>
                </a:lnTo>
                <a:lnTo>
                  <a:pt x="34" y="128"/>
                </a:lnTo>
                <a:lnTo>
                  <a:pt x="74" y="128"/>
                </a:lnTo>
                <a:lnTo>
                  <a:pt x="80" y="128"/>
                </a:lnTo>
                <a:lnTo>
                  <a:pt x="84" y="128"/>
                </a:lnTo>
                <a:lnTo>
                  <a:pt x="90" y="125"/>
                </a:lnTo>
                <a:lnTo>
                  <a:pt x="94" y="117"/>
                </a:lnTo>
                <a:lnTo>
                  <a:pt x="107" y="117"/>
                </a:lnTo>
                <a:lnTo>
                  <a:pt x="105" y="157"/>
                </a:lnTo>
                <a:lnTo>
                  <a:pt x="0" y="157"/>
                </a:lnTo>
                <a:lnTo>
                  <a:pt x="0" y="149"/>
                </a:lnTo>
                <a:lnTo>
                  <a:pt x="5" y="138"/>
                </a:lnTo>
                <a:lnTo>
                  <a:pt x="13" y="126"/>
                </a:lnTo>
                <a:lnTo>
                  <a:pt x="23" y="113"/>
                </a:lnTo>
                <a:lnTo>
                  <a:pt x="36" y="98"/>
                </a:lnTo>
                <a:lnTo>
                  <a:pt x="48" y="84"/>
                </a:lnTo>
                <a:lnTo>
                  <a:pt x="55" y="75"/>
                </a:lnTo>
                <a:lnTo>
                  <a:pt x="65" y="55"/>
                </a:lnTo>
                <a:lnTo>
                  <a:pt x="67" y="38"/>
                </a:lnTo>
                <a:lnTo>
                  <a:pt x="67" y="27"/>
                </a:lnTo>
                <a:lnTo>
                  <a:pt x="63" y="19"/>
                </a:lnTo>
                <a:lnTo>
                  <a:pt x="55" y="13"/>
                </a:lnTo>
                <a:lnTo>
                  <a:pt x="48" y="11"/>
                </a:lnTo>
                <a:lnTo>
                  <a:pt x="38" y="13"/>
                </a:lnTo>
                <a:lnTo>
                  <a:pt x="32" y="19"/>
                </a:lnTo>
                <a:lnTo>
                  <a:pt x="26" y="27"/>
                </a:lnTo>
                <a:lnTo>
                  <a:pt x="23" y="38"/>
                </a:lnTo>
                <a:lnTo>
                  <a:pt x="1" y="38"/>
                </a:lnTo>
                <a:lnTo>
                  <a:pt x="1" y="11"/>
                </a:lnTo>
                <a:lnTo>
                  <a:pt x="19" y="6"/>
                </a:lnTo>
                <a:lnTo>
                  <a:pt x="32" y="2"/>
                </a:lnTo>
                <a:lnTo>
                  <a:pt x="57" y="0"/>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2" name="Rectangle 65"/>
          <p:cNvSpPr>
            <a:spLocks noChangeArrowheads="1"/>
          </p:cNvSpPr>
          <p:nvPr/>
        </p:nvSpPr>
        <p:spPr bwMode="auto">
          <a:xfrm>
            <a:off x="2518301" y="1990885"/>
            <a:ext cx="705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00"/>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3" name="Freeform 66"/>
          <p:cNvSpPr>
            <a:spLocks/>
          </p:cNvSpPr>
          <p:nvPr/>
        </p:nvSpPr>
        <p:spPr bwMode="auto">
          <a:xfrm>
            <a:off x="3115204" y="2100419"/>
            <a:ext cx="142875" cy="125412"/>
          </a:xfrm>
          <a:custGeom>
            <a:avLst/>
            <a:gdLst>
              <a:gd name="T0" fmla="*/ 67 w 181"/>
              <a:gd name="T1" fmla="*/ 1 h 159"/>
              <a:gd name="T2" fmla="*/ 85 w 181"/>
              <a:gd name="T3" fmla="*/ 17 h 159"/>
              <a:gd name="T4" fmla="*/ 85 w 181"/>
              <a:gd name="T5" fmla="*/ 46 h 159"/>
              <a:gd name="T6" fmla="*/ 73 w 181"/>
              <a:gd name="T7" fmla="*/ 109 h 159"/>
              <a:gd name="T8" fmla="*/ 71 w 181"/>
              <a:gd name="T9" fmla="*/ 132 h 159"/>
              <a:gd name="T10" fmla="*/ 75 w 181"/>
              <a:gd name="T11" fmla="*/ 136 h 159"/>
              <a:gd name="T12" fmla="*/ 85 w 181"/>
              <a:gd name="T13" fmla="*/ 132 h 159"/>
              <a:gd name="T14" fmla="*/ 117 w 181"/>
              <a:gd name="T15" fmla="*/ 105 h 159"/>
              <a:gd name="T16" fmla="*/ 142 w 181"/>
              <a:gd name="T17" fmla="*/ 59 h 159"/>
              <a:gd name="T18" fmla="*/ 146 w 181"/>
              <a:gd name="T19" fmla="*/ 34 h 159"/>
              <a:gd name="T20" fmla="*/ 137 w 181"/>
              <a:gd name="T21" fmla="*/ 21 h 159"/>
              <a:gd name="T22" fmla="*/ 125 w 181"/>
              <a:gd name="T23" fmla="*/ 24 h 159"/>
              <a:gd name="T24" fmla="*/ 104 w 181"/>
              <a:gd name="T25" fmla="*/ 28 h 159"/>
              <a:gd name="T26" fmla="*/ 125 w 181"/>
              <a:gd name="T27" fmla="*/ 7 h 159"/>
              <a:gd name="T28" fmla="*/ 154 w 181"/>
              <a:gd name="T29" fmla="*/ 0 h 159"/>
              <a:gd name="T30" fmla="*/ 173 w 181"/>
              <a:gd name="T31" fmla="*/ 7 h 159"/>
              <a:gd name="T32" fmla="*/ 181 w 181"/>
              <a:gd name="T33" fmla="*/ 26 h 159"/>
              <a:gd name="T34" fmla="*/ 169 w 181"/>
              <a:gd name="T35" fmla="*/ 65 h 159"/>
              <a:gd name="T36" fmla="*/ 140 w 181"/>
              <a:gd name="T37" fmla="*/ 109 h 159"/>
              <a:gd name="T38" fmla="*/ 102 w 181"/>
              <a:gd name="T39" fmla="*/ 145 h 159"/>
              <a:gd name="T40" fmla="*/ 67 w 181"/>
              <a:gd name="T41" fmla="*/ 159 h 159"/>
              <a:gd name="T42" fmla="*/ 44 w 181"/>
              <a:gd name="T43" fmla="*/ 157 h 159"/>
              <a:gd name="T44" fmla="*/ 33 w 181"/>
              <a:gd name="T45" fmla="*/ 142 h 159"/>
              <a:gd name="T46" fmla="*/ 33 w 181"/>
              <a:gd name="T47" fmla="*/ 109 h 159"/>
              <a:gd name="T48" fmla="*/ 44 w 181"/>
              <a:gd name="T49" fmla="*/ 46 h 159"/>
              <a:gd name="T50" fmla="*/ 48 w 181"/>
              <a:gd name="T51" fmla="*/ 32 h 159"/>
              <a:gd name="T52" fmla="*/ 42 w 181"/>
              <a:gd name="T53" fmla="*/ 23 h 159"/>
              <a:gd name="T54" fmla="*/ 33 w 181"/>
              <a:gd name="T55" fmla="*/ 23 h 159"/>
              <a:gd name="T56" fmla="*/ 17 w 181"/>
              <a:gd name="T57" fmla="*/ 32 h 159"/>
              <a:gd name="T58" fmla="*/ 0 w 181"/>
              <a:gd name="T59" fmla="*/ 28 h 159"/>
              <a:gd name="T60" fmla="*/ 21 w 181"/>
              <a:gd name="T61" fmla="*/ 9 h 159"/>
              <a:gd name="T62" fmla="*/ 54 w 181"/>
              <a:gd name="T63"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1" h="159">
                <a:moveTo>
                  <a:pt x="54" y="0"/>
                </a:moveTo>
                <a:lnTo>
                  <a:pt x="67" y="1"/>
                </a:lnTo>
                <a:lnTo>
                  <a:pt x="79" y="7"/>
                </a:lnTo>
                <a:lnTo>
                  <a:pt x="85" y="17"/>
                </a:lnTo>
                <a:lnTo>
                  <a:pt x="87" y="28"/>
                </a:lnTo>
                <a:lnTo>
                  <a:pt x="85" y="46"/>
                </a:lnTo>
                <a:lnTo>
                  <a:pt x="75" y="94"/>
                </a:lnTo>
                <a:lnTo>
                  <a:pt x="73" y="109"/>
                </a:lnTo>
                <a:lnTo>
                  <a:pt x="71" y="122"/>
                </a:lnTo>
                <a:lnTo>
                  <a:pt x="71" y="132"/>
                </a:lnTo>
                <a:lnTo>
                  <a:pt x="73" y="136"/>
                </a:lnTo>
                <a:lnTo>
                  <a:pt x="75" y="136"/>
                </a:lnTo>
                <a:lnTo>
                  <a:pt x="79" y="136"/>
                </a:lnTo>
                <a:lnTo>
                  <a:pt x="85" y="132"/>
                </a:lnTo>
                <a:lnTo>
                  <a:pt x="100" y="120"/>
                </a:lnTo>
                <a:lnTo>
                  <a:pt x="117" y="105"/>
                </a:lnTo>
                <a:lnTo>
                  <a:pt x="131" y="84"/>
                </a:lnTo>
                <a:lnTo>
                  <a:pt x="142" y="59"/>
                </a:lnTo>
                <a:lnTo>
                  <a:pt x="144" y="48"/>
                </a:lnTo>
                <a:lnTo>
                  <a:pt x="146" y="34"/>
                </a:lnTo>
                <a:lnTo>
                  <a:pt x="144" y="24"/>
                </a:lnTo>
                <a:lnTo>
                  <a:pt x="137" y="21"/>
                </a:lnTo>
                <a:lnTo>
                  <a:pt x="131" y="23"/>
                </a:lnTo>
                <a:lnTo>
                  <a:pt x="125" y="24"/>
                </a:lnTo>
                <a:lnTo>
                  <a:pt x="115" y="36"/>
                </a:lnTo>
                <a:lnTo>
                  <a:pt x="104" y="28"/>
                </a:lnTo>
                <a:lnTo>
                  <a:pt x="113" y="17"/>
                </a:lnTo>
                <a:lnTo>
                  <a:pt x="125" y="7"/>
                </a:lnTo>
                <a:lnTo>
                  <a:pt x="138" y="1"/>
                </a:lnTo>
                <a:lnTo>
                  <a:pt x="154" y="0"/>
                </a:lnTo>
                <a:lnTo>
                  <a:pt x="165" y="1"/>
                </a:lnTo>
                <a:lnTo>
                  <a:pt x="173" y="7"/>
                </a:lnTo>
                <a:lnTo>
                  <a:pt x="179" y="15"/>
                </a:lnTo>
                <a:lnTo>
                  <a:pt x="181" y="26"/>
                </a:lnTo>
                <a:lnTo>
                  <a:pt x="177" y="44"/>
                </a:lnTo>
                <a:lnTo>
                  <a:pt x="169" y="65"/>
                </a:lnTo>
                <a:lnTo>
                  <a:pt x="156" y="86"/>
                </a:lnTo>
                <a:lnTo>
                  <a:pt x="140" y="109"/>
                </a:lnTo>
                <a:lnTo>
                  <a:pt x="121" y="128"/>
                </a:lnTo>
                <a:lnTo>
                  <a:pt x="102" y="145"/>
                </a:lnTo>
                <a:lnTo>
                  <a:pt x="79" y="155"/>
                </a:lnTo>
                <a:lnTo>
                  <a:pt x="67" y="159"/>
                </a:lnTo>
                <a:lnTo>
                  <a:pt x="58" y="159"/>
                </a:lnTo>
                <a:lnTo>
                  <a:pt x="44" y="157"/>
                </a:lnTo>
                <a:lnTo>
                  <a:pt x="37" y="151"/>
                </a:lnTo>
                <a:lnTo>
                  <a:pt x="33" y="142"/>
                </a:lnTo>
                <a:lnTo>
                  <a:pt x="31" y="128"/>
                </a:lnTo>
                <a:lnTo>
                  <a:pt x="33" y="109"/>
                </a:lnTo>
                <a:lnTo>
                  <a:pt x="35" y="90"/>
                </a:lnTo>
                <a:lnTo>
                  <a:pt x="44" y="46"/>
                </a:lnTo>
                <a:lnTo>
                  <a:pt x="46" y="38"/>
                </a:lnTo>
                <a:lnTo>
                  <a:pt x="48" y="32"/>
                </a:lnTo>
                <a:lnTo>
                  <a:pt x="46" y="24"/>
                </a:lnTo>
                <a:lnTo>
                  <a:pt x="42" y="23"/>
                </a:lnTo>
                <a:lnTo>
                  <a:pt x="37" y="23"/>
                </a:lnTo>
                <a:lnTo>
                  <a:pt x="33" y="23"/>
                </a:lnTo>
                <a:lnTo>
                  <a:pt x="25" y="26"/>
                </a:lnTo>
                <a:lnTo>
                  <a:pt x="17" y="32"/>
                </a:lnTo>
                <a:lnTo>
                  <a:pt x="10" y="38"/>
                </a:lnTo>
                <a:lnTo>
                  <a:pt x="0" y="28"/>
                </a:lnTo>
                <a:lnTo>
                  <a:pt x="10" y="19"/>
                </a:lnTo>
                <a:lnTo>
                  <a:pt x="21" y="9"/>
                </a:lnTo>
                <a:lnTo>
                  <a:pt x="37" y="1"/>
                </a:lnTo>
                <a:lnTo>
                  <a:pt x="54" y="0"/>
                </a:lnTo>
                <a:lnTo>
                  <a:pt x="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4" name="Freeform 67"/>
          <p:cNvSpPr>
            <a:spLocks noEditPoints="1"/>
          </p:cNvSpPr>
          <p:nvPr/>
        </p:nvSpPr>
        <p:spPr bwMode="auto">
          <a:xfrm>
            <a:off x="3273951" y="2163919"/>
            <a:ext cx="292100" cy="114300"/>
          </a:xfrm>
          <a:custGeom>
            <a:avLst/>
            <a:gdLst>
              <a:gd name="T0" fmla="*/ 48 w 368"/>
              <a:gd name="T1" fmla="*/ 48 h 144"/>
              <a:gd name="T2" fmla="*/ 31 w 368"/>
              <a:gd name="T3" fmla="*/ 96 h 144"/>
              <a:gd name="T4" fmla="*/ 34 w 368"/>
              <a:gd name="T5" fmla="*/ 127 h 144"/>
              <a:gd name="T6" fmla="*/ 54 w 368"/>
              <a:gd name="T7" fmla="*/ 131 h 144"/>
              <a:gd name="T8" fmla="*/ 73 w 368"/>
              <a:gd name="T9" fmla="*/ 94 h 144"/>
              <a:gd name="T10" fmla="*/ 77 w 368"/>
              <a:gd name="T11" fmla="*/ 52 h 144"/>
              <a:gd name="T12" fmla="*/ 63 w 368"/>
              <a:gd name="T13" fmla="*/ 39 h 144"/>
              <a:gd name="T14" fmla="*/ 175 w 368"/>
              <a:gd name="T15" fmla="*/ 29 h 144"/>
              <a:gd name="T16" fmla="*/ 186 w 368"/>
              <a:gd name="T17" fmla="*/ 50 h 144"/>
              <a:gd name="T18" fmla="*/ 178 w 368"/>
              <a:gd name="T19" fmla="*/ 90 h 144"/>
              <a:gd name="T20" fmla="*/ 177 w 368"/>
              <a:gd name="T21" fmla="*/ 125 h 144"/>
              <a:gd name="T22" fmla="*/ 200 w 368"/>
              <a:gd name="T23" fmla="*/ 117 h 144"/>
              <a:gd name="T24" fmla="*/ 226 w 368"/>
              <a:gd name="T25" fmla="*/ 29 h 144"/>
              <a:gd name="T26" fmla="*/ 238 w 368"/>
              <a:gd name="T27" fmla="*/ 119 h 144"/>
              <a:gd name="T28" fmla="*/ 251 w 368"/>
              <a:gd name="T29" fmla="*/ 125 h 144"/>
              <a:gd name="T30" fmla="*/ 259 w 368"/>
              <a:gd name="T31" fmla="*/ 133 h 144"/>
              <a:gd name="T32" fmla="*/ 230 w 368"/>
              <a:gd name="T33" fmla="*/ 144 h 144"/>
              <a:gd name="T34" fmla="*/ 211 w 368"/>
              <a:gd name="T35" fmla="*/ 133 h 144"/>
              <a:gd name="T36" fmla="*/ 209 w 368"/>
              <a:gd name="T37" fmla="*/ 119 h 144"/>
              <a:gd name="T38" fmla="*/ 178 w 368"/>
              <a:gd name="T39" fmla="*/ 142 h 144"/>
              <a:gd name="T40" fmla="*/ 148 w 368"/>
              <a:gd name="T41" fmla="*/ 138 h 144"/>
              <a:gd name="T42" fmla="*/ 142 w 368"/>
              <a:gd name="T43" fmla="*/ 110 h 144"/>
              <a:gd name="T44" fmla="*/ 155 w 368"/>
              <a:gd name="T45" fmla="*/ 52 h 144"/>
              <a:gd name="T46" fmla="*/ 142 w 368"/>
              <a:gd name="T47" fmla="*/ 46 h 144"/>
              <a:gd name="T48" fmla="*/ 134 w 368"/>
              <a:gd name="T49" fmla="*/ 39 h 144"/>
              <a:gd name="T50" fmla="*/ 163 w 368"/>
              <a:gd name="T51" fmla="*/ 27 h 144"/>
              <a:gd name="T52" fmla="*/ 81 w 368"/>
              <a:gd name="T53" fmla="*/ 29 h 144"/>
              <a:gd name="T54" fmla="*/ 105 w 368"/>
              <a:gd name="T55" fmla="*/ 46 h 144"/>
              <a:gd name="T56" fmla="*/ 107 w 368"/>
              <a:gd name="T57" fmla="*/ 83 h 144"/>
              <a:gd name="T58" fmla="*/ 90 w 368"/>
              <a:gd name="T59" fmla="*/ 125 h 144"/>
              <a:gd name="T60" fmla="*/ 56 w 368"/>
              <a:gd name="T61" fmla="*/ 142 h 144"/>
              <a:gd name="T62" fmla="*/ 19 w 368"/>
              <a:gd name="T63" fmla="*/ 140 h 144"/>
              <a:gd name="T64" fmla="*/ 0 w 368"/>
              <a:gd name="T65" fmla="*/ 115 h 144"/>
              <a:gd name="T66" fmla="*/ 4 w 368"/>
              <a:gd name="T67" fmla="*/ 75 h 144"/>
              <a:gd name="T68" fmla="*/ 27 w 368"/>
              <a:gd name="T69" fmla="*/ 39 h 144"/>
              <a:gd name="T70" fmla="*/ 67 w 368"/>
              <a:gd name="T71" fmla="*/ 27 h 144"/>
              <a:gd name="T72" fmla="*/ 347 w 368"/>
              <a:gd name="T73" fmla="*/ 0 h 144"/>
              <a:gd name="T74" fmla="*/ 365 w 368"/>
              <a:gd name="T75" fmla="*/ 42 h 144"/>
              <a:gd name="T76" fmla="*/ 322 w 368"/>
              <a:gd name="T77" fmla="*/ 100 h 144"/>
              <a:gd name="T78" fmla="*/ 322 w 368"/>
              <a:gd name="T79" fmla="*/ 125 h 144"/>
              <a:gd name="T80" fmla="*/ 338 w 368"/>
              <a:gd name="T81" fmla="*/ 123 h 144"/>
              <a:gd name="T82" fmla="*/ 359 w 368"/>
              <a:gd name="T83" fmla="*/ 121 h 144"/>
              <a:gd name="T84" fmla="*/ 328 w 368"/>
              <a:gd name="T85" fmla="*/ 142 h 144"/>
              <a:gd name="T86" fmla="*/ 296 w 368"/>
              <a:gd name="T87" fmla="*/ 138 h 144"/>
              <a:gd name="T88" fmla="*/ 290 w 368"/>
              <a:gd name="T89" fmla="*/ 110 h 144"/>
              <a:gd name="T90" fmla="*/ 303 w 368"/>
              <a:gd name="T91" fmla="*/ 42 h 144"/>
              <a:gd name="T92" fmla="*/ 296 w 368"/>
              <a:gd name="T93" fmla="*/ 33 h 144"/>
              <a:gd name="T94" fmla="*/ 313 w 368"/>
              <a:gd name="T95" fmla="*/ 19 h 144"/>
              <a:gd name="T96" fmla="*/ 319 w 368"/>
              <a:gd name="T97"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8" h="144">
                <a:moveTo>
                  <a:pt x="63" y="39"/>
                </a:moveTo>
                <a:lnTo>
                  <a:pt x="56" y="40"/>
                </a:lnTo>
                <a:lnTo>
                  <a:pt x="48" y="48"/>
                </a:lnTo>
                <a:lnTo>
                  <a:pt x="40" y="60"/>
                </a:lnTo>
                <a:lnTo>
                  <a:pt x="34" y="77"/>
                </a:lnTo>
                <a:lnTo>
                  <a:pt x="31" y="96"/>
                </a:lnTo>
                <a:lnTo>
                  <a:pt x="31" y="111"/>
                </a:lnTo>
                <a:lnTo>
                  <a:pt x="31" y="121"/>
                </a:lnTo>
                <a:lnTo>
                  <a:pt x="34" y="127"/>
                </a:lnTo>
                <a:lnTo>
                  <a:pt x="38" y="131"/>
                </a:lnTo>
                <a:lnTo>
                  <a:pt x="44" y="133"/>
                </a:lnTo>
                <a:lnTo>
                  <a:pt x="54" y="131"/>
                </a:lnTo>
                <a:lnTo>
                  <a:pt x="61" y="123"/>
                </a:lnTo>
                <a:lnTo>
                  <a:pt x="69" y="111"/>
                </a:lnTo>
                <a:lnTo>
                  <a:pt x="73" y="94"/>
                </a:lnTo>
                <a:lnTo>
                  <a:pt x="77" y="77"/>
                </a:lnTo>
                <a:lnTo>
                  <a:pt x="79" y="62"/>
                </a:lnTo>
                <a:lnTo>
                  <a:pt x="77" y="52"/>
                </a:lnTo>
                <a:lnTo>
                  <a:pt x="75" y="44"/>
                </a:lnTo>
                <a:lnTo>
                  <a:pt x="71" y="40"/>
                </a:lnTo>
                <a:lnTo>
                  <a:pt x="63" y="39"/>
                </a:lnTo>
                <a:lnTo>
                  <a:pt x="63" y="39"/>
                </a:lnTo>
                <a:close/>
                <a:moveTo>
                  <a:pt x="163" y="27"/>
                </a:moveTo>
                <a:lnTo>
                  <a:pt x="175" y="29"/>
                </a:lnTo>
                <a:lnTo>
                  <a:pt x="180" y="33"/>
                </a:lnTo>
                <a:lnTo>
                  <a:pt x="186" y="40"/>
                </a:lnTo>
                <a:lnTo>
                  <a:pt x="186" y="50"/>
                </a:lnTo>
                <a:lnTo>
                  <a:pt x="186" y="60"/>
                </a:lnTo>
                <a:lnTo>
                  <a:pt x="184" y="71"/>
                </a:lnTo>
                <a:lnTo>
                  <a:pt x="178" y="90"/>
                </a:lnTo>
                <a:lnTo>
                  <a:pt x="175" y="106"/>
                </a:lnTo>
                <a:lnTo>
                  <a:pt x="175" y="117"/>
                </a:lnTo>
                <a:lnTo>
                  <a:pt x="177" y="125"/>
                </a:lnTo>
                <a:lnTo>
                  <a:pt x="182" y="127"/>
                </a:lnTo>
                <a:lnTo>
                  <a:pt x="190" y="125"/>
                </a:lnTo>
                <a:lnTo>
                  <a:pt x="200" y="117"/>
                </a:lnTo>
                <a:lnTo>
                  <a:pt x="207" y="104"/>
                </a:lnTo>
                <a:lnTo>
                  <a:pt x="213" y="88"/>
                </a:lnTo>
                <a:lnTo>
                  <a:pt x="226" y="29"/>
                </a:lnTo>
                <a:lnTo>
                  <a:pt x="259" y="29"/>
                </a:lnTo>
                <a:lnTo>
                  <a:pt x="240" y="108"/>
                </a:lnTo>
                <a:lnTo>
                  <a:pt x="238" y="119"/>
                </a:lnTo>
                <a:lnTo>
                  <a:pt x="240" y="125"/>
                </a:lnTo>
                <a:lnTo>
                  <a:pt x="244" y="127"/>
                </a:lnTo>
                <a:lnTo>
                  <a:pt x="251" y="125"/>
                </a:lnTo>
                <a:lnTo>
                  <a:pt x="261" y="115"/>
                </a:lnTo>
                <a:lnTo>
                  <a:pt x="271" y="123"/>
                </a:lnTo>
                <a:lnTo>
                  <a:pt x="259" y="133"/>
                </a:lnTo>
                <a:lnTo>
                  <a:pt x="249" y="140"/>
                </a:lnTo>
                <a:lnTo>
                  <a:pt x="240" y="142"/>
                </a:lnTo>
                <a:lnTo>
                  <a:pt x="230" y="144"/>
                </a:lnTo>
                <a:lnTo>
                  <a:pt x="223" y="142"/>
                </a:lnTo>
                <a:lnTo>
                  <a:pt x="215" y="138"/>
                </a:lnTo>
                <a:lnTo>
                  <a:pt x="211" y="133"/>
                </a:lnTo>
                <a:lnTo>
                  <a:pt x="209" y="125"/>
                </a:lnTo>
                <a:lnTo>
                  <a:pt x="211" y="119"/>
                </a:lnTo>
                <a:lnTo>
                  <a:pt x="209" y="119"/>
                </a:lnTo>
                <a:lnTo>
                  <a:pt x="200" y="131"/>
                </a:lnTo>
                <a:lnTo>
                  <a:pt x="188" y="138"/>
                </a:lnTo>
                <a:lnTo>
                  <a:pt x="178" y="142"/>
                </a:lnTo>
                <a:lnTo>
                  <a:pt x="167" y="144"/>
                </a:lnTo>
                <a:lnTo>
                  <a:pt x="155" y="142"/>
                </a:lnTo>
                <a:lnTo>
                  <a:pt x="148" y="138"/>
                </a:lnTo>
                <a:lnTo>
                  <a:pt x="144" y="129"/>
                </a:lnTo>
                <a:lnTo>
                  <a:pt x="142" y="119"/>
                </a:lnTo>
                <a:lnTo>
                  <a:pt x="142" y="110"/>
                </a:lnTo>
                <a:lnTo>
                  <a:pt x="144" y="100"/>
                </a:lnTo>
                <a:lnTo>
                  <a:pt x="153" y="65"/>
                </a:lnTo>
                <a:lnTo>
                  <a:pt x="155" y="52"/>
                </a:lnTo>
                <a:lnTo>
                  <a:pt x="153" y="46"/>
                </a:lnTo>
                <a:lnTo>
                  <a:pt x="150" y="44"/>
                </a:lnTo>
                <a:lnTo>
                  <a:pt x="142" y="46"/>
                </a:lnTo>
                <a:lnTo>
                  <a:pt x="132" y="56"/>
                </a:lnTo>
                <a:lnTo>
                  <a:pt x="125" y="48"/>
                </a:lnTo>
                <a:lnTo>
                  <a:pt x="134" y="39"/>
                </a:lnTo>
                <a:lnTo>
                  <a:pt x="144" y="31"/>
                </a:lnTo>
                <a:lnTo>
                  <a:pt x="153" y="29"/>
                </a:lnTo>
                <a:lnTo>
                  <a:pt x="163" y="27"/>
                </a:lnTo>
                <a:lnTo>
                  <a:pt x="163" y="27"/>
                </a:lnTo>
                <a:close/>
                <a:moveTo>
                  <a:pt x="67" y="27"/>
                </a:moveTo>
                <a:lnTo>
                  <a:pt x="81" y="29"/>
                </a:lnTo>
                <a:lnTo>
                  <a:pt x="90" y="33"/>
                </a:lnTo>
                <a:lnTo>
                  <a:pt x="100" y="39"/>
                </a:lnTo>
                <a:lnTo>
                  <a:pt x="105" y="46"/>
                </a:lnTo>
                <a:lnTo>
                  <a:pt x="107" y="56"/>
                </a:lnTo>
                <a:lnTo>
                  <a:pt x="109" y="67"/>
                </a:lnTo>
                <a:lnTo>
                  <a:pt x="107" y="83"/>
                </a:lnTo>
                <a:lnTo>
                  <a:pt x="104" y="98"/>
                </a:lnTo>
                <a:lnTo>
                  <a:pt x="98" y="113"/>
                </a:lnTo>
                <a:lnTo>
                  <a:pt x="90" y="125"/>
                </a:lnTo>
                <a:lnTo>
                  <a:pt x="81" y="133"/>
                </a:lnTo>
                <a:lnTo>
                  <a:pt x="69" y="138"/>
                </a:lnTo>
                <a:lnTo>
                  <a:pt x="56" y="142"/>
                </a:lnTo>
                <a:lnTo>
                  <a:pt x="42" y="144"/>
                </a:lnTo>
                <a:lnTo>
                  <a:pt x="31" y="142"/>
                </a:lnTo>
                <a:lnTo>
                  <a:pt x="19" y="140"/>
                </a:lnTo>
                <a:lnTo>
                  <a:pt x="11" y="134"/>
                </a:lnTo>
                <a:lnTo>
                  <a:pt x="6" y="127"/>
                </a:lnTo>
                <a:lnTo>
                  <a:pt x="0" y="115"/>
                </a:lnTo>
                <a:lnTo>
                  <a:pt x="0" y="104"/>
                </a:lnTo>
                <a:lnTo>
                  <a:pt x="0" y="90"/>
                </a:lnTo>
                <a:lnTo>
                  <a:pt x="4" y="75"/>
                </a:lnTo>
                <a:lnTo>
                  <a:pt x="9" y="62"/>
                </a:lnTo>
                <a:lnTo>
                  <a:pt x="17" y="48"/>
                </a:lnTo>
                <a:lnTo>
                  <a:pt x="27" y="39"/>
                </a:lnTo>
                <a:lnTo>
                  <a:pt x="38" y="33"/>
                </a:lnTo>
                <a:lnTo>
                  <a:pt x="52" y="29"/>
                </a:lnTo>
                <a:lnTo>
                  <a:pt x="67" y="27"/>
                </a:lnTo>
                <a:lnTo>
                  <a:pt x="67" y="27"/>
                </a:lnTo>
                <a:close/>
                <a:moveTo>
                  <a:pt x="319" y="0"/>
                </a:moveTo>
                <a:lnTo>
                  <a:pt x="347" y="0"/>
                </a:lnTo>
                <a:lnTo>
                  <a:pt x="340" y="29"/>
                </a:lnTo>
                <a:lnTo>
                  <a:pt x="368" y="29"/>
                </a:lnTo>
                <a:lnTo>
                  <a:pt x="365" y="42"/>
                </a:lnTo>
                <a:lnTo>
                  <a:pt x="336" y="42"/>
                </a:lnTo>
                <a:lnTo>
                  <a:pt x="326" y="88"/>
                </a:lnTo>
                <a:lnTo>
                  <a:pt x="322" y="100"/>
                </a:lnTo>
                <a:lnTo>
                  <a:pt x="322" y="108"/>
                </a:lnTo>
                <a:lnTo>
                  <a:pt x="320" y="117"/>
                </a:lnTo>
                <a:lnTo>
                  <a:pt x="322" y="125"/>
                </a:lnTo>
                <a:lnTo>
                  <a:pt x="328" y="127"/>
                </a:lnTo>
                <a:lnTo>
                  <a:pt x="334" y="127"/>
                </a:lnTo>
                <a:lnTo>
                  <a:pt x="338" y="123"/>
                </a:lnTo>
                <a:lnTo>
                  <a:pt x="344" y="119"/>
                </a:lnTo>
                <a:lnTo>
                  <a:pt x="351" y="113"/>
                </a:lnTo>
                <a:lnTo>
                  <a:pt x="359" y="121"/>
                </a:lnTo>
                <a:lnTo>
                  <a:pt x="347" y="133"/>
                </a:lnTo>
                <a:lnTo>
                  <a:pt x="338" y="138"/>
                </a:lnTo>
                <a:lnTo>
                  <a:pt x="328" y="142"/>
                </a:lnTo>
                <a:lnTo>
                  <a:pt x="315" y="144"/>
                </a:lnTo>
                <a:lnTo>
                  <a:pt x="303" y="142"/>
                </a:lnTo>
                <a:lnTo>
                  <a:pt x="296" y="138"/>
                </a:lnTo>
                <a:lnTo>
                  <a:pt x="290" y="129"/>
                </a:lnTo>
                <a:lnTo>
                  <a:pt x="288" y="119"/>
                </a:lnTo>
                <a:lnTo>
                  <a:pt x="290" y="110"/>
                </a:lnTo>
                <a:lnTo>
                  <a:pt x="290" y="102"/>
                </a:lnTo>
                <a:lnTo>
                  <a:pt x="292" y="92"/>
                </a:lnTo>
                <a:lnTo>
                  <a:pt x="303" y="42"/>
                </a:lnTo>
                <a:lnTo>
                  <a:pt x="286" y="42"/>
                </a:lnTo>
                <a:lnTo>
                  <a:pt x="288" y="35"/>
                </a:lnTo>
                <a:lnTo>
                  <a:pt x="296" y="33"/>
                </a:lnTo>
                <a:lnTo>
                  <a:pt x="301" y="33"/>
                </a:lnTo>
                <a:lnTo>
                  <a:pt x="307" y="27"/>
                </a:lnTo>
                <a:lnTo>
                  <a:pt x="313" y="19"/>
                </a:lnTo>
                <a:lnTo>
                  <a:pt x="317" y="12"/>
                </a:lnTo>
                <a:lnTo>
                  <a:pt x="319" y="0"/>
                </a:lnTo>
                <a:lnTo>
                  <a:pt x="3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5" name="Rectangle 68"/>
          <p:cNvSpPr>
            <a:spLocks noChangeArrowheads="1"/>
          </p:cNvSpPr>
          <p:nvPr/>
        </p:nvSpPr>
        <p:spPr bwMode="auto">
          <a:xfrm>
            <a:off x="3578751" y="1990885"/>
            <a:ext cx="705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00"/>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6" name="Freeform 69"/>
          <p:cNvSpPr>
            <a:spLocks noEditPoints="1"/>
          </p:cNvSpPr>
          <p:nvPr/>
        </p:nvSpPr>
        <p:spPr bwMode="auto">
          <a:xfrm>
            <a:off x="1132414" y="2483007"/>
            <a:ext cx="107950" cy="173038"/>
          </a:xfrm>
          <a:custGeom>
            <a:avLst/>
            <a:gdLst>
              <a:gd name="T0" fmla="*/ 58 w 137"/>
              <a:gd name="T1" fmla="*/ 16 h 219"/>
              <a:gd name="T2" fmla="*/ 45 w 137"/>
              <a:gd name="T3" fmla="*/ 27 h 219"/>
              <a:gd name="T4" fmla="*/ 35 w 137"/>
              <a:gd name="T5" fmla="*/ 52 h 219"/>
              <a:gd name="T6" fmla="*/ 31 w 137"/>
              <a:gd name="T7" fmla="*/ 87 h 219"/>
              <a:gd name="T8" fmla="*/ 31 w 137"/>
              <a:gd name="T9" fmla="*/ 131 h 219"/>
              <a:gd name="T10" fmla="*/ 35 w 137"/>
              <a:gd name="T11" fmla="*/ 169 h 219"/>
              <a:gd name="T12" fmla="*/ 45 w 137"/>
              <a:gd name="T13" fmla="*/ 192 h 219"/>
              <a:gd name="T14" fmla="*/ 60 w 137"/>
              <a:gd name="T15" fmla="*/ 204 h 219"/>
              <a:gd name="T16" fmla="*/ 77 w 137"/>
              <a:gd name="T17" fmla="*/ 204 h 219"/>
              <a:gd name="T18" fmla="*/ 93 w 137"/>
              <a:gd name="T19" fmla="*/ 194 h 219"/>
              <a:gd name="T20" fmla="*/ 102 w 137"/>
              <a:gd name="T21" fmla="*/ 171 h 219"/>
              <a:gd name="T22" fmla="*/ 106 w 137"/>
              <a:gd name="T23" fmla="*/ 137 h 219"/>
              <a:gd name="T24" fmla="*/ 106 w 137"/>
              <a:gd name="T25" fmla="*/ 81 h 219"/>
              <a:gd name="T26" fmla="*/ 96 w 137"/>
              <a:gd name="T27" fmla="*/ 37 h 219"/>
              <a:gd name="T28" fmla="*/ 79 w 137"/>
              <a:gd name="T29" fmla="*/ 16 h 219"/>
              <a:gd name="T30" fmla="*/ 68 w 137"/>
              <a:gd name="T31" fmla="*/ 14 h 219"/>
              <a:gd name="T32" fmla="*/ 85 w 137"/>
              <a:gd name="T33" fmla="*/ 2 h 219"/>
              <a:gd name="T34" fmla="*/ 110 w 137"/>
              <a:gd name="T35" fmla="*/ 16 h 219"/>
              <a:gd name="T36" fmla="*/ 127 w 137"/>
              <a:gd name="T37" fmla="*/ 43 h 219"/>
              <a:gd name="T38" fmla="*/ 137 w 137"/>
              <a:gd name="T39" fmla="*/ 83 h 219"/>
              <a:gd name="T40" fmla="*/ 137 w 137"/>
              <a:gd name="T41" fmla="*/ 133 h 219"/>
              <a:gd name="T42" fmla="*/ 127 w 137"/>
              <a:gd name="T43" fmla="*/ 175 h 219"/>
              <a:gd name="T44" fmla="*/ 110 w 137"/>
              <a:gd name="T45" fmla="*/ 204 h 219"/>
              <a:gd name="T46" fmla="*/ 83 w 137"/>
              <a:gd name="T47" fmla="*/ 217 h 219"/>
              <a:gd name="T48" fmla="*/ 50 w 137"/>
              <a:gd name="T49" fmla="*/ 217 h 219"/>
              <a:gd name="T50" fmla="*/ 25 w 137"/>
              <a:gd name="T51" fmla="*/ 204 h 219"/>
              <a:gd name="T52" fmla="*/ 10 w 137"/>
              <a:gd name="T53" fmla="*/ 177 h 219"/>
              <a:gd name="T54" fmla="*/ 0 w 137"/>
              <a:gd name="T55" fmla="*/ 137 h 219"/>
              <a:gd name="T56" fmla="*/ 0 w 137"/>
              <a:gd name="T57" fmla="*/ 85 h 219"/>
              <a:gd name="T58" fmla="*/ 10 w 137"/>
              <a:gd name="T59" fmla="*/ 43 h 219"/>
              <a:gd name="T60" fmla="*/ 29 w 137"/>
              <a:gd name="T61" fmla="*/ 16 h 219"/>
              <a:gd name="T62" fmla="*/ 54 w 137"/>
              <a:gd name="T63" fmla="*/ 2 h 219"/>
              <a:gd name="T64" fmla="*/ 69 w 137"/>
              <a:gd name="T65"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7" h="219">
                <a:moveTo>
                  <a:pt x="68" y="14"/>
                </a:moveTo>
                <a:lnTo>
                  <a:pt x="58" y="16"/>
                </a:lnTo>
                <a:lnTo>
                  <a:pt x="50" y="19"/>
                </a:lnTo>
                <a:lnTo>
                  <a:pt x="45" y="27"/>
                </a:lnTo>
                <a:lnTo>
                  <a:pt x="39" y="39"/>
                </a:lnTo>
                <a:lnTo>
                  <a:pt x="35" y="52"/>
                </a:lnTo>
                <a:lnTo>
                  <a:pt x="33" y="67"/>
                </a:lnTo>
                <a:lnTo>
                  <a:pt x="31" y="87"/>
                </a:lnTo>
                <a:lnTo>
                  <a:pt x="31" y="108"/>
                </a:lnTo>
                <a:lnTo>
                  <a:pt x="31" y="131"/>
                </a:lnTo>
                <a:lnTo>
                  <a:pt x="33" y="152"/>
                </a:lnTo>
                <a:lnTo>
                  <a:pt x="35" y="169"/>
                </a:lnTo>
                <a:lnTo>
                  <a:pt x="39" y="183"/>
                </a:lnTo>
                <a:lnTo>
                  <a:pt x="45" y="192"/>
                </a:lnTo>
                <a:lnTo>
                  <a:pt x="52" y="200"/>
                </a:lnTo>
                <a:lnTo>
                  <a:pt x="60" y="204"/>
                </a:lnTo>
                <a:lnTo>
                  <a:pt x="69" y="206"/>
                </a:lnTo>
                <a:lnTo>
                  <a:pt x="77" y="204"/>
                </a:lnTo>
                <a:lnTo>
                  <a:pt x="85" y="200"/>
                </a:lnTo>
                <a:lnTo>
                  <a:pt x="93" y="194"/>
                </a:lnTo>
                <a:lnTo>
                  <a:pt x="96" y="183"/>
                </a:lnTo>
                <a:lnTo>
                  <a:pt x="102" y="171"/>
                </a:lnTo>
                <a:lnTo>
                  <a:pt x="104" y="154"/>
                </a:lnTo>
                <a:lnTo>
                  <a:pt x="106" y="137"/>
                </a:lnTo>
                <a:lnTo>
                  <a:pt x="106" y="114"/>
                </a:lnTo>
                <a:lnTo>
                  <a:pt x="106" y="81"/>
                </a:lnTo>
                <a:lnTo>
                  <a:pt x="102" y="56"/>
                </a:lnTo>
                <a:lnTo>
                  <a:pt x="96" y="37"/>
                </a:lnTo>
                <a:lnTo>
                  <a:pt x="89" y="23"/>
                </a:lnTo>
                <a:lnTo>
                  <a:pt x="79" y="16"/>
                </a:lnTo>
                <a:lnTo>
                  <a:pt x="68" y="14"/>
                </a:lnTo>
                <a:lnTo>
                  <a:pt x="68" y="14"/>
                </a:lnTo>
                <a:close/>
                <a:moveTo>
                  <a:pt x="69" y="0"/>
                </a:moveTo>
                <a:lnTo>
                  <a:pt x="85" y="2"/>
                </a:lnTo>
                <a:lnTo>
                  <a:pt x="98" y="8"/>
                </a:lnTo>
                <a:lnTo>
                  <a:pt x="110" y="16"/>
                </a:lnTo>
                <a:lnTo>
                  <a:pt x="119" y="27"/>
                </a:lnTo>
                <a:lnTo>
                  <a:pt x="127" y="43"/>
                </a:lnTo>
                <a:lnTo>
                  <a:pt x="133" y="60"/>
                </a:lnTo>
                <a:lnTo>
                  <a:pt x="137" y="83"/>
                </a:lnTo>
                <a:lnTo>
                  <a:pt x="137" y="108"/>
                </a:lnTo>
                <a:lnTo>
                  <a:pt x="137" y="133"/>
                </a:lnTo>
                <a:lnTo>
                  <a:pt x="133" y="156"/>
                </a:lnTo>
                <a:lnTo>
                  <a:pt x="127" y="175"/>
                </a:lnTo>
                <a:lnTo>
                  <a:pt x="119" y="190"/>
                </a:lnTo>
                <a:lnTo>
                  <a:pt x="110" y="204"/>
                </a:lnTo>
                <a:lnTo>
                  <a:pt x="96" y="211"/>
                </a:lnTo>
                <a:lnTo>
                  <a:pt x="83" y="217"/>
                </a:lnTo>
                <a:lnTo>
                  <a:pt x="66" y="219"/>
                </a:lnTo>
                <a:lnTo>
                  <a:pt x="50" y="217"/>
                </a:lnTo>
                <a:lnTo>
                  <a:pt x="37" y="213"/>
                </a:lnTo>
                <a:lnTo>
                  <a:pt x="25" y="204"/>
                </a:lnTo>
                <a:lnTo>
                  <a:pt x="16" y="192"/>
                </a:lnTo>
                <a:lnTo>
                  <a:pt x="10" y="177"/>
                </a:lnTo>
                <a:lnTo>
                  <a:pt x="4" y="160"/>
                </a:lnTo>
                <a:lnTo>
                  <a:pt x="0" y="137"/>
                </a:lnTo>
                <a:lnTo>
                  <a:pt x="0" y="112"/>
                </a:lnTo>
                <a:lnTo>
                  <a:pt x="0" y="85"/>
                </a:lnTo>
                <a:lnTo>
                  <a:pt x="4" y="62"/>
                </a:lnTo>
                <a:lnTo>
                  <a:pt x="10" y="43"/>
                </a:lnTo>
                <a:lnTo>
                  <a:pt x="20" y="27"/>
                </a:lnTo>
                <a:lnTo>
                  <a:pt x="29" y="16"/>
                </a:lnTo>
                <a:lnTo>
                  <a:pt x="41" y="8"/>
                </a:lnTo>
                <a:lnTo>
                  <a:pt x="54" y="2"/>
                </a:lnTo>
                <a:lnTo>
                  <a:pt x="69" y="0"/>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7" name="Rectangle 70"/>
          <p:cNvSpPr>
            <a:spLocks noChangeArrowheads="1"/>
          </p:cNvSpPr>
          <p:nvPr/>
        </p:nvSpPr>
        <p:spPr bwMode="auto">
          <a:xfrm>
            <a:off x="1259415" y="2425860"/>
            <a:ext cx="705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8" name="Freeform 71"/>
          <p:cNvSpPr>
            <a:spLocks noEditPoints="1"/>
          </p:cNvSpPr>
          <p:nvPr/>
        </p:nvSpPr>
        <p:spPr bwMode="auto">
          <a:xfrm>
            <a:off x="2210326" y="2483007"/>
            <a:ext cx="109538" cy="173038"/>
          </a:xfrm>
          <a:custGeom>
            <a:avLst/>
            <a:gdLst>
              <a:gd name="T0" fmla="*/ 59 w 138"/>
              <a:gd name="T1" fmla="*/ 16 h 219"/>
              <a:gd name="T2" fmla="*/ 44 w 138"/>
              <a:gd name="T3" fmla="*/ 27 h 219"/>
              <a:gd name="T4" fmla="*/ 36 w 138"/>
              <a:gd name="T5" fmla="*/ 52 h 219"/>
              <a:gd name="T6" fmla="*/ 32 w 138"/>
              <a:gd name="T7" fmla="*/ 87 h 219"/>
              <a:gd name="T8" fmla="*/ 32 w 138"/>
              <a:gd name="T9" fmla="*/ 131 h 219"/>
              <a:gd name="T10" fmla="*/ 36 w 138"/>
              <a:gd name="T11" fmla="*/ 169 h 219"/>
              <a:gd name="T12" fmla="*/ 46 w 138"/>
              <a:gd name="T13" fmla="*/ 192 h 219"/>
              <a:gd name="T14" fmla="*/ 61 w 138"/>
              <a:gd name="T15" fmla="*/ 204 h 219"/>
              <a:gd name="T16" fmla="*/ 78 w 138"/>
              <a:gd name="T17" fmla="*/ 204 h 219"/>
              <a:gd name="T18" fmla="*/ 94 w 138"/>
              <a:gd name="T19" fmla="*/ 194 h 219"/>
              <a:gd name="T20" fmla="*/ 102 w 138"/>
              <a:gd name="T21" fmla="*/ 171 h 219"/>
              <a:gd name="T22" fmla="*/ 107 w 138"/>
              <a:gd name="T23" fmla="*/ 137 h 219"/>
              <a:gd name="T24" fmla="*/ 105 w 138"/>
              <a:gd name="T25" fmla="*/ 81 h 219"/>
              <a:gd name="T26" fmla="*/ 98 w 138"/>
              <a:gd name="T27" fmla="*/ 37 h 219"/>
              <a:gd name="T28" fmla="*/ 80 w 138"/>
              <a:gd name="T29" fmla="*/ 16 h 219"/>
              <a:gd name="T30" fmla="*/ 69 w 138"/>
              <a:gd name="T31" fmla="*/ 14 h 219"/>
              <a:gd name="T32" fmla="*/ 86 w 138"/>
              <a:gd name="T33" fmla="*/ 2 h 219"/>
              <a:gd name="T34" fmla="*/ 111 w 138"/>
              <a:gd name="T35" fmla="*/ 16 h 219"/>
              <a:gd name="T36" fmla="*/ 128 w 138"/>
              <a:gd name="T37" fmla="*/ 43 h 219"/>
              <a:gd name="T38" fmla="*/ 136 w 138"/>
              <a:gd name="T39" fmla="*/ 83 h 219"/>
              <a:gd name="T40" fmla="*/ 136 w 138"/>
              <a:gd name="T41" fmla="*/ 133 h 219"/>
              <a:gd name="T42" fmla="*/ 128 w 138"/>
              <a:gd name="T43" fmla="*/ 175 h 219"/>
              <a:gd name="T44" fmla="*/ 109 w 138"/>
              <a:gd name="T45" fmla="*/ 204 h 219"/>
              <a:gd name="T46" fmla="*/ 84 w 138"/>
              <a:gd name="T47" fmla="*/ 217 h 219"/>
              <a:gd name="T48" fmla="*/ 52 w 138"/>
              <a:gd name="T49" fmla="*/ 217 h 219"/>
              <a:gd name="T50" fmla="*/ 27 w 138"/>
              <a:gd name="T51" fmla="*/ 204 h 219"/>
              <a:gd name="T52" fmla="*/ 9 w 138"/>
              <a:gd name="T53" fmla="*/ 177 h 219"/>
              <a:gd name="T54" fmla="*/ 2 w 138"/>
              <a:gd name="T55" fmla="*/ 137 h 219"/>
              <a:gd name="T56" fmla="*/ 2 w 138"/>
              <a:gd name="T57" fmla="*/ 85 h 219"/>
              <a:gd name="T58" fmla="*/ 11 w 138"/>
              <a:gd name="T59" fmla="*/ 43 h 219"/>
              <a:gd name="T60" fmla="*/ 30 w 138"/>
              <a:gd name="T61" fmla="*/ 16 h 219"/>
              <a:gd name="T62" fmla="*/ 55 w 138"/>
              <a:gd name="T63" fmla="*/ 2 h 219"/>
              <a:gd name="T64" fmla="*/ 71 w 138"/>
              <a:gd name="T65"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219">
                <a:moveTo>
                  <a:pt x="69" y="14"/>
                </a:moveTo>
                <a:lnTo>
                  <a:pt x="59" y="16"/>
                </a:lnTo>
                <a:lnTo>
                  <a:pt x="52" y="19"/>
                </a:lnTo>
                <a:lnTo>
                  <a:pt x="44" y="27"/>
                </a:lnTo>
                <a:lnTo>
                  <a:pt x="40" y="39"/>
                </a:lnTo>
                <a:lnTo>
                  <a:pt x="36" y="52"/>
                </a:lnTo>
                <a:lnTo>
                  <a:pt x="32" y="67"/>
                </a:lnTo>
                <a:lnTo>
                  <a:pt x="32" y="87"/>
                </a:lnTo>
                <a:lnTo>
                  <a:pt x="30" y="108"/>
                </a:lnTo>
                <a:lnTo>
                  <a:pt x="32" y="131"/>
                </a:lnTo>
                <a:lnTo>
                  <a:pt x="34" y="152"/>
                </a:lnTo>
                <a:lnTo>
                  <a:pt x="36" y="169"/>
                </a:lnTo>
                <a:lnTo>
                  <a:pt x="40" y="183"/>
                </a:lnTo>
                <a:lnTo>
                  <a:pt x="46" y="192"/>
                </a:lnTo>
                <a:lnTo>
                  <a:pt x="54" y="200"/>
                </a:lnTo>
                <a:lnTo>
                  <a:pt x="61" y="204"/>
                </a:lnTo>
                <a:lnTo>
                  <a:pt x="71" y="206"/>
                </a:lnTo>
                <a:lnTo>
                  <a:pt x="78" y="204"/>
                </a:lnTo>
                <a:lnTo>
                  <a:pt x="86" y="200"/>
                </a:lnTo>
                <a:lnTo>
                  <a:pt x="94" y="194"/>
                </a:lnTo>
                <a:lnTo>
                  <a:pt x="98" y="183"/>
                </a:lnTo>
                <a:lnTo>
                  <a:pt x="102" y="171"/>
                </a:lnTo>
                <a:lnTo>
                  <a:pt x="105" y="154"/>
                </a:lnTo>
                <a:lnTo>
                  <a:pt x="107" y="137"/>
                </a:lnTo>
                <a:lnTo>
                  <a:pt x="107" y="114"/>
                </a:lnTo>
                <a:lnTo>
                  <a:pt x="105" y="81"/>
                </a:lnTo>
                <a:lnTo>
                  <a:pt x="103" y="56"/>
                </a:lnTo>
                <a:lnTo>
                  <a:pt x="98" y="37"/>
                </a:lnTo>
                <a:lnTo>
                  <a:pt x="90" y="23"/>
                </a:lnTo>
                <a:lnTo>
                  <a:pt x="80" y="16"/>
                </a:lnTo>
                <a:lnTo>
                  <a:pt x="69" y="14"/>
                </a:lnTo>
                <a:lnTo>
                  <a:pt x="69" y="14"/>
                </a:lnTo>
                <a:close/>
                <a:moveTo>
                  <a:pt x="71" y="0"/>
                </a:moveTo>
                <a:lnTo>
                  <a:pt x="86" y="2"/>
                </a:lnTo>
                <a:lnTo>
                  <a:pt x="100" y="8"/>
                </a:lnTo>
                <a:lnTo>
                  <a:pt x="111" y="16"/>
                </a:lnTo>
                <a:lnTo>
                  <a:pt x="121" y="27"/>
                </a:lnTo>
                <a:lnTo>
                  <a:pt x="128" y="43"/>
                </a:lnTo>
                <a:lnTo>
                  <a:pt x="134" y="60"/>
                </a:lnTo>
                <a:lnTo>
                  <a:pt x="136" y="83"/>
                </a:lnTo>
                <a:lnTo>
                  <a:pt x="138" y="108"/>
                </a:lnTo>
                <a:lnTo>
                  <a:pt x="136" y="133"/>
                </a:lnTo>
                <a:lnTo>
                  <a:pt x="134" y="156"/>
                </a:lnTo>
                <a:lnTo>
                  <a:pt x="128" y="175"/>
                </a:lnTo>
                <a:lnTo>
                  <a:pt x="121" y="190"/>
                </a:lnTo>
                <a:lnTo>
                  <a:pt x="109" y="204"/>
                </a:lnTo>
                <a:lnTo>
                  <a:pt x="98" y="211"/>
                </a:lnTo>
                <a:lnTo>
                  <a:pt x="84" y="217"/>
                </a:lnTo>
                <a:lnTo>
                  <a:pt x="67" y="219"/>
                </a:lnTo>
                <a:lnTo>
                  <a:pt x="52" y="217"/>
                </a:lnTo>
                <a:lnTo>
                  <a:pt x="38" y="213"/>
                </a:lnTo>
                <a:lnTo>
                  <a:pt x="27" y="204"/>
                </a:lnTo>
                <a:lnTo>
                  <a:pt x="17" y="192"/>
                </a:lnTo>
                <a:lnTo>
                  <a:pt x="9" y="177"/>
                </a:lnTo>
                <a:lnTo>
                  <a:pt x="6" y="160"/>
                </a:lnTo>
                <a:lnTo>
                  <a:pt x="2" y="137"/>
                </a:lnTo>
                <a:lnTo>
                  <a:pt x="0" y="112"/>
                </a:lnTo>
                <a:lnTo>
                  <a:pt x="2" y="85"/>
                </a:lnTo>
                <a:lnTo>
                  <a:pt x="6" y="62"/>
                </a:lnTo>
                <a:lnTo>
                  <a:pt x="11" y="43"/>
                </a:lnTo>
                <a:lnTo>
                  <a:pt x="21" y="27"/>
                </a:lnTo>
                <a:lnTo>
                  <a:pt x="30" y="16"/>
                </a:lnTo>
                <a:lnTo>
                  <a:pt x="42" y="8"/>
                </a:lnTo>
                <a:lnTo>
                  <a:pt x="55" y="2"/>
                </a:lnTo>
                <a:lnTo>
                  <a:pt x="71" y="0"/>
                </a:lnTo>
                <a:lnTo>
                  <a:pt x="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9" name="Rectangle 72"/>
          <p:cNvSpPr>
            <a:spLocks noChangeArrowheads="1"/>
          </p:cNvSpPr>
          <p:nvPr/>
        </p:nvSpPr>
        <p:spPr bwMode="auto">
          <a:xfrm>
            <a:off x="2337327" y="2425860"/>
            <a:ext cx="705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70" name="Freeform 73"/>
          <p:cNvSpPr>
            <a:spLocks noEditPoints="1"/>
          </p:cNvSpPr>
          <p:nvPr/>
        </p:nvSpPr>
        <p:spPr bwMode="auto">
          <a:xfrm>
            <a:off x="3324751" y="2483007"/>
            <a:ext cx="109538" cy="173038"/>
          </a:xfrm>
          <a:custGeom>
            <a:avLst/>
            <a:gdLst>
              <a:gd name="T0" fmla="*/ 60 w 138"/>
              <a:gd name="T1" fmla="*/ 16 h 219"/>
              <a:gd name="T2" fmla="*/ 44 w 138"/>
              <a:gd name="T3" fmla="*/ 27 h 219"/>
              <a:gd name="T4" fmla="*/ 35 w 138"/>
              <a:gd name="T5" fmla="*/ 52 h 219"/>
              <a:gd name="T6" fmla="*/ 31 w 138"/>
              <a:gd name="T7" fmla="*/ 87 h 219"/>
              <a:gd name="T8" fmla="*/ 31 w 138"/>
              <a:gd name="T9" fmla="*/ 131 h 219"/>
              <a:gd name="T10" fmla="*/ 37 w 138"/>
              <a:gd name="T11" fmla="*/ 169 h 219"/>
              <a:gd name="T12" fmla="*/ 46 w 138"/>
              <a:gd name="T13" fmla="*/ 192 h 219"/>
              <a:gd name="T14" fmla="*/ 60 w 138"/>
              <a:gd name="T15" fmla="*/ 204 h 219"/>
              <a:gd name="T16" fmla="*/ 79 w 138"/>
              <a:gd name="T17" fmla="*/ 204 h 219"/>
              <a:gd name="T18" fmla="*/ 92 w 138"/>
              <a:gd name="T19" fmla="*/ 194 h 219"/>
              <a:gd name="T20" fmla="*/ 102 w 138"/>
              <a:gd name="T21" fmla="*/ 171 h 219"/>
              <a:gd name="T22" fmla="*/ 106 w 138"/>
              <a:gd name="T23" fmla="*/ 137 h 219"/>
              <a:gd name="T24" fmla="*/ 106 w 138"/>
              <a:gd name="T25" fmla="*/ 81 h 219"/>
              <a:gd name="T26" fmla="*/ 96 w 138"/>
              <a:gd name="T27" fmla="*/ 37 h 219"/>
              <a:gd name="T28" fmla="*/ 81 w 138"/>
              <a:gd name="T29" fmla="*/ 16 h 219"/>
              <a:gd name="T30" fmla="*/ 69 w 138"/>
              <a:gd name="T31" fmla="*/ 14 h 219"/>
              <a:gd name="T32" fmla="*/ 87 w 138"/>
              <a:gd name="T33" fmla="*/ 2 h 219"/>
              <a:gd name="T34" fmla="*/ 112 w 138"/>
              <a:gd name="T35" fmla="*/ 16 h 219"/>
              <a:gd name="T36" fmla="*/ 129 w 138"/>
              <a:gd name="T37" fmla="*/ 43 h 219"/>
              <a:gd name="T38" fmla="*/ 137 w 138"/>
              <a:gd name="T39" fmla="*/ 83 h 219"/>
              <a:gd name="T40" fmla="*/ 137 w 138"/>
              <a:gd name="T41" fmla="*/ 133 h 219"/>
              <a:gd name="T42" fmla="*/ 127 w 138"/>
              <a:gd name="T43" fmla="*/ 175 h 219"/>
              <a:gd name="T44" fmla="*/ 110 w 138"/>
              <a:gd name="T45" fmla="*/ 204 h 219"/>
              <a:gd name="T46" fmla="*/ 83 w 138"/>
              <a:gd name="T47" fmla="*/ 217 h 219"/>
              <a:gd name="T48" fmla="*/ 52 w 138"/>
              <a:gd name="T49" fmla="*/ 217 h 219"/>
              <a:gd name="T50" fmla="*/ 27 w 138"/>
              <a:gd name="T51" fmla="*/ 204 h 219"/>
              <a:gd name="T52" fmla="*/ 10 w 138"/>
              <a:gd name="T53" fmla="*/ 177 h 219"/>
              <a:gd name="T54" fmla="*/ 2 w 138"/>
              <a:gd name="T55" fmla="*/ 137 h 219"/>
              <a:gd name="T56" fmla="*/ 2 w 138"/>
              <a:gd name="T57" fmla="*/ 85 h 219"/>
              <a:gd name="T58" fmla="*/ 12 w 138"/>
              <a:gd name="T59" fmla="*/ 43 h 219"/>
              <a:gd name="T60" fmla="*/ 29 w 138"/>
              <a:gd name="T61" fmla="*/ 16 h 219"/>
              <a:gd name="T62" fmla="*/ 56 w 138"/>
              <a:gd name="T63" fmla="*/ 2 h 219"/>
              <a:gd name="T64" fmla="*/ 69 w 138"/>
              <a:gd name="T65"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219">
                <a:moveTo>
                  <a:pt x="69" y="14"/>
                </a:moveTo>
                <a:lnTo>
                  <a:pt x="60" y="16"/>
                </a:lnTo>
                <a:lnTo>
                  <a:pt x="50" y="19"/>
                </a:lnTo>
                <a:lnTo>
                  <a:pt x="44" y="27"/>
                </a:lnTo>
                <a:lnTo>
                  <a:pt x="39" y="39"/>
                </a:lnTo>
                <a:lnTo>
                  <a:pt x="35" y="52"/>
                </a:lnTo>
                <a:lnTo>
                  <a:pt x="33" y="67"/>
                </a:lnTo>
                <a:lnTo>
                  <a:pt x="31" y="87"/>
                </a:lnTo>
                <a:lnTo>
                  <a:pt x="31" y="108"/>
                </a:lnTo>
                <a:lnTo>
                  <a:pt x="31" y="131"/>
                </a:lnTo>
                <a:lnTo>
                  <a:pt x="33" y="152"/>
                </a:lnTo>
                <a:lnTo>
                  <a:pt x="37" y="169"/>
                </a:lnTo>
                <a:lnTo>
                  <a:pt x="41" y="183"/>
                </a:lnTo>
                <a:lnTo>
                  <a:pt x="46" y="192"/>
                </a:lnTo>
                <a:lnTo>
                  <a:pt x="52" y="200"/>
                </a:lnTo>
                <a:lnTo>
                  <a:pt x="60" y="204"/>
                </a:lnTo>
                <a:lnTo>
                  <a:pt x="69" y="206"/>
                </a:lnTo>
                <a:lnTo>
                  <a:pt x="79" y="204"/>
                </a:lnTo>
                <a:lnTo>
                  <a:pt x="87" y="200"/>
                </a:lnTo>
                <a:lnTo>
                  <a:pt x="92" y="194"/>
                </a:lnTo>
                <a:lnTo>
                  <a:pt x="98" y="183"/>
                </a:lnTo>
                <a:lnTo>
                  <a:pt x="102" y="171"/>
                </a:lnTo>
                <a:lnTo>
                  <a:pt x="104" y="154"/>
                </a:lnTo>
                <a:lnTo>
                  <a:pt x="106" y="137"/>
                </a:lnTo>
                <a:lnTo>
                  <a:pt x="108" y="114"/>
                </a:lnTo>
                <a:lnTo>
                  <a:pt x="106" y="81"/>
                </a:lnTo>
                <a:lnTo>
                  <a:pt x="102" y="56"/>
                </a:lnTo>
                <a:lnTo>
                  <a:pt x="96" y="37"/>
                </a:lnTo>
                <a:lnTo>
                  <a:pt x="89" y="23"/>
                </a:lnTo>
                <a:lnTo>
                  <a:pt x="81" y="16"/>
                </a:lnTo>
                <a:lnTo>
                  <a:pt x="69" y="14"/>
                </a:lnTo>
                <a:lnTo>
                  <a:pt x="69" y="14"/>
                </a:lnTo>
                <a:close/>
                <a:moveTo>
                  <a:pt x="69" y="0"/>
                </a:moveTo>
                <a:lnTo>
                  <a:pt x="87" y="2"/>
                </a:lnTo>
                <a:lnTo>
                  <a:pt x="100" y="8"/>
                </a:lnTo>
                <a:lnTo>
                  <a:pt x="112" y="16"/>
                </a:lnTo>
                <a:lnTo>
                  <a:pt x="121" y="27"/>
                </a:lnTo>
                <a:lnTo>
                  <a:pt x="129" y="43"/>
                </a:lnTo>
                <a:lnTo>
                  <a:pt x="133" y="60"/>
                </a:lnTo>
                <a:lnTo>
                  <a:pt x="137" y="83"/>
                </a:lnTo>
                <a:lnTo>
                  <a:pt x="138" y="108"/>
                </a:lnTo>
                <a:lnTo>
                  <a:pt x="137" y="133"/>
                </a:lnTo>
                <a:lnTo>
                  <a:pt x="133" y="156"/>
                </a:lnTo>
                <a:lnTo>
                  <a:pt x="127" y="175"/>
                </a:lnTo>
                <a:lnTo>
                  <a:pt x="119" y="190"/>
                </a:lnTo>
                <a:lnTo>
                  <a:pt x="110" y="204"/>
                </a:lnTo>
                <a:lnTo>
                  <a:pt x="98" y="211"/>
                </a:lnTo>
                <a:lnTo>
                  <a:pt x="83" y="217"/>
                </a:lnTo>
                <a:lnTo>
                  <a:pt x="67" y="219"/>
                </a:lnTo>
                <a:lnTo>
                  <a:pt x="52" y="217"/>
                </a:lnTo>
                <a:lnTo>
                  <a:pt x="39" y="213"/>
                </a:lnTo>
                <a:lnTo>
                  <a:pt x="27" y="204"/>
                </a:lnTo>
                <a:lnTo>
                  <a:pt x="18" y="192"/>
                </a:lnTo>
                <a:lnTo>
                  <a:pt x="10" y="177"/>
                </a:lnTo>
                <a:lnTo>
                  <a:pt x="4" y="160"/>
                </a:lnTo>
                <a:lnTo>
                  <a:pt x="2" y="137"/>
                </a:lnTo>
                <a:lnTo>
                  <a:pt x="0" y="112"/>
                </a:lnTo>
                <a:lnTo>
                  <a:pt x="2" y="85"/>
                </a:lnTo>
                <a:lnTo>
                  <a:pt x="6" y="62"/>
                </a:lnTo>
                <a:lnTo>
                  <a:pt x="12" y="43"/>
                </a:lnTo>
                <a:lnTo>
                  <a:pt x="19" y="27"/>
                </a:lnTo>
                <a:lnTo>
                  <a:pt x="29" y="16"/>
                </a:lnTo>
                <a:lnTo>
                  <a:pt x="42" y="8"/>
                </a:lnTo>
                <a:lnTo>
                  <a:pt x="56" y="2"/>
                </a:lnTo>
                <a:lnTo>
                  <a:pt x="69" y="0"/>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1" name="Rectangle 74"/>
          <p:cNvSpPr>
            <a:spLocks noChangeArrowheads="1"/>
          </p:cNvSpPr>
          <p:nvPr/>
        </p:nvSpPr>
        <p:spPr bwMode="auto">
          <a:xfrm>
            <a:off x="3450165" y="2425860"/>
            <a:ext cx="705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3" name="Freeform 75"/>
          <p:cNvSpPr>
            <a:spLocks noEditPoints="1"/>
          </p:cNvSpPr>
          <p:nvPr/>
        </p:nvSpPr>
        <p:spPr bwMode="auto">
          <a:xfrm>
            <a:off x="1132414" y="2865596"/>
            <a:ext cx="107950" cy="174625"/>
          </a:xfrm>
          <a:custGeom>
            <a:avLst/>
            <a:gdLst>
              <a:gd name="T0" fmla="*/ 58 w 137"/>
              <a:gd name="T1" fmla="*/ 15 h 219"/>
              <a:gd name="T2" fmla="*/ 45 w 137"/>
              <a:gd name="T3" fmla="*/ 27 h 219"/>
              <a:gd name="T4" fmla="*/ 35 w 137"/>
              <a:gd name="T5" fmla="*/ 52 h 219"/>
              <a:gd name="T6" fmla="*/ 31 w 137"/>
              <a:gd name="T7" fmla="*/ 86 h 219"/>
              <a:gd name="T8" fmla="*/ 31 w 137"/>
              <a:gd name="T9" fmla="*/ 130 h 219"/>
              <a:gd name="T10" fmla="*/ 35 w 137"/>
              <a:gd name="T11" fmla="*/ 167 h 219"/>
              <a:gd name="T12" fmla="*/ 45 w 137"/>
              <a:gd name="T13" fmla="*/ 192 h 219"/>
              <a:gd name="T14" fmla="*/ 60 w 137"/>
              <a:gd name="T15" fmla="*/ 203 h 219"/>
              <a:gd name="T16" fmla="*/ 77 w 137"/>
              <a:gd name="T17" fmla="*/ 203 h 219"/>
              <a:gd name="T18" fmla="*/ 93 w 137"/>
              <a:gd name="T19" fmla="*/ 192 h 219"/>
              <a:gd name="T20" fmla="*/ 102 w 137"/>
              <a:gd name="T21" fmla="*/ 169 h 219"/>
              <a:gd name="T22" fmla="*/ 106 w 137"/>
              <a:gd name="T23" fmla="*/ 134 h 219"/>
              <a:gd name="T24" fmla="*/ 106 w 137"/>
              <a:gd name="T25" fmla="*/ 81 h 219"/>
              <a:gd name="T26" fmla="*/ 96 w 137"/>
              <a:gd name="T27" fmla="*/ 35 h 219"/>
              <a:gd name="T28" fmla="*/ 79 w 137"/>
              <a:gd name="T29" fmla="*/ 15 h 219"/>
              <a:gd name="T30" fmla="*/ 68 w 137"/>
              <a:gd name="T31" fmla="*/ 13 h 219"/>
              <a:gd name="T32" fmla="*/ 85 w 137"/>
              <a:gd name="T33" fmla="*/ 2 h 219"/>
              <a:gd name="T34" fmla="*/ 110 w 137"/>
              <a:gd name="T35" fmla="*/ 15 h 219"/>
              <a:gd name="T36" fmla="*/ 127 w 137"/>
              <a:gd name="T37" fmla="*/ 40 h 219"/>
              <a:gd name="T38" fmla="*/ 137 w 137"/>
              <a:gd name="T39" fmla="*/ 81 h 219"/>
              <a:gd name="T40" fmla="*/ 137 w 137"/>
              <a:gd name="T41" fmla="*/ 132 h 219"/>
              <a:gd name="T42" fmla="*/ 127 w 137"/>
              <a:gd name="T43" fmla="*/ 175 h 219"/>
              <a:gd name="T44" fmla="*/ 110 w 137"/>
              <a:gd name="T45" fmla="*/ 201 h 219"/>
              <a:gd name="T46" fmla="*/ 83 w 137"/>
              <a:gd name="T47" fmla="*/ 217 h 219"/>
              <a:gd name="T48" fmla="*/ 50 w 137"/>
              <a:gd name="T49" fmla="*/ 217 h 219"/>
              <a:gd name="T50" fmla="*/ 25 w 137"/>
              <a:gd name="T51" fmla="*/ 203 h 219"/>
              <a:gd name="T52" fmla="*/ 10 w 137"/>
              <a:gd name="T53" fmla="*/ 177 h 219"/>
              <a:gd name="T54" fmla="*/ 0 w 137"/>
              <a:gd name="T55" fmla="*/ 136 h 219"/>
              <a:gd name="T56" fmla="*/ 0 w 137"/>
              <a:gd name="T57" fmla="*/ 84 h 219"/>
              <a:gd name="T58" fmla="*/ 10 w 137"/>
              <a:gd name="T59" fmla="*/ 42 h 219"/>
              <a:gd name="T60" fmla="*/ 29 w 137"/>
              <a:gd name="T61" fmla="*/ 15 h 219"/>
              <a:gd name="T62" fmla="*/ 54 w 137"/>
              <a:gd name="T63" fmla="*/ 2 h 219"/>
              <a:gd name="T64" fmla="*/ 69 w 137"/>
              <a:gd name="T65"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7" h="219">
                <a:moveTo>
                  <a:pt x="68" y="13"/>
                </a:moveTo>
                <a:lnTo>
                  <a:pt x="58" y="15"/>
                </a:lnTo>
                <a:lnTo>
                  <a:pt x="50" y="19"/>
                </a:lnTo>
                <a:lnTo>
                  <a:pt x="45" y="27"/>
                </a:lnTo>
                <a:lnTo>
                  <a:pt x="39" y="38"/>
                </a:lnTo>
                <a:lnTo>
                  <a:pt x="35" y="52"/>
                </a:lnTo>
                <a:lnTo>
                  <a:pt x="33" y="67"/>
                </a:lnTo>
                <a:lnTo>
                  <a:pt x="31" y="86"/>
                </a:lnTo>
                <a:lnTo>
                  <a:pt x="31" y="106"/>
                </a:lnTo>
                <a:lnTo>
                  <a:pt x="31" y="130"/>
                </a:lnTo>
                <a:lnTo>
                  <a:pt x="33" y="150"/>
                </a:lnTo>
                <a:lnTo>
                  <a:pt x="35" y="167"/>
                </a:lnTo>
                <a:lnTo>
                  <a:pt x="39" y="180"/>
                </a:lnTo>
                <a:lnTo>
                  <a:pt x="45" y="192"/>
                </a:lnTo>
                <a:lnTo>
                  <a:pt x="52" y="200"/>
                </a:lnTo>
                <a:lnTo>
                  <a:pt x="60" y="203"/>
                </a:lnTo>
                <a:lnTo>
                  <a:pt x="69" y="205"/>
                </a:lnTo>
                <a:lnTo>
                  <a:pt x="77" y="203"/>
                </a:lnTo>
                <a:lnTo>
                  <a:pt x="85" y="200"/>
                </a:lnTo>
                <a:lnTo>
                  <a:pt x="93" y="192"/>
                </a:lnTo>
                <a:lnTo>
                  <a:pt x="96" y="182"/>
                </a:lnTo>
                <a:lnTo>
                  <a:pt x="102" y="169"/>
                </a:lnTo>
                <a:lnTo>
                  <a:pt x="104" y="154"/>
                </a:lnTo>
                <a:lnTo>
                  <a:pt x="106" y="134"/>
                </a:lnTo>
                <a:lnTo>
                  <a:pt x="106" y="113"/>
                </a:lnTo>
                <a:lnTo>
                  <a:pt x="106" y="81"/>
                </a:lnTo>
                <a:lnTo>
                  <a:pt x="102" y="54"/>
                </a:lnTo>
                <a:lnTo>
                  <a:pt x="96" y="35"/>
                </a:lnTo>
                <a:lnTo>
                  <a:pt x="89" y="23"/>
                </a:lnTo>
                <a:lnTo>
                  <a:pt x="79" y="15"/>
                </a:lnTo>
                <a:lnTo>
                  <a:pt x="68" y="13"/>
                </a:lnTo>
                <a:lnTo>
                  <a:pt x="68" y="13"/>
                </a:lnTo>
                <a:close/>
                <a:moveTo>
                  <a:pt x="69" y="0"/>
                </a:moveTo>
                <a:lnTo>
                  <a:pt x="85" y="2"/>
                </a:lnTo>
                <a:lnTo>
                  <a:pt x="98" y="6"/>
                </a:lnTo>
                <a:lnTo>
                  <a:pt x="110" y="15"/>
                </a:lnTo>
                <a:lnTo>
                  <a:pt x="119" y="27"/>
                </a:lnTo>
                <a:lnTo>
                  <a:pt x="127" y="40"/>
                </a:lnTo>
                <a:lnTo>
                  <a:pt x="133" y="59"/>
                </a:lnTo>
                <a:lnTo>
                  <a:pt x="137" y="81"/>
                </a:lnTo>
                <a:lnTo>
                  <a:pt x="137" y="106"/>
                </a:lnTo>
                <a:lnTo>
                  <a:pt x="137" y="132"/>
                </a:lnTo>
                <a:lnTo>
                  <a:pt x="133" y="155"/>
                </a:lnTo>
                <a:lnTo>
                  <a:pt x="127" y="175"/>
                </a:lnTo>
                <a:lnTo>
                  <a:pt x="119" y="190"/>
                </a:lnTo>
                <a:lnTo>
                  <a:pt x="110" y="201"/>
                </a:lnTo>
                <a:lnTo>
                  <a:pt x="96" y="211"/>
                </a:lnTo>
                <a:lnTo>
                  <a:pt x="83" y="217"/>
                </a:lnTo>
                <a:lnTo>
                  <a:pt x="66" y="219"/>
                </a:lnTo>
                <a:lnTo>
                  <a:pt x="50" y="217"/>
                </a:lnTo>
                <a:lnTo>
                  <a:pt x="37" y="211"/>
                </a:lnTo>
                <a:lnTo>
                  <a:pt x="25" y="203"/>
                </a:lnTo>
                <a:lnTo>
                  <a:pt x="16" y="192"/>
                </a:lnTo>
                <a:lnTo>
                  <a:pt x="10" y="177"/>
                </a:lnTo>
                <a:lnTo>
                  <a:pt x="4" y="157"/>
                </a:lnTo>
                <a:lnTo>
                  <a:pt x="0" y="136"/>
                </a:lnTo>
                <a:lnTo>
                  <a:pt x="0" y="111"/>
                </a:lnTo>
                <a:lnTo>
                  <a:pt x="0" y="84"/>
                </a:lnTo>
                <a:lnTo>
                  <a:pt x="4" y="61"/>
                </a:lnTo>
                <a:lnTo>
                  <a:pt x="10" y="42"/>
                </a:lnTo>
                <a:lnTo>
                  <a:pt x="20" y="27"/>
                </a:lnTo>
                <a:lnTo>
                  <a:pt x="29" y="15"/>
                </a:lnTo>
                <a:lnTo>
                  <a:pt x="41" y="6"/>
                </a:lnTo>
                <a:lnTo>
                  <a:pt x="54" y="2"/>
                </a:lnTo>
                <a:lnTo>
                  <a:pt x="69" y="0"/>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4" name="Rectangle 76"/>
          <p:cNvSpPr>
            <a:spLocks noChangeArrowheads="1"/>
          </p:cNvSpPr>
          <p:nvPr/>
        </p:nvSpPr>
        <p:spPr bwMode="auto">
          <a:xfrm>
            <a:off x="1259415" y="2810034"/>
            <a:ext cx="705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75" name="Freeform 77"/>
          <p:cNvSpPr>
            <a:spLocks/>
          </p:cNvSpPr>
          <p:nvPr/>
        </p:nvSpPr>
        <p:spPr bwMode="auto">
          <a:xfrm>
            <a:off x="2216679" y="2865593"/>
            <a:ext cx="98425" cy="171451"/>
          </a:xfrm>
          <a:custGeom>
            <a:avLst/>
            <a:gdLst>
              <a:gd name="T0" fmla="*/ 75 w 125"/>
              <a:gd name="T1" fmla="*/ 0 h 215"/>
              <a:gd name="T2" fmla="*/ 83 w 125"/>
              <a:gd name="T3" fmla="*/ 0 h 215"/>
              <a:gd name="T4" fmla="*/ 83 w 125"/>
              <a:gd name="T5" fmla="*/ 17 h 215"/>
              <a:gd name="T6" fmla="*/ 83 w 125"/>
              <a:gd name="T7" fmla="*/ 40 h 215"/>
              <a:gd name="T8" fmla="*/ 83 w 125"/>
              <a:gd name="T9" fmla="*/ 175 h 215"/>
              <a:gd name="T10" fmla="*/ 83 w 125"/>
              <a:gd name="T11" fmla="*/ 182 h 215"/>
              <a:gd name="T12" fmla="*/ 83 w 125"/>
              <a:gd name="T13" fmla="*/ 188 h 215"/>
              <a:gd name="T14" fmla="*/ 87 w 125"/>
              <a:gd name="T15" fmla="*/ 196 h 215"/>
              <a:gd name="T16" fmla="*/ 95 w 125"/>
              <a:gd name="T17" fmla="*/ 201 h 215"/>
              <a:gd name="T18" fmla="*/ 106 w 125"/>
              <a:gd name="T19" fmla="*/ 203 h 215"/>
              <a:gd name="T20" fmla="*/ 116 w 125"/>
              <a:gd name="T21" fmla="*/ 203 h 215"/>
              <a:gd name="T22" fmla="*/ 125 w 125"/>
              <a:gd name="T23" fmla="*/ 203 h 215"/>
              <a:gd name="T24" fmla="*/ 125 w 125"/>
              <a:gd name="T25" fmla="*/ 215 h 215"/>
              <a:gd name="T26" fmla="*/ 10 w 125"/>
              <a:gd name="T27" fmla="*/ 215 h 215"/>
              <a:gd name="T28" fmla="*/ 10 w 125"/>
              <a:gd name="T29" fmla="*/ 203 h 215"/>
              <a:gd name="T30" fmla="*/ 25 w 125"/>
              <a:gd name="T31" fmla="*/ 203 h 215"/>
              <a:gd name="T32" fmla="*/ 35 w 125"/>
              <a:gd name="T33" fmla="*/ 201 h 215"/>
              <a:gd name="T34" fmla="*/ 41 w 125"/>
              <a:gd name="T35" fmla="*/ 201 h 215"/>
              <a:gd name="T36" fmla="*/ 47 w 125"/>
              <a:gd name="T37" fmla="*/ 198 h 215"/>
              <a:gd name="T38" fmla="*/ 52 w 125"/>
              <a:gd name="T39" fmla="*/ 190 h 215"/>
              <a:gd name="T40" fmla="*/ 54 w 125"/>
              <a:gd name="T41" fmla="*/ 184 h 215"/>
              <a:gd name="T42" fmla="*/ 54 w 125"/>
              <a:gd name="T43" fmla="*/ 175 h 215"/>
              <a:gd name="T44" fmla="*/ 54 w 125"/>
              <a:gd name="T45" fmla="*/ 48 h 215"/>
              <a:gd name="T46" fmla="*/ 52 w 125"/>
              <a:gd name="T47" fmla="*/ 38 h 215"/>
              <a:gd name="T48" fmla="*/ 45 w 125"/>
              <a:gd name="T49" fmla="*/ 36 h 215"/>
              <a:gd name="T50" fmla="*/ 39 w 125"/>
              <a:gd name="T51" fmla="*/ 36 h 215"/>
              <a:gd name="T52" fmla="*/ 31 w 125"/>
              <a:gd name="T53" fmla="*/ 40 h 215"/>
              <a:gd name="T54" fmla="*/ 22 w 125"/>
              <a:gd name="T55" fmla="*/ 48 h 215"/>
              <a:gd name="T56" fmla="*/ 8 w 125"/>
              <a:gd name="T57" fmla="*/ 56 h 215"/>
              <a:gd name="T58" fmla="*/ 0 w 125"/>
              <a:gd name="T59" fmla="*/ 44 h 215"/>
              <a:gd name="T60" fmla="*/ 75 w 125"/>
              <a:gd name="T61"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5" h="215">
                <a:moveTo>
                  <a:pt x="75" y="0"/>
                </a:moveTo>
                <a:lnTo>
                  <a:pt x="83" y="0"/>
                </a:lnTo>
                <a:lnTo>
                  <a:pt x="83" y="17"/>
                </a:lnTo>
                <a:lnTo>
                  <a:pt x="83" y="40"/>
                </a:lnTo>
                <a:lnTo>
                  <a:pt x="83" y="175"/>
                </a:lnTo>
                <a:lnTo>
                  <a:pt x="83" y="182"/>
                </a:lnTo>
                <a:lnTo>
                  <a:pt x="83" y="188"/>
                </a:lnTo>
                <a:lnTo>
                  <a:pt x="87" y="196"/>
                </a:lnTo>
                <a:lnTo>
                  <a:pt x="95" y="201"/>
                </a:lnTo>
                <a:lnTo>
                  <a:pt x="106" y="203"/>
                </a:lnTo>
                <a:lnTo>
                  <a:pt x="116" y="203"/>
                </a:lnTo>
                <a:lnTo>
                  <a:pt x="125" y="203"/>
                </a:lnTo>
                <a:lnTo>
                  <a:pt x="125" y="215"/>
                </a:lnTo>
                <a:lnTo>
                  <a:pt x="10" y="215"/>
                </a:lnTo>
                <a:lnTo>
                  <a:pt x="10" y="203"/>
                </a:lnTo>
                <a:lnTo>
                  <a:pt x="25" y="203"/>
                </a:lnTo>
                <a:lnTo>
                  <a:pt x="35" y="201"/>
                </a:lnTo>
                <a:lnTo>
                  <a:pt x="41" y="201"/>
                </a:lnTo>
                <a:lnTo>
                  <a:pt x="47" y="198"/>
                </a:lnTo>
                <a:lnTo>
                  <a:pt x="52" y="190"/>
                </a:lnTo>
                <a:lnTo>
                  <a:pt x="54" y="184"/>
                </a:lnTo>
                <a:lnTo>
                  <a:pt x="54" y="175"/>
                </a:lnTo>
                <a:lnTo>
                  <a:pt x="54" y="48"/>
                </a:lnTo>
                <a:lnTo>
                  <a:pt x="52" y="38"/>
                </a:lnTo>
                <a:lnTo>
                  <a:pt x="45" y="36"/>
                </a:lnTo>
                <a:lnTo>
                  <a:pt x="39" y="36"/>
                </a:lnTo>
                <a:lnTo>
                  <a:pt x="31" y="40"/>
                </a:lnTo>
                <a:lnTo>
                  <a:pt x="22" y="48"/>
                </a:lnTo>
                <a:lnTo>
                  <a:pt x="8" y="56"/>
                </a:lnTo>
                <a:lnTo>
                  <a:pt x="0" y="44"/>
                </a:lnTo>
                <a:lnTo>
                  <a:pt x="7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6" name="Rectangle 78"/>
          <p:cNvSpPr>
            <a:spLocks noChangeArrowheads="1"/>
          </p:cNvSpPr>
          <p:nvPr/>
        </p:nvSpPr>
        <p:spPr bwMode="auto">
          <a:xfrm>
            <a:off x="2337327" y="2810034"/>
            <a:ext cx="705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7" name="Freeform 79"/>
          <p:cNvSpPr>
            <a:spLocks noEditPoints="1"/>
          </p:cNvSpPr>
          <p:nvPr/>
        </p:nvSpPr>
        <p:spPr bwMode="auto">
          <a:xfrm>
            <a:off x="3324751" y="2865596"/>
            <a:ext cx="109538" cy="174625"/>
          </a:xfrm>
          <a:custGeom>
            <a:avLst/>
            <a:gdLst>
              <a:gd name="T0" fmla="*/ 60 w 138"/>
              <a:gd name="T1" fmla="*/ 15 h 219"/>
              <a:gd name="T2" fmla="*/ 44 w 138"/>
              <a:gd name="T3" fmla="*/ 27 h 219"/>
              <a:gd name="T4" fmla="*/ 35 w 138"/>
              <a:gd name="T5" fmla="*/ 52 h 219"/>
              <a:gd name="T6" fmla="*/ 31 w 138"/>
              <a:gd name="T7" fmla="*/ 86 h 219"/>
              <a:gd name="T8" fmla="*/ 31 w 138"/>
              <a:gd name="T9" fmla="*/ 130 h 219"/>
              <a:gd name="T10" fmla="*/ 37 w 138"/>
              <a:gd name="T11" fmla="*/ 167 h 219"/>
              <a:gd name="T12" fmla="*/ 46 w 138"/>
              <a:gd name="T13" fmla="*/ 192 h 219"/>
              <a:gd name="T14" fmla="*/ 60 w 138"/>
              <a:gd name="T15" fmla="*/ 203 h 219"/>
              <a:gd name="T16" fmla="*/ 79 w 138"/>
              <a:gd name="T17" fmla="*/ 203 h 219"/>
              <a:gd name="T18" fmla="*/ 92 w 138"/>
              <a:gd name="T19" fmla="*/ 192 h 219"/>
              <a:gd name="T20" fmla="*/ 102 w 138"/>
              <a:gd name="T21" fmla="*/ 169 h 219"/>
              <a:gd name="T22" fmla="*/ 106 w 138"/>
              <a:gd name="T23" fmla="*/ 134 h 219"/>
              <a:gd name="T24" fmla="*/ 106 w 138"/>
              <a:gd name="T25" fmla="*/ 81 h 219"/>
              <a:gd name="T26" fmla="*/ 96 w 138"/>
              <a:gd name="T27" fmla="*/ 35 h 219"/>
              <a:gd name="T28" fmla="*/ 81 w 138"/>
              <a:gd name="T29" fmla="*/ 15 h 219"/>
              <a:gd name="T30" fmla="*/ 69 w 138"/>
              <a:gd name="T31" fmla="*/ 13 h 219"/>
              <a:gd name="T32" fmla="*/ 87 w 138"/>
              <a:gd name="T33" fmla="*/ 2 h 219"/>
              <a:gd name="T34" fmla="*/ 112 w 138"/>
              <a:gd name="T35" fmla="*/ 15 h 219"/>
              <a:gd name="T36" fmla="*/ 129 w 138"/>
              <a:gd name="T37" fmla="*/ 40 h 219"/>
              <a:gd name="T38" fmla="*/ 137 w 138"/>
              <a:gd name="T39" fmla="*/ 81 h 219"/>
              <a:gd name="T40" fmla="*/ 137 w 138"/>
              <a:gd name="T41" fmla="*/ 132 h 219"/>
              <a:gd name="T42" fmla="*/ 127 w 138"/>
              <a:gd name="T43" fmla="*/ 175 h 219"/>
              <a:gd name="T44" fmla="*/ 110 w 138"/>
              <a:gd name="T45" fmla="*/ 201 h 219"/>
              <a:gd name="T46" fmla="*/ 83 w 138"/>
              <a:gd name="T47" fmla="*/ 217 h 219"/>
              <a:gd name="T48" fmla="*/ 52 w 138"/>
              <a:gd name="T49" fmla="*/ 217 h 219"/>
              <a:gd name="T50" fmla="*/ 27 w 138"/>
              <a:gd name="T51" fmla="*/ 203 h 219"/>
              <a:gd name="T52" fmla="*/ 10 w 138"/>
              <a:gd name="T53" fmla="*/ 177 h 219"/>
              <a:gd name="T54" fmla="*/ 2 w 138"/>
              <a:gd name="T55" fmla="*/ 136 h 219"/>
              <a:gd name="T56" fmla="*/ 2 w 138"/>
              <a:gd name="T57" fmla="*/ 84 h 219"/>
              <a:gd name="T58" fmla="*/ 12 w 138"/>
              <a:gd name="T59" fmla="*/ 42 h 219"/>
              <a:gd name="T60" fmla="*/ 29 w 138"/>
              <a:gd name="T61" fmla="*/ 15 h 219"/>
              <a:gd name="T62" fmla="*/ 56 w 138"/>
              <a:gd name="T63" fmla="*/ 2 h 219"/>
              <a:gd name="T64" fmla="*/ 69 w 138"/>
              <a:gd name="T65"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219">
                <a:moveTo>
                  <a:pt x="69" y="13"/>
                </a:moveTo>
                <a:lnTo>
                  <a:pt x="60" y="15"/>
                </a:lnTo>
                <a:lnTo>
                  <a:pt x="50" y="19"/>
                </a:lnTo>
                <a:lnTo>
                  <a:pt x="44" y="27"/>
                </a:lnTo>
                <a:lnTo>
                  <a:pt x="39" y="38"/>
                </a:lnTo>
                <a:lnTo>
                  <a:pt x="35" y="52"/>
                </a:lnTo>
                <a:lnTo>
                  <a:pt x="33" y="67"/>
                </a:lnTo>
                <a:lnTo>
                  <a:pt x="31" y="86"/>
                </a:lnTo>
                <a:lnTo>
                  <a:pt x="31" y="106"/>
                </a:lnTo>
                <a:lnTo>
                  <a:pt x="31" y="130"/>
                </a:lnTo>
                <a:lnTo>
                  <a:pt x="33" y="150"/>
                </a:lnTo>
                <a:lnTo>
                  <a:pt x="37" y="167"/>
                </a:lnTo>
                <a:lnTo>
                  <a:pt x="41" y="180"/>
                </a:lnTo>
                <a:lnTo>
                  <a:pt x="46" y="192"/>
                </a:lnTo>
                <a:lnTo>
                  <a:pt x="52" y="200"/>
                </a:lnTo>
                <a:lnTo>
                  <a:pt x="60" y="203"/>
                </a:lnTo>
                <a:lnTo>
                  <a:pt x="69" y="205"/>
                </a:lnTo>
                <a:lnTo>
                  <a:pt x="79" y="203"/>
                </a:lnTo>
                <a:lnTo>
                  <a:pt x="87" y="200"/>
                </a:lnTo>
                <a:lnTo>
                  <a:pt x="92" y="192"/>
                </a:lnTo>
                <a:lnTo>
                  <a:pt x="98" y="182"/>
                </a:lnTo>
                <a:lnTo>
                  <a:pt x="102" y="169"/>
                </a:lnTo>
                <a:lnTo>
                  <a:pt x="104" y="154"/>
                </a:lnTo>
                <a:lnTo>
                  <a:pt x="106" y="134"/>
                </a:lnTo>
                <a:lnTo>
                  <a:pt x="108" y="113"/>
                </a:lnTo>
                <a:lnTo>
                  <a:pt x="106" y="81"/>
                </a:lnTo>
                <a:lnTo>
                  <a:pt x="102" y="54"/>
                </a:lnTo>
                <a:lnTo>
                  <a:pt x="96" y="35"/>
                </a:lnTo>
                <a:lnTo>
                  <a:pt x="89" y="23"/>
                </a:lnTo>
                <a:lnTo>
                  <a:pt x="81" y="15"/>
                </a:lnTo>
                <a:lnTo>
                  <a:pt x="69" y="13"/>
                </a:lnTo>
                <a:lnTo>
                  <a:pt x="69" y="13"/>
                </a:lnTo>
                <a:close/>
                <a:moveTo>
                  <a:pt x="69" y="0"/>
                </a:moveTo>
                <a:lnTo>
                  <a:pt x="87" y="2"/>
                </a:lnTo>
                <a:lnTo>
                  <a:pt x="100" y="6"/>
                </a:lnTo>
                <a:lnTo>
                  <a:pt x="112" y="15"/>
                </a:lnTo>
                <a:lnTo>
                  <a:pt x="121" y="27"/>
                </a:lnTo>
                <a:lnTo>
                  <a:pt x="129" y="40"/>
                </a:lnTo>
                <a:lnTo>
                  <a:pt x="133" y="59"/>
                </a:lnTo>
                <a:lnTo>
                  <a:pt x="137" y="81"/>
                </a:lnTo>
                <a:lnTo>
                  <a:pt x="138" y="106"/>
                </a:lnTo>
                <a:lnTo>
                  <a:pt x="137" y="132"/>
                </a:lnTo>
                <a:lnTo>
                  <a:pt x="133" y="155"/>
                </a:lnTo>
                <a:lnTo>
                  <a:pt x="127" y="175"/>
                </a:lnTo>
                <a:lnTo>
                  <a:pt x="119" y="190"/>
                </a:lnTo>
                <a:lnTo>
                  <a:pt x="110" y="201"/>
                </a:lnTo>
                <a:lnTo>
                  <a:pt x="98" y="211"/>
                </a:lnTo>
                <a:lnTo>
                  <a:pt x="83" y="217"/>
                </a:lnTo>
                <a:lnTo>
                  <a:pt x="67" y="219"/>
                </a:lnTo>
                <a:lnTo>
                  <a:pt x="52" y="217"/>
                </a:lnTo>
                <a:lnTo>
                  <a:pt x="39" y="211"/>
                </a:lnTo>
                <a:lnTo>
                  <a:pt x="27" y="203"/>
                </a:lnTo>
                <a:lnTo>
                  <a:pt x="18" y="192"/>
                </a:lnTo>
                <a:lnTo>
                  <a:pt x="10" y="177"/>
                </a:lnTo>
                <a:lnTo>
                  <a:pt x="4" y="157"/>
                </a:lnTo>
                <a:lnTo>
                  <a:pt x="2" y="136"/>
                </a:lnTo>
                <a:lnTo>
                  <a:pt x="0" y="111"/>
                </a:lnTo>
                <a:lnTo>
                  <a:pt x="2" y="84"/>
                </a:lnTo>
                <a:lnTo>
                  <a:pt x="6" y="61"/>
                </a:lnTo>
                <a:lnTo>
                  <a:pt x="12" y="42"/>
                </a:lnTo>
                <a:lnTo>
                  <a:pt x="19" y="27"/>
                </a:lnTo>
                <a:lnTo>
                  <a:pt x="29" y="15"/>
                </a:lnTo>
                <a:lnTo>
                  <a:pt x="42" y="6"/>
                </a:lnTo>
                <a:lnTo>
                  <a:pt x="56" y="2"/>
                </a:lnTo>
                <a:lnTo>
                  <a:pt x="69" y="0"/>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8" name="Rectangle 80"/>
          <p:cNvSpPr>
            <a:spLocks noChangeArrowheads="1"/>
          </p:cNvSpPr>
          <p:nvPr/>
        </p:nvSpPr>
        <p:spPr bwMode="auto">
          <a:xfrm>
            <a:off x="3450165" y="2810034"/>
            <a:ext cx="705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9" name="Freeform 81"/>
          <p:cNvSpPr>
            <a:spLocks/>
          </p:cNvSpPr>
          <p:nvPr/>
        </p:nvSpPr>
        <p:spPr bwMode="auto">
          <a:xfrm>
            <a:off x="1138767" y="3248183"/>
            <a:ext cx="98425" cy="173038"/>
          </a:xfrm>
          <a:custGeom>
            <a:avLst/>
            <a:gdLst>
              <a:gd name="T0" fmla="*/ 73 w 125"/>
              <a:gd name="T1" fmla="*/ 0 h 217"/>
              <a:gd name="T2" fmla="*/ 81 w 125"/>
              <a:gd name="T3" fmla="*/ 0 h 217"/>
              <a:gd name="T4" fmla="*/ 81 w 125"/>
              <a:gd name="T5" fmla="*/ 19 h 217"/>
              <a:gd name="T6" fmla="*/ 81 w 125"/>
              <a:gd name="T7" fmla="*/ 42 h 217"/>
              <a:gd name="T8" fmla="*/ 81 w 125"/>
              <a:gd name="T9" fmla="*/ 176 h 217"/>
              <a:gd name="T10" fmla="*/ 81 w 125"/>
              <a:gd name="T11" fmla="*/ 184 h 217"/>
              <a:gd name="T12" fmla="*/ 81 w 125"/>
              <a:gd name="T13" fmla="*/ 190 h 217"/>
              <a:gd name="T14" fmla="*/ 85 w 125"/>
              <a:gd name="T15" fmla="*/ 197 h 217"/>
              <a:gd name="T16" fmla="*/ 92 w 125"/>
              <a:gd name="T17" fmla="*/ 201 h 217"/>
              <a:gd name="T18" fmla="*/ 104 w 125"/>
              <a:gd name="T19" fmla="*/ 205 h 217"/>
              <a:gd name="T20" fmla="*/ 113 w 125"/>
              <a:gd name="T21" fmla="*/ 205 h 217"/>
              <a:gd name="T22" fmla="*/ 125 w 125"/>
              <a:gd name="T23" fmla="*/ 205 h 217"/>
              <a:gd name="T24" fmla="*/ 125 w 125"/>
              <a:gd name="T25" fmla="*/ 217 h 217"/>
              <a:gd name="T26" fmla="*/ 8 w 125"/>
              <a:gd name="T27" fmla="*/ 217 h 217"/>
              <a:gd name="T28" fmla="*/ 8 w 125"/>
              <a:gd name="T29" fmla="*/ 205 h 217"/>
              <a:gd name="T30" fmla="*/ 23 w 125"/>
              <a:gd name="T31" fmla="*/ 205 h 217"/>
              <a:gd name="T32" fmla="*/ 33 w 125"/>
              <a:gd name="T33" fmla="*/ 203 h 217"/>
              <a:gd name="T34" fmla="*/ 44 w 125"/>
              <a:gd name="T35" fmla="*/ 199 h 217"/>
              <a:gd name="T36" fmla="*/ 50 w 125"/>
              <a:gd name="T37" fmla="*/ 192 h 217"/>
              <a:gd name="T38" fmla="*/ 52 w 125"/>
              <a:gd name="T39" fmla="*/ 186 h 217"/>
              <a:gd name="T40" fmla="*/ 52 w 125"/>
              <a:gd name="T41" fmla="*/ 176 h 217"/>
              <a:gd name="T42" fmla="*/ 52 w 125"/>
              <a:gd name="T43" fmla="*/ 50 h 217"/>
              <a:gd name="T44" fmla="*/ 50 w 125"/>
              <a:gd name="T45" fmla="*/ 40 h 217"/>
              <a:gd name="T46" fmla="*/ 44 w 125"/>
              <a:gd name="T47" fmla="*/ 36 h 217"/>
              <a:gd name="T48" fmla="*/ 37 w 125"/>
              <a:gd name="T49" fmla="*/ 38 h 217"/>
              <a:gd name="T50" fmla="*/ 29 w 125"/>
              <a:gd name="T51" fmla="*/ 42 h 217"/>
              <a:gd name="T52" fmla="*/ 19 w 125"/>
              <a:gd name="T53" fmla="*/ 48 h 217"/>
              <a:gd name="T54" fmla="*/ 6 w 125"/>
              <a:gd name="T55" fmla="*/ 55 h 217"/>
              <a:gd name="T56" fmla="*/ 0 w 125"/>
              <a:gd name="T57" fmla="*/ 44 h 217"/>
              <a:gd name="T58" fmla="*/ 73 w 125"/>
              <a:gd name="T59"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5" h="217">
                <a:moveTo>
                  <a:pt x="73" y="0"/>
                </a:moveTo>
                <a:lnTo>
                  <a:pt x="81" y="0"/>
                </a:lnTo>
                <a:lnTo>
                  <a:pt x="81" y="19"/>
                </a:lnTo>
                <a:lnTo>
                  <a:pt x="81" y="42"/>
                </a:lnTo>
                <a:lnTo>
                  <a:pt x="81" y="176"/>
                </a:lnTo>
                <a:lnTo>
                  <a:pt x="81" y="184"/>
                </a:lnTo>
                <a:lnTo>
                  <a:pt x="81" y="190"/>
                </a:lnTo>
                <a:lnTo>
                  <a:pt x="85" y="197"/>
                </a:lnTo>
                <a:lnTo>
                  <a:pt x="92" y="201"/>
                </a:lnTo>
                <a:lnTo>
                  <a:pt x="104" y="205"/>
                </a:lnTo>
                <a:lnTo>
                  <a:pt x="113" y="205"/>
                </a:lnTo>
                <a:lnTo>
                  <a:pt x="125" y="205"/>
                </a:lnTo>
                <a:lnTo>
                  <a:pt x="125" y="217"/>
                </a:lnTo>
                <a:lnTo>
                  <a:pt x="8" y="217"/>
                </a:lnTo>
                <a:lnTo>
                  <a:pt x="8" y="205"/>
                </a:lnTo>
                <a:lnTo>
                  <a:pt x="23" y="205"/>
                </a:lnTo>
                <a:lnTo>
                  <a:pt x="33" y="203"/>
                </a:lnTo>
                <a:lnTo>
                  <a:pt x="44" y="199"/>
                </a:lnTo>
                <a:lnTo>
                  <a:pt x="50" y="192"/>
                </a:lnTo>
                <a:lnTo>
                  <a:pt x="52" y="186"/>
                </a:lnTo>
                <a:lnTo>
                  <a:pt x="52" y="176"/>
                </a:lnTo>
                <a:lnTo>
                  <a:pt x="52" y="50"/>
                </a:lnTo>
                <a:lnTo>
                  <a:pt x="50" y="40"/>
                </a:lnTo>
                <a:lnTo>
                  <a:pt x="44" y="36"/>
                </a:lnTo>
                <a:lnTo>
                  <a:pt x="37" y="38"/>
                </a:lnTo>
                <a:lnTo>
                  <a:pt x="29" y="42"/>
                </a:lnTo>
                <a:lnTo>
                  <a:pt x="19" y="48"/>
                </a:lnTo>
                <a:lnTo>
                  <a:pt x="6" y="55"/>
                </a:lnTo>
                <a:lnTo>
                  <a:pt x="0" y="44"/>
                </a:lnTo>
                <a:lnTo>
                  <a:pt x="7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0" name="Rectangle 82"/>
          <p:cNvSpPr>
            <a:spLocks noChangeArrowheads="1"/>
          </p:cNvSpPr>
          <p:nvPr/>
        </p:nvSpPr>
        <p:spPr bwMode="auto">
          <a:xfrm>
            <a:off x="1259415" y="3194209"/>
            <a:ext cx="705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1" name="Freeform 83"/>
          <p:cNvSpPr>
            <a:spLocks noEditPoints="1"/>
          </p:cNvSpPr>
          <p:nvPr/>
        </p:nvSpPr>
        <p:spPr bwMode="auto">
          <a:xfrm>
            <a:off x="2210326" y="3248185"/>
            <a:ext cx="109538" cy="174625"/>
          </a:xfrm>
          <a:custGeom>
            <a:avLst/>
            <a:gdLst>
              <a:gd name="T0" fmla="*/ 59 w 138"/>
              <a:gd name="T1" fmla="*/ 15 h 219"/>
              <a:gd name="T2" fmla="*/ 44 w 138"/>
              <a:gd name="T3" fmla="*/ 29 h 219"/>
              <a:gd name="T4" fmla="*/ 36 w 138"/>
              <a:gd name="T5" fmla="*/ 52 h 219"/>
              <a:gd name="T6" fmla="*/ 32 w 138"/>
              <a:gd name="T7" fmla="*/ 86 h 219"/>
              <a:gd name="T8" fmla="*/ 32 w 138"/>
              <a:gd name="T9" fmla="*/ 130 h 219"/>
              <a:gd name="T10" fmla="*/ 36 w 138"/>
              <a:gd name="T11" fmla="*/ 169 h 219"/>
              <a:gd name="T12" fmla="*/ 46 w 138"/>
              <a:gd name="T13" fmla="*/ 192 h 219"/>
              <a:gd name="T14" fmla="*/ 61 w 138"/>
              <a:gd name="T15" fmla="*/ 205 h 219"/>
              <a:gd name="T16" fmla="*/ 78 w 138"/>
              <a:gd name="T17" fmla="*/ 205 h 219"/>
              <a:gd name="T18" fmla="*/ 94 w 138"/>
              <a:gd name="T19" fmla="*/ 194 h 219"/>
              <a:gd name="T20" fmla="*/ 102 w 138"/>
              <a:gd name="T21" fmla="*/ 171 h 219"/>
              <a:gd name="T22" fmla="*/ 107 w 138"/>
              <a:gd name="T23" fmla="*/ 136 h 219"/>
              <a:gd name="T24" fmla="*/ 105 w 138"/>
              <a:gd name="T25" fmla="*/ 82 h 219"/>
              <a:gd name="T26" fmla="*/ 98 w 138"/>
              <a:gd name="T27" fmla="*/ 36 h 219"/>
              <a:gd name="T28" fmla="*/ 80 w 138"/>
              <a:gd name="T29" fmla="*/ 17 h 219"/>
              <a:gd name="T30" fmla="*/ 69 w 138"/>
              <a:gd name="T31" fmla="*/ 13 h 219"/>
              <a:gd name="T32" fmla="*/ 86 w 138"/>
              <a:gd name="T33" fmla="*/ 2 h 219"/>
              <a:gd name="T34" fmla="*/ 111 w 138"/>
              <a:gd name="T35" fmla="*/ 15 h 219"/>
              <a:gd name="T36" fmla="*/ 128 w 138"/>
              <a:gd name="T37" fmla="*/ 42 h 219"/>
              <a:gd name="T38" fmla="*/ 136 w 138"/>
              <a:gd name="T39" fmla="*/ 82 h 219"/>
              <a:gd name="T40" fmla="*/ 136 w 138"/>
              <a:gd name="T41" fmla="*/ 132 h 219"/>
              <a:gd name="T42" fmla="*/ 128 w 138"/>
              <a:gd name="T43" fmla="*/ 174 h 219"/>
              <a:gd name="T44" fmla="*/ 109 w 138"/>
              <a:gd name="T45" fmla="*/ 203 h 219"/>
              <a:gd name="T46" fmla="*/ 84 w 138"/>
              <a:gd name="T47" fmla="*/ 217 h 219"/>
              <a:gd name="T48" fmla="*/ 52 w 138"/>
              <a:gd name="T49" fmla="*/ 217 h 219"/>
              <a:gd name="T50" fmla="*/ 27 w 138"/>
              <a:gd name="T51" fmla="*/ 205 h 219"/>
              <a:gd name="T52" fmla="*/ 9 w 138"/>
              <a:gd name="T53" fmla="*/ 178 h 219"/>
              <a:gd name="T54" fmla="*/ 2 w 138"/>
              <a:gd name="T55" fmla="*/ 138 h 219"/>
              <a:gd name="T56" fmla="*/ 2 w 138"/>
              <a:gd name="T57" fmla="*/ 84 h 219"/>
              <a:gd name="T58" fmla="*/ 11 w 138"/>
              <a:gd name="T59" fmla="*/ 44 h 219"/>
              <a:gd name="T60" fmla="*/ 30 w 138"/>
              <a:gd name="T61" fmla="*/ 15 h 219"/>
              <a:gd name="T62" fmla="*/ 55 w 138"/>
              <a:gd name="T63" fmla="*/ 2 h 219"/>
              <a:gd name="T64" fmla="*/ 71 w 138"/>
              <a:gd name="T65"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219">
                <a:moveTo>
                  <a:pt x="69" y="13"/>
                </a:moveTo>
                <a:lnTo>
                  <a:pt x="59" y="15"/>
                </a:lnTo>
                <a:lnTo>
                  <a:pt x="52" y="21"/>
                </a:lnTo>
                <a:lnTo>
                  <a:pt x="44" y="29"/>
                </a:lnTo>
                <a:lnTo>
                  <a:pt x="40" y="38"/>
                </a:lnTo>
                <a:lnTo>
                  <a:pt x="36" y="52"/>
                </a:lnTo>
                <a:lnTo>
                  <a:pt x="32" y="69"/>
                </a:lnTo>
                <a:lnTo>
                  <a:pt x="32" y="86"/>
                </a:lnTo>
                <a:lnTo>
                  <a:pt x="30" y="107"/>
                </a:lnTo>
                <a:lnTo>
                  <a:pt x="32" y="130"/>
                </a:lnTo>
                <a:lnTo>
                  <a:pt x="34" y="151"/>
                </a:lnTo>
                <a:lnTo>
                  <a:pt x="36" y="169"/>
                </a:lnTo>
                <a:lnTo>
                  <a:pt x="40" y="182"/>
                </a:lnTo>
                <a:lnTo>
                  <a:pt x="46" y="192"/>
                </a:lnTo>
                <a:lnTo>
                  <a:pt x="54" y="199"/>
                </a:lnTo>
                <a:lnTo>
                  <a:pt x="61" y="205"/>
                </a:lnTo>
                <a:lnTo>
                  <a:pt x="71" y="205"/>
                </a:lnTo>
                <a:lnTo>
                  <a:pt x="78" y="205"/>
                </a:lnTo>
                <a:lnTo>
                  <a:pt x="86" y="201"/>
                </a:lnTo>
                <a:lnTo>
                  <a:pt x="94" y="194"/>
                </a:lnTo>
                <a:lnTo>
                  <a:pt x="98" y="184"/>
                </a:lnTo>
                <a:lnTo>
                  <a:pt x="102" y="171"/>
                </a:lnTo>
                <a:lnTo>
                  <a:pt x="105" y="155"/>
                </a:lnTo>
                <a:lnTo>
                  <a:pt x="107" y="136"/>
                </a:lnTo>
                <a:lnTo>
                  <a:pt x="107" y="113"/>
                </a:lnTo>
                <a:lnTo>
                  <a:pt x="105" y="82"/>
                </a:lnTo>
                <a:lnTo>
                  <a:pt x="103" y="55"/>
                </a:lnTo>
                <a:lnTo>
                  <a:pt x="98" y="36"/>
                </a:lnTo>
                <a:lnTo>
                  <a:pt x="90" y="23"/>
                </a:lnTo>
                <a:lnTo>
                  <a:pt x="80" y="17"/>
                </a:lnTo>
                <a:lnTo>
                  <a:pt x="69" y="13"/>
                </a:lnTo>
                <a:lnTo>
                  <a:pt x="69" y="13"/>
                </a:lnTo>
                <a:close/>
                <a:moveTo>
                  <a:pt x="71" y="0"/>
                </a:moveTo>
                <a:lnTo>
                  <a:pt x="86" y="2"/>
                </a:lnTo>
                <a:lnTo>
                  <a:pt x="100" y="7"/>
                </a:lnTo>
                <a:lnTo>
                  <a:pt x="111" y="15"/>
                </a:lnTo>
                <a:lnTo>
                  <a:pt x="121" y="27"/>
                </a:lnTo>
                <a:lnTo>
                  <a:pt x="128" y="42"/>
                </a:lnTo>
                <a:lnTo>
                  <a:pt x="134" y="61"/>
                </a:lnTo>
                <a:lnTo>
                  <a:pt x="136" y="82"/>
                </a:lnTo>
                <a:lnTo>
                  <a:pt x="138" y="107"/>
                </a:lnTo>
                <a:lnTo>
                  <a:pt x="136" y="132"/>
                </a:lnTo>
                <a:lnTo>
                  <a:pt x="134" y="155"/>
                </a:lnTo>
                <a:lnTo>
                  <a:pt x="128" y="174"/>
                </a:lnTo>
                <a:lnTo>
                  <a:pt x="121" y="192"/>
                </a:lnTo>
                <a:lnTo>
                  <a:pt x="109" y="203"/>
                </a:lnTo>
                <a:lnTo>
                  <a:pt x="98" y="213"/>
                </a:lnTo>
                <a:lnTo>
                  <a:pt x="84" y="217"/>
                </a:lnTo>
                <a:lnTo>
                  <a:pt x="67" y="219"/>
                </a:lnTo>
                <a:lnTo>
                  <a:pt x="52" y="217"/>
                </a:lnTo>
                <a:lnTo>
                  <a:pt x="38" y="213"/>
                </a:lnTo>
                <a:lnTo>
                  <a:pt x="27" y="205"/>
                </a:lnTo>
                <a:lnTo>
                  <a:pt x="17" y="194"/>
                </a:lnTo>
                <a:lnTo>
                  <a:pt x="9" y="178"/>
                </a:lnTo>
                <a:lnTo>
                  <a:pt x="6" y="159"/>
                </a:lnTo>
                <a:lnTo>
                  <a:pt x="2" y="138"/>
                </a:lnTo>
                <a:lnTo>
                  <a:pt x="0" y="111"/>
                </a:lnTo>
                <a:lnTo>
                  <a:pt x="2" y="84"/>
                </a:lnTo>
                <a:lnTo>
                  <a:pt x="6" y="63"/>
                </a:lnTo>
                <a:lnTo>
                  <a:pt x="11" y="44"/>
                </a:lnTo>
                <a:lnTo>
                  <a:pt x="21" y="27"/>
                </a:lnTo>
                <a:lnTo>
                  <a:pt x="30" y="15"/>
                </a:lnTo>
                <a:lnTo>
                  <a:pt x="42" y="7"/>
                </a:lnTo>
                <a:lnTo>
                  <a:pt x="55" y="2"/>
                </a:lnTo>
                <a:lnTo>
                  <a:pt x="71" y="0"/>
                </a:lnTo>
                <a:lnTo>
                  <a:pt x="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2" name="Rectangle 84"/>
          <p:cNvSpPr>
            <a:spLocks noChangeArrowheads="1"/>
          </p:cNvSpPr>
          <p:nvPr/>
        </p:nvSpPr>
        <p:spPr bwMode="auto">
          <a:xfrm>
            <a:off x="2337327" y="3194209"/>
            <a:ext cx="705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3" name="Freeform 85"/>
          <p:cNvSpPr>
            <a:spLocks noEditPoints="1"/>
          </p:cNvSpPr>
          <p:nvPr/>
        </p:nvSpPr>
        <p:spPr bwMode="auto">
          <a:xfrm>
            <a:off x="3324751" y="3248185"/>
            <a:ext cx="109538" cy="174625"/>
          </a:xfrm>
          <a:custGeom>
            <a:avLst/>
            <a:gdLst>
              <a:gd name="T0" fmla="*/ 60 w 138"/>
              <a:gd name="T1" fmla="*/ 15 h 219"/>
              <a:gd name="T2" fmla="*/ 44 w 138"/>
              <a:gd name="T3" fmla="*/ 29 h 219"/>
              <a:gd name="T4" fmla="*/ 35 w 138"/>
              <a:gd name="T5" fmla="*/ 52 h 219"/>
              <a:gd name="T6" fmla="*/ 31 w 138"/>
              <a:gd name="T7" fmla="*/ 86 h 219"/>
              <a:gd name="T8" fmla="*/ 31 w 138"/>
              <a:gd name="T9" fmla="*/ 130 h 219"/>
              <a:gd name="T10" fmla="*/ 37 w 138"/>
              <a:gd name="T11" fmla="*/ 169 h 219"/>
              <a:gd name="T12" fmla="*/ 46 w 138"/>
              <a:gd name="T13" fmla="*/ 192 h 219"/>
              <a:gd name="T14" fmla="*/ 60 w 138"/>
              <a:gd name="T15" fmla="*/ 205 h 219"/>
              <a:gd name="T16" fmla="*/ 79 w 138"/>
              <a:gd name="T17" fmla="*/ 205 h 219"/>
              <a:gd name="T18" fmla="*/ 92 w 138"/>
              <a:gd name="T19" fmla="*/ 194 h 219"/>
              <a:gd name="T20" fmla="*/ 102 w 138"/>
              <a:gd name="T21" fmla="*/ 171 h 219"/>
              <a:gd name="T22" fmla="*/ 106 w 138"/>
              <a:gd name="T23" fmla="*/ 136 h 219"/>
              <a:gd name="T24" fmla="*/ 106 w 138"/>
              <a:gd name="T25" fmla="*/ 82 h 219"/>
              <a:gd name="T26" fmla="*/ 96 w 138"/>
              <a:gd name="T27" fmla="*/ 36 h 219"/>
              <a:gd name="T28" fmla="*/ 81 w 138"/>
              <a:gd name="T29" fmla="*/ 17 h 219"/>
              <a:gd name="T30" fmla="*/ 69 w 138"/>
              <a:gd name="T31" fmla="*/ 13 h 219"/>
              <a:gd name="T32" fmla="*/ 87 w 138"/>
              <a:gd name="T33" fmla="*/ 2 h 219"/>
              <a:gd name="T34" fmla="*/ 112 w 138"/>
              <a:gd name="T35" fmla="*/ 15 h 219"/>
              <a:gd name="T36" fmla="*/ 129 w 138"/>
              <a:gd name="T37" fmla="*/ 42 h 219"/>
              <a:gd name="T38" fmla="*/ 137 w 138"/>
              <a:gd name="T39" fmla="*/ 82 h 219"/>
              <a:gd name="T40" fmla="*/ 137 w 138"/>
              <a:gd name="T41" fmla="*/ 132 h 219"/>
              <a:gd name="T42" fmla="*/ 127 w 138"/>
              <a:gd name="T43" fmla="*/ 174 h 219"/>
              <a:gd name="T44" fmla="*/ 110 w 138"/>
              <a:gd name="T45" fmla="*/ 203 h 219"/>
              <a:gd name="T46" fmla="*/ 83 w 138"/>
              <a:gd name="T47" fmla="*/ 217 h 219"/>
              <a:gd name="T48" fmla="*/ 52 w 138"/>
              <a:gd name="T49" fmla="*/ 217 h 219"/>
              <a:gd name="T50" fmla="*/ 27 w 138"/>
              <a:gd name="T51" fmla="*/ 205 h 219"/>
              <a:gd name="T52" fmla="*/ 10 w 138"/>
              <a:gd name="T53" fmla="*/ 178 h 219"/>
              <a:gd name="T54" fmla="*/ 2 w 138"/>
              <a:gd name="T55" fmla="*/ 138 h 219"/>
              <a:gd name="T56" fmla="*/ 2 w 138"/>
              <a:gd name="T57" fmla="*/ 84 h 219"/>
              <a:gd name="T58" fmla="*/ 12 w 138"/>
              <a:gd name="T59" fmla="*/ 44 h 219"/>
              <a:gd name="T60" fmla="*/ 29 w 138"/>
              <a:gd name="T61" fmla="*/ 15 h 219"/>
              <a:gd name="T62" fmla="*/ 56 w 138"/>
              <a:gd name="T63" fmla="*/ 2 h 219"/>
              <a:gd name="T64" fmla="*/ 69 w 138"/>
              <a:gd name="T65"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219">
                <a:moveTo>
                  <a:pt x="69" y="13"/>
                </a:moveTo>
                <a:lnTo>
                  <a:pt x="60" y="15"/>
                </a:lnTo>
                <a:lnTo>
                  <a:pt x="50" y="21"/>
                </a:lnTo>
                <a:lnTo>
                  <a:pt x="44" y="29"/>
                </a:lnTo>
                <a:lnTo>
                  <a:pt x="39" y="38"/>
                </a:lnTo>
                <a:lnTo>
                  <a:pt x="35" y="52"/>
                </a:lnTo>
                <a:lnTo>
                  <a:pt x="33" y="69"/>
                </a:lnTo>
                <a:lnTo>
                  <a:pt x="31" y="86"/>
                </a:lnTo>
                <a:lnTo>
                  <a:pt x="31" y="107"/>
                </a:lnTo>
                <a:lnTo>
                  <a:pt x="31" y="130"/>
                </a:lnTo>
                <a:lnTo>
                  <a:pt x="33" y="151"/>
                </a:lnTo>
                <a:lnTo>
                  <a:pt x="37" y="169"/>
                </a:lnTo>
                <a:lnTo>
                  <a:pt x="41" y="182"/>
                </a:lnTo>
                <a:lnTo>
                  <a:pt x="46" y="192"/>
                </a:lnTo>
                <a:lnTo>
                  <a:pt x="52" y="199"/>
                </a:lnTo>
                <a:lnTo>
                  <a:pt x="60" y="205"/>
                </a:lnTo>
                <a:lnTo>
                  <a:pt x="69" y="205"/>
                </a:lnTo>
                <a:lnTo>
                  <a:pt x="79" y="205"/>
                </a:lnTo>
                <a:lnTo>
                  <a:pt x="87" y="201"/>
                </a:lnTo>
                <a:lnTo>
                  <a:pt x="92" y="194"/>
                </a:lnTo>
                <a:lnTo>
                  <a:pt x="98" y="184"/>
                </a:lnTo>
                <a:lnTo>
                  <a:pt x="102" y="171"/>
                </a:lnTo>
                <a:lnTo>
                  <a:pt x="104" y="155"/>
                </a:lnTo>
                <a:lnTo>
                  <a:pt x="106" y="136"/>
                </a:lnTo>
                <a:lnTo>
                  <a:pt x="108" y="113"/>
                </a:lnTo>
                <a:lnTo>
                  <a:pt x="106" y="82"/>
                </a:lnTo>
                <a:lnTo>
                  <a:pt x="102" y="55"/>
                </a:lnTo>
                <a:lnTo>
                  <a:pt x="96" y="36"/>
                </a:lnTo>
                <a:lnTo>
                  <a:pt x="89" y="23"/>
                </a:lnTo>
                <a:lnTo>
                  <a:pt x="81" y="17"/>
                </a:lnTo>
                <a:lnTo>
                  <a:pt x="69" y="13"/>
                </a:lnTo>
                <a:lnTo>
                  <a:pt x="69" y="13"/>
                </a:lnTo>
                <a:close/>
                <a:moveTo>
                  <a:pt x="69" y="0"/>
                </a:moveTo>
                <a:lnTo>
                  <a:pt x="87" y="2"/>
                </a:lnTo>
                <a:lnTo>
                  <a:pt x="100" y="7"/>
                </a:lnTo>
                <a:lnTo>
                  <a:pt x="112" y="15"/>
                </a:lnTo>
                <a:lnTo>
                  <a:pt x="121" y="27"/>
                </a:lnTo>
                <a:lnTo>
                  <a:pt x="129" y="42"/>
                </a:lnTo>
                <a:lnTo>
                  <a:pt x="133" y="61"/>
                </a:lnTo>
                <a:lnTo>
                  <a:pt x="137" y="82"/>
                </a:lnTo>
                <a:lnTo>
                  <a:pt x="138" y="107"/>
                </a:lnTo>
                <a:lnTo>
                  <a:pt x="137" y="132"/>
                </a:lnTo>
                <a:lnTo>
                  <a:pt x="133" y="155"/>
                </a:lnTo>
                <a:lnTo>
                  <a:pt x="127" y="174"/>
                </a:lnTo>
                <a:lnTo>
                  <a:pt x="119" y="192"/>
                </a:lnTo>
                <a:lnTo>
                  <a:pt x="110" y="203"/>
                </a:lnTo>
                <a:lnTo>
                  <a:pt x="98" y="213"/>
                </a:lnTo>
                <a:lnTo>
                  <a:pt x="83" y="217"/>
                </a:lnTo>
                <a:lnTo>
                  <a:pt x="67" y="219"/>
                </a:lnTo>
                <a:lnTo>
                  <a:pt x="52" y="217"/>
                </a:lnTo>
                <a:lnTo>
                  <a:pt x="39" y="213"/>
                </a:lnTo>
                <a:lnTo>
                  <a:pt x="27" y="205"/>
                </a:lnTo>
                <a:lnTo>
                  <a:pt x="18" y="194"/>
                </a:lnTo>
                <a:lnTo>
                  <a:pt x="10" y="178"/>
                </a:lnTo>
                <a:lnTo>
                  <a:pt x="4" y="159"/>
                </a:lnTo>
                <a:lnTo>
                  <a:pt x="2" y="138"/>
                </a:lnTo>
                <a:lnTo>
                  <a:pt x="0" y="111"/>
                </a:lnTo>
                <a:lnTo>
                  <a:pt x="2" y="84"/>
                </a:lnTo>
                <a:lnTo>
                  <a:pt x="6" y="63"/>
                </a:lnTo>
                <a:lnTo>
                  <a:pt x="12" y="44"/>
                </a:lnTo>
                <a:lnTo>
                  <a:pt x="19" y="27"/>
                </a:lnTo>
                <a:lnTo>
                  <a:pt x="29" y="15"/>
                </a:lnTo>
                <a:lnTo>
                  <a:pt x="42" y="7"/>
                </a:lnTo>
                <a:lnTo>
                  <a:pt x="56" y="2"/>
                </a:lnTo>
                <a:lnTo>
                  <a:pt x="69" y="0"/>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4" name="Rectangle 86"/>
          <p:cNvSpPr>
            <a:spLocks noChangeArrowheads="1"/>
          </p:cNvSpPr>
          <p:nvPr/>
        </p:nvSpPr>
        <p:spPr bwMode="auto">
          <a:xfrm>
            <a:off x="3450165" y="3194209"/>
            <a:ext cx="705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5" name="Freeform 87"/>
          <p:cNvSpPr>
            <a:spLocks/>
          </p:cNvSpPr>
          <p:nvPr/>
        </p:nvSpPr>
        <p:spPr bwMode="auto">
          <a:xfrm>
            <a:off x="1138767" y="3632357"/>
            <a:ext cx="98425" cy="173038"/>
          </a:xfrm>
          <a:custGeom>
            <a:avLst/>
            <a:gdLst>
              <a:gd name="T0" fmla="*/ 73 w 125"/>
              <a:gd name="T1" fmla="*/ 0 h 217"/>
              <a:gd name="T2" fmla="*/ 81 w 125"/>
              <a:gd name="T3" fmla="*/ 0 h 217"/>
              <a:gd name="T4" fmla="*/ 81 w 125"/>
              <a:gd name="T5" fmla="*/ 18 h 217"/>
              <a:gd name="T6" fmla="*/ 81 w 125"/>
              <a:gd name="T7" fmla="*/ 43 h 217"/>
              <a:gd name="T8" fmla="*/ 81 w 125"/>
              <a:gd name="T9" fmla="*/ 175 h 217"/>
              <a:gd name="T10" fmla="*/ 81 w 125"/>
              <a:gd name="T11" fmla="*/ 185 h 217"/>
              <a:gd name="T12" fmla="*/ 81 w 125"/>
              <a:gd name="T13" fmla="*/ 190 h 217"/>
              <a:gd name="T14" fmla="*/ 85 w 125"/>
              <a:gd name="T15" fmla="*/ 196 h 217"/>
              <a:gd name="T16" fmla="*/ 92 w 125"/>
              <a:gd name="T17" fmla="*/ 202 h 217"/>
              <a:gd name="T18" fmla="*/ 104 w 125"/>
              <a:gd name="T19" fmla="*/ 204 h 217"/>
              <a:gd name="T20" fmla="*/ 113 w 125"/>
              <a:gd name="T21" fmla="*/ 206 h 217"/>
              <a:gd name="T22" fmla="*/ 125 w 125"/>
              <a:gd name="T23" fmla="*/ 206 h 217"/>
              <a:gd name="T24" fmla="*/ 125 w 125"/>
              <a:gd name="T25" fmla="*/ 217 h 217"/>
              <a:gd name="T26" fmla="*/ 8 w 125"/>
              <a:gd name="T27" fmla="*/ 217 h 217"/>
              <a:gd name="T28" fmla="*/ 8 w 125"/>
              <a:gd name="T29" fmla="*/ 206 h 217"/>
              <a:gd name="T30" fmla="*/ 23 w 125"/>
              <a:gd name="T31" fmla="*/ 204 h 217"/>
              <a:gd name="T32" fmla="*/ 33 w 125"/>
              <a:gd name="T33" fmla="*/ 204 h 217"/>
              <a:gd name="T34" fmla="*/ 44 w 125"/>
              <a:gd name="T35" fmla="*/ 200 h 217"/>
              <a:gd name="T36" fmla="*/ 50 w 125"/>
              <a:gd name="T37" fmla="*/ 192 h 217"/>
              <a:gd name="T38" fmla="*/ 52 w 125"/>
              <a:gd name="T39" fmla="*/ 185 h 217"/>
              <a:gd name="T40" fmla="*/ 52 w 125"/>
              <a:gd name="T41" fmla="*/ 175 h 217"/>
              <a:gd name="T42" fmla="*/ 52 w 125"/>
              <a:gd name="T43" fmla="*/ 48 h 217"/>
              <a:gd name="T44" fmla="*/ 50 w 125"/>
              <a:gd name="T45" fmla="*/ 41 h 217"/>
              <a:gd name="T46" fmla="*/ 44 w 125"/>
              <a:gd name="T47" fmla="*/ 37 h 217"/>
              <a:gd name="T48" fmla="*/ 37 w 125"/>
              <a:gd name="T49" fmla="*/ 39 h 217"/>
              <a:gd name="T50" fmla="*/ 29 w 125"/>
              <a:gd name="T51" fmla="*/ 43 h 217"/>
              <a:gd name="T52" fmla="*/ 19 w 125"/>
              <a:gd name="T53" fmla="*/ 48 h 217"/>
              <a:gd name="T54" fmla="*/ 6 w 125"/>
              <a:gd name="T55" fmla="*/ 56 h 217"/>
              <a:gd name="T56" fmla="*/ 0 w 125"/>
              <a:gd name="T57" fmla="*/ 45 h 217"/>
              <a:gd name="T58" fmla="*/ 73 w 125"/>
              <a:gd name="T59"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5" h="217">
                <a:moveTo>
                  <a:pt x="73" y="0"/>
                </a:moveTo>
                <a:lnTo>
                  <a:pt x="81" y="0"/>
                </a:lnTo>
                <a:lnTo>
                  <a:pt x="81" y="18"/>
                </a:lnTo>
                <a:lnTo>
                  <a:pt x="81" y="43"/>
                </a:lnTo>
                <a:lnTo>
                  <a:pt x="81" y="175"/>
                </a:lnTo>
                <a:lnTo>
                  <a:pt x="81" y="185"/>
                </a:lnTo>
                <a:lnTo>
                  <a:pt x="81" y="190"/>
                </a:lnTo>
                <a:lnTo>
                  <a:pt x="85" y="196"/>
                </a:lnTo>
                <a:lnTo>
                  <a:pt x="92" y="202"/>
                </a:lnTo>
                <a:lnTo>
                  <a:pt x="104" y="204"/>
                </a:lnTo>
                <a:lnTo>
                  <a:pt x="113" y="206"/>
                </a:lnTo>
                <a:lnTo>
                  <a:pt x="125" y="206"/>
                </a:lnTo>
                <a:lnTo>
                  <a:pt x="125" y="217"/>
                </a:lnTo>
                <a:lnTo>
                  <a:pt x="8" y="217"/>
                </a:lnTo>
                <a:lnTo>
                  <a:pt x="8" y="206"/>
                </a:lnTo>
                <a:lnTo>
                  <a:pt x="23" y="204"/>
                </a:lnTo>
                <a:lnTo>
                  <a:pt x="33" y="204"/>
                </a:lnTo>
                <a:lnTo>
                  <a:pt x="44" y="200"/>
                </a:lnTo>
                <a:lnTo>
                  <a:pt x="50" y="192"/>
                </a:lnTo>
                <a:lnTo>
                  <a:pt x="52" y="185"/>
                </a:lnTo>
                <a:lnTo>
                  <a:pt x="52" y="175"/>
                </a:lnTo>
                <a:lnTo>
                  <a:pt x="52" y="48"/>
                </a:lnTo>
                <a:lnTo>
                  <a:pt x="50" y="41"/>
                </a:lnTo>
                <a:lnTo>
                  <a:pt x="44" y="37"/>
                </a:lnTo>
                <a:lnTo>
                  <a:pt x="37" y="39"/>
                </a:lnTo>
                <a:lnTo>
                  <a:pt x="29" y="43"/>
                </a:lnTo>
                <a:lnTo>
                  <a:pt x="19" y="48"/>
                </a:lnTo>
                <a:lnTo>
                  <a:pt x="6" y="56"/>
                </a:lnTo>
                <a:lnTo>
                  <a:pt x="0" y="45"/>
                </a:lnTo>
                <a:lnTo>
                  <a:pt x="7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6" name="Rectangle 88"/>
          <p:cNvSpPr>
            <a:spLocks noChangeArrowheads="1"/>
          </p:cNvSpPr>
          <p:nvPr/>
        </p:nvSpPr>
        <p:spPr bwMode="auto">
          <a:xfrm>
            <a:off x="1259415" y="3576796"/>
            <a:ext cx="705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7" name="Freeform 89"/>
          <p:cNvSpPr>
            <a:spLocks/>
          </p:cNvSpPr>
          <p:nvPr/>
        </p:nvSpPr>
        <p:spPr bwMode="auto">
          <a:xfrm>
            <a:off x="2216679" y="3632357"/>
            <a:ext cx="98425" cy="173038"/>
          </a:xfrm>
          <a:custGeom>
            <a:avLst/>
            <a:gdLst>
              <a:gd name="T0" fmla="*/ 75 w 125"/>
              <a:gd name="T1" fmla="*/ 0 h 217"/>
              <a:gd name="T2" fmla="*/ 83 w 125"/>
              <a:gd name="T3" fmla="*/ 0 h 217"/>
              <a:gd name="T4" fmla="*/ 83 w 125"/>
              <a:gd name="T5" fmla="*/ 18 h 217"/>
              <a:gd name="T6" fmla="*/ 83 w 125"/>
              <a:gd name="T7" fmla="*/ 43 h 217"/>
              <a:gd name="T8" fmla="*/ 83 w 125"/>
              <a:gd name="T9" fmla="*/ 175 h 217"/>
              <a:gd name="T10" fmla="*/ 83 w 125"/>
              <a:gd name="T11" fmla="*/ 185 h 217"/>
              <a:gd name="T12" fmla="*/ 83 w 125"/>
              <a:gd name="T13" fmla="*/ 190 h 217"/>
              <a:gd name="T14" fmla="*/ 87 w 125"/>
              <a:gd name="T15" fmla="*/ 196 h 217"/>
              <a:gd name="T16" fmla="*/ 95 w 125"/>
              <a:gd name="T17" fmla="*/ 202 h 217"/>
              <a:gd name="T18" fmla="*/ 106 w 125"/>
              <a:gd name="T19" fmla="*/ 204 h 217"/>
              <a:gd name="T20" fmla="*/ 116 w 125"/>
              <a:gd name="T21" fmla="*/ 206 h 217"/>
              <a:gd name="T22" fmla="*/ 125 w 125"/>
              <a:gd name="T23" fmla="*/ 206 h 217"/>
              <a:gd name="T24" fmla="*/ 125 w 125"/>
              <a:gd name="T25" fmla="*/ 217 h 217"/>
              <a:gd name="T26" fmla="*/ 10 w 125"/>
              <a:gd name="T27" fmla="*/ 217 h 217"/>
              <a:gd name="T28" fmla="*/ 10 w 125"/>
              <a:gd name="T29" fmla="*/ 206 h 217"/>
              <a:gd name="T30" fmla="*/ 25 w 125"/>
              <a:gd name="T31" fmla="*/ 204 h 217"/>
              <a:gd name="T32" fmla="*/ 35 w 125"/>
              <a:gd name="T33" fmla="*/ 204 h 217"/>
              <a:gd name="T34" fmla="*/ 41 w 125"/>
              <a:gd name="T35" fmla="*/ 202 h 217"/>
              <a:gd name="T36" fmla="*/ 47 w 125"/>
              <a:gd name="T37" fmla="*/ 200 h 217"/>
              <a:gd name="T38" fmla="*/ 52 w 125"/>
              <a:gd name="T39" fmla="*/ 192 h 217"/>
              <a:gd name="T40" fmla="*/ 54 w 125"/>
              <a:gd name="T41" fmla="*/ 185 h 217"/>
              <a:gd name="T42" fmla="*/ 54 w 125"/>
              <a:gd name="T43" fmla="*/ 175 h 217"/>
              <a:gd name="T44" fmla="*/ 54 w 125"/>
              <a:gd name="T45" fmla="*/ 48 h 217"/>
              <a:gd name="T46" fmla="*/ 52 w 125"/>
              <a:gd name="T47" fmla="*/ 41 h 217"/>
              <a:gd name="T48" fmla="*/ 45 w 125"/>
              <a:gd name="T49" fmla="*/ 37 h 217"/>
              <a:gd name="T50" fmla="*/ 39 w 125"/>
              <a:gd name="T51" fmla="*/ 39 h 217"/>
              <a:gd name="T52" fmla="*/ 31 w 125"/>
              <a:gd name="T53" fmla="*/ 43 h 217"/>
              <a:gd name="T54" fmla="*/ 22 w 125"/>
              <a:gd name="T55" fmla="*/ 48 h 217"/>
              <a:gd name="T56" fmla="*/ 8 w 125"/>
              <a:gd name="T57" fmla="*/ 56 h 217"/>
              <a:gd name="T58" fmla="*/ 0 w 125"/>
              <a:gd name="T59" fmla="*/ 45 h 217"/>
              <a:gd name="T60" fmla="*/ 75 w 125"/>
              <a:gd name="T61"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5" h="217">
                <a:moveTo>
                  <a:pt x="75" y="0"/>
                </a:moveTo>
                <a:lnTo>
                  <a:pt x="83" y="0"/>
                </a:lnTo>
                <a:lnTo>
                  <a:pt x="83" y="18"/>
                </a:lnTo>
                <a:lnTo>
                  <a:pt x="83" y="43"/>
                </a:lnTo>
                <a:lnTo>
                  <a:pt x="83" y="175"/>
                </a:lnTo>
                <a:lnTo>
                  <a:pt x="83" y="185"/>
                </a:lnTo>
                <a:lnTo>
                  <a:pt x="83" y="190"/>
                </a:lnTo>
                <a:lnTo>
                  <a:pt x="87" y="196"/>
                </a:lnTo>
                <a:lnTo>
                  <a:pt x="95" y="202"/>
                </a:lnTo>
                <a:lnTo>
                  <a:pt x="106" y="204"/>
                </a:lnTo>
                <a:lnTo>
                  <a:pt x="116" y="206"/>
                </a:lnTo>
                <a:lnTo>
                  <a:pt x="125" y="206"/>
                </a:lnTo>
                <a:lnTo>
                  <a:pt x="125" y="217"/>
                </a:lnTo>
                <a:lnTo>
                  <a:pt x="10" y="217"/>
                </a:lnTo>
                <a:lnTo>
                  <a:pt x="10" y="206"/>
                </a:lnTo>
                <a:lnTo>
                  <a:pt x="25" y="204"/>
                </a:lnTo>
                <a:lnTo>
                  <a:pt x="35" y="204"/>
                </a:lnTo>
                <a:lnTo>
                  <a:pt x="41" y="202"/>
                </a:lnTo>
                <a:lnTo>
                  <a:pt x="47" y="200"/>
                </a:lnTo>
                <a:lnTo>
                  <a:pt x="52" y="192"/>
                </a:lnTo>
                <a:lnTo>
                  <a:pt x="54" y="185"/>
                </a:lnTo>
                <a:lnTo>
                  <a:pt x="54" y="175"/>
                </a:lnTo>
                <a:lnTo>
                  <a:pt x="54" y="48"/>
                </a:lnTo>
                <a:lnTo>
                  <a:pt x="52" y="41"/>
                </a:lnTo>
                <a:lnTo>
                  <a:pt x="45" y="37"/>
                </a:lnTo>
                <a:lnTo>
                  <a:pt x="39" y="39"/>
                </a:lnTo>
                <a:lnTo>
                  <a:pt x="31" y="43"/>
                </a:lnTo>
                <a:lnTo>
                  <a:pt x="22" y="48"/>
                </a:lnTo>
                <a:lnTo>
                  <a:pt x="8" y="56"/>
                </a:lnTo>
                <a:lnTo>
                  <a:pt x="0" y="45"/>
                </a:lnTo>
                <a:lnTo>
                  <a:pt x="7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8" name="Rectangle 90"/>
          <p:cNvSpPr>
            <a:spLocks noChangeArrowheads="1"/>
          </p:cNvSpPr>
          <p:nvPr/>
        </p:nvSpPr>
        <p:spPr bwMode="auto">
          <a:xfrm>
            <a:off x="2337327" y="3576796"/>
            <a:ext cx="705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9" name="Freeform 91"/>
          <p:cNvSpPr>
            <a:spLocks/>
          </p:cNvSpPr>
          <p:nvPr/>
        </p:nvSpPr>
        <p:spPr bwMode="auto">
          <a:xfrm>
            <a:off x="3329517" y="3632357"/>
            <a:ext cx="100013" cy="173038"/>
          </a:xfrm>
          <a:custGeom>
            <a:avLst/>
            <a:gdLst>
              <a:gd name="T0" fmla="*/ 73 w 125"/>
              <a:gd name="T1" fmla="*/ 0 h 217"/>
              <a:gd name="T2" fmla="*/ 82 w 125"/>
              <a:gd name="T3" fmla="*/ 0 h 217"/>
              <a:gd name="T4" fmla="*/ 81 w 125"/>
              <a:gd name="T5" fmla="*/ 18 h 217"/>
              <a:gd name="T6" fmla="*/ 81 w 125"/>
              <a:gd name="T7" fmla="*/ 43 h 217"/>
              <a:gd name="T8" fmla="*/ 81 w 125"/>
              <a:gd name="T9" fmla="*/ 175 h 217"/>
              <a:gd name="T10" fmla="*/ 81 w 125"/>
              <a:gd name="T11" fmla="*/ 185 h 217"/>
              <a:gd name="T12" fmla="*/ 82 w 125"/>
              <a:gd name="T13" fmla="*/ 190 h 217"/>
              <a:gd name="T14" fmla="*/ 86 w 125"/>
              <a:gd name="T15" fmla="*/ 196 h 217"/>
              <a:gd name="T16" fmla="*/ 94 w 125"/>
              <a:gd name="T17" fmla="*/ 202 h 217"/>
              <a:gd name="T18" fmla="*/ 106 w 125"/>
              <a:gd name="T19" fmla="*/ 204 h 217"/>
              <a:gd name="T20" fmla="*/ 113 w 125"/>
              <a:gd name="T21" fmla="*/ 206 h 217"/>
              <a:gd name="T22" fmla="*/ 125 w 125"/>
              <a:gd name="T23" fmla="*/ 206 h 217"/>
              <a:gd name="T24" fmla="*/ 125 w 125"/>
              <a:gd name="T25" fmla="*/ 217 h 217"/>
              <a:gd name="T26" fmla="*/ 10 w 125"/>
              <a:gd name="T27" fmla="*/ 217 h 217"/>
              <a:gd name="T28" fmla="*/ 10 w 125"/>
              <a:gd name="T29" fmla="*/ 206 h 217"/>
              <a:gd name="T30" fmla="*/ 25 w 125"/>
              <a:gd name="T31" fmla="*/ 204 h 217"/>
              <a:gd name="T32" fmla="*/ 34 w 125"/>
              <a:gd name="T33" fmla="*/ 204 h 217"/>
              <a:gd name="T34" fmla="*/ 46 w 125"/>
              <a:gd name="T35" fmla="*/ 200 h 217"/>
              <a:gd name="T36" fmla="*/ 52 w 125"/>
              <a:gd name="T37" fmla="*/ 192 h 217"/>
              <a:gd name="T38" fmla="*/ 52 w 125"/>
              <a:gd name="T39" fmla="*/ 185 h 217"/>
              <a:gd name="T40" fmla="*/ 54 w 125"/>
              <a:gd name="T41" fmla="*/ 175 h 217"/>
              <a:gd name="T42" fmla="*/ 54 w 125"/>
              <a:gd name="T43" fmla="*/ 48 h 217"/>
              <a:gd name="T44" fmla="*/ 50 w 125"/>
              <a:gd name="T45" fmla="*/ 41 h 217"/>
              <a:gd name="T46" fmla="*/ 44 w 125"/>
              <a:gd name="T47" fmla="*/ 37 h 217"/>
              <a:gd name="T48" fmla="*/ 38 w 125"/>
              <a:gd name="T49" fmla="*/ 39 h 217"/>
              <a:gd name="T50" fmla="*/ 31 w 125"/>
              <a:gd name="T51" fmla="*/ 43 h 217"/>
              <a:gd name="T52" fmla="*/ 19 w 125"/>
              <a:gd name="T53" fmla="*/ 48 h 217"/>
              <a:gd name="T54" fmla="*/ 8 w 125"/>
              <a:gd name="T55" fmla="*/ 56 h 217"/>
              <a:gd name="T56" fmla="*/ 0 w 125"/>
              <a:gd name="T57" fmla="*/ 45 h 217"/>
              <a:gd name="T58" fmla="*/ 73 w 125"/>
              <a:gd name="T59"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5" h="217">
                <a:moveTo>
                  <a:pt x="73" y="0"/>
                </a:moveTo>
                <a:lnTo>
                  <a:pt x="82" y="0"/>
                </a:lnTo>
                <a:lnTo>
                  <a:pt x="81" y="18"/>
                </a:lnTo>
                <a:lnTo>
                  <a:pt x="81" y="43"/>
                </a:lnTo>
                <a:lnTo>
                  <a:pt x="81" y="175"/>
                </a:lnTo>
                <a:lnTo>
                  <a:pt x="81" y="185"/>
                </a:lnTo>
                <a:lnTo>
                  <a:pt x="82" y="190"/>
                </a:lnTo>
                <a:lnTo>
                  <a:pt x="86" y="196"/>
                </a:lnTo>
                <a:lnTo>
                  <a:pt x="94" y="202"/>
                </a:lnTo>
                <a:lnTo>
                  <a:pt x="106" y="204"/>
                </a:lnTo>
                <a:lnTo>
                  <a:pt x="113" y="206"/>
                </a:lnTo>
                <a:lnTo>
                  <a:pt x="125" y="206"/>
                </a:lnTo>
                <a:lnTo>
                  <a:pt x="125" y="217"/>
                </a:lnTo>
                <a:lnTo>
                  <a:pt x="10" y="217"/>
                </a:lnTo>
                <a:lnTo>
                  <a:pt x="10" y="206"/>
                </a:lnTo>
                <a:lnTo>
                  <a:pt x="25" y="204"/>
                </a:lnTo>
                <a:lnTo>
                  <a:pt x="34" y="204"/>
                </a:lnTo>
                <a:lnTo>
                  <a:pt x="46" y="200"/>
                </a:lnTo>
                <a:lnTo>
                  <a:pt x="52" y="192"/>
                </a:lnTo>
                <a:lnTo>
                  <a:pt x="52" y="185"/>
                </a:lnTo>
                <a:lnTo>
                  <a:pt x="54" y="175"/>
                </a:lnTo>
                <a:lnTo>
                  <a:pt x="54" y="48"/>
                </a:lnTo>
                <a:lnTo>
                  <a:pt x="50" y="41"/>
                </a:lnTo>
                <a:lnTo>
                  <a:pt x="44" y="37"/>
                </a:lnTo>
                <a:lnTo>
                  <a:pt x="38" y="39"/>
                </a:lnTo>
                <a:lnTo>
                  <a:pt x="31" y="43"/>
                </a:lnTo>
                <a:lnTo>
                  <a:pt x="19" y="48"/>
                </a:lnTo>
                <a:lnTo>
                  <a:pt x="8" y="56"/>
                </a:lnTo>
                <a:lnTo>
                  <a:pt x="0" y="45"/>
                </a:lnTo>
                <a:lnTo>
                  <a:pt x="7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0" name="Rectangle 92"/>
          <p:cNvSpPr>
            <a:spLocks noChangeArrowheads="1"/>
          </p:cNvSpPr>
          <p:nvPr/>
        </p:nvSpPr>
        <p:spPr bwMode="auto">
          <a:xfrm>
            <a:off x="3450165" y="3576796"/>
            <a:ext cx="705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9" name="Freeform 73"/>
          <p:cNvSpPr>
            <a:spLocks noEditPoints="1"/>
          </p:cNvSpPr>
          <p:nvPr/>
        </p:nvSpPr>
        <p:spPr bwMode="auto">
          <a:xfrm>
            <a:off x="5595094" y="2449193"/>
            <a:ext cx="109538" cy="173038"/>
          </a:xfrm>
          <a:custGeom>
            <a:avLst/>
            <a:gdLst>
              <a:gd name="T0" fmla="*/ 60 w 138"/>
              <a:gd name="T1" fmla="*/ 16 h 219"/>
              <a:gd name="T2" fmla="*/ 44 w 138"/>
              <a:gd name="T3" fmla="*/ 27 h 219"/>
              <a:gd name="T4" fmla="*/ 35 w 138"/>
              <a:gd name="T5" fmla="*/ 52 h 219"/>
              <a:gd name="T6" fmla="*/ 31 w 138"/>
              <a:gd name="T7" fmla="*/ 87 h 219"/>
              <a:gd name="T8" fmla="*/ 31 w 138"/>
              <a:gd name="T9" fmla="*/ 131 h 219"/>
              <a:gd name="T10" fmla="*/ 37 w 138"/>
              <a:gd name="T11" fmla="*/ 169 h 219"/>
              <a:gd name="T12" fmla="*/ 46 w 138"/>
              <a:gd name="T13" fmla="*/ 192 h 219"/>
              <a:gd name="T14" fmla="*/ 60 w 138"/>
              <a:gd name="T15" fmla="*/ 204 h 219"/>
              <a:gd name="T16" fmla="*/ 79 w 138"/>
              <a:gd name="T17" fmla="*/ 204 h 219"/>
              <a:gd name="T18" fmla="*/ 92 w 138"/>
              <a:gd name="T19" fmla="*/ 194 h 219"/>
              <a:gd name="T20" fmla="*/ 102 w 138"/>
              <a:gd name="T21" fmla="*/ 171 h 219"/>
              <a:gd name="T22" fmla="*/ 106 w 138"/>
              <a:gd name="T23" fmla="*/ 137 h 219"/>
              <a:gd name="T24" fmla="*/ 106 w 138"/>
              <a:gd name="T25" fmla="*/ 81 h 219"/>
              <a:gd name="T26" fmla="*/ 96 w 138"/>
              <a:gd name="T27" fmla="*/ 37 h 219"/>
              <a:gd name="T28" fmla="*/ 81 w 138"/>
              <a:gd name="T29" fmla="*/ 16 h 219"/>
              <a:gd name="T30" fmla="*/ 69 w 138"/>
              <a:gd name="T31" fmla="*/ 14 h 219"/>
              <a:gd name="T32" fmla="*/ 87 w 138"/>
              <a:gd name="T33" fmla="*/ 2 h 219"/>
              <a:gd name="T34" fmla="*/ 112 w 138"/>
              <a:gd name="T35" fmla="*/ 16 h 219"/>
              <a:gd name="T36" fmla="*/ 129 w 138"/>
              <a:gd name="T37" fmla="*/ 43 h 219"/>
              <a:gd name="T38" fmla="*/ 137 w 138"/>
              <a:gd name="T39" fmla="*/ 83 h 219"/>
              <a:gd name="T40" fmla="*/ 137 w 138"/>
              <a:gd name="T41" fmla="*/ 133 h 219"/>
              <a:gd name="T42" fmla="*/ 127 w 138"/>
              <a:gd name="T43" fmla="*/ 175 h 219"/>
              <a:gd name="T44" fmla="*/ 110 w 138"/>
              <a:gd name="T45" fmla="*/ 204 h 219"/>
              <a:gd name="T46" fmla="*/ 83 w 138"/>
              <a:gd name="T47" fmla="*/ 217 h 219"/>
              <a:gd name="T48" fmla="*/ 52 w 138"/>
              <a:gd name="T49" fmla="*/ 217 h 219"/>
              <a:gd name="T50" fmla="*/ 27 w 138"/>
              <a:gd name="T51" fmla="*/ 204 h 219"/>
              <a:gd name="T52" fmla="*/ 10 w 138"/>
              <a:gd name="T53" fmla="*/ 177 h 219"/>
              <a:gd name="T54" fmla="*/ 2 w 138"/>
              <a:gd name="T55" fmla="*/ 137 h 219"/>
              <a:gd name="T56" fmla="*/ 2 w 138"/>
              <a:gd name="T57" fmla="*/ 85 h 219"/>
              <a:gd name="T58" fmla="*/ 12 w 138"/>
              <a:gd name="T59" fmla="*/ 43 h 219"/>
              <a:gd name="T60" fmla="*/ 29 w 138"/>
              <a:gd name="T61" fmla="*/ 16 h 219"/>
              <a:gd name="T62" fmla="*/ 56 w 138"/>
              <a:gd name="T63" fmla="*/ 2 h 219"/>
              <a:gd name="T64" fmla="*/ 69 w 138"/>
              <a:gd name="T65"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219">
                <a:moveTo>
                  <a:pt x="69" y="14"/>
                </a:moveTo>
                <a:lnTo>
                  <a:pt x="60" y="16"/>
                </a:lnTo>
                <a:lnTo>
                  <a:pt x="50" y="19"/>
                </a:lnTo>
                <a:lnTo>
                  <a:pt x="44" y="27"/>
                </a:lnTo>
                <a:lnTo>
                  <a:pt x="39" y="39"/>
                </a:lnTo>
                <a:lnTo>
                  <a:pt x="35" y="52"/>
                </a:lnTo>
                <a:lnTo>
                  <a:pt x="33" y="67"/>
                </a:lnTo>
                <a:lnTo>
                  <a:pt x="31" y="87"/>
                </a:lnTo>
                <a:lnTo>
                  <a:pt x="31" y="108"/>
                </a:lnTo>
                <a:lnTo>
                  <a:pt x="31" y="131"/>
                </a:lnTo>
                <a:lnTo>
                  <a:pt x="33" y="152"/>
                </a:lnTo>
                <a:lnTo>
                  <a:pt x="37" y="169"/>
                </a:lnTo>
                <a:lnTo>
                  <a:pt x="41" y="183"/>
                </a:lnTo>
                <a:lnTo>
                  <a:pt x="46" y="192"/>
                </a:lnTo>
                <a:lnTo>
                  <a:pt x="52" y="200"/>
                </a:lnTo>
                <a:lnTo>
                  <a:pt x="60" y="204"/>
                </a:lnTo>
                <a:lnTo>
                  <a:pt x="69" y="206"/>
                </a:lnTo>
                <a:lnTo>
                  <a:pt x="79" y="204"/>
                </a:lnTo>
                <a:lnTo>
                  <a:pt x="87" y="200"/>
                </a:lnTo>
                <a:lnTo>
                  <a:pt x="92" y="194"/>
                </a:lnTo>
                <a:lnTo>
                  <a:pt x="98" y="183"/>
                </a:lnTo>
                <a:lnTo>
                  <a:pt x="102" y="171"/>
                </a:lnTo>
                <a:lnTo>
                  <a:pt x="104" y="154"/>
                </a:lnTo>
                <a:lnTo>
                  <a:pt x="106" y="137"/>
                </a:lnTo>
                <a:lnTo>
                  <a:pt x="108" y="114"/>
                </a:lnTo>
                <a:lnTo>
                  <a:pt x="106" y="81"/>
                </a:lnTo>
                <a:lnTo>
                  <a:pt x="102" y="56"/>
                </a:lnTo>
                <a:lnTo>
                  <a:pt x="96" y="37"/>
                </a:lnTo>
                <a:lnTo>
                  <a:pt x="89" y="23"/>
                </a:lnTo>
                <a:lnTo>
                  <a:pt x="81" y="16"/>
                </a:lnTo>
                <a:lnTo>
                  <a:pt x="69" y="14"/>
                </a:lnTo>
                <a:lnTo>
                  <a:pt x="69" y="14"/>
                </a:lnTo>
                <a:close/>
                <a:moveTo>
                  <a:pt x="69" y="0"/>
                </a:moveTo>
                <a:lnTo>
                  <a:pt x="87" y="2"/>
                </a:lnTo>
                <a:lnTo>
                  <a:pt x="100" y="8"/>
                </a:lnTo>
                <a:lnTo>
                  <a:pt x="112" y="16"/>
                </a:lnTo>
                <a:lnTo>
                  <a:pt x="121" y="27"/>
                </a:lnTo>
                <a:lnTo>
                  <a:pt x="129" y="43"/>
                </a:lnTo>
                <a:lnTo>
                  <a:pt x="133" y="60"/>
                </a:lnTo>
                <a:lnTo>
                  <a:pt x="137" y="83"/>
                </a:lnTo>
                <a:lnTo>
                  <a:pt x="138" y="108"/>
                </a:lnTo>
                <a:lnTo>
                  <a:pt x="137" y="133"/>
                </a:lnTo>
                <a:lnTo>
                  <a:pt x="133" y="156"/>
                </a:lnTo>
                <a:lnTo>
                  <a:pt x="127" y="175"/>
                </a:lnTo>
                <a:lnTo>
                  <a:pt x="119" y="190"/>
                </a:lnTo>
                <a:lnTo>
                  <a:pt x="110" y="204"/>
                </a:lnTo>
                <a:lnTo>
                  <a:pt x="98" y="211"/>
                </a:lnTo>
                <a:lnTo>
                  <a:pt x="83" y="217"/>
                </a:lnTo>
                <a:lnTo>
                  <a:pt x="67" y="219"/>
                </a:lnTo>
                <a:lnTo>
                  <a:pt x="52" y="217"/>
                </a:lnTo>
                <a:lnTo>
                  <a:pt x="39" y="213"/>
                </a:lnTo>
                <a:lnTo>
                  <a:pt x="27" y="204"/>
                </a:lnTo>
                <a:lnTo>
                  <a:pt x="18" y="192"/>
                </a:lnTo>
                <a:lnTo>
                  <a:pt x="10" y="177"/>
                </a:lnTo>
                <a:lnTo>
                  <a:pt x="4" y="160"/>
                </a:lnTo>
                <a:lnTo>
                  <a:pt x="2" y="137"/>
                </a:lnTo>
                <a:lnTo>
                  <a:pt x="0" y="112"/>
                </a:lnTo>
                <a:lnTo>
                  <a:pt x="2" y="85"/>
                </a:lnTo>
                <a:lnTo>
                  <a:pt x="6" y="62"/>
                </a:lnTo>
                <a:lnTo>
                  <a:pt x="12" y="43"/>
                </a:lnTo>
                <a:lnTo>
                  <a:pt x="19" y="27"/>
                </a:lnTo>
                <a:lnTo>
                  <a:pt x="29" y="16"/>
                </a:lnTo>
                <a:lnTo>
                  <a:pt x="42" y="8"/>
                </a:lnTo>
                <a:lnTo>
                  <a:pt x="56" y="2"/>
                </a:lnTo>
                <a:lnTo>
                  <a:pt x="69" y="0"/>
                </a:lnTo>
                <a:lnTo>
                  <a:pt x="69"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a:solidFill>
                <a:schemeClr val="accent2"/>
              </a:solidFill>
            </a:endParaRPr>
          </a:p>
        </p:txBody>
      </p:sp>
      <p:sp>
        <p:nvSpPr>
          <p:cNvPr id="100" name="Freeform 73"/>
          <p:cNvSpPr>
            <a:spLocks noEditPoints="1"/>
          </p:cNvSpPr>
          <p:nvPr/>
        </p:nvSpPr>
        <p:spPr bwMode="auto">
          <a:xfrm>
            <a:off x="5595094" y="3194523"/>
            <a:ext cx="109538" cy="173038"/>
          </a:xfrm>
          <a:custGeom>
            <a:avLst/>
            <a:gdLst>
              <a:gd name="T0" fmla="*/ 60 w 138"/>
              <a:gd name="T1" fmla="*/ 16 h 219"/>
              <a:gd name="T2" fmla="*/ 44 w 138"/>
              <a:gd name="T3" fmla="*/ 27 h 219"/>
              <a:gd name="T4" fmla="*/ 35 w 138"/>
              <a:gd name="T5" fmla="*/ 52 h 219"/>
              <a:gd name="T6" fmla="*/ 31 w 138"/>
              <a:gd name="T7" fmla="*/ 87 h 219"/>
              <a:gd name="T8" fmla="*/ 31 w 138"/>
              <a:gd name="T9" fmla="*/ 131 h 219"/>
              <a:gd name="T10" fmla="*/ 37 w 138"/>
              <a:gd name="T11" fmla="*/ 169 h 219"/>
              <a:gd name="T12" fmla="*/ 46 w 138"/>
              <a:gd name="T13" fmla="*/ 192 h 219"/>
              <a:gd name="T14" fmla="*/ 60 w 138"/>
              <a:gd name="T15" fmla="*/ 204 h 219"/>
              <a:gd name="T16" fmla="*/ 79 w 138"/>
              <a:gd name="T17" fmla="*/ 204 h 219"/>
              <a:gd name="T18" fmla="*/ 92 w 138"/>
              <a:gd name="T19" fmla="*/ 194 h 219"/>
              <a:gd name="T20" fmla="*/ 102 w 138"/>
              <a:gd name="T21" fmla="*/ 171 h 219"/>
              <a:gd name="T22" fmla="*/ 106 w 138"/>
              <a:gd name="T23" fmla="*/ 137 h 219"/>
              <a:gd name="T24" fmla="*/ 106 w 138"/>
              <a:gd name="T25" fmla="*/ 81 h 219"/>
              <a:gd name="T26" fmla="*/ 96 w 138"/>
              <a:gd name="T27" fmla="*/ 37 h 219"/>
              <a:gd name="T28" fmla="*/ 81 w 138"/>
              <a:gd name="T29" fmla="*/ 16 h 219"/>
              <a:gd name="T30" fmla="*/ 69 w 138"/>
              <a:gd name="T31" fmla="*/ 14 h 219"/>
              <a:gd name="T32" fmla="*/ 87 w 138"/>
              <a:gd name="T33" fmla="*/ 2 h 219"/>
              <a:gd name="T34" fmla="*/ 112 w 138"/>
              <a:gd name="T35" fmla="*/ 16 h 219"/>
              <a:gd name="T36" fmla="*/ 129 w 138"/>
              <a:gd name="T37" fmla="*/ 43 h 219"/>
              <a:gd name="T38" fmla="*/ 137 w 138"/>
              <a:gd name="T39" fmla="*/ 83 h 219"/>
              <a:gd name="T40" fmla="*/ 137 w 138"/>
              <a:gd name="T41" fmla="*/ 133 h 219"/>
              <a:gd name="T42" fmla="*/ 127 w 138"/>
              <a:gd name="T43" fmla="*/ 175 h 219"/>
              <a:gd name="T44" fmla="*/ 110 w 138"/>
              <a:gd name="T45" fmla="*/ 204 h 219"/>
              <a:gd name="T46" fmla="*/ 83 w 138"/>
              <a:gd name="T47" fmla="*/ 217 h 219"/>
              <a:gd name="T48" fmla="*/ 52 w 138"/>
              <a:gd name="T49" fmla="*/ 217 h 219"/>
              <a:gd name="T50" fmla="*/ 27 w 138"/>
              <a:gd name="T51" fmla="*/ 204 h 219"/>
              <a:gd name="T52" fmla="*/ 10 w 138"/>
              <a:gd name="T53" fmla="*/ 177 h 219"/>
              <a:gd name="T54" fmla="*/ 2 w 138"/>
              <a:gd name="T55" fmla="*/ 137 h 219"/>
              <a:gd name="T56" fmla="*/ 2 w 138"/>
              <a:gd name="T57" fmla="*/ 85 h 219"/>
              <a:gd name="T58" fmla="*/ 12 w 138"/>
              <a:gd name="T59" fmla="*/ 43 h 219"/>
              <a:gd name="T60" fmla="*/ 29 w 138"/>
              <a:gd name="T61" fmla="*/ 16 h 219"/>
              <a:gd name="T62" fmla="*/ 56 w 138"/>
              <a:gd name="T63" fmla="*/ 2 h 219"/>
              <a:gd name="T64" fmla="*/ 69 w 138"/>
              <a:gd name="T65"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219">
                <a:moveTo>
                  <a:pt x="69" y="14"/>
                </a:moveTo>
                <a:lnTo>
                  <a:pt x="60" y="16"/>
                </a:lnTo>
                <a:lnTo>
                  <a:pt x="50" y="19"/>
                </a:lnTo>
                <a:lnTo>
                  <a:pt x="44" y="27"/>
                </a:lnTo>
                <a:lnTo>
                  <a:pt x="39" y="39"/>
                </a:lnTo>
                <a:lnTo>
                  <a:pt x="35" y="52"/>
                </a:lnTo>
                <a:lnTo>
                  <a:pt x="33" y="67"/>
                </a:lnTo>
                <a:lnTo>
                  <a:pt x="31" y="87"/>
                </a:lnTo>
                <a:lnTo>
                  <a:pt x="31" y="108"/>
                </a:lnTo>
                <a:lnTo>
                  <a:pt x="31" y="131"/>
                </a:lnTo>
                <a:lnTo>
                  <a:pt x="33" y="152"/>
                </a:lnTo>
                <a:lnTo>
                  <a:pt x="37" y="169"/>
                </a:lnTo>
                <a:lnTo>
                  <a:pt x="41" y="183"/>
                </a:lnTo>
                <a:lnTo>
                  <a:pt x="46" y="192"/>
                </a:lnTo>
                <a:lnTo>
                  <a:pt x="52" y="200"/>
                </a:lnTo>
                <a:lnTo>
                  <a:pt x="60" y="204"/>
                </a:lnTo>
                <a:lnTo>
                  <a:pt x="69" y="206"/>
                </a:lnTo>
                <a:lnTo>
                  <a:pt x="79" y="204"/>
                </a:lnTo>
                <a:lnTo>
                  <a:pt x="87" y="200"/>
                </a:lnTo>
                <a:lnTo>
                  <a:pt x="92" y="194"/>
                </a:lnTo>
                <a:lnTo>
                  <a:pt x="98" y="183"/>
                </a:lnTo>
                <a:lnTo>
                  <a:pt x="102" y="171"/>
                </a:lnTo>
                <a:lnTo>
                  <a:pt x="104" y="154"/>
                </a:lnTo>
                <a:lnTo>
                  <a:pt x="106" y="137"/>
                </a:lnTo>
                <a:lnTo>
                  <a:pt x="108" y="114"/>
                </a:lnTo>
                <a:lnTo>
                  <a:pt x="106" y="81"/>
                </a:lnTo>
                <a:lnTo>
                  <a:pt x="102" y="56"/>
                </a:lnTo>
                <a:lnTo>
                  <a:pt x="96" y="37"/>
                </a:lnTo>
                <a:lnTo>
                  <a:pt x="89" y="23"/>
                </a:lnTo>
                <a:lnTo>
                  <a:pt x="81" y="16"/>
                </a:lnTo>
                <a:lnTo>
                  <a:pt x="69" y="14"/>
                </a:lnTo>
                <a:lnTo>
                  <a:pt x="69" y="14"/>
                </a:lnTo>
                <a:close/>
                <a:moveTo>
                  <a:pt x="69" y="0"/>
                </a:moveTo>
                <a:lnTo>
                  <a:pt x="87" y="2"/>
                </a:lnTo>
                <a:lnTo>
                  <a:pt x="100" y="8"/>
                </a:lnTo>
                <a:lnTo>
                  <a:pt x="112" y="16"/>
                </a:lnTo>
                <a:lnTo>
                  <a:pt x="121" y="27"/>
                </a:lnTo>
                <a:lnTo>
                  <a:pt x="129" y="43"/>
                </a:lnTo>
                <a:lnTo>
                  <a:pt x="133" y="60"/>
                </a:lnTo>
                <a:lnTo>
                  <a:pt x="137" y="83"/>
                </a:lnTo>
                <a:lnTo>
                  <a:pt x="138" y="108"/>
                </a:lnTo>
                <a:lnTo>
                  <a:pt x="137" y="133"/>
                </a:lnTo>
                <a:lnTo>
                  <a:pt x="133" y="156"/>
                </a:lnTo>
                <a:lnTo>
                  <a:pt x="127" y="175"/>
                </a:lnTo>
                <a:lnTo>
                  <a:pt x="119" y="190"/>
                </a:lnTo>
                <a:lnTo>
                  <a:pt x="110" y="204"/>
                </a:lnTo>
                <a:lnTo>
                  <a:pt x="98" y="211"/>
                </a:lnTo>
                <a:lnTo>
                  <a:pt x="83" y="217"/>
                </a:lnTo>
                <a:lnTo>
                  <a:pt x="67" y="219"/>
                </a:lnTo>
                <a:lnTo>
                  <a:pt x="52" y="217"/>
                </a:lnTo>
                <a:lnTo>
                  <a:pt x="39" y="213"/>
                </a:lnTo>
                <a:lnTo>
                  <a:pt x="27" y="204"/>
                </a:lnTo>
                <a:lnTo>
                  <a:pt x="18" y="192"/>
                </a:lnTo>
                <a:lnTo>
                  <a:pt x="10" y="177"/>
                </a:lnTo>
                <a:lnTo>
                  <a:pt x="4" y="160"/>
                </a:lnTo>
                <a:lnTo>
                  <a:pt x="2" y="137"/>
                </a:lnTo>
                <a:lnTo>
                  <a:pt x="0" y="112"/>
                </a:lnTo>
                <a:lnTo>
                  <a:pt x="2" y="85"/>
                </a:lnTo>
                <a:lnTo>
                  <a:pt x="6" y="62"/>
                </a:lnTo>
                <a:lnTo>
                  <a:pt x="12" y="43"/>
                </a:lnTo>
                <a:lnTo>
                  <a:pt x="19" y="27"/>
                </a:lnTo>
                <a:lnTo>
                  <a:pt x="29" y="16"/>
                </a:lnTo>
                <a:lnTo>
                  <a:pt x="42" y="8"/>
                </a:lnTo>
                <a:lnTo>
                  <a:pt x="56" y="2"/>
                </a:lnTo>
                <a:lnTo>
                  <a:pt x="69" y="0"/>
                </a:lnTo>
                <a:lnTo>
                  <a:pt x="69"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a:solidFill>
                <a:schemeClr val="accent2"/>
              </a:solidFill>
            </a:endParaRPr>
          </a:p>
        </p:txBody>
      </p:sp>
      <p:sp>
        <p:nvSpPr>
          <p:cNvPr id="101" name="Freeform 73"/>
          <p:cNvSpPr>
            <a:spLocks noEditPoints="1"/>
          </p:cNvSpPr>
          <p:nvPr/>
        </p:nvSpPr>
        <p:spPr bwMode="auto">
          <a:xfrm>
            <a:off x="7755195" y="2823843"/>
            <a:ext cx="109538" cy="173038"/>
          </a:xfrm>
          <a:custGeom>
            <a:avLst/>
            <a:gdLst>
              <a:gd name="T0" fmla="*/ 60 w 138"/>
              <a:gd name="T1" fmla="*/ 16 h 219"/>
              <a:gd name="T2" fmla="*/ 44 w 138"/>
              <a:gd name="T3" fmla="*/ 27 h 219"/>
              <a:gd name="T4" fmla="*/ 35 w 138"/>
              <a:gd name="T5" fmla="*/ 52 h 219"/>
              <a:gd name="T6" fmla="*/ 31 w 138"/>
              <a:gd name="T7" fmla="*/ 87 h 219"/>
              <a:gd name="T8" fmla="*/ 31 w 138"/>
              <a:gd name="T9" fmla="*/ 131 h 219"/>
              <a:gd name="T10" fmla="*/ 37 w 138"/>
              <a:gd name="T11" fmla="*/ 169 h 219"/>
              <a:gd name="T12" fmla="*/ 46 w 138"/>
              <a:gd name="T13" fmla="*/ 192 h 219"/>
              <a:gd name="T14" fmla="*/ 60 w 138"/>
              <a:gd name="T15" fmla="*/ 204 h 219"/>
              <a:gd name="T16" fmla="*/ 79 w 138"/>
              <a:gd name="T17" fmla="*/ 204 h 219"/>
              <a:gd name="T18" fmla="*/ 92 w 138"/>
              <a:gd name="T19" fmla="*/ 194 h 219"/>
              <a:gd name="T20" fmla="*/ 102 w 138"/>
              <a:gd name="T21" fmla="*/ 171 h 219"/>
              <a:gd name="T22" fmla="*/ 106 w 138"/>
              <a:gd name="T23" fmla="*/ 137 h 219"/>
              <a:gd name="T24" fmla="*/ 106 w 138"/>
              <a:gd name="T25" fmla="*/ 81 h 219"/>
              <a:gd name="T26" fmla="*/ 96 w 138"/>
              <a:gd name="T27" fmla="*/ 37 h 219"/>
              <a:gd name="T28" fmla="*/ 81 w 138"/>
              <a:gd name="T29" fmla="*/ 16 h 219"/>
              <a:gd name="T30" fmla="*/ 69 w 138"/>
              <a:gd name="T31" fmla="*/ 14 h 219"/>
              <a:gd name="T32" fmla="*/ 87 w 138"/>
              <a:gd name="T33" fmla="*/ 2 h 219"/>
              <a:gd name="T34" fmla="*/ 112 w 138"/>
              <a:gd name="T35" fmla="*/ 16 h 219"/>
              <a:gd name="T36" fmla="*/ 129 w 138"/>
              <a:gd name="T37" fmla="*/ 43 h 219"/>
              <a:gd name="T38" fmla="*/ 137 w 138"/>
              <a:gd name="T39" fmla="*/ 83 h 219"/>
              <a:gd name="T40" fmla="*/ 137 w 138"/>
              <a:gd name="T41" fmla="*/ 133 h 219"/>
              <a:gd name="T42" fmla="*/ 127 w 138"/>
              <a:gd name="T43" fmla="*/ 175 h 219"/>
              <a:gd name="T44" fmla="*/ 110 w 138"/>
              <a:gd name="T45" fmla="*/ 204 h 219"/>
              <a:gd name="T46" fmla="*/ 83 w 138"/>
              <a:gd name="T47" fmla="*/ 217 h 219"/>
              <a:gd name="T48" fmla="*/ 52 w 138"/>
              <a:gd name="T49" fmla="*/ 217 h 219"/>
              <a:gd name="T50" fmla="*/ 27 w 138"/>
              <a:gd name="T51" fmla="*/ 204 h 219"/>
              <a:gd name="T52" fmla="*/ 10 w 138"/>
              <a:gd name="T53" fmla="*/ 177 h 219"/>
              <a:gd name="T54" fmla="*/ 2 w 138"/>
              <a:gd name="T55" fmla="*/ 137 h 219"/>
              <a:gd name="T56" fmla="*/ 2 w 138"/>
              <a:gd name="T57" fmla="*/ 85 h 219"/>
              <a:gd name="T58" fmla="*/ 12 w 138"/>
              <a:gd name="T59" fmla="*/ 43 h 219"/>
              <a:gd name="T60" fmla="*/ 29 w 138"/>
              <a:gd name="T61" fmla="*/ 16 h 219"/>
              <a:gd name="T62" fmla="*/ 56 w 138"/>
              <a:gd name="T63" fmla="*/ 2 h 219"/>
              <a:gd name="T64" fmla="*/ 69 w 138"/>
              <a:gd name="T65"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219">
                <a:moveTo>
                  <a:pt x="69" y="14"/>
                </a:moveTo>
                <a:lnTo>
                  <a:pt x="60" y="16"/>
                </a:lnTo>
                <a:lnTo>
                  <a:pt x="50" y="19"/>
                </a:lnTo>
                <a:lnTo>
                  <a:pt x="44" y="27"/>
                </a:lnTo>
                <a:lnTo>
                  <a:pt x="39" y="39"/>
                </a:lnTo>
                <a:lnTo>
                  <a:pt x="35" y="52"/>
                </a:lnTo>
                <a:lnTo>
                  <a:pt x="33" y="67"/>
                </a:lnTo>
                <a:lnTo>
                  <a:pt x="31" y="87"/>
                </a:lnTo>
                <a:lnTo>
                  <a:pt x="31" y="108"/>
                </a:lnTo>
                <a:lnTo>
                  <a:pt x="31" y="131"/>
                </a:lnTo>
                <a:lnTo>
                  <a:pt x="33" y="152"/>
                </a:lnTo>
                <a:lnTo>
                  <a:pt x="37" y="169"/>
                </a:lnTo>
                <a:lnTo>
                  <a:pt x="41" y="183"/>
                </a:lnTo>
                <a:lnTo>
                  <a:pt x="46" y="192"/>
                </a:lnTo>
                <a:lnTo>
                  <a:pt x="52" y="200"/>
                </a:lnTo>
                <a:lnTo>
                  <a:pt x="60" y="204"/>
                </a:lnTo>
                <a:lnTo>
                  <a:pt x="69" y="206"/>
                </a:lnTo>
                <a:lnTo>
                  <a:pt x="79" y="204"/>
                </a:lnTo>
                <a:lnTo>
                  <a:pt x="87" y="200"/>
                </a:lnTo>
                <a:lnTo>
                  <a:pt x="92" y="194"/>
                </a:lnTo>
                <a:lnTo>
                  <a:pt x="98" y="183"/>
                </a:lnTo>
                <a:lnTo>
                  <a:pt x="102" y="171"/>
                </a:lnTo>
                <a:lnTo>
                  <a:pt x="104" y="154"/>
                </a:lnTo>
                <a:lnTo>
                  <a:pt x="106" y="137"/>
                </a:lnTo>
                <a:lnTo>
                  <a:pt x="108" y="114"/>
                </a:lnTo>
                <a:lnTo>
                  <a:pt x="106" y="81"/>
                </a:lnTo>
                <a:lnTo>
                  <a:pt x="102" y="56"/>
                </a:lnTo>
                <a:lnTo>
                  <a:pt x="96" y="37"/>
                </a:lnTo>
                <a:lnTo>
                  <a:pt x="89" y="23"/>
                </a:lnTo>
                <a:lnTo>
                  <a:pt x="81" y="16"/>
                </a:lnTo>
                <a:lnTo>
                  <a:pt x="69" y="14"/>
                </a:lnTo>
                <a:lnTo>
                  <a:pt x="69" y="14"/>
                </a:lnTo>
                <a:close/>
                <a:moveTo>
                  <a:pt x="69" y="0"/>
                </a:moveTo>
                <a:lnTo>
                  <a:pt x="87" y="2"/>
                </a:lnTo>
                <a:lnTo>
                  <a:pt x="100" y="8"/>
                </a:lnTo>
                <a:lnTo>
                  <a:pt x="112" y="16"/>
                </a:lnTo>
                <a:lnTo>
                  <a:pt x="121" y="27"/>
                </a:lnTo>
                <a:lnTo>
                  <a:pt x="129" y="43"/>
                </a:lnTo>
                <a:lnTo>
                  <a:pt x="133" y="60"/>
                </a:lnTo>
                <a:lnTo>
                  <a:pt x="137" y="83"/>
                </a:lnTo>
                <a:lnTo>
                  <a:pt x="138" y="108"/>
                </a:lnTo>
                <a:lnTo>
                  <a:pt x="137" y="133"/>
                </a:lnTo>
                <a:lnTo>
                  <a:pt x="133" y="156"/>
                </a:lnTo>
                <a:lnTo>
                  <a:pt x="127" y="175"/>
                </a:lnTo>
                <a:lnTo>
                  <a:pt x="119" y="190"/>
                </a:lnTo>
                <a:lnTo>
                  <a:pt x="110" y="204"/>
                </a:lnTo>
                <a:lnTo>
                  <a:pt x="98" y="211"/>
                </a:lnTo>
                <a:lnTo>
                  <a:pt x="83" y="217"/>
                </a:lnTo>
                <a:lnTo>
                  <a:pt x="67" y="219"/>
                </a:lnTo>
                <a:lnTo>
                  <a:pt x="52" y="217"/>
                </a:lnTo>
                <a:lnTo>
                  <a:pt x="39" y="213"/>
                </a:lnTo>
                <a:lnTo>
                  <a:pt x="27" y="204"/>
                </a:lnTo>
                <a:lnTo>
                  <a:pt x="18" y="192"/>
                </a:lnTo>
                <a:lnTo>
                  <a:pt x="10" y="177"/>
                </a:lnTo>
                <a:lnTo>
                  <a:pt x="4" y="160"/>
                </a:lnTo>
                <a:lnTo>
                  <a:pt x="2" y="137"/>
                </a:lnTo>
                <a:lnTo>
                  <a:pt x="0" y="112"/>
                </a:lnTo>
                <a:lnTo>
                  <a:pt x="2" y="85"/>
                </a:lnTo>
                <a:lnTo>
                  <a:pt x="6" y="62"/>
                </a:lnTo>
                <a:lnTo>
                  <a:pt x="12" y="43"/>
                </a:lnTo>
                <a:lnTo>
                  <a:pt x="19" y="27"/>
                </a:lnTo>
                <a:lnTo>
                  <a:pt x="29" y="16"/>
                </a:lnTo>
                <a:lnTo>
                  <a:pt x="42" y="8"/>
                </a:lnTo>
                <a:lnTo>
                  <a:pt x="56" y="2"/>
                </a:lnTo>
                <a:lnTo>
                  <a:pt x="69" y="0"/>
                </a:lnTo>
                <a:lnTo>
                  <a:pt x="69"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a:solidFill>
                <a:schemeClr val="accent2"/>
              </a:solidFill>
            </a:endParaRPr>
          </a:p>
        </p:txBody>
      </p:sp>
      <p:sp>
        <p:nvSpPr>
          <p:cNvPr id="105" name="Freeform 91"/>
          <p:cNvSpPr>
            <a:spLocks/>
          </p:cNvSpPr>
          <p:nvPr/>
        </p:nvSpPr>
        <p:spPr bwMode="auto">
          <a:xfrm>
            <a:off x="5604622" y="2457803"/>
            <a:ext cx="100013" cy="173038"/>
          </a:xfrm>
          <a:custGeom>
            <a:avLst/>
            <a:gdLst>
              <a:gd name="T0" fmla="*/ 73 w 125"/>
              <a:gd name="T1" fmla="*/ 0 h 217"/>
              <a:gd name="T2" fmla="*/ 82 w 125"/>
              <a:gd name="T3" fmla="*/ 0 h 217"/>
              <a:gd name="T4" fmla="*/ 81 w 125"/>
              <a:gd name="T5" fmla="*/ 18 h 217"/>
              <a:gd name="T6" fmla="*/ 81 w 125"/>
              <a:gd name="T7" fmla="*/ 43 h 217"/>
              <a:gd name="T8" fmla="*/ 81 w 125"/>
              <a:gd name="T9" fmla="*/ 175 h 217"/>
              <a:gd name="T10" fmla="*/ 81 w 125"/>
              <a:gd name="T11" fmla="*/ 185 h 217"/>
              <a:gd name="T12" fmla="*/ 82 w 125"/>
              <a:gd name="T13" fmla="*/ 190 h 217"/>
              <a:gd name="T14" fmla="*/ 86 w 125"/>
              <a:gd name="T15" fmla="*/ 196 h 217"/>
              <a:gd name="T16" fmla="*/ 94 w 125"/>
              <a:gd name="T17" fmla="*/ 202 h 217"/>
              <a:gd name="T18" fmla="*/ 106 w 125"/>
              <a:gd name="T19" fmla="*/ 204 h 217"/>
              <a:gd name="T20" fmla="*/ 113 w 125"/>
              <a:gd name="T21" fmla="*/ 206 h 217"/>
              <a:gd name="T22" fmla="*/ 125 w 125"/>
              <a:gd name="T23" fmla="*/ 206 h 217"/>
              <a:gd name="T24" fmla="*/ 125 w 125"/>
              <a:gd name="T25" fmla="*/ 217 h 217"/>
              <a:gd name="T26" fmla="*/ 10 w 125"/>
              <a:gd name="T27" fmla="*/ 217 h 217"/>
              <a:gd name="T28" fmla="*/ 10 w 125"/>
              <a:gd name="T29" fmla="*/ 206 h 217"/>
              <a:gd name="T30" fmla="*/ 25 w 125"/>
              <a:gd name="T31" fmla="*/ 204 h 217"/>
              <a:gd name="T32" fmla="*/ 34 w 125"/>
              <a:gd name="T33" fmla="*/ 204 h 217"/>
              <a:gd name="T34" fmla="*/ 46 w 125"/>
              <a:gd name="T35" fmla="*/ 200 h 217"/>
              <a:gd name="T36" fmla="*/ 52 w 125"/>
              <a:gd name="T37" fmla="*/ 192 h 217"/>
              <a:gd name="T38" fmla="*/ 52 w 125"/>
              <a:gd name="T39" fmla="*/ 185 h 217"/>
              <a:gd name="T40" fmla="*/ 54 w 125"/>
              <a:gd name="T41" fmla="*/ 175 h 217"/>
              <a:gd name="T42" fmla="*/ 54 w 125"/>
              <a:gd name="T43" fmla="*/ 48 h 217"/>
              <a:gd name="T44" fmla="*/ 50 w 125"/>
              <a:gd name="T45" fmla="*/ 41 h 217"/>
              <a:gd name="T46" fmla="*/ 44 w 125"/>
              <a:gd name="T47" fmla="*/ 37 h 217"/>
              <a:gd name="T48" fmla="*/ 38 w 125"/>
              <a:gd name="T49" fmla="*/ 39 h 217"/>
              <a:gd name="T50" fmla="*/ 31 w 125"/>
              <a:gd name="T51" fmla="*/ 43 h 217"/>
              <a:gd name="T52" fmla="*/ 19 w 125"/>
              <a:gd name="T53" fmla="*/ 48 h 217"/>
              <a:gd name="T54" fmla="*/ 8 w 125"/>
              <a:gd name="T55" fmla="*/ 56 h 217"/>
              <a:gd name="T56" fmla="*/ 0 w 125"/>
              <a:gd name="T57" fmla="*/ 45 h 217"/>
              <a:gd name="T58" fmla="*/ 73 w 125"/>
              <a:gd name="T59"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5" h="217">
                <a:moveTo>
                  <a:pt x="73" y="0"/>
                </a:moveTo>
                <a:lnTo>
                  <a:pt x="82" y="0"/>
                </a:lnTo>
                <a:lnTo>
                  <a:pt x="81" y="18"/>
                </a:lnTo>
                <a:lnTo>
                  <a:pt x="81" y="43"/>
                </a:lnTo>
                <a:lnTo>
                  <a:pt x="81" y="175"/>
                </a:lnTo>
                <a:lnTo>
                  <a:pt x="81" y="185"/>
                </a:lnTo>
                <a:lnTo>
                  <a:pt x="82" y="190"/>
                </a:lnTo>
                <a:lnTo>
                  <a:pt x="86" y="196"/>
                </a:lnTo>
                <a:lnTo>
                  <a:pt x="94" y="202"/>
                </a:lnTo>
                <a:lnTo>
                  <a:pt x="106" y="204"/>
                </a:lnTo>
                <a:lnTo>
                  <a:pt x="113" y="206"/>
                </a:lnTo>
                <a:lnTo>
                  <a:pt x="125" y="206"/>
                </a:lnTo>
                <a:lnTo>
                  <a:pt x="125" y="217"/>
                </a:lnTo>
                <a:lnTo>
                  <a:pt x="10" y="217"/>
                </a:lnTo>
                <a:lnTo>
                  <a:pt x="10" y="206"/>
                </a:lnTo>
                <a:lnTo>
                  <a:pt x="25" y="204"/>
                </a:lnTo>
                <a:lnTo>
                  <a:pt x="34" y="204"/>
                </a:lnTo>
                <a:lnTo>
                  <a:pt x="46" y="200"/>
                </a:lnTo>
                <a:lnTo>
                  <a:pt x="52" y="192"/>
                </a:lnTo>
                <a:lnTo>
                  <a:pt x="52" y="185"/>
                </a:lnTo>
                <a:lnTo>
                  <a:pt x="54" y="175"/>
                </a:lnTo>
                <a:lnTo>
                  <a:pt x="54" y="48"/>
                </a:lnTo>
                <a:lnTo>
                  <a:pt x="50" y="41"/>
                </a:lnTo>
                <a:lnTo>
                  <a:pt x="44" y="37"/>
                </a:lnTo>
                <a:lnTo>
                  <a:pt x="38" y="39"/>
                </a:lnTo>
                <a:lnTo>
                  <a:pt x="31" y="43"/>
                </a:lnTo>
                <a:lnTo>
                  <a:pt x="19" y="48"/>
                </a:lnTo>
                <a:lnTo>
                  <a:pt x="8" y="56"/>
                </a:lnTo>
                <a:lnTo>
                  <a:pt x="0" y="45"/>
                </a:lnTo>
                <a:lnTo>
                  <a:pt x="7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a:solidFill>
                <a:schemeClr val="accent2"/>
              </a:solidFill>
            </a:endParaRPr>
          </a:p>
        </p:txBody>
      </p:sp>
      <p:sp>
        <p:nvSpPr>
          <p:cNvPr id="106" name="Freeform 91"/>
          <p:cNvSpPr>
            <a:spLocks/>
          </p:cNvSpPr>
          <p:nvPr/>
        </p:nvSpPr>
        <p:spPr bwMode="auto">
          <a:xfrm>
            <a:off x="5616157" y="3168441"/>
            <a:ext cx="100013" cy="173038"/>
          </a:xfrm>
          <a:custGeom>
            <a:avLst/>
            <a:gdLst>
              <a:gd name="T0" fmla="*/ 73 w 125"/>
              <a:gd name="T1" fmla="*/ 0 h 217"/>
              <a:gd name="T2" fmla="*/ 82 w 125"/>
              <a:gd name="T3" fmla="*/ 0 h 217"/>
              <a:gd name="T4" fmla="*/ 81 w 125"/>
              <a:gd name="T5" fmla="*/ 18 h 217"/>
              <a:gd name="T6" fmla="*/ 81 w 125"/>
              <a:gd name="T7" fmla="*/ 43 h 217"/>
              <a:gd name="T8" fmla="*/ 81 w 125"/>
              <a:gd name="T9" fmla="*/ 175 h 217"/>
              <a:gd name="T10" fmla="*/ 81 w 125"/>
              <a:gd name="T11" fmla="*/ 185 h 217"/>
              <a:gd name="T12" fmla="*/ 82 w 125"/>
              <a:gd name="T13" fmla="*/ 190 h 217"/>
              <a:gd name="T14" fmla="*/ 86 w 125"/>
              <a:gd name="T15" fmla="*/ 196 h 217"/>
              <a:gd name="T16" fmla="*/ 94 w 125"/>
              <a:gd name="T17" fmla="*/ 202 h 217"/>
              <a:gd name="T18" fmla="*/ 106 w 125"/>
              <a:gd name="T19" fmla="*/ 204 h 217"/>
              <a:gd name="T20" fmla="*/ 113 w 125"/>
              <a:gd name="T21" fmla="*/ 206 h 217"/>
              <a:gd name="T22" fmla="*/ 125 w 125"/>
              <a:gd name="T23" fmla="*/ 206 h 217"/>
              <a:gd name="T24" fmla="*/ 125 w 125"/>
              <a:gd name="T25" fmla="*/ 217 h 217"/>
              <a:gd name="T26" fmla="*/ 10 w 125"/>
              <a:gd name="T27" fmla="*/ 217 h 217"/>
              <a:gd name="T28" fmla="*/ 10 w 125"/>
              <a:gd name="T29" fmla="*/ 206 h 217"/>
              <a:gd name="T30" fmla="*/ 25 w 125"/>
              <a:gd name="T31" fmla="*/ 204 h 217"/>
              <a:gd name="T32" fmla="*/ 34 w 125"/>
              <a:gd name="T33" fmla="*/ 204 h 217"/>
              <a:gd name="T34" fmla="*/ 46 w 125"/>
              <a:gd name="T35" fmla="*/ 200 h 217"/>
              <a:gd name="T36" fmla="*/ 52 w 125"/>
              <a:gd name="T37" fmla="*/ 192 h 217"/>
              <a:gd name="T38" fmla="*/ 52 w 125"/>
              <a:gd name="T39" fmla="*/ 185 h 217"/>
              <a:gd name="T40" fmla="*/ 54 w 125"/>
              <a:gd name="T41" fmla="*/ 175 h 217"/>
              <a:gd name="T42" fmla="*/ 54 w 125"/>
              <a:gd name="T43" fmla="*/ 48 h 217"/>
              <a:gd name="T44" fmla="*/ 50 w 125"/>
              <a:gd name="T45" fmla="*/ 41 h 217"/>
              <a:gd name="T46" fmla="*/ 44 w 125"/>
              <a:gd name="T47" fmla="*/ 37 h 217"/>
              <a:gd name="T48" fmla="*/ 38 w 125"/>
              <a:gd name="T49" fmla="*/ 39 h 217"/>
              <a:gd name="T50" fmla="*/ 31 w 125"/>
              <a:gd name="T51" fmla="*/ 43 h 217"/>
              <a:gd name="T52" fmla="*/ 19 w 125"/>
              <a:gd name="T53" fmla="*/ 48 h 217"/>
              <a:gd name="T54" fmla="*/ 8 w 125"/>
              <a:gd name="T55" fmla="*/ 56 h 217"/>
              <a:gd name="T56" fmla="*/ 0 w 125"/>
              <a:gd name="T57" fmla="*/ 45 h 217"/>
              <a:gd name="T58" fmla="*/ 73 w 125"/>
              <a:gd name="T59"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5" h="217">
                <a:moveTo>
                  <a:pt x="73" y="0"/>
                </a:moveTo>
                <a:lnTo>
                  <a:pt x="82" y="0"/>
                </a:lnTo>
                <a:lnTo>
                  <a:pt x="81" y="18"/>
                </a:lnTo>
                <a:lnTo>
                  <a:pt x="81" y="43"/>
                </a:lnTo>
                <a:lnTo>
                  <a:pt x="81" y="175"/>
                </a:lnTo>
                <a:lnTo>
                  <a:pt x="81" y="185"/>
                </a:lnTo>
                <a:lnTo>
                  <a:pt x="82" y="190"/>
                </a:lnTo>
                <a:lnTo>
                  <a:pt x="86" y="196"/>
                </a:lnTo>
                <a:lnTo>
                  <a:pt x="94" y="202"/>
                </a:lnTo>
                <a:lnTo>
                  <a:pt x="106" y="204"/>
                </a:lnTo>
                <a:lnTo>
                  <a:pt x="113" y="206"/>
                </a:lnTo>
                <a:lnTo>
                  <a:pt x="125" y="206"/>
                </a:lnTo>
                <a:lnTo>
                  <a:pt x="125" y="217"/>
                </a:lnTo>
                <a:lnTo>
                  <a:pt x="10" y="217"/>
                </a:lnTo>
                <a:lnTo>
                  <a:pt x="10" y="206"/>
                </a:lnTo>
                <a:lnTo>
                  <a:pt x="25" y="204"/>
                </a:lnTo>
                <a:lnTo>
                  <a:pt x="34" y="204"/>
                </a:lnTo>
                <a:lnTo>
                  <a:pt x="46" y="200"/>
                </a:lnTo>
                <a:lnTo>
                  <a:pt x="52" y="192"/>
                </a:lnTo>
                <a:lnTo>
                  <a:pt x="52" y="185"/>
                </a:lnTo>
                <a:lnTo>
                  <a:pt x="54" y="175"/>
                </a:lnTo>
                <a:lnTo>
                  <a:pt x="54" y="48"/>
                </a:lnTo>
                <a:lnTo>
                  <a:pt x="50" y="41"/>
                </a:lnTo>
                <a:lnTo>
                  <a:pt x="44" y="37"/>
                </a:lnTo>
                <a:lnTo>
                  <a:pt x="38" y="39"/>
                </a:lnTo>
                <a:lnTo>
                  <a:pt x="31" y="43"/>
                </a:lnTo>
                <a:lnTo>
                  <a:pt x="19" y="48"/>
                </a:lnTo>
                <a:lnTo>
                  <a:pt x="8" y="56"/>
                </a:lnTo>
                <a:lnTo>
                  <a:pt x="0" y="45"/>
                </a:lnTo>
                <a:lnTo>
                  <a:pt x="7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a:solidFill>
                <a:schemeClr val="accent2"/>
              </a:solidFill>
            </a:endParaRPr>
          </a:p>
        </p:txBody>
      </p:sp>
      <p:sp>
        <p:nvSpPr>
          <p:cNvPr id="107" name="Freeform 91"/>
          <p:cNvSpPr>
            <a:spLocks/>
          </p:cNvSpPr>
          <p:nvPr/>
        </p:nvSpPr>
        <p:spPr bwMode="auto">
          <a:xfrm>
            <a:off x="7755195" y="2833368"/>
            <a:ext cx="100013" cy="173038"/>
          </a:xfrm>
          <a:custGeom>
            <a:avLst/>
            <a:gdLst>
              <a:gd name="T0" fmla="*/ 73 w 125"/>
              <a:gd name="T1" fmla="*/ 0 h 217"/>
              <a:gd name="T2" fmla="*/ 82 w 125"/>
              <a:gd name="T3" fmla="*/ 0 h 217"/>
              <a:gd name="T4" fmla="*/ 81 w 125"/>
              <a:gd name="T5" fmla="*/ 18 h 217"/>
              <a:gd name="T6" fmla="*/ 81 w 125"/>
              <a:gd name="T7" fmla="*/ 43 h 217"/>
              <a:gd name="T8" fmla="*/ 81 w 125"/>
              <a:gd name="T9" fmla="*/ 175 h 217"/>
              <a:gd name="T10" fmla="*/ 81 w 125"/>
              <a:gd name="T11" fmla="*/ 185 h 217"/>
              <a:gd name="T12" fmla="*/ 82 w 125"/>
              <a:gd name="T13" fmla="*/ 190 h 217"/>
              <a:gd name="T14" fmla="*/ 86 w 125"/>
              <a:gd name="T15" fmla="*/ 196 h 217"/>
              <a:gd name="T16" fmla="*/ 94 w 125"/>
              <a:gd name="T17" fmla="*/ 202 h 217"/>
              <a:gd name="T18" fmla="*/ 106 w 125"/>
              <a:gd name="T19" fmla="*/ 204 h 217"/>
              <a:gd name="T20" fmla="*/ 113 w 125"/>
              <a:gd name="T21" fmla="*/ 206 h 217"/>
              <a:gd name="T22" fmla="*/ 125 w 125"/>
              <a:gd name="T23" fmla="*/ 206 h 217"/>
              <a:gd name="T24" fmla="*/ 125 w 125"/>
              <a:gd name="T25" fmla="*/ 217 h 217"/>
              <a:gd name="T26" fmla="*/ 10 w 125"/>
              <a:gd name="T27" fmla="*/ 217 h 217"/>
              <a:gd name="T28" fmla="*/ 10 w 125"/>
              <a:gd name="T29" fmla="*/ 206 h 217"/>
              <a:gd name="T30" fmla="*/ 25 w 125"/>
              <a:gd name="T31" fmla="*/ 204 h 217"/>
              <a:gd name="T32" fmla="*/ 34 w 125"/>
              <a:gd name="T33" fmla="*/ 204 h 217"/>
              <a:gd name="T34" fmla="*/ 46 w 125"/>
              <a:gd name="T35" fmla="*/ 200 h 217"/>
              <a:gd name="T36" fmla="*/ 52 w 125"/>
              <a:gd name="T37" fmla="*/ 192 h 217"/>
              <a:gd name="T38" fmla="*/ 52 w 125"/>
              <a:gd name="T39" fmla="*/ 185 h 217"/>
              <a:gd name="T40" fmla="*/ 54 w 125"/>
              <a:gd name="T41" fmla="*/ 175 h 217"/>
              <a:gd name="T42" fmla="*/ 54 w 125"/>
              <a:gd name="T43" fmla="*/ 48 h 217"/>
              <a:gd name="T44" fmla="*/ 50 w 125"/>
              <a:gd name="T45" fmla="*/ 41 h 217"/>
              <a:gd name="T46" fmla="*/ 44 w 125"/>
              <a:gd name="T47" fmla="*/ 37 h 217"/>
              <a:gd name="T48" fmla="*/ 38 w 125"/>
              <a:gd name="T49" fmla="*/ 39 h 217"/>
              <a:gd name="T50" fmla="*/ 31 w 125"/>
              <a:gd name="T51" fmla="*/ 43 h 217"/>
              <a:gd name="T52" fmla="*/ 19 w 125"/>
              <a:gd name="T53" fmla="*/ 48 h 217"/>
              <a:gd name="T54" fmla="*/ 8 w 125"/>
              <a:gd name="T55" fmla="*/ 56 h 217"/>
              <a:gd name="T56" fmla="*/ 0 w 125"/>
              <a:gd name="T57" fmla="*/ 45 h 217"/>
              <a:gd name="T58" fmla="*/ 73 w 125"/>
              <a:gd name="T59"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5" h="217">
                <a:moveTo>
                  <a:pt x="73" y="0"/>
                </a:moveTo>
                <a:lnTo>
                  <a:pt x="82" y="0"/>
                </a:lnTo>
                <a:lnTo>
                  <a:pt x="81" y="18"/>
                </a:lnTo>
                <a:lnTo>
                  <a:pt x="81" y="43"/>
                </a:lnTo>
                <a:lnTo>
                  <a:pt x="81" y="175"/>
                </a:lnTo>
                <a:lnTo>
                  <a:pt x="81" y="185"/>
                </a:lnTo>
                <a:lnTo>
                  <a:pt x="82" y="190"/>
                </a:lnTo>
                <a:lnTo>
                  <a:pt x="86" y="196"/>
                </a:lnTo>
                <a:lnTo>
                  <a:pt x="94" y="202"/>
                </a:lnTo>
                <a:lnTo>
                  <a:pt x="106" y="204"/>
                </a:lnTo>
                <a:lnTo>
                  <a:pt x="113" y="206"/>
                </a:lnTo>
                <a:lnTo>
                  <a:pt x="125" y="206"/>
                </a:lnTo>
                <a:lnTo>
                  <a:pt x="125" y="217"/>
                </a:lnTo>
                <a:lnTo>
                  <a:pt x="10" y="217"/>
                </a:lnTo>
                <a:lnTo>
                  <a:pt x="10" y="206"/>
                </a:lnTo>
                <a:lnTo>
                  <a:pt x="25" y="204"/>
                </a:lnTo>
                <a:lnTo>
                  <a:pt x="34" y="204"/>
                </a:lnTo>
                <a:lnTo>
                  <a:pt x="46" y="200"/>
                </a:lnTo>
                <a:lnTo>
                  <a:pt x="52" y="192"/>
                </a:lnTo>
                <a:lnTo>
                  <a:pt x="52" y="185"/>
                </a:lnTo>
                <a:lnTo>
                  <a:pt x="54" y="175"/>
                </a:lnTo>
                <a:lnTo>
                  <a:pt x="54" y="48"/>
                </a:lnTo>
                <a:lnTo>
                  <a:pt x="50" y="41"/>
                </a:lnTo>
                <a:lnTo>
                  <a:pt x="44" y="37"/>
                </a:lnTo>
                <a:lnTo>
                  <a:pt x="38" y="39"/>
                </a:lnTo>
                <a:lnTo>
                  <a:pt x="31" y="43"/>
                </a:lnTo>
                <a:lnTo>
                  <a:pt x="19" y="48"/>
                </a:lnTo>
                <a:lnTo>
                  <a:pt x="8" y="56"/>
                </a:lnTo>
                <a:lnTo>
                  <a:pt x="0" y="45"/>
                </a:lnTo>
                <a:lnTo>
                  <a:pt x="7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a:solidFill>
                <a:schemeClr val="accent2"/>
              </a:solidFill>
            </a:endParaRPr>
          </a:p>
        </p:txBody>
      </p:sp>
      <p:sp>
        <p:nvSpPr>
          <p:cNvPr id="109" name="Freeform 75"/>
          <p:cNvSpPr>
            <a:spLocks noEditPoints="1"/>
          </p:cNvSpPr>
          <p:nvPr/>
        </p:nvSpPr>
        <p:spPr bwMode="auto">
          <a:xfrm>
            <a:off x="5603466" y="2449195"/>
            <a:ext cx="107950" cy="174625"/>
          </a:xfrm>
          <a:custGeom>
            <a:avLst/>
            <a:gdLst>
              <a:gd name="T0" fmla="*/ 58 w 137"/>
              <a:gd name="T1" fmla="*/ 15 h 219"/>
              <a:gd name="T2" fmla="*/ 45 w 137"/>
              <a:gd name="T3" fmla="*/ 27 h 219"/>
              <a:gd name="T4" fmla="*/ 35 w 137"/>
              <a:gd name="T5" fmla="*/ 52 h 219"/>
              <a:gd name="T6" fmla="*/ 31 w 137"/>
              <a:gd name="T7" fmla="*/ 86 h 219"/>
              <a:gd name="T8" fmla="*/ 31 w 137"/>
              <a:gd name="T9" fmla="*/ 130 h 219"/>
              <a:gd name="T10" fmla="*/ 35 w 137"/>
              <a:gd name="T11" fmla="*/ 167 h 219"/>
              <a:gd name="T12" fmla="*/ 45 w 137"/>
              <a:gd name="T13" fmla="*/ 192 h 219"/>
              <a:gd name="T14" fmla="*/ 60 w 137"/>
              <a:gd name="T15" fmla="*/ 203 h 219"/>
              <a:gd name="T16" fmla="*/ 77 w 137"/>
              <a:gd name="T17" fmla="*/ 203 h 219"/>
              <a:gd name="T18" fmla="*/ 93 w 137"/>
              <a:gd name="T19" fmla="*/ 192 h 219"/>
              <a:gd name="T20" fmla="*/ 102 w 137"/>
              <a:gd name="T21" fmla="*/ 169 h 219"/>
              <a:gd name="T22" fmla="*/ 106 w 137"/>
              <a:gd name="T23" fmla="*/ 134 h 219"/>
              <a:gd name="T24" fmla="*/ 106 w 137"/>
              <a:gd name="T25" fmla="*/ 81 h 219"/>
              <a:gd name="T26" fmla="*/ 96 w 137"/>
              <a:gd name="T27" fmla="*/ 35 h 219"/>
              <a:gd name="T28" fmla="*/ 79 w 137"/>
              <a:gd name="T29" fmla="*/ 15 h 219"/>
              <a:gd name="T30" fmla="*/ 68 w 137"/>
              <a:gd name="T31" fmla="*/ 13 h 219"/>
              <a:gd name="T32" fmla="*/ 85 w 137"/>
              <a:gd name="T33" fmla="*/ 2 h 219"/>
              <a:gd name="T34" fmla="*/ 110 w 137"/>
              <a:gd name="T35" fmla="*/ 15 h 219"/>
              <a:gd name="T36" fmla="*/ 127 w 137"/>
              <a:gd name="T37" fmla="*/ 40 h 219"/>
              <a:gd name="T38" fmla="*/ 137 w 137"/>
              <a:gd name="T39" fmla="*/ 81 h 219"/>
              <a:gd name="T40" fmla="*/ 137 w 137"/>
              <a:gd name="T41" fmla="*/ 132 h 219"/>
              <a:gd name="T42" fmla="*/ 127 w 137"/>
              <a:gd name="T43" fmla="*/ 175 h 219"/>
              <a:gd name="T44" fmla="*/ 110 w 137"/>
              <a:gd name="T45" fmla="*/ 201 h 219"/>
              <a:gd name="T46" fmla="*/ 83 w 137"/>
              <a:gd name="T47" fmla="*/ 217 h 219"/>
              <a:gd name="T48" fmla="*/ 50 w 137"/>
              <a:gd name="T49" fmla="*/ 217 h 219"/>
              <a:gd name="T50" fmla="*/ 25 w 137"/>
              <a:gd name="T51" fmla="*/ 203 h 219"/>
              <a:gd name="T52" fmla="*/ 10 w 137"/>
              <a:gd name="T53" fmla="*/ 177 h 219"/>
              <a:gd name="T54" fmla="*/ 0 w 137"/>
              <a:gd name="T55" fmla="*/ 136 h 219"/>
              <a:gd name="T56" fmla="*/ 0 w 137"/>
              <a:gd name="T57" fmla="*/ 84 h 219"/>
              <a:gd name="T58" fmla="*/ 10 w 137"/>
              <a:gd name="T59" fmla="*/ 42 h 219"/>
              <a:gd name="T60" fmla="*/ 29 w 137"/>
              <a:gd name="T61" fmla="*/ 15 h 219"/>
              <a:gd name="T62" fmla="*/ 54 w 137"/>
              <a:gd name="T63" fmla="*/ 2 h 219"/>
              <a:gd name="T64" fmla="*/ 69 w 137"/>
              <a:gd name="T65"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7" h="219">
                <a:moveTo>
                  <a:pt x="68" y="13"/>
                </a:moveTo>
                <a:lnTo>
                  <a:pt x="58" y="15"/>
                </a:lnTo>
                <a:lnTo>
                  <a:pt x="50" y="19"/>
                </a:lnTo>
                <a:lnTo>
                  <a:pt x="45" y="27"/>
                </a:lnTo>
                <a:lnTo>
                  <a:pt x="39" y="38"/>
                </a:lnTo>
                <a:lnTo>
                  <a:pt x="35" y="52"/>
                </a:lnTo>
                <a:lnTo>
                  <a:pt x="33" y="67"/>
                </a:lnTo>
                <a:lnTo>
                  <a:pt x="31" y="86"/>
                </a:lnTo>
                <a:lnTo>
                  <a:pt x="31" y="106"/>
                </a:lnTo>
                <a:lnTo>
                  <a:pt x="31" y="130"/>
                </a:lnTo>
                <a:lnTo>
                  <a:pt x="33" y="150"/>
                </a:lnTo>
                <a:lnTo>
                  <a:pt x="35" y="167"/>
                </a:lnTo>
                <a:lnTo>
                  <a:pt x="39" y="180"/>
                </a:lnTo>
                <a:lnTo>
                  <a:pt x="45" y="192"/>
                </a:lnTo>
                <a:lnTo>
                  <a:pt x="52" y="200"/>
                </a:lnTo>
                <a:lnTo>
                  <a:pt x="60" y="203"/>
                </a:lnTo>
                <a:lnTo>
                  <a:pt x="69" y="205"/>
                </a:lnTo>
                <a:lnTo>
                  <a:pt x="77" y="203"/>
                </a:lnTo>
                <a:lnTo>
                  <a:pt x="85" y="200"/>
                </a:lnTo>
                <a:lnTo>
                  <a:pt x="93" y="192"/>
                </a:lnTo>
                <a:lnTo>
                  <a:pt x="96" y="182"/>
                </a:lnTo>
                <a:lnTo>
                  <a:pt x="102" y="169"/>
                </a:lnTo>
                <a:lnTo>
                  <a:pt x="104" y="154"/>
                </a:lnTo>
                <a:lnTo>
                  <a:pt x="106" y="134"/>
                </a:lnTo>
                <a:lnTo>
                  <a:pt x="106" y="113"/>
                </a:lnTo>
                <a:lnTo>
                  <a:pt x="106" y="81"/>
                </a:lnTo>
                <a:lnTo>
                  <a:pt x="102" y="54"/>
                </a:lnTo>
                <a:lnTo>
                  <a:pt x="96" y="35"/>
                </a:lnTo>
                <a:lnTo>
                  <a:pt x="89" y="23"/>
                </a:lnTo>
                <a:lnTo>
                  <a:pt x="79" y="15"/>
                </a:lnTo>
                <a:lnTo>
                  <a:pt x="68" y="13"/>
                </a:lnTo>
                <a:lnTo>
                  <a:pt x="68" y="13"/>
                </a:lnTo>
                <a:close/>
                <a:moveTo>
                  <a:pt x="69" y="0"/>
                </a:moveTo>
                <a:lnTo>
                  <a:pt x="85" y="2"/>
                </a:lnTo>
                <a:lnTo>
                  <a:pt x="98" y="6"/>
                </a:lnTo>
                <a:lnTo>
                  <a:pt x="110" y="15"/>
                </a:lnTo>
                <a:lnTo>
                  <a:pt x="119" y="27"/>
                </a:lnTo>
                <a:lnTo>
                  <a:pt x="127" y="40"/>
                </a:lnTo>
                <a:lnTo>
                  <a:pt x="133" y="59"/>
                </a:lnTo>
                <a:lnTo>
                  <a:pt x="137" y="81"/>
                </a:lnTo>
                <a:lnTo>
                  <a:pt x="137" y="106"/>
                </a:lnTo>
                <a:lnTo>
                  <a:pt x="137" y="132"/>
                </a:lnTo>
                <a:lnTo>
                  <a:pt x="133" y="155"/>
                </a:lnTo>
                <a:lnTo>
                  <a:pt x="127" y="175"/>
                </a:lnTo>
                <a:lnTo>
                  <a:pt x="119" y="190"/>
                </a:lnTo>
                <a:lnTo>
                  <a:pt x="110" y="201"/>
                </a:lnTo>
                <a:lnTo>
                  <a:pt x="96" y="211"/>
                </a:lnTo>
                <a:lnTo>
                  <a:pt x="83" y="217"/>
                </a:lnTo>
                <a:lnTo>
                  <a:pt x="66" y="219"/>
                </a:lnTo>
                <a:lnTo>
                  <a:pt x="50" y="217"/>
                </a:lnTo>
                <a:lnTo>
                  <a:pt x="37" y="211"/>
                </a:lnTo>
                <a:lnTo>
                  <a:pt x="25" y="203"/>
                </a:lnTo>
                <a:lnTo>
                  <a:pt x="16" y="192"/>
                </a:lnTo>
                <a:lnTo>
                  <a:pt x="10" y="177"/>
                </a:lnTo>
                <a:lnTo>
                  <a:pt x="4" y="157"/>
                </a:lnTo>
                <a:lnTo>
                  <a:pt x="0" y="136"/>
                </a:lnTo>
                <a:lnTo>
                  <a:pt x="0" y="111"/>
                </a:lnTo>
                <a:lnTo>
                  <a:pt x="0" y="84"/>
                </a:lnTo>
                <a:lnTo>
                  <a:pt x="4" y="61"/>
                </a:lnTo>
                <a:lnTo>
                  <a:pt x="10" y="42"/>
                </a:lnTo>
                <a:lnTo>
                  <a:pt x="20" y="27"/>
                </a:lnTo>
                <a:lnTo>
                  <a:pt x="29" y="15"/>
                </a:lnTo>
                <a:lnTo>
                  <a:pt x="41" y="6"/>
                </a:lnTo>
                <a:lnTo>
                  <a:pt x="54" y="2"/>
                </a:lnTo>
                <a:lnTo>
                  <a:pt x="69" y="0"/>
                </a:lnTo>
                <a:lnTo>
                  <a:pt x="69"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a:p>
        </p:txBody>
      </p:sp>
      <p:sp>
        <p:nvSpPr>
          <p:cNvPr id="102" name="Freeform 91"/>
          <p:cNvSpPr>
            <a:spLocks/>
          </p:cNvSpPr>
          <p:nvPr/>
        </p:nvSpPr>
        <p:spPr bwMode="auto">
          <a:xfrm>
            <a:off x="5626857" y="3177857"/>
            <a:ext cx="100013" cy="173038"/>
          </a:xfrm>
          <a:custGeom>
            <a:avLst/>
            <a:gdLst>
              <a:gd name="T0" fmla="*/ 73 w 125"/>
              <a:gd name="T1" fmla="*/ 0 h 217"/>
              <a:gd name="T2" fmla="*/ 82 w 125"/>
              <a:gd name="T3" fmla="*/ 0 h 217"/>
              <a:gd name="T4" fmla="*/ 81 w 125"/>
              <a:gd name="T5" fmla="*/ 18 h 217"/>
              <a:gd name="T6" fmla="*/ 81 w 125"/>
              <a:gd name="T7" fmla="*/ 43 h 217"/>
              <a:gd name="T8" fmla="*/ 81 w 125"/>
              <a:gd name="T9" fmla="*/ 175 h 217"/>
              <a:gd name="T10" fmla="*/ 81 w 125"/>
              <a:gd name="T11" fmla="*/ 185 h 217"/>
              <a:gd name="T12" fmla="*/ 82 w 125"/>
              <a:gd name="T13" fmla="*/ 190 h 217"/>
              <a:gd name="T14" fmla="*/ 86 w 125"/>
              <a:gd name="T15" fmla="*/ 196 h 217"/>
              <a:gd name="T16" fmla="*/ 94 w 125"/>
              <a:gd name="T17" fmla="*/ 202 h 217"/>
              <a:gd name="T18" fmla="*/ 106 w 125"/>
              <a:gd name="T19" fmla="*/ 204 h 217"/>
              <a:gd name="T20" fmla="*/ 113 w 125"/>
              <a:gd name="T21" fmla="*/ 206 h 217"/>
              <a:gd name="T22" fmla="*/ 125 w 125"/>
              <a:gd name="T23" fmla="*/ 206 h 217"/>
              <a:gd name="T24" fmla="*/ 125 w 125"/>
              <a:gd name="T25" fmla="*/ 217 h 217"/>
              <a:gd name="T26" fmla="*/ 10 w 125"/>
              <a:gd name="T27" fmla="*/ 217 h 217"/>
              <a:gd name="T28" fmla="*/ 10 w 125"/>
              <a:gd name="T29" fmla="*/ 206 h 217"/>
              <a:gd name="T30" fmla="*/ 25 w 125"/>
              <a:gd name="T31" fmla="*/ 204 h 217"/>
              <a:gd name="T32" fmla="*/ 34 w 125"/>
              <a:gd name="T33" fmla="*/ 204 h 217"/>
              <a:gd name="T34" fmla="*/ 46 w 125"/>
              <a:gd name="T35" fmla="*/ 200 h 217"/>
              <a:gd name="T36" fmla="*/ 52 w 125"/>
              <a:gd name="T37" fmla="*/ 192 h 217"/>
              <a:gd name="T38" fmla="*/ 52 w 125"/>
              <a:gd name="T39" fmla="*/ 185 h 217"/>
              <a:gd name="T40" fmla="*/ 54 w 125"/>
              <a:gd name="T41" fmla="*/ 175 h 217"/>
              <a:gd name="T42" fmla="*/ 54 w 125"/>
              <a:gd name="T43" fmla="*/ 48 h 217"/>
              <a:gd name="T44" fmla="*/ 50 w 125"/>
              <a:gd name="T45" fmla="*/ 41 h 217"/>
              <a:gd name="T46" fmla="*/ 44 w 125"/>
              <a:gd name="T47" fmla="*/ 37 h 217"/>
              <a:gd name="T48" fmla="*/ 38 w 125"/>
              <a:gd name="T49" fmla="*/ 39 h 217"/>
              <a:gd name="T50" fmla="*/ 31 w 125"/>
              <a:gd name="T51" fmla="*/ 43 h 217"/>
              <a:gd name="T52" fmla="*/ 19 w 125"/>
              <a:gd name="T53" fmla="*/ 48 h 217"/>
              <a:gd name="T54" fmla="*/ 8 w 125"/>
              <a:gd name="T55" fmla="*/ 56 h 217"/>
              <a:gd name="T56" fmla="*/ 0 w 125"/>
              <a:gd name="T57" fmla="*/ 45 h 217"/>
              <a:gd name="T58" fmla="*/ 73 w 125"/>
              <a:gd name="T59"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5" h="217">
                <a:moveTo>
                  <a:pt x="73" y="0"/>
                </a:moveTo>
                <a:lnTo>
                  <a:pt x="82" y="0"/>
                </a:lnTo>
                <a:lnTo>
                  <a:pt x="81" y="18"/>
                </a:lnTo>
                <a:lnTo>
                  <a:pt x="81" y="43"/>
                </a:lnTo>
                <a:lnTo>
                  <a:pt x="81" y="175"/>
                </a:lnTo>
                <a:lnTo>
                  <a:pt x="81" y="185"/>
                </a:lnTo>
                <a:lnTo>
                  <a:pt x="82" y="190"/>
                </a:lnTo>
                <a:lnTo>
                  <a:pt x="86" y="196"/>
                </a:lnTo>
                <a:lnTo>
                  <a:pt x="94" y="202"/>
                </a:lnTo>
                <a:lnTo>
                  <a:pt x="106" y="204"/>
                </a:lnTo>
                <a:lnTo>
                  <a:pt x="113" y="206"/>
                </a:lnTo>
                <a:lnTo>
                  <a:pt x="125" y="206"/>
                </a:lnTo>
                <a:lnTo>
                  <a:pt x="125" y="217"/>
                </a:lnTo>
                <a:lnTo>
                  <a:pt x="10" y="217"/>
                </a:lnTo>
                <a:lnTo>
                  <a:pt x="10" y="206"/>
                </a:lnTo>
                <a:lnTo>
                  <a:pt x="25" y="204"/>
                </a:lnTo>
                <a:lnTo>
                  <a:pt x="34" y="204"/>
                </a:lnTo>
                <a:lnTo>
                  <a:pt x="46" y="200"/>
                </a:lnTo>
                <a:lnTo>
                  <a:pt x="52" y="192"/>
                </a:lnTo>
                <a:lnTo>
                  <a:pt x="52" y="185"/>
                </a:lnTo>
                <a:lnTo>
                  <a:pt x="54" y="175"/>
                </a:lnTo>
                <a:lnTo>
                  <a:pt x="54" y="48"/>
                </a:lnTo>
                <a:lnTo>
                  <a:pt x="50" y="41"/>
                </a:lnTo>
                <a:lnTo>
                  <a:pt x="44" y="37"/>
                </a:lnTo>
                <a:lnTo>
                  <a:pt x="38" y="39"/>
                </a:lnTo>
                <a:lnTo>
                  <a:pt x="31" y="43"/>
                </a:lnTo>
                <a:lnTo>
                  <a:pt x="19" y="48"/>
                </a:lnTo>
                <a:lnTo>
                  <a:pt x="8" y="56"/>
                </a:lnTo>
                <a:lnTo>
                  <a:pt x="0" y="45"/>
                </a:lnTo>
                <a:lnTo>
                  <a:pt x="7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a:p>
        </p:txBody>
      </p:sp>
      <mc:AlternateContent xmlns:mc="http://schemas.openxmlformats.org/markup-compatibility/2006" xmlns:a14="http://schemas.microsoft.com/office/drawing/2010/main">
        <mc:Choice Requires="a14">
          <p:sp>
            <p:nvSpPr>
              <p:cNvPr id="1091" name="TextBox 1090"/>
              <p:cNvSpPr txBox="1"/>
              <p:nvPr/>
            </p:nvSpPr>
            <p:spPr>
              <a:xfrm>
                <a:off x="7660806" y="2728546"/>
                <a:ext cx="52127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000" b="0" i="0" smtClean="0">
                          <a:solidFill>
                            <a:schemeClr val="accent2"/>
                          </a:solidFill>
                          <a:latin typeface="Cambria Math"/>
                          <a:ea typeface="Cambria Math"/>
                        </a:rPr>
                        <m:t>≈0</m:t>
                      </m:r>
                    </m:oMath>
                  </m:oMathPara>
                </a14:m>
                <a:endParaRPr lang="en-GB" sz="2000" dirty="0">
                  <a:solidFill>
                    <a:schemeClr val="accent2"/>
                  </a:solidFill>
                </a:endParaRPr>
              </a:p>
            </p:txBody>
          </p:sp>
        </mc:Choice>
        <mc:Fallback xmlns="">
          <p:sp>
            <p:nvSpPr>
              <p:cNvPr id="1091" name="TextBox 1090"/>
              <p:cNvSpPr txBox="1">
                <a:spLocks noRot="1" noChangeAspect="1" noMove="1" noResize="1" noEditPoints="1" noAdjustHandles="1" noChangeArrowheads="1" noChangeShapeType="1" noTextEdit="1"/>
              </p:cNvSpPr>
              <p:nvPr/>
            </p:nvSpPr>
            <p:spPr>
              <a:xfrm>
                <a:off x="7660806" y="2728545"/>
                <a:ext cx="521270" cy="400110"/>
              </a:xfrm>
              <a:prstGeom prst="rect">
                <a:avLst/>
              </a:prstGeom>
              <a:blipFill rotWithShape="1">
                <a:blip r:embed="rId9"/>
                <a:stretch>
                  <a:fillRect t="-7692" r="-35294" b="-2769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1" name="TextBox 120"/>
              <p:cNvSpPr txBox="1"/>
              <p:nvPr/>
            </p:nvSpPr>
            <p:spPr>
              <a:xfrm>
                <a:off x="6068472" y="3644261"/>
                <a:ext cx="2098754" cy="4247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000" b="0" i="1" smtClean="0">
                              <a:solidFill>
                                <a:schemeClr val="accent2"/>
                              </a:solidFill>
                              <a:latin typeface="Cambria Math"/>
                              <a:ea typeface="Cambria Math"/>
                            </a:rPr>
                          </m:ctrlPr>
                        </m:sSubPr>
                        <m:e>
                          <m:r>
                            <a:rPr lang="en-GB" sz="2000" b="0" i="1" smtClean="0">
                              <a:solidFill>
                                <a:schemeClr val="accent2"/>
                              </a:solidFill>
                              <a:latin typeface="Cambria Math"/>
                              <a:ea typeface="Cambria Math"/>
                            </a:rPr>
                            <m:t>𝑅</m:t>
                          </m:r>
                        </m:e>
                        <m:sub>
                          <m:r>
                            <a:rPr lang="en-GB" sz="2000" b="0" i="1" smtClean="0">
                              <a:solidFill>
                                <a:schemeClr val="accent2"/>
                              </a:solidFill>
                              <a:latin typeface="Cambria Math"/>
                              <a:ea typeface="Cambria Math"/>
                            </a:rPr>
                            <m:t>𝑜𝑓𝑓</m:t>
                          </m:r>
                        </m:sub>
                      </m:sSub>
                      <m:r>
                        <a:rPr lang="en-GB" sz="2000" b="0" i="1" smtClean="0">
                          <a:solidFill>
                            <a:schemeClr val="accent2"/>
                          </a:solidFill>
                          <a:latin typeface="Cambria Math"/>
                          <a:ea typeface="Cambria Math"/>
                        </a:rPr>
                        <m:t> (</m:t>
                      </m:r>
                      <m:r>
                        <a:rPr lang="en-GB" sz="2000" b="0" i="1" smtClean="0">
                          <a:solidFill>
                            <a:schemeClr val="accent2"/>
                          </a:solidFill>
                          <a:latin typeface="Cambria Math"/>
                          <a:ea typeface="Cambria Math"/>
                        </a:rPr>
                        <m:t>h𝑖𝑔h</m:t>
                      </m:r>
                      <m:r>
                        <a:rPr lang="en-GB" sz="2000" b="0" i="1" smtClean="0">
                          <a:solidFill>
                            <a:schemeClr val="accent2"/>
                          </a:solidFill>
                          <a:latin typeface="Cambria Math"/>
                          <a:ea typeface="Cambria Math"/>
                        </a:rPr>
                        <m:t> </m:t>
                      </m:r>
                      <m:r>
                        <a:rPr lang="en-GB" sz="2000" b="0" i="1" smtClean="0">
                          <a:solidFill>
                            <a:schemeClr val="accent2"/>
                          </a:solidFill>
                          <a:latin typeface="Cambria Math"/>
                          <a:ea typeface="Cambria Math"/>
                        </a:rPr>
                        <m:t>𝑟𝑒𝑠𝑖𝑠𝑡𝑎𝑛𝑐𝑒</m:t>
                      </m:r>
                      <m:r>
                        <a:rPr lang="en-GB" sz="2000" b="0" i="1" smtClean="0">
                          <a:solidFill>
                            <a:schemeClr val="accent2"/>
                          </a:solidFill>
                          <a:latin typeface="Cambria Math"/>
                          <a:ea typeface="Cambria Math"/>
                        </a:rPr>
                        <m:t>)</m:t>
                      </m:r>
                    </m:oMath>
                  </m:oMathPara>
                </a14:m>
                <a:endParaRPr lang="en-GB" sz="2000" i="1" dirty="0">
                  <a:solidFill>
                    <a:schemeClr val="accent2"/>
                  </a:solidFill>
                </a:endParaRPr>
              </a:p>
            </p:txBody>
          </p:sp>
        </mc:Choice>
        <mc:Fallback xmlns="">
          <p:sp>
            <p:nvSpPr>
              <p:cNvPr id="121" name="TextBox 120"/>
              <p:cNvSpPr txBox="1">
                <a:spLocks noRot="1" noChangeAspect="1" noMove="1" noResize="1" noEditPoints="1" noAdjustHandles="1" noChangeArrowheads="1" noChangeShapeType="1" noTextEdit="1"/>
              </p:cNvSpPr>
              <p:nvPr/>
            </p:nvSpPr>
            <p:spPr>
              <a:xfrm>
                <a:off x="6068472" y="3644260"/>
                <a:ext cx="2098754" cy="424732"/>
              </a:xfrm>
              <a:prstGeom prst="rect">
                <a:avLst/>
              </a:prstGeom>
              <a:blipFill rotWithShape="1">
                <a:blip r:embed="rId10"/>
                <a:stretch>
                  <a:fillRect t="-5797" r="-35942" b="-2173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2" name="TextBox 121"/>
              <p:cNvSpPr txBox="1"/>
              <p:nvPr/>
            </p:nvSpPr>
            <p:spPr>
              <a:xfrm>
                <a:off x="6068472" y="1760606"/>
                <a:ext cx="2802208" cy="400110"/>
              </a:xfrm>
              <a:prstGeom prst="rect">
                <a:avLst/>
              </a:prstGeom>
              <a:noFill/>
            </p:spPr>
            <p:txBody>
              <a:bodyPr wrap="square" rtlCol="0">
                <a:spAutoFit/>
              </a:bodyPr>
              <a:lstStyle/>
              <a:p>
                <a14:m>
                  <m:oMath xmlns:m="http://schemas.openxmlformats.org/officeDocument/2006/math">
                    <m:sSub>
                      <m:sSubPr>
                        <m:ctrlPr>
                          <a:rPr lang="en-GB" sz="2000" b="0" i="1" smtClean="0">
                            <a:solidFill>
                              <a:schemeClr val="accent2"/>
                            </a:solidFill>
                            <a:latin typeface="Cambria Math"/>
                            <a:ea typeface="Cambria Math"/>
                          </a:rPr>
                        </m:ctrlPr>
                      </m:sSubPr>
                      <m:e>
                        <m:r>
                          <a:rPr lang="en-GB" sz="2000" b="0" i="1" smtClean="0">
                            <a:solidFill>
                              <a:schemeClr val="accent2"/>
                            </a:solidFill>
                            <a:latin typeface="Cambria Math"/>
                            <a:ea typeface="Cambria Math"/>
                          </a:rPr>
                          <m:t>𝑅</m:t>
                        </m:r>
                      </m:e>
                      <m:sub>
                        <m:r>
                          <a:rPr lang="en-GB" sz="2000" b="0" i="1" smtClean="0">
                            <a:solidFill>
                              <a:schemeClr val="accent2"/>
                            </a:solidFill>
                            <a:latin typeface="Cambria Math"/>
                            <a:ea typeface="Cambria Math"/>
                          </a:rPr>
                          <m:t>𝑜𝑛</m:t>
                        </m:r>
                      </m:sub>
                    </m:sSub>
                  </m:oMath>
                </a14:m>
                <a:r>
                  <a:rPr lang="en-GB" sz="2000" i="1" dirty="0" smtClean="0">
                    <a:solidFill>
                      <a:schemeClr val="accent2"/>
                    </a:solidFill>
                  </a:rPr>
                  <a:t> </a:t>
                </a:r>
                <a14:m>
                  <m:oMath xmlns:m="http://schemas.openxmlformats.org/officeDocument/2006/math">
                    <m:r>
                      <a:rPr lang="en-GB" sz="2000" i="1" dirty="0" smtClean="0">
                        <a:solidFill>
                          <a:schemeClr val="accent2"/>
                        </a:solidFill>
                        <a:latin typeface="Cambria Math"/>
                      </a:rPr>
                      <m:t>(</m:t>
                    </m:r>
                    <m:r>
                      <a:rPr lang="en-GB" sz="2000" i="1" dirty="0" smtClean="0">
                        <a:solidFill>
                          <a:schemeClr val="accent2"/>
                        </a:solidFill>
                        <a:latin typeface="Cambria Math"/>
                      </a:rPr>
                      <m:t>𝑙𝑜𝑤</m:t>
                    </m:r>
                    <m:r>
                      <a:rPr lang="en-GB" sz="2000" i="1" dirty="0" smtClean="0">
                        <a:solidFill>
                          <a:schemeClr val="accent2"/>
                        </a:solidFill>
                        <a:latin typeface="Cambria Math"/>
                      </a:rPr>
                      <m:t> </m:t>
                    </m:r>
                    <m:r>
                      <a:rPr lang="en-GB" sz="2000" i="1" dirty="0" smtClean="0">
                        <a:solidFill>
                          <a:schemeClr val="accent2"/>
                        </a:solidFill>
                        <a:latin typeface="Cambria Math"/>
                      </a:rPr>
                      <m:t>𝑟𝑒𝑠𝑖𝑠𝑡𝑎𝑛𝑐𝑒</m:t>
                    </m:r>
                    <m:r>
                      <a:rPr lang="en-GB" sz="2000" i="1" dirty="0" smtClean="0">
                        <a:solidFill>
                          <a:schemeClr val="accent2"/>
                        </a:solidFill>
                        <a:latin typeface="Cambria Math"/>
                      </a:rPr>
                      <m:t>)</m:t>
                    </m:r>
                  </m:oMath>
                </a14:m>
                <a:endParaRPr lang="en-GB" sz="2000" i="1" dirty="0">
                  <a:solidFill>
                    <a:schemeClr val="accent2"/>
                  </a:solidFill>
                </a:endParaRPr>
              </a:p>
            </p:txBody>
          </p:sp>
        </mc:Choice>
        <mc:Fallback xmlns="">
          <p:sp>
            <p:nvSpPr>
              <p:cNvPr id="122" name="TextBox 121"/>
              <p:cNvSpPr txBox="1">
                <a:spLocks noRot="1" noChangeAspect="1" noMove="1" noResize="1" noEditPoints="1" noAdjustHandles="1" noChangeArrowheads="1" noChangeShapeType="1" noTextEdit="1"/>
              </p:cNvSpPr>
              <p:nvPr/>
            </p:nvSpPr>
            <p:spPr>
              <a:xfrm>
                <a:off x="6068472" y="1760607"/>
                <a:ext cx="2802208" cy="400110"/>
              </a:xfrm>
              <a:prstGeom prst="rect">
                <a:avLst/>
              </a:prstGeom>
              <a:blipFill rotWithShape="1">
                <a:blip r:embed="rId11"/>
                <a:stretch>
                  <a:fillRect t="-7692" b="-27692"/>
                </a:stretch>
              </a:blipFill>
            </p:spPr>
            <p:txBody>
              <a:bodyPr/>
              <a:lstStyle/>
              <a:p>
                <a:r>
                  <a:rPr lang="en-GB">
                    <a:noFill/>
                  </a:rPr>
                  <a:t> </a:t>
                </a:r>
              </a:p>
            </p:txBody>
          </p:sp>
        </mc:Fallback>
      </mc:AlternateContent>
      <p:sp>
        <p:nvSpPr>
          <p:cNvPr id="1103" name="Freeform 1102"/>
          <p:cNvSpPr/>
          <p:nvPr/>
        </p:nvSpPr>
        <p:spPr>
          <a:xfrm>
            <a:off x="5839562" y="2175247"/>
            <a:ext cx="1630017" cy="1480340"/>
          </a:xfrm>
          <a:custGeom>
            <a:avLst/>
            <a:gdLst>
              <a:gd name="connsiteX0" fmla="*/ 0 w 1479974"/>
              <a:gd name="connsiteY0" fmla="*/ 1230769 h 1340180"/>
              <a:gd name="connsiteX1" fmla="*/ 1311966 w 1479974"/>
              <a:gd name="connsiteY1" fmla="*/ 1230769 h 1340180"/>
              <a:gd name="connsiteX2" fmla="*/ 1319917 w 1479974"/>
              <a:gd name="connsiteY2" fmla="*/ 93733 h 1340180"/>
              <a:gd name="connsiteX3" fmla="*/ 7952 w 1479974"/>
              <a:gd name="connsiteY3" fmla="*/ 85782 h 1340180"/>
            </a:gdLst>
            <a:ahLst/>
            <a:cxnLst>
              <a:cxn ang="0">
                <a:pos x="connsiteX0" y="connsiteY0"/>
              </a:cxn>
              <a:cxn ang="0">
                <a:pos x="connsiteX1" y="connsiteY1"/>
              </a:cxn>
              <a:cxn ang="0">
                <a:pos x="connsiteX2" y="connsiteY2"/>
              </a:cxn>
              <a:cxn ang="0">
                <a:pos x="connsiteX3" y="connsiteY3"/>
              </a:cxn>
            </a:cxnLst>
            <a:rect l="l" t="t" r="r" b="b"/>
            <a:pathLst>
              <a:path w="1479974" h="1340180">
                <a:moveTo>
                  <a:pt x="0" y="1230769"/>
                </a:moveTo>
                <a:cubicBezTo>
                  <a:pt x="545990" y="1325522"/>
                  <a:pt x="1091980" y="1420275"/>
                  <a:pt x="1311966" y="1230769"/>
                </a:cubicBezTo>
                <a:cubicBezTo>
                  <a:pt x="1531952" y="1041263"/>
                  <a:pt x="1537253" y="284564"/>
                  <a:pt x="1319917" y="93733"/>
                </a:cubicBezTo>
                <a:cubicBezTo>
                  <a:pt x="1102581" y="-97098"/>
                  <a:pt x="174929" y="57952"/>
                  <a:pt x="7952" y="85782"/>
                </a:cubicBezTo>
              </a:path>
            </a:pathLst>
          </a:custGeom>
          <a:ln w="25400">
            <a:solidFill>
              <a:schemeClr val="accent2"/>
            </a:solidFill>
            <a:prstDash val="dash"/>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7" name="Title 1"/>
          <p:cNvSpPr txBox="1">
            <a:spLocks/>
          </p:cNvSpPr>
          <p:nvPr/>
        </p:nvSpPr>
        <p:spPr>
          <a:xfrm>
            <a:off x="467838" y="340246"/>
            <a:ext cx="8111313" cy="7336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b="1" dirty="0" smtClean="0">
                <a:solidFill>
                  <a:srgbClr val="0070C0"/>
                </a:solidFill>
                <a:latin typeface="Helvetica" pitchFamily="34" charset="0"/>
                <a:cs typeface="Helvetica" pitchFamily="34" charset="0"/>
              </a:rPr>
              <a:t>MRL Operation</a:t>
            </a:r>
            <a:endParaRPr lang="en-GB" sz="4000" b="1" dirty="0">
              <a:solidFill>
                <a:srgbClr val="0070C0"/>
              </a:solidFill>
              <a:latin typeface="Helvetica" pitchFamily="34" charset="0"/>
              <a:cs typeface="Helvetica" pitchFamily="34" charset="0"/>
            </a:endParaRPr>
          </a:p>
        </p:txBody>
      </p:sp>
      <p:grpSp>
        <p:nvGrpSpPr>
          <p:cNvPr id="2" name="Group 1"/>
          <p:cNvGrpSpPr/>
          <p:nvPr/>
        </p:nvGrpSpPr>
        <p:grpSpPr>
          <a:xfrm>
            <a:off x="4911560" y="4473610"/>
            <a:ext cx="3528986" cy="1905847"/>
            <a:chOff x="4911560" y="4473609"/>
            <a:chExt cx="3528986" cy="1905846"/>
          </a:xfrm>
        </p:grpSpPr>
        <p:grpSp>
          <p:nvGrpSpPr>
            <p:cNvPr id="1105" name="Group 1104"/>
            <p:cNvGrpSpPr/>
            <p:nvPr/>
          </p:nvGrpSpPr>
          <p:grpSpPr>
            <a:xfrm>
              <a:off x="4911560" y="4995234"/>
              <a:ext cx="3528986" cy="1384221"/>
              <a:chOff x="4911560" y="4803728"/>
              <a:chExt cx="3528986" cy="1384221"/>
            </a:xfrm>
          </p:grpSpPr>
          <p:pic>
            <p:nvPicPr>
              <p:cNvPr id="127" name="Picture 2" descr="C:\Users\Vijay\Google Drive\Year 4\FYP\Figures and images\draw.io\MRL\MRL1 (1).wmf"/>
              <p:cNvPicPr>
                <a:picLocks noChangeAspect="1" noChangeArrowheads="1"/>
              </p:cNvPicPr>
              <p:nvPr/>
            </p:nvPicPr>
            <p:blipFill rotWithShape="1">
              <a:blip r:embed="rId12">
                <a:extLst>
                  <a:ext uri="{28A0092B-C50C-407E-A947-70E740481C1C}">
                    <a14:useLocalDpi xmlns:a14="http://schemas.microsoft.com/office/drawing/2010/main" val="0"/>
                  </a:ext>
                </a:extLst>
              </a:blip>
              <a:srcRect l="6062" t="24648" r="3990" b="27984"/>
              <a:stretch/>
            </p:blipFill>
            <p:spPr bwMode="auto">
              <a:xfrm>
                <a:off x="5592413" y="4803728"/>
                <a:ext cx="2149598" cy="138422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28" name="Rectangle 127"/>
                  <p:cNvSpPr/>
                  <p:nvPr/>
                </p:nvSpPr>
                <p:spPr>
                  <a:xfrm>
                    <a:off x="4919964" y="4839620"/>
                    <a:ext cx="73141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000" b="0" i="1" smtClean="0">
                                  <a:latin typeface="Cambria Math"/>
                                </a:rPr>
                              </m:ctrlPr>
                            </m:sSubPr>
                            <m:e>
                              <m:r>
                                <a:rPr lang="en-GB" sz="2000" b="0" i="1" smtClean="0">
                                  <a:latin typeface="Cambria Math"/>
                                </a:rPr>
                                <m:t>𝑣</m:t>
                              </m:r>
                            </m:e>
                            <m:sub>
                              <m:r>
                                <a:rPr lang="en-GB" sz="2000" b="0" i="1" smtClean="0">
                                  <a:latin typeface="Cambria Math"/>
                                </a:rPr>
                                <m:t>𝑖𝑛</m:t>
                              </m:r>
                              <m:r>
                                <a:rPr lang="en-GB" sz="2000" b="0" i="1" smtClean="0">
                                  <a:latin typeface="Cambria Math"/>
                                </a:rPr>
                                <m:t> 1</m:t>
                              </m:r>
                            </m:sub>
                          </m:sSub>
                        </m:oMath>
                      </m:oMathPara>
                    </a14:m>
                    <a:endParaRPr lang="en-GB" dirty="0"/>
                  </a:p>
                </p:txBody>
              </p:sp>
            </mc:Choice>
            <mc:Fallback xmlns="">
              <p:sp>
                <p:nvSpPr>
                  <p:cNvPr id="128" name="Rectangle 127"/>
                  <p:cNvSpPr>
                    <a:spLocks noRot="1" noChangeAspect="1" noMove="1" noResize="1" noEditPoints="1" noAdjustHandles="1" noChangeArrowheads="1" noChangeShapeType="1" noTextEdit="1"/>
                  </p:cNvSpPr>
                  <p:nvPr/>
                </p:nvSpPr>
                <p:spPr>
                  <a:xfrm>
                    <a:off x="4919964" y="4839620"/>
                    <a:ext cx="731419" cy="400110"/>
                  </a:xfrm>
                  <a:prstGeom prst="rect">
                    <a:avLst/>
                  </a:prstGeom>
                  <a:blipFill rotWithShape="1">
                    <a:blip r:embed="rId13"/>
                    <a:stretch>
                      <a:fillRect t="-7576" r="-12500" b="-2575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9" name="Rectangle 128"/>
                  <p:cNvSpPr/>
                  <p:nvPr/>
                </p:nvSpPr>
                <p:spPr>
                  <a:xfrm>
                    <a:off x="4911560" y="5579436"/>
                    <a:ext cx="73141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000" b="0" i="1" smtClean="0">
                                  <a:latin typeface="Cambria Math"/>
                                </a:rPr>
                              </m:ctrlPr>
                            </m:sSubPr>
                            <m:e>
                              <m:r>
                                <a:rPr lang="en-GB" sz="2000" b="0" i="1" smtClean="0">
                                  <a:latin typeface="Cambria Math"/>
                                </a:rPr>
                                <m:t>𝑣</m:t>
                              </m:r>
                            </m:e>
                            <m:sub>
                              <m:r>
                                <a:rPr lang="en-GB" sz="2000" b="0" i="1" smtClean="0">
                                  <a:latin typeface="Cambria Math"/>
                                </a:rPr>
                                <m:t>𝑖𝑛</m:t>
                              </m:r>
                              <m:r>
                                <a:rPr lang="en-GB" sz="2000" b="0" i="1" smtClean="0">
                                  <a:latin typeface="Cambria Math"/>
                                </a:rPr>
                                <m:t> 2</m:t>
                              </m:r>
                            </m:sub>
                          </m:sSub>
                        </m:oMath>
                      </m:oMathPara>
                    </a14:m>
                    <a:endParaRPr lang="en-GB" dirty="0"/>
                  </a:p>
                </p:txBody>
              </p:sp>
            </mc:Choice>
            <mc:Fallback xmlns="">
              <p:sp>
                <p:nvSpPr>
                  <p:cNvPr id="129" name="Rectangle 128"/>
                  <p:cNvSpPr>
                    <a:spLocks noRot="1" noChangeAspect="1" noMove="1" noResize="1" noEditPoints="1" noAdjustHandles="1" noChangeArrowheads="1" noChangeShapeType="1" noTextEdit="1"/>
                  </p:cNvSpPr>
                  <p:nvPr/>
                </p:nvSpPr>
                <p:spPr>
                  <a:xfrm>
                    <a:off x="4911560" y="5579436"/>
                    <a:ext cx="731419" cy="400110"/>
                  </a:xfrm>
                  <a:prstGeom prst="rect">
                    <a:avLst/>
                  </a:prstGeom>
                  <a:blipFill rotWithShape="1">
                    <a:blip r:embed="rId14"/>
                    <a:stretch>
                      <a:fillRect t="-7692" r="-11667" b="-2769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6" name="Rectangle 135"/>
                  <p:cNvSpPr/>
                  <p:nvPr/>
                </p:nvSpPr>
                <p:spPr>
                  <a:xfrm>
                    <a:off x="7731378" y="5218871"/>
                    <a:ext cx="70916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000" b="0" i="1" smtClean="0">
                                  <a:latin typeface="Cambria Math"/>
                                </a:rPr>
                              </m:ctrlPr>
                            </m:sSubPr>
                            <m:e>
                              <m:r>
                                <a:rPr lang="en-GB" sz="2000" b="0" i="1" smtClean="0">
                                  <a:latin typeface="Cambria Math"/>
                                </a:rPr>
                                <m:t>𝑣</m:t>
                              </m:r>
                            </m:e>
                            <m:sub>
                              <m:r>
                                <a:rPr lang="en-GB" sz="2000" b="0" i="1" smtClean="0">
                                  <a:latin typeface="Cambria Math"/>
                                </a:rPr>
                                <m:t>𝑜𝑢𝑡</m:t>
                              </m:r>
                            </m:sub>
                          </m:sSub>
                        </m:oMath>
                      </m:oMathPara>
                    </a14:m>
                    <a:endParaRPr lang="en-GB" dirty="0"/>
                  </a:p>
                </p:txBody>
              </p:sp>
            </mc:Choice>
            <mc:Fallback xmlns="">
              <p:sp>
                <p:nvSpPr>
                  <p:cNvPr id="136" name="Rectangle 135"/>
                  <p:cNvSpPr>
                    <a:spLocks noRot="1" noChangeAspect="1" noMove="1" noResize="1" noEditPoints="1" noAdjustHandles="1" noChangeArrowheads="1" noChangeShapeType="1" noTextEdit="1"/>
                  </p:cNvSpPr>
                  <p:nvPr/>
                </p:nvSpPr>
                <p:spPr>
                  <a:xfrm>
                    <a:off x="7731378" y="5218870"/>
                    <a:ext cx="709168" cy="400110"/>
                  </a:xfrm>
                  <a:prstGeom prst="rect">
                    <a:avLst/>
                  </a:prstGeom>
                  <a:blipFill rotWithShape="1">
                    <a:blip r:embed="rId15"/>
                    <a:stretch>
                      <a:fillRect t="-7692" r="-12821" b="-27692"/>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40" name="TextBox 139"/>
                <p:cNvSpPr txBox="1"/>
                <p:nvPr/>
              </p:nvSpPr>
              <p:spPr>
                <a:xfrm>
                  <a:off x="5993316" y="4473609"/>
                  <a:ext cx="1303283" cy="400110"/>
                </a:xfrm>
                <a:prstGeom prst="rect">
                  <a:avLst/>
                </a:prstGeom>
                <a:noFill/>
                <a:ln>
                  <a:noFill/>
                </a:ln>
              </p:spPr>
              <p:txBody>
                <a:bodyPr wrap="square" rtlCol="0">
                  <a:spAutoFit/>
                </a:bodyPr>
                <a:lstStyle/>
                <a:p>
                  <a14:m>
                    <m:oMath xmlns:m="http://schemas.openxmlformats.org/officeDocument/2006/math">
                      <m:r>
                        <a:rPr lang="en-GB" sz="2000" b="1" i="1" smtClean="0">
                          <a:solidFill>
                            <a:srgbClr val="0070C0"/>
                          </a:solidFill>
                          <a:latin typeface="Cambria Math"/>
                        </a:rPr>
                        <m:t>𝑶𝑹</m:t>
                      </m:r>
                    </m:oMath>
                  </a14:m>
                  <a:r>
                    <a:rPr lang="en-GB" sz="2000" b="1" dirty="0" smtClean="0">
                      <a:solidFill>
                        <a:srgbClr val="0070C0"/>
                      </a:solidFill>
                    </a:rPr>
                    <a:t> Gate</a:t>
                  </a:r>
                  <a:endParaRPr lang="en-GB" sz="2000" b="1" dirty="0">
                    <a:solidFill>
                      <a:srgbClr val="0070C0"/>
                    </a:solidFill>
                  </a:endParaRPr>
                </a:p>
              </p:txBody>
            </p:sp>
          </mc:Choice>
          <mc:Fallback xmlns="">
            <p:sp>
              <p:nvSpPr>
                <p:cNvPr id="140" name="TextBox 139"/>
                <p:cNvSpPr txBox="1">
                  <a:spLocks noRot="1" noChangeAspect="1" noMove="1" noResize="1" noEditPoints="1" noAdjustHandles="1" noChangeArrowheads="1" noChangeShapeType="1" noTextEdit="1"/>
                </p:cNvSpPr>
                <p:nvPr/>
              </p:nvSpPr>
              <p:spPr>
                <a:xfrm>
                  <a:off x="5993316" y="4473609"/>
                  <a:ext cx="1303283" cy="400110"/>
                </a:xfrm>
                <a:prstGeom prst="rect">
                  <a:avLst/>
                </a:prstGeom>
                <a:blipFill rotWithShape="1">
                  <a:blip r:embed="rId16"/>
                  <a:stretch>
                    <a:fillRect t="-7692" b="-27692"/>
                  </a:stretch>
                </a:blipFill>
                <a:ln>
                  <a:noFill/>
                </a:ln>
              </p:spPr>
              <p:txBody>
                <a:bodyPr/>
                <a:lstStyle/>
                <a:p>
                  <a:r>
                    <a:rPr lang="en-GB">
                      <a:noFill/>
                    </a:rPr>
                    <a:t> </a:t>
                  </a:r>
                </a:p>
              </p:txBody>
            </p:sp>
          </mc:Fallback>
        </mc:AlternateContent>
      </p:grpSp>
    </p:spTree>
    <p:extLst>
      <p:ext uri="{BB962C8B-B14F-4D97-AF65-F5344CB8AC3E}">
        <p14:creationId xmlns:p14="http://schemas.microsoft.com/office/powerpoint/2010/main" val="20878557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 fill="hold"/>
                                        <p:tgtEl>
                                          <p:spTgt spid="1066"/>
                                        </p:tgtEl>
                                        <p:attrNameLst>
                                          <p:attrName>fillcolor</p:attrName>
                                        </p:attrNameLst>
                                      </p:cBhvr>
                                      <p:to>
                                        <a:schemeClr val="accent2"/>
                                      </p:to>
                                    </p:animClr>
                                    <p:set>
                                      <p:cBhvr>
                                        <p:cTn id="7" dur="10" fill="hold"/>
                                        <p:tgtEl>
                                          <p:spTgt spid="1066"/>
                                        </p:tgtEl>
                                        <p:attrNameLst>
                                          <p:attrName>fill.type</p:attrName>
                                        </p:attrNameLst>
                                      </p:cBhvr>
                                      <p:to>
                                        <p:strVal val="solid"/>
                                      </p:to>
                                    </p:set>
                                    <p:set>
                                      <p:cBhvr>
                                        <p:cTn id="8" dur="10" fill="hold"/>
                                        <p:tgtEl>
                                          <p:spTgt spid="1066"/>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10" fill="hold"/>
                                        <p:tgtEl>
                                          <p:spTgt spid="1068"/>
                                        </p:tgtEl>
                                        <p:attrNameLst>
                                          <p:attrName>fillcolor</p:attrName>
                                        </p:attrNameLst>
                                      </p:cBhvr>
                                      <p:to>
                                        <a:schemeClr val="accent2"/>
                                      </p:to>
                                    </p:animClr>
                                    <p:set>
                                      <p:cBhvr>
                                        <p:cTn id="11" dur="10" fill="hold"/>
                                        <p:tgtEl>
                                          <p:spTgt spid="1068"/>
                                        </p:tgtEl>
                                        <p:attrNameLst>
                                          <p:attrName>fill.type</p:attrName>
                                        </p:attrNameLst>
                                      </p:cBhvr>
                                      <p:to>
                                        <p:strVal val="solid"/>
                                      </p:to>
                                    </p:set>
                                    <p:set>
                                      <p:cBhvr>
                                        <p:cTn id="12" dur="10" fill="hold"/>
                                        <p:tgtEl>
                                          <p:spTgt spid="1068"/>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10" fill="hold"/>
                                        <p:tgtEl>
                                          <p:spTgt spid="1070"/>
                                        </p:tgtEl>
                                        <p:attrNameLst>
                                          <p:attrName>fillcolor</p:attrName>
                                        </p:attrNameLst>
                                      </p:cBhvr>
                                      <p:to>
                                        <a:schemeClr val="accent2"/>
                                      </p:to>
                                    </p:animClr>
                                    <p:set>
                                      <p:cBhvr>
                                        <p:cTn id="15" dur="10" fill="hold"/>
                                        <p:tgtEl>
                                          <p:spTgt spid="1070"/>
                                        </p:tgtEl>
                                        <p:attrNameLst>
                                          <p:attrName>fill.type</p:attrName>
                                        </p:attrNameLst>
                                      </p:cBhvr>
                                      <p:to>
                                        <p:strVal val="solid"/>
                                      </p:to>
                                    </p:set>
                                    <p:set>
                                      <p:cBhvr>
                                        <p:cTn id="16" dur="10" fill="hold"/>
                                        <p:tgtEl>
                                          <p:spTgt spid="1070"/>
                                        </p:tgtEl>
                                        <p:attrNameLst>
                                          <p:attrName>fill.on</p:attrName>
                                        </p:attrNameLst>
                                      </p:cBhvr>
                                      <p:to>
                                        <p:strVal val="true"/>
                                      </p:to>
                                    </p:set>
                                  </p:childTnLst>
                                </p:cTn>
                              </p:par>
                              <p:par>
                                <p:cTn id="17" presetID="1" presetClass="entr" presetSubtype="0" fill="hold" grpId="0" nodeType="withEffect">
                                  <p:stCondLst>
                                    <p:cond delay="0"/>
                                  </p:stCondLst>
                                  <p:childTnLst>
                                    <p:set>
                                      <p:cBhvr>
                                        <p:cTn id="18" dur="1" fill="hold">
                                          <p:stCondLst>
                                            <p:cond delay="9"/>
                                          </p:stCondLst>
                                        </p:cTn>
                                        <p:tgtEl>
                                          <p:spTgt spid="9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9"/>
                                          </p:stCondLst>
                                        </p:cTn>
                                        <p:tgtEl>
                                          <p:spTgt spid="10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9"/>
                                          </p:stCondLst>
                                        </p:cTn>
                                        <p:tgtEl>
                                          <p:spTgt spid="10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2" fill="hold" nodeType="clickEffect">
                                  <p:stCondLst>
                                    <p:cond delay="0"/>
                                  </p:stCondLst>
                                  <p:childTnLst>
                                    <p:animClr clrSpc="rgb" dir="cw">
                                      <p:cBhvr>
                                        <p:cTn id="26" dur="10" fill="hold"/>
                                        <p:tgtEl>
                                          <p:spTgt spid="1066"/>
                                        </p:tgtEl>
                                        <p:attrNameLst>
                                          <p:attrName>fillcolor</p:attrName>
                                        </p:attrNameLst>
                                      </p:cBhvr>
                                      <p:to>
                                        <a:srgbClr val="000000"/>
                                      </p:to>
                                    </p:animClr>
                                    <p:set>
                                      <p:cBhvr>
                                        <p:cTn id="27" dur="10" fill="hold"/>
                                        <p:tgtEl>
                                          <p:spTgt spid="1066"/>
                                        </p:tgtEl>
                                        <p:attrNameLst>
                                          <p:attrName>fill.type</p:attrName>
                                        </p:attrNameLst>
                                      </p:cBhvr>
                                      <p:to>
                                        <p:strVal val="solid"/>
                                      </p:to>
                                    </p:set>
                                    <p:set>
                                      <p:cBhvr>
                                        <p:cTn id="28" dur="10" fill="hold"/>
                                        <p:tgtEl>
                                          <p:spTgt spid="1066"/>
                                        </p:tgtEl>
                                        <p:attrNameLst>
                                          <p:attrName>fill.on</p:attrName>
                                        </p:attrNameLst>
                                      </p:cBhvr>
                                      <p:to>
                                        <p:strVal val="true"/>
                                      </p:to>
                                    </p:set>
                                  </p:childTnLst>
                                </p:cTn>
                              </p:par>
                              <p:par>
                                <p:cTn id="29" presetID="1" presetClass="emph" presetSubtype="2" fill="hold" nodeType="withEffect">
                                  <p:stCondLst>
                                    <p:cond delay="0"/>
                                  </p:stCondLst>
                                  <p:childTnLst>
                                    <p:animClr clrSpc="rgb" dir="cw">
                                      <p:cBhvr>
                                        <p:cTn id="30" dur="10" fill="hold"/>
                                        <p:tgtEl>
                                          <p:spTgt spid="1068"/>
                                        </p:tgtEl>
                                        <p:attrNameLst>
                                          <p:attrName>fillcolor</p:attrName>
                                        </p:attrNameLst>
                                      </p:cBhvr>
                                      <p:to>
                                        <a:srgbClr val="000000"/>
                                      </p:to>
                                    </p:animClr>
                                    <p:set>
                                      <p:cBhvr>
                                        <p:cTn id="31" dur="10" fill="hold"/>
                                        <p:tgtEl>
                                          <p:spTgt spid="1068"/>
                                        </p:tgtEl>
                                        <p:attrNameLst>
                                          <p:attrName>fill.type</p:attrName>
                                        </p:attrNameLst>
                                      </p:cBhvr>
                                      <p:to>
                                        <p:strVal val="solid"/>
                                      </p:to>
                                    </p:set>
                                    <p:set>
                                      <p:cBhvr>
                                        <p:cTn id="32" dur="10" fill="hold"/>
                                        <p:tgtEl>
                                          <p:spTgt spid="1068"/>
                                        </p:tgtEl>
                                        <p:attrNameLst>
                                          <p:attrName>fill.on</p:attrName>
                                        </p:attrNameLst>
                                      </p:cBhvr>
                                      <p:to>
                                        <p:strVal val="true"/>
                                      </p:to>
                                    </p:set>
                                  </p:childTnLst>
                                </p:cTn>
                              </p:par>
                              <p:par>
                                <p:cTn id="33" presetID="1" presetClass="emph" presetSubtype="2" fill="hold" nodeType="withEffect">
                                  <p:stCondLst>
                                    <p:cond delay="0"/>
                                  </p:stCondLst>
                                  <p:childTnLst>
                                    <p:animClr clrSpc="rgb" dir="cw">
                                      <p:cBhvr>
                                        <p:cTn id="34" dur="10" fill="hold"/>
                                        <p:tgtEl>
                                          <p:spTgt spid="1070"/>
                                        </p:tgtEl>
                                        <p:attrNameLst>
                                          <p:attrName>fillcolor</p:attrName>
                                        </p:attrNameLst>
                                      </p:cBhvr>
                                      <p:to>
                                        <a:srgbClr val="000000"/>
                                      </p:to>
                                    </p:animClr>
                                    <p:set>
                                      <p:cBhvr>
                                        <p:cTn id="35" dur="10" fill="hold"/>
                                        <p:tgtEl>
                                          <p:spTgt spid="1070"/>
                                        </p:tgtEl>
                                        <p:attrNameLst>
                                          <p:attrName>fill.type</p:attrName>
                                        </p:attrNameLst>
                                      </p:cBhvr>
                                      <p:to>
                                        <p:strVal val="solid"/>
                                      </p:to>
                                    </p:set>
                                    <p:set>
                                      <p:cBhvr>
                                        <p:cTn id="36" dur="10" fill="hold"/>
                                        <p:tgtEl>
                                          <p:spTgt spid="1070"/>
                                        </p:tgtEl>
                                        <p:attrNameLst>
                                          <p:attrName>fill.on</p:attrName>
                                        </p:attrNameLst>
                                      </p:cBhvr>
                                      <p:to>
                                        <p:strVal val="true"/>
                                      </p:to>
                                    </p:set>
                                  </p:childTnLst>
                                </p:cTn>
                              </p:par>
                              <p:par>
                                <p:cTn id="37" presetID="1" presetClass="exit" presetSubtype="0" fill="hold" grpId="1" nodeType="withEffect">
                                  <p:stCondLst>
                                    <p:cond delay="0"/>
                                  </p:stCondLst>
                                  <p:childTnLst>
                                    <p:set>
                                      <p:cBhvr>
                                        <p:cTn id="38" dur="1" fill="hold">
                                          <p:stCondLst>
                                            <p:cond delay="9"/>
                                          </p:stCondLst>
                                        </p:cTn>
                                        <p:tgtEl>
                                          <p:spTgt spid="99"/>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9"/>
                                          </p:stCondLst>
                                        </p:cTn>
                                        <p:tgtEl>
                                          <p:spTgt spid="100"/>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9"/>
                                          </p:stCondLst>
                                        </p:cTn>
                                        <p:tgtEl>
                                          <p:spTgt spid="10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 fill="hold"/>
                                        <p:tgtEl>
                                          <p:spTgt spid="1085"/>
                                        </p:tgtEl>
                                        <p:attrNameLst>
                                          <p:attrName>fillcolor</p:attrName>
                                        </p:attrNameLst>
                                      </p:cBhvr>
                                      <p:to>
                                        <a:srgbClr val="ED7D31"/>
                                      </p:to>
                                    </p:animClr>
                                    <p:set>
                                      <p:cBhvr>
                                        <p:cTn id="47" dur="10" fill="hold"/>
                                        <p:tgtEl>
                                          <p:spTgt spid="1085"/>
                                        </p:tgtEl>
                                        <p:attrNameLst>
                                          <p:attrName>fill.type</p:attrName>
                                        </p:attrNameLst>
                                      </p:cBhvr>
                                      <p:to>
                                        <p:strVal val="solid"/>
                                      </p:to>
                                    </p:set>
                                    <p:set>
                                      <p:cBhvr>
                                        <p:cTn id="48" dur="10" fill="hold"/>
                                        <p:tgtEl>
                                          <p:spTgt spid="1085"/>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 fill="hold"/>
                                        <p:tgtEl>
                                          <p:spTgt spid="1087"/>
                                        </p:tgtEl>
                                        <p:attrNameLst>
                                          <p:attrName>fillcolor</p:attrName>
                                        </p:attrNameLst>
                                      </p:cBhvr>
                                      <p:to>
                                        <a:srgbClr val="ED7D31"/>
                                      </p:to>
                                    </p:animClr>
                                    <p:set>
                                      <p:cBhvr>
                                        <p:cTn id="51" dur="10" fill="hold"/>
                                        <p:tgtEl>
                                          <p:spTgt spid="1087"/>
                                        </p:tgtEl>
                                        <p:attrNameLst>
                                          <p:attrName>fill.type</p:attrName>
                                        </p:attrNameLst>
                                      </p:cBhvr>
                                      <p:to>
                                        <p:strVal val="solid"/>
                                      </p:to>
                                    </p:set>
                                    <p:set>
                                      <p:cBhvr>
                                        <p:cTn id="52" dur="10" fill="hold"/>
                                        <p:tgtEl>
                                          <p:spTgt spid="1087"/>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 fill="hold"/>
                                        <p:tgtEl>
                                          <p:spTgt spid="1089"/>
                                        </p:tgtEl>
                                        <p:attrNameLst>
                                          <p:attrName>fillcolor</p:attrName>
                                        </p:attrNameLst>
                                      </p:cBhvr>
                                      <p:to>
                                        <a:srgbClr val="ED7D31"/>
                                      </p:to>
                                    </p:animClr>
                                    <p:set>
                                      <p:cBhvr>
                                        <p:cTn id="55" dur="10" fill="hold"/>
                                        <p:tgtEl>
                                          <p:spTgt spid="1089"/>
                                        </p:tgtEl>
                                        <p:attrNameLst>
                                          <p:attrName>fill.type</p:attrName>
                                        </p:attrNameLst>
                                      </p:cBhvr>
                                      <p:to>
                                        <p:strVal val="solid"/>
                                      </p:to>
                                    </p:set>
                                    <p:set>
                                      <p:cBhvr>
                                        <p:cTn id="56" dur="10" fill="hold"/>
                                        <p:tgtEl>
                                          <p:spTgt spid="1089"/>
                                        </p:tgtEl>
                                        <p:attrNameLst>
                                          <p:attrName>fill.on</p:attrName>
                                        </p:attrNameLst>
                                      </p:cBhvr>
                                      <p:to>
                                        <p:strVal val="true"/>
                                      </p:to>
                                    </p:set>
                                  </p:childTnLst>
                                </p:cTn>
                              </p:par>
                              <p:par>
                                <p:cTn id="57" presetID="1" presetClass="entr" presetSubtype="0" fill="hold" grpId="0" nodeType="withEffect">
                                  <p:stCondLst>
                                    <p:cond delay="0"/>
                                  </p:stCondLst>
                                  <p:childTnLst>
                                    <p:set>
                                      <p:cBhvr>
                                        <p:cTn id="58" dur="1" fill="hold">
                                          <p:stCondLst>
                                            <p:cond delay="9"/>
                                          </p:stCondLst>
                                        </p:cTn>
                                        <p:tgtEl>
                                          <p:spTgt spid="10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9"/>
                                          </p:stCondLst>
                                        </p:cTn>
                                        <p:tgtEl>
                                          <p:spTgt spid="10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9"/>
                                          </p:stCondLst>
                                        </p:cTn>
                                        <p:tgtEl>
                                          <p:spTgt spid="10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mph" presetSubtype="2" fill="hold" nodeType="clickEffect">
                                  <p:stCondLst>
                                    <p:cond delay="0"/>
                                  </p:stCondLst>
                                  <p:childTnLst>
                                    <p:animClr clrSpc="rgb" dir="cw">
                                      <p:cBhvr>
                                        <p:cTn id="66" dur="10" fill="hold"/>
                                        <p:tgtEl>
                                          <p:spTgt spid="1085"/>
                                        </p:tgtEl>
                                        <p:attrNameLst>
                                          <p:attrName>fillcolor</p:attrName>
                                        </p:attrNameLst>
                                      </p:cBhvr>
                                      <p:to>
                                        <a:srgbClr val="000000"/>
                                      </p:to>
                                    </p:animClr>
                                    <p:set>
                                      <p:cBhvr>
                                        <p:cTn id="67" dur="10" fill="hold"/>
                                        <p:tgtEl>
                                          <p:spTgt spid="1085"/>
                                        </p:tgtEl>
                                        <p:attrNameLst>
                                          <p:attrName>fill.type</p:attrName>
                                        </p:attrNameLst>
                                      </p:cBhvr>
                                      <p:to>
                                        <p:strVal val="solid"/>
                                      </p:to>
                                    </p:set>
                                    <p:set>
                                      <p:cBhvr>
                                        <p:cTn id="68" dur="10" fill="hold"/>
                                        <p:tgtEl>
                                          <p:spTgt spid="108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 fill="hold"/>
                                        <p:tgtEl>
                                          <p:spTgt spid="1087"/>
                                        </p:tgtEl>
                                        <p:attrNameLst>
                                          <p:attrName>fillcolor</p:attrName>
                                        </p:attrNameLst>
                                      </p:cBhvr>
                                      <p:to>
                                        <a:srgbClr val="000000"/>
                                      </p:to>
                                    </p:animClr>
                                    <p:set>
                                      <p:cBhvr>
                                        <p:cTn id="71" dur="10" fill="hold"/>
                                        <p:tgtEl>
                                          <p:spTgt spid="1087"/>
                                        </p:tgtEl>
                                        <p:attrNameLst>
                                          <p:attrName>fill.type</p:attrName>
                                        </p:attrNameLst>
                                      </p:cBhvr>
                                      <p:to>
                                        <p:strVal val="solid"/>
                                      </p:to>
                                    </p:set>
                                    <p:set>
                                      <p:cBhvr>
                                        <p:cTn id="72" dur="10" fill="hold"/>
                                        <p:tgtEl>
                                          <p:spTgt spid="108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 fill="hold"/>
                                        <p:tgtEl>
                                          <p:spTgt spid="1089"/>
                                        </p:tgtEl>
                                        <p:attrNameLst>
                                          <p:attrName>fillcolor</p:attrName>
                                        </p:attrNameLst>
                                      </p:cBhvr>
                                      <p:to>
                                        <a:srgbClr val="000000"/>
                                      </p:to>
                                    </p:animClr>
                                    <p:set>
                                      <p:cBhvr>
                                        <p:cTn id="75" dur="10" fill="hold"/>
                                        <p:tgtEl>
                                          <p:spTgt spid="1089"/>
                                        </p:tgtEl>
                                        <p:attrNameLst>
                                          <p:attrName>fill.type</p:attrName>
                                        </p:attrNameLst>
                                      </p:cBhvr>
                                      <p:to>
                                        <p:strVal val="solid"/>
                                      </p:to>
                                    </p:set>
                                    <p:set>
                                      <p:cBhvr>
                                        <p:cTn id="76" dur="10" fill="hold"/>
                                        <p:tgtEl>
                                          <p:spTgt spid="1089"/>
                                        </p:tgtEl>
                                        <p:attrNameLst>
                                          <p:attrName>fill.on</p:attrName>
                                        </p:attrNameLst>
                                      </p:cBhvr>
                                      <p:to>
                                        <p:strVal val="true"/>
                                      </p:to>
                                    </p:set>
                                  </p:childTnLst>
                                </p:cTn>
                              </p:par>
                              <p:par>
                                <p:cTn id="77" presetID="1" presetClass="exit" presetSubtype="0" fill="hold" grpId="1" nodeType="withEffect">
                                  <p:stCondLst>
                                    <p:cond delay="0"/>
                                  </p:stCondLst>
                                  <p:childTnLst>
                                    <p:set>
                                      <p:cBhvr>
                                        <p:cTn id="78" dur="1" fill="hold">
                                          <p:stCondLst>
                                            <p:cond delay="9"/>
                                          </p:stCondLst>
                                        </p:cTn>
                                        <p:tgtEl>
                                          <p:spTgt spid="105"/>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9"/>
                                          </p:stCondLst>
                                        </p:cTn>
                                        <p:tgtEl>
                                          <p:spTgt spid="106"/>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9"/>
                                          </p:stCondLst>
                                        </p:cTn>
                                        <p:tgtEl>
                                          <p:spTgt spid="107"/>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mph" presetSubtype="2" fill="hold" nodeType="clickEffect">
                                  <p:stCondLst>
                                    <p:cond delay="0"/>
                                  </p:stCondLst>
                                  <p:childTnLst>
                                    <p:animClr clrSpc="rgb" dir="cw">
                                      <p:cBhvr>
                                        <p:cTn id="86" dur="10" fill="hold"/>
                                        <p:tgtEl>
                                          <p:spTgt spid="1075"/>
                                        </p:tgtEl>
                                        <p:attrNameLst>
                                          <p:attrName>fillcolor</p:attrName>
                                        </p:attrNameLst>
                                      </p:cBhvr>
                                      <p:to>
                                        <a:schemeClr val="accent2"/>
                                      </p:to>
                                    </p:animClr>
                                    <p:set>
                                      <p:cBhvr>
                                        <p:cTn id="87" dur="10" fill="hold"/>
                                        <p:tgtEl>
                                          <p:spTgt spid="1075"/>
                                        </p:tgtEl>
                                        <p:attrNameLst>
                                          <p:attrName>fill.type</p:attrName>
                                        </p:attrNameLst>
                                      </p:cBhvr>
                                      <p:to>
                                        <p:strVal val="solid"/>
                                      </p:to>
                                    </p:set>
                                    <p:set>
                                      <p:cBhvr>
                                        <p:cTn id="88" dur="10" fill="hold"/>
                                        <p:tgtEl>
                                          <p:spTgt spid="1075"/>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 fill="hold"/>
                                        <p:tgtEl>
                                          <p:spTgt spid="1077"/>
                                        </p:tgtEl>
                                        <p:attrNameLst>
                                          <p:attrName>fillcolor</p:attrName>
                                        </p:attrNameLst>
                                      </p:cBhvr>
                                      <p:to>
                                        <a:schemeClr val="accent2"/>
                                      </p:to>
                                    </p:animClr>
                                    <p:set>
                                      <p:cBhvr>
                                        <p:cTn id="91" dur="10" fill="hold"/>
                                        <p:tgtEl>
                                          <p:spTgt spid="1077"/>
                                        </p:tgtEl>
                                        <p:attrNameLst>
                                          <p:attrName>fill.type</p:attrName>
                                        </p:attrNameLst>
                                      </p:cBhvr>
                                      <p:to>
                                        <p:strVal val="solid"/>
                                      </p:to>
                                    </p:set>
                                    <p:set>
                                      <p:cBhvr>
                                        <p:cTn id="92" dur="10" fill="hold"/>
                                        <p:tgtEl>
                                          <p:spTgt spid="1077"/>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 fill="hold"/>
                                        <p:tgtEl>
                                          <p:spTgt spid="1073"/>
                                        </p:tgtEl>
                                        <p:attrNameLst>
                                          <p:attrName>fillcolor</p:attrName>
                                        </p:attrNameLst>
                                      </p:cBhvr>
                                      <p:to>
                                        <a:schemeClr val="accent2"/>
                                      </p:to>
                                    </p:animClr>
                                    <p:set>
                                      <p:cBhvr>
                                        <p:cTn id="95" dur="10" fill="hold"/>
                                        <p:tgtEl>
                                          <p:spTgt spid="1073"/>
                                        </p:tgtEl>
                                        <p:attrNameLst>
                                          <p:attrName>fill.type</p:attrName>
                                        </p:attrNameLst>
                                      </p:cBhvr>
                                      <p:to>
                                        <p:strVal val="solid"/>
                                      </p:to>
                                    </p:set>
                                    <p:set>
                                      <p:cBhvr>
                                        <p:cTn id="96" dur="10" fill="hold"/>
                                        <p:tgtEl>
                                          <p:spTgt spid="1073"/>
                                        </p:tgtEl>
                                        <p:attrNameLst>
                                          <p:attrName>fill.on</p:attrName>
                                        </p:attrNameLst>
                                      </p:cBhvr>
                                      <p:to>
                                        <p:strVal val="true"/>
                                      </p:to>
                                    </p:set>
                                  </p:childTnLst>
                                </p:cTn>
                              </p:par>
                              <p:par>
                                <p:cTn id="97" presetID="1" presetClass="entr" presetSubtype="0" fill="hold" grpId="0" nodeType="withEffect">
                                  <p:stCondLst>
                                    <p:cond delay="0"/>
                                  </p:stCondLst>
                                  <p:childTnLst>
                                    <p:set>
                                      <p:cBhvr>
                                        <p:cTn id="98" dur="1" fill="hold">
                                          <p:stCondLst>
                                            <p:cond delay="9"/>
                                          </p:stCondLst>
                                        </p:cTn>
                                        <p:tgtEl>
                                          <p:spTgt spid="10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9"/>
                                          </p:stCondLst>
                                        </p:cTn>
                                        <p:tgtEl>
                                          <p:spTgt spid="10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9"/>
                                          </p:stCondLst>
                                        </p:cTn>
                                        <p:tgtEl>
                                          <p:spTgt spid="1103"/>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1091"/>
                                        </p:tgtEl>
                                        <p:attrNameLst>
                                          <p:attrName>style.visibility</p:attrName>
                                        </p:attrNameLst>
                                      </p:cBhvr>
                                      <p:to>
                                        <p:strVal val="visible"/>
                                      </p:to>
                                    </p:set>
                                    <p:animEffect transition="in" filter="fade">
                                      <p:cBhvr>
                                        <p:cTn id="107" dur="10"/>
                                        <p:tgtEl>
                                          <p:spTgt spid="1091"/>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121"/>
                                        </p:tgtEl>
                                        <p:attrNameLst>
                                          <p:attrName>style.visibility</p:attrName>
                                        </p:attrNameLst>
                                      </p:cBhvr>
                                      <p:to>
                                        <p:strVal val="visible"/>
                                      </p:to>
                                    </p:set>
                                    <p:animEffect transition="in" filter="fade">
                                      <p:cBhvr>
                                        <p:cTn id="110" dur="10"/>
                                        <p:tgtEl>
                                          <p:spTgt spid="121"/>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122"/>
                                        </p:tgtEl>
                                        <p:attrNameLst>
                                          <p:attrName>style.visibility</p:attrName>
                                        </p:attrNameLst>
                                      </p:cBhvr>
                                      <p:to>
                                        <p:strVal val="visible"/>
                                      </p:to>
                                    </p:set>
                                    <p:animEffect transition="in" filter="fade">
                                      <p:cBhvr>
                                        <p:cTn id="113" dur="10"/>
                                        <p:tgtEl>
                                          <p:spTgt spid="122"/>
                                        </p:tgtEl>
                                      </p:cBhvr>
                                    </p:animEffect>
                                  </p:childTnLst>
                                </p:cTn>
                              </p:par>
                            </p:childTnLst>
                          </p:cTn>
                        </p:par>
                      </p:childTnLst>
                    </p:cTn>
                  </p:par>
                  <p:par>
                    <p:cTn id="114" fill="hold">
                      <p:stCondLst>
                        <p:cond delay="indefinite"/>
                      </p:stCondLst>
                      <p:childTnLst>
                        <p:par>
                          <p:cTn id="115" fill="hold">
                            <p:stCondLst>
                              <p:cond delay="0"/>
                            </p:stCondLst>
                            <p:childTnLst>
                              <p:par>
                                <p:cTn id="116" presetID="1" presetClass="emph" presetSubtype="2" fill="hold" nodeType="clickEffect">
                                  <p:stCondLst>
                                    <p:cond delay="0"/>
                                  </p:stCondLst>
                                  <p:childTnLst>
                                    <p:animClr clrSpc="rgb" dir="cw">
                                      <p:cBhvr>
                                        <p:cTn id="117" dur="10" fill="hold"/>
                                        <p:tgtEl>
                                          <p:spTgt spid="1075"/>
                                        </p:tgtEl>
                                        <p:attrNameLst>
                                          <p:attrName>fillcolor</p:attrName>
                                        </p:attrNameLst>
                                      </p:cBhvr>
                                      <p:to>
                                        <a:srgbClr val="000000"/>
                                      </p:to>
                                    </p:animClr>
                                    <p:set>
                                      <p:cBhvr>
                                        <p:cTn id="118" dur="10" fill="hold"/>
                                        <p:tgtEl>
                                          <p:spTgt spid="1075"/>
                                        </p:tgtEl>
                                        <p:attrNameLst>
                                          <p:attrName>fill.type</p:attrName>
                                        </p:attrNameLst>
                                      </p:cBhvr>
                                      <p:to>
                                        <p:strVal val="solid"/>
                                      </p:to>
                                    </p:set>
                                    <p:set>
                                      <p:cBhvr>
                                        <p:cTn id="119" dur="10" fill="hold"/>
                                        <p:tgtEl>
                                          <p:spTgt spid="1075"/>
                                        </p:tgtEl>
                                        <p:attrNameLst>
                                          <p:attrName>fill.on</p:attrName>
                                        </p:attrNameLst>
                                      </p:cBhvr>
                                      <p:to>
                                        <p:strVal val="true"/>
                                      </p:to>
                                    </p:set>
                                  </p:childTnLst>
                                </p:cTn>
                              </p:par>
                              <p:par>
                                <p:cTn id="120" presetID="1" presetClass="emph" presetSubtype="2" fill="hold" nodeType="withEffect">
                                  <p:stCondLst>
                                    <p:cond delay="0"/>
                                  </p:stCondLst>
                                  <p:childTnLst>
                                    <p:animClr clrSpc="rgb" dir="cw">
                                      <p:cBhvr>
                                        <p:cTn id="121" dur="10" fill="hold"/>
                                        <p:tgtEl>
                                          <p:spTgt spid="1077"/>
                                        </p:tgtEl>
                                        <p:attrNameLst>
                                          <p:attrName>fillcolor</p:attrName>
                                        </p:attrNameLst>
                                      </p:cBhvr>
                                      <p:to>
                                        <a:srgbClr val="000000"/>
                                      </p:to>
                                    </p:animClr>
                                    <p:set>
                                      <p:cBhvr>
                                        <p:cTn id="122" dur="10" fill="hold"/>
                                        <p:tgtEl>
                                          <p:spTgt spid="1077"/>
                                        </p:tgtEl>
                                        <p:attrNameLst>
                                          <p:attrName>fill.type</p:attrName>
                                        </p:attrNameLst>
                                      </p:cBhvr>
                                      <p:to>
                                        <p:strVal val="solid"/>
                                      </p:to>
                                    </p:set>
                                    <p:set>
                                      <p:cBhvr>
                                        <p:cTn id="123" dur="10" fill="hold"/>
                                        <p:tgtEl>
                                          <p:spTgt spid="1077"/>
                                        </p:tgtEl>
                                        <p:attrNameLst>
                                          <p:attrName>fill.on</p:attrName>
                                        </p:attrNameLst>
                                      </p:cBhvr>
                                      <p:to>
                                        <p:strVal val="true"/>
                                      </p:to>
                                    </p:set>
                                  </p:childTnLst>
                                </p:cTn>
                              </p:par>
                              <p:par>
                                <p:cTn id="124" presetID="1" presetClass="emph" presetSubtype="2" fill="hold" nodeType="withEffect">
                                  <p:stCondLst>
                                    <p:cond delay="0"/>
                                  </p:stCondLst>
                                  <p:childTnLst>
                                    <p:animClr clrSpc="rgb" dir="cw">
                                      <p:cBhvr>
                                        <p:cTn id="125" dur="10" fill="hold"/>
                                        <p:tgtEl>
                                          <p:spTgt spid="1073"/>
                                        </p:tgtEl>
                                        <p:attrNameLst>
                                          <p:attrName>fillcolor</p:attrName>
                                        </p:attrNameLst>
                                      </p:cBhvr>
                                      <p:to>
                                        <a:srgbClr val="000000"/>
                                      </p:to>
                                    </p:animClr>
                                    <p:set>
                                      <p:cBhvr>
                                        <p:cTn id="126" dur="10" fill="hold"/>
                                        <p:tgtEl>
                                          <p:spTgt spid="1073"/>
                                        </p:tgtEl>
                                        <p:attrNameLst>
                                          <p:attrName>fill.type</p:attrName>
                                        </p:attrNameLst>
                                      </p:cBhvr>
                                      <p:to>
                                        <p:strVal val="solid"/>
                                      </p:to>
                                    </p:set>
                                    <p:set>
                                      <p:cBhvr>
                                        <p:cTn id="127" dur="10" fill="hold"/>
                                        <p:tgtEl>
                                          <p:spTgt spid="1073"/>
                                        </p:tgtEl>
                                        <p:attrNameLst>
                                          <p:attrName>fill.on</p:attrName>
                                        </p:attrNameLst>
                                      </p:cBhvr>
                                      <p:to>
                                        <p:strVal val="true"/>
                                      </p:to>
                                    </p:set>
                                  </p:childTnLst>
                                </p:cTn>
                              </p:par>
                              <p:par>
                                <p:cTn id="128" presetID="1" presetClass="exit" presetSubtype="0" fill="hold" grpId="1" nodeType="withEffect">
                                  <p:stCondLst>
                                    <p:cond delay="0"/>
                                  </p:stCondLst>
                                  <p:childTnLst>
                                    <p:set>
                                      <p:cBhvr>
                                        <p:cTn id="129" dur="1" fill="hold">
                                          <p:stCondLst>
                                            <p:cond delay="9"/>
                                          </p:stCondLst>
                                        </p:cTn>
                                        <p:tgtEl>
                                          <p:spTgt spid="1091"/>
                                        </p:tgtEl>
                                        <p:attrNameLst>
                                          <p:attrName>style.visibility</p:attrName>
                                        </p:attrNameLst>
                                      </p:cBhvr>
                                      <p:to>
                                        <p:strVal val="hidden"/>
                                      </p:to>
                                    </p:set>
                                  </p:childTnLst>
                                </p:cTn>
                              </p:par>
                              <p:par>
                                <p:cTn id="130" presetID="1" presetClass="exit" presetSubtype="0" fill="hold" grpId="1" nodeType="withEffect">
                                  <p:stCondLst>
                                    <p:cond delay="0"/>
                                  </p:stCondLst>
                                  <p:childTnLst>
                                    <p:set>
                                      <p:cBhvr>
                                        <p:cTn id="131" dur="1" fill="hold">
                                          <p:stCondLst>
                                            <p:cond delay="9"/>
                                          </p:stCondLst>
                                        </p:cTn>
                                        <p:tgtEl>
                                          <p:spTgt spid="102"/>
                                        </p:tgtEl>
                                        <p:attrNameLst>
                                          <p:attrName>style.visibility</p:attrName>
                                        </p:attrNameLst>
                                      </p:cBhvr>
                                      <p:to>
                                        <p:strVal val="hidden"/>
                                      </p:to>
                                    </p:set>
                                  </p:childTnLst>
                                </p:cTn>
                              </p:par>
                              <p:par>
                                <p:cTn id="132" presetID="1" presetClass="exit" presetSubtype="0" fill="hold" grpId="1" nodeType="withEffect">
                                  <p:stCondLst>
                                    <p:cond delay="0"/>
                                  </p:stCondLst>
                                  <p:childTnLst>
                                    <p:set>
                                      <p:cBhvr>
                                        <p:cTn id="133" dur="1" fill="hold">
                                          <p:stCondLst>
                                            <p:cond delay="9"/>
                                          </p:stCondLst>
                                        </p:cTn>
                                        <p:tgtEl>
                                          <p:spTgt spid="109"/>
                                        </p:tgtEl>
                                        <p:attrNameLst>
                                          <p:attrName>style.visibility</p:attrName>
                                        </p:attrNameLst>
                                      </p:cBhvr>
                                      <p:to>
                                        <p:strVal val="hidden"/>
                                      </p:to>
                                    </p:set>
                                  </p:childTnLst>
                                </p:cTn>
                              </p:par>
                              <p:par>
                                <p:cTn id="134" presetID="1" presetClass="exit" presetSubtype="0" fill="hold" grpId="1" nodeType="withEffect">
                                  <p:stCondLst>
                                    <p:cond delay="0"/>
                                  </p:stCondLst>
                                  <p:childTnLst>
                                    <p:set>
                                      <p:cBhvr>
                                        <p:cTn id="135" dur="1" fill="hold">
                                          <p:stCondLst>
                                            <p:cond delay="9"/>
                                          </p:stCondLst>
                                        </p:cTn>
                                        <p:tgtEl>
                                          <p:spTgt spid="1103"/>
                                        </p:tgtEl>
                                        <p:attrNameLst>
                                          <p:attrName>style.visibility</p:attrName>
                                        </p:attrNameLst>
                                      </p:cBhvr>
                                      <p:to>
                                        <p:strVal val="hidden"/>
                                      </p:to>
                                    </p:set>
                                  </p:childTnLst>
                                </p:cTn>
                              </p:par>
                              <p:par>
                                <p:cTn id="136" presetID="1" presetClass="exit" presetSubtype="0" fill="hold" grpId="1" nodeType="withEffect">
                                  <p:stCondLst>
                                    <p:cond delay="0"/>
                                  </p:stCondLst>
                                  <p:childTnLst>
                                    <p:set>
                                      <p:cBhvr>
                                        <p:cTn id="137" dur="1" fill="hold">
                                          <p:stCondLst>
                                            <p:cond delay="9"/>
                                          </p:stCondLst>
                                        </p:cTn>
                                        <p:tgtEl>
                                          <p:spTgt spid="121"/>
                                        </p:tgtEl>
                                        <p:attrNameLst>
                                          <p:attrName>style.visibility</p:attrName>
                                        </p:attrNameLst>
                                      </p:cBhvr>
                                      <p:to>
                                        <p:strVal val="hidden"/>
                                      </p:to>
                                    </p:set>
                                  </p:childTnLst>
                                </p:cTn>
                              </p:par>
                              <p:par>
                                <p:cTn id="138" presetID="1" presetClass="exit" presetSubtype="0" fill="hold" grpId="1" nodeType="withEffect">
                                  <p:stCondLst>
                                    <p:cond delay="0"/>
                                  </p:stCondLst>
                                  <p:childTnLst>
                                    <p:set>
                                      <p:cBhvr>
                                        <p:cTn id="139" dur="1" fill="hold">
                                          <p:stCondLst>
                                            <p:cond delay="9"/>
                                          </p:stCondLst>
                                        </p:cTn>
                                        <p:tgtEl>
                                          <p:spTgt spid="122"/>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nodeType="clickEffect">
                                  <p:stCondLst>
                                    <p:cond delay="0"/>
                                  </p:stCondLst>
                                  <p:childTnLst>
                                    <p:set>
                                      <p:cBhvr>
                                        <p:cTn id="143" dur="1" fill="hold">
                                          <p:stCondLst>
                                            <p:cond delay="0"/>
                                          </p:stCondLst>
                                        </p:cTn>
                                        <p:tgtEl>
                                          <p:spTgt spid="2"/>
                                        </p:tgtEl>
                                        <p:attrNameLst>
                                          <p:attrName>style.visibility</p:attrName>
                                        </p:attrNameLst>
                                      </p:cBhvr>
                                      <p:to>
                                        <p:strVal val="visible"/>
                                      </p:to>
                                    </p:set>
                                    <p:animEffect transition="in" filter="fade">
                                      <p:cBhvr>
                                        <p:cTn id="144" dur="1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99" grpId="1" animBg="1"/>
      <p:bldP spid="100" grpId="0" animBg="1"/>
      <p:bldP spid="100" grpId="1" animBg="1"/>
      <p:bldP spid="101" grpId="0" animBg="1"/>
      <p:bldP spid="101" grpId="1" animBg="1"/>
      <p:bldP spid="105" grpId="0" animBg="1"/>
      <p:bldP spid="105" grpId="1" animBg="1"/>
      <p:bldP spid="106" grpId="0" animBg="1"/>
      <p:bldP spid="106" grpId="1" animBg="1"/>
      <p:bldP spid="107" grpId="0" animBg="1"/>
      <p:bldP spid="107" grpId="1" animBg="1"/>
      <p:bldP spid="109" grpId="0" animBg="1"/>
      <p:bldP spid="109" grpId="1" animBg="1"/>
      <p:bldP spid="102" grpId="0" animBg="1"/>
      <p:bldP spid="102" grpId="1" animBg="1"/>
      <p:bldP spid="1091" grpId="0"/>
      <p:bldP spid="1091" grpId="1"/>
      <p:bldP spid="121" grpId="0"/>
      <p:bldP spid="121" grpId="1"/>
      <p:bldP spid="122" grpId="0"/>
      <p:bldP spid="122" grpId="1"/>
      <p:bldP spid="1103" grpId="0" animBg="1"/>
      <p:bldP spid="1103"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txBox="1">
            <a:spLocks/>
          </p:cNvSpPr>
          <p:nvPr/>
        </p:nvSpPr>
        <p:spPr>
          <a:xfrm>
            <a:off x="467838" y="340246"/>
            <a:ext cx="8111313" cy="7336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b="1" dirty="0" smtClean="0">
                <a:solidFill>
                  <a:srgbClr val="0070C0"/>
                </a:solidFill>
                <a:latin typeface="Helvetica" pitchFamily="34" charset="0"/>
                <a:cs typeface="Helvetica" pitchFamily="34" charset="0"/>
              </a:rPr>
              <a:t>MRL Limitations</a:t>
            </a:r>
            <a:endParaRPr lang="en-GB" sz="4000" b="1" dirty="0">
              <a:solidFill>
                <a:srgbClr val="0070C0"/>
              </a:solidFill>
              <a:latin typeface="Helvetica" pitchFamily="34" charset="0"/>
              <a:cs typeface="Helvetica" pitchFamily="34" charset="0"/>
            </a:endParaRPr>
          </a:p>
        </p:txBody>
      </p:sp>
      <mc:AlternateContent xmlns:mc="http://schemas.openxmlformats.org/markup-compatibility/2006" xmlns:a14="http://schemas.microsoft.com/office/drawing/2010/main">
        <mc:Choice Requires="a14">
          <p:sp>
            <p:nvSpPr>
              <p:cNvPr id="15" name="Content Placeholder 2"/>
              <p:cNvSpPr>
                <a:spLocks noGrp="1"/>
              </p:cNvSpPr>
              <p:nvPr>
                <p:ph idx="1"/>
              </p:nvPr>
            </p:nvSpPr>
            <p:spPr>
              <a:xfrm>
                <a:off x="580141" y="1246017"/>
                <a:ext cx="7886700" cy="3110324"/>
              </a:xfrm>
            </p:spPr>
            <p:txBody>
              <a:bodyPr>
                <a:normAutofit/>
              </a:bodyPr>
              <a:lstStyle/>
              <a:p>
                <a:r>
                  <a:rPr lang="en-GB" sz="2400" dirty="0" smtClean="0"/>
                  <a:t>Output voltage deteriorates:</a:t>
                </a:r>
              </a:p>
              <a:p>
                <a:pPr lvl="1"/>
                <a:r>
                  <a:rPr lang="en-GB" sz="2000" dirty="0" smtClean="0"/>
                  <a:t>Load current, finite </a:t>
                </a:r>
                <a14:m>
                  <m:oMath xmlns:m="http://schemas.openxmlformats.org/officeDocument/2006/math">
                    <m:sSub>
                      <m:sSubPr>
                        <m:ctrlPr>
                          <a:rPr lang="en-GB" sz="2000" b="0" i="1" smtClean="0">
                            <a:latin typeface="Cambria Math"/>
                          </a:rPr>
                        </m:ctrlPr>
                      </m:sSubPr>
                      <m:e>
                        <m:r>
                          <a:rPr lang="en-GB" sz="2000" b="0" i="1" smtClean="0">
                            <a:latin typeface="Cambria Math"/>
                          </a:rPr>
                          <m:t>𝑅</m:t>
                        </m:r>
                      </m:e>
                      <m:sub>
                        <m:r>
                          <a:rPr lang="en-GB" sz="2000" b="0" i="1" smtClean="0">
                            <a:latin typeface="Cambria Math"/>
                          </a:rPr>
                          <m:t>𝑜𝑓𝑓</m:t>
                        </m:r>
                      </m:sub>
                    </m:sSub>
                    <m:r>
                      <a:rPr lang="en-GB" sz="2000" b="0" i="1" smtClean="0">
                        <a:latin typeface="Cambria Math"/>
                      </a:rPr>
                      <m:t>/</m:t>
                    </m:r>
                    <m:sSub>
                      <m:sSubPr>
                        <m:ctrlPr>
                          <a:rPr lang="en-GB" sz="2000" b="0" i="1" smtClean="0">
                            <a:latin typeface="Cambria Math"/>
                          </a:rPr>
                        </m:ctrlPr>
                      </m:sSubPr>
                      <m:e>
                        <m:r>
                          <a:rPr lang="en-GB" sz="2000" b="0" i="1" smtClean="0">
                            <a:latin typeface="Cambria Math"/>
                          </a:rPr>
                          <m:t>𝑅</m:t>
                        </m:r>
                      </m:e>
                      <m:sub>
                        <m:r>
                          <a:rPr lang="en-GB" sz="2000" b="0" i="1" smtClean="0">
                            <a:latin typeface="Cambria Math"/>
                          </a:rPr>
                          <m:t>𝑜𝑛</m:t>
                        </m:r>
                      </m:sub>
                    </m:sSub>
                  </m:oMath>
                </a14:m>
                <a:r>
                  <a:rPr lang="en-GB" sz="2000" dirty="0" smtClean="0"/>
                  <a:t> ratio, voltage threshold</a:t>
                </a:r>
                <a:endParaRPr lang="en-GB" dirty="0" smtClean="0"/>
              </a:p>
              <a:p>
                <a:r>
                  <a:rPr lang="en-GB" sz="2400" dirty="0" smtClean="0"/>
                  <a:t>Integrate with CMOS  circuitry to form Hybrid designs</a:t>
                </a:r>
              </a:p>
              <a:p>
                <a:pPr lvl="1"/>
                <a:r>
                  <a:rPr lang="en-GB" sz="2000" dirty="0" smtClean="0"/>
                  <a:t>Restoration, inversion, increase fan out</a:t>
                </a:r>
                <a:endParaRPr lang="en-GB" sz="2000" dirty="0"/>
              </a:p>
              <a:p>
                <a:r>
                  <a:rPr lang="en-GB" sz="2400" dirty="0" smtClean="0"/>
                  <a:t>Glitches </a:t>
                </a:r>
                <a:r>
                  <a:rPr lang="en-GB" sz="2400" dirty="0"/>
                  <a:t>on output of individual </a:t>
                </a:r>
                <a:r>
                  <a:rPr lang="en-GB" sz="2400" dirty="0" smtClean="0"/>
                  <a:t>gate</a:t>
                </a:r>
              </a:p>
              <a:p>
                <a:r>
                  <a:rPr lang="en-GB" sz="2400" dirty="0"/>
                  <a:t>Static power </a:t>
                </a:r>
                <a:r>
                  <a:rPr lang="en-GB" sz="2400" dirty="0" smtClean="0"/>
                  <a:t>consumption</a:t>
                </a:r>
                <a:endParaRPr lang="en-GB" sz="2400" dirty="0"/>
              </a:p>
            </p:txBody>
          </p:sp>
        </mc:Choice>
        <mc:Fallback xmlns="">
          <p:sp>
            <p:nvSpPr>
              <p:cNvPr id="15" name="Content Placeholder 2"/>
              <p:cNvSpPr>
                <a:spLocks noGrp="1" noRot="1" noChangeAspect="1" noMove="1" noResize="1" noEditPoints="1" noAdjustHandles="1" noChangeArrowheads="1" noChangeShapeType="1" noTextEdit="1"/>
              </p:cNvSpPr>
              <p:nvPr>
                <p:ph idx="1"/>
              </p:nvPr>
            </p:nvSpPr>
            <p:spPr>
              <a:xfrm>
                <a:off x="580141" y="1246017"/>
                <a:ext cx="7886700" cy="3110324"/>
              </a:xfrm>
              <a:blipFill rotWithShape="1">
                <a:blip r:embed="rId3"/>
                <a:stretch>
                  <a:fillRect l="-1005" t="-2740"/>
                </a:stretch>
              </a:blipFill>
            </p:spPr>
            <p:txBody>
              <a:bodyPr/>
              <a:lstStyle/>
              <a:p>
                <a:r>
                  <a:rPr lang="en-GB">
                    <a:noFill/>
                  </a:rPr>
                  <a:t> </a:t>
                </a:r>
              </a:p>
            </p:txBody>
          </p:sp>
        </mc:Fallback>
      </mc:AlternateContent>
      <p:grpSp>
        <p:nvGrpSpPr>
          <p:cNvPr id="6" name="Group 5"/>
          <p:cNvGrpSpPr/>
          <p:nvPr/>
        </p:nvGrpSpPr>
        <p:grpSpPr>
          <a:xfrm>
            <a:off x="423670" y="3874228"/>
            <a:ext cx="8199648" cy="2839504"/>
            <a:chOff x="676937" y="3504685"/>
            <a:chExt cx="8199648" cy="2839504"/>
          </a:xfrm>
        </p:grpSpPr>
        <p:grpSp>
          <p:nvGrpSpPr>
            <p:cNvPr id="3" name="Group 2"/>
            <p:cNvGrpSpPr/>
            <p:nvPr/>
          </p:nvGrpSpPr>
          <p:grpSpPr>
            <a:xfrm>
              <a:off x="676937" y="3504685"/>
              <a:ext cx="7581704" cy="2839504"/>
              <a:chOff x="689093" y="3531661"/>
              <a:chExt cx="7581704" cy="2839504"/>
            </a:xfrm>
          </p:grpSpPr>
          <mc:AlternateContent xmlns:mc="http://schemas.openxmlformats.org/markup-compatibility/2006" xmlns:a14="http://schemas.microsoft.com/office/drawing/2010/main">
            <mc:Choice Requires="a14">
              <p:sp>
                <p:nvSpPr>
                  <p:cNvPr id="13" name="Rectangle 12"/>
                  <p:cNvSpPr/>
                  <p:nvPr/>
                </p:nvSpPr>
                <p:spPr>
                  <a:xfrm>
                    <a:off x="3445213" y="3870113"/>
                    <a:ext cx="65524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a:rPr>
                            <m:t>𝑉𝑑𝑑</m:t>
                          </m:r>
                        </m:oMath>
                      </m:oMathPara>
                    </a14:m>
                    <a:endParaRPr lang="en-GB" dirty="0"/>
                  </a:p>
                </p:txBody>
              </p:sp>
            </mc:Choice>
            <mc:Fallback xmlns="">
              <p:sp>
                <p:nvSpPr>
                  <p:cNvPr id="13" name="Rectangle 12"/>
                  <p:cNvSpPr>
                    <a:spLocks noRot="1" noChangeAspect="1" noMove="1" noResize="1" noEditPoints="1" noAdjustHandles="1" noChangeArrowheads="1" noChangeShapeType="1" noTextEdit="1"/>
                  </p:cNvSpPr>
                  <p:nvPr/>
                </p:nvSpPr>
                <p:spPr>
                  <a:xfrm>
                    <a:off x="3445213" y="3870111"/>
                    <a:ext cx="655244" cy="369332"/>
                  </a:xfrm>
                  <a:prstGeom prst="rect">
                    <a:avLst/>
                  </a:prstGeom>
                  <a:blipFill rotWithShape="1">
                    <a:blip r:embed="rId4"/>
                    <a:stretch>
                      <a:fillRect t="-8333" r="-12037"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3491207" y="5971266"/>
                    <a:ext cx="60138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a:rPr>
                            <m:t>𝑉𝑠𝑠</m:t>
                          </m:r>
                        </m:oMath>
                      </m:oMathPara>
                    </a14:m>
                    <a:endParaRPr lang="en-GB" dirty="0"/>
                  </a:p>
                </p:txBody>
              </p:sp>
            </mc:Choice>
            <mc:Fallback xmlns="">
              <p:sp>
                <p:nvSpPr>
                  <p:cNvPr id="14" name="Rectangle 13"/>
                  <p:cNvSpPr>
                    <a:spLocks noRot="1" noChangeAspect="1" noMove="1" noResize="1" noEditPoints="1" noAdjustHandles="1" noChangeArrowheads="1" noChangeShapeType="1" noTextEdit="1"/>
                  </p:cNvSpPr>
                  <p:nvPr/>
                </p:nvSpPr>
                <p:spPr>
                  <a:xfrm>
                    <a:off x="3491207" y="5971266"/>
                    <a:ext cx="601382" cy="369332"/>
                  </a:xfrm>
                  <a:prstGeom prst="rect">
                    <a:avLst/>
                  </a:prstGeom>
                  <a:blipFill rotWithShape="1">
                    <a:blip r:embed="rId5"/>
                    <a:stretch>
                      <a:fillRect t="-8333" r="-13265"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6087260" y="5702896"/>
                    <a:ext cx="41825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400" b="0" i="1" smtClean="0">
                                  <a:latin typeface="Cambria Math"/>
                                </a:rPr>
                              </m:ctrlPr>
                            </m:sSubPr>
                            <m:e>
                              <m:r>
                                <a:rPr lang="en-GB" sz="1400" i="1" smtClean="0">
                                  <a:latin typeface="Cambria Math"/>
                                </a:rPr>
                                <m:t>𝑅</m:t>
                              </m:r>
                            </m:e>
                            <m:sub>
                              <m:r>
                                <a:rPr lang="en-GB" sz="1400" b="0" i="1" smtClean="0">
                                  <a:latin typeface="Cambria Math"/>
                                </a:rPr>
                                <m:t>2</m:t>
                              </m:r>
                            </m:sub>
                          </m:sSub>
                        </m:oMath>
                      </m:oMathPara>
                    </a14:m>
                    <a:endParaRPr lang="en-GB" sz="1400" dirty="0"/>
                  </a:p>
                </p:txBody>
              </p:sp>
            </mc:Choice>
            <mc:Fallback xmlns="">
              <p:sp>
                <p:nvSpPr>
                  <p:cNvPr id="17" name="Rectangle 16"/>
                  <p:cNvSpPr>
                    <a:spLocks noRot="1" noChangeAspect="1" noMove="1" noResize="1" noEditPoints="1" noAdjustHandles="1" noChangeArrowheads="1" noChangeShapeType="1" noTextEdit="1"/>
                  </p:cNvSpPr>
                  <p:nvPr/>
                </p:nvSpPr>
                <p:spPr>
                  <a:xfrm>
                    <a:off x="6087260" y="5702896"/>
                    <a:ext cx="543733" cy="400110"/>
                  </a:xfrm>
                  <a:prstGeom prst="rect">
                    <a:avLst/>
                  </a:prstGeom>
                  <a:blipFill rotWithShape="1">
                    <a:blip r:embed="rId7"/>
                    <a:stretch>
                      <a:fillRect t="-153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6085747" y="4229429"/>
                    <a:ext cx="41408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400" b="0" i="1" smtClean="0">
                                  <a:latin typeface="Cambria Math"/>
                                </a:rPr>
                              </m:ctrlPr>
                            </m:sSubPr>
                            <m:e>
                              <m:r>
                                <a:rPr lang="en-GB" sz="1400" i="1" smtClean="0">
                                  <a:latin typeface="Cambria Math"/>
                                </a:rPr>
                                <m:t>𝑅</m:t>
                              </m:r>
                            </m:e>
                            <m:sub>
                              <m:r>
                                <a:rPr lang="en-GB" sz="1400" b="0" i="1" smtClean="0">
                                  <a:latin typeface="Cambria Math"/>
                                </a:rPr>
                                <m:t>1</m:t>
                              </m:r>
                            </m:sub>
                          </m:sSub>
                        </m:oMath>
                      </m:oMathPara>
                    </a14:m>
                    <a:endParaRPr lang="en-GB" sz="1400" dirty="0"/>
                  </a:p>
                </p:txBody>
              </p:sp>
            </mc:Choice>
            <mc:Fallback xmlns="">
              <p:sp>
                <p:nvSpPr>
                  <p:cNvPr id="18" name="Rectangle 17"/>
                  <p:cNvSpPr>
                    <a:spLocks noRot="1" noChangeAspect="1" noMove="1" noResize="1" noEditPoints="1" noAdjustHandles="1" noChangeArrowheads="1" noChangeShapeType="1" noTextEdit="1"/>
                  </p:cNvSpPr>
                  <p:nvPr/>
                </p:nvSpPr>
                <p:spPr>
                  <a:xfrm>
                    <a:off x="6085747" y="4229427"/>
                    <a:ext cx="538314" cy="400110"/>
                  </a:xfrm>
                  <a:prstGeom prst="rect">
                    <a:avLst/>
                  </a:prstGeom>
                  <a:blipFill rotWithShape="1">
                    <a:blip r:embed="rId8"/>
                    <a:stretch>
                      <a:fillRect t="-153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7603541" y="3931772"/>
                    <a:ext cx="65524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a:rPr>
                            <m:t>𝑉𝑑𝑑</m:t>
                          </m:r>
                        </m:oMath>
                      </m:oMathPara>
                    </a14:m>
                    <a:endParaRPr lang="en-GB" dirty="0"/>
                  </a:p>
                </p:txBody>
              </p:sp>
            </mc:Choice>
            <mc:Fallback xmlns="">
              <p:sp>
                <p:nvSpPr>
                  <p:cNvPr id="22" name="Rectangle 21"/>
                  <p:cNvSpPr>
                    <a:spLocks noRot="1" noChangeAspect="1" noMove="1" noResize="1" noEditPoints="1" noAdjustHandles="1" noChangeArrowheads="1" noChangeShapeType="1" noTextEdit="1"/>
                  </p:cNvSpPr>
                  <p:nvPr/>
                </p:nvSpPr>
                <p:spPr>
                  <a:xfrm>
                    <a:off x="7603541" y="3931771"/>
                    <a:ext cx="655243" cy="369332"/>
                  </a:xfrm>
                  <a:prstGeom prst="rect">
                    <a:avLst/>
                  </a:prstGeom>
                  <a:blipFill rotWithShape="1">
                    <a:blip r:embed="rId9"/>
                    <a:stretch>
                      <a:fillRect t="-8197" r="-12037"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7649535" y="6001833"/>
                    <a:ext cx="60138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a:rPr>
                            <m:t>𝑉𝑠𝑠</m:t>
                          </m:r>
                        </m:oMath>
                      </m:oMathPara>
                    </a14:m>
                    <a:endParaRPr lang="en-GB" dirty="0"/>
                  </a:p>
                </p:txBody>
              </p:sp>
            </mc:Choice>
            <mc:Fallback xmlns="">
              <p:sp>
                <p:nvSpPr>
                  <p:cNvPr id="23" name="Rectangle 22"/>
                  <p:cNvSpPr>
                    <a:spLocks noRot="1" noChangeAspect="1" noMove="1" noResize="1" noEditPoints="1" noAdjustHandles="1" noChangeArrowheads="1" noChangeShapeType="1" noTextEdit="1"/>
                  </p:cNvSpPr>
                  <p:nvPr/>
                </p:nvSpPr>
                <p:spPr>
                  <a:xfrm>
                    <a:off x="7649535" y="6001833"/>
                    <a:ext cx="601382" cy="369332"/>
                  </a:xfrm>
                  <a:prstGeom prst="rect">
                    <a:avLst/>
                  </a:prstGeom>
                  <a:blipFill rotWithShape="1">
                    <a:blip r:embed="rId10"/>
                    <a:stretch>
                      <a:fillRect t="-8333" r="-13265"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697497" y="4457428"/>
                    <a:ext cx="73141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000" b="0" i="1" smtClean="0">
                                  <a:latin typeface="Cambria Math"/>
                                </a:rPr>
                              </m:ctrlPr>
                            </m:sSubPr>
                            <m:e>
                              <m:r>
                                <a:rPr lang="en-GB" sz="2000" b="0" i="1" smtClean="0">
                                  <a:latin typeface="Cambria Math"/>
                                </a:rPr>
                                <m:t>𝑣</m:t>
                              </m:r>
                            </m:e>
                            <m:sub>
                              <m:r>
                                <a:rPr lang="en-GB" sz="2000" b="0" i="1" smtClean="0">
                                  <a:latin typeface="Cambria Math"/>
                                </a:rPr>
                                <m:t>𝑖𝑛</m:t>
                              </m:r>
                              <m:r>
                                <a:rPr lang="en-GB" sz="2000" b="0" i="1" smtClean="0">
                                  <a:latin typeface="Cambria Math"/>
                                </a:rPr>
                                <m:t> 1</m:t>
                              </m:r>
                            </m:sub>
                          </m:sSub>
                        </m:oMath>
                      </m:oMathPara>
                    </a14:m>
                    <a:endParaRPr lang="en-GB" dirty="0"/>
                  </a:p>
                </p:txBody>
              </p:sp>
            </mc:Choice>
            <mc:Fallback xmlns="">
              <p:sp>
                <p:nvSpPr>
                  <p:cNvPr id="25" name="Rectangle 24"/>
                  <p:cNvSpPr>
                    <a:spLocks noRot="1" noChangeAspect="1" noMove="1" noResize="1" noEditPoints="1" noAdjustHandles="1" noChangeArrowheads="1" noChangeShapeType="1" noTextEdit="1"/>
                  </p:cNvSpPr>
                  <p:nvPr/>
                </p:nvSpPr>
                <p:spPr>
                  <a:xfrm>
                    <a:off x="697497" y="4457428"/>
                    <a:ext cx="731419" cy="400110"/>
                  </a:xfrm>
                  <a:prstGeom prst="rect">
                    <a:avLst/>
                  </a:prstGeom>
                  <a:blipFill rotWithShape="1">
                    <a:blip r:embed="rId11"/>
                    <a:stretch>
                      <a:fillRect t="-7576" r="-12500" b="-2575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689093" y="5197244"/>
                    <a:ext cx="73141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000" b="0" i="1" smtClean="0">
                                  <a:latin typeface="Cambria Math"/>
                                </a:rPr>
                              </m:ctrlPr>
                            </m:sSubPr>
                            <m:e>
                              <m:r>
                                <a:rPr lang="en-GB" sz="2000" b="0" i="1" smtClean="0">
                                  <a:latin typeface="Cambria Math"/>
                                </a:rPr>
                                <m:t>𝑣</m:t>
                              </m:r>
                            </m:e>
                            <m:sub>
                              <m:r>
                                <a:rPr lang="en-GB" sz="2000" b="0" i="1" smtClean="0">
                                  <a:latin typeface="Cambria Math"/>
                                </a:rPr>
                                <m:t>𝑖𝑛</m:t>
                              </m:r>
                              <m:r>
                                <a:rPr lang="en-GB" sz="2000" b="0" i="1" smtClean="0">
                                  <a:latin typeface="Cambria Math"/>
                                </a:rPr>
                                <m:t> 2</m:t>
                              </m:r>
                            </m:sub>
                          </m:sSub>
                        </m:oMath>
                      </m:oMathPara>
                    </a14:m>
                    <a:endParaRPr lang="en-GB" dirty="0"/>
                  </a:p>
                </p:txBody>
              </p:sp>
            </mc:Choice>
            <mc:Fallback xmlns="">
              <p:sp>
                <p:nvSpPr>
                  <p:cNvPr id="26" name="Rectangle 25"/>
                  <p:cNvSpPr>
                    <a:spLocks noRot="1" noChangeAspect="1" noMove="1" noResize="1" noEditPoints="1" noAdjustHandles="1" noChangeArrowheads="1" noChangeShapeType="1" noTextEdit="1"/>
                  </p:cNvSpPr>
                  <p:nvPr/>
                </p:nvSpPr>
                <p:spPr>
                  <a:xfrm>
                    <a:off x="689093" y="5197244"/>
                    <a:ext cx="731419" cy="400110"/>
                  </a:xfrm>
                  <a:prstGeom prst="rect">
                    <a:avLst/>
                  </a:prstGeom>
                  <a:blipFill rotWithShape="1">
                    <a:blip r:embed="rId12"/>
                    <a:stretch>
                      <a:fillRect t="-7692" r="-12500" b="-2769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4019295" y="4836678"/>
                    <a:ext cx="70916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000" b="0" i="1" smtClean="0">
                                  <a:latin typeface="Cambria Math"/>
                                </a:rPr>
                              </m:ctrlPr>
                            </m:sSubPr>
                            <m:e>
                              <m:r>
                                <a:rPr lang="en-GB" sz="2000" b="0" i="1" smtClean="0">
                                  <a:latin typeface="Cambria Math"/>
                                </a:rPr>
                                <m:t>𝑣</m:t>
                              </m:r>
                            </m:e>
                            <m:sub>
                              <m:r>
                                <a:rPr lang="en-GB" sz="2000" b="0" i="1" smtClean="0">
                                  <a:latin typeface="Cambria Math"/>
                                </a:rPr>
                                <m:t>𝑜𝑢𝑡</m:t>
                              </m:r>
                            </m:sub>
                          </m:sSub>
                        </m:oMath>
                      </m:oMathPara>
                    </a14:m>
                    <a:endParaRPr lang="en-GB" dirty="0"/>
                  </a:p>
                </p:txBody>
              </p:sp>
            </mc:Choice>
            <mc:Fallback xmlns="">
              <p:sp>
                <p:nvSpPr>
                  <p:cNvPr id="27" name="Rectangle 26"/>
                  <p:cNvSpPr>
                    <a:spLocks noRot="1" noChangeAspect="1" noMove="1" noResize="1" noEditPoints="1" noAdjustHandles="1" noChangeArrowheads="1" noChangeShapeType="1" noTextEdit="1"/>
                  </p:cNvSpPr>
                  <p:nvPr/>
                </p:nvSpPr>
                <p:spPr>
                  <a:xfrm>
                    <a:off x="4019295" y="4836678"/>
                    <a:ext cx="709168" cy="400110"/>
                  </a:xfrm>
                  <a:prstGeom prst="rect">
                    <a:avLst/>
                  </a:prstGeom>
                  <a:blipFill rotWithShape="1">
                    <a:blip r:embed="rId13"/>
                    <a:stretch>
                      <a:fillRect t="-7576" r="-12821" b="-25758"/>
                    </a:stretch>
                  </a:blipFill>
                </p:spPr>
                <p:txBody>
                  <a:bodyPr/>
                  <a:lstStyle/>
                  <a:p>
                    <a:r>
                      <a:rPr lang="en-GB">
                        <a:noFill/>
                      </a:rPr>
                      <a:t> </a:t>
                    </a:r>
                  </a:p>
                </p:txBody>
              </p:sp>
            </mc:Fallback>
          </mc:AlternateContent>
          <p:grpSp>
            <p:nvGrpSpPr>
              <p:cNvPr id="2" name="Group 1"/>
              <p:cNvGrpSpPr/>
              <p:nvPr/>
            </p:nvGrpSpPr>
            <p:grpSpPr>
              <a:xfrm>
                <a:off x="1421695" y="3531661"/>
                <a:ext cx="6849102" cy="2571346"/>
                <a:chOff x="1421695" y="3531661"/>
                <a:chExt cx="6849102" cy="2571346"/>
              </a:xfrm>
            </p:grpSpPr>
            <p:pic>
              <p:nvPicPr>
                <p:cNvPr id="7" name="Picture 2" descr="C:\Users\Vijay\Google Drive\Year 4\FYP\Figures and images\draw.io\MRL\MRL_buf (2).wmf"/>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1695" y="4231995"/>
                  <a:ext cx="2699385" cy="179546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Vijay\Google Drive\Year 4\FYP\Figures and images\draw.io\MRL\MRL_buf (1).wmf"/>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571412" y="4307544"/>
                  <a:ext cx="2699385" cy="179546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9" name="TextBox 18"/>
                    <p:cNvSpPr txBox="1"/>
                    <p:nvPr/>
                  </p:nvSpPr>
                  <p:spPr>
                    <a:xfrm>
                      <a:off x="1559539" y="3531661"/>
                      <a:ext cx="1555801" cy="400110"/>
                    </a:xfrm>
                    <a:prstGeom prst="rect">
                      <a:avLst/>
                    </a:prstGeom>
                    <a:noFill/>
                    <a:ln>
                      <a:noFill/>
                    </a:ln>
                  </p:spPr>
                  <p:txBody>
                    <a:bodyPr wrap="square" rtlCol="0">
                      <a:spAutoFit/>
                    </a:bodyPr>
                    <a:lstStyle/>
                    <a:p>
                      <a14:m>
                        <m:oMath xmlns:m="http://schemas.openxmlformats.org/officeDocument/2006/math">
                          <m:r>
                            <a:rPr lang="en-GB" sz="2000" b="1" i="1" smtClean="0">
                              <a:solidFill>
                                <a:srgbClr val="0070C0"/>
                              </a:solidFill>
                              <a:latin typeface="Cambria Math"/>
                            </a:rPr>
                            <m:t>𝑵𝑨𝑵𝑫</m:t>
                          </m:r>
                        </m:oMath>
                      </a14:m>
                      <a:r>
                        <a:rPr lang="en-GB" sz="2000" b="1" dirty="0" smtClean="0">
                          <a:solidFill>
                            <a:srgbClr val="0070C0"/>
                          </a:solidFill>
                        </a:rPr>
                        <a:t> Gate</a:t>
                      </a:r>
                      <a:endParaRPr lang="en-GB" sz="2000" b="1" dirty="0">
                        <a:solidFill>
                          <a:srgbClr val="0070C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1559539" y="3531661"/>
                      <a:ext cx="1555801" cy="400110"/>
                    </a:xfrm>
                    <a:prstGeom prst="rect">
                      <a:avLst/>
                    </a:prstGeom>
                    <a:blipFill rotWithShape="1">
                      <a:blip r:embed="rId16"/>
                      <a:stretch>
                        <a:fillRect t="-7576" r="-3529" b="-25758"/>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5993316" y="3535433"/>
                      <a:ext cx="1303283" cy="400110"/>
                    </a:xfrm>
                    <a:prstGeom prst="rect">
                      <a:avLst/>
                    </a:prstGeom>
                    <a:noFill/>
                    <a:ln>
                      <a:noFill/>
                    </a:ln>
                  </p:spPr>
                  <p:txBody>
                    <a:bodyPr wrap="square" rtlCol="0">
                      <a:spAutoFit/>
                    </a:bodyPr>
                    <a:lstStyle/>
                    <a:p>
                      <a14:m>
                        <m:oMath xmlns:m="http://schemas.openxmlformats.org/officeDocument/2006/math">
                          <m:r>
                            <a:rPr lang="en-GB" sz="2000" b="1" i="1" smtClean="0">
                              <a:solidFill>
                                <a:srgbClr val="0070C0"/>
                              </a:solidFill>
                              <a:latin typeface="Cambria Math"/>
                            </a:rPr>
                            <m:t>𝑵𝑶𝑹</m:t>
                          </m:r>
                        </m:oMath>
                      </a14:m>
                      <a:r>
                        <a:rPr lang="en-GB" sz="2000" b="1" dirty="0" smtClean="0">
                          <a:solidFill>
                            <a:srgbClr val="0070C0"/>
                          </a:solidFill>
                        </a:rPr>
                        <a:t> Gate</a:t>
                      </a:r>
                      <a:endParaRPr lang="en-GB" sz="2000" b="1" dirty="0">
                        <a:solidFill>
                          <a:srgbClr val="0070C0"/>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5993316" y="3535433"/>
                      <a:ext cx="1303283" cy="400110"/>
                    </a:xfrm>
                    <a:prstGeom prst="rect">
                      <a:avLst/>
                    </a:prstGeom>
                    <a:blipFill rotWithShape="1">
                      <a:blip r:embed="rId17"/>
                      <a:stretch>
                        <a:fillRect t="-7576" r="-9346" b="-25758"/>
                      </a:stretch>
                    </a:blipFill>
                    <a:ln>
                      <a:noFill/>
                    </a:ln>
                  </p:spPr>
                  <p:txBody>
                    <a:bodyPr/>
                    <a:lstStyle/>
                    <a:p>
                      <a:r>
                        <a:rPr lang="en-GB">
                          <a:noFill/>
                        </a:rPr>
                        <a:t> </a:t>
                      </a:r>
                    </a:p>
                  </p:txBody>
                </p:sp>
              </mc:Fallback>
            </mc:AlternateContent>
          </p:grpSp>
        </p:grpSp>
        <mc:AlternateContent xmlns:mc="http://schemas.openxmlformats.org/markup-compatibility/2006" xmlns:a14="http://schemas.microsoft.com/office/drawing/2010/main">
          <mc:Choice Requires="a14">
            <p:sp>
              <p:nvSpPr>
                <p:cNvPr id="30" name="Rectangle 29"/>
                <p:cNvSpPr/>
                <p:nvPr/>
              </p:nvSpPr>
              <p:spPr>
                <a:xfrm>
                  <a:off x="4912294" y="4506652"/>
                  <a:ext cx="73141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000" b="0" i="1" smtClean="0">
                                <a:latin typeface="Cambria Math"/>
                              </a:rPr>
                            </m:ctrlPr>
                          </m:sSubPr>
                          <m:e>
                            <m:r>
                              <a:rPr lang="en-GB" sz="2000" b="0" i="1" smtClean="0">
                                <a:latin typeface="Cambria Math"/>
                              </a:rPr>
                              <m:t>𝑣</m:t>
                            </m:r>
                          </m:e>
                          <m:sub>
                            <m:r>
                              <a:rPr lang="en-GB" sz="2000" b="0" i="1" smtClean="0">
                                <a:latin typeface="Cambria Math"/>
                              </a:rPr>
                              <m:t>𝑖𝑛</m:t>
                            </m:r>
                            <m:r>
                              <a:rPr lang="en-GB" sz="2000" b="0" i="1" smtClean="0">
                                <a:latin typeface="Cambria Math"/>
                              </a:rPr>
                              <m:t> 1</m:t>
                            </m:r>
                          </m:sub>
                        </m:sSub>
                      </m:oMath>
                    </m:oMathPara>
                  </a14:m>
                  <a:endParaRPr lang="en-GB" dirty="0"/>
                </a:p>
              </p:txBody>
            </p:sp>
          </mc:Choice>
          <mc:Fallback xmlns="">
            <p:sp>
              <p:nvSpPr>
                <p:cNvPr id="30" name="Rectangle 29"/>
                <p:cNvSpPr>
                  <a:spLocks noRot="1" noChangeAspect="1" noMove="1" noResize="1" noEditPoints="1" noAdjustHandles="1" noChangeArrowheads="1" noChangeShapeType="1" noTextEdit="1"/>
                </p:cNvSpPr>
                <p:nvPr/>
              </p:nvSpPr>
              <p:spPr>
                <a:xfrm>
                  <a:off x="4912294" y="4506652"/>
                  <a:ext cx="731418" cy="400110"/>
                </a:xfrm>
                <a:prstGeom prst="rect">
                  <a:avLst/>
                </a:prstGeom>
                <a:blipFill rotWithShape="1">
                  <a:blip r:embed="rId18"/>
                  <a:stretch>
                    <a:fillRect t="-7576" r="-12500" b="-2575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4903890" y="5246468"/>
                  <a:ext cx="73141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000" b="0" i="1" smtClean="0">
                                <a:latin typeface="Cambria Math"/>
                              </a:rPr>
                            </m:ctrlPr>
                          </m:sSubPr>
                          <m:e>
                            <m:r>
                              <a:rPr lang="en-GB" sz="2000" b="0" i="1" smtClean="0">
                                <a:latin typeface="Cambria Math"/>
                              </a:rPr>
                              <m:t>𝑣</m:t>
                            </m:r>
                          </m:e>
                          <m:sub>
                            <m:r>
                              <a:rPr lang="en-GB" sz="2000" b="0" i="1" smtClean="0">
                                <a:latin typeface="Cambria Math"/>
                              </a:rPr>
                              <m:t>𝑖𝑛</m:t>
                            </m:r>
                            <m:r>
                              <a:rPr lang="en-GB" sz="2000" b="0" i="1" smtClean="0">
                                <a:latin typeface="Cambria Math"/>
                              </a:rPr>
                              <m:t> 2</m:t>
                            </m:r>
                          </m:sub>
                        </m:sSub>
                      </m:oMath>
                    </m:oMathPara>
                  </a14:m>
                  <a:endParaRPr lang="en-GB" dirty="0"/>
                </a:p>
              </p:txBody>
            </p:sp>
          </mc:Choice>
          <mc:Fallback xmlns="">
            <p:sp>
              <p:nvSpPr>
                <p:cNvPr id="31" name="Rectangle 30"/>
                <p:cNvSpPr>
                  <a:spLocks noRot="1" noChangeAspect="1" noMove="1" noResize="1" noEditPoints="1" noAdjustHandles="1" noChangeArrowheads="1" noChangeShapeType="1" noTextEdit="1"/>
                </p:cNvSpPr>
                <p:nvPr/>
              </p:nvSpPr>
              <p:spPr>
                <a:xfrm>
                  <a:off x="4903890" y="5246468"/>
                  <a:ext cx="731418" cy="400110"/>
                </a:xfrm>
                <a:prstGeom prst="rect">
                  <a:avLst/>
                </a:prstGeom>
                <a:blipFill rotWithShape="1">
                  <a:blip r:embed="rId19"/>
                  <a:stretch>
                    <a:fillRect t="-7576" r="-11667" b="-2575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8167417" y="4933527"/>
                  <a:ext cx="70916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000" b="0" i="1" smtClean="0">
                                <a:latin typeface="Cambria Math"/>
                              </a:rPr>
                            </m:ctrlPr>
                          </m:sSubPr>
                          <m:e>
                            <m:r>
                              <a:rPr lang="en-GB" sz="2000" b="0" i="1" smtClean="0">
                                <a:latin typeface="Cambria Math"/>
                              </a:rPr>
                              <m:t>𝑣</m:t>
                            </m:r>
                          </m:e>
                          <m:sub>
                            <m:r>
                              <a:rPr lang="en-GB" sz="2000" b="0" i="1" smtClean="0">
                                <a:latin typeface="Cambria Math"/>
                              </a:rPr>
                              <m:t>𝑜𝑢𝑡</m:t>
                            </m:r>
                          </m:sub>
                        </m:sSub>
                      </m:oMath>
                    </m:oMathPara>
                  </a14:m>
                  <a:endParaRPr lang="en-GB" dirty="0"/>
                </a:p>
              </p:txBody>
            </p:sp>
          </mc:Choice>
          <mc:Fallback xmlns="">
            <p:sp>
              <p:nvSpPr>
                <p:cNvPr id="32" name="Rectangle 31"/>
                <p:cNvSpPr>
                  <a:spLocks noRot="1" noChangeAspect="1" noMove="1" noResize="1" noEditPoints="1" noAdjustHandles="1" noChangeArrowheads="1" noChangeShapeType="1" noTextEdit="1"/>
                </p:cNvSpPr>
                <p:nvPr/>
              </p:nvSpPr>
              <p:spPr>
                <a:xfrm>
                  <a:off x="8167417" y="4933527"/>
                  <a:ext cx="709168" cy="400110"/>
                </a:xfrm>
                <a:prstGeom prst="rect">
                  <a:avLst/>
                </a:prstGeom>
                <a:blipFill rotWithShape="1">
                  <a:blip r:embed="rId20"/>
                  <a:stretch>
                    <a:fillRect t="-7576" r="-12821" b="-25758"/>
                  </a:stretch>
                </a:blipFill>
              </p:spPr>
              <p:txBody>
                <a:bodyPr/>
                <a:lstStyle/>
                <a:p>
                  <a:r>
                    <a:rPr lang="en-GB">
                      <a:noFill/>
                    </a:rPr>
                    <a:t> </a:t>
                  </a:r>
                </a:p>
              </p:txBody>
            </p:sp>
          </mc:Fallback>
        </mc:AlternateContent>
      </p:grpSp>
    </p:spTree>
    <p:extLst>
      <p:ext uri="{BB962C8B-B14F-4D97-AF65-F5344CB8AC3E}">
        <p14:creationId xmlns:p14="http://schemas.microsoft.com/office/powerpoint/2010/main" val="3133231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5">
                                            <p:txEl>
                                              <p:pRg st="2" end="2"/>
                                            </p:txEl>
                                          </p:spTgt>
                                        </p:tgtEl>
                                        <p:attrNameLst>
                                          <p:attrName>style.visibility</p:attrName>
                                        </p:attrNameLst>
                                      </p:cBhvr>
                                      <p:to>
                                        <p:strVal val="visible"/>
                                      </p:to>
                                    </p:set>
                                    <p:animEffect transition="in" filter="fade">
                                      <p:cBhvr>
                                        <p:cTn id="10" dur="10"/>
                                        <p:tgtEl>
                                          <p:spTgt spid="15">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xEl>
                                              <p:pRg st="3" end="3"/>
                                            </p:txEl>
                                          </p:spTgt>
                                        </p:tgtEl>
                                        <p:attrNameLst>
                                          <p:attrName>style.visibility</p:attrName>
                                        </p:attrNameLst>
                                      </p:cBhvr>
                                      <p:to>
                                        <p:strVal val="visible"/>
                                      </p:to>
                                    </p:set>
                                    <p:animEffect transition="in" filter="fade">
                                      <p:cBhvr>
                                        <p:cTn id="13" dur="10"/>
                                        <p:tgtEl>
                                          <p:spTgt spid="15">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5">
                                            <p:txEl>
                                              <p:pRg st="4" end="4"/>
                                            </p:txEl>
                                          </p:spTgt>
                                        </p:tgtEl>
                                        <p:attrNameLst>
                                          <p:attrName>style.visibility</p:attrName>
                                        </p:attrNameLst>
                                      </p:cBhvr>
                                      <p:to>
                                        <p:strVal val="visible"/>
                                      </p:to>
                                    </p:set>
                                    <p:animEffect transition="in" filter="fade">
                                      <p:cBhvr>
                                        <p:cTn id="18" dur="10"/>
                                        <p:tgtEl>
                                          <p:spTgt spid="15">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5">
                                            <p:txEl>
                                              <p:pRg st="5" end="5"/>
                                            </p:txEl>
                                          </p:spTgt>
                                        </p:tgtEl>
                                        <p:attrNameLst>
                                          <p:attrName>style.visibility</p:attrName>
                                        </p:attrNameLst>
                                      </p:cBhvr>
                                      <p:to>
                                        <p:strVal val="visible"/>
                                      </p:to>
                                    </p:set>
                                    <p:animEffect transition="in" filter="fade">
                                      <p:cBhvr>
                                        <p:cTn id="21" dur="10"/>
                                        <p:tgtEl>
                                          <p:spTgt spid="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3179</TotalTime>
  <Words>2223</Words>
  <Application>Microsoft Office PowerPoint</Application>
  <PresentationFormat>On-screen Show (4:3)</PresentationFormat>
  <Paragraphs>268</Paragraphs>
  <Slides>17</Slides>
  <Notes>14</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 Memristor Logic</vt:lpstr>
      <vt:lpstr>Outline</vt:lpstr>
      <vt:lpstr>What is a Memristor?</vt:lpstr>
      <vt:lpstr>Motivation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Imperial College London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Memristor Logic</dc:title>
  <dc:creator>Gami, Vijay</dc:creator>
  <cp:lastModifiedBy>Vijay</cp:lastModifiedBy>
  <cp:revision>233</cp:revision>
  <cp:lastPrinted>2016-06-19T21:43:55Z</cp:lastPrinted>
  <dcterms:created xsi:type="dcterms:W3CDTF">2016-06-16T17:32:43Z</dcterms:created>
  <dcterms:modified xsi:type="dcterms:W3CDTF">2016-06-20T23:10:45Z</dcterms:modified>
</cp:coreProperties>
</file>