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257" r:id="rId4"/>
    <p:sldId id="265" r:id="rId5"/>
    <p:sldId id="258" r:id="rId6"/>
    <p:sldId id="259" r:id="rId7"/>
    <p:sldId id="264" r:id="rId8"/>
    <p:sldId id="261" r:id="rId9"/>
    <p:sldId id="263" r:id="rId10"/>
    <p:sldId id="266" r:id="rId11"/>
    <p:sldId id="26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59123C-6BB4-4D78-806A-7C9831CA07B2}" type="doc">
      <dgm:prSet loTypeId="urn:microsoft.com/office/officeart/2005/8/layout/vProcess5" loCatId="process" qsTypeId="urn:microsoft.com/office/officeart/2005/8/quickstyle/simple4" qsCatId="simple" csTypeId="urn:microsoft.com/office/officeart/2005/8/colors/colorful1" csCatId="colorful" phldr="1"/>
      <dgm:spPr/>
      <dgm:t>
        <a:bodyPr/>
        <a:lstStyle/>
        <a:p>
          <a:endParaRPr lang="en-US"/>
        </a:p>
      </dgm:t>
    </dgm:pt>
    <dgm:pt modelId="{801010A3-2218-43F2-9062-D5F0D97A13D7}">
      <dgm:prSet/>
      <dgm:spPr/>
      <dgm:t>
        <a:bodyPr/>
        <a:lstStyle/>
        <a:p>
          <a:r>
            <a:rPr lang="en-US"/>
            <a:t>Balance between sufficiently exploring the variant space and exploiting the optimal action.</a:t>
          </a:r>
        </a:p>
      </dgm:t>
    </dgm:pt>
    <dgm:pt modelId="{A1DDAD53-F178-4CA2-A453-1BAAF8D400DC}" type="parTrans" cxnId="{3C0C7CE2-8ED6-4447-B408-30E42B576C95}">
      <dgm:prSet/>
      <dgm:spPr/>
      <dgm:t>
        <a:bodyPr/>
        <a:lstStyle/>
        <a:p>
          <a:endParaRPr lang="en-US"/>
        </a:p>
      </dgm:t>
    </dgm:pt>
    <dgm:pt modelId="{CB5E68AB-DBD7-4540-B957-2B514FE4AD7E}" type="sibTrans" cxnId="{3C0C7CE2-8ED6-4447-B408-30E42B576C95}">
      <dgm:prSet/>
      <dgm:spPr/>
      <dgm:t>
        <a:bodyPr/>
        <a:lstStyle/>
        <a:p>
          <a:endParaRPr lang="en-US"/>
        </a:p>
      </dgm:t>
    </dgm:pt>
    <dgm:pt modelId="{D891E42C-F0D5-4D02-9100-C292A0678473}">
      <dgm:prSet/>
      <dgm:spPr/>
      <dgm:t>
        <a:bodyPr/>
        <a:lstStyle/>
        <a:p>
          <a:r>
            <a:rPr lang="en-US"/>
            <a:t>you also want to continue to explore other feasible variants in case they provide better returns in the future.</a:t>
          </a:r>
        </a:p>
      </dgm:t>
    </dgm:pt>
    <dgm:pt modelId="{FB3960D0-0B97-448C-9D49-AC993E0494EE}" type="parTrans" cxnId="{3DB282EA-4F09-48A5-AA71-87960170AEEC}">
      <dgm:prSet/>
      <dgm:spPr/>
      <dgm:t>
        <a:bodyPr/>
        <a:lstStyle/>
        <a:p>
          <a:endParaRPr lang="en-US"/>
        </a:p>
      </dgm:t>
    </dgm:pt>
    <dgm:pt modelId="{26A889C3-9FAF-4E69-970A-655883502C53}" type="sibTrans" cxnId="{3DB282EA-4F09-48A5-AA71-87960170AEEC}">
      <dgm:prSet/>
      <dgm:spPr/>
      <dgm:t>
        <a:bodyPr/>
        <a:lstStyle/>
        <a:p>
          <a:endParaRPr lang="en-US"/>
        </a:p>
      </dgm:t>
    </dgm:pt>
    <dgm:pt modelId="{E3EFD3FA-62D9-45B2-B0CF-40BEA90A6CAB}">
      <dgm:prSet/>
      <dgm:spPr/>
      <dgm:t>
        <a:bodyPr/>
        <a:lstStyle/>
        <a:p>
          <a:r>
            <a:rPr lang="en-US" dirty="0"/>
            <a:t>continuing to experiment (a little) with sub-optimal variants if their payouts change. If they do, our algorithm should pick up on the change and will begin selecting this variant for new customers.</a:t>
          </a:r>
        </a:p>
      </dgm:t>
    </dgm:pt>
    <dgm:pt modelId="{673F4CCD-A089-4E52-94BD-66B7EF02C406}" type="parTrans" cxnId="{1A82FA7A-B2A6-47ED-9C67-A73F52ED99CF}">
      <dgm:prSet/>
      <dgm:spPr/>
      <dgm:t>
        <a:bodyPr/>
        <a:lstStyle/>
        <a:p>
          <a:endParaRPr lang="en-US"/>
        </a:p>
      </dgm:t>
    </dgm:pt>
    <dgm:pt modelId="{D3EC4513-F0F9-4245-A46E-C2EA9FB495E4}" type="sibTrans" cxnId="{1A82FA7A-B2A6-47ED-9C67-A73F52ED99CF}">
      <dgm:prSet/>
      <dgm:spPr/>
      <dgm:t>
        <a:bodyPr/>
        <a:lstStyle/>
        <a:p>
          <a:endParaRPr lang="en-US"/>
        </a:p>
      </dgm:t>
    </dgm:pt>
    <dgm:pt modelId="{54543B55-D063-4DE1-9458-CD57EA3033D5}" type="pres">
      <dgm:prSet presAssocID="{CC59123C-6BB4-4D78-806A-7C9831CA07B2}" presName="outerComposite" presStyleCnt="0">
        <dgm:presLayoutVars>
          <dgm:chMax val="5"/>
          <dgm:dir/>
          <dgm:resizeHandles val="exact"/>
        </dgm:presLayoutVars>
      </dgm:prSet>
      <dgm:spPr/>
    </dgm:pt>
    <dgm:pt modelId="{06A182BB-3BF9-4D29-9429-E9C8609ABF9D}" type="pres">
      <dgm:prSet presAssocID="{CC59123C-6BB4-4D78-806A-7C9831CA07B2}" presName="dummyMaxCanvas" presStyleCnt="0">
        <dgm:presLayoutVars/>
      </dgm:prSet>
      <dgm:spPr/>
    </dgm:pt>
    <dgm:pt modelId="{C31181FA-AEDD-4AAC-8BF8-F14A9FBFE3DF}" type="pres">
      <dgm:prSet presAssocID="{CC59123C-6BB4-4D78-806A-7C9831CA07B2}" presName="ThreeNodes_1" presStyleLbl="node1" presStyleIdx="0" presStyleCnt="3">
        <dgm:presLayoutVars>
          <dgm:bulletEnabled val="1"/>
        </dgm:presLayoutVars>
      </dgm:prSet>
      <dgm:spPr/>
    </dgm:pt>
    <dgm:pt modelId="{E752A36E-7E14-4F74-8910-D69FC1755010}" type="pres">
      <dgm:prSet presAssocID="{CC59123C-6BB4-4D78-806A-7C9831CA07B2}" presName="ThreeNodes_2" presStyleLbl="node1" presStyleIdx="1" presStyleCnt="3">
        <dgm:presLayoutVars>
          <dgm:bulletEnabled val="1"/>
        </dgm:presLayoutVars>
      </dgm:prSet>
      <dgm:spPr/>
    </dgm:pt>
    <dgm:pt modelId="{C56A1A95-C329-4018-88E6-E2561FE72CA8}" type="pres">
      <dgm:prSet presAssocID="{CC59123C-6BB4-4D78-806A-7C9831CA07B2}" presName="ThreeNodes_3" presStyleLbl="node1" presStyleIdx="2" presStyleCnt="3">
        <dgm:presLayoutVars>
          <dgm:bulletEnabled val="1"/>
        </dgm:presLayoutVars>
      </dgm:prSet>
      <dgm:spPr/>
    </dgm:pt>
    <dgm:pt modelId="{46AC2188-4191-43F4-A780-9855BD6EF97E}" type="pres">
      <dgm:prSet presAssocID="{CC59123C-6BB4-4D78-806A-7C9831CA07B2}" presName="ThreeConn_1-2" presStyleLbl="fgAccFollowNode1" presStyleIdx="0" presStyleCnt="2">
        <dgm:presLayoutVars>
          <dgm:bulletEnabled val="1"/>
        </dgm:presLayoutVars>
      </dgm:prSet>
      <dgm:spPr/>
    </dgm:pt>
    <dgm:pt modelId="{BD832497-C151-4D10-87C3-92E8B15085F1}" type="pres">
      <dgm:prSet presAssocID="{CC59123C-6BB4-4D78-806A-7C9831CA07B2}" presName="ThreeConn_2-3" presStyleLbl="fgAccFollowNode1" presStyleIdx="1" presStyleCnt="2">
        <dgm:presLayoutVars>
          <dgm:bulletEnabled val="1"/>
        </dgm:presLayoutVars>
      </dgm:prSet>
      <dgm:spPr/>
    </dgm:pt>
    <dgm:pt modelId="{A2871800-C45D-4701-872E-C6EA28B86B67}" type="pres">
      <dgm:prSet presAssocID="{CC59123C-6BB4-4D78-806A-7C9831CA07B2}" presName="ThreeNodes_1_text" presStyleLbl="node1" presStyleIdx="2" presStyleCnt="3">
        <dgm:presLayoutVars>
          <dgm:bulletEnabled val="1"/>
        </dgm:presLayoutVars>
      </dgm:prSet>
      <dgm:spPr/>
    </dgm:pt>
    <dgm:pt modelId="{B3E74E93-4959-45DF-B91E-46525F492FA0}" type="pres">
      <dgm:prSet presAssocID="{CC59123C-6BB4-4D78-806A-7C9831CA07B2}" presName="ThreeNodes_2_text" presStyleLbl="node1" presStyleIdx="2" presStyleCnt="3">
        <dgm:presLayoutVars>
          <dgm:bulletEnabled val="1"/>
        </dgm:presLayoutVars>
      </dgm:prSet>
      <dgm:spPr/>
    </dgm:pt>
    <dgm:pt modelId="{728A2C2E-8697-480D-9879-0461B21B5979}" type="pres">
      <dgm:prSet presAssocID="{CC59123C-6BB4-4D78-806A-7C9831CA07B2}" presName="ThreeNodes_3_text" presStyleLbl="node1" presStyleIdx="2" presStyleCnt="3">
        <dgm:presLayoutVars>
          <dgm:bulletEnabled val="1"/>
        </dgm:presLayoutVars>
      </dgm:prSet>
      <dgm:spPr/>
    </dgm:pt>
  </dgm:ptLst>
  <dgm:cxnLst>
    <dgm:cxn modelId="{7BBCDC18-BA80-4360-A580-DAD78C4765B2}" type="presOf" srcId="{E3EFD3FA-62D9-45B2-B0CF-40BEA90A6CAB}" destId="{728A2C2E-8697-480D-9879-0461B21B5979}" srcOrd="1" destOrd="0" presId="urn:microsoft.com/office/officeart/2005/8/layout/vProcess5"/>
    <dgm:cxn modelId="{60D2E92E-E68A-4227-90F4-9F15963205EB}" type="presOf" srcId="{D891E42C-F0D5-4D02-9100-C292A0678473}" destId="{B3E74E93-4959-45DF-B91E-46525F492FA0}" srcOrd="1" destOrd="0" presId="urn:microsoft.com/office/officeart/2005/8/layout/vProcess5"/>
    <dgm:cxn modelId="{0DC1E03E-023F-448E-95B9-E02617CF1934}" type="presOf" srcId="{26A889C3-9FAF-4E69-970A-655883502C53}" destId="{BD832497-C151-4D10-87C3-92E8B15085F1}" srcOrd="0" destOrd="0" presId="urn:microsoft.com/office/officeart/2005/8/layout/vProcess5"/>
    <dgm:cxn modelId="{49F50D6E-3537-4E7C-B147-E21724ABC117}" type="presOf" srcId="{D891E42C-F0D5-4D02-9100-C292A0678473}" destId="{E752A36E-7E14-4F74-8910-D69FC1755010}" srcOrd="0" destOrd="0" presId="urn:microsoft.com/office/officeart/2005/8/layout/vProcess5"/>
    <dgm:cxn modelId="{00B2D86E-6D20-4109-813C-C441200FA57E}" type="presOf" srcId="{801010A3-2218-43F2-9062-D5F0D97A13D7}" destId="{A2871800-C45D-4701-872E-C6EA28B86B67}" srcOrd="1" destOrd="0" presId="urn:microsoft.com/office/officeart/2005/8/layout/vProcess5"/>
    <dgm:cxn modelId="{1A82FA7A-B2A6-47ED-9C67-A73F52ED99CF}" srcId="{CC59123C-6BB4-4D78-806A-7C9831CA07B2}" destId="{E3EFD3FA-62D9-45B2-B0CF-40BEA90A6CAB}" srcOrd="2" destOrd="0" parTransId="{673F4CCD-A089-4E52-94BD-66B7EF02C406}" sibTransId="{D3EC4513-F0F9-4245-A46E-C2EA9FB495E4}"/>
    <dgm:cxn modelId="{D8F02E8F-65D1-4CA6-9887-3EFDE5E3C3BB}" type="presOf" srcId="{CB5E68AB-DBD7-4540-B957-2B514FE4AD7E}" destId="{46AC2188-4191-43F4-A780-9855BD6EF97E}" srcOrd="0" destOrd="0" presId="urn:microsoft.com/office/officeart/2005/8/layout/vProcess5"/>
    <dgm:cxn modelId="{94FAE697-D1F4-4A7B-9E18-78425D9D5245}" type="presOf" srcId="{E3EFD3FA-62D9-45B2-B0CF-40BEA90A6CAB}" destId="{C56A1A95-C329-4018-88E6-E2561FE72CA8}" srcOrd="0" destOrd="0" presId="urn:microsoft.com/office/officeart/2005/8/layout/vProcess5"/>
    <dgm:cxn modelId="{C8AA13AC-5B1E-4389-9836-5017C031C21C}" type="presOf" srcId="{CC59123C-6BB4-4D78-806A-7C9831CA07B2}" destId="{54543B55-D063-4DE1-9458-CD57EA3033D5}" srcOrd="0" destOrd="0" presId="urn:microsoft.com/office/officeart/2005/8/layout/vProcess5"/>
    <dgm:cxn modelId="{3C0C7CE2-8ED6-4447-B408-30E42B576C95}" srcId="{CC59123C-6BB4-4D78-806A-7C9831CA07B2}" destId="{801010A3-2218-43F2-9062-D5F0D97A13D7}" srcOrd="0" destOrd="0" parTransId="{A1DDAD53-F178-4CA2-A453-1BAAF8D400DC}" sibTransId="{CB5E68AB-DBD7-4540-B957-2B514FE4AD7E}"/>
    <dgm:cxn modelId="{3DB282EA-4F09-48A5-AA71-87960170AEEC}" srcId="{CC59123C-6BB4-4D78-806A-7C9831CA07B2}" destId="{D891E42C-F0D5-4D02-9100-C292A0678473}" srcOrd="1" destOrd="0" parTransId="{FB3960D0-0B97-448C-9D49-AC993E0494EE}" sibTransId="{26A889C3-9FAF-4E69-970A-655883502C53}"/>
    <dgm:cxn modelId="{142967F0-DD09-46FF-ACC4-9FE48A384670}" type="presOf" srcId="{801010A3-2218-43F2-9062-D5F0D97A13D7}" destId="{C31181FA-AEDD-4AAC-8BF8-F14A9FBFE3DF}" srcOrd="0" destOrd="0" presId="urn:microsoft.com/office/officeart/2005/8/layout/vProcess5"/>
    <dgm:cxn modelId="{DB44E248-F000-49C3-977D-E33DEB3DC8B2}" type="presParOf" srcId="{54543B55-D063-4DE1-9458-CD57EA3033D5}" destId="{06A182BB-3BF9-4D29-9429-E9C8609ABF9D}" srcOrd="0" destOrd="0" presId="urn:microsoft.com/office/officeart/2005/8/layout/vProcess5"/>
    <dgm:cxn modelId="{F46E06E8-5AAF-4E67-B382-4C19F4624BFF}" type="presParOf" srcId="{54543B55-D063-4DE1-9458-CD57EA3033D5}" destId="{C31181FA-AEDD-4AAC-8BF8-F14A9FBFE3DF}" srcOrd="1" destOrd="0" presId="urn:microsoft.com/office/officeart/2005/8/layout/vProcess5"/>
    <dgm:cxn modelId="{277C5562-96EF-4002-9245-2AF44EFD867D}" type="presParOf" srcId="{54543B55-D063-4DE1-9458-CD57EA3033D5}" destId="{E752A36E-7E14-4F74-8910-D69FC1755010}" srcOrd="2" destOrd="0" presId="urn:microsoft.com/office/officeart/2005/8/layout/vProcess5"/>
    <dgm:cxn modelId="{8C0B5773-86FD-4C09-B33D-239100512182}" type="presParOf" srcId="{54543B55-D063-4DE1-9458-CD57EA3033D5}" destId="{C56A1A95-C329-4018-88E6-E2561FE72CA8}" srcOrd="3" destOrd="0" presId="urn:microsoft.com/office/officeart/2005/8/layout/vProcess5"/>
    <dgm:cxn modelId="{D1B893E9-3E93-42B9-BC37-6F496557D0FA}" type="presParOf" srcId="{54543B55-D063-4DE1-9458-CD57EA3033D5}" destId="{46AC2188-4191-43F4-A780-9855BD6EF97E}" srcOrd="4" destOrd="0" presId="urn:microsoft.com/office/officeart/2005/8/layout/vProcess5"/>
    <dgm:cxn modelId="{1FE0CC5A-434B-42DE-A375-9B6782E69F7F}" type="presParOf" srcId="{54543B55-D063-4DE1-9458-CD57EA3033D5}" destId="{BD832497-C151-4D10-87C3-92E8B15085F1}" srcOrd="5" destOrd="0" presId="urn:microsoft.com/office/officeart/2005/8/layout/vProcess5"/>
    <dgm:cxn modelId="{2A640CAF-1BE5-4906-AFF7-BD91A61D6784}" type="presParOf" srcId="{54543B55-D063-4DE1-9458-CD57EA3033D5}" destId="{A2871800-C45D-4701-872E-C6EA28B86B67}" srcOrd="6" destOrd="0" presId="urn:microsoft.com/office/officeart/2005/8/layout/vProcess5"/>
    <dgm:cxn modelId="{212DE793-F3CF-4DCC-A8E8-26FB73882C25}" type="presParOf" srcId="{54543B55-D063-4DE1-9458-CD57EA3033D5}" destId="{B3E74E93-4959-45DF-B91E-46525F492FA0}" srcOrd="7" destOrd="0" presId="urn:microsoft.com/office/officeart/2005/8/layout/vProcess5"/>
    <dgm:cxn modelId="{9AD4EB99-448A-4351-9186-FA1F0CEB414C}" type="presParOf" srcId="{54543B55-D063-4DE1-9458-CD57EA3033D5}" destId="{728A2C2E-8697-480D-9879-0461B21B5979}"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1181FA-AEDD-4AAC-8BF8-F14A9FBFE3DF}">
      <dsp:nvSpPr>
        <dsp:cNvPr id="0" name=""/>
        <dsp:cNvSpPr/>
      </dsp:nvSpPr>
      <dsp:spPr>
        <a:xfrm>
          <a:off x="0" y="0"/>
          <a:ext cx="5026421" cy="1391126"/>
        </a:xfrm>
        <a:prstGeom prst="roundRect">
          <a:avLst>
            <a:gd name="adj" fmla="val 10000"/>
          </a:avLst>
        </a:prstGeom>
        <a:gradFill rotWithShape="0">
          <a:gsLst>
            <a:gs pos="0">
              <a:schemeClr val="accent2">
                <a:hueOff val="0"/>
                <a:satOff val="0"/>
                <a:lumOff val="0"/>
                <a:alphaOff val="0"/>
                <a:tint val="98000"/>
                <a:satMod val="110000"/>
                <a:lumMod val="104000"/>
              </a:schemeClr>
            </a:gs>
            <a:gs pos="69000">
              <a:schemeClr val="accent2">
                <a:hueOff val="0"/>
                <a:satOff val="0"/>
                <a:lumOff val="0"/>
                <a:alphaOff val="0"/>
                <a:shade val="88000"/>
                <a:satMod val="130000"/>
                <a:lumMod val="92000"/>
              </a:schemeClr>
            </a:gs>
            <a:gs pos="100000">
              <a:schemeClr val="accent2">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Balance between sufficiently exploring the variant space and exploiting the optimal action.</a:t>
          </a:r>
        </a:p>
      </dsp:txBody>
      <dsp:txXfrm>
        <a:off x="40745" y="40745"/>
        <a:ext cx="3525286" cy="1309636"/>
      </dsp:txXfrm>
    </dsp:sp>
    <dsp:sp modelId="{E752A36E-7E14-4F74-8910-D69FC1755010}">
      <dsp:nvSpPr>
        <dsp:cNvPr id="0" name=""/>
        <dsp:cNvSpPr/>
      </dsp:nvSpPr>
      <dsp:spPr>
        <a:xfrm>
          <a:off x="443507" y="1622980"/>
          <a:ext cx="5026421" cy="1391126"/>
        </a:xfrm>
        <a:prstGeom prst="roundRect">
          <a:avLst>
            <a:gd name="adj" fmla="val 10000"/>
          </a:avLst>
        </a:prstGeom>
        <a:gradFill rotWithShape="0">
          <a:gsLst>
            <a:gs pos="0">
              <a:schemeClr val="accent3">
                <a:hueOff val="0"/>
                <a:satOff val="0"/>
                <a:lumOff val="0"/>
                <a:alphaOff val="0"/>
                <a:tint val="98000"/>
                <a:satMod val="110000"/>
                <a:lumMod val="104000"/>
              </a:schemeClr>
            </a:gs>
            <a:gs pos="69000">
              <a:schemeClr val="accent3">
                <a:hueOff val="0"/>
                <a:satOff val="0"/>
                <a:lumOff val="0"/>
                <a:alphaOff val="0"/>
                <a:shade val="88000"/>
                <a:satMod val="130000"/>
                <a:lumMod val="92000"/>
              </a:schemeClr>
            </a:gs>
            <a:gs pos="100000">
              <a:schemeClr val="accent3">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you also want to continue to explore other feasible variants in case they provide better returns in the future.</a:t>
          </a:r>
        </a:p>
      </dsp:txBody>
      <dsp:txXfrm>
        <a:off x="484252" y="1663725"/>
        <a:ext cx="3597191" cy="1309636"/>
      </dsp:txXfrm>
    </dsp:sp>
    <dsp:sp modelId="{C56A1A95-C329-4018-88E6-E2561FE72CA8}">
      <dsp:nvSpPr>
        <dsp:cNvPr id="0" name=""/>
        <dsp:cNvSpPr/>
      </dsp:nvSpPr>
      <dsp:spPr>
        <a:xfrm>
          <a:off x="887015" y="3245961"/>
          <a:ext cx="5026421" cy="1391126"/>
        </a:xfrm>
        <a:prstGeom prst="roundRect">
          <a:avLst>
            <a:gd name="adj" fmla="val 10000"/>
          </a:avLst>
        </a:prstGeom>
        <a:gradFill rotWithShape="0">
          <a:gsLst>
            <a:gs pos="0">
              <a:schemeClr val="accent4">
                <a:hueOff val="0"/>
                <a:satOff val="0"/>
                <a:lumOff val="0"/>
                <a:alphaOff val="0"/>
                <a:tint val="98000"/>
                <a:satMod val="110000"/>
                <a:lumMod val="104000"/>
              </a:schemeClr>
            </a:gs>
            <a:gs pos="69000">
              <a:schemeClr val="accent4">
                <a:hueOff val="0"/>
                <a:satOff val="0"/>
                <a:lumOff val="0"/>
                <a:alphaOff val="0"/>
                <a:shade val="88000"/>
                <a:satMod val="130000"/>
                <a:lumMod val="92000"/>
              </a:schemeClr>
            </a:gs>
            <a:gs pos="100000">
              <a:schemeClr val="accent4">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continuing to experiment (a little) with sub-optimal variants if their payouts change. If they do, our algorithm should pick up on the change and will begin selecting this variant for new customers.</a:t>
          </a:r>
        </a:p>
      </dsp:txBody>
      <dsp:txXfrm>
        <a:off x="927760" y="3286706"/>
        <a:ext cx="3597191" cy="1309636"/>
      </dsp:txXfrm>
    </dsp:sp>
    <dsp:sp modelId="{46AC2188-4191-43F4-A780-9855BD6EF97E}">
      <dsp:nvSpPr>
        <dsp:cNvPr id="0" name=""/>
        <dsp:cNvSpPr/>
      </dsp:nvSpPr>
      <dsp:spPr>
        <a:xfrm>
          <a:off x="4122189" y="1054937"/>
          <a:ext cx="904232" cy="904232"/>
        </a:xfrm>
        <a:prstGeom prst="downArrow">
          <a:avLst>
            <a:gd name="adj1" fmla="val 55000"/>
            <a:gd name="adj2" fmla="val 45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325641" y="1054937"/>
        <a:ext cx="497328" cy="680435"/>
      </dsp:txXfrm>
    </dsp:sp>
    <dsp:sp modelId="{BD832497-C151-4D10-87C3-92E8B15085F1}">
      <dsp:nvSpPr>
        <dsp:cNvPr id="0" name=""/>
        <dsp:cNvSpPr/>
      </dsp:nvSpPr>
      <dsp:spPr>
        <a:xfrm>
          <a:off x="4565697" y="2668644"/>
          <a:ext cx="904232" cy="904232"/>
        </a:xfrm>
        <a:prstGeom prst="downArrow">
          <a:avLst>
            <a:gd name="adj1" fmla="val 55000"/>
            <a:gd name="adj2" fmla="val 45000"/>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769149" y="2668644"/>
        <a:ext cx="497328" cy="680435"/>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25-Nov-19</a:t>
            </a:fld>
            <a:endParaRPr lang="en-US" dirty="0"/>
          </a:p>
        </p:txBody>
      </p:sp>
      <p:sp>
        <p:nvSpPr>
          <p:cNvPr id="5" name="Footer Placeholder 4"/>
          <p:cNvSpPr>
            <a:spLocks noGrp="1"/>
          </p:cNvSpPr>
          <p:nvPr>
            <p:ph type="ftr" sz="quarter" idx="11"/>
          </p:nvPr>
        </p:nvSpPr>
        <p:spPr>
          <a:xfrm>
            <a:off x="1127124" y="329307"/>
            <a:ext cx="5943668" cy="309201"/>
          </a:xfrm>
        </p:spPr>
        <p:txBody>
          <a:bodyPr/>
          <a:lstStyle/>
          <a:p>
            <a:endParaRPr lang="en-US" dirty="0"/>
          </a:p>
        </p:txBody>
      </p:sp>
      <p:sp>
        <p:nvSpPr>
          <p:cNvPr id="6" name="Slide Number Placeholder 5"/>
          <p:cNvSpPr>
            <a:spLocks noGrp="1"/>
          </p:cNvSpPr>
          <p:nvPr>
            <p:ph type="sldNum" sz="quarter" idx="12"/>
          </p:nvPr>
        </p:nvSpPr>
        <p:spPr>
          <a:xfrm>
            <a:off x="9924392" y="134930"/>
            <a:ext cx="811019" cy="503578"/>
          </a:xfrm>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25-Nov-19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25-Nov-19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48A87A34-81AB-432B-8DAE-1953F412C126}" type="datetimeFigureOut">
              <a:rPr lang="en-US" dirty="0"/>
              <a:pPr/>
              <a:t>25-Nov-19</a:t>
            </a:fld>
            <a:endParaRPr lang="en-US" dirty="0"/>
          </a:p>
        </p:txBody>
      </p:sp>
      <p:sp>
        <p:nvSpPr>
          <p:cNvPr id="5" name="Footer Placeholder 4"/>
          <p:cNvSpPr>
            <a:spLocks noGrp="1"/>
          </p:cNvSpPr>
          <p:nvPr>
            <p:ph type="ftr" sz="quarter" idx="11"/>
          </p:nvPr>
        </p:nvSpPr>
        <p:spPr/>
        <p:txBody>
          <a:bodyPr/>
          <a:lstStyle>
            <a:lvl1pPr>
              <a:defRPr sz="1200"/>
            </a:lvl1p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25-Nov-19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25-Nov-19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25-Nov-19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25-Nov-19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25-Nov-19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25-Nov-19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48A87A34-81AB-432B-8DAE-1953F412C126}" type="datetimeFigureOut">
              <a:rPr lang="en-US" dirty="0"/>
              <a:pPr/>
              <a:t>25-Nov-19</a:t>
            </a:fld>
            <a:endParaRPr lang="en-US" dirty="0"/>
          </a:p>
        </p:txBody>
      </p:sp>
      <p:sp>
        <p:nvSpPr>
          <p:cNvPr id="6" name="Footer Placeholder 5"/>
          <p:cNvSpPr>
            <a:spLocks noGrp="1"/>
          </p:cNvSpPr>
          <p:nvPr>
            <p:ph type="ftr" sz="quarter" idx="11"/>
          </p:nvPr>
        </p:nvSpPr>
        <p:spPr>
          <a:xfrm>
            <a:off x="1125300" y="318640"/>
            <a:ext cx="4877818" cy="320931"/>
          </a:xfrm>
        </p:spPr>
        <p:txBody>
          <a:bodyPr/>
          <a:lstStyle/>
          <a:p>
            <a:endParaRPr lang="en-US" dirty="0"/>
          </a:p>
        </p:txBody>
      </p:sp>
      <p:sp>
        <p:nvSpPr>
          <p:cNvPr id="7" name="Slide Number Placeholder 6"/>
          <p:cNvSpPr>
            <a:spLocks noGrp="1"/>
          </p:cNvSpPr>
          <p:nvPr>
            <p:ph type="sldNum" sz="quarter" idx="12"/>
          </p:nvPr>
        </p:nvSpPr>
        <p:spPr>
          <a:xfrm>
            <a:off x="6176794" y="137408"/>
            <a:ext cx="811019" cy="503578"/>
          </a:xfrm>
        </p:spPr>
        <p:txBody>
          <a:bodyPr/>
          <a:lstStyle/>
          <a:p>
            <a:fld id="{6D22F896-40B5-4ADD-8801-0D06FADFA095}" type="slidenum">
              <a:rPr lang="en-US" dirty="0"/>
              <a:t>‹#›</a:t>
            </a:fld>
            <a:endParaRPr lang="en-US" dirty="0"/>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25-Nov-19</a:t>
            </a:fld>
            <a:endParaRPr lang="en-US" dirty="0"/>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69834E-5EEE-4D61-833E-049288964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8E5D9BA-46E7-4BFA-9C74-75495BF6F5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2" name="Rectangle 11">
            <a:extLst>
              <a:ext uri="{FF2B5EF4-FFF2-40B4-BE49-F238E27FC236}">
                <a16:creationId xmlns:a16="http://schemas.microsoft.com/office/drawing/2014/main" id="{5B033D76-5800-44B6-AFE9-EE2106935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180" y="638508"/>
            <a:ext cx="10905339" cy="4843439"/>
          </a:xfrm>
          <a:prstGeom prst="rect">
            <a:avLst/>
          </a:prstGeom>
          <a:gradFill rotWithShape="1">
            <a:gsLst>
              <a:gs pos="0">
                <a:sysClr val="windowText" lastClr="000000">
                  <a:lumMod val="85000"/>
                  <a:lumOff val="15000"/>
                </a:sysClr>
              </a:gs>
              <a:gs pos="100000">
                <a:sysClr val="windowText" lastClr="000000">
                  <a:lumMod val="95000"/>
                  <a:lumOff val="5000"/>
                </a:sysClr>
              </a:gs>
            </a:gsLst>
            <a:lin ang="5400000" scaled="0"/>
          </a:gradFill>
          <a:ln w="76200" cap="flat" cmpd="sng" algn="ctr">
            <a:noFill/>
            <a:prstDash val="solid"/>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txBody>
          <a:bodyPr rtlCol="0" anchor="ctr"/>
          <a:lstStyle/>
          <a:p>
            <a:pPr algn="ctr" defTabSz="914400"/>
            <a:endParaRPr lang="en-US" kern="0">
              <a:solidFill>
                <a:prstClr val="white"/>
              </a:solidFill>
              <a:latin typeface="Century Gothic" panose="020B0502020202020204"/>
            </a:endParaRPr>
          </a:p>
        </p:txBody>
      </p:sp>
      <p:sp>
        <p:nvSpPr>
          <p:cNvPr id="14" name="Rectangle 13">
            <a:extLst>
              <a:ext uri="{FF2B5EF4-FFF2-40B4-BE49-F238E27FC236}">
                <a16:creationId xmlns:a16="http://schemas.microsoft.com/office/drawing/2014/main" id="{522D6F85-FFBA-4F81-AEE5-AAA17CB7A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053" y="865667"/>
            <a:ext cx="10451592" cy="4389120"/>
          </a:xfrm>
          <a:prstGeom prst="rect">
            <a:avLst/>
          </a:prstGeom>
          <a:gradFill rotWithShape="1">
            <a:gsLst>
              <a:gs pos="0">
                <a:srgbClr val="DADADA"/>
              </a:gs>
              <a:gs pos="100000">
                <a:srgbClr val="FFFFFE"/>
              </a:gs>
            </a:gsLst>
            <a:lin ang="16200000" scaled="0"/>
          </a:gradFill>
          <a:ln w="50800" cap="flat" cmpd="sng" algn="ctr">
            <a:solidFill>
              <a:srgbClr val="191919"/>
            </a:solidFill>
            <a:prstDash val="solid"/>
            <a:miter lim="800000"/>
          </a:ln>
          <a:effectLst>
            <a:innerShdw blurRad="63500" dist="88900" dir="14100000">
              <a:srgbClr val="000000">
                <a:alpha val="30000"/>
              </a:srgbClr>
            </a:innerShdw>
          </a:effectLst>
          <a:scene3d>
            <a:camera prst="orthographicFront"/>
            <a:lightRig rig="threePt" dir="t"/>
          </a:scene3d>
          <a:sp3d>
            <a:bevelT prst="relaxedInset"/>
          </a:sp3d>
        </p:spPr>
        <p:txBody>
          <a:bodyPr rtlCol="0" anchor="ctr"/>
          <a:lstStyle/>
          <a:p>
            <a:pPr algn="ctr" defTabSz="914400"/>
            <a:endParaRPr lang="en-US" kern="0">
              <a:solidFill>
                <a:prstClr val="white"/>
              </a:solidFill>
              <a:latin typeface="Century Gothic" panose="020B0502020202020204"/>
            </a:endParaRPr>
          </a:p>
        </p:txBody>
      </p:sp>
      <p:sp>
        <p:nvSpPr>
          <p:cNvPr id="16" name="Rectangle 15">
            <a:extLst>
              <a:ext uri="{FF2B5EF4-FFF2-40B4-BE49-F238E27FC236}">
                <a16:creationId xmlns:a16="http://schemas.microsoft.com/office/drawing/2014/main" id="{13B31514-E6DF-4357-9EEA-EFB798308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645" y="1030259"/>
            <a:ext cx="10122408" cy="4059936"/>
          </a:xfrm>
          <a:prstGeom prst="rect">
            <a:avLst/>
          </a:prstGeom>
          <a:solidFill>
            <a:srgbClr val="FFFFFE"/>
          </a:solidFill>
          <a:ln w="6350" cap="flat" cmpd="sng" algn="ctr">
            <a:solidFill>
              <a:srgbClr val="DCDCE0"/>
            </a:solidFill>
            <a:prstDash val="solid"/>
          </a:ln>
          <a:effectLst/>
        </p:spPr>
        <p:txBody>
          <a:bodyPr rtlCol="0" anchor="ctr"/>
          <a:lstStyle/>
          <a:p>
            <a:pPr algn="ctr" defTabSz="914400"/>
            <a:endParaRPr lang="en-US" kern="0">
              <a:solidFill>
                <a:prstClr val="white"/>
              </a:solidFill>
              <a:latin typeface="Century Gothic" panose="020B0502020202020204"/>
            </a:endParaRPr>
          </a:p>
        </p:txBody>
      </p:sp>
      <p:sp>
        <p:nvSpPr>
          <p:cNvPr id="2" name="Title 1">
            <a:extLst>
              <a:ext uri="{FF2B5EF4-FFF2-40B4-BE49-F238E27FC236}">
                <a16:creationId xmlns:a16="http://schemas.microsoft.com/office/drawing/2014/main" id="{DEBCD81B-14E6-49FF-A8D3-93BEA0C415E1}"/>
              </a:ext>
            </a:extLst>
          </p:cNvPr>
          <p:cNvSpPr>
            <a:spLocks noGrp="1"/>
          </p:cNvSpPr>
          <p:nvPr>
            <p:ph type="ctrTitle"/>
          </p:nvPr>
        </p:nvSpPr>
        <p:spPr>
          <a:xfrm>
            <a:off x="1546222" y="1584552"/>
            <a:ext cx="9099255" cy="2537251"/>
          </a:xfrm>
        </p:spPr>
        <p:txBody>
          <a:bodyPr anchor="ctr">
            <a:normAutofit/>
          </a:bodyPr>
          <a:lstStyle/>
          <a:p>
            <a:pPr algn="ctr"/>
            <a:r>
              <a:rPr lang="en-US" sz="8000">
                <a:solidFill>
                  <a:srgbClr val="454545"/>
                </a:solidFill>
              </a:rPr>
              <a:t>Reinforcement Learning</a:t>
            </a:r>
          </a:p>
        </p:txBody>
      </p:sp>
      <p:sp>
        <p:nvSpPr>
          <p:cNvPr id="3" name="Subtitle 2">
            <a:extLst>
              <a:ext uri="{FF2B5EF4-FFF2-40B4-BE49-F238E27FC236}">
                <a16:creationId xmlns:a16="http://schemas.microsoft.com/office/drawing/2014/main" id="{6B89F7BC-6AA0-41D0-974B-EFDEB9604EA3}"/>
              </a:ext>
            </a:extLst>
          </p:cNvPr>
          <p:cNvSpPr>
            <a:spLocks noGrp="1"/>
          </p:cNvSpPr>
          <p:nvPr>
            <p:ph type="subTitle" idx="1"/>
          </p:nvPr>
        </p:nvSpPr>
        <p:spPr>
          <a:xfrm>
            <a:off x="1535372" y="4133234"/>
            <a:ext cx="9120954" cy="744373"/>
          </a:xfrm>
        </p:spPr>
        <p:txBody>
          <a:bodyPr>
            <a:normAutofit fontScale="92500" lnSpcReduction="10000"/>
          </a:bodyPr>
          <a:lstStyle/>
          <a:p>
            <a:pPr marL="285750" indent="-285750" algn="ctr">
              <a:buFont typeface="Arial" panose="020B0604020202020204" pitchFamily="34" charset="0"/>
              <a:buChar char="•"/>
            </a:pPr>
            <a:r>
              <a:rPr lang="en-US" dirty="0"/>
              <a:t>A type of dynamic programming that trains algorithms using a system of reward and punishment.</a:t>
            </a:r>
            <a:endParaRPr lang="en-US" dirty="0">
              <a:solidFill>
                <a:schemeClr val="accent1"/>
              </a:solidFill>
            </a:endParaRPr>
          </a:p>
        </p:txBody>
      </p:sp>
      <p:cxnSp>
        <p:nvCxnSpPr>
          <p:cNvPr id="21" name="Straight Connector 17">
            <a:extLst>
              <a:ext uri="{FF2B5EF4-FFF2-40B4-BE49-F238E27FC236}">
                <a16:creationId xmlns:a16="http://schemas.microsoft.com/office/drawing/2014/main" id="{412BDC66-00FA-4A3F-9BC7-BE05FF7705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1EDE8358-DCAB-4435-B043-58877C67435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Tree>
    <p:extLst>
      <p:ext uri="{BB962C8B-B14F-4D97-AF65-F5344CB8AC3E}">
        <p14:creationId xmlns:p14="http://schemas.microsoft.com/office/powerpoint/2010/main" val="69763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EBE31-5DE5-4866-96A7-F251DFE53A31}"/>
              </a:ext>
            </a:extLst>
          </p:cNvPr>
          <p:cNvSpPr>
            <a:spLocks noGrp="1"/>
          </p:cNvSpPr>
          <p:nvPr>
            <p:ph type="title"/>
          </p:nvPr>
        </p:nvSpPr>
        <p:spPr/>
        <p:txBody>
          <a:bodyPr/>
          <a:lstStyle/>
          <a:p>
            <a:r>
              <a:rPr lang="en-US" dirty="0"/>
              <a:t>Approach </a:t>
            </a:r>
            <a:r>
              <a:rPr lang="en-US"/>
              <a:t>3 UCB (</a:t>
            </a:r>
            <a:r>
              <a:rPr lang="en-US" dirty="0"/>
              <a:t>Upper </a:t>
            </a:r>
            <a:r>
              <a:rPr lang="en-US"/>
              <a:t>Confidence Bound)</a:t>
            </a:r>
          </a:p>
        </p:txBody>
      </p:sp>
      <p:sp>
        <p:nvSpPr>
          <p:cNvPr id="3" name="Content Placeholder 2">
            <a:extLst>
              <a:ext uri="{FF2B5EF4-FFF2-40B4-BE49-F238E27FC236}">
                <a16:creationId xmlns:a16="http://schemas.microsoft.com/office/drawing/2014/main" id="{273700C5-9AAD-4801-9A0B-54EB4AB924C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83315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6FE7134-47B1-4BFF-93CB-669E112574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8"/>
            <a:ext cx="12192000" cy="6389231"/>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718A4D-B2BE-4AC5-8485-F09C2D5367CB}"/>
              </a:ext>
            </a:extLst>
          </p:cNvPr>
          <p:cNvSpPr>
            <a:spLocks noGrp="1"/>
          </p:cNvSpPr>
          <p:nvPr>
            <p:ph type="title"/>
          </p:nvPr>
        </p:nvSpPr>
        <p:spPr>
          <a:xfrm>
            <a:off x="849683" y="1240076"/>
            <a:ext cx="2777397" cy="4584527"/>
          </a:xfrm>
        </p:spPr>
        <p:txBody>
          <a:bodyPr>
            <a:normAutofit/>
          </a:bodyPr>
          <a:lstStyle/>
          <a:p>
            <a:r>
              <a:rPr lang="en-US" dirty="0">
                <a:solidFill>
                  <a:srgbClr val="FFFFFF"/>
                </a:solidFill>
              </a:rPr>
              <a:t>Dynamic Pricing For Hotel Room Booking</a:t>
            </a:r>
          </a:p>
        </p:txBody>
      </p:sp>
      <p:sp>
        <p:nvSpPr>
          <p:cNvPr id="3" name="Content Placeholder 2">
            <a:extLst>
              <a:ext uri="{FF2B5EF4-FFF2-40B4-BE49-F238E27FC236}">
                <a16:creationId xmlns:a16="http://schemas.microsoft.com/office/drawing/2014/main" id="{7D26BA5B-942B-4605-835F-9F85E1B31248}"/>
              </a:ext>
            </a:extLst>
          </p:cNvPr>
          <p:cNvSpPr>
            <a:spLocks noGrp="1"/>
          </p:cNvSpPr>
          <p:nvPr>
            <p:ph idx="1"/>
          </p:nvPr>
        </p:nvSpPr>
        <p:spPr>
          <a:xfrm>
            <a:off x="4705594" y="1240077"/>
            <a:ext cx="6034827" cy="4916465"/>
          </a:xfrm>
        </p:spPr>
        <p:txBody>
          <a:bodyPr anchor="t">
            <a:normAutofit/>
          </a:bodyPr>
          <a:lstStyle/>
          <a:p>
            <a:r>
              <a:rPr lang="en-US" dirty="0"/>
              <a:t>MAB is analogy for a common problem that organizations face all the time, that is, how to identify the best message to present to customers (message is broadly defined here i.e. webpages, advertising, images, price) such that it maximizes some business objective (e.g. clickthrough rate, signups, revenue).</a:t>
            </a:r>
          </a:p>
        </p:txBody>
      </p:sp>
    </p:spTree>
    <p:extLst>
      <p:ext uri="{BB962C8B-B14F-4D97-AF65-F5344CB8AC3E}">
        <p14:creationId xmlns:p14="http://schemas.microsoft.com/office/powerpoint/2010/main" val="2677521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6BA78-37C5-42AD-A4CB-2DA6B2F11410}"/>
              </a:ext>
            </a:extLst>
          </p:cNvPr>
          <p:cNvSpPr>
            <a:spLocks noGrp="1"/>
          </p:cNvSpPr>
          <p:nvPr>
            <p:ph type="title"/>
          </p:nvPr>
        </p:nvSpPr>
        <p:spPr>
          <a:xfrm>
            <a:off x="1130270" y="953324"/>
            <a:ext cx="9603275" cy="1049235"/>
          </a:xfrm>
        </p:spPr>
        <p:txBody>
          <a:bodyPr>
            <a:normAutofit/>
          </a:bodyPr>
          <a:lstStyle/>
          <a:p>
            <a:r>
              <a:rPr lang="en-US" sz="2200"/>
              <a:t>Reinforcement learning is an area of machine learning concerned with how software agents ought to take actions in an environment to maximize some notion of cumulative reward.</a:t>
            </a:r>
          </a:p>
        </p:txBody>
      </p:sp>
      <p:grpSp>
        <p:nvGrpSpPr>
          <p:cNvPr id="14" name="Group 9">
            <a:extLst>
              <a:ext uri="{FF2B5EF4-FFF2-40B4-BE49-F238E27FC236}">
                <a16:creationId xmlns:a16="http://schemas.microsoft.com/office/drawing/2014/main" id="{E547ADA3-B846-4AF4-B6B9-2EE594FB2A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1448" y="2158175"/>
            <a:ext cx="3108945" cy="3308170"/>
            <a:chOff x="7807230" y="2012810"/>
            <a:chExt cx="3251252" cy="3459865"/>
          </a:xfrm>
        </p:grpSpPr>
        <p:sp>
          <p:nvSpPr>
            <p:cNvPr id="15" name="Rectangle 10">
              <a:extLst>
                <a:ext uri="{FF2B5EF4-FFF2-40B4-BE49-F238E27FC236}">
                  <a16:creationId xmlns:a16="http://schemas.microsoft.com/office/drawing/2014/main" id="{03FBAB46-04E6-4E70-98F5-F69C800130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1">
              <a:extLst>
                <a:ext uri="{FF2B5EF4-FFF2-40B4-BE49-F238E27FC236}">
                  <a16:creationId xmlns:a16="http://schemas.microsoft.com/office/drawing/2014/main" id="{E4C807D3-9B5A-425C-90BB-C6C6216A53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solidFill>
              <a:srgbClr val="FFFFFE"/>
            </a:soli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5" name="Picture 4" descr="A close up of a logo&#10;&#10;Description automatically generated">
            <a:extLst>
              <a:ext uri="{FF2B5EF4-FFF2-40B4-BE49-F238E27FC236}">
                <a16:creationId xmlns:a16="http://schemas.microsoft.com/office/drawing/2014/main" id="{9930929F-09C8-4413-8A08-9B76AAFBFF08}"/>
              </a:ext>
            </a:extLst>
          </p:cNvPr>
          <p:cNvPicPr>
            <a:picLocks noChangeAspect="1"/>
          </p:cNvPicPr>
          <p:nvPr/>
        </p:nvPicPr>
        <p:blipFill>
          <a:blip r:embed="rId2"/>
          <a:stretch>
            <a:fillRect/>
          </a:stretch>
        </p:blipFill>
        <p:spPr>
          <a:xfrm>
            <a:off x="1312200" y="2471899"/>
            <a:ext cx="2762372" cy="2677562"/>
          </a:xfrm>
          <a:prstGeom prst="rect">
            <a:avLst/>
          </a:prstGeom>
        </p:spPr>
      </p:pic>
      <p:sp>
        <p:nvSpPr>
          <p:cNvPr id="3" name="Content Placeholder 2">
            <a:extLst>
              <a:ext uri="{FF2B5EF4-FFF2-40B4-BE49-F238E27FC236}">
                <a16:creationId xmlns:a16="http://schemas.microsoft.com/office/drawing/2014/main" id="{55984599-873C-4E0E-B39B-9BCB312E523A}"/>
              </a:ext>
            </a:extLst>
          </p:cNvPr>
          <p:cNvSpPr>
            <a:spLocks noGrp="1"/>
          </p:cNvSpPr>
          <p:nvPr>
            <p:ph idx="1"/>
          </p:nvPr>
        </p:nvSpPr>
        <p:spPr>
          <a:xfrm>
            <a:off x="4734157" y="2167151"/>
            <a:ext cx="6003015" cy="3299196"/>
          </a:xfrm>
        </p:spPr>
        <p:txBody>
          <a:bodyPr>
            <a:normAutofit/>
          </a:bodyPr>
          <a:lstStyle/>
          <a:p>
            <a:pPr>
              <a:lnSpc>
                <a:spcPct val="110000"/>
              </a:lnSpc>
            </a:pPr>
            <a:r>
              <a:rPr lang="en-US" sz="1600"/>
              <a:t>Environment: The context in which the algorithms will run.</a:t>
            </a:r>
          </a:p>
          <a:p>
            <a:pPr>
              <a:lnSpc>
                <a:spcPct val="110000"/>
              </a:lnSpc>
            </a:pPr>
            <a:r>
              <a:rPr lang="en-US" sz="1600"/>
              <a:t>Agent :Something which interacts with our environment.</a:t>
            </a:r>
          </a:p>
          <a:p>
            <a:pPr>
              <a:lnSpc>
                <a:spcPct val="110000"/>
              </a:lnSpc>
            </a:pPr>
            <a:r>
              <a:rPr lang="en-US" sz="1600"/>
              <a:t>Action: The steps that can be taken by the agent at any state. </a:t>
            </a:r>
          </a:p>
          <a:p>
            <a:pPr>
              <a:lnSpc>
                <a:spcPct val="110000"/>
              </a:lnSpc>
            </a:pPr>
            <a:r>
              <a:rPr lang="en-US" sz="1600"/>
              <a:t>State: The information used to determine what happens next.</a:t>
            </a:r>
          </a:p>
          <a:p>
            <a:pPr>
              <a:lnSpc>
                <a:spcPct val="110000"/>
              </a:lnSpc>
            </a:pPr>
            <a:r>
              <a:rPr lang="en-US" sz="1600"/>
              <a:t>Reward: Allow RF to conclude instead of arriving at a prediction.</a:t>
            </a:r>
          </a:p>
          <a:p>
            <a:pPr>
              <a:lnSpc>
                <a:spcPct val="110000"/>
              </a:lnSpc>
            </a:pPr>
            <a:r>
              <a:rPr lang="en-US" sz="1600"/>
              <a:t>Policy: </a:t>
            </a:r>
            <a:r>
              <a:rPr lang="en-US" sz="1600" i="1"/>
              <a:t>Agent's strategy</a:t>
            </a:r>
            <a:endParaRPr lang="en-US" sz="1600"/>
          </a:p>
        </p:txBody>
      </p:sp>
    </p:spTree>
    <p:extLst>
      <p:ext uri="{BB962C8B-B14F-4D97-AF65-F5344CB8AC3E}">
        <p14:creationId xmlns:p14="http://schemas.microsoft.com/office/powerpoint/2010/main" val="3497938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A7449-B67E-4D24-9266-C201EA881F05}"/>
              </a:ext>
            </a:extLst>
          </p:cNvPr>
          <p:cNvSpPr>
            <a:spLocks noGrp="1"/>
          </p:cNvSpPr>
          <p:nvPr>
            <p:ph type="title"/>
          </p:nvPr>
        </p:nvSpPr>
        <p:spPr>
          <a:xfrm>
            <a:off x="1130270" y="953325"/>
            <a:ext cx="9603275" cy="542556"/>
          </a:xfrm>
        </p:spPr>
        <p:txBody>
          <a:bodyPr>
            <a:noAutofit/>
          </a:bodyPr>
          <a:lstStyle/>
          <a:p>
            <a:r>
              <a:rPr lang="en-US" sz="4400" b="1" dirty="0"/>
              <a:t>MAB: Multi Armed Bandit Problem</a:t>
            </a:r>
            <a:br>
              <a:rPr lang="en-US" sz="4400" b="1" dirty="0"/>
            </a:br>
            <a:endParaRPr lang="en-US" sz="4400" b="1" dirty="0"/>
          </a:p>
        </p:txBody>
      </p:sp>
      <p:sp>
        <p:nvSpPr>
          <p:cNvPr id="3" name="Content Placeholder 2">
            <a:extLst>
              <a:ext uri="{FF2B5EF4-FFF2-40B4-BE49-F238E27FC236}">
                <a16:creationId xmlns:a16="http://schemas.microsoft.com/office/drawing/2014/main" id="{27C6EA82-6624-4719-88C0-CADA9A8627A7}"/>
              </a:ext>
            </a:extLst>
          </p:cNvPr>
          <p:cNvSpPr>
            <a:spLocks noGrp="1"/>
          </p:cNvSpPr>
          <p:nvPr>
            <p:ph idx="1"/>
          </p:nvPr>
        </p:nvSpPr>
        <p:spPr>
          <a:xfrm>
            <a:off x="4581625" y="1635297"/>
            <a:ext cx="6151920" cy="542555"/>
          </a:xfrm>
        </p:spPr>
        <p:txBody>
          <a:bodyPr/>
          <a:lstStyle/>
          <a:p>
            <a:r>
              <a:rPr lang="en-US" dirty="0"/>
              <a:t>optimal resource allocation under uncertainty</a:t>
            </a:r>
          </a:p>
        </p:txBody>
      </p:sp>
      <p:sp>
        <p:nvSpPr>
          <p:cNvPr id="4" name="TextBox 3">
            <a:extLst>
              <a:ext uri="{FF2B5EF4-FFF2-40B4-BE49-F238E27FC236}">
                <a16:creationId xmlns:a16="http://schemas.microsoft.com/office/drawing/2014/main" id="{349E16A7-3A4B-44CA-9DD9-59BA4009C192}"/>
              </a:ext>
            </a:extLst>
          </p:cNvPr>
          <p:cNvSpPr txBox="1"/>
          <p:nvPr/>
        </p:nvSpPr>
        <p:spPr>
          <a:xfrm>
            <a:off x="1130270" y="2088682"/>
            <a:ext cx="9370892" cy="461665"/>
          </a:xfrm>
          <a:prstGeom prst="rect">
            <a:avLst/>
          </a:prstGeom>
          <a:noFill/>
        </p:spPr>
        <p:txBody>
          <a:bodyPr wrap="square" rtlCol="0">
            <a:spAutoFit/>
          </a:bodyPr>
          <a:lstStyle/>
          <a:p>
            <a:r>
              <a:rPr lang="en-US" sz="2400" b="1" dirty="0"/>
              <a:t>Problem Statement</a:t>
            </a:r>
          </a:p>
        </p:txBody>
      </p:sp>
      <p:sp>
        <p:nvSpPr>
          <p:cNvPr id="5" name="TextBox 4">
            <a:extLst>
              <a:ext uri="{FF2B5EF4-FFF2-40B4-BE49-F238E27FC236}">
                <a16:creationId xmlns:a16="http://schemas.microsoft.com/office/drawing/2014/main" id="{BF18B631-4666-4AE9-B914-DA0D5F90A38B}"/>
              </a:ext>
            </a:extLst>
          </p:cNvPr>
          <p:cNvSpPr txBox="1"/>
          <p:nvPr/>
        </p:nvSpPr>
        <p:spPr>
          <a:xfrm>
            <a:off x="1203158" y="2685448"/>
            <a:ext cx="9530387" cy="1200329"/>
          </a:xfrm>
          <a:prstGeom prst="rect">
            <a:avLst/>
          </a:prstGeom>
          <a:noFill/>
        </p:spPr>
        <p:txBody>
          <a:bodyPr wrap="square" rtlCol="0">
            <a:spAutoFit/>
          </a:bodyPr>
          <a:lstStyle/>
          <a:p>
            <a:r>
              <a:rPr lang="en-US" dirty="0"/>
              <a:t>Machine is characterized by the pair of random sequences ({ X(0), X(1),..., } ,R( X(0),</a:t>
            </a:r>
            <a:br>
              <a:rPr lang="en-US" dirty="0"/>
            </a:br>
            <a:r>
              <a:rPr lang="en-US" dirty="0"/>
              <a:t>X(1),... )} , where X(n) denotes the state of the machine1 after it has been operated n times, and R(X(n)) denotes the reward obtained when the machine is operated for the nth time.</a:t>
            </a:r>
          </a:p>
        </p:txBody>
      </p:sp>
      <p:sp>
        <p:nvSpPr>
          <p:cNvPr id="6" name="TextBox 5">
            <a:extLst>
              <a:ext uri="{FF2B5EF4-FFF2-40B4-BE49-F238E27FC236}">
                <a16:creationId xmlns:a16="http://schemas.microsoft.com/office/drawing/2014/main" id="{2974EC31-9844-4A51-A8C8-66ED48C91F6F}"/>
              </a:ext>
            </a:extLst>
          </p:cNvPr>
          <p:cNvSpPr txBox="1"/>
          <p:nvPr/>
        </p:nvSpPr>
        <p:spPr>
          <a:xfrm>
            <a:off x="4351687" y="4151886"/>
            <a:ext cx="6266047" cy="646331"/>
          </a:xfrm>
          <a:prstGeom prst="rect">
            <a:avLst/>
          </a:prstGeom>
          <a:noFill/>
        </p:spPr>
        <p:txBody>
          <a:bodyPr wrap="square" rtlCol="0">
            <a:spAutoFit/>
          </a:bodyPr>
          <a:lstStyle/>
          <a:p>
            <a:r>
              <a:rPr lang="pt-BR" dirty="0"/>
              <a:t>X(n) = f</a:t>
            </a:r>
            <a:r>
              <a:rPr lang="pt-BR" baseline="-25000" dirty="0"/>
              <a:t>n−1</a:t>
            </a:r>
            <a:r>
              <a:rPr lang="pt-BR" dirty="0"/>
              <a:t> (X(0),...,X(n − 1))  ,</a:t>
            </a:r>
            <a:endParaRPr lang="en-US" dirty="0"/>
          </a:p>
        </p:txBody>
      </p:sp>
      <p:sp>
        <p:nvSpPr>
          <p:cNvPr id="7" name="TextBox 6">
            <a:extLst>
              <a:ext uri="{FF2B5EF4-FFF2-40B4-BE49-F238E27FC236}">
                <a16:creationId xmlns:a16="http://schemas.microsoft.com/office/drawing/2014/main" id="{0EF41320-F1A1-4605-B6EE-CC8169878F4D}"/>
              </a:ext>
            </a:extLst>
          </p:cNvPr>
          <p:cNvSpPr txBox="1"/>
          <p:nvPr/>
        </p:nvSpPr>
        <p:spPr>
          <a:xfrm>
            <a:off x="1203158" y="4899537"/>
            <a:ext cx="9530387" cy="646331"/>
          </a:xfrm>
          <a:prstGeom prst="rect">
            <a:avLst/>
          </a:prstGeom>
          <a:noFill/>
        </p:spPr>
        <p:txBody>
          <a:bodyPr wrap="square" rtlCol="0">
            <a:spAutoFit/>
          </a:bodyPr>
          <a:lstStyle/>
          <a:p>
            <a:r>
              <a:rPr lang="en-US" dirty="0"/>
              <a:t>Most efficiently identify the best machine to play, whilst sufficiently exploring the many options in real time?</a:t>
            </a:r>
          </a:p>
        </p:txBody>
      </p:sp>
    </p:spTree>
    <p:extLst>
      <p:ext uri="{BB962C8B-B14F-4D97-AF65-F5344CB8AC3E}">
        <p14:creationId xmlns:p14="http://schemas.microsoft.com/office/powerpoint/2010/main" val="4267694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62E78-74D4-4150-9BE9-B49D1CD3FC2D}"/>
              </a:ext>
            </a:extLst>
          </p:cNvPr>
          <p:cNvSpPr>
            <a:spLocks noGrp="1"/>
          </p:cNvSpPr>
          <p:nvPr>
            <p:ph type="title"/>
          </p:nvPr>
        </p:nvSpPr>
        <p:spPr/>
        <p:txBody>
          <a:bodyPr>
            <a:normAutofit fontScale="90000"/>
          </a:bodyPr>
          <a:lstStyle/>
          <a:p>
            <a:r>
              <a:rPr lang="en-US" b="1" dirty="0"/>
              <a:t>Regret</a:t>
            </a:r>
            <a:br>
              <a:rPr lang="en-US" b="1" dirty="0"/>
            </a:br>
            <a:r>
              <a:rPr lang="en-US" sz="2000" dirty="0"/>
              <a:t>Difference between maximum reward and reward obtained following the algorithm.</a:t>
            </a:r>
            <a:endParaRPr lang="en-US" dirty="0"/>
          </a:p>
        </p:txBody>
      </p:sp>
      <p:pic>
        <p:nvPicPr>
          <p:cNvPr id="6" name="Picture 5">
            <a:extLst>
              <a:ext uri="{FF2B5EF4-FFF2-40B4-BE49-F238E27FC236}">
                <a16:creationId xmlns:a16="http://schemas.microsoft.com/office/drawing/2014/main" id="{4DEDA11F-5E3F-4A71-A824-BEE6D4F8D4A7}"/>
              </a:ext>
            </a:extLst>
          </p:cNvPr>
          <p:cNvPicPr>
            <a:picLocks noChangeAspect="1"/>
          </p:cNvPicPr>
          <p:nvPr/>
        </p:nvPicPr>
        <p:blipFill>
          <a:blip r:embed="rId2"/>
          <a:stretch>
            <a:fillRect/>
          </a:stretch>
        </p:blipFill>
        <p:spPr>
          <a:xfrm>
            <a:off x="6382327" y="2068224"/>
            <a:ext cx="4440147" cy="3552825"/>
          </a:xfrm>
          <a:prstGeom prst="rect">
            <a:avLst/>
          </a:prstGeom>
        </p:spPr>
      </p:pic>
      <p:pic>
        <p:nvPicPr>
          <p:cNvPr id="7" name="Picture 6">
            <a:extLst>
              <a:ext uri="{FF2B5EF4-FFF2-40B4-BE49-F238E27FC236}">
                <a16:creationId xmlns:a16="http://schemas.microsoft.com/office/drawing/2014/main" id="{06C06049-0EB0-46C7-8DBE-5E56114A219D}"/>
              </a:ext>
            </a:extLst>
          </p:cNvPr>
          <p:cNvPicPr>
            <a:picLocks noChangeAspect="1"/>
          </p:cNvPicPr>
          <p:nvPr/>
        </p:nvPicPr>
        <p:blipFill>
          <a:blip r:embed="rId3"/>
          <a:stretch>
            <a:fillRect/>
          </a:stretch>
        </p:blipFill>
        <p:spPr>
          <a:xfrm>
            <a:off x="1130270" y="2068224"/>
            <a:ext cx="4239492" cy="3552825"/>
          </a:xfrm>
          <a:prstGeom prst="rect">
            <a:avLst/>
          </a:prstGeom>
        </p:spPr>
      </p:pic>
    </p:spTree>
    <p:extLst>
      <p:ext uri="{BB962C8B-B14F-4D97-AF65-F5344CB8AC3E}">
        <p14:creationId xmlns:p14="http://schemas.microsoft.com/office/powerpoint/2010/main" val="1220806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D8518-80BA-4662-97CD-F3F5CDBBFDE2}"/>
              </a:ext>
            </a:extLst>
          </p:cNvPr>
          <p:cNvSpPr>
            <a:spLocks noGrp="1"/>
          </p:cNvSpPr>
          <p:nvPr>
            <p:ph type="title"/>
          </p:nvPr>
        </p:nvSpPr>
        <p:spPr>
          <a:xfrm>
            <a:off x="1130270" y="953325"/>
            <a:ext cx="9603275" cy="712916"/>
          </a:xfrm>
        </p:spPr>
        <p:txBody>
          <a:bodyPr/>
          <a:lstStyle/>
          <a:p>
            <a:r>
              <a:rPr lang="en-US" dirty="0"/>
              <a:t>A/B Tests</a:t>
            </a:r>
          </a:p>
        </p:txBody>
      </p:sp>
      <p:sp>
        <p:nvSpPr>
          <p:cNvPr id="3" name="Content Placeholder 2">
            <a:extLst>
              <a:ext uri="{FF2B5EF4-FFF2-40B4-BE49-F238E27FC236}">
                <a16:creationId xmlns:a16="http://schemas.microsoft.com/office/drawing/2014/main" id="{799661BE-49BC-40F7-8F8E-B89686BC69EE}"/>
              </a:ext>
            </a:extLst>
          </p:cNvPr>
          <p:cNvSpPr>
            <a:spLocks noGrp="1"/>
          </p:cNvSpPr>
          <p:nvPr>
            <p:ph idx="1"/>
          </p:nvPr>
        </p:nvSpPr>
        <p:spPr>
          <a:xfrm>
            <a:off x="1130270" y="1682356"/>
            <a:ext cx="9603275" cy="1049235"/>
          </a:xfrm>
        </p:spPr>
        <p:txBody>
          <a:bodyPr/>
          <a:lstStyle/>
          <a:p>
            <a:r>
              <a:rPr lang="en-US" dirty="0"/>
              <a:t>directing a percentage of traffic across each of the variants.</a:t>
            </a:r>
          </a:p>
          <a:p>
            <a:r>
              <a:rPr lang="en-US" dirty="0"/>
              <a:t>performing statistical tests to identify which variant is the best.</a:t>
            </a:r>
          </a:p>
          <a:p>
            <a:pPr marL="0" indent="0">
              <a:buNone/>
            </a:pPr>
            <a:endParaRPr lang="en-US" dirty="0"/>
          </a:p>
        </p:txBody>
      </p:sp>
      <p:sp>
        <p:nvSpPr>
          <p:cNvPr id="4" name="TextBox 3">
            <a:extLst>
              <a:ext uri="{FF2B5EF4-FFF2-40B4-BE49-F238E27FC236}">
                <a16:creationId xmlns:a16="http://schemas.microsoft.com/office/drawing/2014/main" id="{9B73291F-7C27-42E2-9F8C-CEA14377193C}"/>
              </a:ext>
            </a:extLst>
          </p:cNvPr>
          <p:cNvSpPr txBox="1"/>
          <p:nvPr/>
        </p:nvSpPr>
        <p:spPr>
          <a:xfrm>
            <a:off x="1130270" y="2844225"/>
            <a:ext cx="2364770" cy="584775"/>
          </a:xfrm>
          <a:prstGeom prst="rect">
            <a:avLst/>
          </a:prstGeom>
          <a:noFill/>
        </p:spPr>
        <p:txBody>
          <a:bodyPr wrap="square" rtlCol="0">
            <a:spAutoFit/>
          </a:bodyPr>
          <a:lstStyle/>
          <a:p>
            <a:r>
              <a:rPr lang="en-US" sz="3200" dirty="0"/>
              <a:t>Limitations</a:t>
            </a:r>
          </a:p>
        </p:txBody>
      </p:sp>
      <p:sp>
        <p:nvSpPr>
          <p:cNvPr id="5" name="TextBox 4">
            <a:extLst>
              <a:ext uri="{FF2B5EF4-FFF2-40B4-BE49-F238E27FC236}">
                <a16:creationId xmlns:a16="http://schemas.microsoft.com/office/drawing/2014/main" id="{3F79260B-3AAD-40D6-B889-75CF08C888D8}"/>
              </a:ext>
            </a:extLst>
          </p:cNvPr>
          <p:cNvSpPr txBox="1"/>
          <p:nvPr/>
        </p:nvSpPr>
        <p:spPr>
          <a:xfrm>
            <a:off x="1130270" y="3541634"/>
            <a:ext cx="9761250" cy="1754326"/>
          </a:xfrm>
          <a:prstGeom prst="rect">
            <a:avLst/>
          </a:prstGeom>
          <a:noFill/>
        </p:spPr>
        <p:txBody>
          <a:bodyPr wrap="square" rtlCol="0">
            <a:spAutoFit/>
          </a:bodyPr>
          <a:lstStyle/>
          <a:p>
            <a:pPr marL="285750" indent="-285750">
              <a:buFont typeface="Arial" panose="020B0604020202020204" pitchFamily="34" charset="0"/>
              <a:buChar char="•"/>
            </a:pPr>
            <a:r>
              <a:rPr lang="en-US" dirty="0"/>
              <a:t>fails when there are many variations.</a:t>
            </a:r>
          </a:p>
          <a:p>
            <a:pPr marL="285750" indent="-285750">
              <a:buFont typeface="Arial" panose="020B0604020202020204" pitchFamily="34" charset="0"/>
              <a:buChar char="•"/>
            </a:pPr>
            <a:r>
              <a:rPr lang="en-US" dirty="0"/>
              <a:t>Opportunity Cost Is high.</a:t>
            </a:r>
          </a:p>
          <a:p>
            <a:endParaRPr lang="en-US" dirty="0"/>
          </a:p>
          <a:p>
            <a:r>
              <a:rPr lang="en-US" dirty="0"/>
              <a:t>Opportunity Cost: what did Investor miss out on by putting my money into investment A rather than that investment B?</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836299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545E06B-29C0-4F08-9F61-140CD1A7A7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6E54A31-B091-4774-BDD5-9F726783E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86E45D99-FC46-4F4B-B595-20DE014C65A4}"/>
              </a:ext>
            </a:extLst>
          </p:cNvPr>
          <p:cNvSpPr>
            <a:spLocks noGrp="1"/>
          </p:cNvSpPr>
          <p:nvPr>
            <p:ph type="title"/>
          </p:nvPr>
        </p:nvSpPr>
        <p:spPr>
          <a:xfrm>
            <a:off x="1451579" y="2303047"/>
            <a:ext cx="3272093" cy="2674198"/>
          </a:xfrm>
        </p:spPr>
        <p:txBody>
          <a:bodyPr anchor="t">
            <a:normAutofit/>
          </a:bodyPr>
          <a:lstStyle/>
          <a:p>
            <a:r>
              <a:rPr lang="en-US" dirty="0"/>
              <a:t>Exploration-Exploitation Tradeoff</a:t>
            </a:r>
          </a:p>
        </p:txBody>
      </p:sp>
      <p:cxnSp>
        <p:nvCxnSpPr>
          <p:cNvPr id="14" name="Straight Connector 13">
            <a:extLst>
              <a:ext uri="{FF2B5EF4-FFF2-40B4-BE49-F238E27FC236}">
                <a16:creationId xmlns:a16="http://schemas.microsoft.com/office/drawing/2014/main" id="{424E0E46-9D8A-46BA-8EF9-FC43A7EE7A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2146542"/>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6" name="Title 1">
            <a:extLst>
              <a:ext uri="{FF2B5EF4-FFF2-40B4-BE49-F238E27FC236}">
                <a16:creationId xmlns:a16="http://schemas.microsoft.com/office/drawing/2014/main" id="{565909D0-D2D2-46A8-8332-49E6173A4B3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cxnSp>
        <p:nvCxnSpPr>
          <p:cNvPr id="18" name="Straight Connector 17">
            <a:extLst>
              <a:ext uri="{FF2B5EF4-FFF2-40B4-BE49-F238E27FC236}">
                <a16:creationId xmlns:a16="http://schemas.microsoft.com/office/drawing/2014/main" id="{F3D2EAFB-E46A-4A8C-9E83-AF5286317C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AFEA4BCF-1CF9-4959-A2D8-A97926D25B8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graphicFrame>
        <p:nvGraphicFramePr>
          <p:cNvPr id="29" name="Content Placeholder 2">
            <a:extLst>
              <a:ext uri="{FF2B5EF4-FFF2-40B4-BE49-F238E27FC236}">
                <a16:creationId xmlns:a16="http://schemas.microsoft.com/office/drawing/2014/main" id="{644D8BEF-1F3A-424F-89EF-8B7C1BE10300}"/>
              </a:ext>
            </a:extLst>
          </p:cNvPr>
          <p:cNvGraphicFramePr>
            <a:graphicFrameLocks noGrp="1"/>
          </p:cNvGraphicFramePr>
          <p:nvPr>
            <p:ph idx="1"/>
            <p:extLst>
              <p:ext uri="{D42A27DB-BD31-4B8C-83A1-F6EECF244321}">
                <p14:modId xmlns:p14="http://schemas.microsoft.com/office/powerpoint/2010/main" val="1150147731"/>
              </p:ext>
            </p:extLst>
          </p:nvPr>
        </p:nvGraphicFramePr>
        <p:xfrm>
          <a:off x="5141913" y="803275"/>
          <a:ext cx="5913437" cy="4637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38729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13D91-9249-4B2F-BAC3-11D7BB2BD467}"/>
              </a:ext>
            </a:extLst>
          </p:cNvPr>
          <p:cNvSpPr>
            <a:spLocks noGrp="1"/>
          </p:cNvSpPr>
          <p:nvPr>
            <p:ph type="title"/>
          </p:nvPr>
        </p:nvSpPr>
        <p:spPr>
          <a:xfrm>
            <a:off x="1130270" y="953324"/>
            <a:ext cx="9603275" cy="1049235"/>
          </a:xfrm>
        </p:spPr>
        <p:txBody>
          <a:bodyPr>
            <a:normAutofit/>
          </a:bodyPr>
          <a:lstStyle/>
          <a:p>
            <a:r>
              <a:rPr lang="en-US" dirty="0"/>
              <a:t>Gamma Distribution	</a:t>
            </a:r>
          </a:p>
        </p:txBody>
      </p:sp>
      <p:sp>
        <p:nvSpPr>
          <p:cNvPr id="3" name="Content Placeholder 2">
            <a:extLst>
              <a:ext uri="{FF2B5EF4-FFF2-40B4-BE49-F238E27FC236}">
                <a16:creationId xmlns:a16="http://schemas.microsoft.com/office/drawing/2014/main" id="{9745E8F5-918F-4BA0-9910-873E0E3CA9F8}"/>
              </a:ext>
            </a:extLst>
          </p:cNvPr>
          <p:cNvSpPr>
            <a:spLocks noGrp="1"/>
          </p:cNvSpPr>
          <p:nvPr>
            <p:ph idx="1"/>
          </p:nvPr>
        </p:nvSpPr>
        <p:spPr>
          <a:xfrm>
            <a:off x="1130270" y="2166642"/>
            <a:ext cx="4169336" cy="3299705"/>
          </a:xfrm>
        </p:spPr>
        <p:txBody>
          <a:bodyPr>
            <a:normAutofit/>
          </a:bodyPr>
          <a:lstStyle/>
          <a:p>
            <a:pPr marL="0" indent="0">
              <a:lnSpc>
                <a:spcPct val="110000"/>
              </a:lnSpc>
              <a:buNone/>
            </a:pPr>
            <a:r>
              <a:rPr lang="en-US" sz="1500"/>
              <a:t>A two-parameter family of continuous probability distribution.</a:t>
            </a:r>
          </a:p>
          <a:p>
            <a:pPr lvl="1">
              <a:lnSpc>
                <a:spcPct val="110000"/>
              </a:lnSpc>
            </a:pPr>
            <a:r>
              <a:rPr lang="en-US" sz="1500"/>
              <a:t>With a shape parameter </a:t>
            </a:r>
            <a:r>
              <a:rPr lang="en-US" sz="1500" i="1"/>
              <a:t>k</a:t>
            </a:r>
            <a:r>
              <a:rPr lang="en-US" sz="1500"/>
              <a:t> and a scale parameter </a:t>
            </a:r>
            <a:r>
              <a:rPr lang="en-US" sz="1500" i="1"/>
              <a:t>θ</a:t>
            </a:r>
            <a:r>
              <a:rPr lang="en-US" sz="1500"/>
              <a:t>.</a:t>
            </a:r>
          </a:p>
          <a:p>
            <a:pPr lvl="1">
              <a:lnSpc>
                <a:spcPct val="110000"/>
              </a:lnSpc>
            </a:pPr>
            <a:r>
              <a:rPr lang="en-US" sz="1500"/>
              <a:t>With a shape parameter </a:t>
            </a:r>
            <a:r>
              <a:rPr lang="en-US" sz="1500" i="1"/>
              <a:t>α</a:t>
            </a:r>
            <a:r>
              <a:rPr lang="en-US" sz="1500"/>
              <a:t> = </a:t>
            </a:r>
            <a:r>
              <a:rPr lang="en-US" sz="1500" i="1"/>
              <a:t>k</a:t>
            </a:r>
            <a:r>
              <a:rPr lang="en-US" sz="1500"/>
              <a:t> and an inverse scale parameter </a:t>
            </a:r>
            <a:r>
              <a:rPr lang="en-US" sz="1500" i="1"/>
              <a:t>β</a:t>
            </a:r>
            <a:r>
              <a:rPr lang="en-US" sz="1500"/>
              <a:t> = 1/</a:t>
            </a:r>
            <a:r>
              <a:rPr lang="en-US" sz="1500" i="1"/>
              <a:t>θ</a:t>
            </a:r>
            <a:r>
              <a:rPr lang="en-US" sz="1500"/>
              <a:t>, called a rate parameter.</a:t>
            </a:r>
          </a:p>
          <a:p>
            <a:pPr marL="457200" lvl="1" indent="0">
              <a:lnSpc>
                <a:spcPct val="110000"/>
              </a:lnSpc>
              <a:buNone/>
            </a:pPr>
            <a:r>
              <a:rPr lang="en-US" sz="1500"/>
              <a:t>Mean = </a:t>
            </a:r>
            <a:r>
              <a:rPr lang="en-US" sz="1500" i="1"/>
              <a:t>α/ β</a:t>
            </a:r>
          </a:p>
          <a:p>
            <a:pPr marL="457200" lvl="1" indent="0">
              <a:lnSpc>
                <a:spcPct val="110000"/>
              </a:lnSpc>
              <a:buNone/>
            </a:pPr>
            <a:r>
              <a:rPr lang="en-US" sz="1500" i="1"/>
              <a:t>Variance = α/ β</a:t>
            </a:r>
            <a:r>
              <a:rPr lang="en-US" sz="1500" i="1" baseline="30000"/>
              <a:t>2</a:t>
            </a:r>
          </a:p>
          <a:p>
            <a:pPr marL="457200" lvl="1" indent="0">
              <a:lnSpc>
                <a:spcPct val="110000"/>
              </a:lnSpc>
              <a:buNone/>
            </a:pPr>
            <a:endParaRPr lang="en-US" sz="1500" i="1"/>
          </a:p>
          <a:p>
            <a:pPr marL="457200" lvl="1" indent="0">
              <a:lnSpc>
                <a:spcPct val="110000"/>
              </a:lnSpc>
              <a:buNone/>
            </a:pPr>
            <a:endParaRPr lang="en-US" sz="1500"/>
          </a:p>
          <a:p>
            <a:pPr>
              <a:lnSpc>
                <a:spcPct val="110000"/>
              </a:lnSpc>
            </a:pPr>
            <a:endParaRPr lang="en-US" sz="1500"/>
          </a:p>
          <a:p>
            <a:pPr>
              <a:lnSpc>
                <a:spcPct val="110000"/>
              </a:lnSpc>
            </a:pPr>
            <a:endParaRPr lang="en-US" sz="1500"/>
          </a:p>
        </p:txBody>
      </p:sp>
      <p:grpSp>
        <p:nvGrpSpPr>
          <p:cNvPr id="20" name="Group 19">
            <a:extLst>
              <a:ext uri="{FF2B5EF4-FFF2-40B4-BE49-F238E27FC236}">
                <a16:creationId xmlns:a16="http://schemas.microsoft.com/office/drawing/2014/main" id="{B7AED83A-F21C-4AC2-8159-956E37D46DE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73100" y="2166642"/>
            <a:ext cx="4964072" cy="3306033"/>
            <a:chOff x="5773100" y="2166642"/>
            <a:chExt cx="4964072" cy="3306033"/>
          </a:xfrm>
        </p:grpSpPr>
        <p:sp>
          <p:nvSpPr>
            <p:cNvPr id="21" name="Rectangle 20">
              <a:extLst>
                <a:ext uri="{FF2B5EF4-FFF2-40B4-BE49-F238E27FC236}">
                  <a16:creationId xmlns:a16="http://schemas.microsoft.com/office/drawing/2014/main" id="{84A71D92-0063-438A-AF02-BBFFCC654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3100" y="2166642"/>
              <a:ext cx="4964072" cy="3306033"/>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ADD8CE1-3C09-4893-83BA-A6615301B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42007" y="2314897"/>
              <a:ext cx="4631437" cy="2997249"/>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4" name="Rectangle 23">
            <a:extLst>
              <a:ext uri="{FF2B5EF4-FFF2-40B4-BE49-F238E27FC236}">
                <a16:creationId xmlns:a16="http://schemas.microsoft.com/office/drawing/2014/main" id="{C2F554DC-0449-4120-8DCF-E1588C19F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05732" y="2479489"/>
            <a:ext cx="4303987" cy="2664003"/>
          </a:xfrm>
          <a:prstGeom prst="rect">
            <a:avLst/>
          </a:prstGeom>
          <a:solidFill>
            <a:srgbClr val="FFFFFE"/>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screenshot of a cell phone&#10;&#10;Description automatically generated">
            <a:extLst>
              <a:ext uri="{FF2B5EF4-FFF2-40B4-BE49-F238E27FC236}">
                <a16:creationId xmlns:a16="http://schemas.microsoft.com/office/drawing/2014/main" id="{2A530113-0A51-487A-9ABC-3474217685CF}"/>
              </a:ext>
            </a:extLst>
          </p:cNvPr>
          <p:cNvPicPr>
            <a:picLocks noChangeAspect="1"/>
          </p:cNvPicPr>
          <p:nvPr/>
        </p:nvPicPr>
        <p:blipFill>
          <a:blip r:embed="rId2"/>
          <a:stretch>
            <a:fillRect/>
          </a:stretch>
        </p:blipFill>
        <p:spPr>
          <a:xfrm>
            <a:off x="6258558" y="3505628"/>
            <a:ext cx="3993156" cy="628922"/>
          </a:xfrm>
          <a:prstGeom prst="rect">
            <a:avLst/>
          </a:prstGeom>
        </p:spPr>
      </p:pic>
    </p:spTree>
    <p:extLst>
      <p:ext uri="{BB962C8B-B14F-4D97-AF65-F5344CB8AC3E}">
        <p14:creationId xmlns:p14="http://schemas.microsoft.com/office/powerpoint/2010/main" val="1090053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DDCED-963C-4D58-B90F-3838F9171CBB}"/>
              </a:ext>
            </a:extLst>
          </p:cNvPr>
          <p:cNvSpPr>
            <a:spLocks noGrp="1"/>
          </p:cNvSpPr>
          <p:nvPr>
            <p:ph type="title"/>
          </p:nvPr>
        </p:nvSpPr>
        <p:spPr>
          <a:xfrm>
            <a:off x="1130270" y="953324"/>
            <a:ext cx="9603275" cy="801585"/>
          </a:xfrm>
        </p:spPr>
        <p:txBody>
          <a:bodyPr/>
          <a:lstStyle/>
          <a:p>
            <a:r>
              <a:rPr lang="en-US" dirty="0"/>
              <a:t>Approach 1 : Epsilon(e)-Greedy	</a:t>
            </a:r>
          </a:p>
        </p:txBody>
      </p:sp>
      <p:sp>
        <p:nvSpPr>
          <p:cNvPr id="3" name="Content Placeholder 2">
            <a:extLst>
              <a:ext uri="{FF2B5EF4-FFF2-40B4-BE49-F238E27FC236}">
                <a16:creationId xmlns:a16="http://schemas.microsoft.com/office/drawing/2014/main" id="{7E01899E-EE34-470E-AA89-920EE3CBC44F}"/>
              </a:ext>
            </a:extLst>
          </p:cNvPr>
          <p:cNvSpPr>
            <a:spLocks noGrp="1"/>
          </p:cNvSpPr>
          <p:nvPr>
            <p:ph idx="1"/>
          </p:nvPr>
        </p:nvSpPr>
        <p:spPr>
          <a:xfrm>
            <a:off x="1130270" y="1838779"/>
            <a:ext cx="9603275" cy="937191"/>
          </a:xfrm>
        </p:spPr>
        <p:txBody>
          <a:bodyPr/>
          <a:lstStyle/>
          <a:p>
            <a:r>
              <a:rPr lang="en-US" dirty="0"/>
              <a:t>After an initial period of exploration (for example 1000 trials), the algorithm greedily exploits the best option </a:t>
            </a:r>
            <a:r>
              <a:rPr lang="en-US" i="1" dirty="0"/>
              <a:t>k</a:t>
            </a:r>
            <a:r>
              <a:rPr lang="en-US" dirty="0"/>
              <a:t>,</a:t>
            </a:r>
            <a:r>
              <a:rPr lang="en-US" i="1" dirty="0"/>
              <a:t> e </a:t>
            </a:r>
            <a:r>
              <a:rPr lang="en-US" dirty="0"/>
              <a:t>percent of the time.</a:t>
            </a:r>
          </a:p>
        </p:txBody>
      </p:sp>
      <p:sp>
        <p:nvSpPr>
          <p:cNvPr id="4" name="TextBox 3">
            <a:extLst>
              <a:ext uri="{FF2B5EF4-FFF2-40B4-BE49-F238E27FC236}">
                <a16:creationId xmlns:a16="http://schemas.microsoft.com/office/drawing/2014/main" id="{870DC2F4-D3C4-4ABA-91DE-C2A4E75F1150}"/>
              </a:ext>
            </a:extLst>
          </p:cNvPr>
          <p:cNvSpPr txBox="1"/>
          <p:nvPr/>
        </p:nvSpPr>
        <p:spPr>
          <a:xfrm>
            <a:off x="1130270" y="2900699"/>
            <a:ext cx="2842290" cy="584775"/>
          </a:xfrm>
          <a:prstGeom prst="rect">
            <a:avLst/>
          </a:prstGeom>
          <a:noFill/>
        </p:spPr>
        <p:txBody>
          <a:bodyPr wrap="square" rtlCol="0">
            <a:spAutoFit/>
          </a:bodyPr>
          <a:lstStyle/>
          <a:p>
            <a:r>
              <a:rPr lang="en-US" sz="3200" dirty="0"/>
              <a:t>Limitation	</a:t>
            </a:r>
          </a:p>
        </p:txBody>
      </p:sp>
      <p:sp>
        <p:nvSpPr>
          <p:cNvPr id="5" name="TextBox 4">
            <a:extLst>
              <a:ext uri="{FF2B5EF4-FFF2-40B4-BE49-F238E27FC236}">
                <a16:creationId xmlns:a16="http://schemas.microsoft.com/office/drawing/2014/main" id="{0C457A3F-EEF0-431D-87AF-B3964416559B}"/>
              </a:ext>
            </a:extLst>
          </p:cNvPr>
          <p:cNvSpPr txBox="1"/>
          <p:nvPr/>
        </p:nvSpPr>
        <p:spPr>
          <a:xfrm>
            <a:off x="1294362" y="3610203"/>
            <a:ext cx="9603275" cy="369332"/>
          </a:xfrm>
          <a:prstGeom prst="rect">
            <a:avLst/>
          </a:prstGeom>
          <a:noFill/>
        </p:spPr>
        <p:txBody>
          <a:bodyPr wrap="square" rtlCol="0">
            <a:spAutoFit/>
          </a:bodyPr>
          <a:lstStyle/>
          <a:p>
            <a:pPr marL="285750" indent="-285750">
              <a:buFont typeface="Arial" panose="020B0604020202020204" pitchFamily="34" charset="0"/>
              <a:buChar char="•"/>
            </a:pPr>
            <a:r>
              <a:rPr lang="en-US" dirty="0"/>
              <a:t> under explore the variant space before exploiting.</a:t>
            </a:r>
          </a:p>
        </p:txBody>
      </p:sp>
    </p:spTree>
    <p:extLst>
      <p:ext uri="{BB962C8B-B14F-4D97-AF65-F5344CB8AC3E}">
        <p14:creationId xmlns:p14="http://schemas.microsoft.com/office/powerpoint/2010/main" val="1523925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AC00E-F324-4A9C-B896-B4B79233821F}"/>
              </a:ext>
            </a:extLst>
          </p:cNvPr>
          <p:cNvSpPr>
            <a:spLocks noGrp="1"/>
          </p:cNvSpPr>
          <p:nvPr>
            <p:ph type="title"/>
          </p:nvPr>
        </p:nvSpPr>
        <p:spPr>
          <a:xfrm>
            <a:off x="1130270" y="953324"/>
            <a:ext cx="9603275" cy="746167"/>
          </a:xfrm>
        </p:spPr>
        <p:txBody>
          <a:bodyPr/>
          <a:lstStyle/>
          <a:p>
            <a:r>
              <a:rPr lang="en-US" dirty="0"/>
              <a:t>Approach 2 :Thompson Sampling	</a:t>
            </a:r>
          </a:p>
        </p:txBody>
      </p:sp>
      <p:sp>
        <p:nvSpPr>
          <p:cNvPr id="3" name="Content Placeholder 2">
            <a:extLst>
              <a:ext uri="{FF2B5EF4-FFF2-40B4-BE49-F238E27FC236}">
                <a16:creationId xmlns:a16="http://schemas.microsoft.com/office/drawing/2014/main" id="{730FA669-C9B4-4DFA-8F07-08F5CBD7CB02}"/>
              </a:ext>
            </a:extLst>
          </p:cNvPr>
          <p:cNvSpPr>
            <a:spLocks noGrp="1"/>
          </p:cNvSpPr>
          <p:nvPr>
            <p:ph idx="1"/>
          </p:nvPr>
        </p:nvSpPr>
        <p:spPr>
          <a:xfrm>
            <a:off x="1130270" y="1839260"/>
            <a:ext cx="9603275" cy="1445191"/>
          </a:xfrm>
        </p:spPr>
        <p:txBody>
          <a:bodyPr/>
          <a:lstStyle/>
          <a:p>
            <a:r>
              <a:rPr lang="en-US" dirty="0"/>
              <a:t>This is not a greedy search method.</a:t>
            </a:r>
          </a:p>
          <a:p>
            <a:r>
              <a:rPr lang="en-US" dirty="0"/>
              <a:t>Exploration is more complex.</a:t>
            </a:r>
          </a:p>
          <a:p>
            <a:r>
              <a:rPr lang="en-US" dirty="0"/>
              <a:t>It is Bayesian</a:t>
            </a:r>
          </a:p>
          <a:p>
            <a:endParaRPr lang="en-US" dirty="0"/>
          </a:p>
          <a:p>
            <a:pPr marL="0" indent="0">
              <a:buNone/>
            </a:pPr>
            <a:endParaRPr lang="en-US" dirty="0"/>
          </a:p>
        </p:txBody>
      </p:sp>
      <p:sp>
        <p:nvSpPr>
          <p:cNvPr id="4" name="TextBox 3">
            <a:extLst>
              <a:ext uri="{FF2B5EF4-FFF2-40B4-BE49-F238E27FC236}">
                <a16:creationId xmlns:a16="http://schemas.microsoft.com/office/drawing/2014/main" id="{65123363-48CB-4855-8E74-45FBCA78B30E}"/>
              </a:ext>
            </a:extLst>
          </p:cNvPr>
          <p:cNvSpPr txBox="1"/>
          <p:nvPr/>
        </p:nvSpPr>
        <p:spPr>
          <a:xfrm>
            <a:off x="1243214" y="3573550"/>
            <a:ext cx="9906000" cy="2031325"/>
          </a:xfrm>
          <a:prstGeom prst="rect">
            <a:avLst/>
          </a:prstGeom>
          <a:noFill/>
        </p:spPr>
        <p:txBody>
          <a:bodyPr wrap="square" rtlCol="0">
            <a:spAutoFit/>
          </a:bodyPr>
          <a:lstStyle/>
          <a:p>
            <a:r>
              <a:rPr lang="en-US" dirty="0"/>
              <a:t>Approach</a:t>
            </a:r>
          </a:p>
          <a:p>
            <a:pPr marL="285750" indent="-285750">
              <a:buFont typeface="Arial" panose="020B0604020202020204" pitchFamily="34" charset="0"/>
              <a:buChar char="•"/>
            </a:pPr>
            <a:r>
              <a:rPr lang="en-US" dirty="0"/>
              <a:t>Set a uniform prior distribution between 0 and 1</a:t>
            </a:r>
            <a:r>
              <a:rPr lang="en-US" i="1" dirty="0"/>
              <a:t> </a:t>
            </a:r>
            <a:r>
              <a:rPr lang="en-US" dirty="0"/>
              <a:t>for each variant </a:t>
            </a:r>
            <a:r>
              <a:rPr lang="en-US" i="1" dirty="0"/>
              <a:t>k’s payout rate.</a:t>
            </a:r>
          </a:p>
          <a:p>
            <a:pPr marL="285750" indent="-285750">
              <a:buFont typeface="Arial" panose="020B0604020202020204" pitchFamily="34" charset="0"/>
              <a:buChar char="•"/>
            </a:pPr>
            <a:r>
              <a:rPr lang="en-US" dirty="0"/>
              <a:t>Draw a parameter </a:t>
            </a:r>
            <a:r>
              <a:rPr lang="en-US" i="1" dirty="0"/>
              <a:t>theta </a:t>
            </a:r>
            <a:r>
              <a:rPr lang="en-US" dirty="0"/>
              <a:t>from each </a:t>
            </a:r>
            <a:r>
              <a:rPr lang="en-US" i="1" dirty="0"/>
              <a:t>k's</a:t>
            </a:r>
            <a:r>
              <a:rPr lang="en-US" dirty="0"/>
              <a:t> posterior distribution.</a:t>
            </a:r>
          </a:p>
          <a:p>
            <a:pPr marL="285750" indent="-285750">
              <a:buFont typeface="Arial" panose="020B0604020202020204" pitchFamily="34" charset="0"/>
              <a:buChar char="•"/>
            </a:pPr>
            <a:r>
              <a:rPr lang="en-US" dirty="0"/>
              <a:t>Select the variant </a:t>
            </a:r>
            <a:r>
              <a:rPr lang="en-US" i="1" dirty="0"/>
              <a:t>k</a:t>
            </a:r>
            <a:r>
              <a:rPr lang="en-US" dirty="0"/>
              <a:t> that is associated with the highest parameter theta.</a:t>
            </a:r>
          </a:p>
          <a:p>
            <a:pPr marL="285750" indent="-285750">
              <a:buFont typeface="Arial" panose="020B0604020202020204" pitchFamily="34" charset="0"/>
              <a:buChar char="•"/>
            </a:pPr>
            <a:r>
              <a:rPr lang="en-US" dirty="0"/>
              <a:t>Observe the reward and update the distribution parameters.</a:t>
            </a:r>
          </a:p>
          <a:p>
            <a:pPr marL="285750" indent="-285750">
              <a:buFont typeface="Arial" panose="020B0604020202020204" pitchFamily="34" charset="0"/>
              <a:buChar char="•"/>
            </a:pPr>
            <a:endParaRPr lang="en-US" dirty="0"/>
          </a:p>
          <a:p>
            <a:r>
              <a:rPr lang="en-US" b="1" dirty="0"/>
              <a:t>Posterior Distribution = Prior Distribution + Likelihood Function (“new evidence”)</a:t>
            </a:r>
            <a:endParaRPr lang="en-US" dirty="0"/>
          </a:p>
        </p:txBody>
      </p:sp>
    </p:spTree>
    <p:extLst>
      <p:ext uri="{BB962C8B-B14F-4D97-AF65-F5344CB8AC3E}">
        <p14:creationId xmlns:p14="http://schemas.microsoft.com/office/powerpoint/2010/main" val="10916894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docProps/app.xml><?xml version="1.0" encoding="utf-8"?>
<Properties xmlns="http://schemas.openxmlformats.org/officeDocument/2006/extended-properties" xmlns:vt="http://schemas.openxmlformats.org/officeDocument/2006/docPropsVTypes">
  <TotalTime>24</TotalTime>
  <Words>644</Words>
  <Application>Microsoft Office PowerPoint</Application>
  <PresentationFormat>Widescreen</PresentationFormat>
  <Paragraphs>54</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Century Gothic</vt:lpstr>
      <vt:lpstr>Gallery</vt:lpstr>
      <vt:lpstr>Reinforcement Learning</vt:lpstr>
      <vt:lpstr>Reinforcement learning is an area of machine learning concerned with how software agents ought to take actions in an environment to maximize some notion of cumulative reward.</vt:lpstr>
      <vt:lpstr>MAB: Multi Armed Bandit Problem </vt:lpstr>
      <vt:lpstr>Regret Difference between maximum reward and reward obtained following the algorithm.</vt:lpstr>
      <vt:lpstr>A/B Tests</vt:lpstr>
      <vt:lpstr>Exploration-Exploitation Tradeoff</vt:lpstr>
      <vt:lpstr>Gamma Distribution </vt:lpstr>
      <vt:lpstr>Approach 1 : Epsilon(e)-Greedy </vt:lpstr>
      <vt:lpstr>Approach 2 :Thompson Sampling </vt:lpstr>
      <vt:lpstr>Approach 3 UCB (Upper Confidence Bound)</vt:lpstr>
      <vt:lpstr>Dynamic Pricing For Hotel Room Booking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Reinforcement Learning</dc:title>
  <dc:creator>Vijay Garg</dc:creator>
  <cp:lastModifiedBy>Vijay Garg</cp:lastModifiedBy>
  <cp:revision>3</cp:revision>
  <dcterms:created xsi:type="dcterms:W3CDTF">2019-11-25T10:11:30Z</dcterms:created>
  <dcterms:modified xsi:type="dcterms:W3CDTF">2019-11-25T10:36:10Z</dcterms:modified>
</cp:coreProperties>
</file>