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82" r:id="rId5"/>
    <p:sldMasterId id="2147483707" r:id="rId6"/>
    <p:sldMasterId id="2147483728" r:id="rId7"/>
    <p:sldMasterId id="2147483751" r:id="rId8"/>
  </p:sldMasterIdLst>
  <p:notesMasterIdLst>
    <p:notesMasterId r:id="rId24"/>
  </p:notesMasterIdLst>
  <p:sldIdLst>
    <p:sldId id="256" r:id="rId9"/>
    <p:sldId id="1755" r:id="rId10"/>
    <p:sldId id="1756" r:id="rId11"/>
    <p:sldId id="1757" r:id="rId12"/>
    <p:sldId id="262" r:id="rId13"/>
    <p:sldId id="257" r:id="rId14"/>
    <p:sldId id="1759" r:id="rId15"/>
    <p:sldId id="258" r:id="rId16"/>
    <p:sldId id="1754" r:id="rId17"/>
    <p:sldId id="261" r:id="rId18"/>
    <p:sldId id="1758" r:id="rId19"/>
    <p:sldId id="264" r:id="rId20"/>
    <p:sldId id="263" r:id="rId21"/>
    <p:sldId id="1753"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2560B-3962-4175-8719-DE5F2B14A898}" v="6" dt="2019-10-14T08:50:54.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96"/>
  </p:normalViewPr>
  <p:slideViewPr>
    <p:cSldViewPr snapToGrid="0" snapToObjects="1">
      <p:cViewPr varScale="1">
        <p:scale>
          <a:sx n="66" d="100"/>
          <a:sy n="66" d="100"/>
        </p:scale>
        <p:origin x="6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A0BB1-C5F9-434E-898A-9EF347500DD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5D05E07-EA57-42AD-A601-E4FBE3C68467}">
      <dgm:prSet/>
      <dgm:spPr/>
      <dgm:t>
        <a:bodyPr/>
        <a:lstStyle/>
        <a:p>
          <a:pPr>
            <a:lnSpc>
              <a:spcPct val="100000"/>
            </a:lnSpc>
          </a:pPr>
          <a:r>
            <a:rPr lang="en-US" dirty="0"/>
            <a:t>Environment: The context in which the algorithms will run.</a:t>
          </a:r>
        </a:p>
      </dgm:t>
    </dgm:pt>
    <dgm:pt modelId="{8DD5F25C-2AC9-4A35-B762-8465CFFA9897}" type="parTrans" cxnId="{9D810B71-0F2E-42C4-8832-9F3A17046338}">
      <dgm:prSet/>
      <dgm:spPr/>
      <dgm:t>
        <a:bodyPr/>
        <a:lstStyle/>
        <a:p>
          <a:endParaRPr lang="en-US"/>
        </a:p>
      </dgm:t>
    </dgm:pt>
    <dgm:pt modelId="{A4CDCCCD-AC99-4601-B966-999277D4C5A5}" type="sibTrans" cxnId="{9D810B71-0F2E-42C4-8832-9F3A17046338}">
      <dgm:prSet/>
      <dgm:spPr/>
      <dgm:t>
        <a:bodyPr/>
        <a:lstStyle/>
        <a:p>
          <a:endParaRPr lang="en-US"/>
        </a:p>
      </dgm:t>
    </dgm:pt>
    <dgm:pt modelId="{2A6607ED-9C98-48AF-9D87-1717812BE116}">
      <dgm:prSet/>
      <dgm:spPr/>
      <dgm:t>
        <a:bodyPr/>
        <a:lstStyle/>
        <a:p>
          <a:pPr>
            <a:lnSpc>
              <a:spcPct val="100000"/>
            </a:lnSpc>
          </a:pPr>
          <a:r>
            <a:rPr lang="en-US"/>
            <a:t>Agent :Something which interacts with our environment.</a:t>
          </a:r>
        </a:p>
      </dgm:t>
    </dgm:pt>
    <dgm:pt modelId="{687040E1-0C2E-45EF-857B-5B34426CF07E}" type="parTrans" cxnId="{CE416F5A-0964-4D5B-94F7-DFCA0C2D4395}">
      <dgm:prSet/>
      <dgm:spPr/>
      <dgm:t>
        <a:bodyPr/>
        <a:lstStyle/>
        <a:p>
          <a:endParaRPr lang="en-US"/>
        </a:p>
      </dgm:t>
    </dgm:pt>
    <dgm:pt modelId="{E0FBB1FD-71F7-467C-8BF2-BFE60D63D6EE}" type="sibTrans" cxnId="{CE416F5A-0964-4D5B-94F7-DFCA0C2D4395}">
      <dgm:prSet/>
      <dgm:spPr/>
      <dgm:t>
        <a:bodyPr/>
        <a:lstStyle/>
        <a:p>
          <a:endParaRPr lang="en-US"/>
        </a:p>
      </dgm:t>
    </dgm:pt>
    <dgm:pt modelId="{2B2BA366-BA56-429B-B40C-370944327A5E}">
      <dgm:prSet/>
      <dgm:spPr/>
      <dgm:t>
        <a:bodyPr/>
        <a:lstStyle/>
        <a:p>
          <a:pPr>
            <a:lnSpc>
              <a:spcPct val="100000"/>
            </a:lnSpc>
          </a:pPr>
          <a:r>
            <a:rPr lang="en-US"/>
            <a:t>Action: The steps that can be taken by the agent at any state. </a:t>
          </a:r>
        </a:p>
      </dgm:t>
    </dgm:pt>
    <dgm:pt modelId="{32248B2A-727B-49FD-A40C-445409F7B897}" type="parTrans" cxnId="{FC956CFE-6832-44B0-A108-DAF460C0FCA0}">
      <dgm:prSet/>
      <dgm:spPr/>
      <dgm:t>
        <a:bodyPr/>
        <a:lstStyle/>
        <a:p>
          <a:endParaRPr lang="en-US"/>
        </a:p>
      </dgm:t>
    </dgm:pt>
    <dgm:pt modelId="{241D172B-2AE0-4AB3-BB07-17D9A036F41A}" type="sibTrans" cxnId="{FC956CFE-6832-44B0-A108-DAF460C0FCA0}">
      <dgm:prSet/>
      <dgm:spPr/>
      <dgm:t>
        <a:bodyPr/>
        <a:lstStyle/>
        <a:p>
          <a:endParaRPr lang="en-US"/>
        </a:p>
      </dgm:t>
    </dgm:pt>
    <dgm:pt modelId="{81080C0F-F0D1-461E-8383-59E5B9BA7918}">
      <dgm:prSet/>
      <dgm:spPr/>
      <dgm:t>
        <a:bodyPr/>
        <a:lstStyle/>
        <a:p>
          <a:pPr>
            <a:lnSpc>
              <a:spcPct val="100000"/>
            </a:lnSpc>
          </a:pPr>
          <a:r>
            <a:rPr lang="en-US"/>
            <a:t>State: The information used to determine what happens next.</a:t>
          </a:r>
        </a:p>
      </dgm:t>
    </dgm:pt>
    <dgm:pt modelId="{CE3C253E-1CE6-4621-8C1D-0573A70F9FF7}" type="parTrans" cxnId="{77D0FCA7-191D-406E-BD63-D03FFA31D876}">
      <dgm:prSet/>
      <dgm:spPr/>
      <dgm:t>
        <a:bodyPr/>
        <a:lstStyle/>
        <a:p>
          <a:endParaRPr lang="en-US"/>
        </a:p>
      </dgm:t>
    </dgm:pt>
    <dgm:pt modelId="{E819E633-A6BF-4F4C-AE41-87A9417848BF}" type="sibTrans" cxnId="{77D0FCA7-191D-406E-BD63-D03FFA31D876}">
      <dgm:prSet/>
      <dgm:spPr/>
      <dgm:t>
        <a:bodyPr/>
        <a:lstStyle/>
        <a:p>
          <a:endParaRPr lang="en-US"/>
        </a:p>
      </dgm:t>
    </dgm:pt>
    <dgm:pt modelId="{E8EEB1B9-50EB-4341-A462-4D70665C6C42}">
      <dgm:prSet/>
      <dgm:spPr/>
      <dgm:t>
        <a:bodyPr/>
        <a:lstStyle/>
        <a:p>
          <a:pPr>
            <a:lnSpc>
              <a:spcPct val="100000"/>
            </a:lnSpc>
          </a:pPr>
          <a:r>
            <a:rPr lang="en-US"/>
            <a:t>Reward: Allow RF to conclude instead of arriving at a prediction.</a:t>
          </a:r>
        </a:p>
      </dgm:t>
    </dgm:pt>
    <dgm:pt modelId="{64621F5B-F793-45ED-A49B-46EF99D6B68F}" type="parTrans" cxnId="{D85B9DC1-7198-4954-A85C-548A0A9F1E26}">
      <dgm:prSet/>
      <dgm:spPr/>
      <dgm:t>
        <a:bodyPr/>
        <a:lstStyle/>
        <a:p>
          <a:endParaRPr lang="en-US"/>
        </a:p>
      </dgm:t>
    </dgm:pt>
    <dgm:pt modelId="{B7454413-870A-48C9-96D4-54EF33998788}" type="sibTrans" cxnId="{D85B9DC1-7198-4954-A85C-548A0A9F1E26}">
      <dgm:prSet/>
      <dgm:spPr/>
      <dgm:t>
        <a:bodyPr/>
        <a:lstStyle/>
        <a:p>
          <a:endParaRPr lang="en-US"/>
        </a:p>
      </dgm:t>
    </dgm:pt>
    <dgm:pt modelId="{A7210E73-A9BA-4F96-9AEB-F251D68AF965}">
      <dgm:prSet/>
      <dgm:spPr/>
      <dgm:t>
        <a:bodyPr/>
        <a:lstStyle/>
        <a:p>
          <a:pPr>
            <a:lnSpc>
              <a:spcPct val="100000"/>
            </a:lnSpc>
          </a:pPr>
          <a:r>
            <a:rPr lang="en-US"/>
            <a:t>Policy: </a:t>
          </a:r>
          <a:r>
            <a:rPr lang="en-US" i="1"/>
            <a:t>Agent's strategy</a:t>
          </a:r>
          <a:endParaRPr lang="en-US"/>
        </a:p>
      </dgm:t>
    </dgm:pt>
    <dgm:pt modelId="{2F083C26-9FBA-452A-A48C-C6C0D9FD6848}" type="parTrans" cxnId="{7830AD01-38FD-484C-8A05-ADC9F0157B0C}">
      <dgm:prSet/>
      <dgm:spPr/>
      <dgm:t>
        <a:bodyPr/>
        <a:lstStyle/>
        <a:p>
          <a:endParaRPr lang="en-US"/>
        </a:p>
      </dgm:t>
    </dgm:pt>
    <dgm:pt modelId="{C5F46DBA-EA17-4476-B817-9ECFBC8BAFDC}" type="sibTrans" cxnId="{7830AD01-38FD-484C-8A05-ADC9F0157B0C}">
      <dgm:prSet/>
      <dgm:spPr/>
      <dgm:t>
        <a:bodyPr/>
        <a:lstStyle/>
        <a:p>
          <a:endParaRPr lang="en-US"/>
        </a:p>
      </dgm:t>
    </dgm:pt>
    <dgm:pt modelId="{4DB67A2F-7BB0-49F5-B29C-352D5CE7C4B3}" type="pres">
      <dgm:prSet presAssocID="{453A0BB1-C5F9-434E-898A-9EF347500DD9}" presName="root" presStyleCnt="0">
        <dgm:presLayoutVars>
          <dgm:dir/>
          <dgm:resizeHandles val="exact"/>
        </dgm:presLayoutVars>
      </dgm:prSet>
      <dgm:spPr/>
    </dgm:pt>
    <dgm:pt modelId="{816144CD-4001-47FB-B85B-B1EC72654A06}" type="pres">
      <dgm:prSet presAssocID="{45D05E07-EA57-42AD-A601-E4FBE3C68467}" presName="compNode" presStyleCnt="0"/>
      <dgm:spPr/>
    </dgm:pt>
    <dgm:pt modelId="{85206AF1-8443-4873-A595-AEC7701C98F8}" type="pres">
      <dgm:prSet presAssocID="{45D05E07-EA57-42AD-A601-E4FBE3C68467}" presName="bgRect" presStyleLbl="bgShp" presStyleIdx="0" presStyleCnt="6"/>
      <dgm:spPr/>
    </dgm:pt>
    <dgm:pt modelId="{00AAA356-016B-4D36-BB05-F37841C63C7B}" type="pres">
      <dgm:prSet presAssocID="{45D05E07-EA57-42AD-A601-E4FBE3C6846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A745627F-5F89-4955-A939-24E9FA2F1371}" type="pres">
      <dgm:prSet presAssocID="{45D05E07-EA57-42AD-A601-E4FBE3C68467}" presName="spaceRect" presStyleCnt="0"/>
      <dgm:spPr/>
    </dgm:pt>
    <dgm:pt modelId="{22E39FEA-C99E-4459-9FCC-7AC046E67048}" type="pres">
      <dgm:prSet presAssocID="{45D05E07-EA57-42AD-A601-E4FBE3C68467}" presName="parTx" presStyleLbl="revTx" presStyleIdx="0" presStyleCnt="6">
        <dgm:presLayoutVars>
          <dgm:chMax val="0"/>
          <dgm:chPref val="0"/>
        </dgm:presLayoutVars>
      </dgm:prSet>
      <dgm:spPr/>
    </dgm:pt>
    <dgm:pt modelId="{8EFB67ED-5515-4FE5-9685-B7A42ABEF8EB}" type="pres">
      <dgm:prSet presAssocID="{A4CDCCCD-AC99-4601-B966-999277D4C5A5}" presName="sibTrans" presStyleCnt="0"/>
      <dgm:spPr/>
    </dgm:pt>
    <dgm:pt modelId="{9DD6819B-6BAB-4471-8E3E-1384901ACE27}" type="pres">
      <dgm:prSet presAssocID="{2A6607ED-9C98-48AF-9D87-1717812BE116}" presName="compNode" presStyleCnt="0"/>
      <dgm:spPr/>
    </dgm:pt>
    <dgm:pt modelId="{95E3D8FB-31CC-4426-B3C7-275311903EE7}" type="pres">
      <dgm:prSet presAssocID="{2A6607ED-9C98-48AF-9D87-1717812BE116}" presName="bgRect" presStyleLbl="bgShp" presStyleIdx="1" presStyleCnt="6"/>
      <dgm:spPr/>
    </dgm:pt>
    <dgm:pt modelId="{55F0F8BE-799C-40D2-88C2-43024A5C077D}" type="pres">
      <dgm:prSet presAssocID="{2A6607ED-9C98-48AF-9D87-1717812BE11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mono"/>
        </a:ext>
      </dgm:extLst>
    </dgm:pt>
    <dgm:pt modelId="{5CD3649A-F320-4BB6-B99D-25C0E4874FAB}" type="pres">
      <dgm:prSet presAssocID="{2A6607ED-9C98-48AF-9D87-1717812BE116}" presName="spaceRect" presStyleCnt="0"/>
      <dgm:spPr/>
    </dgm:pt>
    <dgm:pt modelId="{12995694-6429-4982-9EFD-E0F18D118795}" type="pres">
      <dgm:prSet presAssocID="{2A6607ED-9C98-48AF-9D87-1717812BE116}" presName="parTx" presStyleLbl="revTx" presStyleIdx="1" presStyleCnt="6">
        <dgm:presLayoutVars>
          <dgm:chMax val="0"/>
          <dgm:chPref val="0"/>
        </dgm:presLayoutVars>
      </dgm:prSet>
      <dgm:spPr/>
    </dgm:pt>
    <dgm:pt modelId="{3C482B38-572D-4E79-90BA-A7D6C9D2B9F9}" type="pres">
      <dgm:prSet presAssocID="{E0FBB1FD-71F7-467C-8BF2-BFE60D63D6EE}" presName="sibTrans" presStyleCnt="0"/>
      <dgm:spPr/>
    </dgm:pt>
    <dgm:pt modelId="{E1F457CE-6132-466F-8C6D-F46C1219FE03}" type="pres">
      <dgm:prSet presAssocID="{2B2BA366-BA56-429B-B40C-370944327A5E}" presName="compNode" presStyleCnt="0"/>
      <dgm:spPr/>
    </dgm:pt>
    <dgm:pt modelId="{91A9F355-3D88-418A-A3E5-7771BA38BB19}" type="pres">
      <dgm:prSet presAssocID="{2B2BA366-BA56-429B-B40C-370944327A5E}" presName="bgRect" presStyleLbl="bgShp" presStyleIdx="2" presStyleCnt="6"/>
      <dgm:spPr/>
    </dgm:pt>
    <dgm:pt modelId="{C9D88B87-3C43-407C-A07D-44F65818E7AE}" type="pres">
      <dgm:prSet presAssocID="{2B2BA366-BA56-429B-B40C-370944327A5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D47446DD-3B2A-4E85-9593-6067357AC32C}" type="pres">
      <dgm:prSet presAssocID="{2B2BA366-BA56-429B-B40C-370944327A5E}" presName="spaceRect" presStyleCnt="0"/>
      <dgm:spPr/>
    </dgm:pt>
    <dgm:pt modelId="{73031BF3-6846-4CB3-8217-F11AF2EDB6A3}" type="pres">
      <dgm:prSet presAssocID="{2B2BA366-BA56-429B-B40C-370944327A5E}" presName="parTx" presStyleLbl="revTx" presStyleIdx="2" presStyleCnt="6">
        <dgm:presLayoutVars>
          <dgm:chMax val="0"/>
          <dgm:chPref val="0"/>
        </dgm:presLayoutVars>
      </dgm:prSet>
      <dgm:spPr/>
    </dgm:pt>
    <dgm:pt modelId="{14EA9B30-A923-41E9-A2D8-1A318AA38F83}" type="pres">
      <dgm:prSet presAssocID="{241D172B-2AE0-4AB3-BB07-17D9A036F41A}" presName="sibTrans" presStyleCnt="0"/>
      <dgm:spPr/>
    </dgm:pt>
    <dgm:pt modelId="{94AB3725-6DB0-449E-81BC-8AF5174F1AC9}" type="pres">
      <dgm:prSet presAssocID="{81080C0F-F0D1-461E-8383-59E5B9BA7918}" presName="compNode" presStyleCnt="0"/>
      <dgm:spPr/>
    </dgm:pt>
    <dgm:pt modelId="{776F0004-5FCD-4A2D-AB83-0EDFDC206BC1}" type="pres">
      <dgm:prSet presAssocID="{81080C0F-F0D1-461E-8383-59E5B9BA7918}" presName="bgRect" presStyleLbl="bgShp" presStyleIdx="3" presStyleCnt="6"/>
      <dgm:spPr/>
    </dgm:pt>
    <dgm:pt modelId="{4F8B432F-6C1F-4B17-B355-B1E0A96C50DB}" type="pres">
      <dgm:prSet presAssocID="{81080C0F-F0D1-461E-8383-59E5B9BA79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FFB8F3BA-ECEC-4AB1-8E30-692AB9CDF662}" type="pres">
      <dgm:prSet presAssocID="{81080C0F-F0D1-461E-8383-59E5B9BA7918}" presName="spaceRect" presStyleCnt="0"/>
      <dgm:spPr/>
    </dgm:pt>
    <dgm:pt modelId="{E1E5FC2E-DF77-4F25-91D7-3378216B39AA}" type="pres">
      <dgm:prSet presAssocID="{81080C0F-F0D1-461E-8383-59E5B9BA7918}" presName="parTx" presStyleLbl="revTx" presStyleIdx="3" presStyleCnt="6">
        <dgm:presLayoutVars>
          <dgm:chMax val="0"/>
          <dgm:chPref val="0"/>
        </dgm:presLayoutVars>
      </dgm:prSet>
      <dgm:spPr/>
    </dgm:pt>
    <dgm:pt modelId="{619C8B38-8F55-4052-B92B-914B05223CBE}" type="pres">
      <dgm:prSet presAssocID="{E819E633-A6BF-4F4C-AE41-87A9417848BF}" presName="sibTrans" presStyleCnt="0"/>
      <dgm:spPr/>
    </dgm:pt>
    <dgm:pt modelId="{597A63AA-D164-476D-B2D6-C96B7ABE6290}" type="pres">
      <dgm:prSet presAssocID="{E8EEB1B9-50EB-4341-A462-4D70665C6C42}" presName="compNode" presStyleCnt="0"/>
      <dgm:spPr/>
    </dgm:pt>
    <dgm:pt modelId="{662AA216-E1B0-403B-A4FA-D64EE719F61C}" type="pres">
      <dgm:prSet presAssocID="{E8EEB1B9-50EB-4341-A462-4D70665C6C42}" presName="bgRect" presStyleLbl="bgShp" presStyleIdx="4" presStyleCnt="6"/>
      <dgm:spPr/>
    </dgm:pt>
    <dgm:pt modelId="{D4C9951F-DC51-4002-BB71-B83AD7858A63}" type="pres">
      <dgm:prSet presAssocID="{E8EEB1B9-50EB-4341-A462-4D70665C6C4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
        </a:ext>
      </dgm:extLst>
    </dgm:pt>
    <dgm:pt modelId="{5B1B3F8F-98FC-4B17-B2E1-918E8767266D}" type="pres">
      <dgm:prSet presAssocID="{E8EEB1B9-50EB-4341-A462-4D70665C6C42}" presName="spaceRect" presStyleCnt="0"/>
      <dgm:spPr/>
    </dgm:pt>
    <dgm:pt modelId="{9B34B8CF-B6FF-482F-8FAB-7FFAC47098DF}" type="pres">
      <dgm:prSet presAssocID="{E8EEB1B9-50EB-4341-A462-4D70665C6C42}" presName="parTx" presStyleLbl="revTx" presStyleIdx="4" presStyleCnt="6">
        <dgm:presLayoutVars>
          <dgm:chMax val="0"/>
          <dgm:chPref val="0"/>
        </dgm:presLayoutVars>
      </dgm:prSet>
      <dgm:spPr/>
    </dgm:pt>
    <dgm:pt modelId="{D4BF23A3-0DB3-4A77-876A-BFC989B954D4}" type="pres">
      <dgm:prSet presAssocID="{B7454413-870A-48C9-96D4-54EF33998788}" presName="sibTrans" presStyleCnt="0"/>
      <dgm:spPr/>
    </dgm:pt>
    <dgm:pt modelId="{17D1E3EA-BC82-4351-882C-1644A2855B88}" type="pres">
      <dgm:prSet presAssocID="{A7210E73-A9BA-4F96-9AEB-F251D68AF965}" presName="compNode" presStyleCnt="0"/>
      <dgm:spPr/>
    </dgm:pt>
    <dgm:pt modelId="{90D075F9-2FA2-489B-A461-235926F92E32}" type="pres">
      <dgm:prSet presAssocID="{A7210E73-A9BA-4F96-9AEB-F251D68AF965}" presName="bgRect" presStyleLbl="bgShp" presStyleIdx="5" presStyleCnt="6"/>
      <dgm:spPr/>
    </dgm:pt>
    <dgm:pt modelId="{E056B1FD-5162-428A-B5B8-A6C3637593E9}" type="pres">
      <dgm:prSet presAssocID="{A7210E73-A9BA-4F96-9AEB-F251D68AF96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reExtinguisher"/>
        </a:ext>
      </dgm:extLst>
    </dgm:pt>
    <dgm:pt modelId="{4CF1E274-74EF-4A48-BF53-3394DF0AE1D8}" type="pres">
      <dgm:prSet presAssocID="{A7210E73-A9BA-4F96-9AEB-F251D68AF965}" presName="spaceRect" presStyleCnt="0"/>
      <dgm:spPr/>
    </dgm:pt>
    <dgm:pt modelId="{D2CF637F-3F39-49EA-8C06-E2D52DFEDB29}" type="pres">
      <dgm:prSet presAssocID="{A7210E73-A9BA-4F96-9AEB-F251D68AF965}" presName="parTx" presStyleLbl="revTx" presStyleIdx="5" presStyleCnt="6">
        <dgm:presLayoutVars>
          <dgm:chMax val="0"/>
          <dgm:chPref val="0"/>
        </dgm:presLayoutVars>
      </dgm:prSet>
      <dgm:spPr/>
    </dgm:pt>
  </dgm:ptLst>
  <dgm:cxnLst>
    <dgm:cxn modelId="{7830AD01-38FD-484C-8A05-ADC9F0157B0C}" srcId="{453A0BB1-C5F9-434E-898A-9EF347500DD9}" destId="{A7210E73-A9BA-4F96-9AEB-F251D68AF965}" srcOrd="5" destOrd="0" parTransId="{2F083C26-9FBA-452A-A48C-C6C0D9FD6848}" sibTransId="{C5F46DBA-EA17-4476-B817-9ECFBC8BAFDC}"/>
    <dgm:cxn modelId="{AAE69425-CFD8-4E9D-B9F3-54EF0853CDA5}" type="presOf" srcId="{E8EEB1B9-50EB-4341-A462-4D70665C6C42}" destId="{9B34B8CF-B6FF-482F-8FAB-7FFAC47098DF}" srcOrd="0" destOrd="0" presId="urn:microsoft.com/office/officeart/2018/2/layout/IconVerticalSolidList"/>
    <dgm:cxn modelId="{D080C427-1F27-4DA9-AED8-93576D4618C3}" type="presOf" srcId="{A7210E73-A9BA-4F96-9AEB-F251D68AF965}" destId="{D2CF637F-3F39-49EA-8C06-E2D52DFEDB29}" srcOrd="0" destOrd="0" presId="urn:microsoft.com/office/officeart/2018/2/layout/IconVerticalSolidList"/>
    <dgm:cxn modelId="{9D810B71-0F2E-42C4-8832-9F3A17046338}" srcId="{453A0BB1-C5F9-434E-898A-9EF347500DD9}" destId="{45D05E07-EA57-42AD-A601-E4FBE3C68467}" srcOrd="0" destOrd="0" parTransId="{8DD5F25C-2AC9-4A35-B762-8465CFFA9897}" sibTransId="{A4CDCCCD-AC99-4601-B966-999277D4C5A5}"/>
    <dgm:cxn modelId="{33C62F79-7B59-472B-B3BC-EC1E43C0879C}" type="presOf" srcId="{81080C0F-F0D1-461E-8383-59E5B9BA7918}" destId="{E1E5FC2E-DF77-4F25-91D7-3378216B39AA}" srcOrd="0" destOrd="0" presId="urn:microsoft.com/office/officeart/2018/2/layout/IconVerticalSolidList"/>
    <dgm:cxn modelId="{CE416F5A-0964-4D5B-94F7-DFCA0C2D4395}" srcId="{453A0BB1-C5F9-434E-898A-9EF347500DD9}" destId="{2A6607ED-9C98-48AF-9D87-1717812BE116}" srcOrd="1" destOrd="0" parTransId="{687040E1-0C2E-45EF-857B-5B34426CF07E}" sibTransId="{E0FBB1FD-71F7-467C-8BF2-BFE60D63D6EE}"/>
    <dgm:cxn modelId="{841B8681-3FC6-44B9-B47E-A77E52BBBD4E}" type="presOf" srcId="{2A6607ED-9C98-48AF-9D87-1717812BE116}" destId="{12995694-6429-4982-9EFD-E0F18D118795}" srcOrd="0" destOrd="0" presId="urn:microsoft.com/office/officeart/2018/2/layout/IconVerticalSolidList"/>
    <dgm:cxn modelId="{D76B8B87-D926-43BD-9D94-4E6C7DD456BE}" type="presOf" srcId="{2B2BA366-BA56-429B-B40C-370944327A5E}" destId="{73031BF3-6846-4CB3-8217-F11AF2EDB6A3}" srcOrd="0" destOrd="0" presId="urn:microsoft.com/office/officeart/2018/2/layout/IconVerticalSolidList"/>
    <dgm:cxn modelId="{77D0FCA7-191D-406E-BD63-D03FFA31D876}" srcId="{453A0BB1-C5F9-434E-898A-9EF347500DD9}" destId="{81080C0F-F0D1-461E-8383-59E5B9BA7918}" srcOrd="3" destOrd="0" parTransId="{CE3C253E-1CE6-4621-8C1D-0573A70F9FF7}" sibTransId="{E819E633-A6BF-4F4C-AE41-87A9417848BF}"/>
    <dgm:cxn modelId="{12AFB5AC-C36F-4BC6-9EA1-5FE7768A15CA}" type="presOf" srcId="{453A0BB1-C5F9-434E-898A-9EF347500DD9}" destId="{4DB67A2F-7BB0-49F5-B29C-352D5CE7C4B3}" srcOrd="0" destOrd="0" presId="urn:microsoft.com/office/officeart/2018/2/layout/IconVerticalSolidList"/>
    <dgm:cxn modelId="{D85B9DC1-7198-4954-A85C-548A0A9F1E26}" srcId="{453A0BB1-C5F9-434E-898A-9EF347500DD9}" destId="{E8EEB1B9-50EB-4341-A462-4D70665C6C42}" srcOrd="4" destOrd="0" parTransId="{64621F5B-F793-45ED-A49B-46EF99D6B68F}" sibTransId="{B7454413-870A-48C9-96D4-54EF33998788}"/>
    <dgm:cxn modelId="{460154EB-8232-47E3-8BEF-ABDDDD451EAF}" type="presOf" srcId="{45D05E07-EA57-42AD-A601-E4FBE3C68467}" destId="{22E39FEA-C99E-4459-9FCC-7AC046E67048}" srcOrd="0" destOrd="0" presId="urn:microsoft.com/office/officeart/2018/2/layout/IconVerticalSolidList"/>
    <dgm:cxn modelId="{FC956CFE-6832-44B0-A108-DAF460C0FCA0}" srcId="{453A0BB1-C5F9-434E-898A-9EF347500DD9}" destId="{2B2BA366-BA56-429B-B40C-370944327A5E}" srcOrd="2" destOrd="0" parTransId="{32248B2A-727B-49FD-A40C-445409F7B897}" sibTransId="{241D172B-2AE0-4AB3-BB07-17D9A036F41A}"/>
    <dgm:cxn modelId="{080306BC-958C-43D8-A724-68C2C0F8C00B}" type="presParOf" srcId="{4DB67A2F-7BB0-49F5-B29C-352D5CE7C4B3}" destId="{816144CD-4001-47FB-B85B-B1EC72654A06}" srcOrd="0" destOrd="0" presId="urn:microsoft.com/office/officeart/2018/2/layout/IconVerticalSolidList"/>
    <dgm:cxn modelId="{EDE3E81E-3D12-490B-96C3-E7583DAAA8A4}" type="presParOf" srcId="{816144CD-4001-47FB-B85B-B1EC72654A06}" destId="{85206AF1-8443-4873-A595-AEC7701C98F8}" srcOrd="0" destOrd="0" presId="urn:microsoft.com/office/officeart/2018/2/layout/IconVerticalSolidList"/>
    <dgm:cxn modelId="{9B145FDE-73EC-4B20-8B57-0DCF034BEFDB}" type="presParOf" srcId="{816144CD-4001-47FB-B85B-B1EC72654A06}" destId="{00AAA356-016B-4D36-BB05-F37841C63C7B}" srcOrd="1" destOrd="0" presId="urn:microsoft.com/office/officeart/2018/2/layout/IconVerticalSolidList"/>
    <dgm:cxn modelId="{B8019E2C-6B56-4FFB-811E-CAFD47164836}" type="presParOf" srcId="{816144CD-4001-47FB-B85B-B1EC72654A06}" destId="{A745627F-5F89-4955-A939-24E9FA2F1371}" srcOrd="2" destOrd="0" presId="urn:microsoft.com/office/officeart/2018/2/layout/IconVerticalSolidList"/>
    <dgm:cxn modelId="{80D71BA2-FCF9-4F75-A1E8-C39770BFD951}" type="presParOf" srcId="{816144CD-4001-47FB-B85B-B1EC72654A06}" destId="{22E39FEA-C99E-4459-9FCC-7AC046E67048}" srcOrd="3" destOrd="0" presId="urn:microsoft.com/office/officeart/2018/2/layout/IconVerticalSolidList"/>
    <dgm:cxn modelId="{EC8E7E4B-EF48-421B-96CC-641F3D423B84}" type="presParOf" srcId="{4DB67A2F-7BB0-49F5-B29C-352D5CE7C4B3}" destId="{8EFB67ED-5515-4FE5-9685-B7A42ABEF8EB}" srcOrd="1" destOrd="0" presId="urn:microsoft.com/office/officeart/2018/2/layout/IconVerticalSolidList"/>
    <dgm:cxn modelId="{F805A260-3EFE-46CB-840E-AFCFA8D8270A}" type="presParOf" srcId="{4DB67A2F-7BB0-49F5-B29C-352D5CE7C4B3}" destId="{9DD6819B-6BAB-4471-8E3E-1384901ACE27}" srcOrd="2" destOrd="0" presId="urn:microsoft.com/office/officeart/2018/2/layout/IconVerticalSolidList"/>
    <dgm:cxn modelId="{73641040-230B-4C5A-BAB9-1CF4776854E2}" type="presParOf" srcId="{9DD6819B-6BAB-4471-8E3E-1384901ACE27}" destId="{95E3D8FB-31CC-4426-B3C7-275311903EE7}" srcOrd="0" destOrd="0" presId="urn:microsoft.com/office/officeart/2018/2/layout/IconVerticalSolidList"/>
    <dgm:cxn modelId="{EB36C4CD-B6E1-4CDD-B1B3-69AFD00F62B5}" type="presParOf" srcId="{9DD6819B-6BAB-4471-8E3E-1384901ACE27}" destId="{55F0F8BE-799C-40D2-88C2-43024A5C077D}" srcOrd="1" destOrd="0" presId="urn:microsoft.com/office/officeart/2018/2/layout/IconVerticalSolidList"/>
    <dgm:cxn modelId="{C783FCBE-DF95-458F-8AFA-373FE3DA8386}" type="presParOf" srcId="{9DD6819B-6BAB-4471-8E3E-1384901ACE27}" destId="{5CD3649A-F320-4BB6-B99D-25C0E4874FAB}" srcOrd="2" destOrd="0" presId="urn:microsoft.com/office/officeart/2018/2/layout/IconVerticalSolidList"/>
    <dgm:cxn modelId="{D59897E3-3AEE-410D-9AEB-81AD9F99D0E5}" type="presParOf" srcId="{9DD6819B-6BAB-4471-8E3E-1384901ACE27}" destId="{12995694-6429-4982-9EFD-E0F18D118795}" srcOrd="3" destOrd="0" presId="urn:microsoft.com/office/officeart/2018/2/layout/IconVerticalSolidList"/>
    <dgm:cxn modelId="{9F21C72F-F228-4B3D-8E7D-788219D21EEB}" type="presParOf" srcId="{4DB67A2F-7BB0-49F5-B29C-352D5CE7C4B3}" destId="{3C482B38-572D-4E79-90BA-A7D6C9D2B9F9}" srcOrd="3" destOrd="0" presId="urn:microsoft.com/office/officeart/2018/2/layout/IconVerticalSolidList"/>
    <dgm:cxn modelId="{763CB3AB-BDA3-41FE-879F-F6F00F0F4395}" type="presParOf" srcId="{4DB67A2F-7BB0-49F5-B29C-352D5CE7C4B3}" destId="{E1F457CE-6132-466F-8C6D-F46C1219FE03}" srcOrd="4" destOrd="0" presId="urn:microsoft.com/office/officeart/2018/2/layout/IconVerticalSolidList"/>
    <dgm:cxn modelId="{0C598925-112F-42FE-B1B8-6460E57DC34F}" type="presParOf" srcId="{E1F457CE-6132-466F-8C6D-F46C1219FE03}" destId="{91A9F355-3D88-418A-A3E5-7771BA38BB19}" srcOrd="0" destOrd="0" presId="urn:microsoft.com/office/officeart/2018/2/layout/IconVerticalSolidList"/>
    <dgm:cxn modelId="{EE8FB82E-DE74-4997-A5C0-0DC105ADDD1A}" type="presParOf" srcId="{E1F457CE-6132-466F-8C6D-F46C1219FE03}" destId="{C9D88B87-3C43-407C-A07D-44F65818E7AE}" srcOrd="1" destOrd="0" presId="urn:microsoft.com/office/officeart/2018/2/layout/IconVerticalSolidList"/>
    <dgm:cxn modelId="{8148EB69-561A-4E61-8DC0-120F370D296F}" type="presParOf" srcId="{E1F457CE-6132-466F-8C6D-F46C1219FE03}" destId="{D47446DD-3B2A-4E85-9593-6067357AC32C}" srcOrd="2" destOrd="0" presId="urn:microsoft.com/office/officeart/2018/2/layout/IconVerticalSolidList"/>
    <dgm:cxn modelId="{D565987E-5CF9-40D3-B71F-EE8A08DC86ED}" type="presParOf" srcId="{E1F457CE-6132-466F-8C6D-F46C1219FE03}" destId="{73031BF3-6846-4CB3-8217-F11AF2EDB6A3}" srcOrd="3" destOrd="0" presId="urn:microsoft.com/office/officeart/2018/2/layout/IconVerticalSolidList"/>
    <dgm:cxn modelId="{1810005B-06DC-4602-9CD8-9B9DC1F31BD9}" type="presParOf" srcId="{4DB67A2F-7BB0-49F5-B29C-352D5CE7C4B3}" destId="{14EA9B30-A923-41E9-A2D8-1A318AA38F83}" srcOrd="5" destOrd="0" presId="urn:microsoft.com/office/officeart/2018/2/layout/IconVerticalSolidList"/>
    <dgm:cxn modelId="{2E47B6DA-D5F6-4F7A-8E2A-E6903FB42DD7}" type="presParOf" srcId="{4DB67A2F-7BB0-49F5-B29C-352D5CE7C4B3}" destId="{94AB3725-6DB0-449E-81BC-8AF5174F1AC9}" srcOrd="6" destOrd="0" presId="urn:microsoft.com/office/officeart/2018/2/layout/IconVerticalSolidList"/>
    <dgm:cxn modelId="{C419F279-6D62-40C6-BA46-47A3C773DEC2}" type="presParOf" srcId="{94AB3725-6DB0-449E-81BC-8AF5174F1AC9}" destId="{776F0004-5FCD-4A2D-AB83-0EDFDC206BC1}" srcOrd="0" destOrd="0" presId="urn:microsoft.com/office/officeart/2018/2/layout/IconVerticalSolidList"/>
    <dgm:cxn modelId="{0EF44AF0-1022-416B-8890-7A3E511A57A6}" type="presParOf" srcId="{94AB3725-6DB0-449E-81BC-8AF5174F1AC9}" destId="{4F8B432F-6C1F-4B17-B355-B1E0A96C50DB}" srcOrd="1" destOrd="0" presId="urn:microsoft.com/office/officeart/2018/2/layout/IconVerticalSolidList"/>
    <dgm:cxn modelId="{0913C7C2-92D6-4EF3-B553-29647F1C2C2C}" type="presParOf" srcId="{94AB3725-6DB0-449E-81BC-8AF5174F1AC9}" destId="{FFB8F3BA-ECEC-4AB1-8E30-692AB9CDF662}" srcOrd="2" destOrd="0" presId="urn:microsoft.com/office/officeart/2018/2/layout/IconVerticalSolidList"/>
    <dgm:cxn modelId="{FA441AB4-D6A1-4BF8-8AFB-47BD59B2D509}" type="presParOf" srcId="{94AB3725-6DB0-449E-81BC-8AF5174F1AC9}" destId="{E1E5FC2E-DF77-4F25-91D7-3378216B39AA}" srcOrd="3" destOrd="0" presId="urn:microsoft.com/office/officeart/2018/2/layout/IconVerticalSolidList"/>
    <dgm:cxn modelId="{3D9FB1BE-08C8-4239-8856-53F1439FB702}" type="presParOf" srcId="{4DB67A2F-7BB0-49F5-B29C-352D5CE7C4B3}" destId="{619C8B38-8F55-4052-B92B-914B05223CBE}" srcOrd="7" destOrd="0" presId="urn:microsoft.com/office/officeart/2018/2/layout/IconVerticalSolidList"/>
    <dgm:cxn modelId="{A65422C3-DC9A-4AB4-BF6B-38352EA1E8BE}" type="presParOf" srcId="{4DB67A2F-7BB0-49F5-B29C-352D5CE7C4B3}" destId="{597A63AA-D164-476D-B2D6-C96B7ABE6290}" srcOrd="8" destOrd="0" presId="urn:microsoft.com/office/officeart/2018/2/layout/IconVerticalSolidList"/>
    <dgm:cxn modelId="{79F36641-5E64-4FFB-875D-F9E4C0007390}" type="presParOf" srcId="{597A63AA-D164-476D-B2D6-C96B7ABE6290}" destId="{662AA216-E1B0-403B-A4FA-D64EE719F61C}" srcOrd="0" destOrd="0" presId="urn:microsoft.com/office/officeart/2018/2/layout/IconVerticalSolidList"/>
    <dgm:cxn modelId="{5CC2DD71-A86B-4FB7-B128-4EB1F345CA92}" type="presParOf" srcId="{597A63AA-D164-476D-B2D6-C96B7ABE6290}" destId="{D4C9951F-DC51-4002-BB71-B83AD7858A63}" srcOrd="1" destOrd="0" presId="urn:microsoft.com/office/officeart/2018/2/layout/IconVerticalSolidList"/>
    <dgm:cxn modelId="{13C94141-42AD-4008-8AFF-CC9C007E7D67}" type="presParOf" srcId="{597A63AA-D164-476D-B2D6-C96B7ABE6290}" destId="{5B1B3F8F-98FC-4B17-B2E1-918E8767266D}" srcOrd="2" destOrd="0" presId="urn:microsoft.com/office/officeart/2018/2/layout/IconVerticalSolidList"/>
    <dgm:cxn modelId="{FB606A12-1DB9-4C41-BDAE-089B3FFC9C01}" type="presParOf" srcId="{597A63AA-D164-476D-B2D6-C96B7ABE6290}" destId="{9B34B8CF-B6FF-482F-8FAB-7FFAC47098DF}" srcOrd="3" destOrd="0" presId="urn:microsoft.com/office/officeart/2018/2/layout/IconVerticalSolidList"/>
    <dgm:cxn modelId="{48EDABE0-F457-437D-A1A8-ACC47FA98592}" type="presParOf" srcId="{4DB67A2F-7BB0-49F5-B29C-352D5CE7C4B3}" destId="{D4BF23A3-0DB3-4A77-876A-BFC989B954D4}" srcOrd="9" destOrd="0" presId="urn:microsoft.com/office/officeart/2018/2/layout/IconVerticalSolidList"/>
    <dgm:cxn modelId="{2EC9484A-0216-49FB-B162-525EAE93DCDA}" type="presParOf" srcId="{4DB67A2F-7BB0-49F5-B29C-352D5CE7C4B3}" destId="{17D1E3EA-BC82-4351-882C-1644A2855B88}" srcOrd="10" destOrd="0" presId="urn:microsoft.com/office/officeart/2018/2/layout/IconVerticalSolidList"/>
    <dgm:cxn modelId="{B6516ADF-D0B8-4A2F-BB67-EEBB16645AE7}" type="presParOf" srcId="{17D1E3EA-BC82-4351-882C-1644A2855B88}" destId="{90D075F9-2FA2-489B-A461-235926F92E32}" srcOrd="0" destOrd="0" presId="urn:microsoft.com/office/officeart/2018/2/layout/IconVerticalSolidList"/>
    <dgm:cxn modelId="{499F2082-07FF-4672-AD27-A960F949BAF5}" type="presParOf" srcId="{17D1E3EA-BC82-4351-882C-1644A2855B88}" destId="{E056B1FD-5162-428A-B5B8-A6C3637593E9}" srcOrd="1" destOrd="0" presId="urn:microsoft.com/office/officeart/2018/2/layout/IconVerticalSolidList"/>
    <dgm:cxn modelId="{159E72DD-9CD5-4A4A-B5F7-8E607EE848AD}" type="presParOf" srcId="{17D1E3EA-BC82-4351-882C-1644A2855B88}" destId="{4CF1E274-74EF-4A48-BF53-3394DF0AE1D8}" srcOrd="2" destOrd="0" presId="urn:microsoft.com/office/officeart/2018/2/layout/IconVerticalSolidList"/>
    <dgm:cxn modelId="{5B950984-8382-4791-818D-17CA85271469}" type="presParOf" srcId="{17D1E3EA-BC82-4351-882C-1644A2855B88}" destId="{D2CF637F-3F39-49EA-8C06-E2D52DFEDB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9123C-6BB4-4D78-806A-7C9831CA07B2}" type="doc">
      <dgm:prSet loTypeId="urn:microsoft.com/office/officeart/2009/3/layout/RandomtoResultProcess" loCatId="process" qsTypeId="urn:microsoft.com/office/officeart/2005/8/quickstyle/simple1" qsCatId="simple" csTypeId="urn:microsoft.com/office/officeart/2005/8/colors/colorful3" csCatId="colorful" phldr="1"/>
      <dgm:spPr/>
      <dgm:t>
        <a:bodyPr/>
        <a:lstStyle/>
        <a:p>
          <a:endParaRPr lang="en-US"/>
        </a:p>
      </dgm:t>
    </dgm:pt>
    <dgm:pt modelId="{801010A3-2218-43F2-9062-D5F0D97A13D7}">
      <dgm:prSet/>
      <dgm:spPr/>
      <dgm:t>
        <a:bodyPr/>
        <a:lstStyle/>
        <a:p>
          <a:r>
            <a:rPr lang="en-US" dirty="0">
              <a:solidFill>
                <a:schemeClr val="accent6"/>
              </a:solidFill>
            </a:rPr>
            <a:t>Balance between sufficiently exploring the variant space and exploiting the optimal action.</a:t>
          </a:r>
        </a:p>
      </dgm:t>
    </dgm:pt>
    <dgm:pt modelId="{A1DDAD53-F178-4CA2-A453-1BAAF8D400DC}" type="parTrans" cxnId="{3C0C7CE2-8ED6-4447-B408-30E42B576C95}">
      <dgm:prSet/>
      <dgm:spPr/>
      <dgm:t>
        <a:bodyPr/>
        <a:lstStyle/>
        <a:p>
          <a:endParaRPr lang="en-US"/>
        </a:p>
      </dgm:t>
    </dgm:pt>
    <dgm:pt modelId="{CB5E68AB-DBD7-4540-B957-2B514FE4AD7E}" type="sibTrans" cxnId="{3C0C7CE2-8ED6-4447-B408-30E42B576C95}">
      <dgm:prSet/>
      <dgm:spPr/>
      <dgm:t>
        <a:bodyPr/>
        <a:lstStyle/>
        <a:p>
          <a:endParaRPr lang="en-US"/>
        </a:p>
      </dgm:t>
    </dgm:pt>
    <dgm:pt modelId="{D891E42C-F0D5-4D02-9100-C292A0678473}">
      <dgm:prSet/>
      <dgm:spPr/>
      <dgm:t>
        <a:bodyPr/>
        <a:lstStyle/>
        <a:p>
          <a:r>
            <a:rPr lang="en-US" dirty="0">
              <a:solidFill>
                <a:schemeClr val="accent6"/>
              </a:solidFill>
            </a:rPr>
            <a:t>you also want to continue to explore other feasible variants in case they provide better returns in the future.</a:t>
          </a:r>
        </a:p>
      </dgm:t>
    </dgm:pt>
    <dgm:pt modelId="{FB3960D0-0B97-448C-9D49-AC993E0494EE}" type="parTrans" cxnId="{3DB282EA-4F09-48A5-AA71-87960170AEEC}">
      <dgm:prSet/>
      <dgm:spPr/>
      <dgm:t>
        <a:bodyPr/>
        <a:lstStyle/>
        <a:p>
          <a:endParaRPr lang="en-US"/>
        </a:p>
      </dgm:t>
    </dgm:pt>
    <dgm:pt modelId="{26A889C3-9FAF-4E69-970A-655883502C53}" type="sibTrans" cxnId="{3DB282EA-4F09-48A5-AA71-87960170AEEC}">
      <dgm:prSet/>
      <dgm:spPr/>
      <dgm:t>
        <a:bodyPr/>
        <a:lstStyle/>
        <a:p>
          <a:endParaRPr lang="en-US"/>
        </a:p>
      </dgm:t>
    </dgm:pt>
    <dgm:pt modelId="{E3EFD3FA-62D9-45B2-B0CF-40BEA90A6CAB}">
      <dgm:prSet/>
      <dgm:spPr/>
      <dgm:t>
        <a:bodyPr/>
        <a:lstStyle/>
        <a:p>
          <a:r>
            <a:rPr lang="en-US" dirty="0">
              <a:solidFill>
                <a:schemeClr val="accent6"/>
              </a:solidFill>
            </a:rPr>
            <a:t>Continuing to experiment (a little) with sub-optimal variants if their payouts change. If they do, your algorithm will pick up on the change and will begin selecting this variant for new customers.</a:t>
          </a:r>
        </a:p>
      </dgm:t>
    </dgm:pt>
    <dgm:pt modelId="{673F4CCD-A089-4E52-94BD-66B7EF02C406}" type="parTrans" cxnId="{1A82FA7A-B2A6-47ED-9C67-A73F52ED99CF}">
      <dgm:prSet/>
      <dgm:spPr/>
      <dgm:t>
        <a:bodyPr/>
        <a:lstStyle/>
        <a:p>
          <a:endParaRPr lang="en-US"/>
        </a:p>
      </dgm:t>
    </dgm:pt>
    <dgm:pt modelId="{D3EC4513-F0F9-4245-A46E-C2EA9FB495E4}" type="sibTrans" cxnId="{1A82FA7A-B2A6-47ED-9C67-A73F52ED99CF}">
      <dgm:prSet/>
      <dgm:spPr/>
      <dgm:t>
        <a:bodyPr/>
        <a:lstStyle/>
        <a:p>
          <a:endParaRPr lang="en-US"/>
        </a:p>
      </dgm:t>
    </dgm:pt>
    <dgm:pt modelId="{10A25305-52FE-41C4-BE50-246B3D9222D9}" type="pres">
      <dgm:prSet presAssocID="{CC59123C-6BB4-4D78-806A-7C9831CA07B2}" presName="Name0" presStyleCnt="0">
        <dgm:presLayoutVars>
          <dgm:dir/>
          <dgm:animOne val="branch"/>
          <dgm:animLvl val="lvl"/>
        </dgm:presLayoutVars>
      </dgm:prSet>
      <dgm:spPr/>
    </dgm:pt>
    <dgm:pt modelId="{4CEFD608-6F0D-4468-8BAD-F27DF1B6DE62}" type="pres">
      <dgm:prSet presAssocID="{801010A3-2218-43F2-9062-D5F0D97A13D7}" presName="chaos" presStyleCnt="0"/>
      <dgm:spPr/>
    </dgm:pt>
    <dgm:pt modelId="{274CCFCF-44E7-4121-800B-2C541D8B6C5C}" type="pres">
      <dgm:prSet presAssocID="{801010A3-2218-43F2-9062-D5F0D97A13D7}" presName="parTx1" presStyleLbl="revTx" presStyleIdx="0" presStyleCnt="2"/>
      <dgm:spPr/>
    </dgm:pt>
    <dgm:pt modelId="{289033CE-6080-4921-A002-B58130176B4D}" type="pres">
      <dgm:prSet presAssocID="{801010A3-2218-43F2-9062-D5F0D97A13D7}" presName="c1" presStyleLbl="node1" presStyleIdx="0" presStyleCnt="19"/>
      <dgm:spPr/>
    </dgm:pt>
    <dgm:pt modelId="{82CED57D-FCE1-4E66-80E8-03F6FA9DA2F0}" type="pres">
      <dgm:prSet presAssocID="{801010A3-2218-43F2-9062-D5F0D97A13D7}" presName="c2" presStyleLbl="node1" presStyleIdx="1" presStyleCnt="19"/>
      <dgm:spPr/>
    </dgm:pt>
    <dgm:pt modelId="{D3D3B741-2E8B-4F31-BB4B-6E3628C30E62}" type="pres">
      <dgm:prSet presAssocID="{801010A3-2218-43F2-9062-D5F0D97A13D7}" presName="c3" presStyleLbl="node1" presStyleIdx="2" presStyleCnt="19"/>
      <dgm:spPr/>
    </dgm:pt>
    <dgm:pt modelId="{763319FF-907B-44FA-A569-AE1D9C4B73BE}" type="pres">
      <dgm:prSet presAssocID="{801010A3-2218-43F2-9062-D5F0D97A13D7}" presName="c4" presStyleLbl="node1" presStyleIdx="3" presStyleCnt="19"/>
      <dgm:spPr/>
    </dgm:pt>
    <dgm:pt modelId="{D64B84C0-0A85-4B0B-8978-6FF6508826ED}" type="pres">
      <dgm:prSet presAssocID="{801010A3-2218-43F2-9062-D5F0D97A13D7}" presName="c5" presStyleLbl="node1" presStyleIdx="4" presStyleCnt="19"/>
      <dgm:spPr/>
    </dgm:pt>
    <dgm:pt modelId="{504F62DA-E01E-4E70-B9C1-11485593DB07}" type="pres">
      <dgm:prSet presAssocID="{801010A3-2218-43F2-9062-D5F0D97A13D7}" presName="c6" presStyleLbl="node1" presStyleIdx="5" presStyleCnt="19"/>
      <dgm:spPr/>
    </dgm:pt>
    <dgm:pt modelId="{6809F288-045F-440A-94EC-61EF20E9096B}" type="pres">
      <dgm:prSet presAssocID="{801010A3-2218-43F2-9062-D5F0D97A13D7}" presName="c7" presStyleLbl="node1" presStyleIdx="6" presStyleCnt="19"/>
      <dgm:spPr/>
    </dgm:pt>
    <dgm:pt modelId="{3F0806F2-DE68-4C36-8E50-00236AC4328E}" type="pres">
      <dgm:prSet presAssocID="{801010A3-2218-43F2-9062-D5F0D97A13D7}" presName="c8" presStyleLbl="node1" presStyleIdx="7" presStyleCnt="19"/>
      <dgm:spPr/>
    </dgm:pt>
    <dgm:pt modelId="{8CAEC668-57A4-4111-AFD7-2D6AA2C4D5E4}" type="pres">
      <dgm:prSet presAssocID="{801010A3-2218-43F2-9062-D5F0D97A13D7}" presName="c9" presStyleLbl="node1" presStyleIdx="8" presStyleCnt="19"/>
      <dgm:spPr/>
    </dgm:pt>
    <dgm:pt modelId="{CD3B304F-6BDF-4AA8-97B9-AE46D4D08C8E}" type="pres">
      <dgm:prSet presAssocID="{801010A3-2218-43F2-9062-D5F0D97A13D7}" presName="c10" presStyleLbl="node1" presStyleIdx="9" presStyleCnt="19"/>
      <dgm:spPr/>
    </dgm:pt>
    <dgm:pt modelId="{7043BEBE-C4E9-4A86-830F-8D10C1DD7810}" type="pres">
      <dgm:prSet presAssocID="{801010A3-2218-43F2-9062-D5F0D97A13D7}" presName="c11" presStyleLbl="node1" presStyleIdx="10" presStyleCnt="19"/>
      <dgm:spPr/>
    </dgm:pt>
    <dgm:pt modelId="{7C20E675-04AD-471C-A4C7-416A1942248C}" type="pres">
      <dgm:prSet presAssocID="{801010A3-2218-43F2-9062-D5F0D97A13D7}" presName="c12" presStyleLbl="node1" presStyleIdx="11" presStyleCnt="19"/>
      <dgm:spPr/>
    </dgm:pt>
    <dgm:pt modelId="{A6880CB7-CC0A-4D00-AA6D-665688224E5B}" type="pres">
      <dgm:prSet presAssocID="{801010A3-2218-43F2-9062-D5F0D97A13D7}" presName="c13" presStyleLbl="node1" presStyleIdx="12" presStyleCnt="19"/>
      <dgm:spPr/>
    </dgm:pt>
    <dgm:pt modelId="{1084D8D1-B35E-47EB-8697-A6C9FC514BA2}" type="pres">
      <dgm:prSet presAssocID="{801010A3-2218-43F2-9062-D5F0D97A13D7}" presName="c14" presStyleLbl="node1" presStyleIdx="13" presStyleCnt="19"/>
      <dgm:spPr/>
    </dgm:pt>
    <dgm:pt modelId="{D546EFCA-5DE9-4210-A7F6-2952C7CF045C}" type="pres">
      <dgm:prSet presAssocID="{801010A3-2218-43F2-9062-D5F0D97A13D7}" presName="c15" presStyleLbl="node1" presStyleIdx="14" presStyleCnt="19"/>
      <dgm:spPr/>
    </dgm:pt>
    <dgm:pt modelId="{129BFA85-2C6C-47B5-AE10-98DB5BA67EEF}" type="pres">
      <dgm:prSet presAssocID="{801010A3-2218-43F2-9062-D5F0D97A13D7}" presName="c16" presStyleLbl="node1" presStyleIdx="15" presStyleCnt="19"/>
      <dgm:spPr/>
    </dgm:pt>
    <dgm:pt modelId="{4CC824C2-F4E5-4666-B5E6-F0C28093CAC5}" type="pres">
      <dgm:prSet presAssocID="{801010A3-2218-43F2-9062-D5F0D97A13D7}" presName="c17" presStyleLbl="node1" presStyleIdx="16" presStyleCnt="19"/>
      <dgm:spPr/>
    </dgm:pt>
    <dgm:pt modelId="{AA446567-1807-47D8-AD83-0BF470BB1896}" type="pres">
      <dgm:prSet presAssocID="{801010A3-2218-43F2-9062-D5F0D97A13D7}" presName="c18" presStyleLbl="node1" presStyleIdx="17" presStyleCnt="19"/>
      <dgm:spPr/>
    </dgm:pt>
    <dgm:pt modelId="{DF192D39-B56B-46C3-9506-B7094DA10469}" type="pres">
      <dgm:prSet presAssocID="{CB5E68AB-DBD7-4540-B957-2B514FE4AD7E}" presName="chevronComposite1" presStyleCnt="0"/>
      <dgm:spPr/>
    </dgm:pt>
    <dgm:pt modelId="{0674C23E-83F8-4CD8-8C4E-37D6B9AC0309}" type="pres">
      <dgm:prSet presAssocID="{CB5E68AB-DBD7-4540-B957-2B514FE4AD7E}" presName="chevron1" presStyleLbl="sibTrans2D1" presStyleIdx="0" presStyleCnt="2"/>
      <dgm:spPr/>
    </dgm:pt>
    <dgm:pt modelId="{CC4E05A1-F2DF-4A7D-8514-560CC65022A5}" type="pres">
      <dgm:prSet presAssocID="{CB5E68AB-DBD7-4540-B957-2B514FE4AD7E}" presName="spChevron1" presStyleCnt="0"/>
      <dgm:spPr/>
    </dgm:pt>
    <dgm:pt modelId="{AEEBB848-6169-4427-A4ED-420644BEF583}" type="pres">
      <dgm:prSet presAssocID="{D891E42C-F0D5-4D02-9100-C292A0678473}" presName="middle" presStyleCnt="0"/>
      <dgm:spPr/>
    </dgm:pt>
    <dgm:pt modelId="{7AC1C297-C354-41BA-A318-BB8BF04F0FD3}" type="pres">
      <dgm:prSet presAssocID="{D891E42C-F0D5-4D02-9100-C292A0678473}" presName="parTxMid" presStyleLbl="revTx" presStyleIdx="1" presStyleCnt="2"/>
      <dgm:spPr/>
    </dgm:pt>
    <dgm:pt modelId="{AD7F1793-0CA6-4C68-AEBF-46A76C58CBD3}" type="pres">
      <dgm:prSet presAssocID="{D891E42C-F0D5-4D02-9100-C292A0678473}" presName="spMid" presStyleCnt="0"/>
      <dgm:spPr/>
    </dgm:pt>
    <dgm:pt modelId="{C344FD94-B93C-4F2D-9155-128A12BA8D4D}" type="pres">
      <dgm:prSet presAssocID="{26A889C3-9FAF-4E69-970A-655883502C53}" presName="chevronComposite1" presStyleCnt="0"/>
      <dgm:spPr/>
    </dgm:pt>
    <dgm:pt modelId="{4D55A774-DBE6-4542-BE37-A6930F4F6A40}" type="pres">
      <dgm:prSet presAssocID="{26A889C3-9FAF-4E69-970A-655883502C53}" presName="chevron1" presStyleLbl="sibTrans2D1" presStyleIdx="1" presStyleCnt="2"/>
      <dgm:spPr/>
    </dgm:pt>
    <dgm:pt modelId="{887AA7DB-FD5C-41F7-B288-88B036583CD7}" type="pres">
      <dgm:prSet presAssocID="{26A889C3-9FAF-4E69-970A-655883502C53}" presName="spChevron1" presStyleCnt="0"/>
      <dgm:spPr/>
    </dgm:pt>
    <dgm:pt modelId="{8F446D44-6EE7-48A7-9116-D3A293A1F8A8}" type="pres">
      <dgm:prSet presAssocID="{E3EFD3FA-62D9-45B2-B0CF-40BEA90A6CAB}" presName="last" presStyleCnt="0"/>
      <dgm:spPr/>
    </dgm:pt>
    <dgm:pt modelId="{2BCEB1A3-8D57-4B35-984A-3F99A4FF1483}" type="pres">
      <dgm:prSet presAssocID="{E3EFD3FA-62D9-45B2-B0CF-40BEA90A6CAB}" presName="circleTx" presStyleLbl="node1" presStyleIdx="18" presStyleCnt="19"/>
      <dgm:spPr/>
    </dgm:pt>
    <dgm:pt modelId="{BFA0EB4E-E89E-4C8D-A41A-390479B73C66}" type="pres">
      <dgm:prSet presAssocID="{E3EFD3FA-62D9-45B2-B0CF-40BEA90A6CAB}" presName="spN" presStyleCnt="0"/>
      <dgm:spPr/>
    </dgm:pt>
  </dgm:ptLst>
  <dgm:cxnLst>
    <dgm:cxn modelId="{13AF1276-91AA-4838-A2F2-115104608DEB}" type="presOf" srcId="{CC59123C-6BB4-4D78-806A-7C9831CA07B2}" destId="{10A25305-52FE-41C4-BE50-246B3D9222D9}" srcOrd="0" destOrd="0" presId="urn:microsoft.com/office/officeart/2009/3/layout/RandomtoResultProcess"/>
    <dgm:cxn modelId="{1A82FA7A-B2A6-47ED-9C67-A73F52ED99CF}" srcId="{CC59123C-6BB4-4D78-806A-7C9831CA07B2}" destId="{E3EFD3FA-62D9-45B2-B0CF-40BEA90A6CAB}" srcOrd="2" destOrd="0" parTransId="{673F4CCD-A089-4E52-94BD-66B7EF02C406}" sibTransId="{D3EC4513-F0F9-4245-A46E-C2EA9FB495E4}"/>
    <dgm:cxn modelId="{56B44790-3789-4A28-96CC-F29C87CFDA80}" type="presOf" srcId="{E3EFD3FA-62D9-45B2-B0CF-40BEA90A6CAB}" destId="{2BCEB1A3-8D57-4B35-984A-3F99A4FF1483}" srcOrd="0" destOrd="0" presId="urn:microsoft.com/office/officeart/2009/3/layout/RandomtoResultProcess"/>
    <dgm:cxn modelId="{15B5E396-73B6-498B-87C7-5C1D58891AC2}" type="presOf" srcId="{801010A3-2218-43F2-9062-D5F0D97A13D7}" destId="{274CCFCF-44E7-4121-800B-2C541D8B6C5C}" srcOrd="0" destOrd="0" presId="urn:microsoft.com/office/officeart/2009/3/layout/RandomtoResultProcess"/>
    <dgm:cxn modelId="{1EF386B6-1B12-482D-ACB7-B196939539FD}" type="presOf" srcId="{D891E42C-F0D5-4D02-9100-C292A0678473}" destId="{7AC1C297-C354-41BA-A318-BB8BF04F0FD3}" srcOrd="0" destOrd="0" presId="urn:microsoft.com/office/officeart/2009/3/layout/RandomtoResultProcess"/>
    <dgm:cxn modelId="{3C0C7CE2-8ED6-4447-B408-30E42B576C95}" srcId="{CC59123C-6BB4-4D78-806A-7C9831CA07B2}" destId="{801010A3-2218-43F2-9062-D5F0D97A13D7}" srcOrd="0" destOrd="0" parTransId="{A1DDAD53-F178-4CA2-A453-1BAAF8D400DC}" sibTransId="{CB5E68AB-DBD7-4540-B957-2B514FE4AD7E}"/>
    <dgm:cxn modelId="{3DB282EA-4F09-48A5-AA71-87960170AEEC}" srcId="{CC59123C-6BB4-4D78-806A-7C9831CA07B2}" destId="{D891E42C-F0D5-4D02-9100-C292A0678473}" srcOrd="1" destOrd="0" parTransId="{FB3960D0-0B97-448C-9D49-AC993E0494EE}" sibTransId="{26A889C3-9FAF-4E69-970A-655883502C53}"/>
    <dgm:cxn modelId="{B0943605-CA42-4BBC-9AF5-0D7DEE551251}" type="presParOf" srcId="{10A25305-52FE-41C4-BE50-246B3D9222D9}" destId="{4CEFD608-6F0D-4468-8BAD-F27DF1B6DE62}" srcOrd="0" destOrd="0" presId="urn:microsoft.com/office/officeart/2009/3/layout/RandomtoResultProcess"/>
    <dgm:cxn modelId="{FEF906C6-5B1D-4E72-9D2E-2B38522D0F69}" type="presParOf" srcId="{4CEFD608-6F0D-4468-8BAD-F27DF1B6DE62}" destId="{274CCFCF-44E7-4121-800B-2C541D8B6C5C}" srcOrd="0" destOrd="0" presId="urn:microsoft.com/office/officeart/2009/3/layout/RandomtoResultProcess"/>
    <dgm:cxn modelId="{12E87A6D-E9BD-4456-9F6C-F90A8CD41EF4}" type="presParOf" srcId="{4CEFD608-6F0D-4468-8BAD-F27DF1B6DE62}" destId="{289033CE-6080-4921-A002-B58130176B4D}" srcOrd="1" destOrd="0" presId="urn:microsoft.com/office/officeart/2009/3/layout/RandomtoResultProcess"/>
    <dgm:cxn modelId="{71010D5E-3C20-4720-A6CB-B801ACBBD953}" type="presParOf" srcId="{4CEFD608-6F0D-4468-8BAD-F27DF1B6DE62}" destId="{82CED57D-FCE1-4E66-80E8-03F6FA9DA2F0}" srcOrd="2" destOrd="0" presId="urn:microsoft.com/office/officeart/2009/3/layout/RandomtoResultProcess"/>
    <dgm:cxn modelId="{0091303A-BA93-484F-A180-21ED1FD36C01}" type="presParOf" srcId="{4CEFD608-6F0D-4468-8BAD-F27DF1B6DE62}" destId="{D3D3B741-2E8B-4F31-BB4B-6E3628C30E62}" srcOrd="3" destOrd="0" presId="urn:microsoft.com/office/officeart/2009/3/layout/RandomtoResultProcess"/>
    <dgm:cxn modelId="{BC5B0C2C-EC49-465F-9E46-B476579001F6}" type="presParOf" srcId="{4CEFD608-6F0D-4468-8BAD-F27DF1B6DE62}" destId="{763319FF-907B-44FA-A569-AE1D9C4B73BE}" srcOrd="4" destOrd="0" presId="urn:microsoft.com/office/officeart/2009/3/layout/RandomtoResultProcess"/>
    <dgm:cxn modelId="{10AF9C2F-2088-4CDF-B43F-F567656B5AAF}" type="presParOf" srcId="{4CEFD608-6F0D-4468-8BAD-F27DF1B6DE62}" destId="{D64B84C0-0A85-4B0B-8978-6FF6508826ED}" srcOrd="5" destOrd="0" presId="urn:microsoft.com/office/officeart/2009/3/layout/RandomtoResultProcess"/>
    <dgm:cxn modelId="{C662A63E-5AC5-4F04-9EB5-39E4C55A7912}" type="presParOf" srcId="{4CEFD608-6F0D-4468-8BAD-F27DF1B6DE62}" destId="{504F62DA-E01E-4E70-B9C1-11485593DB07}" srcOrd="6" destOrd="0" presId="urn:microsoft.com/office/officeart/2009/3/layout/RandomtoResultProcess"/>
    <dgm:cxn modelId="{A8BB0152-4C18-45DE-BBEC-006C23BD5048}" type="presParOf" srcId="{4CEFD608-6F0D-4468-8BAD-F27DF1B6DE62}" destId="{6809F288-045F-440A-94EC-61EF20E9096B}" srcOrd="7" destOrd="0" presId="urn:microsoft.com/office/officeart/2009/3/layout/RandomtoResultProcess"/>
    <dgm:cxn modelId="{398C3383-D47F-4AA3-96E6-739E590DE68E}" type="presParOf" srcId="{4CEFD608-6F0D-4468-8BAD-F27DF1B6DE62}" destId="{3F0806F2-DE68-4C36-8E50-00236AC4328E}" srcOrd="8" destOrd="0" presId="urn:microsoft.com/office/officeart/2009/3/layout/RandomtoResultProcess"/>
    <dgm:cxn modelId="{B16DCC1E-37D5-4773-9708-D31E42D83761}" type="presParOf" srcId="{4CEFD608-6F0D-4468-8BAD-F27DF1B6DE62}" destId="{8CAEC668-57A4-4111-AFD7-2D6AA2C4D5E4}" srcOrd="9" destOrd="0" presId="urn:microsoft.com/office/officeart/2009/3/layout/RandomtoResultProcess"/>
    <dgm:cxn modelId="{C45EC2BC-08E3-404C-A843-030585E2E170}" type="presParOf" srcId="{4CEFD608-6F0D-4468-8BAD-F27DF1B6DE62}" destId="{CD3B304F-6BDF-4AA8-97B9-AE46D4D08C8E}" srcOrd="10" destOrd="0" presId="urn:microsoft.com/office/officeart/2009/3/layout/RandomtoResultProcess"/>
    <dgm:cxn modelId="{D604BB23-4DFF-4B6A-9B9A-3280546D3117}" type="presParOf" srcId="{4CEFD608-6F0D-4468-8BAD-F27DF1B6DE62}" destId="{7043BEBE-C4E9-4A86-830F-8D10C1DD7810}" srcOrd="11" destOrd="0" presId="urn:microsoft.com/office/officeart/2009/3/layout/RandomtoResultProcess"/>
    <dgm:cxn modelId="{7B912014-0F07-4902-99ED-DCB9C3FE6F38}" type="presParOf" srcId="{4CEFD608-6F0D-4468-8BAD-F27DF1B6DE62}" destId="{7C20E675-04AD-471C-A4C7-416A1942248C}" srcOrd="12" destOrd="0" presId="urn:microsoft.com/office/officeart/2009/3/layout/RandomtoResultProcess"/>
    <dgm:cxn modelId="{F19D44D9-9DAE-44C4-9D06-3EA6055674AA}" type="presParOf" srcId="{4CEFD608-6F0D-4468-8BAD-F27DF1B6DE62}" destId="{A6880CB7-CC0A-4D00-AA6D-665688224E5B}" srcOrd="13" destOrd="0" presId="urn:microsoft.com/office/officeart/2009/3/layout/RandomtoResultProcess"/>
    <dgm:cxn modelId="{A9AAC3CC-9D4D-4302-944B-151DA7D97744}" type="presParOf" srcId="{4CEFD608-6F0D-4468-8BAD-F27DF1B6DE62}" destId="{1084D8D1-B35E-47EB-8697-A6C9FC514BA2}" srcOrd="14" destOrd="0" presId="urn:microsoft.com/office/officeart/2009/3/layout/RandomtoResultProcess"/>
    <dgm:cxn modelId="{ED2562F3-A849-4DC6-B5E9-3E92C8628E56}" type="presParOf" srcId="{4CEFD608-6F0D-4468-8BAD-F27DF1B6DE62}" destId="{D546EFCA-5DE9-4210-A7F6-2952C7CF045C}" srcOrd="15" destOrd="0" presId="urn:microsoft.com/office/officeart/2009/3/layout/RandomtoResultProcess"/>
    <dgm:cxn modelId="{551AA014-5002-44C5-8BA6-029F3EB567B6}" type="presParOf" srcId="{4CEFD608-6F0D-4468-8BAD-F27DF1B6DE62}" destId="{129BFA85-2C6C-47B5-AE10-98DB5BA67EEF}" srcOrd="16" destOrd="0" presId="urn:microsoft.com/office/officeart/2009/3/layout/RandomtoResultProcess"/>
    <dgm:cxn modelId="{08D8BE50-4442-43E9-B0B0-AB09520C143E}" type="presParOf" srcId="{4CEFD608-6F0D-4468-8BAD-F27DF1B6DE62}" destId="{4CC824C2-F4E5-4666-B5E6-F0C28093CAC5}" srcOrd="17" destOrd="0" presId="urn:microsoft.com/office/officeart/2009/3/layout/RandomtoResultProcess"/>
    <dgm:cxn modelId="{BFEE5979-A9B7-4E5B-B200-4BE8F5342CC4}" type="presParOf" srcId="{4CEFD608-6F0D-4468-8BAD-F27DF1B6DE62}" destId="{AA446567-1807-47D8-AD83-0BF470BB1896}" srcOrd="18" destOrd="0" presId="urn:microsoft.com/office/officeart/2009/3/layout/RandomtoResultProcess"/>
    <dgm:cxn modelId="{3A9E5AC5-266A-4B48-833B-7E46B7C9D593}" type="presParOf" srcId="{10A25305-52FE-41C4-BE50-246B3D9222D9}" destId="{DF192D39-B56B-46C3-9506-B7094DA10469}" srcOrd="1" destOrd="0" presId="urn:microsoft.com/office/officeart/2009/3/layout/RandomtoResultProcess"/>
    <dgm:cxn modelId="{3DD5D7C3-DEE8-403B-BF7C-F2D9E5854A74}" type="presParOf" srcId="{DF192D39-B56B-46C3-9506-B7094DA10469}" destId="{0674C23E-83F8-4CD8-8C4E-37D6B9AC0309}" srcOrd="0" destOrd="0" presId="urn:microsoft.com/office/officeart/2009/3/layout/RandomtoResultProcess"/>
    <dgm:cxn modelId="{4395EDFC-C73F-4470-9142-0E1055720347}" type="presParOf" srcId="{DF192D39-B56B-46C3-9506-B7094DA10469}" destId="{CC4E05A1-F2DF-4A7D-8514-560CC65022A5}" srcOrd="1" destOrd="0" presId="urn:microsoft.com/office/officeart/2009/3/layout/RandomtoResultProcess"/>
    <dgm:cxn modelId="{CB463AA0-F08F-42F5-9119-A28E373541DB}" type="presParOf" srcId="{10A25305-52FE-41C4-BE50-246B3D9222D9}" destId="{AEEBB848-6169-4427-A4ED-420644BEF583}" srcOrd="2" destOrd="0" presId="urn:microsoft.com/office/officeart/2009/3/layout/RandomtoResultProcess"/>
    <dgm:cxn modelId="{5E3280B8-2465-4191-B7D4-09818982EC37}" type="presParOf" srcId="{AEEBB848-6169-4427-A4ED-420644BEF583}" destId="{7AC1C297-C354-41BA-A318-BB8BF04F0FD3}" srcOrd="0" destOrd="0" presId="urn:microsoft.com/office/officeart/2009/3/layout/RandomtoResultProcess"/>
    <dgm:cxn modelId="{20FD6B5E-B140-46B7-9054-5C3EF0A64CBC}" type="presParOf" srcId="{AEEBB848-6169-4427-A4ED-420644BEF583}" destId="{AD7F1793-0CA6-4C68-AEBF-46A76C58CBD3}" srcOrd="1" destOrd="0" presId="urn:microsoft.com/office/officeart/2009/3/layout/RandomtoResultProcess"/>
    <dgm:cxn modelId="{EFE7745C-6A64-45BA-A91F-D3D5BBD77633}" type="presParOf" srcId="{10A25305-52FE-41C4-BE50-246B3D9222D9}" destId="{C344FD94-B93C-4F2D-9155-128A12BA8D4D}" srcOrd="3" destOrd="0" presId="urn:microsoft.com/office/officeart/2009/3/layout/RandomtoResultProcess"/>
    <dgm:cxn modelId="{18C8A87B-5EDB-4B65-BE63-1FD0B77B67FD}" type="presParOf" srcId="{C344FD94-B93C-4F2D-9155-128A12BA8D4D}" destId="{4D55A774-DBE6-4542-BE37-A6930F4F6A40}" srcOrd="0" destOrd="0" presId="urn:microsoft.com/office/officeart/2009/3/layout/RandomtoResultProcess"/>
    <dgm:cxn modelId="{19151E33-CF7F-40E2-ADF6-9A9515B6A1E0}" type="presParOf" srcId="{C344FD94-B93C-4F2D-9155-128A12BA8D4D}" destId="{887AA7DB-FD5C-41F7-B288-88B036583CD7}" srcOrd="1" destOrd="0" presId="urn:microsoft.com/office/officeart/2009/3/layout/RandomtoResultProcess"/>
    <dgm:cxn modelId="{BB44B660-F0F8-4F9F-A871-B7F265257C54}" type="presParOf" srcId="{10A25305-52FE-41C4-BE50-246B3D9222D9}" destId="{8F446D44-6EE7-48A7-9116-D3A293A1F8A8}" srcOrd="4" destOrd="0" presId="urn:microsoft.com/office/officeart/2009/3/layout/RandomtoResultProcess"/>
    <dgm:cxn modelId="{CE41A919-1A84-42D2-8020-6F89C4DA416B}" type="presParOf" srcId="{8F446D44-6EE7-48A7-9116-D3A293A1F8A8}" destId="{2BCEB1A3-8D57-4B35-984A-3F99A4FF1483}" srcOrd="0" destOrd="0" presId="urn:microsoft.com/office/officeart/2009/3/layout/RandomtoResultProcess"/>
    <dgm:cxn modelId="{4412F250-1E8B-414A-B420-04CA4649D4FE}" type="presParOf" srcId="{8F446D44-6EE7-48A7-9116-D3A293A1F8A8}" destId="{BFA0EB4E-E89E-4C8D-A41A-390479B73C66}"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DFBD9C-3CC1-4559-9EF7-9ACB13FB1DF6}"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IN"/>
        </a:p>
      </dgm:t>
    </dgm:pt>
    <dgm:pt modelId="{D70F3A73-276C-4526-9661-4ACE43E73B8C}">
      <dgm:prSet custT="1"/>
      <dgm:spPr/>
      <dgm:t>
        <a:bodyPr/>
        <a:lstStyle/>
        <a:p>
          <a:r>
            <a:rPr lang="en-US" sz="1200" dirty="0"/>
            <a:t>Customers can book the room of their choice through different agents </a:t>
          </a:r>
          <a:endParaRPr lang="en-IN" sz="1200" dirty="0"/>
        </a:p>
      </dgm:t>
    </dgm:pt>
    <dgm:pt modelId="{3620FB63-06E3-40A5-A26F-93E82A252755}" type="parTrans" cxnId="{78A1673C-4C28-4DED-AAD3-3B194E79E705}">
      <dgm:prSet/>
      <dgm:spPr/>
      <dgm:t>
        <a:bodyPr/>
        <a:lstStyle/>
        <a:p>
          <a:endParaRPr lang="en-IN" sz="1200"/>
        </a:p>
      </dgm:t>
    </dgm:pt>
    <dgm:pt modelId="{3FD4EC83-858C-4397-8E02-88FB39609312}" type="sibTrans" cxnId="{78A1673C-4C28-4DED-AAD3-3B194E79E705}">
      <dgm:prSet/>
      <dgm:spPr/>
      <dgm:t>
        <a:bodyPr/>
        <a:lstStyle/>
        <a:p>
          <a:endParaRPr lang="en-IN" sz="1200"/>
        </a:p>
      </dgm:t>
    </dgm:pt>
    <dgm:pt modelId="{32A9F4C1-0E29-4FA1-9BFD-459B45B3F819}">
      <dgm:prSet custT="1"/>
      <dgm:spPr/>
      <dgm:t>
        <a:bodyPr/>
        <a:lstStyle/>
        <a:p>
          <a:r>
            <a:rPr lang="en-US" sz="1200" dirty="0"/>
            <a:t>Customers are given three different meal types to choose from</a:t>
          </a:r>
          <a:endParaRPr lang="en-IN" sz="1200" dirty="0"/>
        </a:p>
      </dgm:t>
    </dgm:pt>
    <dgm:pt modelId="{9DAFB931-E5FC-432B-AD30-E8BD138718C4}" type="parTrans" cxnId="{A80C9D42-F386-4384-BF76-19B0995F4DB7}">
      <dgm:prSet/>
      <dgm:spPr/>
      <dgm:t>
        <a:bodyPr/>
        <a:lstStyle/>
        <a:p>
          <a:endParaRPr lang="en-IN" sz="1200"/>
        </a:p>
      </dgm:t>
    </dgm:pt>
    <dgm:pt modelId="{909A2216-8776-4767-9BC1-E5C8084998F2}" type="sibTrans" cxnId="{A80C9D42-F386-4384-BF76-19B0995F4DB7}">
      <dgm:prSet/>
      <dgm:spPr/>
      <dgm:t>
        <a:bodyPr/>
        <a:lstStyle/>
        <a:p>
          <a:endParaRPr lang="en-IN" sz="1200"/>
        </a:p>
      </dgm:t>
    </dgm:pt>
    <dgm:pt modelId="{A645F44C-2890-4B1F-80A5-952661796E86}">
      <dgm:prSet custT="1"/>
      <dgm:spPr/>
      <dgm:t>
        <a:bodyPr/>
        <a:lstStyle/>
        <a:p>
          <a:r>
            <a:rPr lang="en-US" sz="1200" dirty="0"/>
            <a:t>The hotel has assortment of rooms varying in prices</a:t>
          </a:r>
          <a:endParaRPr lang="en-IN" sz="1200" dirty="0"/>
        </a:p>
      </dgm:t>
    </dgm:pt>
    <dgm:pt modelId="{A81AD1C3-3F16-40A8-8809-D5827874796A}" type="parTrans" cxnId="{4F1273D7-54E2-4883-B3D2-19460A10042D}">
      <dgm:prSet/>
      <dgm:spPr/>
      <dgm:t>
        <a:bodyPr/>
        <a:lstStyle/>
        <a:p>
          <a:endParaRPr lang="en-IN" sz="1200"/>
        </a:p>
      </dgm:t>
    </dgm:pt>
    <dgm:pt modelId="{38EAD9CD-E0B7-44FE-80C4-A9F02BACF39E}" type="sibTrans" cxnId="{4F1273D7-54E2-4883-B3D2-19460A10042D}">
      <dgm:prSet/>
      <dgm:spPr/>
      <dgm:t>
        <a:bodyPr/>
        <a:lstStyle/>
        <a:p>
          <a:endParaRPr lang="en-IN" sz="1200"/>
        </a:p>
      </dgm:t>
    </dgm:pt>
    <dgm:pt modelId="{A10B33F6-3C1B-4484-B777-1EC29AD531BE}">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1200" b="1" dirty="0">
              <a:solidFill>
                <a:schemeClr val="accent6"/>
              </a:solidFill>
            </a:rPr>
            <a:t>Find the optimal price for hotel’s rooms daily to realize the maximum revenue</a:t>
          </a:r>
          <a:endParaRPr lang="en-IN" sz="1200" b="1" dirty="0">
            <a:solidFill>
              <a:schemeClr val="accent6"/>
            </a:solidFill>
          </a:endParaRPr>
        </a:p>
      </dgm:t>
    </dgm:pt>
    <dgm:pt modelId="{FAA7ED05-B330-4500-BFAB-3375F411A185}" type="parTrans" cxnId="{D59D6851-8276-44C1-AF35-10FAF95B3052}">
      <dgm:prSet/>
      <dgm:spPr/>
      <dgm:t>
        <a:bodyPr/>
        <a:lstStyle/>
        <a:p>
          <a:endParaRPr lang="en-IN" sz="1200"/>
        </a:p>
      </dgm:t>
    </dgm:pt>
    <dgm:pt modelId="{8F7B5D00-E20B-450E-B820-F09DF777C2D5}" type="sibTrans" cxnId="{D59D6851-8276-44C1-AF35-10FAF95B3052}">
      <dgm:prSet/>
      <dgm:spPr/>
      <dgm:t>
        <a:bodyPr/>
        <a:lstStyle/>
        <a:p>
          <a:endParaRPr lang="en-IN" sz="1200"/>
        </a:p>
      </dgm:t>
    </dgm:pt>
    <dgm:pt modelId="{0EB53586-F413-4428-BF49-47740BB00EA3}" type="pres">
      <dgm:prSet presAssocID="{E5DFBD9C-3CC1-4559-9EF7-9ACB13FB1DF6}" presName="linear" presStyleCnt="0">
        <dgm:presLayoutVars>
          <dgm:animLvl val="lvl"/>
          <dgm:resizeHandles val="exact"/>
        </dgm:presLayoutVars>
      </dgm:prSet>
      <dgm:spPr/>
    </dgm:pt>
    <dgm:pt modelId="{C8264928-5A63-4198-BE3F-3AFAAC96B216}" type="pres">
      <dgm:prSet presAssocID="{D70F3A73-276C-4526-9661-4ACE43E73B8C}" presName="parentText" presStyleLbl="node1" presStyleIdx="0" presStyleCnt="4">
        <dgm:presLayoutVars>
          <dgm:chMax val="0"/>
          <dgm:bulletEnabled val="1"/>
        </dgm:presLayoutVars>
      </dgm:prSet>
      <dgm:spPr/>
    </dgm:pt>
    <dgm:pt modelId="{89C3E0F8-0D4C-43CC-BEF4-9403CC9747D1}" type="pres">
      <dgm:prSet presAssocID="{3FD4EC83-858C-4397-8E02-88FB39609312}" presName="spacer" presStyleCnt="0"/>
      <dgm:spPr/>
    </dgm:pt>
    <dgm:pt modelId="{6BF54416-88F5-40FE-B4A7-861D52153610}" type="pres">
      <dgm:prSet presAssocID="{32A9F4C1-0E29-4FA1-9BFD-459B45B3F819}" presName="parentText" presStyleLbl="node1" presStyleIdx="1" presStyleCnt="4">
        <dgm:presLayoutVars>
          <dgm:chMax val="0"/>
          <dgm:bulletEnabled val="1"/>
        </dgm:presLayoutVars>
      </dgm:prSet>
      <dgm:spPr/>
    </dgm:pt>
    <dgm:pt modelId="{04DF1E15-22DD-4C80-9885-96D5557B6FB2}" type="pres">
      <dgm:prSet presAssocID="{909A2216-8776-4767-9BC1-E5C8084998F2}" presName="spacer" presStyleCnt="0"/>
      <dgm:spPr/>
    </dgm:pt>
    <dgm:pt modelId="{1948E394-A555-4D45-AA81-832C721D1181}" type="pres">
      <dgm:prSet presAssocID="{A645F44C-2890-4B1F-80A5-952661796E86}" presName="parentText" presStyleLbl="node1" presStyleIdx="2" presStyleCnt="4">
        <dgm:presLayoutVars>
          <dgm:chMax val="0"/>
          <dgm:bulletEnabled val="1"/>
        </dgm:presLayoutVars>
      </dgm:prSet>
      <dgm:spPr/>
    </dgm:pt>
    <dgm:pt modelId="{1254C0B7-BC17-42C7-86B3-2816F6983503}" type="pres">
      <dgm:prSet presAssocID="{38EAD9CD-E0B7-44FE-80C4-A9F02BACF39E}" presName="spacer" presStyleCnt="0"/>
      <dgm:spPr/>
    </dgm:pt>
    <dgm:pt modelId="{425AF7BA-D6D4-4866-9CAE-3A452EC39864}" type="pres">
      <dgm:prSet presAssocID="{A10B33F6-3C1B-4484-B777-1EC29AD531BE}" presName="parentText" presStyleLbl="node1" presStyleIdx="3" presStyleCnt="4">
        <dgm:presLayoutVars>
          <dgm:chMax val="0"/>
          <dgm:bulletEnabled val="1"/>
        </dgm:presLayoutVars>
      </dgm:prSet>
      <dgm:spPr/>
    </dgm:pt>
  </dgm:ptLst>
  <dgm:cxnLst>
    <dgm:cxn modelId="{01DFF034-9963-4FC3-9ADC-3823364C11BA}" type="presOf" srcId="{D70F3A73-276C-4526-9661-4ACE43E73B8C}" destId="{C8264928-5A63-4198-BE3F-3AFAAC96B216}" srcOrd="0" destOrd="0" presId="urn:microsoft.com/office/officeart/2005/8/layout/vList2"/>
    <dgm:cxn modelId="{78A1673C-4C28-4DED-AAD3-3B194E79E705}" srcId="{E5DFBD9C-3CC1-4559-9EF7-9ACB13FB1DF6}" destId="{D70F3A73-276C-4526-9661-4ACE43E73B8C}" srcOrd="0" destOrd="0" parTransId="{3620FB63-06E3-40A5-A26F-93E82A252755}" sibTransId="{3FD4EC83-858C-4397-8E02-88FB39609312}"/>
    <dgm:cxn modelId="{A80C9D42-F386-4384-BF76-19B0995F4DB7}" srcId="{E5DFBD9C-3CC1-4559-9EF7-9ACB13FB1DF6}" destId="{32A9F4C1-0E29-4FA1-9BFD-459B45B3F819}" srcOrd="1" destOrd="0" parTransId="{9DAFB931-E5FC-432B-AD30-E8BD138718C4}" sibTransId="{909A2216-8776-4767-9BC1-E5C8084998F2}"/>
    <dgm:cxn modelId="{ED815D67-70EB-4F6A-BEC6-285E0732774E}" type="presOf" srcId="{A10B33F6-3C1B-4484-B777-1EC29AD531BE}" destId="{425AF7BA-D6D4-4866-9CAE-3A452EC39864}" srcOrd="0" destOrd="0" presId="urn:microsoft.com/office/officeart/2005/8/layout/vList2"/>
    <dgm:cxn modelId="{D59D6851-8276-44C1-AF35-10FAF95B3052}" srcId="{E5DFBD9C-3CC1-4559-9EF7-9ACB13FB1DF6}" destId="{A10B33F6-3C1B-4484-B777-1EC29AD531BE}" srcOrd="3" destOrd="0" parTransId="{FAA7ED05-B330-4500-BFAB-3375F411A185}" sibTransId="{8F7B5D00-E20B-450E-B820-F09DF777C2D5}"/>
    <dgm:cxn modelId="{8CE4E07F-2DB8-4777-B1D5-E917089CF89B}" type="presOf" srcId="{E5DFBD9C-3CC1-4559-9EF7-9ACB13FB1DF6}" destId="{0EB53586-F413-4428-BF49-47740BB00EA3}" srcOrd="0" destOrd="0" presId="urn:microsoft.com/office/officeart/2005/8/layout/vList2"/>
    <dgm:cxn modelId="{7E40A58B-03F3-497E-88A6-D1C5BFACD0CA}" type="presOf" srcId="{A645F44C-2890-4B1F-80A5-952661796E86}" destId="{1948E394-A555-4D45-AA81-832C721D1181}" srcOrd="0" destOrd="0" presId="urn:microsoft.com/office/officeart/2005/8/layout/vList2"/>
    <dgm:cxn modelId="{894DD18E-94A3-4C1A-8E06-0829800F4C61}" type="presOf" srcId="{32A9F4C1-0E29-4FA1-9BFD-459B45B3F819}" destId="{6BF54416-88F5-40FE-B4A7-861D52153610}" srcOrd="0" destOrd="0" presId="urn:microsoft.com/office/officeart/2005/8/layout/vList2"/>
    <dgm:cxn modelId="{4F1273D7-54E2-4883-B3D2-19460A10042D}" srcId="{E5DFBD9C-3CC1-4559-9EF7-9ACB13FB1DF6}" destId="{A645F44C-2890-4B1F-80A5-952661796E86}" srcOrd="2" destOrd="0" parTransId="{A81AD1C3-3F16-40A8-8809-D5827874796A}" sibTransId="{38EAD9CD-E0B7-44FE-80C4-A9F02BACF39E}"/>
    <dgm:cxn modelId="{69645E0C-A8C2-4DB0-83B0-2998E555EF38}" type="presParOf" srcId="{0EB53586-F413-4428-BF49-47740BB00EA3}" destId="{C8264928-5A63-4198-BE3F-3AFAAC96B216}" srcOrd="0" destOrd="0" presId="urn:microsoft.com/office/officeart/2005/8/layout/vList2"/>
    <dgm:cxn modelId="{A008F5A3-EE03-486F-8AE7-FF0BE5D3B997}" type="presParOf" srcId="{0EB53586-F413-4428-BF49-47740BB00EA3}" destId="{89C3E0F8-0D4C-43CC-BEF4-9403CC9747D1}" srcOrd="1" destOrd="0" presId="urn:microsoft.com/office/officeart/2005/8/layout/vList2"/>
    <dgm:cxn modelId="{8C8F9F1A-C678-4D07-BF08-45A7FAF9012C}" type="presParOf" srcId="{0EB53586-F413-4428-BF49-47740BB00EA3}" destId="{6BF54416-88F5-40FE-B4A7-861D52153610}" srcOrd="2" destOrd="0" presId="urn:microsoft.com/office/officeart/2005/8/layout/vList2"/>
    <dgm:cxn modelId="{8E16DBFE-F179-499D-B04D-931A2C8EA6BA}" type="presParOf" srcId="{0EB53586-F413-4428-BF49-47740BB00EA3}" destId="{04DF1E15-22DD-4C80-9885-96D5557B6FB2}" srcOrd="3" destOrd="0" presId="urn:microsoft.com/office/officeart/2005/8/layout/vList2"/>
    <dgm:cxn modelId="{90997082-03F8-488B-917F-EF81426E2CA8}" type="presParOf" srcId="{0EB53586-F413-4428-BF49-47740BB00EA3}" destId="{1948E394-A555-4D45-AA81-832C721D1181}" srcOrd="4" destOrd="0" presId="urn:microsoft.com/office/officeart/2005/8/layout/vList2"/>
    <dgm:cxn modelId="{72097DA4-6647-498A-BB2B-63AC54013BCB}" type="presParOf" srcId="{0EB53586-F413-4428-BF49-47740BB00EA3}" destId="{1254C0B7-BC17-42C7-86B3-2816F6983503}" srcOrd="5" destOrd="0" presId="urn:microsoft.com/office/officeart/2005/8/layout/vList2"/>
    <dgm:cxn modelId="{EE9B54DE-8766-4004-BE62-41A91631D786}" type="presParOf" srcId="{0EB53586-F413-4428-BF49-47740BB00EA3}" destId="{425AF7BA-D6D4-4866-9CAE-3A452EC3986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DB9FDA-6E86-42FE-8516-FA1083BDBBB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936C4BA0-F06F-4DAF-9123-7E8475FE867D}">
      <dgm:prSet custT="1"/>
      <dgm:spPr/>
      <dgm:t>
        <a:bodyPr/>
        <a:lstStyle/>
        <a:p>
          <a:r>
            <a:rPr lang="en-US" sz="1100" b="0" i="0" baseline="0" dirty="0"/>
            <a:t>The algorithm explores prices above and below the base price. It sets priors for these prices</a:t>
          </a:r>
          <a:endParaRPr lang="en-IN" sz="1100" dirty="0"/>
        </a:p>
      </dgm:t>
    </dgm:pt>
    <dgm:pt modelId="{9AF9CDA9-916E-45D1-83C2-2F94BC92301F}" type="parTrans" cxnId="{D64A6DC6-6897-49F1-9AB4-9E362776587B}">
      <dgm:prSet/>
      <dgm:spPr/>
      <dgm:t>
        <a:bodyPr/>
        <a:lstStyle/>
        <a:p>
          <a:endParaRPr lang="en-IN" sz="1100"/>
        </a:p>
      </dgm:t>
    </dgm:pt>
    <dgm:pt modelId="{5EE2F110-ED90-4271-9C32-867135713D3C}" type="sibTrans" cxnId="{D64A6DC6-6897-49F1-9AB4-9E362776587B}">
      <dgm:prSet custT="1"/>
      <dgm:spPr/>
      <dgm:t>
        <a:bodyPr/>
        <a:lstStyle/>
        <a:p>
          <a:endParaRPr lang="en-IN" sz="1100"/>
        </a:p>
      </dgm:t>
    </dgm:pt>
    <dgm:pt modelId="{0413FAA1-A69A-4831-A4D1-4CF641B304A1}">
      <dgm:prSet custT="1"/>
      <dgm:spPr/>
      <dgm:t>
        <a:bodyPr/>
        <a:lstStyle/>
        <a:p>
          <a:r>
            <a:rPr lang="en-US" sz="1100" dirty="0"/>
            <a:t>Best price picked based on learnings from historical data and offered to the customers</a:t>
          </a:r>
          <a:endParaRPr lang="en-IN" sz="1100" dirty="0"/>
        </a:p>
      </dgm:t>
    </dgm:pt>
    <dgm:pt modelId="{A2751CFD-D27B-404E-A1BC-6C0A86A3A84E}" type="parTrans" cxnId="{414C26EF-CF5C-4209-AAB4-58EC1BBA5B1B}">
      <dgm:prSet/>
      <dgm:spPr/>
      <dgm:t>
        <a:bodyPr/>
        <a:lstStyle/>
        <a:p>
          <a:endParaRPr lang="en-IN" sz="1100"/>
        </a:p>
      </dgm:t>
    </dgm:pt>
    <dgm:pt modelId="{A9973D83-DEF5-4AF8-BE92-D24546EBE70E}" type="sibTrans" cxnId="{414C26EF-CF5C-4209-AAB4-58EC1BBA5B1B}">
      <dgm:prSet custT="1"/>
      <dgm:spPr/>
      <dgm:t>
        <a:bodyPr/>
        <a:lstStyle/>
        <a:p>
          <a:endParaRPr lang="en-IN" sz="1100"/>
        </a:p>
      </dgm:t>
    </dgm:pt>
    <dgm:pt modelId="{06F039BA-C9AF-4370-ABC7-8F6459D4C1A6}">
      <dgm:prSet custT="1"/>
      <dgm:spPr/>
      <dgm:t>
        <a:bodyPr/>
        <a:lstStyle/>
        <a:p>
          <a:r>
            <a:rPr lang="en-US" sz="1100" b="0" i="0" baseline="0"/>
            <a:t>Then actual demand is observed, and priors are updated. The actual demand acts as reward</a:t>
          </a:r>
          <a:endParaRPr lang="en-IN" sz="1100"/>
        </a:p>
      </dgm:t>
    </dgm:pt>
    <dgm:pt modelId="{8349C687-FBA2-4CC6-82A6-2B4E6CD5BD66}" type="parTrans" cxnId="{BD611C6F-26AD-4289-B5C7-D9799BA0B3B3}">
      <dgm:prSet/>
      <dgm:spPr/>
      <dgm:t>
        <a:bodyPr/>
        <a:lstStyle/>
        <a:p>
          <a:endParaRPr lang="en-IN" sz="1100"/>
        </a:p>
      </dgm:t>
    </dgm:pt>
    <dgm:pt modelId="{D10E2BE9-B499-45E1-8E46-8DE798505448}" type="sibTrans" cxnId="{BD611C6F-26AD-4289-B5C7-D9799BA0B3B3}">
      <dgm:prSet custT="1"/>
      <dgm:spPr/>
      <dgm:t>
        <a:bodyPr/>
        <a:lstStyle/>
        <a:p>
          <a:endParaRPr lang="en-IN" sz="1100"/>
        </a:p>
      </dgm:t>
    </dgm:pt>
    <dgm:pt modelId="{8AA2AB95-A203-48D1-BD35-F9149115C5E5}">
      <dgm:prSet custT="1"/>
      <dgm:spPr/>
      <dgm:t>
        <a:bodyPr/>
        <a:lstStyle/>
        <a:p>
          <a:r>
            <a:rPr lang="en-US" sz="1100"/>
            <a:t>This cycle continues and model learns to set the price everyday to gain maximum revenue</a:t>
          </a:r>
          <a:endParaRPr lang="en-IN" sz="1100"/>
        </a:p>
      </dgm:t>
    </dgm:pt>
    <dgm:pt modelId="{196377D9-9DD4-45C9-BFBA-7D9AC35BC6C6}" type="parTrans" cxnId="{AF9674A8-EA62-4373-AA3B-79503445FDD2}">
      <dgm:prSet/>
      <dgm:spPr/>
      <dgm:t>
        <a:bodyPr/>
        <a:lstStyle/>
        <a:p>
          <a:endParaRPr lang="en-IN" sz="1100"/>
        </a:p>
      </dgm:t>
    </dgm:pt>
    <dgm:pt modelId="{74B9F789-1E4A-456A-9718-DDBC509C6714}" type="sibTrans" cxnId="{AF9674A8-EA62-4373-AA3B-79503445FDD2}">
      <dgm:prSet/>
      <dgm:spPr/>
      <dgm:t>
        <a:bodyPr/>
        <a:lstStyle/>
        <a:p>
          <a:endParaRPr lang="en-IN" sz="1100"/>
        </a:p>
      </dgm:t>
    </dgm:pt>
    <dgm:pt modelId="{4E10007E-B39B-4A83-BBF4-62A1092B5111}" type="pres">
      <dgm:prSet presAssocID="{99DB9FDA-6E86-42FE-8516-FA1083BDBBB8}" presName="outerComposite" presStyleCnt="0">
        <dgm:presLayoutVars>
          <dgm:chMax val="5"/>
          <dgm:dir/>
          <dgm:resizeHandles val="exact"/>
        </dgm:presLayoutVars>
      </dgm:prSet>
      <dgm:spPr/>
    </dgm:pt>
    <dgm:pt modelId="{ACF5C3D4-4286-4F35-B030-120C25B08A37}" type="pres">
      <dgm:prSet presAssocID="{99DB9FDA-6E86-42FE-8516-FA1083BDBBB8}" presName="dummyMaxCanvas" presStyleCnt="0">
        <dgm:presLayoutVars/>
      </dgm:prSet>
      <dgm:spPr/>
    </dgm:pt>
    <dgm:pt modelId="{1AE27845-FC74-4344-B149-F14BC49D8C81}" type="pres">
      <dgm:prSet presAssocID="{99DB9FDA-6E86-42FE-8516-FA1083BDBBB8}" presName="FourNodes_1" presStyleLbl="node1" presStyleIdx="0" presStyleCnt="4" custLinFactNeighborX="-260">
        <dgm:presLayoutVars>
          <dgm:bulletEnabled val="1"/>
        </dgm:presLayoutVars>
      </dgm:prSet>
      <dgm:spPr/>
    </dgm:pt>
    <dgm:pt modelId="{1C206F75-F9C4-45D8-856E-97290408D454}" type="pres">
      <dgm:prSet presAssocID="{99DB9FDA-6E86-42FE-8516-FA1083BDBBB8}" presName="FourNodes_2" presStyleLbl="node1" presStyleIdx="1" presStyleCnt="4">
        <dgm:presLayoutVars>
          <dgm:bulletEnabled val="1"/>
        </dgm:presLayoutVars>
      </dgm:prSet>
      <dgm:spPr/>
    </dgm:pt>
    <dgm:pt modelId="{C7FD76F6-E744-4C86-AFE1-9809DDA47DE2}" type="pres">
      <dgm:prSet presAssocID="{99DB9FDA-6E86-42FE-8516-FA1083BDBBB8}" presName="FourNodes_3" presStyleLbl="node1" presStyleIdx="2" presStyleCnt="4">
        <dgm:presLayoutVars>
          <dgm:bulletEnabled val="1"/>
        </dgm:presLayoutVars>
      </dgm:prSet>
      <dgm:spPr/>
    </dgm:pt>
    <dgm:pt modelId="{90F12A4D-D2D9-4D2C-ADBE-E4634DABEBA9}" type="pres">
      <dgm:prSet presAssocID="{99DB9FDA-6E86-42FE-8516-FA1083BDBBB8}" presName="FourNodes_4" presStyleLbl="node1" presStyleIdx="3" presStyleCnt="4">
        <dgm:presLayoutVars>
          <dgm:bulletEnabled val="1"/>
        </dgm:presLayoutVars>
      </dgm:prSet>
      <dgm:spPr/>
    </dgm:pt>
    <dgm:pt modelId="{806C7E82-EDD1-4644-8D01-FB9313538328}" type="pres">
      <dgm:prSet presAssocID="{99DB9FDA-6E86-42FE-8516-FA1083BDBBB8}" presName="FourConn_1-2" presStyleLbl="fgAccFollowNode1" presStyleIdx="0" presStyleCnt="3">
        <dgm:presLayoutVars>
          <dgm:bulletEnabled val="1"/>
        </dgm:presLayoutVars>
      </dgm:prSet>
      <dgm:spPr/>
    </dgm:pt>
    <dgm:pt modelId="{9FA195D5-3A41-409B-A1A5-79A393B11DC0}" type="pres">
      <dgm:prSet presAssocID="{99DB9FDA-6E86-42FE-8516-FA1083BDBBB8}" presName="FourConn_2-3" presStyleLbl="fgAccFollowNode1" presStyleIdx="1" presStyleCnt="3">
        <dgm:presLayoutVars>
          <dgm:bulletEnabled val="1"/>
        </dgm:presLayoutVars>
      </dgm:prSet>
      <dgm:spPr/>
    </dgm:pt>
    <dgm:pt modelId="{37A872F9-2D16-4C91-805D-6F0BF053D54A}" type="pres">
      <dgm:prSet presAssocID="{99DB9FDA-6E86-42FE-8516-FA1083BDBBB8}" presName="FourConn_3-4" presStyleLbl="fgAccFollowNode1" presStyleIdx="2" presStyleCnt="3">
        <dgm:presLayoutVars>
          <dgm:bulletEnabled val="1"/>
        </dgm:presLayoutVars>
      </dgm:prSet>
      <dgm:spPr/>
    </dgm:pt>
    <dgm:pt modelId="{0DBD6B02-7ACF-47F8-A016-6322869BBF22}" type="pres">
      <dgm:prSet presAssocID="{99DB9FDA-6E86-42FE-8516-FA1083BDBBB8}" presName="FourNodes_1_text" presStyleLbl="node1" presStyleIdx="3" presStyleCnt="4">
        <dgm:presLayoutVars>
          <dgm:bulletEnabled val="1"/>
        </dgm:presLayoutVars>
      </dgm:prSet>
      <dgm:spPr/>
    </dgm:pt>
    <dgm:pt modelId="{89C50EF3-EFA3-4E71-AB56-D7EF81002DD8}" type="pres">
      <dgm:prSet presAssocID="{99DB9FDA-6E86-42FE-8516-FA1083BDBBB8}" presName="FourNodes_2_text" presStyleLbl="node1" presStyleIdx="3" presStyleCnt="4">
        <dgm:presLayoutVars>
          <dgm:bulletEnabled val="1"/>
        </dgm:presLayoutVars>
      </dgm:prSet>
      <dgm:spPr/>
    </dgm:pt>
    <dgm:pt modelId="{934EF321-3454-49EA-BF21-50A648082791}" type="pres">
      <dgm:prSet presAssocID="{99DB9FDA-6E86-42FE-8516-FA1083BDBBB8}" presName="FourNodes_3_text" presStyleLbl="node1" presStyleIdx="3" presStyleCnt="4">
        <dgm:presLayoutVars>
          <dgm:bulletEnabled val="1"/>
        </dgm:presLayoutVars>
      </dgm:prSet>
      <dgm:spPr/>
    </dgm:pt>
    <dgm:pt modelId="{2A14ACD2-0155-4458-9070-9F162E309C5F}" type="pres">
      <dgm:prSet presAssocID="{99DB9FDA-6E86-42FE-8516-FA1083BDBBB8}" presName="FourNodes_4_text" presStyleLbl="node1" presStyleIdx="3" presStyleCnt="4">
        <dgm:presLayoutVars>
          <dgm:bulletEnabled val="1"/>
        </dgm:presLayoutVars>
      </dgm:prSet>
      <dgm:spPr/>
    </dgm:pt>
  </dgm:ptLst>
  <dgm:cxnLst>
    <dgm:cxn modelId="{5BDBC60E-1FB0-468D-A802-614AE9153E2B}" type="presOf" srcId="{06F039BA-C9AF-4370-ABC7-8F6459D4C1A6}" destId="{934EF321-3454-49EA-BF21-50A648082791}" srcOrd="1" destOrd="0" presId="urn:microsoft.com/office/officeart/2005/8/layout/vProcess5"/>
    <dgm:cxn modelId="{8FCC3B12-B72A-48C3-98BB-5D7AC3A2FCBF}" type="presOf" srcId="{936C4BA0-F06F-4DAF-9123-7E8475FE867D}" destId="{0DBD6B02-7ACF-47F8-A016-6322869BBF22}" srcOrd="1" destOrd="0" presId="urn:microsoft.com/office/officeart/2005/8/layout/vProcess5"/>
    <dgm:cxn modelId="{2FEE831A-5439-41F6-B5A1-E4F68B090921}" type="presOf" srcId="{8AA2AB95-A203-48D1-BD35-F9149115C5E5}" destId="{90F12A4D-D2D9-4D2C-ADBE-E4634DABEBA9}" srcOrd="0" destOrd="0" presId="urn:microsoft.com/office/officeart/2005/8/layout/vProcess5"/>
    <dgm:cxn modelId="{87E5D739-80E6-4EE5-8DDE-97B7B237A97E}" type="presOf" srcId="{5EE2F110-ED90-4271-9C32-867135713D3C}" destId="{806C7E82-EDD1-4644-8D01-FB9313538328}" srcOrd="0" destOrd="0" presId="urn:microsoft.com/office/officeart/2005/8/layout/vProcess5"/>
    <dgm:cxn modelId="{A0AE106E-8A12-4214-9805-CE83B5B0C3CF}" type="presOf" srcId="{8AA2AB95-A203-48D1-BD35-F9149115C5E5}" destId="{2A14ACD2-0155-4458-9070-9F162E309C5F}" srcOrd="1" destOrd="0" presId="urn:microsoft.com/office/officeart/2005/8/layout/vProcess5"/>
    <dgm:cxn modelId="{BD611C6F-26AD-4289-B5C7-D9799BA0B3B3}" srcId="{99DB9FDA-6E86-42FE-8516-FA1083BDBBB8}" destId="{06F039BA-C9AF-4370-ABC7-8F6459D4C1A6}" srcOrd="2" destOrd="0" parTransId="{8349C687-FBA2-4CC6-82A6-2B4E6CD5BD66}" sibTransId="{D10E2BE9-B499-45E1-8E46-8DE798505448}"/>
    <dgm:cxn modelId="{EFE53952-9E15-41FA-A0D1-6E2B71AD2FB2}" type="presOf" srcId="{06F039BA-C9AF-4370-ABC7-8F6459D4C1A6}" destId="{C7FD76F6-E744-4C86-AFE1-9809DDA47DE2}" srcOrd="0" destOrd="0" presId="urn:microsoft.com/office/officeart/2005/8/layout/vProcess5"/>
    <dgm:cxn modelId="{809CFB85-45DA-49EA-9DC6-9DB7D5D0C335}" type="presOf" srcId="{936C4BA0-F06F-4DAF-9123-7E8475FE867D}" destId="{1AE27845-FC74-4344-B149-F14BC49D8C81}" srcOrd="0" destOrd="0" presId="urn:microsoft.com/office/officeart/2005/8/layout/vProcess5"/>
    <dgm:cxn modelId="{A20D4992-56F4-4AFD-B5B2-4A9D09DF042E}" type="presOf" srcId="{99DB9FDA-6E86-42FE-8516-FA1083BDBBB8}" destId="{4E10007E-B39B-4A83-BBF4-62A1092B5111}" srcOrd="0" destOrd="0" presId="urn:microsoft.com/office/officeart/2005/8/layout/vProcess5"/>
    <dgm:cxn modelId="{AF9674A8-EA62-4373-AA3B-79503445FDD2}" srcId="{99DB9FDA-6E86-42FE-8516-FA1083BDBBB8}" destId="{8AA2AB95-A203-48D1-BD35-F9149115C5E5}" srcOrd="3" destOrd="0" parTransId="{196377D9-9DD4-45C9-BFBA-7D9AC35BC6C6}" sibTransId="{74B9F789-1E4A-456A-9718-DDBC509C6714}"/>
    <dgm:cxn modelId="{D64A6DC6-6897-49F1-9AB4-9E362776587B}" srcId="{99DB9FDA-6E86-42FE-8516-FA1083BDBBB8}" destId="{936C4BA0-F06F-4DAF-9123-7E8475FE867D}" srcOrd="0" destOrd="0" parTransId="{9AF9CDA9-916E-45D1-83C2-2F94BC92301F}" sibTransId="{5EE2F110-ED90-4271-9C32-867135713D3C}"/>
    <dgm:cxn modelId="{51D9C4CF-B4C8-4AA9-BD94-FB426081F964}" type="presOf" srcId="{D10E2BE9-B499-45E1-8E46-8DE798505448}" destId="{37A872F9-2D16-4C91-805D-6F0BF053D54A}" srcOrd="0" destOrd="0" presId="urn:microsoft.com/office/officeart/2005/8/layout/vProcess5"/>
    <dgm:cxn modelId="{D364D3D9-EA07-4DEE-B793-871020B7B241}" type="presOf" srcId="{A9973D83-DEF5-4AF8-BE92-D24546EBE70E}" destId="{9FA195D5-3A41-409B-A1A5-79A393B11DC0}" srcOrd="0" destOrd="0" presId="urn:microsoft.com/office/officeart/2005/8/layout/vProcess5"/>
    <dgm:cxn modelId="{4DEB0CDA-8C25-4C82-A03F-B0A2DE00244A}" type="presOf" srcId="{0413FAA1-A69A-4831-A4D1-4CF641B304A1}" destId="{89C50EF3-EFA3-4E71-AB56-D7EF81002DD8}" srcOrd="1" destOrd="0" presId="urn:microsoft.com/office/officeart/2005/8/layout/vProcess5"/>
    <dgm:cxn modelId="{52D46DE4-146D-40C1-B5AC-F64DC47A9836}" type="presOf" srcId="{0413FAA1-A69A-4831-A4D1-4CF641B304A1}" destId="{1C206F75-F9C4-45D8-856E-97290408D454}" srcOrd="0" destOrd="0" presId="urn:microsoft.com/office/officeart/2005/8/layout/vProcess5"/>
    <dgm:cxn modelId="{414C26EF-CF5C-4209-AAB4-58EC1BBA5B1B}" srcId="{99DB9FDA-6E86-42FE-8516-FA1083BDBBB8}" destId="{0413FAA1-A69A-4831-A4D1-4CF641B304A1}" srcOrd="1" destOrd="0" parTransId="{A2751CFD-D27B-404E-A1BC-6C0A86A3A84E}" sibTransId="{A9973D83-DEF5-4AF8-BE92-D24546EBE70E}"/>
    <dgm:cxn modelId="{02CAFF7A-D446-4B4B-B3CE-210461A7E573}" type="presParOf" srcId="{4E10007E-B39B-4A83-BBF4-62A1092B5111}" destId="{ACF5C3D4-4286-4F35-B030-120C25B08A37}" srcOrd="0" destOrd="0" presId="urn:microsoft.com/office/officeart/2005/8/layout/vProcess5"/>
    <dgm:cxn modelId="{C816E29D-11CF-45EB-936F-A32462F78E5B}" type="presParOf" srcId="{4E10007E-B39B-4A83-BBF4-62A1092B5111}" destId="{1AE27845-FC74-4344-B149-F14BC49D8C81}" srcOrd="1" destOrd="0" presId="urn:microsoft.com/office/officeart/2005/8/layout/vProcess5"/>
    <dgm:cxn modelId="{410D4B20-A0F6-42F0-A467-DD2C4B2E32CA}" type="presParOf" srcId="{4E10007E-B39B-4A83-BBF4-62A1092B5111}" destId="{1C206F75-F9C4-45D8-856E-97290408D454}" srcOrd="2" destOrd="0" presId="urn:microsoft.com/office/officeart/2005/8/layout/vProcess5"/>
    <dgm:cxn modelId="{C9A65BE5-1998-4208-B4B5-34DCEA24B373}" type="presParOf" srcId="{4E10007E-B39B-4A83-BBF4-62A1092B5111}" destId="{C7FD76F6-E744-4C86-AFE1-9809DDA47DE2}" srcOrd="3" destOrd="0" presId="urn:microsoft.com/office/officeart/2005/8/layout/vProcess5"/>
    <dgm:cxn modelId="{C99F0133-28AC-4063-AA4D-876BDD9DA7E1}" type="presParOf" srcId="{4E10007E-B39B-4A83-BBF4-62A1092B5111}" destId="{90F12A4D-D2D9-4D2C-ADBE-E4634DABEBA9}" srcOrd="4" destOrd="0" presId="urn:microsoft.com/office/officeart/2005/8/layout/vProcess5"/>
    <dgm:cxn modelId="{92961520-4F6F-4CF4-98E6-31DC5229BF6E}" type="presParOf" srcId="{4E10007E-B39B-4A83-BBF4-62A1092B5111}" destId="{806C7E82-EDD1-4644-8D01-FB9313538328}" srcOrd="5" destOrd="0" presId="urn:microsoft.com/office/officeart/2005/8/layout/vProcess5"/>
    <dgm:cxn modelId="{6652A29D-41BC-4529-9EFF-78661AB52EF9}" type="presParOf" srcId="{4E10007E-B39B-4A83-BBF4-62A1092B5111}" destId="{9FA195D5-3A41-409B-A1A5-79A393B11DC0}" srcOrd="6" destOrd="0" presId="urn:microsoft.com/office/officeart/2005/8/layout/vProcess5"/>
    <dgm:cxn modelId="{88E13913-7D28-4A40-BA7D-6B6C0A4589ED}" type="presParOf" srcId="{4E10007E-B39B-4A83-BBF4-62A1092B5111}" destId="{37A872F9-2D16-4C91-805D-6F0BF053D54A}" srcOrd="7" destOrd="0" presId="urn:microsoft.com/office/officeart/2005/8/layout/vProcess5"/>
    <dgm:cxn modelId="{E6117CA9-1A99-4FD5-BA92-DFDFF872D89D}" type="presParOf" srcId="{4E10007E-B39B-4A83-BBF4-62A1092B5111}" destId="{0DBD6B02-7ACF-47F8-A016-6322869BBF22}" srcOrd="8" destOrd="0" presId="urn:microsoft.com/office/officeart/2005/8/layout/vProcess5"/>
    <dgm:cxn modelId="{1D1B428D-4B4E-4048-8C9A-07232921D441}" type="presParOf" srcId="{4E10007E-B39B-4A83-BBF4-62A1092B5111}" destId="{89C50EF3-EFA3-4E71-AB56-D7EF81002DD8}" srcOrd="9" destOrd="0" presId="urn:microsoft.com/office/officeart/2005/8/layout/vProcess5"/>
    <dgm:cxn modelId="{FC449950-B7C1-4517-AE93-954D0761B280}" type="presParOf" srcId="{4E10007E-B39B-4A83-BBF4-62A1092B5111}" destId="{934EF321-3454-49EA-BF21-50A648082791}" srcOrd="10" destOrd="0" presId="urn:microsoft.com/office/officeart/2005/8/layout/vProcess5"/>
    <dgm:cxn modelId="{F5F5C890-8E4E-4A3A-B901-4B16630326B7}" type="presParOf" srcId="{4E10007E-B39B-4A83-BBF4-62A1092B5111}" destId="{2A14ACD2-0155-4458-9070-9F162E309C5F}" srcOrd="11"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C95DC4-1743-403C-B3D9-7D72114CB39B}" type="doc">
      <dgm:prSet loTypeId="urn:microsoft.com/office/officeart/2005/8/layout/gear1" loCatId="relationship" qsTypeId="urn:microsoft.com/office/officeart/2005/8/quickstyle/simple3" qsCatId="simple" csTypeId="urn:microsoft.com/office/officeart/2005/8/colors/accent2_2" csCatId="accent2" phldr="1"/>
      <dgm:spPr/>
      <dgm:t>
        <a:bodyPr/>
        <a:lstStyle/>
        <a:p>
          <a:endParaRPr lang="en-IN"/>
        </a:p>
      </dgm:t>
    </dgm:pt>
    <dgm:pt modelId="{4F40195C-3453-4988-A9D0-11ED41A16177}">
      <dgm:prSet custT="1"/>
      <dgm:spPr>
        <a:scene3d>
          <a:camera prst="orthographicFront"/>
          <a:lightRig rig="flat" dir="t"/>
        </a:scene3d>
        <a:sp3d prstMaterial="dkEdge">
          <a:bevelT w="8200" h="38100"/>
        </a:sp3d>
      </dgm:spPr>
      <dgm:t>
        <a:bodyPr spcFirstLastPara="0" vert="horz" wrap="square" lIns="12700" tIns="12700" rIns="12700" bIns="12700" numCol="1" spcCol="1270" anchor="ctr" anchorCtr="0"/>
        <a:lstStyle/>
        <a:p>
          <a:r>
            <a:rPr lang="en-US" sz="1000" kern="1200"/>
            <a:t>Increased revenue shown even in </a:t>
          </a:r>
          <a:r>
            <a:rPr lang="en-US" sz="1000" kern="1200">
              <a:latin typeface="Calibri" panose="020F0502020204030204"/>
              <a:ea typeface="+mn-ea"/>
              <a:cs typeface="+mn-cs"/>
            </a:rPr>
            <a:t>shorter</a:t>
          </a:r>
          <a:r>
            <a:rPr lang="en-US" sz="1000" kern="1200"/>
            <a:t> term period during validation (around 10% increase in revenue)</a:t>
          </a:r>
          <a:endParaRPr lang="en-IN" sz="1000" kern="1200" dirty="0"/>
        </a:p>
      </dgm:t>
    </dgm:pt>
    <dgm:pt modelId="{66FA3E52-BB08-4D64-9C93-9C527AEA9527}" type="parTrans" cxnId="{FA4C2B49-0279-4F68-A70A-A78020D1D98C}">
      <dgm:prSet/>
      <dgm:spPr/>
      <dgm:t>
        <a:bodyPr/>
        <a:lstStyle/>
        <a:p>
          <a:endParaRPr lang="en-IN" sz="900"/>
        </a:p>
      </dgm:t>
    </dgm:pt>
    <dgm:pt modelId="{E1D6F839-7F79-4F28-A997-645E3DDFC18C}" type="sibTrans" cxnId="{FA4C2B49-0279-4F68-A70A-A78020D1D98C}">
      <dgm:prSet/>
      <dgm:spPr/>
      <dgm:t>
        <a:bodyPr/>
        <a:lstStyle/>
        <a:p>
          <a:endParaRPr lang="en-IN" sz="900"/>
        </a:p>
      </dgm:t>
    </dgm:pt>
    <dgm:pt modelId="{89862AA3-7AD2-41B2-9789-AC56EA9DFA71}">
      <dgm:prSet custT="1"/>
      <dgm:spPr>
        <a:scene3d>
          <a:camera prst="orthographicFront"/>
          <a:lightRig rig="flat" dir="t"/>
        </a:scene3d>
        <a:sp3d prstMaterial="dkEdge">
          <a:bevelT w="8200" h="38100"/>
        </a:sp3d>
      </dgm:spPr>
      <dgm:t>
        <a:bodyPr spcFirstLastPara="0" vert="horz" wrap="square" lIns="12700" tIns="12700" rIns="12700" bIns="12700" numCol="1" spcCol="1270" anchor="ctr" anchorCtr="0"/>
        <a:lstStyle/>
        <a:p>
          <a:pPr marL="0" lvl="0" indent="0" algn="ctr" defTabSz="444500">
            <a:lnSpc>
              <a:spcPct val="90000"/>
            </a:lnSpc>
            <a:spcBef>
              <a:spcPct val="0"/>
            </a:spcBef>
            <a:spcAft>
              <a:spcPct val="35000"/>
            </a:spcAft>
            <a:buNone/>
          </a:pPr>
          <a:r>
            <a:rPr lang="en-US" sz="900" kern="1200" dirty="0">
              <a:latin typeface="Calibri" panose="020F0502020204030204"/>
              <a:ea typeface="+mn-ea"/>
              <a:cs typeface="+mn-cs"/>
            </a:rPr>
            <a:t>Flexible. Can be modelled for weekday/weekend and seasonality</a:t>
          </a:r>
          <a:endParaRPr lang="en-IN" sz="900" kern="1200" dirty="0">
            <a:latin typeface="Calibri" panose="020F0502020204030204"/>
            <a:ea typeface="+mn-ea"/>
            <a:cs typeface="+mn-cs"/>
          </a:endParaRPr>
        </a:p>
      </dgm:t>
    </dgm:pt>
    <dgm:pt modelId="{CAD671C4-5EC6-4E69-B05F-D7BC82EC91CD}" type="parTrans" cxnId="{36E7C0AB-46D0-4FF1-AEBB-CA6880D272B1}">
      <dgm:prSet/>
      <dgm:spPr/>
      <dgm:t>
        <a:bodyPr/>
        <a:lstStyle/>
        <a:p>
          <a:endParaRPr lang="en-IN" sz="900"/>
        </a:p>
      </dgm:t>
    </dgm:pt>
    <dgm:pt modelId="{66C35F86-3C3E-47A3-8612-F0F178F8890E}" type="sibTrans" cxnId="{36E7C0AB-46D0-4FF1-AEBB-CA6880D272B1}">
      <dgm:prSet/>
      <dgm:spPr/>
      <dgm:t>
        <a:bodyPr/>
        <a:lstStyle/>
        <a:p>
          <a:endParaRPr lang="en-IN" sz="900"/>
        </a:p>
      </dgm:t>
    </dgm:pt>
    <dgm:pt modelId="{EE46D0F8-9833-4ECA-9861-2F994A617A26}">
      <dgm:prSet custT="1"/>
      <dgm:spPr/>
      <dgm:t>
        <a:bodyPr/>
        <a:lstStyle/>
        <a:p>
          <a:r>
            <a:rPr lang="en-US" sz="1000" dirty="0"/>
            <a:t>Can work with less/no data</a:t>
          </a:r>
          <a:endParaRPr lang="en-IN" sz="1000" dirty="0"/>
        </a:p>
      </dgm:t>
    </dgm:pt>
    <dgm:pt modelId="{41C48F3D-CE0E-41B6-B210-8331A35870CF}" type="parTrans" cxnId="{0D925FEA-46B3-4BFA-AC01-2CD5721FE280}">
      <dgm:prSet/>
      <dgm:spPr/>
      <dgm:t>
        <a:bodyPr/>
        <a:lstStyle/>
        <a:p>
          <a:endParaRPr lang="en-IN" sz="900"/>
        </a:p>
      </dgm:t>
    </dgm:pt>
    <dgm:pt modelId="{EDC8DFDE-AFD8-4992-A326-85868A6ECB3B}" type="sibTrans" cxnId="{0D925FEA-46B3-4BFA-AC01-2CD5721FE280}">
      <dgm:prSet/>
      <dgm:spPr/>
      <dgm:t>
        <a:bodyPr/>
        <a:lstStyle/>
        <a:p>
          <a:endParaRPr lang="en-IN" sz="900"/>
        </a:p>
      </dgm:t>
    </dgm:pt>
    <dgm:pt modelId="{DEE4F2C1-40B0-4450-9832-8C5FC33DAFD0}" type="pres">
      <dgm:prSet presAssocID="{BAC95DC4-1743-403C-B3D9-7D72114CB39B}" presName="composite" presStyleCnt="0">
        <dgm:presLayoutVars>
          <dgm:chMax val="3"/>
          <dgm:animLvl val="lvl"/>
          <dgm:resizeHandles val="exact"/>
        </dgm:presLayoutVars>
      </dgm:prSet>
      <dgm:spPr/>
    </dgm:pt>
    <dgm:pt modelId="{6842E639-AEEC-41F8-B62B-FD82E93215C0}" type="pres">
      <dgm:prSet presAssocID="{4F40195C-3453-4988-A9D0-11ED41A16177}" presName="gear1" presStyleLbl="node1" presStyleIdx="0" presStyleCnt="3">
        <dgm:presLayoutVars>
          <dgm:chMax val="1"/>
          <dgm:bulletEnabled val="1"/>
        </dgm:presLayoutVars>
      </dgm:prSet>
      <dgm:spPr>
        <a:xfrm>
          <a:off x="1563206" y="1418791"/>
          <a:ext cx="1734079" cy="1734079"/>
        </a:xfrm>
        <a:prstGeom prst="gear9">
          <a:avLst/>
        </a:prstGeom>
      </dgm:spPr>
    </dgm:pt>
    <dgm:pt modelId="{DB3AB427-092A-418D-B45B-D49EFEFE3976}" type="pres">
      <dgm:prSet presAssocID="{4F40195C-3453-4988-A9D0-11ED41A16177}" presName="gear1srcNode" presStyleLbl="node1" presStyleIdx="0" presStyleCnt="3"/>
      <dgm:spPr/>
    </dgm:pt>
    <dgm:pt modelId="{69813785-20E4-4CEB-892A-8D5139563F85}" type="pres">
      <dgm:prSet presAssocID="{4F40195C-3453-4988-A9D0-11ED41A16177}" presName="gear1dstNode" presStyleLbl="node1" presStyleIdx="0" presStyleCnt="3"/>
      <dgm:spPr/>
    </dgm:pt>
    <dgm:pt modelId="{BB4C8121-3F6D-40FB-AA7C-1B6E08B26ECE}" type="pres">
      <dgm:prSet presAssocID="{89862AA3-7AD2-41B2-9789-AC56EA9DFA71}" presName="gear2" presStyleLbl="node1" presStyleIdx="1" presStyleCnt="3" custScaleX="113011">
        <dgm:presLayoutVars>
          <dgm:chMax val="1"/>
          <dgm:bulletEnabled val="1"/>
        </dgm:presLayoutVars>
      </dgm:prSet>
      <dgm:spPr>
        <a:xfrm>
          <a:off x="472244" y="1008918"/>
          <a:ext cx="1425236" cy="1261148"/>
        </a:xfrm>
        <a:prstGeom prst="gear6">
          <a:avLst/>
        </a:prstGeom>
      </dgm:spPr>
    </dgm:pt>
    <dgm:pt modelId="{926CABDA-86A4-4F77-8259-144549197CFF}" type="pres">
      <dgm:prSet presAssocID="{89862AA3-7AD2-41B2-9789-AC56EA9DFA71}" presName="gear2srcNode" presStyleLbl="node1" presStyleIdx="1" presStyleCnt="3"/>
      <dgm:spPr/>
    </dgm:pt>
    <dgm:pt modelId="{DBFA10AB-2327-4F73-8787-A639D5543CA0}" type="pres">
      <dgm:prSet presAssocID="{89862AA3-7AD2-41B2-9789-AC56EA9DFA71}" presName="gear2dstNode" presStyleLbl="node1" presStyleIdx="1" presStyleCnt="3"/>
      <dgm:spPr/>
    </dgm:pt>
    <dgm:pt modelId="{97CB9FDB-3ED0-488F-9AB7-D2A1E87007CC}" type="pres">
      <dgm:prSet presAssocID="{EE46D0F8-9833-4ECA-9861-2F994A617A26}" presName="gear3" presStyleLbl="node1" presStyleIdx="2" presStyleCnt="3"/>
      <dgm:spPr/>
    </dgm:pt>
    <dgm:pt modelId="{DFF2D31A-D0DB-46C8-AB92-750DF32B3F2E}" type="pres">
      <dgm:prSet presAssocID="{EE46D0F8-9833-4ECA-9861-2F994A617A26}" presName="gear3tx" presStyleLbl="node1" presStyleIdx="2" presStyleCnt="3">
        <dgm:presLayoutVars>
          <dgm:chMax val="1"/>
          <dgm:bulletEnabled val="1"/>
        </dgm:presLayoutVars>
      </dgm:prSet>
      <dgm:spPr/>
    </dgm:pt>
    <dgm:pt modelId="{5BF37B1F-39F5-4143-8FE8-82F3C8BA0D58}" type="pres">
      <dgm:prSet presAssocID="{EE46D0F8-9833-4ECA-9861-2F994A617A26}" presName="gear3srcNode" presStyleLbl="node1" presStyleIdx="2" presStyleCnt="3"/>
      <dgm:spPr/>
    </dgm:pt>
    <dgm:pt modelId="{F9049EF3-C5A0-4F39-908F-D1DD97C86C54}" type="pres">
      <dgm:prSet presAssocID="{EE46D0F8-9833-4ECA-9861-2F994A617A26}" presName="gear3dstNode" presStyleLbl="node1" presStyleIdx="2" presStyleCnt="3"/>
      <dgm:spPr/>
    </dgm:pt>
    <dgm:pt modelId="{C915E317-0860-4161-B025-031DA4ED96C4}" type="pres">
      <dgm:prSet presAssocID="{E1D6F839-7F79-4F28-A997-645E3DDFC18C}" presName="connector1" presStyleLbl="sibTrans2D1" presStyleIdx="0" presStyleCnt="3"/>
      <dgm:spPr/>
    </dgm:pt>
    <dgm:pt modelId="{B4CC183C-E568-4CD4-98C4-51BF93BC0930}" type="pres">
      <dgm:prSet presAssocID="{66C35F86-3C3E-47A3-8612-F0F178F8890E}" presName="connector2" presStyleLbl="sibTrans2D1" presStyleIdx="1" presStyleCnt="3"/>
      <dgm:spPr/>
    </dgm:pt>
    <dgm:pt modelId="{53E04608-EC01-4539-9DA2-B5363686634A}" type="pres">
      <dgm:prSet presAssocID="{EDC8DFDE-AFD8-4992-A326-85868A6ECB3B}" presName="connector3" presStyleLbl="sibTrans2D1" presStyleIdx="2" presStyleCnt="3"/>
      <dgm:spPr/>
    </dgm:pt>
  </dgm:ptLst>
  <dgm:cxnLst>
    <dgm:cxn modelId="{3689DB12-F55C-4468-A333-EA80DFEB9ACF}" type="presOf" srcId="{66C35F86-3C3E-47A3-8612-F0F178F8890E}" destId="{B4CC183C-E568-4CD4-98C4-51BF93BC0930}" srcOrd="0" destOrd="0" presId="urn:microsoft.com/office/officeart/2005/8/layout/gear1"/>
    <dgm:cxn modelId="{85C2271F-8C99-4322-8F66-25B791C1608D}" type="presOf" srcId="{89862AA3-7AD2-41B2-9789-AC56EA9DFA71}" destId="{DBFA10AB-2327-4F73-8787-A639D5543CA0}" srcOrd="2" destOrd="0" presId="urn:microsoft.com/office/officeart/2005/8/layout/gear1"/>
    <dgm:cxn modelId="{8473A731-4235-460A-AAE6-236D7C49F0F3}" type="presOf" srcId="{4F40195C-3453-4988-A9D0-11ED41A16177}" destId="{DB3AB427-092A-418D-B45B-D49EFEFE3976}" srcOrd="1" destOrd="0" presId="urn:microsoft.com/office/officeart/2005/8/layout/gear1"/>
    <dgm:cxn modelId="{EB57A03C-22A9-4BC8-8A84-BDA3D3AE83DB}" type="presOf" srcId="{BAC95DC4-1743-403C-B3D9-7D72114CB39B}" destId="{DEE4F2C1-40B0-4450-9832-8C5FC33DAFD0}" srcOrd="0" destOrd="0" presId="urn:microsoft.com/office/officeart/2005/8/layout/gear1"/>
    <dgm:cxn modelId="{3851E63F-F314-4020-AB01-794281BB3594}" type="presOf" srcId="{89862AA3-7AD2-41B2-9789-AC56EA9DFA71}" destId="{926CABDA-86A4-4F77-8259-144549197CFF}" srcOrd="1" destOrd="0" presId="urn:microsoft.com/office/officeart/2005/8/layout/gear1"/>
    <dgm:cxn modelId="{C4DFEB64-45F5-4A18-965F-4FFF3104A6DB}" type="presOf" srcId="{4F40195C-3453-4988-A9D0-11ED41A16177}" destId="{6842E639-AEEC-41F8-B62B-FD82E93215C0}" srcOrd="0" destOrd="0" presId="urn:microsoft.com/office/officeart/2005/8/layout/gear1"/>
    <dgm:cxn modelId="{FA4C2B49-0279-4F68-A70A-A78020D1D98C}" srcId="{BAC95DC4-1743-403C-B3D9-7D72114CB39B}" destId="{4F40195C-3453-4988-A9D0-11ED41A16177}" srcOrd="0" destOrd="0" parTransId="{66FA3E52-BB08-4D64-9C93-9C527AEA9527}" sibTransId="{E1D6F839-7F79-4F28-A997-645E3DDFC18C}"/>
    <dgm:cxn modelId="{34138C51-0E7F-4097-B79F-2660D6ED8572}" type="presOf" srcId="{EE46D0F8-9833-4ECA-9861-2F994A617A26}" destId="{5BF37B1F-39F5-4143-8FE8-82F3C8BA0D58}" srcOrd="2" destOrd="0" presId="urn:microsoft.com/office/officeart/2005/8/layout/gear1"/>
    <dgm:cxn modelId="{DDB8E08E-2E54-4A1E-9C9E-46FFDFD32E52}" type="presOf" srcId="{EE46D0F8-9833-4ECA-9861-2F994A617A26}" destId="{F9049EF3-C5A0-4F39-908F-D1DD97C86C54}" srcOrd="3" destOrd="0" presId="urn:microsoft.com/office/officeart/2005/8/layout/gear1"/>
    <dgm:cxn modelId="{875698A2-5DF3-48DE-8249-42B366DD55F6}" type="presOf" srcId="{EDC8DFDE-AFD8-4992-A326-85868A6ECB3B}" destId="{53E04608-EC01-4539-9DA2-B5363686634A}" srcOrd="0" destOrd="0" presId="urn:microsoft.com/office/officeart/2005/8/layout/gear1"/>
    <dgm:cxn modelId="{BAEB33A8-0E85-4B72-AF9F-B8C5BF490FD2}" type="presOf" srcId="{E1D6F839-7F79-4F28-A997-645E3DDFC18C}" destId="{C915E317-0860-4161-B025-031DA4ED96C4}" srcOrd="0" destOrd="0" presId="urn:microsoft.com/office/officeart/2005/8/layout/gear1"/>
    <dgm:cxn modelId="{36E7C0AB-46D0-4FF1-AEBB-CA6880D272B1}" srcId="{BAC95DC4-1743-403C-B3D9-7D72114CB39B}" destId="{89862AA3-7AD2-41B2-9789-AC56EA9DFA71}" srcOrd="1" destOrd="0" parTransId="{CAD671C4-5EC6-4E69-B05F-D7BC82EC91CD}" sibTransId="{66C35F86-3C3E-47A3-8612-F0F178F8890E}"/>
    <dgm:cxn modelId="{0C5DEFAB-DE7F-4552-8C79-5D41CC4BB0E3}" type="presOf" srcId="{EE46D0F8-9833-4ECA-9861-2F994A617A26}" destId="{97CB9FDB-3ED0-488F-9AB7-D2A1E87007CC}" srcOrd="0" destOrd="0" presId="urn:microsoft.com/office/officeart/2005/8/layout/gear1"/>
    <dgm:cxn modelId="{616803BE-8873-4027-B8B2-495E430D7F79}" type="presOf" srcId="{89862AA3-7AD2-41B2-9789-AC56EA9DFA71}" destId="{BB4C8121-3F6D-40FB-AA7C-1B6E08B26ECE}" srcOrd="0" destOrd="0" presId="urn:microsoft.com/office/officeart/2005/8/layout/gear1"/>
    <dgm:cxn modelId="{5294CCD0-F4FF-4689-AD06-50006E9E45B4}" type="presOf" srcId="{4F40195C-3453-4988-A9D0-11ED41A16177}" destId="{69813785-20E4-4CEB-892A-8D5139563F85}" srcOrd="2" destOrd="0" presId="urn:microsoft.com/office/officeart/2005/8/layout/gear1"/>
    <dgm:cxn modelId="{0D925FEA-46B3-4BFA-AC01-2CD5721FE280}" srcId="{BAC95DC4-1743-403C-B3D9-7D72114CB39B}" destId="{EE46D0F8-9833-4ECA-9861-2F994A617A26}" srcOrd="2" destOrd="0" parTransId="{41C48F3D-CE0E-41B6-B210-8331A35870CF}" sibTransId="{EDC8DFDE-AFD8-4992-A326-85868A6ECB3B}"/>
    <dgm:cxn modelId="{1EBF8DEB-1D1D-4302-BCAD-D012597C75EC}" type="presOf" srcId="{EE46D0F8-9833-4ECA-9861-2F994A617A26}" destId="{DFF2D31A-D0DB-46C8-AB92-750DF32B3F2E}" srcOrd="1" destOrd="0" presId="urn:microsoft.com/office/officeart/2005/8/layout/gear1"/>
    <dgm:cxn modelId="{287CE004-6CA5-431F-BBAD-3F99C22D17EC}" type="presParOf" srcId="{DEE4F2C1-40B0-4450-9832-8C5FC33DAFD0}" destId="{6842E639-AEEC-41F8-B62B-FD82E93215C0}" srcOrd="0" destOrd="0" presId="urn:microsoft.com/office/officeart/2005/8/layout/gear1"/>
    <dgm:cxn modelId="{B4ACEB39-CE41-4121-AD97-F108ADA6AA25}" type="presParOf" srcId="{DEE4F2C1-40B0-4450-9832-8C5FC33DAFD0}" destId="{DB3AB427-092A-418D-B45B-D49EFEFE3976}" srcOrd="1" destOrd="0" presId="urn:microsoft.com/office/officeart/2005/8/layout/gear1"/>
    <dgm:cxn modelId="{E9093E3D-2D21-4EB7-BA22-0DA7044A339E}" type="presParOf" srcId="{DEE4F2C1-40B0-4450-9832-8C5FC33DAFD0}" destId="{69813785-20E4-4CEB-892A-8D5139563F85}" srcOrd="2" destOrd="0" presId="urn:microsoft.com/office/officeart/2005/8/layout/gear1"/>
    <dgm:cxn modelId="{ADAC5932-F2DE-4559-9CC4-D1EF55D993F3}" type="presParOf" srcId="{DEE4F2C1-40B0-4450-9832-8C5FC33DAFD0}" destId="{BB4C8121-3F6D-40FB-AA7C-1B6E08B26ECE}" srcOrd="3" destOrd="0" presId="urn:microsoft.com/office/officeart/2005/8/layout/gear1"/>
    <dgm:cxn modelId="{71DF66CF-98D8-400A-A4FF-361FE81E21A6}" type="presParOf" srcId="{DEE4F2C1-40B0-4450-9832-8C5FC33DAFD0}" destId="{926CABDA-86A4-4F77-8259-144549197CFF}" srcOrd="4" destOrd="0" presId="urn:microsoft.com/office/officeart/2005/8/layout/gear1"/>
    <dgm:cxn modelId="{DF129063-6F22-429F-AA0B-C4F8C4460828}" type="presParOf" srcId="{DEE4F2C1-40B0-4450-9832-8C5FC33DAFD0}" destId="{DBFA10AB-2327-4F73-8787-A639D5543CA0}" srcOrd="5" destOrd="0" presId="urn:microsoft.com/office/officeart/2005/8/layout/gear1"/>
    <dgm:cxn modelId="{DA7291AA-D5FC-41FF-9393-B4405A0727E2}" type="presParOf" srcId="{DEE4F2C1-40B0-4450-9832-8C5FC33DAFD0}" destId="{97CB9FDB-3ED0-488F-9AB7-D2A1E87007CC}" srcOrd="6" destOrd="0" presId="urn:microsoft.com/office/officeart/2005/8/layout/gear1"/>
    <dgm:cxn modelId="{06CCF690-0F5E-469D-9F20-88A4727304AA}" type="presParOf" srcId="{DEE4F2C1-40B0-4450-9832-8C5FC33DAFD0}" destId="{DFF2D31A-D0DB-46C8-AB92-750DF32B3F2E}" srcOrd="7" destOrd="0" presId="urn:microsoft.com/office/officeart/2005/8/layout/gear1"/>
    <dgm:cxn modelId="{AD86DA8A-4ABC-4BE5-A6DB-2A7ECD8A0041}" type="presParOf" srcId="{DEE4F2C1-40B0-4450-9832-8C5FC33DAFD0}" destId="{5BF37B1F-39F5-4143-8FE8-82F3C8BA0D58}" srcOrd="8" destOrd="0" presId="urn:microsoft.com/office/officeart/2005/8/layout/gear1"/>
    <dgm:cxn modelId="{B2C25D60-014C-4279-A6B6-E135C89B9F13}" type="presParOf" srcId="{DEE4F2C1-40B0-4450-9832-8C5FC33DAFD0}" destId="{F9049EF3-C5A0-4F39-908F-D1DD97C86C54}" srcOrd="9" destOrd="0" presId="urn:microsoft.com/office/officeart/2005/8/layout/gear1"/>
    <dgm:cxn modelId="{E21B4C02-0DE0-4C3F-AB29-0142E9041B25}" type="presParOf" srcId="{DEE4F2C1-40B0-4450-9832-8C5FC33DAFD0}" destId="{C915E317-0860-4161-B025-031DA4ED96C4}" srcOrd="10" destOrd="0" presId="urn:microsoft.com/office/officeart/2005/8/layout/gear1"/>
    <dgm:cxn modelId="{B48B237D-E54B-4BB1-B71C-F4693E7888CA}" type="presParOf" srcId="{DEE4F2C1-40B0-4450-9832-8C5FC33DAFD0}" destId="{B4CC183C-E568-4CD4-98C4-51BF93BC0930}" srcOrd="11" destOrd="0" presId="urn:microsoft.com/office/officeart/2005/8/layout/gear1"/>
    <dgm:cxn modelId="{B6178F54-B065-432D-BC18-0C97224C416E}" type="presParOf" srcId="{DEE4F2C1-40B0-4450-9832-8C5FC33DAFD0}" destId="{53E04608-EC01-4539-9DA2-B5363686634A}" srcOrd="12" destOrd="0" presId="urn:microsoft.com/office/officeart/2005/8/layout/gear1"/>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06AF1-8443-4873-A595-AEC7701C98F8}">
      <dsp:nvSpPr>
        <dsp:cNvPr id="0" name=""/>
        <dsp:cNvSpPr/>
      </dsp:nvSpPr>
      <dsp:spPr>
        <a:xfrm>
          <a:off x="0" y="1237"/>
          <a:ext cx="5994971" cy="5274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AAA356-016B-4D36-BB05-F37841C63C7B}">
      <dsp:nvSpPr>
        <dsp:cNvPr id="0" name=""/>
        <dsp:cNvSpPr/>
      </dsp:nvSpPr>
      <dsp:spPr>
        <a:xfrm>
          <a:off x="159554" y="119914"/>
          <a:ext cx="290099" cy="290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E39FEA-C99E-4459-9FCC-7AC046E67048}">
      <dsp:nvSpPr>
        <dsp:cNvPr id="0" name=""/>
        <dsp:cNvSpPr/>
      </dsp:nvSpPr>
      <dsp:spPr>
        <a:xfrm>
          <a:off x="609208" y="1237"/>
          <a:ext cx="5385762" cy="527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22" tIns="55822" rIns="55822" bIns="55822" numCol="1" spcCol="1270" anchor="ctr" anchorCtr="0">
          <a:noAutofit/>
        </a:bodyPr>
        <a:lstStyle/>
        <a:p>
          <a:pPr marL="0" lvl="0" indent="0" algn="l" defTabSz="711200">
            <a:lnSpc>
              <a:spcPct val="100000"/>
            </a:lnSpc>
            <a:spcBef>
              <a:spcPct val="0"/>
            </a:spcBef>
            <a:spcAft>
              <a:spcPct val="35000"/>
            </a:spcAft>
            <a:buNone/>
          </a:pPr>
          <a:r>
            <a:rPr lang="en-US" sz="1600" kern="1200" dirty="0"/>
            <a:t>Environment: The context in which the algorithms will run.</a:t>
          </a:r>
        </a:p>
      </dsp:txBody>
      <dsp:txXfrm>
        <a:off x="609208" y="1237"/>
        <a:ext cx="5385762" cy="527453"/>
      </dsp:txXfrm>
    </dsp:sp>
    <dsp:sp modelId="{95E3D8FB-31CC-4426-B3C7-275311903EE7}">
      <dsp:nvSpPr>
        <dsp:cNvPr id="0" name=""/>
        <dsp:cNvSpPr/>
      </dsp:nvSpPr>
      <dsp:spPr>
        <a:xfrm>
          <a:off x="0" y="660554"/>
          <a:ext cx="5994971" cy="5274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0F8BE-799C-40D2-88C2-43024A5C077D}">
      <dsp:nvSpPr>
        <dsp:cNvPr id="0" name=""/>
        <dsp:cNvSpPr/>
      </dsp:nvSpPr>
      <dsp:spPr>
        <a:xfrm>
          <a:off x="159554" y="779231"/>
          <a:ext cx="290099" cy="290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995694-6429-4982-9EFD-E0F18D118795}">
      <dsp:nvSpPr>
        <dsp:cNvPr id="0" name=""/>
        <dsp:cNvSpPr/>
      </dsp:nvSpPr>
      <dsp:spPr>
        <a:xfrm>
          <a:off x="609208" y="660554"/>
          <a:ext cx="5385762" cy="527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22" tIns="55822" rIns="55822" bIns="55822" numCol="1" spcCol="1270" anchor="ctr" anchorCtr="0">
          <a:noAutofit/>
        </a:bodyPr>
        <a:lstStyle/>
        <a:p>
          <a:pPr marL="0" lvl="0" indent="0" algn="l" defTabSz="711200">
            <a:lnSpc>
              <a:spcPct val="100000"/>
            </a:lnSpc>
            <a:spcBef>
              <a:spcPct val="0"/>
            </a:spcBef>
            <a:spcAft>
              <a:spcPct val="35000"/>
            </a:spcAft>
            <a:buNone/>
          </a:pPr>
          <a:r>
            <a:rPr lang="en-US" sz="1600" kern="1200"/>
            <a:t>Agent :Something which interacts with our environment.</a:t>
          </a:r>
        </a:p>
      </dsp:txBody>
      <dsp:txXfrm>
        <a:off x="609208" y="660554"/>
        <a:ext cx="5385762" cy="527453"/>
      </dsp:txXfrm>
    </dsp:sp>
    <dsp:sp modelId="{91A9F355-3D88-418A-A3E5-7771BA38BB19}">
      <dsp:nvSpPr>
        <dsp:cNvPr id="0" name=""/>
        <dsp:cNvSpPr/>
      </dsp:nvSpPr>
      <dsp:spPr>
        <a:xfrm>
          <a:off x="0" y="1319870"/>
          <a:ext cx="5994971" cy="5274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D88B87-3C43-407C-A07D-44F65818E7AE}">
      <dsp:nvSpPr>
        <dsp:cNvPr id="0" name=""/>
        <dsp:cNvSpPr/>
      </dsp:nvSpPr>
      <dsp:spPr>
        <a:xfrm>
          <a:off x="159554" y="1438547"/>
          <a:ext cx="290099" cy="290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031BF3-6846-4CB3-8217-F11AF2EDB6A3}">
      <dsp:nvSpPr>
        <dsp:cNvPr id="0" name=""/>
        <dsp:cNvSpPr/>
      </dsp:nvSpPr>
      <dsp:spPr>
        <a:xfrm>
          <a:off x="609208" y="1319870"/>
          <a:ext cx="5385762" cy="527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22" tIns="55822" rIns="55822" bIns="55822" numCol="1" spcCol="1270" anchor="ctr" anchorCtr="0">
          <a:noAutofit/>
        </a:bodyPr>
        <a:lstStyle/>
        <a:p>
          <a:pPr marL="0" lvl="0" indent="0" algn="l" defTabSz="711200">
            <a:lnSpc>
              <a:spcPct val="100000"/>
            </a:lnSpc>
            <a:spcBef>
              <a:spcPct val="0"/>
            </a:spcBef>
            <a:spcAft>
              <a:spcPct val="35000"/>
            </a:spcAft>
            <a:buNone/>
          </a:pPr>
          <a:r>
            <a:rPr lang="en-US" sz="1600" kern="1200"/>
            <a:t>Action: The steps that can be taken by the agent at any state. </a:t>
          </a:r>
        </a:p>
      </dsp:txBody>
      <dsp:txXfrm>
        <a:off x="609208" y="1319870"/>
        <a:ext cx="5385762" cy="527453"/>
      </dsp:txXfrm>
    </dsp:sp>
    <dsp:sp modelId="{776F0004-5FCD-4A2D-AB83-0EDFDC206BC1}">
      <dsp:nvSpPr>
        <dsp:cNvPr id="0" name=""/>
        <dsp:cNvSpPr/>
      </dsp:nvSpPr>
      <dsp:spPr>
        <a:xfrm>
          <a:off x="0" y="1979186"/>
          <a:ext cx="5994971" cy="52745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B432F-6C1F-4B17-B355-B1E0A96C50DB}">
      <dsp:nvSpPr>
        <dsp:cNvPr id="0" name=""/>
        <dsp:cNvSpPr/>
      </dsp:nvSpPr>
      <dsp:spPr>
        <a:xfrm>
          <a:off x="159554" y="2097863"/>
          <a:ext cx="290099" cy="290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E5FC2E-DF77-4F25-91D7-3378216B39AA}">
      <dsp:nvSpPr>
        <dsp:cNvPr id="0" name=""/>
        <dsp:cNvSpPr/>
      </dsp:nvSpPr>
      <dsp:spPr>
        <a:xfrm>
          <a:off x="609208" y="1979186"/>
          <a:ext cx="5385762" cy="527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22" tIns="55822" rIns="55822" bIns="55822" numCol="1" spcCol="1270" anchor="ctr" anchorCtr="0">
          <a:noAutofit/>
        </a:bodyPr>
        <a:lstStyle/>
        <a:p>
          <a:pPr marL="0" lvl="0" indent="0" algn="l" defTabSz="711200">
            <a:lnSpc>
              <a:spcPct val="100000"/>
            </a:lnSpc>
            <a:spcBef>
              <a:spcPct val="0"/>
            </a:spcBef>
            <a:spcAft>
              <a:spcPct val="35000"/>
            </a:spcAft>
            <a:buNone/>
          </a:pPr>
          <a:r>
            <a:rPr lang="en-US" sz="1600" kern="1200"/>
            <a:t>State: The information used to determine what happens next.</a:t>
          </a:r>
        </a:p>
      </dsp:txBody>
      <dsp:txXfrm>
        <a:off x="609208" y="1979186"/>
        <a:ext cx="5385762" cy="527453"/>
      </dsp:txXfrm>
    </dsp:sp>
    <dsp:sp modelId="{662AA216-E1B0-403B-A4FA-D64EE719F61C}">
      <dsp:nvSpPr>
        <dsp:cNvPr id="0" name=""/>
        <dsp:cNvSpPr/>
      </dsp:nvSpPr>
      <dsp:spPr>
        <a:xfrm>
          <a:off x="0" y="2638502"/>
          <a:ext cx="5994971" cy="52745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C9951F-DC51-4002-BB71-B83AD7858A63}">
      <dsp:nvSpPr>
        <dsp:cNvPr id="0" name=""/>
        <dsp:cNvSpPr/>
      </dsp:nvSpPr>
      <dsp:spPr>
        <a:xfrm>
          <a:off x="159554" y="2757179"/>
          <a:ext cx="290099" cy="2900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4B8CF-B6FF-482F-8FAB-7FFAC47098DF}">
      <dsp:nvSpPr>
        <dsp:cNvPr id="0" name=""/>
        <dsp:cNvSpPr/>
      </dsp:nvSpPr>
      <dsp:spPr>
        <a:xfrm>
          <a:off x="609208" y="2638502"/>
          <a:ext cx="5385762" cy="527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22" tIns="55822" rIns="55822" bIns="55822" numCol="1" spcCol="1270" anchor="ctr" anchorCtr="0">
          <a:noAutofit/>
        </a:bodyPr>
        <a:lstStyle/>
        <a:p>
          <a:pPr marL="0" lvl="0" indent="0" algn="l" defTabSz="711200">
            <a:lnSpc>
              <a:spcPct val="100000"/>
            </a:lnSpc>
            <a:spcBef>
              <a:spcPct val="0"/>
            </a:spcBef>
            <a:spcAft>
              <a:spcPct val="35000"/>
            </a:spcAft>
            <a:buNone/>
          </a:pPr>
          <a:r>
            <a:rPr lang="en-US" sz="1600" kern="1200"/>
            <a:t>Reward: Allow RF to conclude instead of arriving at a prediction.</a:t>
          </a:r>
        </a:p>
      </dsp:txBody>
      <dsp:txXfrm>
        <a:off x="609208" y="2638502"/>
        <a:ext cx="5385762" cy="527453"/>
      </dsp:txXfrm>
    </dsp:sp>
    <dsp:sp modelId="{90D075F9-2FA2-489B-A461-235926F92E32}">
      <dsp:nvSpPr>
        <dsp:cNvPr id="0" name=""/>
        <dsp:cNvSpPr/>
      </dsp:nvSpPr>
      <dsp:spPr>
        <a:xfrm>
          <a:off x="0" y="3297819"/>
          <a:ext cx="5994971" cy="5274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56B1FD-5162-428A-B5B8-A6C3637593E9}">
      <dsp:nvSpPr>
        <dsp:cNvPr id="0" name=""/>
        <dsp:cNvSpPr/>
      </dsp:nvSpPr>
      <dsp:spPr>
        <a:xfrm>
          <a:off x="159554" y="3416496"/>
          <a:ext cx="290099" cy="2900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CF637F-3F39-49EA-8C06-E2D52DFEDB29}">
      <dsp:nvSpPr>
        <dsp:cNvPr id="0" name=""/>
        <dsp:cNvSpPr/>
      </dsp:nvSpPr>
      <dsp:spPr>
        <a:xfrm>
          <a:off x="609208" y="3297819"/>
          <a:ext cx="5385762" cy="527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22" tIns="55822" rIns="55822" bIns="55822" numCol="1" spcCol="1270" anchor="ctr" anchorCtr="0">
          <a:noAutofit/>
        </a:bodyPr>
        <a:lstStyle/>
        <a:p>
          <a:pPr marL="0" lvl="0" indent="0" algn="l" defTabSz="711200">
            <a:lnSpc>
              <a:spcPct val="100000"/>
            </a:lnSpc>
            <a:spcBef>
              <a:spcPct val="0"/>
            </a:spcBef>
            <a:spcAft>
              <a:spcPct val="35000"/>
            </a:spcAft>
            <a:buNone/>
          </a:pPr>
          <a:r>
            <a:rPr lang="en-US" sz="1600" kern="1200"/>
            <a:t>Policy: </a:t>
          </a:r>
          <a:r>
            <a:rPr lang="en-US" sz="1600" i="1" kern="1200"/>
            <a:t>Agent's strategy</a:t>
          </a:r>
          <a:endParaRPr lang="en-US" sz="1600" kern="1200"/>
        </a:p>
      </dsp:txBody>
      <dsp:txXfrm>
        <a:off x="609208" y="3297819"/>
        <a:ext cx="5385762" cy="527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CCFCF-44E7-4121-800B-2C541D8B6C5C}">
      <dsp:nvSpPr>
        <dsp:cNvPr id="0" name=""/>
        <dsp:cNvSpPr/>
      </dsp:nvSpPr>
      <dsp:spPr>
        <a:xfrm>
          <a:off x="187279" y="1786352"/>
          <a:ext cx="2780835" cy="916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solidFill>
            </a:rPr>
            <a:t>Balance between sufficiently exploring the variant space and exploiting the optimal action.</a:t>
          </a:r>
        </a:p>
      </dsp:txBody>
      <dsp:txXfrm>
        <a:off x="187279" y="1786352"/>
        <a:ext cx="2780835" cy="916411"/>
      </dsp:txXfrm>
    </dsp:sp>
    <dsp:sp modelId="{289033CE-6080-4921-A002-B58130176B4D}">
      <dsp:nvSpPr>
        <dsp:cNvPr id="0" name=""/>
        <dsp:cNvSpPr/>
      </dsp:nvSpPr>
      <dsp:spPr>
        <a:xfrm>
          <a:off x="184119" y="1507636"/>
          <a:ext cx="221202" cy="22120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ED57D-FCE1-4E66-80E8-03F6FA9DA2F0}">
      <dsp:nvSpPr>
        <dsp:cNvPr id="0" name=""/>
        <dsp:cNvSpPr/>
      </dsp:nvSpPr>
      <dsp:spPr>
        <a:xfrm>
          <a:off x="338961" y="1197952"/>
          <a:ext cx="221202" cy="221202"/>
        </a:xfrm>
        <a:prstGeom prst="ellipse">
          <a:avLst/>
        </a:prstGeom>
        <a:solidFill>
          <a:schemeClr val="accent3">
            <a:hueOff val="-136380"/>
            <a:satOff val="2220"/>
            <a:lumOff val="1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3B741-2E8B-4F31-BB4B-6E3628C30E62}">
      <dsp:nvSpPr>
        <dsp:cNvPr id="0" name=""/>
        <dsp:cNvSpPr/>
      </dsp:nvSpPr>
      <dsp:spPr>
        <a:xfrm>
          <a:off x="710582" y="1259889"/>
          <a:ext cx="347604" cy="347604"/>
        </a:xfrm>
        <a:prstGeom prst="ellipse">
          <a:avLst/>
        </a:prstGeom>
        <a:solidFill>
          <a:schemeClr val="accent3">
            <a:hueOff val="-272760"/>
            <a:satOff val="4440"/>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3319FF-907B-44FA-A569-AE1D9C4B73BE}">
      <dsp:nvSpPr>
        <dsp:cNvPr id="0" name=""/>
        <dsp:cNvSpPr/>
      </dsp:nvSpPr>
      <dsp:spPr>
        <a:xfrm>
          <a:off x="1020266" y="919237"/>
          <a:ext cx="221202" cy="221202"/>
        </a:xfrm>
        <a:prstGeom prst="ellipse">
          <a:avLst/>
        </a:prstGeom>
        <a:solidFill>
          <a:schemeClr val="accent3">
            <a:hueOff val="-409140"/>
            <a:satOff val="6660"/>
            <a:lumOff val="3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4B84C0-0A85-4B0B-8978-6FF6508826ED}">
      <dsp:nvSpPr>
        <dsp:cNvPr id="0" name=""/>
        <dsp:cNvSpPr/>
      </dsp:nvSpPr>
      <dsp:spPr>
        <a:xfrm>
          <a:off x="1422855" y="795363"/>
          <a:ext cx="221202" cy="221202"/>
        </a:xfrm>
        <a:prstGeom prst="ellipse">
          <a:avLst/>
        </a:prstGeom>
        <a:solidFill>
          <a:schemeClr val="accent3">
            <a:hueOff val="-545520"/>
            <a:satOff val="8880"/>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4F62DA-E01E-4E70-B9C1-11485593DB07}">
      <dsp:nvSpPr>
        <dsp:cNvPr id="0" name=""/>
        <dsp:cNvSpPr/>
      </dsp:nvSpPr>
      <dsp:spPr>
        <a:xfrm>
          <a:off x="1918349" y="1012142"/>
          <a:ext cx="221202" cy="221202"/>
        </a:xfrm>
        <a:prstGeom prst="ellipse">
          <a:avLst/>
        </a:prstGeom>
        <a:solidFill>
          <a:schemeClr val="accent3">
            <a:hueOff val="-681900"/>
            <a:satOff val="11099"/>
            <a:lumOff val="5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9F288-045F-440A-94EC-61EF20E9096B}">
      <dsp:nvSpPr>
        <dsp:cNvPr id="0" name=""/>
        <dsp:cNvSpPr/>
      </dsp:nvSpPr>
      <dsp:spPr>
        <a:xfrm>
          <a:off x="2228033" y="1166984"/>
          <a:ext cx="347604" cy="347604"/>
        </a:xfrm>
        <a:prstGeom prst="ellipse">
          <a:avLst/>
        </a:prstGeom>
        <a:solidFill>
          <a:schemeClr val="accent3">
            <a:hueOff val="-818280"/>
            <a:satOff val="13319"/>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0806F2-DE68-4C36-8E50-00236AC4328E}">
      <dsp:nvSpPr>
        <dsp:cNvPr id="0" name=""/>
        <dsp:cNvSpPr/>
      </dsp:nvSpPr>
      <dsp:spPr>
        <a:xfrm>
          <a:off x="2661591" y="1507636"/>
          <a:ext cx="221202" cy="221202"/>
        </a:xfrm>
        <a:prstGeom prst="ellipse">
          <a:avLst/>
        </a:prstGeom>
        <a:solidFill>
          <a:schemeClr val="accent3">
            <a:hueOff val="-954660"/>
            <a:satOff val="15539"/>
            <a:lumOff val="75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EC668-57A4-4111-AFD7-2D6AA2C4D5E4}">
      <dsp:nvSpPr>
        <dsp:cNvPr id="0" name=""/>
        <dsp:cNvSpPr/>
      </dsp:nvSpPr>
      <dsp:spPr>
        <a:xfrm>
          <a:off x="2847401" y="1848288"/>
          <a:ext cx="221202" cy="221202"/>
        </a:xfrm>
        <a:prstGeom prst="ellipse">
          <a:avLst/>
        </a:prstGeom>
        <a:solidFill>
          <a:schemeClr val="accent3">
            <a:hueOff val="-1091040"/>
            <a:satOff val="17759"/>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3B304F-6BDF-4AA8-97B9-AE46D4D08C8E}">
      <dsp:nvSpPr>
        <dsp:cNvPr id="0" name=""/>
        <dsp:cNvSpPr/>
      </dsp:nvSpPr>
      <dsp:spPr>
        <a:xfrm>
          <a:off x="1237045" y="1197952"/>
          <a:ext cx="568807" cy="568807"/>
        </a:xfrm>
        <a:prstGeom prst="ellipse">
          <a:avLst/>
        </a:prstGeom>
        <a:solidFill>
          <a:schemeClr val="accent3">
            <a:hueOff val="-1227420"/>
            <a:satOff val="19979"/>
            <a:lumOff val="97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3BEBE-C4E9-4A86-830F-8D10C1DD7810}">
      <dsp:nvSpPr>
        <dsp:cNvPr id="0" name=""/>
        <dsp:cNvSpPr/>
      </dsp:nvSpPr>
      <dsp:spPr>
        <a:xfrm>
          <a:off x="29277" y="2374751"/>
          <a:ext cx="221202" cy="221202"/>
        </a:xfrm>
        <a:prstGeom prst="ellipse">
          <a:avLst/>
        </a:prstGeom>
        <a:solidFill>
          <a:schemeClr val="accent3">
            <a:hueOff val="-1363800"/>
            <a:satOff val="22199"/>
            <a:lumOff val="10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0E675-04AD-471C-A4C7-416A1942248C}">
      <dsp:nvSpPr>
        <dsp:cNvPr id="0" name=""/>
        <dsp:cNvSpPr/>
      </dsp:nvSpPr>
      <dsp:spPr>
        <a:xfrm>
          <a:off x="215088" y="2653467"/>
          <a:ext cx="347604" cy="347604"/>
        </a:xfrm>
        <a:prstGeom prst="ellipse">
          <a:avLst/>
        </a:prstGeom>
        <a:solidFill>
          <a:schemeClr val="accent3">
            <a:hueOff val="-1500180"/>
            <a:satOff val="24419"/>
            <a:lumOff val="11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80CB7-CC0A-4D00-AA6D-665688224E5B}">
      <dsp:nvSpPr>
        <dsp:cNvPr id="0" name=""/>
        <dsp:cNvSpPr/>
      </dsp:nvSpPr>
      <dsp:spPr>
        <a:xfrm>
          <a:off x="679613" y="2901214"/>
          <a:ext cx="505606" cy="505606"/>
        </a:xfrm>
        <a:prstGeom prst="ellipse">
          <a:avLst/>
        </a:prstGeom>
        <a:solidFill>
          <a:schemeClr val="accent3">
            <a:hueOff val="-1636560"/>
            <a:satOff val="26639"/>
            <a:lumOff val="1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4D8D1-B35E-47EB-8697-A6C9FC514BA2}">
      <dsp:nvSpPr>
        <dsp:cNvPr id="0" name=""/>
        <dsp:cNvSpPr/>
      </dsp:nvSpPr>
      <dsp:spPr>
        <a:xfrm>
          <a:off x="1329950" y="3303803"/>
          <a:ext cx="221202" cy="221202"/>
        </a:xfrm>
        <a:prstGeom prst="ellipse">
          <a:avLst/>
        </a:prstGeom>
        <a:solidFill>
          <a:schemeClr val="accent3">
            <a:hueOff val="-1772940"/>
            <a:satOff val="28859"/>
            <a:lumOff val="14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46EFCA-5DE9-4210-A7F6-2952C7CF045C}">
      <dsp:nvSpPr>
        <dsp:cNvPr id="0" name=""/>
        <dsp:cNvSpPr/>
      </dsp:nvSpPr>
      <dsp:spPr>
        <a:xfrm>
          <a:off x="1453823" y="2901214"/>
          <a:ext cx="347604" cy="347604"/>
        </a:xfrm>
        <a:prstGeom prst="ellipse">
          <a:avLst/>
        </a:prstGeom>
        <a:solidFill>
          <a:schemeClr val="accent3">
            <a:hueOff val="-1909320"/>
            <a:satOff val="31078"/>
            <a:lumOff val="1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BFA85-2C6C-47B5-AE10-98DB5BA67EEF}">
      <dsp:nvSpPr>
        <dsp:cNvPr id="0" name=""/>
        <dsp:cNvSpPr/>
      </dsp:nvSpPr>
      <dsp:spPr>
        <a:xfrm>
          <a:off x="1763507" y="3334771"/>
          <a:ext cx="221202" cy="221202"/>
        </a:xfrm>
        <a:prstGeom prst="ellipse">
          <a:avLst/>
        </a:prstGeom>
        <a:solidFill>
          <a:schemeClr val="accent3">
            <a:hueOff val="-2045700"/>
            <a:satOff val="33298"/>
            <a:lumOff val="16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824C2-F4E5-4666-B5E6-F0C28093CAC5}">
      <dsp:nvSpPr>
        <dsp:cNvPr id="0" name=""/>
        <dsp:cNvSpPr/>
      </dsp:nvSpPr>
      <dsp:spPr>
        <a:xfrm>
          <a:off x="2042223" y="2839277"/>
          <a:ext cx="505606" cy="505606"/>
        </a:xfrm>
        <a:prstGeom prst="ellipse">
          <a:avLst/>
        </a:prstGeom>
        <a:solidFill>
          <a:schemeClr val="accent3">
            <a:hueOff val="-2182080"/>
            <a:satOff val="35518"/>
            <a:lumOff val="172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46567-1807-47D8-AD83-0BF470BB1896}">
      <dsp:nvSpPr>
        <dsp:cNvPr id="0" name=""/>
        <dsp:cNvSpPr/>
      </dsp:nvSpPr>
      <dsp:spPr>
        <a:xfrm>
          <a:off x="2723528" y="2715403"/>
          <a:ext cx="347604" cy="347604"/>
        </a:xfrm>
        <a:prstGeom prst="ellipse">
          <a:avLst/>
        </a:prstGeom>
        <a:solidFill>
          <a:schemeClr val="accent3">
            <a:hueOff val="-2318460"/>
            <a:satOff val="37738"/>
            <a:lumOff val="183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4C23E-83F8-4CD8-8C4E-37D6B9AC0309}">
      <dsp:nvSpPr>
        <dsp:cNvPr id="0" name=""/>
        <dsp:cNvSpPr/>
      </dsp:nvSpPr>
      <dsp:spPr>
        <a:xfrm>
          <a:off x="3071132" y="1259374"/>
          <a:ext cx="1020864" cy="1948942"/>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C1C297-C354-41BA-A318-BB8BF04F0FD3}">
      <dsp:nvSpPr>
        <dsp:cNvPr id="0" name=""/>
        <dsp:cNvSpPr/>
      </dsp:nvSpPr>
      <dsp:spPr>
        <a:xfrm>
          <a:off x="4091997" y="1260320"/>
          <a:ext cx="2784176" cy="1948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solidFill>
            </a:rPr>
            <a:t>you also want to continue to explore other feasible variants in case they provide better returns in the future.</a:t>
          </a:r>
        </a:p>
      </dsp:txBody>
      <dsp:txXfrm>
        <a:off x="4091997" y="1260320"/>
        <a:ext cx="2784176" cy="1948923"/>
      </dsp:txXfrm>
    </dsp:sp>
    <dsp:sp modelId="{4D55A774-DBE6-4542-BE37-A6930F4F6A40}">
      <dsp:nvSpPr>
        <dsp:cNvPr id="0" name=""/>
        <dsp:cNvSpPr/>
      </dsp:nvSpPr>
      <dsp:spPr>
        <a:xfrm>
          <a:off x="6876173" y="1259374"/>
          <a:ext cx="1020864" cy="1948942"/>
        </a:xfrm>
        <a:prstGeom prst="chevron">
          <a:avLst>
            <a:gd name="adj" fmla="val 62310"/>
          </a:avLst>
        </a:prstGeom>
        <a:solidFill>
          <a:schemeClr val="accent3">
            <a:hueOff val="-2454840"/>
            <a:satOff val="39958"/>
            <a:lumOff val="1941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CEB1A3-8D57-4B35-984A-3F99A4FF1483}">
      <dsp:nvSpPr>
        <dsp:cNvPr id="0" name=""/>
        <dsp:cNvSpPr/>
      </dsp:nvSpPr>
      <dsp:spPr>
        <a:xfrm>
          <a:off x="8008405" y="1098309"/>
          <a:ext cx="2366549" cy="2366549"/>
        </a:xfrm>
        <a:prstGeom prst="ellipse">
          <a:avLst/>
        </a:prstGeom>
        <a:solidFill>
          <a:schemeClr val="accent3">
            <a:hueOff val="-2454840"/>
            <a:satOff val="39958"/>
            <a:lumOff val="19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accent6"/>
              </a:solidFill>
            </a:rPr>
            <a:t>Continuing to experiment (a little) with sub-optimal variants if their payouts change. If they do, your algorithm will pick up on the change and will begin selecting this variant for new customers.</a:t>
          </a:r>
        </a:p>
      </dsp:txBody>
      <dsp:txXfrm>
        <a:off x="8354978" y="1444882"/>
        <a:ext cx="1673403" cy="1673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64928-5A63-4198-BE3F-3AFAAC96B216}">
      <dsp:nvSpPr>
        <dsp:cNvPr id="0" name=""/>
        <dsp:cNvSpPr/>
      </dsp:nvSpPr>
      <dsp:spPr>
        <a:xfrm>
          <a:off x="0" y="16480"/>
          <a:ext cx="3603316" cy="5616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Customers can book the room of their choice through different agents </a:t>
          </a:r>
          <a:endParaRPr lang="en-IN" sz="1200" kern="1200" dirty="0"/>
        </a:p>
      </dsp:txBody>
      <dsp:txXfrm>
        <a:off x="27415" y="43895"/>
        <a:ext cx="3548486" cy="506770"/>
      </dsp:txXfrm>
    </dsp:sp>
    <dsp:sp modelId="{6BF54416-88F5-40FE-B4A7-861D52153610}">
      <dsp:nvSpPr>
        <dsp:cNvPr id="0" name=""/>
        <dsp:cNvSpPr/>
      </dsp:nvSpPr>
      <dsp:spPr>
        <a:xfrm>
          <a:off x="0" y="664480"/>
          <a:ext cx="3603316" cy="5616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Customers are given three different meal types to choose from</a:t>
          </a:r>
          <a:endParaRPr lang="en-IN" sz="1200" kern="1200" dirty="0"/>
        </a:p>
      </dsp:txBody>
      <dsp:txXfrm>
        <a:off x="27415" y="691895"/>
        <a:ext cx="3548486" cy="506770"/>
      </dsp:txXfrm>
    </dsp:sp>
    <dsp:sp modelId="{1948E394-A555-4D45-AA81-832C721D1181}">
      <dsp:nvSpPr>
        <dsp:cNvPr id="0" name=""/>
        <dsp:cNvSpPr/>
      </dsp:nvSpPr>
      <dsp:spPr>
        <a:xfrm>
          <a:off x="0" y="1312480"/>
          <a:ext cx="3603316" cy="5616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The hotel has assortment of rooms varying in prices</a:t>
          </a:r>
          <a:endParaRPr lang="en-IN" sz="1200" kern="1200" dirty="0"/>
        </a:p>
      </dsp:txBody>
      <dsp:txXfrm>
        <a:off x="27415" y="1339895"/>
        <a:ext cx="3548486" cy="506770"/>
      </dsp:txXfrm>
    </dsp:sp>
    <dsp:sp modelId="{425AF7BA-D6D4-4866-9CAE-3A452EC39864}">
      <dsp:nvSpPr>
        <dsp:cNvPr id="0" name=""/>
        <dsp:cNvSpPr/>
      </dsp:nvSpPr>
      <dsp:spPr>
        <a:xfrm>
          <a:off x="0" y="1960480"/>
          <a:ext cx="3603316" cy="561600"/>
        </a:xfrm>
        <a:prstGeom prst="roundRect">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chemeClr val="accent6"/>
              </a:solidFill>
            </a:rPr>
            <a:t>Find the optimal price for hotel’s rooms daily to realize the maximum revenue</a:t>
          </a:r>
          <a:endParaRPr lang="en-IN" sz="1200" b="1" kern="1200" dirty="0">
            <a:solidFill>
              <a:schemeClr val="accent6"/>
            </a:solidFill>
          </a:endParaRPr>
        </a:p>
      </dsp:txBody>
      <dsp:txXfrm>
        <a:off x="27415" y="1987895"/>
        <a:ext cx="3548486" cy="5067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27845-FC74-4344-B149-F14BC49D8C81}">
      <dsp:nvSpPr>
        <dsp:cNvPr id="0" name=""/>
        <dsp:cNvSpPr/>
      </dsp:nvSpPr>
      <dsp:spPr>
        <a:xfrm>
          <a:off x="0" y="0"/>
          <a:ext cx="3706096" cy="558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baseline="0" dirty="0"/>
            <a:t>The algorithm explores prices above and below the base price. It sets priors for these prices</a:t>
          </a:r>
          <a:endParaRPr lang="en-IN" sz="1100" kern="1200" dirty="0"/>
        </a:p>
      </dsp:txBody>
      <dsp:txXfrm>
        <a:off x="16372" y="16372"/>
        <a:ext cx="3055677" cy="526237"/>
      </dsp:txXfrm>
    </dsp:sp>
    <dsp:sp modelId="{1C206F75-F9C4-45D8-856E-97290408D454}">
      <dsp:nvSpPr>
        <dsp:cNvPr id="0" name=""/>
        <dsp:cNvSpPr/>
      </dsp:nvSpPr>
      <dsp:spPr>
        <a:xfrm>
          <a:off x="310385" y="660615"/>
          <a:ext cx="3706096" cy="558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Best price picked based on learnings from historical data and offered to the customers</a:t>
          </a:r>
          <a:endParaRPr lang="en-IN" sz="1100" kern="1200" dirty="0"/>
        </a:p>
      </dsp:txBody>
      <dsp:txXfrm>
        <a:off x="326757" y="676987"/>
        <a:ext cx="2999628" cy="526237"/>
      </dsp:txXfrm>
    </dsp:sp>
    <dsp:sp modelId="{C7FD76F6-E744-4C86-AFE1-9809DDA47DE2}">
      <dsp:nvSpPr>
        <dsp:cNvPr id="0" name=""/>
        <dsp:cNvSpPr/>
      </dsp:nvSpPr>
      <dsp:spPr>
        <a:xfrm>
          <a:off x="616138" y="1321230"/>
          <a:ext cx="3706096" cy="558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baseline="0"/>
            <a:t>Then actual demand is observed, and priors are updated. The actual demand acts as reward</a:t>
          </a:r>
          <a:endParaRPr lang="en-IN" sz="1100" kern="1200"/>
        </a:p>
      </dsp:txBody>
      <dsp:txXfrm>
        <a:off x="632510" y="1337602"/>
        <a:ext cx="3004261" cy="526237"/>
      </dsp:txXfrm>
    </dsp:sp>
    <dsp:sp modelId="{90F12A4D-D2D9-4D2C-ADBE-E4634DABEBA9}">
      <dsp:nvSpPr>
        <dsp:cNvPr id="0" name=""/>
        <dsp:cNvSpPr/>
      </dsp:nvSpPr>
      <dsp:spPr>
        <a:xfrm>
          <a:off x="926524" y="1981845"/>
          <a:ext cx="3706096" cy="558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This cycle continues and model learns to set the price everyday to gain maximum revenue</a:t>
          </a:r>
          <a:endParaRPr lang="en-IN" sz="1100" kern="1200"/>
        </a:p>
      </dsp:txBody>
      <dsp:txXfrm>
        <a:off x="942896" y="1998217"/>
        <a:ext cx="2999628" cy="526237"/>
      </dsp:txXfrm>
    </dsp:sp>
    <dsp:sp modelId="{806C7E82-EDD1-4644-8D01-FB9313538328}">
      <dsp:nvSpPr>
        <dsp:cNvPr id="0" name=""/>
        <dsp:cNvSpPr/>
      </dsp:nvSpPr>
      <dsp:spPr>
        <a:xfrm>
          <a:off x="3342758" y="428129"/>
          <a:ext cx="363338" cy="36333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424509" y="428129"/>
        <a:ext cx="199836" cy="273412"/>
      </dsp:txXfrm>
    </dsp:sp>
    <dsp:sp modelId="{9FA195D5-3A41-409B-A1A5-79A393B11DC0}">
      <dsp:nvSpPr>
        <dsp:cNvPr id="0" name=""/>
        <dsp:cNvSpPr/>
      </dsp:nvSpPr>
      <dsp:spPr>
        <a:xfrm>
          <a:off x="3653144" y="1088744"/>
          <a:ext cx="363338" cy="36333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734895" y="1088744"/>
        <a:ext cx="199836" cy="273412"/>
      </dsp:txXfrm>
    </dsp:sp>
    <dsp:sp modelId="{37A872F9-2D16-4C91-805D-6F0BF053D54A}">
      <dsp:nvSpPr>
        <dsp:cNvPr id="0" name=""/>
        <dsp:cNvSpPr/>
      </dsp:nvSpPr>
      <dsp:spPr>
        <a:xfrm>
          <a:off x="3958897" y="1749359"/>
          <a:ext cx="363338" cy="36333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040648" y="1749359"/>
        <a:ext cx="199836" cy="273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2E639-AEEC-41F8-B62B-FD82E93215C0}">
      <dsp:nvSpPr>
        <dsp:cNvPr id="0" name=""/>
        <dsp:cNvSpPr/>
      </dsp:nvSpPr>
      <dsp:spPr>
        <a:xfrm>
          <a:off x="1563206" y="1418791"/>
          <a:ext cx="1734079" cy="1734079"/>
        </a:xfrm>
        <a:prstGeom prst="gear9">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Increased revenue shown even in </a:t>
          </a:r>
          <a:r>
            <a:rPr lang="en-US" sz="1000" kern="1200">
              <a:latin typeface="Calibri" panose="020F0502020204030204"/>
              <a:ea typeface="+mn-ea"/>
              <a:cs typeface="+mn-cs"/>
            </a:rPr>
            <a:t>shorter</a:t>
          </a:r>
          <a:r>
            <a:rPr lang="en-US" sz="1000" kern="1200"/>
            <a:t> term period during validation (around 10% increase in revenue)</a:t>
          </a:r>
          <a:endParaRPr lang="en-IN" sz="1000" kern="1200" dirty="0"/>
        </a:p>
      </dsp:txBody>
      <dsp:txXfrm>
        <a:off x="1911833" y="1824991"/>
        <a:ext cx="1036825" cy="891352"/>
      </dsp:txXfrm>
    </dsp:sp>
    <dsp:sp modelId="{BB4C8121-3F6D-40FB-AA7C-1B6E08B26ECE}">
      <dsp:nvSpPr>
        <dsp:cNvPr id="0" name=""/>
        <dsp:cNvSpPr/>
      </dsp:nvSpPr>
      <dsp:spPr>
        <a:xfrm>
          <a:off x="472244" y="1008918"/>
          <a:ext cx="1425236" cy="1261148"/>
        </a:xfrm>
        <a:prstGeom prst="gear6">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900" kern="1200" dirty="0">
              <a:latin typeface="Calibri" panose="020F0502020204030204"/>
              <a:ea typeface="+mn-ea"/>
              <a:cs typeface="+mn-cs"/>
            </a:rPr>
            <a:t>Flexible. Can be modelled for weekday/weekend and seasonality</a:t>
          </a:r>
          <a:endParaRPr lang="en-IN" sz="900" kern="1200" dirty="0">
            <a:latin typeface="Calibri" panose="020F0502020204030204"/>
            <a:ea typeface="+mn-ea"/>
            <a:cs typeface="+mn-cs"/>
          </a:endParaRPr>
        </a:p>
      </dsp:txBody>
      <dsp:txXfrm>
        <a:off x="813594" y="1328335"/>
        <a:ext cx="742536" cy="622314"/>
      </dsp:txXfrm>
    </dsp:sp>
    <dsp:sp modelId="{97CB9FDB-3ED0-488F-9AB7-D2A1E87007CC}">
      <dsp:nvSpPr>
        <dsp:cNvPr id="0" name=""/>
        <dsp:cNvSpPr/>
      </dsp:nvSpPr>
      <dsp:spPr>
        <a:xfrm rot="20700000">
          <a:off x="1260660" y="138855"/>
          <a:ext cx="1235668" cy="1235668"/>
        </a:xfrm>
        <a:prstGeom prst="gear6">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Can work with less/no data</a:t>
          </a:r>
          <a:endParaRPr lang="en-IN" sz="1000" kern="1200" dirty="0"/>
        </a:p>
      </dsp:txBody>
      <dsp:txXfrm rot="-20700000">
        <a:off x="1531678" y="409873"/>
        <a:ext cx="693631" cy="693631"/>
      </dsp:txXfrm>
    </dsp:sp>
    <dsp:sp modelId="{C915E317-0860-4161-B025-031DA4ED96C4}">
      <dsp:nvSpPr>
        <dsp:cNvPr id="0" name=""/>
        <dsp:cNvSpPr/>
      </dsp:nvSpPr>
      <dsp:spPr>
        <a:xfrm>
          <a:off x="1418779" y="1163369"/>
          <a:ext cx="2219621" cy="2219621"/>
        </a:xfrm>
        <a:prstGeom prst="circularArrow">
          <a:avLst>
            <a:gd name="adj1" fmla="val 4687"/>
            <a:gd name="adj2" fmla="val 299029"/>
            <a:gd name="adj3" fmla="val 2484867"/>
            <a:gd name="adj4" fmla="val 15930426"/>
            <a:gd name="adj5" fmla="val 5469"/>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4CC183C-E568-4CD4-98C4-51BF93BC0930}">
      <dsp:nvSpPr>
        <dsp:cNvPr id="0" name=""/>
        <dsp:cNvSpPr/>
      </dsp:nvSpPr>
      <dsp:spPr>
        <a:xfrm>
          <a:off x="330941" y="734343"/>
          <a:ext cx="1612693" cy="1612693"/>
        </a:xfrm>
        <a:prstGeom prst="leftCircularArrow">
          <a:avLst>
            <a:gd name="adj1" fmla="val 6452"/>
            <a:gd name="adj2" fmla="val 429999"/>
            <a:gd name="adj3" fmla="val 10489124"/>
            <a:gd name="adj4" fmla="val 14837806"/>
            <a:gd name="adj5" fmla="val 7527"/>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3E04608-EC01-4539-9DA2-B5363686634A}">
      <dsp:nvSpPr>
        <dsp:cNvPr id="0" name=""/>
        <dsp:cNvSpPr/>
      </dsp:nvSpPr>
      <dsp:spPr>
        <a:xfrm>
          <a:off x="974837" y="-127333"/>
          <a:ext cx="1738808" cy="1738808"/>
        </a:xfrm>
        <a:prstGeom prst="circularArrow">
          <a:avLst>
            <a:gd name="adj1" fmla="val 5984"/>
            <a:gd name="adj2" fmla="val 394124"/>
            <a:gd name="adj3" fmla="val 13313824"/>
            <a:gd name="adj4" fmla="val 10508221"/>
            <a:gd name="adj5" fmla="val 6981"/>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A86E4-B848-A245-B469-0CA1A9B78D0A}" type="datetimeFigureOut">
              <a:rPr lang="en-US" smtClean="0"/>
              <a:t>26-Nov-19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642B8-1691-F047-9648-6126B0E36C6E}" type="slidenum">
              <a:rPr lang="en-US" smtClean="0"/>
              <a:t>‹#›</a:t>
            </a:fld>
            <a:endParaRPr lang="en-US"/>
          </a:p>
        </p:txBody>
      </p:sp>
    </p:spTree>
    <p:extLst>
      <p:ext uri="{BB962C8B-B14F-4D97-AF65-F5344CB8AC3E}">
        <p14:creationId xmlns:p14="http://schemas.microsoft.com/office/powerpoint/2010/main" val="1712262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6E93C0-1334-4E8C-AF67-F33F310C67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6911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5.emf"/><Relationship Id="rId5" Type="http://schemas.openxmlformats.org/officeDocument/2006/relationships/oleObject" Target="../embeddings/oleObject1.bin"/><Relationship Id="rId4"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ma14="http://schemas.microsoft.com/office/mac/drawingml/2011/main" xmlns=""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a:solidFill>
                  <a:schemeClr val="bg1"/>
                </a:solidFill>
              </a:rPr>
              <a:t>THINKING</a:t>
            </a:r>
            <a:br>
              <a:rPr lang="en-US" sz="2400">
                <a:solidFill>
                  <a:schemeClr val="bg1"/>
                </a:solidFill>
              </a:rPr>
            </a:br>
            <a:r>
              <a:rPr lang="en-US" sz="240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59695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Tree>
    <p:extLst>
      <p:ext uri="{BB962C8B-B14F-4D97-AF65-F5344CB8AC3E}">
        <p14:creationId xmlns:p14="http://schemas.microsoft.com/office/powerpoint/2010/main" val="270443507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dirty="0"/>
          </a:p>
        </p:txBody>
      </p:sp>
    </p:spTree>
    <p:extLst>
      <p:ext uri="{BB962C8B-B14F-4D97-AF65-F5344CB8AC3E}">
        <p14:creationId xmlns:p14="http://schemas.microsoft.com/office/powerpoint/2010/main" val="8685464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dirty="0"/>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dirty="0"/>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dirty="0"/>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Tree>
    <p:extLst>
      <p:ext uri="{BB962C8B-B14F-4D97-AF65-F5344CB8AC3E}">
        <p14:creationId xmlns:p14="http://schemas.microsoft.com/office/powerpoint/2010/main" val="123611085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dirty="0"/>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a:p>
        </p:txBody>
      </p:sp>
    </p:spTree>
    <p:extLst>
      <p:ext uri="{BB962C8B-B14F-4D97-AF65-F5344CB8AC3E}">
        <p14:creationId xmlns:p14="http://schemas.microsoft.com/office/powerpoint/2010/main" val="34238634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dirty="0"/>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dirty="0"/>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dirty="0"/>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dirty="0"/>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dirty="0"/>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dirty="0"/>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dirty="0"/>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dirty="0"/>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dirty="0"/>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dirty="0"/>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dirty="0"/>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dirty="0"/>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dirty="0"/>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dirty="0"/>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dirty="0"/>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dirty="0"/>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dirty="0"/>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dirty="0"/>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dirty="0"/>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dirty="0"/>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dirty="0"/>
              <a:t>Logo</a:t>
            </a:r>
          </a:p>
        </p:txBody>
      </p:sp>
    </p:spTree>
    <p:extLst>
      <p:ext uri="{BB962C8B-B14F-4D97-AF65-F5344CB8AC3E}">
        <p14:creationId xmlns:p14="http://schemas.microsoft.com/office/powerpoint/2010/main" val="291428697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dirty="0"/>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dirty="0"/>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dirty="0"/>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dirty="0"/>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54705394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dirty="0"/>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dirty="0"/>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err="1"/>
              <a:t>Linkedin</a:t>
            </a:r>
            <a:endParaRPr lang="en-US"/>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dirty="0"/>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Nagarro GmbH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Vienna / Austria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+43 1 409 58 90-0</a:t>
            </a:r>
            <a:r>
              <a:rPr lang="en-US" sz="1100" dirty="0">
                <a:solidFill>
                  <a:srgbClr val="F84E81"/>
                </a:solidFill>
                <a:latin typeface="Calibri Light" panose="020F0302020204030204" pitchFamily="34" charset="0"/>
                <a:cs typeface="Calibri Light" panose="020F0302020204030204" pitchFamily="34" charset="0"/>
              </a:rPr>
              <a:t> | </a:t>
            </a:r>
            <a:r>
              <a:rPr lang="en-US" sz="1100" dirty="0">
                <a:solidFill>
                  <a:schemeClr val="bg1"/>
                </a:solidFill>
                <a:latin typeface="Calibri Light" panose="020F0302020204030204" pitchFamily="34" charset="0"/>
                <a:cs typeface="Calibri Light" panose="020F0302020204030204" pitchFamily="34" charset="0"/>
              </a:rPr>
              <a:t>www.nagarro.com</a:t>
            </a:r>
            <a:endParaRPr lang="en-US" sz="1100" dirty="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165990877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a:t>Have a message at the end of your presentation</a:t>
            </a:r>
          </a:p>
        </p:txBody>
      </p:sp>
    </p:spTree>
    <p:extLst>
      <p:ext uri="{BB962C8B-B14F-4D97-AF65-F5344CB8AC3E}">
        <p14:creationId xmlns:p14="http://schemas.microsoft.com/office/powerpoint/2010/main" val="91757593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78306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27777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CD3C-1CCA-DE46-BC7B-58108CF80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BED6E-94B4-8742-8B11-54D7CE58EC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A1387418-3631-4F1B-8562-ECEC1CC27774}"/>
              </a:ext>
            </a:extLst>
          </p:cNvPr>
          <p:cNvSpPr>
            <a:spLocks noGrp="1"/>
          </p:cNvSpPr>
          <p:nvPr>
            <p:ph type="sldNum" sz="quarter" idx="12"/>
          </p:nvPr>
        </p:nvSpPr>
        <p:spPr>
          <a:xfrm>
            <a:off x="9436291" y="6629400"/>
            <a:ext cx="2743200" cy="228601"/>
          </a:xfrm>
        </p:spPr>
        <p:txBody>
          <a:bodyPr/>
          <a:lstStyle/>
          <a:p>
            <a:fld id="{C4EA07B9-FEE7-E44D-B705-182C4D700231}" type="slidenum">
              <a:rPr lang="en-US" smtClean="0"/>
              <a:pPr/>
              <a:t>‹#›</a:t>
            </a:fld>
            <a:endParaRPr lang="en-US" dirty="0"/>
          </a:p>
        </p:txBody>
      </p:sp>
      <p:sp>
        <p:nvSpPr>
          <p:cNvPr id="6" name="Rectangle 5">
            <a:extLst>
              <a:ext uri="{FF2B5EF4-FFF2-40B4-BE49-F238E27FC236}">
                <a16:creationId xmlns:a16="http://schemas.microsoft.com/office/drawing/2014/main" id="{273AB829-9F88-4E46-94E1-87A413594E72}"/>
              </a:ext>
            </a:extLst>
          </p:cNvPr>
          <p:cNvSpPr/>
          <p:nvPr userDrawn="1"/>
        </p:nvSpPr>
        <p:spPr>
          <a:xfrm>
            <a:off x="79512" y="1"/>
            <a:ext cx="300907" cy="678246"/>
          </a:xfrm>
          <a:prstGeom prst="rect">
            <a:avLst/>
          </a:prstGeom>
          <a:solidFill>
            <a:srgbClr val="1F3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lumMod val="85000"/>
                </a:scheme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73AB829-9F88-4E46-94E1-87A413594E72}"/>
              </a:ext>
            </a:extLst>
          </p:cNvPr>
          <p:cNvSpPr/>
          <p:nvPr userDrawn="1"/>
        </p:nvSpPr>
        <p:spPr>
          <a:xfrm>
            <a:off x="11700164" y="5971309"/>
            <a:ext cx="339437" cy="911538"/>
          </a:xfrm>
          <a:prstGeom prst="rect">
            <a:avLst/>
          </a:prstGeom>
          <a:solidFill>
            <a:srgbClr val="1F3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lumMod val="85000"/>
                </a:schemeClr>
              </a:solidFill>
              <a:effectLst/>
              <a:uLnTx/>
              <a:uFillTx/>
              <a:latin typeface="Calibri" panose="020F0502020204030204"/>
              <a:ea typeface="+mn-ea"/>
              <a:cs typeface="+mn-cs"/>
            </a:endParaRPr>
          </a:p>
        </p:txBody>
      </p:sp>
      <p:cxnSp>
        <p:nvCxnSpPr>
          <p:cNvPr id="10" name="Straight Connector 9"/>
          <p:cNvCxnSpPr/>
          <p:nvPr userDrawn="1"/>
        </p:nvCxnSpPr>
        <p:spPr>
          <a:xfrm>
            <a:off x="11869882" y="0"/>
            <a:ext cx="1" cy="5971309"/>
          </a:xfrm>
          <a:prstGeom prst="line">
            <a:avLst/>
          </a:prstGeom>
          <a:ln>
            <a:solidFill>
              <a:schemeClr val="bg1">
                <a:lumMod val="85000"/>
                <a:alpha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5775566-3A24-453D-8BE0-FB4BD1EB87E6}"/>
              </a:ext>
            </a:extLst>
          </p:cNvPr>
          <p:cNvSpPr/>
          <p:nvPr userDrawn="1"/>
        </p:nvSpPr>
        <p:spPr>
          <a:xfrm>
            <a:off x="212034" y="6506289"/>
            <a:ext cx="3657372" cy="2462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i="0" u="none" strike="noStrike" kern="1200" cap="none" spc="0" normalizeH="0" baseline="0" noProof="0" dirty="0" bmk="_Toc181685197">
                <a:ln>
                  <a:noFill/>
                </a:ln>
                <a:solidFill>
                  <a:schemeClr val="tx1">
                    <a:lumMod val="50000"/>
                    <a:lumOff val="50000"/>
                  </a:schemeClr>
                </a:solidFill>
                <a:effectLst/>
                <a:uLnTx/>
                <a:uFillTx/>
                <a:latin typeface="Calibri" panose="020F0502020204030204" pitchFamily="34" charset="0"/>
                <a:ea typeface="Calibri" panose="020F0502020204030204" pitchFamily="34" charset="0"/>
                <a:cs typeface="Times New Roman" pitchFamily="18" charset="0"/>
              </a:rPr>
              <a:t>© Copyright 2018, </a:t>
            </a:r>
            <a:r>
              <a:rPr kumimoji="0" lang="en-US" sz="1000" i="0" u="none" strike="noStrike" kern="1200" cap="none" spc="0" normalizeH="0" baseline="0" noProof="0" dirty="0" bmk="_Toc181685197">
                <a:ln>
                  <a:noFill/>
                </a:ln>
                <a:solidFill>
                  <a:schemeClr val="tx1">
                    <a:lumMod val="50000"/>
                    <a:lumOff val="50000"/>
                  </a:schemeClr>
                </a:solidFill>
                <a:effectLst/>
                <a:uLnTx/>
                <a:uFillTx/>
                <a:latin typeface="Calibri" panose="020F0502020204030204" pitchFamily="34" charset="0"/>
                <a:ea typeface="Times New Roman" pitchFamily="18" charset="0"/>
                <a:cs typeface="Times New Roman" pitchFamily="18" charset="0"/>
              </a:rPr>
              <a:t>Nagarro</a:t>
            </a:r>
            <a:endParaRPr kumimoji="0" lang="en-GB" sz="1000" i="0" u="none" strike="noStrike" kern="1200" cap="none" spc="0" normalizeH="0" baseline="0" noProof="0" dirty="0">
              <a:ln>
                <a:noFill/>
              </a:ln>
              <a:solidFill>
                <a:schemeClr val="tx1">
                  <a:lumMod val="50000"/>
                  <a:lumOff val="50000"/>
                </a:schemeClr>
              </a:solidFill>
              <a:effectLst/>
              <a:uLnTx/>
              <a:uFillTx/>
              <a:latin typeface="Calibri" panose="020F0502020204030204" pitchFamily="34" charset="0"/>
            </a:endParaRPr>
          </a:p>
        </p:txBody>
      </p:sp>
    </p:spTree>
    <p:extLst>
      <p:ext uri="{BB962C8B-B14F-4D97-AF65-F5344CB8AC3E}">
        <p14:creationId xmlns:p14="http://schemas.microsoft.com/office/powerpoint/2010/main" val="79886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Tree>
    <p:extLst>
      <p:ext uri="{BB962C8B-B14F-4D97-AF65-F5344CB8AC3E}">
        <p14:creationId xmlns:p14="http://schemas.microsoft.com/office/powerpoint/2010/main" val="237239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a:solidFill>
                  <a:schemeClr val="bg2"/>
                </a:solidFill>
              </a:rPr>
              <a:t>03</a:t>
            </a:r>
          </a:p>
        </p:txBody>
      </p:sp>
    </p:spTree>
    <p:extLst>
      <p:ext uri="{BB962C8B-B14F-4D97-AF65-F5344CB8AC3E}">
        <p14:creationId xmlns:p14="http://schemas.microsoft.com/office/powerpoint/2010/main" val="457116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a:p>
        </p:txBody>
      </p:sp>
    </p:spTree>
    <p:extLst>
      <p:ext uri="{BB962C8B-B14F-4D97-AF65-F5344CB8AC3E}">
        <p14:creationId xmlns:p14="http://schemas.microsoft.com/office/powerpoint/2010/main" val="423445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Tree>
    <p:extLst>
      <p:ext uri="{BB962C8B-B14F-4D97-AF65-F5344CB8AC3E}">
        <p14:creationId xmlns:p14="http://schemas.microsoft.com/office/powerpoint/2010/main" val="3654820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a:p>
        </p:txBody>
      </p:sp>
    </p:spTree>
    <p:extLst>
      <p:ext uri="{BB962C8B-B14F-4D97-AF65-F5344CB8AC3E}">
        <p14:creationId xmlns:p14="http://schemas.microsoft.com/office/powerpoint/2010/main" val="315769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a:t>Logo</a:t>
            </a:r>
          </a:p>
        </p:txBody>
      </p:sp>
    </p:spTree>
    <p:extLst>
      <p:ext uri="{BB962C8B-B14F-4D97-AF65-F5344CB8AC3E}">
        <p14:creationId xmlns:p14="http://schemas.microsoft.com/office/powerpoint/2010/main" val="2615549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a:p>
        </p:txBody>
      </p:sp>
    </p:spTree>
    <p:extLst>
      <p:ext uri="{BB962C8B-B14F-4D97-AF65-F5344CB8AC3E}">
        <p14:creationId xmlns:p14="http://schemas.microsoft.com/office/powerpoint/2010/main" val="3420171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err="1"/>
              <a:t>Linkedin</a:t>
            </a:r>
            <a:endParaRPr lang="en-US"/>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Nagarro GmbH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Vienna / Austria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+43 1 409 58 90-0</a:t>
            </a:r>
            <a:r>
              <a:rPr lang="en-US" sz="1100">
                <a:solidFill>
                  <a:srgbClr val="F84E81"/>
                </a:solidFill>
                <a:latin typeface="Calibri Light" panose="020F0302020204030204" pitchFamily="34" charset="0"/>
                <a:cs typeface="Calibri Light" panose="020F0302020204030204" pitchFamily="34" charset="0"/>
              </a:rPr>
              <a:t> | </a:t>
            </a:r>
            <a:r>
              <a:rPr lang="en-US" sz="1100">
                <a:solidFill>
                  <a:schemeClr val="bg1"/>
                </a:solidFill>
                <a:latin typeface="Calibri Light" panose="020F0302020204030204" pitchFamily="34" charset="0"/>
                <a:cs typeface="Calibri Light" panose="020F0302020204030204" pitchFamily="34" charset="0"/>
              </a:rPr>
              <a:t>www.nagarro.com</a:t>
            </a:r>
            <a:endParaRPr lang="en-US" sz="110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a:p>
        </p:txBody>
      </p:sp>
    </p:spTree>
    <p:extLst>
      <p:ext uri="{BB962C8B-B14F-4D97-AF65-F5344CB8AC3E}">
        <p14:creationId xmlns:p14="http://schemas.microsoft.com/office/powerpoint/2010/main" val="1195417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a:t>Have a message at the end of your presentation</a:t>
            </a:r>
          </a:p>
        </p:txBody>
      </p:sp>
    </p:spTree>
    <p:extLst>
      <p:ext uri="{BB962C8B-B14F-4D97-AF65-F5344CB8AC3E}">
        <p14:creationId xmlns:p14="http://schemas.microsoft.com/office/powerpoint/2010/main" val="238503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a:t>
            </a:r>
            <a:r>
              <a:rPr lang="en-US" sz="1100">
                <a:solidFill>
                  <a:schemeClr val="bg1"/>
                </a:solidFill>
                <a:latin typeface="Calibri Light" panose="020F0302020204030204" pitchFamily="34" charset="0"/>
                <a:cs typeface="Calibri Light" panose="020F0302020204030204" pitchFamily="34" charset="0"/>
              </a:rPr>
              <a:t>9</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Tree>
    <p:extLst>
      <p:ext uri="{BB962C8B-B14F-4D97-AF65-F5344CB8AC3E}">
        <p14:creationId xmlns:p14="http://schemas.microsoft.com/office/powerpoint/2010/main" val="3675468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650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B903-D1A3-4865-AB62-96B6D5EC00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5DEB52-7A79-44A5-94DD-77A1921320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D62D1-E377-4757-A173-D39E2C5DBD96}"/>
              </a:ext>
            </a:extLst>
          </p:cNvPr>
          <p:cNvSpPr>
            <a:spLocks noGrp="1"/>
          </p:cNvSpPr>
          <p:nvPr>
            <p:ph type="dt" sz="half" idx="10"/>
          </p:nvPr>
        </p:nvSpPr>
        <p:spPr/>
        <p:txBody>
          <a:bodyPr/>
          <a:lstStyle/>
          <a:p>
            <a:fld id="{809A6A57-F3ED-47AD-A3B8-A39E94B6E3D3}" type="datetimeFigureOut">
              <a:rPr lang="en-IN" smtClean="0"/>
              <a:t>26-11-2019</a:t>
            </a:fld>
            <a:endParaRPr lang="en-IN"/>
          </a:p>
        </p:txBody>
      </p:sp>
      <p:sp>
        <p:nvSpPr>
          <p:cNvPr id="5" name="Footer Placeholder 4">
            <a:extLst>
              <a:ext uri="{FF2B5EF4-FFF2-40B4-BE49-F238E27FC236}">
                <a16:creationId xmlns:a16="http://schemas.microsoft.com/office/drawing/2014/main" id="{02EAAF68-16B4-4EDF-A3C6-7963E04D8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71D7E-B7A3-4FDF-A396-213EDF7BCBC9}"/>
              </a:ext>
            </a:extLst>
          </p:cNvPr>
          <p:cNvSpPr>
            <a:spLocks noGrp="1"/>
          </p:cNvSpPr>
          <p:nvPr>
            <p:ph type="sldNum" sz="quarter" idx="12"/>
          </p:nvPr>
        </p:nvSpPr>
        <p:spPr/>
        <p:txBody>
          <a:bodyPr/>
          <a:lstStyle/>
          <a:p>
            <a:fld id="{42CA342A-5F1F-4016-9418-E6F7950E1525}" type="slidenum">
              <a:rPr lang="en-IN" smtClean="0"/>
              <a:t>‹#›</a:t>
            </a:fld>
            <a:endParaRPr lang="en-IN"/>
          </a:p>
        </p:txBody>
      </p:sp>
    </p:spTree>
    <p:extLst>
      <p:ext uri="{BB962C8B-B14F-4D97-AF65-F5344CB8AC3E}">
        <p14:creationId xmlns:p14="http://schemas.microsoft.com/office/powerpoint/2010/main" val="3879774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26-Nov-19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2592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 xmlns:ma14="http://schemas.microsoft.com/office/mac/drawingml/2011/main"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a:solidFill>
                  <a:schemeClr val="bg1"/>
                </a:solidFill>
              </a:rPr>
              <a:t>THINKING</a:t>
            </a:r>
            <a:br>
              <a:rPr lang="en-US" sz="2400">
                <a:solidFill>
                  <a:schemeClr val="bg1"/>
                </a:solidFill>
              </a:rPr>
            </a:br>
            <a:r>
              <a:rPr lang="en-US" sz="240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317994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a:solidFill>
                <a:schemeClr val="bg1"/>
              </a:solidFill>
            </a:endParaRPr>
          </a:p>
        </p:txBody>
      </p:sp>
    </p:spTree>
    <p:extLst>
      <p:ext uri="{BB962C8B-B14F-4D97-AF65-F5344CB8AC3E}">
        <p14:creationId xmlns:p14="http://schemas.microsoft.com/office/powerpoint/2010/main" val="4091743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a:t>##</a:t>
            </a:r>
          </a:p>
        </p:txBody>
      </p:sp>
    </p:spTree>
    <p:extLst>
      <p:ext uri="{BB962C8B-B14F-4D97-AF65-F5344CB8AC3E}">
        <p14:creationId xmlns:p14="http://schemas.microsoft.com/office/powerpoint/2010/main" val="1914613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Tree>
    <p:extLst>
      <p:ext uri="{BB962C8B-B14F-4D97-AF65-F5344CB8AC3E}">
        <p14:creationId xmlns:p14="http://schemas.microsoft.com/office/powerpoint/2010/main" val="5773407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7342368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chemeClr val="tx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chemeClr val="tx1"/>
                </a:solidFill>
              </a:defRPr>
            </a:lvl1pPr>
          </a:lstStyle>
          <a:p>
            <a:pPr lvl="0"/>
            <a:r>
              <a:rPr lang="en-US"/>
              <a:t>Click to edit </a:t>
            </a:r>
            <a:r>
              <a:rPr lang="en-US" err="1"/>
              <a:t>subheadline</a:t>
            </a:r>
            <a:endParaRPr lang="en-US"/>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9217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7614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a:t>
            </a:r>
            <a:r>
              <a:rPr lang="en-US" sz="1100">
                <a:solidFill>
                  <a:schemeClr val="bg1"/>
                </a:solidFill>
                <a:latin typeface="Calibri Light" panose="020F0302020204030204" pitchFamily="34" charset="0"/>
                <a:cs typeface="Calibri Light" panose="020F0302020204030204" pitchFamily="34" charset="0"/>
              </a:rPr>
              <a:t>9</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a:t>##</a:t>
            </a:r>
          </a:p>
        </p:txBody>
      </p:sp>
    </p:spTree>
    <p:extLst>
      <p:ext uri="{BB962C8B-B14F-4D97-AF65-F5344CB8AC3E}">
        <p14:creationId xmlns:p14="http://schemas.microsoft.com/office/powerpoint/2010/main" val="14481386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3512973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39725" indent="-171450">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39725" indent="-171450">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Tree>
    <p:extLst>
      <p:ext uri="{BB962C8B-B14F-4D97-AF65-F5344CB8AC3E}">
        <p14:creationId xmlns:p14="http://schemas.microsoft.com/office/powerpoint/2010/main" val="3682253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Tree>
    <p:extLst>
      <p:ext uri="{BB962C8B-B14F-4D97-AF65-F5344CB8AC3E}">
        <p14:creationId xmlns:p14="http://schemas.microsoft.com/office/powerpoint/2010/main" val="3792193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Tree>
    <p:extLst>
      <p:ext uri="{BB962C8B-B14F-4D97-AF65-F5344CB8AC3E}">
        <p14:creationId xmlns:p14="http://schemas.microsoft.com/office/powerpoint/2010/main" val="33734070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a:solidFill>
                  <a:schemeClr val="bg2"/>
                </a:solidFill>
              </a:rPr>
              <a:t>03</a:t>
            </a:r>
          </a:p>
        </p:txBody>
      </p:sp>
    </p:spTree>
    <p:extLst>
      <p:ext uri="{BB962C8B-B14F-4D97-AF65-F5344CB8AC3E}">
        <p14:creationId xmlns:p14="http://schemas.microsoft.com/office/powerpoint/2010/main" val="2055739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a:p>
        </p:txBody>
      </p:sp>
    </p:spTree>
    <p:extLst>
      <p:ext uri="{BB962C8B-B14F-4D97-AF65-F5344CB8AC3E}">
        <p14:creationId xmlns:p14="http://schemas.microsoft.com/office/powerpoint/2010/main" val="35225209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Tree>
    <p:extLst>
      <p:ext uri="{BB962C8B-B14F-4D97-AF65-F5344CB8AC3E}">
        <p14:creationId xmlns:p14="http://schemas.microsoft.com/office/powerpoint/2010/main" val="27259543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a:p>
        </p:txBody>
      </p:sp>
    </p:spTree>
    <p:extLst>
      <p:ext uri="{BB962C8B-B14F-4D97-AF65-F5344CB8AC3E}">
        <p14:creationId xmlns:p14="http://schemas.microsoft.com/office/powerpoint/2010/main" val="2289658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a:t>Logo</a:t>
            </a:r>
          </a:p>
        </p:txBody>
      </p:sp>
    </p:spTree>
    <p:extLst>
      <p:ext uri="{BB962C8B-B14F-4D97-AF65-F5344CB8AC3E}">
        <p14:creationId xmlns:p14="http://schemas.microsoft.com/office/powerpoint/2010/main" val="18644665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a:p>
        </p:txBody>
      </p:sp>
    </p:spTree>
    <p:extLst>
      <p:ext uri="{BB962C8B-B14F-4D97-AF65-F5344CB8AC3E}">
        <p14:creationId xmlns:p14="http://schemas.microsoft.com/office/powerpoint/2010/main" val="31175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Tree>
    <p:extLst>
      <p:ext uri="{BB962C8B-B14F-4D97-AF65-F5344CB8AC3E}">
        <p14:creationId xmlns:p14="http://schemas.microsoft.com/office/powerpoint/2010/main" val="29230479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err="1"/>
              <a:t>Linkedin</a:t>
            </a:r>
            <a:endParaRPr lang="en-US"/>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Nagarro GmbH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Vienna / Austria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+43 1 409 58 90-0</a:t>
            </a:r>
            <a:r>
              <a:rPr lang="en-US" sz="1100">
                <a:solidFill>
                  <a:srgbClr val="F84E81"/>
                </a:solidFill>
                <a:latin typeface="Calibri Light" panose="020F0302020204030204" pitchFamily="34" charset="0"/>
                <a:cs typeface="Calibri Light" panose="020F0302020204030204" pitchFamily="34" charset="0"/>
              </a:rPr>
              <a:t> | </a:t>
            </a:r>
            <a:r>
              <a:rPr lang="en-US" sz="1100">
                <a:solidFill>
                  <a:schemeClr val="bg1"/>
                </a:solidFill>
                <a:latin typeface="Calibri Light" panose="020F0302020204030204" pitchFamily="34" charset="0"/>
                <a:cs typeface="Calibri Light" panose="020F0302020204030204" pitchFamily="34" charset="0"/>
              </a:rPr>
              <a:t>www.nagarro.com</a:t>
            </a:r>
            <a:endParaRPr lang="en-US" sz="110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a:p>
        </p:txBody>
      </p:sp>
    </p:spTree>
    <p:extLst>
      <p:ext uri="{BB962C8B-B14F-4D97-AF65-F5344CB8AC3E}">
        <p14:creationId xmlns:p14="http://schemas.microsoft.com/office/powerpoint/2010/main" val="21088714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a:t>Have a message at the end of your presentation</a:t>
            </a:r>
          </a:p>
        </p:txBody>
      </p:sp>
    </p:spTree>
    <p:extLst>
      <p:ext uri="{BB962C8B-B14F-4D97-AF65-F5344CB8AC3E}">
        <p14:creationId xmlns:p14="http://schemas.microsoft.com/office/powerpoint/2010/main" val="687022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1225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Rectangle 5"/>
          <p:cNvSpPr/>
          <p:nvPr userDrawn="1"/>
        </p:nvSpPr>
        <p:spPr>
          <a:xfrm>
            <a:off x="0" y="0"/>
            <a:ext cx="36195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 name="Right Triangle 2"/>
          <p:cNvSpPr>
            <a:spLocks noChangeAspect="1"/>
          </p:cNvSpPr>
          <p:nvPr userDrawn="1"/>
        </p:nvSpPr>
        <p:spPr>
          <a:xfrm rot="5400000">
            <a:off x="571500" y="3112740"/>
            <a:ext cx="210000" cy="210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Text Placeholder 12"/>
          <p:cNvSpPr>
            <a:spLocks noGrp="1"/>
          </p:cNvSpPr>
          <p:nvPr>
            <p:ph type="body" sz="quarter" idx="11" hasCustomPrompt="1"/>
          </p:nvPr>
        </p:nvSpPr>
        <p:spPr>
          <a:xfrm>
            <a:off x="572264" y="2548436"/>
            <a:ext cx="2359366" cy="410369"/>
          </a:xfrm>
        </p:spPr>
        <p:txBody>
          <a:bodyPr anchor="b"/>
          <a:lstStyle>
            <a:lvl1pPr algn="l">
              <a:defRPr sz="2667" cap="all" spc="250" baseline="0">
                <a:solidFill>
                  <a:schemeClr val="bg1"/>
                </a:solidFill>
              </a:defRPr>
            </a:lvl1pPr>
            <a:lvl2pPr>
              <a:defRPr sz="3000"/>
            </a:lvl2pPr>
            <a:lvl3pPr>
              <a:defRPr sz="3000"/>
            </a:lvl3pPr>
            <a:lvl4pPr>
              <a:defRPr sz="3000"/>
            </a:lvl4pPr>
            <a:lvl5pPr>
              <a:defRPr sz="3000"/>
            </a:lvl5pPr>
          </a:lstStyle>
          <a:p>
            <a:pPr lvl="0"/>
            <a:r>
              <a:rPr lang="en-US"/>
              <a:t>CLICK TO EDIT</a:t>
            </a:r>
          </a:p>
        </p:txBody>
      </p:sp>
      <p:sp>
        <p:nvSpPr>
          <p:cNvPr id="5" name="Text Placeholder 19"/>
          <p:cNvSpPr>
            <a:spLocks noGrp="1"/>
          </p:cNvSpPr>
          <p:nvPr>
            <p:ph type="body" sz="quarter" idx="12"/>
          </p:nvPr>
        </p:nvSpPr>
        <p:spPr>
          <a:xfrm>
            <a:off x="572265" y="3477816"/>
            <a:ext cx="2221736" cy="205184"/>
          </a:xfrm>
        </p:spPr>
        <p:txBody>
          <a:bodyPr/>
          <a:lstStyle>
            <a:lvl1pPr algn="l">
              <a:defRPr sz="1333"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p:txBody>
      </p:sp>
      <p:sp>
        <p:nvSpPr>
          <p:cNvPr id="8" name="Picture Placeholder 7"/>
          <p:cNvSpPr>
            <a:spLocks noGrp="1"/>
          </p:cNvSpPr>
          <p:nvPr>
            <p:ph type="pic" sz="quarter" idx="13"/>
          </p:nvPr>
        </p:nvSpPr>
        <p:spPr>
          <a:xfrm>
            <a:off x="3619500" y="-137"/>
            <a:ext cx="8572500" cy="3477953"/>
          </a:xfrm>
        </p:spPr>
        <p:txBody>
          <a:bodyPr/>
          <a:lstStyle/>
          <a:p>
            <a:endParaRPr lang="en-US"/>
          </a:p>
        </p:txBody>
      </p:sp>
      <p:sp>
        <p:nvSpPr>
          <p:cNvPr id="10" name="Chart Placeholder 9"/>
          <p:cNvSpPr>
            <a:spLocks noGrp="1"/>
          </p:cNvSpPr>
          <p:nvPr>
            <p:ph type="chart" sz="quarter" idx="14"/>
          </p:nvPr>
        </p:nvSpPr>
        <p:spPr>
          <a:xfrm>
            <a:off x="3619500" y="3477816"/>
            <a:ext cx="8572500" cy="3380184"/>
          </a:xfrm>
        </p:spPr>
        <p:txBody>
          <a:bodyPr/>
          <a:lstStyle/>
          <a:p>
            <a:endParaRPr lang="en-US"/>
          </a:p>
        </p:txBody>
      </p:sp>
    </p:spTree>
    <p:extLst>
      <p:ext uri="{BB962C8B-B14F-4D97-AF65-F5344CB8AC3E}">
        <p14:creationId xmlns:p14="http://schemas.microsoft.com/office/powerpoint/2010/main" val="19800963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3" name="Rectangle 2"/>
          <p:cNvSpPr/>
          <p:nvPr userDrawn="1"/>
        </p:nvSpPr>
        <p:spPr>
          <a:xfrm>
            <a:off x="0" y="0"/>
            <a:ext cx="12192000" cy="1079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Text Placeholder 12"/>
          <p:cNvSpPr>
            <a:spLocks noGrp="1"/>
          </p:cNvSpPr>
          <p:nvPr>
            <p:ph type="body" sz="quarter" idx="11" hasCustomPrompt="1"/>
          </p:nvPr>
        </p:nvSpPr>
        <p:spPr>
          <a:xfrm>
            <a:off x="3556000" y="190501"/>
            <a:ext cx="5080000" cy="410369"/>
          </a:xfrm>
        </p:spPr>
        <p:txBody>
          <a:bodyPr/>
          <a:lstStyle>
            <a:lvl1pPr algn="ctr">
              <a:defRPr sz="2667" cap="all" spc="250" baseline="0">
                <a:solidFill>
                  <a:schemeClr val="tx1"/>
                </a:solidFill>
              </a:defRPr>
            </a:lvl1pPr>
            <a:lvl2pPr>
              <a:defRPr sz="3000"/>
            </a:lvl2pPr>
            <a:lvl3pPr>
              <a:defRPr sz="3000"/>
            </a:lvl3pPr>
            <a:lvl4pPr>
              <a:defRPr sz="3000"/>
            </a:lvl4pPr>
            <a:lvl5pPr>
              <a:defRPr sz="3000"/>
            </a:lvl5pPr>
          </a:lstStyle>
          <a:p>
            <a:pPr lvl="0"/>
            <a:r>
              <a:rPr lang="en-US"/>
              <a:t>CLICK TO EDIT</a:t>
            </a:r>
          </a:p>
        </p:txBody>
      </p:sp>
      <p:sp>
        <p:nvSpPr>
          <p:cNvPr id="6" name="Right Triangle 5"/>
          <p:cNvSpPr>
            <a:spLocks noChangeAspect="1"/>
          </p:cNvSpPr>
          <p:nvPr userDrawn="1"/>
        </p:nvSpPr>
        <p:spPr>
          <a:xfrm rot="18900000">
            <a:off x="5991000" y="614993"/>
            <a:ext cx="210000" cy="210000"/>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26505267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7_Title">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ABBE10C3-5BF6-46B6-A5C9-F12F31201AC0}"/>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5" name="think-cell Folie" r:id="rId5" imgW="501" imgH="501" progId="TCLayout.ActiveDocument.1">
                  <p:embed/>
                </p:oleObj>
              </mc:Choice>
              <mc:Fallback>
                <p:oleObj name="think-cell Folie" r:id="rId5" imgW="501" imgH="501" progId="TCLayout.ActiveDocument.1">
                  <p:embed/>
                  <p:pic>
                    <p:nvPicPr>
                      <p:cNvPr id="7" name="Objekt 6" hidden="1">
                        <a:extLst>
                          <a:ext uri="{FF2B5EF4-FFF2-40B4-BE49-F238E27FC236}">
                            <a16:creationId xmlns:a16="http://schemas.microsoft.com/office/drawing/2014/main" id="{ABBE10C3-5BF6-46B6-A5C9-F12F31201AC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C4FA544-6B9D-4358-87F5-E57DB5E4A6EE}"/>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4400" b="1" i="0" baseline="0">
              <a:latin typeface="Lato"/>
              <a:ea typeface="+mn-ea"/>
              <a:cs typeface="+mn-cs"/>
              <a:sym typeface="Lato"/>
            </a:endParaRPr>
          </a:p>
        </p:txBody>
      </p:sp>
      <p:sp>
        <p:nvSpPr>
          <p:cNvPr id="14" name="Rectangle 20">
            <a:extLst>
              <a:ext uri="{FF2B5EF4-FFF2-40B4-BE49-F238E27FC236}">
                <a16:creationId xmlns:a16="http://schemas.microsoft.com/office/drawing/2014/main" id="{20A691F7-5E8C-46FA-A46C-9D6872FA108B}"/>
              </a:ext>
            </a:extLst>
          </p:cNvPr>
          <p:cNvSpPr/>
          <p:nvPr userDrawn="1"/>
        </p:nvSpPr>
        <p:spPr>
          <a:xfrm>
            <a:off x="44537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a:solidFill>
                <a:schemeClr val="bg1"/>
              </a:solidFill>
            </a:endParaRPr>
          </a:p>
        </p:txBody>
      </p:sp>
    </p:spTree>
    <p:extLst>
      <p:ext uri="{BB962C8B-B14F-4D97-AF65-F5344CB8AC3E}">
        <p14:creationId xmlns:p14="http://schemas.microsoft.com/office/powerpoint/2010/main" val="3607185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ma14="http://schemas.microsoft.com/office/mac/drawingml/2011/main" xmlns=""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a:solidFill>
                  <a:schemeClr val="bg1"/>
                </a:solidFill>
              </a:rPr>
              <a:t>THINKING</a:t>
            </a:r>
            <a:br>
              <a:rPr lang="en-US" sz="2400">
                <a:solidFill>
                  <a:schemeClr val="bg1"/>
                </a:solidFill>
              </a:rPr>
            </a:br>
            <a:r>
              <a:rPr lang="en-US" sz="240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911818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dirty="0"/>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dirty="0">
                <a:solidFill>
                  <a:schemeClr val="bg1"/>
                </a:solidFill>
                <a:latin typeface="Calibri Light" panose="020F0302020204030204" pitchFamily="34" charset="0"/>
                <a:cs typeface="Calibri Light" panose="020F0302020204030204" pitchFamily="34" charset="0"/>
              </a:rPr>
              <a:t> 201</a:t>
            </a:r>
            <a:r>
              <a:rPr lang="en-US" sz="1100" dirty="0">
                <a:solidFill>
                  <a:schemeClr val="bg1"/>
                </a:solidFill>
                <a:latin typeface="Calibri Light" panose="020F0302020204030204" pitchFamily="34" charset="0"/>
                <a:cs typeface="Calibri Light" panose="020F0302020204030204" pitchFamily="34" charset="0"/>
              </a:rPr>
              <a:t>9</a:t>
            </a:r>
            <a:r>
              <a:rPr lang="vi-VN" sz="1100" dirty="0">
                <a:solidFill>
                  <a:schemeClr val="bg1"/>
                </a:solidFill>
                <a:latin typeface="Calibri Light" panose="020F0302020204030204" pitchFamily="34" charset="0"/>
                <a:cs typeface="Calibri Light" panose="020F0302020204030204" pitchFamily="34" charset="0"/>
              </a:rPr>
              <a:t> Nagarro – All rights reserved</a:t>
            </a:r>
            <a:endParaRPr lang="en-US" sz="1100" dirty="0">
              <a:solidFill>
                <a:schemeClr val="bg1"/>
              </a:solidFill>
            </a:endParaRPr>
          </a:p>
        </p:txBody>
      </p:sp>
    </p:spTree>
    <p:extLst>
      <p:ext uri="{BB962C8B-B14F-4D97-AF65-F5344CB8AC3E}">
        <p14:creationId xmlns:p14="http://schemas.microsoft.com/office/powerpoint/2010/main" val="26570760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dirty="0">
                <a:solidFill>
                  <a:schemeClr val="bg1"/>
                </a:solidFill>
                <a:latin typeface="Calibri Light" panose="020F0302020204030204" pitchFamily="34" charset="0"/>
                <a:cs typeface="Calibri Light" panose="020F0302020204030204" pitchFamily="34" charset="0"/>
              </a:rPr>
              <a:t> 201</a:t>
            </a:r>
            <a:r>
              <a:rPr lang="en-US" sz="1100" dirty="0">
                <a:solidFill>
                  <a:schemeClr val="bg1"/>
                </a:solidFill>
                <a:latin typeface="Calibri Light" panose="020F0302020204030204" pitchFamily="34" charset="0"/>
                <a:cs typeface="Calibri Light" panose="020F0302020204030204" pitchFamily="34" charset="0"/>
              </a:rPr>
              <a:t>9</a:t>
            </a:r>
            <a:r>
              <a:rPr lang="vi-VN" sz="1100" dirty="0">
                <a:solidFill>
                  <a:schemeClr val="bg1"/>
                </a:solidFill>
                <a:latin typeface="Calibri Light" panose="020F0302020204030204" pitchFamily="34" charset="0"/>
                <a:cs typeface="Calibri Light" panose="020F0302020204030204" pitchFamily="34" charset="0"/>
              </a:rPr>
              <a:t> Nagarro – All rights reserved</a:t>
            </a:r>
            <a:endParaRPr lang="en-US" sz="1100" dirty="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a:t>##</a:t>
            </a:r>
          </a:p>
        </p:txBody>
      </p:sp>
    </p:spTree>
    <p:extLst>
      <p:ext uri="{BB962C8B-B14F-4D97-AF65-F5344CB8AC3E}">
        <p14:creationId xmlns:p14="http://schemas.microsoft.com/office/powerpoint/2010/main" val="20202151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Tree>
    <p:extLst>
      <p:ext uri="{BB962C8B-B14F-4D97-AF65-F5344CB8AC3E}">
        <p14:creationId xmlns:p14="http://schemas.microsoft.com/office/powerpoint/2010/main" val="131708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41722132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10460054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dirty="0"/>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538578"/>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2167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89274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826059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74625">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57163">
              <a:buClr>
                <a:schemeClr val="accent2"/>
              </a:buClr>
              <a:buSzPct val="65000"/>
              <a:buFont typeface="Courier New" panose="02070309020205020404" pitchFamily="49" charset="0"/>
              <a:buChar char="o"/>
              <a:tabLst>
                <a:tab pos="357188" algn="l"/>
              </a:tabLst>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Tree>
    <p:extLst>
      <p:ext uri="{BB962C8B-B14F-4D97-AF65-F5344CB8AC3E}">
        <p14:creationId xmlns:p14="http://schemas.microsoft.com/office/powerpoint/2010/main" val="1331682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Tree>
    <p:extLst>
      <p:ext uri="{BB962C8B-B14F-4D97-AF65-F5344CB8AC3E}">
        <p14:creationId xmlns:p14="http://schemas.microsoft.com/office/powerpoint/2010/main" val="716796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Tree>
    <p:extLst>
      <p:ext uri="{BB962C8B-B14F-4D97-AF65-F5344CB8AC3E}">
        <p14:creationId xmlns:p14="http://schemas.microsoft.com/office/powerpoint/2010/main" val="10435107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dirty="0"/>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dirty="0">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dirty="0">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dirty="0">
                <a:solidFill>
                  <a:schemeClr val="bg2"/>
                </a:solidFill>
              </a:rPr>
              <a:t>03</a:t>
            </a:r>
          </a:p>
        </p:txBody>
      </p:sp>
    </p:spTree>
    <p:extLst>
      <p:ext uri="{BB962C8B-B14F-4D97-AF65-F5344CB8AC3E}">
        <p14:creationId xmlns:p14="http://schemas.microsoft.com/office/powerpoint/2010/main" val="33360261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dirty="0"/>
          </a:p>
        </p:txBody>
      </p:sp>
    </p:spTree>
    <p:extLst>
      <p:ext uri="{BB962C8B-B14F-4D97-AF65-F5344CB8AC3E}">
        <p14:creationId xmlns:p14="http://schemas.microsoft.com/office/powerpoint/2010/main" val="756646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dirty="0"/>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dirty="0"/>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dirty="0"/>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Tree>
    <p:extLst>
      <p:ext uri="{BB962C8B-B14F-4D97-AF65-F5344CB8AC3E}">
        <p14:creationId xmlns:p14="http://schemas.microsoft.com/office/powerpoint/2010/main" val="395444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3006185"/>
            <a:ext cx="4544586" cy="3302143"/>
          </a:xfrm>
          <a:prstGeom prst="rect">
            <a:avLst/>
          </a:prstGeom>
        </p:spPr>
        <p:txBody>
          <a:bodyPr/>
          <a:lstStyle/>
          <a:p>
            <a:endParaRPr lang="en-US"/>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974655"/>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6401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dirty="0"/>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a:p>
        </p:txBody>
      </p:sp>
    </p:spTree>
    <p:extLst>
      <p:ext uri="{BB962C8B-B14F-4D97-AF65-F5344CB8AC3E}">
        <p14:creationId xmlns:p14="http://schemas.microsoft.com/office/powerpoint/2010/main" val="29707071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dirty="0"/>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dirty="0"/>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dirty="0"/>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dirty="0"/>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dirty="0"/>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dirty="0"/>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dirty="0"/>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dirty="0"/>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dirty="0"/>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dirty="0"/>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dirty="0"/>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dirty="0"/>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dirty="0"/>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dirty="0"/>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dirty="0"/>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dirty="0"/>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dirty="0"/>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dirty="0"/>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dirty="0"/>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dirty="0"/>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dirty="0"/>
              <a:t>Logo</a:t>
            </a:r>
          </a:p>
        </p:txBody>
      </p:sp>
    </p:spTree>
    <p:extLst>
      <p:ext uri="{BB962C8B-B14F-4D97-AF65-F5344CB8AC3E}">
        <p14:creationId xmlns:p14="http://schemas.microsoft.com/office/powerpoint/2010/main" val="26731371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dirty="0"/>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dirty="0"/>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dirty="0"/>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dirty="0"/>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901337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dirty="0"/>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dirty="0"/>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err="1"/>
              <a:t>Linkedin</a:t>
            </a:r>
            <a:endParaRPr lang="en-US"/>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dirty="0"/>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Nagarro GmbH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Vienna / Austria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+43 1 409 58 90-0</a:t>
            </a:r>
            <a:r>
              <a:rPr lang="en-US" sz="1100" dirty="0">
                <a:solidFill>
                  <a:srgbClr val="F84E81"/>
                </a:solidFill>
                <a:latin typeface="Calibri Light" panose="020F0302020204030204" pitchFamily="34" charset="0"/>
                <a:cs typeface="Calibri Light" panose="020F0302020204030204" pitchFamily="34" charset="0"/>
              </a:rPr>
              <a:t> | </a:t>
            </a:r>
            <a:r>
              <a:rPr lang="en-US" sz="1100" dirty="0">
                <a:solidFill>
                  <a:schemeClr val="bg1"/>
                </a:solidFill>
                <a:latin typeface="Calibri Light" panose="020F0302020204030204" pitchFamily="34" charset="0"/>
                <a:cs typeface="Calibri Light" panose="020F0302020204030204" pitchFamily="34" charset="0"/>
              </a:rPr>
              <a:t>www.nagarro.com</a:t>
            </a:r>
            <a:endParaRPr lang="en-US" sz="1100" dirty="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7400805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a:t>Have a message at the end of your presentation</a:t>
            </a:r>
          </a:p>
        </p:txBody>
      </p:sp>
    </p:spTree>
    <p:extLst>
      <p:ext uri="{BB962C8B-B14F-4D97-AF65-F5344CB8AC3E}">
        <p14:creationId xmlns:p14="http://schemas.microsoft.com/office/powerpoint/2010/main" val="39962083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4568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ma14="http://schemas.microsoft.com/office/mac/drawingml/2011/main" xmlns=""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a:solidFill>
                  <a:schemeClr val="bg1"/>
                </a:solidFill>
              </a:rPr>
              <a:t>THINKING</a:t>
            </a:r>
            <a:br>
              <a:rPr lang="en-US" sz="2400">
                <a:solidFill>
                  <a:schemeClr val="bg1"/>
                </a:solidFill>
              </a:rPr>
            </a:br>
            <a:r>
              <a:rPr lang="en-US" sz="240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0622063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dirty="0">
                <a:solidFill>
                  <a:schemeClr val="bg1"/>
                </a:solidFill>
                <a:latin typeface="Calibri Light" panose="020F0302020204030204" pitchFamily="34" charset="0"/>
                <a:cs typeface="Calibri Light" panose="020F0302020204030204" pitchFamily="34" charset="0"/>
              </a:rPr>
              <a:t> 201</a:t>
            </a:r>
            <a:r>
              <a:rPr lang="en-US" sz="1100" dirty="0">
                <a:solidFill>
                  <a:schemeClr val="bg1"/>
                </a:solidFill>
                <a:latin typeface="Calibri Light" panose="020F0302020204030204" pitchFamily="34" charset="0"/>
                <a:cs typeface="Calibri Light" panose="020F0302020204030204" pitchFamily="34" charset="0"/>
              </a:rPr>
              <a:t>9</a:t>
            </a:r>
            <a:r>
              <a:rPr lang="vi-VN" sz="1100" dirty="0">
                <a:solidFill>
                  <a:schemeClr val="bg1"/>
                </a:solidFill>
                <a:latin typeface="Calibri Light" panose="020F0302020204030204" pitchFamily="34" charset="0"/>
                <a:cs typeface="Calibri Light" panose="020F0302020204030204" pitchFamily="34" charset="0"/>
              </a:rPr>
              <a:t> Nagarro – All rights reserved</a:t>
            </a:r>
            <a:endParaRPr lang="en-US" sz="1100" dirty="0">
              <a:solidFill>
                <a:schemeClr val="bg1"/>
              </a:solidFill>
            </a:endParaRPr>
          </a:p>
        </p:txBody>
      </p:sp>
    </p:spTree>
    <p:extLst>
      <p:ext uri="{BB962C8B-B14F-4D97-AF65-F5344CB8AC3E}">
        <p14:creationId xmlns:p14="http://schemas.microsoft.com/office/powerpoint/2010/main" val="12179884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dirty="0">
                <a:solidFill>
                  <a:schemeClr val="bg1"/>
                </a:solidFill>
                <a:latin typeface="Calibri Light" panose="020F0302020204030204" pitchFamily="34" charset="0"/>
                <a:cs typeface="Calibri Light" panose="020F0302020204030204" pitchFamily="34" charset="0"/>
              </a:rPr>
              <a:t> 201</a:t>
            </a:r>
            <a:r>
              <a:rPr lang="en-US" sz="1100" dirty="0">
                <a:solidFill>
                  <a:schemeClr val="bg1"/>
                </a:solidFill>
                <a:latin typeface="Calibri Light" panose="020F0302020204030204" pitchFamily="34" charset="0"/>
                <a:cs typeface="Calibri Light" panose="020F0302020204030204" pitchFamily="34" charset="0"/>
              </a:rPr>
              <a:t>9</a:t>
            </a:r>
            <a:r>
              <a:rPr lang="vi-VN" sz="1100" dirty="0">
                <a:solidFill>
                  <a:schemeClr val="bg1"/>
                </a:solidFill>
                <a:latin typeface="Calibri Light" panose="020F0302020204030204" pitchFamily="34" charset="0"/>
                <a:cs typeface="Calibri Light" panose="020F0302020204030204" pitchFamily="34" charset="0"/>
              </a:rPr>
              <a:t> Nagarro – All rights reserved</a:t>
            </a:r>
            <a:endParaRPr lang="en-US" sz="1100" dirty="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dirty="0"/>
              <a:t>##</a:t>
            </a:r>
          </a:p>
        </p:txBody>
      </p:sp>
    </p:spTree>
    <p:extLst>
      <p:ext uri="{BB962C8B-B14F-4D97-AF65-F5344CB8AC3E}">
        <p14:creationId xmlns:p14="http://schemas.microsoft.com/office/powerpoint/2010/main" val="31034220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dirty="0"/>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Tree>
    <p:extLst>
      <p:ext uri="{BB962C8B-B14F-4D97-AF65-F5344CB8AC3E}">
        <p14:creationId xmlns:p14="http://schemas.microsoft.com/office/powerpoint/2010/main" val="151642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6550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13265484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chemeClr val="tx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chemeClr val="tx1"/>
                </a:solidFill>
              </a:defRPr>
            </a:lvl1pPr>
          </a:lstStyle>
          <a:p>
            <a:pPr lvl="0"/>
            <a:r>
              <a:rPr lang="en-US" dirty="0"/>
              <a:t>Click to edit </a:t>
            </a:r>
            <a:r>
              <a:rPr lang="en-US" dirty="0" err="1"/>
              <a:t>subheadline</a:t>
            </a:r>
            <a:endParaRPr lang="en-US" dirty="0"/>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dirty="0"/>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4259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7433835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dirty="0"/>
              <a:t>Insert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endParaRPr lang="en-US" dirty="0"/>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102169693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39725" indent="-171450">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39725" indent="-171450">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Tree>
    <p:extLst>
      <p:ext uri="{BB962C8B-B14F-4D97-AF65-F5344CB8AC3E}">
        <p14:creationId xmlns:p14="http://schemas.microsoft.com/office/powerpoint/2010/main" val="9599780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Tree>
    <p:extLst>
      <p:ext uri="{BB962C8B-B14F-4D97-AF65-F5344CB8AC3E}">
        <p14:creationId xmlns:p14="http://schemas.microsoft.com/office/powerpoint/2010/main" val="3782868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Tree>
    <p:extLst>
      <p:ext uri="{BB962C8B-B14F-4D97-AF65-F5344CB8AC3E}">
        <p14:creationId xmlns:p14="http://schemas.microsoft.com/office/powerpoint/2010/main" val="35912124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dirty="0">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dirty="0">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dirty="0">
                <a:solidFill>
                  <a:schemeClr val="bg2"/>
                </a:solidFill>
              </a:rPr>
              <a:t>03</a:t>
            </a:r>
          </a:p>
        </p:txBody>
      </p:sp>
    </p:spTree>
    <p:extLst>
      <p:ext uri="{BB962C8B-B14F-4D97-AF65-F5344CB8AC3E}">
        <p14:creationId xmlns:p14="http://schemas.microsoft.com/office/powerpoint/2010/main" val="18965054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dirty="0"/>
          </a:p>
        </p:txBody>
      </p:sp>
    </p:spTree>
    <p:extLst>
      <p:ext uri="{BB962C8B-B14F-4D97-AF65-F5344CB8AC3E}">
        <p14:creationId xmlns:p14="http://schemas.microsoft.com/office/powerpoint/2010/main" val="32746735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dirty="0"/>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Tree>
    <p:extLst>
      <p:ext uri="{BB962C8B-B14F-4D97-AF65-F5344CB8AC3E}">
        <p14:creationId xmlns:p14="http://schemas.microsoft.com/office/powerpoint/2010/main" val="367957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20580365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dirty="0"/>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dirty="0"/>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dirty="0"/>
          </a:p>
        </p:txBody>
      </p:sp>
    </p:spTree>
    <p:extLst>
      <p:ext uri="{BB962C8B-B14F-4D97-AF65-F5344CB8AC3E}">
        <p14:creationId xmlns:p14="http://schemas.microsoft.com/office/powerpoint/2010/main" val="42737228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dirty="0"/>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dirty="0"/>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dirty="0"/>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dirty="0"/>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dirty="0"/>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dirty="0"/>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dirty="0"/>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dirty="0"/>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dirty="0"/>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dirty="0"/>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dirty="0"/>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dirty="0"/>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dirty="0"/>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dirty="0"/>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dirty="0"/>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dirty="0"/>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dirty="0"/>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dirty="0"/>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dirty="0"/>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dirty="0"/>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dirty="0"/>
              <a:t>Logo</a:t>
            </a:r>
          </a:p>
        </p:txBody>
      </p:sp>
    </p:spTree>
    <p:extLst>
      <p:ext uri="{BB962C8B-B14F-4D97-AF65-F5344CB8AC3E}">
        <p14:creationId xmlns:p14="http://schemas.microsoft.com/office/powerpoint/2010/main" val="16351435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dirty="0"/>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dirty="0"/>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dirty="0"/>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dirty="0"/>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dirty="0"/>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dirty="0"/>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dirty="0"/>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dirty="0"/>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9241383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dirty="0"/>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Linkedin</a:t>
            </a:r>
            <a:endParaRPr lang="en-US" dirty="0"/>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Nagarro GmbH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Vienna / Austria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+43 1 409 58 90-0</a:t>
            </a:r>
            <a:r>
              <a:rPr lang="en-US" sz="1100" dirty="0">
                <a:solidFill>
                  <a:srgbClr val="F84E81"/>
                </a:solidFill>
                <a:latin typeface="Calibri Light" panose="020F0302020204030204" pitchFamily="34" charset="0"/>
                <a:cs typeface="Calibri Light" panose="020F0302020204030204" pitchFamily="34" charset="0"/>
              </a:rPr>
              <a:t> | </a:t>
            </a:r>
            <a:r>
              <a:rPr lang="en-US" sz="1100" dirty="0">
                <a:solidFill>
                  <a:schemeClr val="bg1"/>
                </a:solidFill>
                <a:latin typeface="Calibri Light" panose="020F0302020204030204" pitchFamily="34" charset="0"/>
                <a:cs typeface="Calibri Light" panose="020F0302020204030204" pitchFamily="34" charset="0"/>
              </a:rPr>
              <a:t>www.nagarro.com</a:t>
            </a:r>
            <a:endParaRPr lang="en-US" sz="1100" dirty="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a:p>
        </p:txBody>
      </p:sp>
    </p:spTree>
    <p:extLst>
      <p:ext uri="{BB962C8B-B14F-4D97-AF65-F5344CB8AC3E}">
        <p14:creationId xmlns:p14="http://schemas.microsoft.com/office/powerpoint/2010/main" val="2163318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dirty="0"/>
              <a:t>Have a message at the end of your presentation</a:t>
            </a:r>
          </a:p>
        </p:txBody>
      </p:sp>
    </p:spTree>
    <p:extLst>
      <p:ext uri="{BB962C8B-B14F-4D97-AF65-F5344CB8AC3E}">
        <p14:creationId xmlns:p14="http://schemas.microsoft.com/office/powerpoint/2010/main" val="74718267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3619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Content 1 with subtitle">
    <p:spTree>
      <p:nvGrpSpPr>
        <p:cNvPr id="1" name=""/>
        <p:cNvGrpSpPr/>
        <p:nvPr/>
      </p:nvGrpSpPr>
      <p:grpSpPr>
        <a:xfrm>
          <a:off x="0" y="0"/>
          <a:ext cx="0" cy="0"/>
          <a:chOff x="0" y="0"/>
          <a:chExt cx="0" cy="0"/>
        </a:xfrm>
      </p:grpSpPr>
      <p:sp>
        <p:nvSpPr>
          <p:cNvPr id="2" name="Rectangle 1"/>
          <p:cNvSpPr/>
          <p:nvPr userDrawn="1"/>
        </p:nvSpPr>
        <p:spPr>
          <a:xfrm>
            <a:off x="-3176" y="0"/>
            <a:ext cx="12195176"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800"/>
          </a:p>
        </p:txBody>
      </p:sp>
      <p:cxnSp>
        <p:nvCxnSpPr>
          <p:cNvPr id="3" name="Straight Connector 2"/>
          <p:cNvCxnSpPr/>
          <p:nvPr userDrawn="1"/>
        </p:nvCxnSpPr>
        <p:spPr>
          <a:xfrm flipV="1">
            <a:off x="415860" y="1244175"/>
            <a:ext cx="11304928"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6" y="0"/>
            <a:ext cx="736792"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Freeform 4"/>
          <p:cNvSpPr/>
          <p:nvPr userDrawn="1"/>
        </p:nvSpPr>
        <p:spPr>
          <a:xfrm rot="10800000">
            <a:off x="11455208" y="6121400"/>
            <a:ext cx="736792"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Content Placeholder 6"/>
          <p:cNvSpPr>
            <a:spLocks noGrp="1"/>
          </p:cNvSpPr>
          <p:nvPr>
            <p:ph sz="quarter" idx="16" hasCustomPrompt="1"/>
          </p:nvPr>
        </p:nvSpPr>
        <p:spPr>
          <a:xfrm>
            <a:off x="325497" y="1590676"/>
            <a:ext cx="11536218"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523" y="301626"/>
            <a:ext cx="11540955"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0" name="Text Placeholder 9"/>
          <p:cNvSpPr>
            <a:spLocks noGrp="1"/>
          </p:cNvSpPr>
          <p:nvPr>
            <p:ph type="body" sz="quarter" idx="18" hasCustomPrompt="1"/>
          </p:nvPr>
        </p:nvSpPr>
        <p:spPr>
          <a:xfrm>
            <a:off x="325523" y="989457"/>
            <a:ext cx="11540955"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97905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2249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 xmlns:ma14="http://schemas.microsoft.com/office/mac/drawingml/2011/main"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a:solidFill>
                  <a:schemeClr val="bg1"/>
                </a:solidFill>
              </a:rPr>
              <a:t>THINKING</a:t>
            </a:r>
            <a:br>
              <a:rPr lang="en-US" sz="2400">
                <a:solidFill>
                  <a:schemeClr val="bg1"/>
                </a:solidFill>
              </a:rPr>
            </a:br>
            <a:r>
              <a:rPr lang="en-US" sz="240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5492347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dirty="0"/>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Tree>
    <p:extLst>
      <p:ext uri="{BB962C8B-B14F-4D97-AF65-F5344CB8AC3E}">
        <p14:creationId xmlns:p14="http://schemas.microsoft.com/office/powerpoint/2010/main" val="22396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74625">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57163">
              <a:buClr>
                <a:schemeClr val="accent2"/>
              </a:buClr>
              <a:buSzPct val="65000"/>
              <a:buFont typeface="Courier New" panose="02070309020205020404" pitchFamily="49" charset="0"/>
              <a:buChar char="o"/>
              <a:tabLst>
                <a:tab pos="357188" algn="l"/>
              </a:tabLst>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Tree>
    <p:extLst>
      <p:ext uri="{BB962C8B-B14F-4D97-AF65-F5344CB8AC3E}">
        <p14:creationId xmlns:p14="http://schemas.microsoft.com/office/powerpoint/2010/main" val="242127208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a:t>##</a:t>
            </a:r>
          </a:p>
        </p:txBody>
      </p:sp>
    </p:spTree>
    <p:extLst>
      <p:ext uri="{BB962C8B-B14F-4D97-AF65-F5344CB8AC3E}">
        <p14:creationId xmlns:p14="http://schemas.microsoft.com/office/powerpoint/2010/main" val="400210565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Tree>
    <p:extLst>
      <p:ext uri="{BB962C8B-B14F-4D97-AF65-F5344CB8AC3E}">
        <p14:creationId xmlns:p14="http://schemas.microsoft.com/office/powerpoint/2010/main" val="32270677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28235589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dirty="0"/>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545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5093506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32923178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74625">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57163">
              <a:buClr>
                <a:schemeClr val="accent2"/>
              </a:buClr>
              <a:buSzPct val="65000"/>
              <a:buFont typeface="Courier New" panose="02070309020205020404" pitchFamily="49" charset="0"/>
              <a:buChar char="o"/>
              <a:tabLst>
                <a:tab pos="357188" algn="l"/>
              </a:tabLst>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Tree>
    <p:extLst>
      <p:ext uri="{BB962C8B-B14F-4D97-AF65-F5344CB8AC3E}">
        <p14:creationId xmlns:p14="http://schemas.microsoft.com/office/powerpoint/2010/main" val="35567146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Tree>
    <p:extLst>
      <p:ext uri="{BB962C8B-B14F-4D97-AF65-F5344CB8AC3E}">
        <p14:creationId xmlns:p14="http://schemas.microsoft.com/office/powerpoint/2010/main" val="429497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Tree>
    <p:extLst>
      <p:ext uri="{BB962C8B-B14F-4D97-AF65-F5344CB8AC3E}">
        <p14:creationId xmlns:p14="http://schemas.microsoft.com/office/powerpoint/2010/main" val="559142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dirty="0"/>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dirty="0">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dirty="0">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dirty="0">
                <a:solidFill>
                  <a:schemeClr val="bg2"/>
                </a:solidFill>
              </a:rPr>
              <a:t>03</a:t>
            </a:r>
          </a:p>
        </p:txBody>
      </p:sp>
    </p:spTree>
    <p:extLst>
      <p:ext uri="{BB962C8B-B14F-4D97-AF65-F5344CB8AC3E}">
        <p14:creationId xmlns:p14="http://schemas.microsoft.com/office/powerpoint/2010/main" val="351883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image" Target="../media/image15.png"/><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image" Target="../media/image14.png"/><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theme" Target="../theme/theme3.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image" Target="../media/image2.png"/><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image" Target="../media/image15.png"/><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image" Target="../media/image14.png"/><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theme" Target="../theme/theme4.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21" Type="http://schemas.openxmlformats.org/officeDocument/2006/relationships/slideLayout" Target="../slideLayouts/slideLayout108.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image" Target="../media/image15.png"/><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slideLayout" Target="../slideLayouts/slideLayout107.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24" Type="http://schemas.openxmlformats.org/officeDocument/2006/relationships/image" Target="../media/image26.png"/><Relationship Id="rId5" Type="http://schemas.openxmlformats.org/officeDocument/2006/relationships/slideLayout" Target="../slideLayouts/slideLayout92.xml"/><Relationship Id="rId15" Type="http://schemas.openxmlformats.org/officeDocument/2006/relationships/slideLayout" Target="../slideLayouts/slideLayout102.xml"/><Relationship Id="rId23" Type="http://schemas.openxmlformats.org/officeDocument/2006/relationships/theme" Target="../theme/theme5.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4" cstate="hqprint">
            <a:extLst>
              <a:ext uri="{28A0092B-C50C-407E-A947-70E740481C1C}">
                <a14:useLocalDpi xmlns:a14="http://schemas.microsoft.com/office/drawing/2010/main"/>
              </a:ext>
            </a:extLst>
          </a:blip>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5" cstate="hqprint">
            <a:extLst>
              <a:ext uri="{28A0092B-C50C-407E-A947-70E740481C1C}">
                <a14:useLocalDpi xmlns:a14="http://schemas.microsoft.com/office/drawing/2010/main"/>
              </a:ext>
            </a:extLst>
          </a:blip>
          <a:srcRect/>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a:solidFill>
                  <a:schemeClr val="tx1">
                    <a:lumMod val="50000"/>
                    <a:lumOff val="50000"/>
                  </a:schemeClr>
                </a:solidFill>
                <a:latin typeface="Calibri Light" panose="020F0302020204030204" pitchFamily="34" charset="0"/>
                <a:cs typeface="Calibri Light" panose="020F0302020204030204" pitchFamily="34" charset="0"/>
              </a:rPr>
              <a:t>©</a:t>
            </a:r>
            <a:r>
              <a:rPr lang="vi-VN" sz="1100">
                <a:solidFill>
                  <a:schemeClr val="tx1">
                    <a:lumMod val="50000"/>
                    <a:lumOff val="50000"/>
                  </a:schemeClr>
                </a:solidFill>
                <a:latin typeface="Calibri Light" panose="020F0302020204030204" pitchFamily="34" charset="0"/>
                <a:cs typeface="Calibri Light" panose="020F0302020204030204" pitchFamily="34" charset="0"/>
              </a:rPr>
              <a:t> 201</a:t>
            </a:r>
            <a:r>
              <a:rPr lang="en-US" sz="1100">
                <a:solidFill>
                  <a:schemeClr val="tx1">
                    <a:lumMod val="50000"/>
                    <a:lumOff val="50000"/>
                  </a:schemeClr>
                </a:solidFill>
                <a:latin typeface="Calibri Light" panose="020F0302020204030204" pitchFamily="34" charset="0"/>
                <a:cs typeface="Calibri Light" panose="020F0302020204030204" pitchFamily="34" charset="0"/>
              </a:rPr>
              <a:t>9</a:t>
            </a:r>
            <a:r>
              <a:rPr lang="vi-VN" sz="1100">
                <a:solidFill>
                  <a:schemeClr val="tx1">
                    <a:lumMod val="50000"/>
                    <a:lumOff val="50000"/>
                  </a:schemeClr>
                </a:solidFill>
                <a:latin typeface="Calibri Light" panose="020F0302020204030204" pitchFamily="34" charset="0"/>
                <a:cs typeface="Calibri Light" panose="020F0302020204030204" pitchFamily="34" charset="0"/>
              </a:rPr>
              <a:t> Nagarro – All rights reserved</a:t>
            </a:r>
            <a:endParaRPr lang="en-US" sz="110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a:solidFill>
                <a:schemeClr val="tx1">
                  <a:lumMod val="50000"/>
                  <a:lumOff val="50000"/>
                </a:schemeClr>
              </a:solidFill>
              <a:latin typeface="+mj-lt"/>
            </a:endParaRPr>
          </a:p>
        </p:txBody>
      </p:sp>
    </p:spTree>
    <p:extLst>
      <p:ext uri="{BB962C8B-B14F-4D97-AF65-F5344CB8AC3E}">
        <p14:creationId xmlns:p14="http://schemas.microsoft.com/office/powerpoint/2010/main" val="1615901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74" r:id="rId21"/>
    <p:sldLayoutId id="2147483775" r:id="rId22"/>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6"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a:solidFill>
                  <a:schemeClr val="tx1">
                    <a:lumMod val="50000"/>
                    <a:lumOff val="50000"/>
                  </a:schemeClr>
                </a:solidFill>
                <a:latin typeface="Calibri Light" panose="020F0302020204030204" pitchFamily="34" charset="0"/>
                <a:cs typeface="Calibri Light" panose="020F0302020204030204" pitchFamily="34" charset="0"/>
              </a:rPr>
              <a:t>©</a:t>
            </a:r>
            <a:r>
              <a:rPr lang="vi-VN" sz="1100">
                <a:solidFill>
                  <a:schemeClr val="tx1">
                    <a:lumMod val="50000"/>
                    <a:lumOff val="50000"/>
                  </a:schemeClr>
                </a:solidFill>
                <a:latin typeface="Calibri Light" panose="020F0302020204030204" pitchFamily="34" charset="0"/>
                <a:cs typeface="Calibri Light" panose="020F0302020204030204" pitchFamily="34" charset="0"/>
              </a:rPr>
              <a:t> 201</a:t>
            </a:r>
            <a:r>
              <a:rPr lang="en-US" sz="1100">
                <a:solidFill>
                  <a:schemeClr val="tx1">
                    <a:lumMod val="50000"/>
                    <a:lumOff val="50000"/>
                  </a:schemeClr>
                </a:solidFill>
                <a:latin typeface="Calibri Light" panose="020F0302020204030204" pitchFamily="34" charset="0"/>
                <a:cs typeface="Calibri Light" panose="020F0302020204030204" pitchFamily="34" charset="0"/>
              </a:rPr>
              <a:t>9</a:t>
            </a:r>
            <a:r>
              <a:rPr lang="vi-VN" sz="1100">
                <a:solidFill>
                  <a:schemeClr val="tx1">
                    <a:lumMod val="50000"/>
                    <a:lumOff val="50000"/>
                  </a:schemeClr>
                </a:solidFill>
                <a:latin typeface="Calibri Light" panose="020F0302020204030204" pitchFamily="34" charset="0"/>
                <a:cs typeface="Calibri Light" panose="020F0302020204030204" pitchFamily="34" charset="0"/>
              </a:rPr>
              <a:t> Nagarro – All rights reserved</a:t>
            </a:r>
            <a:endParaRPr lang="en-US" sz="110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a:solidFill>
                <a:schemeClr val="tx1">
                  <a:lumMod val="50000"/>
                  <a:lumOff val="50000"/>
                </a:schemeClr>
              </a:solidFill>
              <a:latin typeface="+mj-lt"/>
            </a:endParaRPr>
          </a:p>
        </p:txBody>
      </p:sp>
    </p:spTree>
    <p:extLst>
      <p:ext uri="{BB962C8B-B14F-4D97-AF65-F5344CB8AC3E}">
        <p14:creationId xmlns:p14="http://schemas.microsoft.com/office/powerpoint/2010/main" val="755667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6" r:id="rId23"/>
  </p:sldLayoutIdLst>
  <p:txStyles>
    <p:titleStyle>
      <a:lvl1pPr algn="l" defTabSz="914400" rtl="0" eaLnBrk="1" latinLnBrk="0" hangingPunct="1">
        <a:lnSpc>
          <a:spcPct val="90000"/>
        </a:lnSpc>
        <a:spcBef>
          <a:spcPct val="0"/>
        </a:spcBef>
        <a:buNone/>
        <a:defRPr sz="3600" b="0" kern="1200">
          <a:solidFill>
            <a:schemeClr val="tx1">
              <a:lumMod val="65000"/>
              <a:lumOff val="35000"/>
            </a:schemeClr>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2" cstate="hqprint">
            <a:extLst>
              <a:ext uri="{28A0092B-C50C-407E-A947-70E740481C1C}">
                <a14:useLocalDpi xmlns:a14="http://schemas.microsoft.com/office/drawing/2010/main"/>
              </a:ext>
            </a:extLst>
          </a:blip>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3" cstate="hqprint">
            <a:extLst>
              <a:ext uri="{28A0092B-C50C-407E-A947-70E740481C1C}">
                <a14:useLocalDpi xmlns:a14="http://schemas.microsoft.com/office/drawing/2010/main"/>
              </a:ext>
            </a:extLst>
          </a:blip>
          <a:srcRect/>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dirty="0">
                <a:solidFill>
                  <a:schemeClr val="tx1">
                    <a:lumMod val="50000"/>
                    <a:lumOff val="50000"/>
                  </a:schemeClr>
                </a:solidFill>
                <a:latin typeface="Calibri Light" panose="020F0302020204030204" pitchFamily="34" charset="0"/>
                <a:cs typeface="Calibri Light" panose="020F0302020204030204" pitchFamily="34" charset="0"/>
              </a:rPr>
              <a:t>©</a:t>
            </a:r>
            <a:r>
              <a:rPr lang="vi-VN" sz="1100" dirty="0">
                <a:solidFill>
                  <a:schemeClr val="tx1">
                    <a:lumMod val="50000"/>
                    <a:lumOff val="50000"/>
                  </a:schemeClr>
                </a:solidFill>
                <a:latin typeface="Calibri Light" panose="020F0302020204030204" pitchFamily="34" charset="0"/>
                <a:cs typeface="Calibri Light" panose="020F0302020204030204" pitchFamily="34" charset="0"/>
              </a:rPr>
              <a:t> 201</a:t>
            </a:r>
            <a:r>
              <a:rPr lang="en-US" sz="1100" dirty="0">
                <a:solidFill>
                  <a:schemeClr val="tx1">
                    <a:lumMod val="50000"/>
                    <a:lumOff val="50000"/>
                  </a:schemeClr>
                </a:solidFill>
                <a:latin typeface="Calibri Light" panose="020F0302020204030204" pitchFamily="34" charset="0"/>
                <a:cs typeface="Calibri Light" panose="020F0302020204030204" pitchFamily="34" charset="0"/>
              </a:rPr>
              <a:t>9</a:t>
            </a:r>
            <a:r>
              <a:rPr lang="vi-VN" sz="1100" dirty="0">
                <a:solidFill>
                  <a:schemeClr val="tx1">
                    <a:lumMod val="50000"/>
                    <a:lumOff val="50000"/>
                  </a:schemeClr>
                </a:solidFill>
                <a:latin typeface="Calibri Light" panose="020F0302020204030204" pitchFamily="34" charset="0"/>
                <a:cs typeface="Calibri Light" panose="020F0302020204030204" pitchFamily="34" charset="0"/>
              </a:rPr>
              <a:t> Nagarro – All rights reserved</a:t>
            </a:r>
            <a:endParaRPr lang="en-US" sz="1100" dirty="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dirty="0">
              <a:solidFill>
                <a:schemeClr val="tx1">
                  <a:lumMod val="50000"/>
                  <a:lumOff val="50000"/>
                </a:schemeClr>
              </a:solidFill>
              <a:latin typeface="+mj-lt"/>
            </a:endParaRPr>
          </a:p>
        </p:txBody>
      </p:sp>
    </p:spTree>
    <p:extLst>
      <p:ext uri="{BB962C8B-B14F-4D97-AF65-F5344CB8AC3E}">
        <p14:creationId xmlns:p14="http://schemas.microsoft.com/office/powerpoint/2010/main" val="355109103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dirty="0"/>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dirty="0">
                <a:solidFill>
                  <a:schemeClr val="tx1">
                    <a:lumMod val="50000"/>
                    <a:lumOff val="50000"/>
                  </a:schemeClr>
                </a:solidFill>
                <a:latin typeface="Calibri Light" panose="020F0302020204030204" pitchFamily="34" charset="0"/>
                <a:cs typeface="Calibri Light" panose="020F0302020204030204" pitchFamily="34" charset="0"/>
              </a:rPr>
              <a:t>©</a:t>
            </a:r>
            <a:r>
              <a:rPr lang="vi-VN" sz="1100" dirty="0">
                <a:solidFill>
                  <a:schemeClr val="tx1">
                    <a:lumMod val="50000"/>
                    <a:lumOff val="50000"/>
                  </a:schemeClr>
                </a:solidFill>
                <a:latin typeface="Calibri Light" panose="020F0302020204030204" pitchFamily="34" charset="0"/>
                <a:cs typeface="Calibri Light" panose="020F0302020204030204" pitchFamily="34" charset="0"/>
              </a:rPr>
              <a:t> 201</a:t>
            </a:r>
            <a:r>
              <a:rPr lang="en-US" sz="1100" dirty="0">
                <a:solidFill>
                  <a:schemeClr val="tx1">
                    <a:lumMod val="50000"/>
                    <a:lumOff val="50000"/>
                  </a:schemeClr>
                </a:solidFill>
                <a:latin typeface="Calibri Light" panose="020F0302020204030204" pitchFamily="34" charset="0"/>
                <a:cs typeface="Calibri Light" panose="020F0302020204030204" pitchFamily="34" charset="0"/>
              </a:rPr>
              <a:t>9</a:t>
            </a:r>
            <a:r>
              <a:rPr lang="vi-VN" sz="1100" dirty="0">
                <a:solidFill>
                  <a:schemeClr val="tx1">
                    <a:lumMod val="50000"/>
                    <a:lumOff val="50000"/>
                  </a:schemeClr>
                </a:solidFill>
                <a:latin typeface="Calibri Light" panose="020F0302020204030204" pitchFamily="34" charset="0"/>
                <a:cs typeface="Calibri Light" panose="020F0302020204030204" pitchFamily="34" charset="0"/>
              </a:rPr>
              <a:t> Nagarro – All rights reserved</a:t>
            </a:r>
            <a:endParaRPr lang="en-US" sz="1100" dirty="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dirty="0">
              <a:solidFill>
                <a:schemeClr val="tx1">
                  <a:lumMod val="50000"/>
                  <a:lumOff val="50000"/>
                </a:schemeClr>
              </a:solidFill>
              <a:latin typeface="+mj-lt"/>
            </a:endParaRPr>
          </a:p>
        </p:txBody>
      </p:sp>
    </p:spTree>
    <p:extLst>
      <p:ext uri="{BB962C8B-B14F-4D97-AF65-F5344CB8AC3E}">
        <p14:creationId xmlns:p14="http://schemas.microsoft.com/office/powerpoint/2010/main" val="86378522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Lst>
  <p:txStyles>
    <p:titleStyle>
      <a:lvl1pPr algn="l" defTabSz="914400" rtl="0" eaLnBrk="1" latinLnBrk="0" hangingPunct="1">
        <a:lnSpc>
          <a:spcPct val="90000"/>
        </a:lnSpc>
        <a:spcBef>
          <a:spcPct val="0"/>
        </a:spcBef>
        <a:buNone/>
        <a:defRPr sz="3600" b="0" kern="1200">
          <a:solidFill>
            <a:schemeClr val="tx1">
              <a:lumMod val="65000"/>
              <a:lumOff val="35000"/>
            </a:schemeClr>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4"/>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dirty="0">
                <a:solidFill>
                  <a:schemeClr val="tx1">
                    <a:lumMod val="50000"/>
                    <a:lumOff val="50000"/>
                  </a:schemeClr>
                </a:solidFill>
                <a:latin typeface="Calibri Light" panose="020F0302020204030204" pitchFamily="34" charset="0"/>
                <a:cs typeface="Calibri Light" panose="020F0302020204030204" pitchFamily="34" charset="0"/>
              </a:rPr>
              <a:t>©</a:t>
            </a:r>
            <a:r>
              <a:rPr lang="vi-VN" sz="1100">
                <a:solidFill>
                  <a:schemeClr val="tx1">
                    <a:lumMod val="50000"/>
                    <a:lumOff val="50000"/>
                  </a:schemeClr>
                </a:solidFill>
                <a:latin typeface="Calibri Light" panose="020F0302020204030204" pitchFamily="34" charset="0"/>
                <a:cs typeface="Calibri Light" panose="020F0302020204030204" pitchFamily="34" charset="0"/>
              </a:rPr>
              <a:t> 2018 Nagarro – All rights reserved</a:t>
            </a:r>
            <a:endParaRPr lang="en-US" sz="1100" dirty="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dirty="0">
              <a:solidFill>
                <a:schemeClr val="tx1">
                  <a:lumMod val="50000"/>
                  <a:lumOff val="50000"/>
                </a:schemeClr>
              </a:solidFill>
              <a:latin typeface="+mj-lt"/>
            </a:endParaRPr>
          </a:p>
        </p:txBody>
      </p:sp>
    </p:spTree>
    <p:extLst>
      <p:ext uri="{BB962C8B-B14F-4D97-AF65-F5344CB8AC3E}">
        <p14:creationId xmlns:p14="http://schemas.microsoft.com/office/powerpoint/2010/main" val="222358398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image" Target="../media/image54.jpeg"/><Relationship Id="rId26" Type="http://schemas.openxmlformats.org/officeDocument/2006/relationships/image" Target="../media/image62.svg"/><Relationship Id="rId3" Type="http://schemas.openxmlformats.org/officeDocument/2006/relationships/diagramData" Target="../diagrams/data3.xml"/><Relationship Id="rId21" Type="http://schemas.openxmlformats.org/officeDocument/2006/relationships/image" Target="../media/image57.png"/><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image" Target="../media/image61.png"/><Relationship Id="rId2" Type="http://schemas.openxmlformats.org/officeDocument/2006/relationships/notesSlide" Target="../notesSlides/notesSlide1.xml"/><Relationship Id="rId16" Type="http://schemas.openxmlformats.org/officeDocument/2006/relationships/diagramColors" Target="../diagrams/colors5.xml"/><Relationship Id="rId20" Type="http://schemas.openxmlformats.org/officeDocument/2006/relationships/image" Target="../media/image56.svg"/><Relationship Id="rId29" Type="http://schemas.openxmlformats.org/officeDocument/2006/relationships/image" Target="../media/image65.png"/><Relationship Id="rId1" Type="http://schemas.openxmlformats.org/officeDocument/2006/relationships/slideLayout" Target="../slideLayouts/slideLayout8.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image" Target="../media/image60.jpeg"/><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image" Target="../media/image59.svg"/><Relationship Id="rId28" Type="http://schemas.openxmlformats.org/officeDocument/2006/relationships/image" Target="../media/image64.svg"/><Relationship Id="rId10" Type="http://schemas.openxmlformats.org/officeDocument/2006/relationships/diagramQuickStyle" Target="../diagrams/quickStyle4.xml"/><Relationship Id="rId19" Type="http://schemas.openxmlformats.org/officeDocument/2006/relationships/image" Target="../media/image55.png"/><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5.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DEBCD81B-14E6-49FF-A8D3-93BEA0C415E1}"/>
              </a:ext>
            </a:extLst>
          </p:cNvPr>
          <p:cNvSpPr>
            <a:spLocks noGrp="1"/>
          </p:cNvSpPr>
          <p:nvPr>
            <p:ph type="ctrTitle"/>
          </p:nvPr>
        </p:nvSpPr>
        <p:spPr>
          <a:xfrm>
            <a:off x="1524000" y="3011117"/>
            <a:ext cx="6618051" cy="1355750"/>
          </a:xfrm>
        </p:spPr>
        <p:txBody>
          <a:bodyPr>
            <a:normAutofit fontScale="90000"/>
          </a:bodyPr>
          <a:lstStyle/>
          <a:p>
            <a:r>
              <a:rPr lang="en-US" sz="5000" dirty="0"/>
              <a:t>Dynamic pricing using Reinforcement Learning</a:t>
            </a:r>
          </a:p>
        </p:txBody>
      </p:sp>
      <p:sp>
        <p:nvSpPr>
          <p:cNvPr id="18"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D3C98605-DF80-4E44-B08C-DFD7E5924E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791" y="1184748"/>
            <a:ext cx="3079129" cy="3079129"/>
          </a:xfrm>
          <a:prstGeom prst="rect">
            <a:avLst/>
          </a:prstGeom>
        </p:spPr>
      </p:pic>
      <p:sp>
        <p:nvSpPr>
          <p:cNvPr id="20"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976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DCED-963C-4D58-B90F-3838F9171CBB}"/>
              </a:ext>
            </a:extLst>
          </p:cNvPr>
          <p:cNvSpPr>
            <a:spLocks noGrp="1"/>
          </p:cNvSpPr>
          <p:nvPr>
            <p:ph type="title"/>
          </p:nvPr>
        </p:nvSpPr>
        <p:spPr>
          <a:xfrm>
            <a:off x="622413" y="-72468"/>
            <a:ext cx="9894133" cy="1031216"/>
          </a:xfrm>
        </p:spPr>
        <p:txBody>
          <a:bodyPr anchor="b">
            <a:normAutofit/>
          </a:bodyPr>
          <a:lstStyle/>
          <a:p>
            <a:r>
              <a:rPr lang="en-US" sz="2800" b="1" dirty="0">
                <a:solidFill>
                  <a:schemeClr val="accent6"/>
                </a:solidFill>
              </a:rPr>
              <a:t>Epsilon(e)-Greedy	</a:t>
            </a:r>
          </a:p>
        </p:txBody>
      </p:sp>
      <p:pic>
        <p:nvPicPr>
          <p:cNvPr id="8" name="Picture 7" descr="A picture containing stereo, electronics&#10;&#10;Description automatically generated">
            <a:extLst>
              <a:ext uri="{FF2B5EF4-FFF2-40B4-BE49-F238E27FC236}">
                <a16:creationId xmlns:a16="http://schemas.microsoft.com/office/drawing/2014/main" id="{B597A9A6-70CA-4AD0-ACF5-0EA1C31F76DC}"/>
              </a:ext>
            </a:extLst>
          </p:cNvPr>
          <p:cNvPicPr>
            <a:picLocks noChangeAspect="1"/>
          </p:cNvPicPr>
          <p:nvPr/>
        </p:nvPicPr>
        <p:blipFill>
          <a:blip r:embed="rId2"/>
          <a:stretch>
            <a:fillRect/>
          </a:stretch>
        </p:blipFill>
        <p:spPr>
          <a:xfrm>
            <a:off x="7381911" y="2196185"/>
            <a:ext cx="4535766" cy="2755478"/>
          </a:xfrm>
          <a:prstGeom prst="rect">
            <a:avLst/>
          </a:prstGeom>
        </p:spPr>
      </p:pic>
      <p:sp>
        <p:nvSpPr>
          <p:cNvPr id="13" name="Freeform: Shape 12">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5" name="Freeform: Shape 14">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E01899E-EE34-470E-AA89-920EE3CBC44F}"/>
              </a:ext>
            </a:extLst>
          </p:cNvPr>
          <p:cNvSpPr>
            <a:spLocks noGrp="1"/>
          </p:cNvSpPr>
          <p:nvPr>
            <p:ph idx="1"/>
          </p:nvPr>
        </p:nvSpPr>
        <p:spPr>
          <a:xfrm>
            <a:off x="1258836" y="1911246"/>
            <a:ext cx="5593972" cy="2564894"/>
          </a:xfrm>
        </p:spPr>
        <p:txBody>
          <a:bodyPr anchor="ctr">
            <a:normAutofit/>
          </a:bodyPr>
          <a:lstStyle/>
          <a:p>
            <a:r>
              <a:rPr lang="en-US" sz="1800" dirty="0">
                <a:solidFill>
                  <a:schemeClr val="accent6"/>
                </a:solidFill>
                <a:latin typeface="+mn-lt"/>
              </a:rPr>
              <a:t>After an initial period of exploration (for example 1000 trials), the algorithm greedily exploits the best option </a:t>
            </a:r>
            <a:r>
              <a:rPr lang="en-US" sz="1800" i="1" dirty="0">
                <a:solidFill>
                  <a:schemeClr val="accent6"/>
                </a:solidFill>
                <a:latin typeface="+mn-lt"/>
              </a:rPr>
              <a:t>k</a:t>
            </a:r>
            <a:r>
              <a:rPr lang="en-US" sz="1800" dirty="0">
                <a:solidFill>
                  <a:schemeClr val="accent6"/>
                </a:solidFill>
                <a:latin typeface="+mn-lt"/>
              </a:rPr>
              <a:t>,</a:t>
            </a:r>
            <a:r>
              <a:rPr lang="en-US" sz="1800" i="1" dirty="0">
                <a:solidFill>
                  <a:schemeClr val="accent6"/>
                </a:solidFill>
                <a:latin typeface="+mn-lt"/>
              </a:rPr>
              <a:t> e </a:t>
            </a:r>
            <a:r>
              <a:rPr lang="en-US" sz="1800" dirty="0">
                <a:solidFill>
                  <a:schemeClr val="accent6"/>
                </a:solidFill>
                <a:latin typeface="+mn-lt"/>
              </a:rPr>
              <a:t>percent of the time.</a:t>
            </a:r>
          </a:p>
        </p:txBody>
      </p:sp>
      <p:sp>
        <p:nvSpPr>
          <p:cNvPr id="4" name="TextBox 3">
            <a:extLst>
              <a:ext uri="{FF2B5EF4-FFF2-40B4-BE49-F238E27FC236}">
                <a16:creationId xmlns:a16="http://schemas.microsoft.com/office/drawing/2014/main" id="{870DC2F4-D3C4-4ABA-91DE-C2A4E75F1150}"/>
              </a:ext>
            </a:extLst>
          </p:cNvPr>
          <p:cNvSpPr txBox="1"/>
          <p:nvPr/>
        </p:nvSpPr>
        <p:spPr>
          <a:xfrm>
            <a:off x="1436515" y="4014475"/>
            <a:ext cx="2842290" cy="400110"/>
          </a:xfrm>
          <a:prstGeom prst="rect">
            <a:avLst/>
          </a:prstGeom>
          <a:noFill/>
        </p:spPr>
        <p:txBody>
          <a:bodyPr wrap="square" rtlCol="0">
            <a:spAutoFit/>
          </a:bodyPr>
          <a:lstStyle/>
          <a:p>
            <a:pPr>
              <a:spcAft>
                <a:spcPts val="600"/>
              </a:spcAft>
            </a:pPr>
            <a:r>
              <a:rPr lang="en-US" sz="2000" dirty="0">
                <a:solidFill>
                  <a:schemeClr val="accent6"/>
                </a:solidFill>
              </a:rPr>
              <a:t>Limitation	</a:t>
            </a:r>
          </a:p>
        </p:txBody>
      </p:sp>
      <p:sp>
        <p:nvSpPr>
          <p:cNvPr id="5" name="TextBox 4">
            <a:extLst>
              <a:ext uri="{FF2B5EF4-FFF2-40B4-BE49-F238E27FC236}">
                <a16:creationId xmlns:a16="http://schemas.microsoft.com/office/drawing/2014/main" id="{0C457A3F-EEF0-431D-87AF-B3964416559B}"/>
              </a:ext>
            </a:extLst>
          </p:cNvPr>
          <p:cNvSpPr txBox="1"/>
          <p:nvPr/>
        </p:nvSpPr>
        <p:spPr>
          <a:xfrm>
            <a:off x="1436516" y="4503341"/>
            <a:ext cx="5238614" cy="33855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solidFill>
                  <a:schemeClr val="accent6"/>
                </a:solidFill>
              </a:rPr>
              <a:t> under explore the variant space before exploiting.</a:t>
            </a:r>
          </a:p>
        </p:txBody>
      </p:sp>
    </p:spTree>
    <p:extLst>
      <p:ext uri="{BB962C8B-B14F-4D97-AF65-F5344CB8AC3E}">
        <p14:creationId xmlns:p14="http://schemas.microsoft.com/office/powerpoint/2010/main" val="152392517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DCED-963C-4D58-B90F-3838F9171CBB}"/>
              </a:ext>
            </a:extLst>
          </p:cNvPr>
          <p:cNvSpPr>
            <a:spLocks noGrp="1"/>
          </p:cNvSpPr>
          <p:nvPr>
            <p:ph type="title"/>
          </p:nvPr>
        </p:nvSpPr>
        <p:spPr/>
        <p:txBody>
          <a:bodyPr/>
          <a:lstStyle/>
          <a:p>
            <a:r>
              <a:rPr lang="en-US" dirty="0"/>
              <a:t>UCB (Upper Confidence Bound)</a:t>
            </a:r>
          </a:p>
        </p:txBody>
      </p:sp>
      <p:sp>
        <p:nvSpPr>
          <p:cNvPr id="7" name="Content Placeholder 6">
            <a:extLst>
              <a:ext uri="{FF2B5EF4-FFF2-40B4-BE49-F238E27FC236}">
                <a16:creationId xmlns:a16="http://schemas.microsoft.com/office/drawing/2014/main" id="{DACA60C6-E5D3-49DE-938F-D9EE1C0BB259}"/>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FBA1E899-F6D1-4874-A4AB-C237A837A0D6}"/>
              </a:ext>
            </a:extLst>
          </p:cNvPr>
          <p:cNvSpPr txBox="1"/>
          <p:nvPr/>
        </p:nvSpPr>
        <p:spPr>
          <a:xfrm>
            <a:off x="741680" y="1158240"/>
            <a:ext cx="105156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Optimize in the face of uncertainty.(more uncertain more explore)</a:t>
            </a:r>
          </a:p>
          <a:p>
            <a:endParaRPr lang="en-US" dirty="0"/>
          </a:p>
        </p:txBody>
      </p:sp>
      <p:pic>
        <p:nvPicPr>
          <p:cNvPr id="6" name="Picture 5">
            <a:extLst>
              <a:ext uri="{FF2B5EF4-FFF2-40B4-BE49-F238E27FC236}">
                <a16:creationId xmlns:a16="http://schemas.microsoft.com/office/drawing/2014/main" id="{B6F312D1-8CBD-4655-9DBF-BD01B41063E9}"/>
              </a:ext>
            </a:extLst>
          </p:cNvPr>
          <p:cNvPicPr>
            <a:picLocks noChangeAspect="1"/>
          </p:cNvPicPr>
          <p:nvPr/>
        </p:nvPicPr>
        <p:blipFill rotWithShape="1">
          <a:blip r:embed="rId2"/>
          <a:srcRect l="5609" t="6358" r="1144"/>
          <a:stretch/>
        </p:blipFill>
        <p:spPr>
          <a:xfrm>
            <a:off x="1285845" y="3172333"/>
            <a:ext cx="9396900" cy="2718033"/>
          </a:xfrm>
          <a:prstGeom prst="rect">
            <a:avLst/>
          </a:prstGeom>
        </p:spPr>
      </p:pic>
      <p:sp>
        <p:nvSpPr>
          <p:cNvPr id="5" name="TextBox 4">
            <a:extLst>
              <a:ext uri="{FF2B5EF4-FFF2-40B4-BE49-F238E27FC236}">
                <a16:creationId xmlns:a16="http://schemas.microsoft.com/office/drawing/2014/main" id="{C2B9380D-81D8-409B-AEC1-220823FF8B4A}"/>
              </a:ext>
            </a:extLst>
          </p:cNvPr>
          <p:cNvSpPr txBox="1"/>
          <p:nvPr/>
        </p:nvSpPr>
        <p:spPr>
          <a:xfrm>
            <a:off x="1422400" y="2184400"/>
            <a:ext cx="9631149" cy="646331"/>
          </a:xfrm>
          <a:prstGeom prst="rect">
            <a:avLst/>
          </a:prstGeom>
          <a:noFill/>
        </p:spPr>
        <p:txBody>
          <a:bodyPr wrap="square" rtlCol="0">
            <a:spAutoFit/>
          </a:bodyPr>
          <a:lstStyle/>
          <a:p>
            <a:r>
              <a:rPr lang="en-US" dirty="0"/>
              <a:t>Choose a1 until variance reduces to certain threshold.</a:t>
            </a:r>
          </a:p>
          <a:p>
            <a:endParaRPr lang="en-US" dirty="0"/>
          </a:p>
        </p:txBody>
      </p:sp>
    </p:spTree>
    <p:extLst>
      <p:ext uri="{BB962C8B-B14F-4D97-AF65-F5344CB8AC3E}">
        <p14:creationId xmlns:p14="http://schemas.microsoft.com/office/powerpoint/2010/main" val="35544840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13D91-9249-4B2F-BAC3-11D7BB2BD467}"/>
              </a:ext>
            </a:extLst>
          </p:cNvPr>
          <p:cNvSpPr>
            <a:spLocks noGrp="1"/>
          </p:cNvSpPr>
          <p:nvPr>
            <p:ph type="title"/>
          </p:nvPr>
        </p:nvSpPr>
        <p:spPr>
          <a:xfrm>
            <a:off x="679276" y="423273"/>
            <a:ext cx="6204984" cy="1344975"/>
          </a:xfrm>
        </p:spPr>
        <p:txBody>
          <a:bodyPr>
            <a:normAutofit/>
          </a:bodyPr>
          <a:lstStyle/>
          <a:p>
            <a:r>
              <a:rPr lang="en-US" sz="2800" b="1" dirty="0">
                <a:solidFill>
                  <a:schemeClr val="accent6"/>
                </a:solidFill>
              </a:rPr>
              <a:t>Gamma Distribution	</a:t>
            </a:r>
          </a:p>
        </p:txBody>
      </p:sp>
      <p:sp>
        <p:nvSpPr>
          <p:cNvPr id="3" name="Content Placeholder 2">
            <a:extLst>
              <a:ext uri="{FF2B5EF4-FFF2-40B4-BE49-F238E27FC236}">
                <a16:creationId xmlns:a16="http://schemas.microsoft.com/office/drawing/2014/main" id="{9745E8F5-918F-4BA0-9910-873E0E3CA9F8}"/>
              </a:ext>
            </a:extLst>
          </p:cNvPr>
          <p:cNvSpPr>
            <a:spLocks noGrp="1"/>
          </p:cNvSpPr>
          <p:nvPr>
            <p:ph idx="1"/>
          </p:nvPr>
        </p:nvSpPr>
        <p:spPr>
          <a:xfrm>
            <a:off x="821515" y="2121762"/>
            <a:ext cx="6204984" cy="3626917"/>
          </a:xfrm>
        </p:spPr>
        <p:txBody>
          <a:bodyPr>
            <a:normAutofit/>
          </a:bodyPr>
          <a:lstStyle/>
          <a:p>
            <a:pPr marL="0" indent="0">
              <a:lnSpc>
                <a:spcPct val="90000"/>
              </a:lnSpc>
              <a:buNone/>
            </a:pPr>
            <a:r>
              <a:rPr lang="en-US" sz="1800" dirty="0">
                <a:solidFill>
                  <a:schemeClr val="accent6"/>
                </a:solidFill>
                <a:latin typeface="+mn-lt"/>
              </a:rPr>
              <a:t>A two-parameter family of continuous probability distribution.</a:t>
            </a:r>
          </a:p>
          <a:p>
            <a:pPr lvl="1">
              <a:lnSpc>
                <a:spcPct val="90000"/>
              </a:lnSpc>
            </a:pPr>
            <a:r>
              <a:rPr lang="en-US" sz="1800" dirty="0">
                <a:solidFill>
                  <a:schemeClr val="accent6"/>
                </a:solidFill>
                <a:latin typeface="+mn-lt"/>
              </a:rPr>
              <a:t>With a shape parameter </a:t>
            </a:r>
            <a:r>
              <a:rPr lang="en-US" sz="1800" i="1" dirty="0">
                <a:solidFill>
                  <a:schemeClr val="accent6"/>
                </a:solidFill>
                <a:latin typeface="+mn-lt"/>
              </a:rPr>
              <a:t>k</a:t>
            </a:r>
            <a:r>
              <a:rPr lang="en-US" sz="1800" dirty="0">
                <a:solidFill>
                  <a:schemeClr val="accent6"/>
                </a:solidFill>
                <a:latin typeface="+mn-lt"/>
              </a:rPr>
              <a:t> and a scale parameter </a:t>
            </a:r>
            <a:r>
              <a:rPr lang="en-US" sz="1800" i="1" dirty="0">
                <a:solidFill>
                  <a:schemeClr val="accent6"/>
                </a:solidFill>
                <a:latin typeface="+mn-lt"/>
              </a:rPr>
              <a:t>θ</a:t>
            </a:r>
            <a:r>
              <a:rPr lang="en-US" sz="1800" dirty="0">
                <a:solidFill>
                  <a:schemeClr val="accent6"/>
                </a:solidFill>
                <a:latin typeface="+mn-lt"/>
              </a:rPr>
              <a:t>.</a:t>
            </a:r>
          </a:p>
          <a:p>
            <a:pPr lvl="1">
              <a:lnSpc>
                <a:spcPct val="90000"/>
              </a:lnSpc>
            </a:pPr>
            <a:r>
              <a:rPr lang="en-US" sz="1800" dirty="0">
                <a:solidFill>
                  <a:schemeClr val="accent6"/>
                </a:solidFill>
                <a:latin typeface="+mn-lt"/>
              </a:rPr>
              <a:t>With a shape parameter </a:t>
            </a:r>
            <a:r>
              <a:rPr lang="en-US" sz="1800" i="1" dirty="0">
                <a:solidFill>
                  <a:schemeClr val="accent6"/>
                </a:solidFill>
                <a:latin typeface="+mn-lt"/>
              </a:rPr>
              <a:t>α</a:t>
            </a:r>
            <a:r>
              <a:rPr lang="en-US" sz="1800" dirty="0">
                <a:solidFill>
                  <a:schemeClr val="accent6"/>
                </a:solidFill>
                <a:latin typeface="+mn-lt"/>
              </a:rPr>
              <a:t> = </a:t>
            </a:r>
            <a:r>
              <a:rPr lang="en-US" sz="1800" i="1" dirty="0">
                <a:solidFill>
                  <a:schemeClr val="accent6"/>
                </a:solidFill>
                <a:latin typeface="+mn-lt"/>
              </a:rPr>
              <a:t>k</a:t>
            </a:r>
            <a:r>
              <a:rPr lang="en-US" sz="1800" dirty="0">
                <a:solidFill>
                  <a:schemeClr val="accent6"/>
                </a:solidFill>
                <a:latin typeface="+mn-lt"/>
              </a:rPr>
              <a:t> and an inverse scale parameter </a:t>
            </a:r>
            <a:r>
              <a:rPr lang="en-US" sz="1800" i="1" dirty="0">
                <a:solidFill>
                  <a:schemeClr val="accent6"/>
                </a:solidFill>
                <a:latin typeface="+mn-lt"/>
              </a:rPr>
              <a:t>β</a:t>
            </a:r>
            <a:r>
              <a:rPr lang="en-US" sz="1800" dirty="0">
                <a:solidFill>
                  <a:schemeClr val="accent6"/>
                </a:solidFill>
                <a:latin typeface="+mn-lt"/>
              </a:rPr>
              <a:t> = 1/</a:t>
            </a:r>
            <a:r>
              <a:rPr lang="en-US" sz="1800" i="1" dirty="0">
                <a:solidFill>
                  <a:schemeClr val="accent6"/>
                </a:solidFill>
                <a:latin typeface="+mn-lt"/>
              </a:rPr>
              <a:t>θ</a:t>
            </a:r>
            <a:r>
              <a:rPr lang="en-US" sz="1800" dirty="0">
                <a:solidFill>
                  <a:schemeClr val="accent6"/>
                </a:solidFill>
                <a:latin typeface="+mn-lt"/>
              </a:rPr>
              <a:t>, called a rate parameter.</a:t>
            </a:r>
          </a:p>
          <a:p>
            <a:pPr marL="457200" lvl="1" indent="0">
              <a:lnSpc>
                <a:spcPct val="90000"/>
              </a:lnSpc>
              <a:buNone/>
            </a:pPr>
            <a:r>
              <a:rPr lang="en-US" sz="1800" dirty="0">
                <a:solidFill>
                  <a:schemeClr val="accent6"/>
                </a:solidFill>
                <a:latin typeface="+mn-lt"/>
              </a:rPr>
              <a:t>Mean = </a:t>
            </a:r>
            <a:r>
              <a:rPr lang="en-US" sz="1800" i="1" dirty="0">
                <a:solidFill>
                  <a:schemeClr val="accent6"/>
                </a:solidFill>
                <a:latin typeface="+mn-lt"/>
              </a:rPr>
              <a:t>α/ β</a:t>
            </a:r>
          </a:p>
          <a:p>
            <a:pPr marL="457200" lvl="1" indent="0">
              <a:lnSpc>
                <a:spcPct val="90000"/>
              </a:lnSpc>
              <a:buNone/>
            </a:pPr>
            <a:r>
              <a:rPr lang="en-US" sz="1800" i="1" dirty="0">
                <a:solidFill>
                  <a:schemeClr val="accent6"/>
                </a:solidFill>
                <a:latin typeface="+mn-lt"/>
              </a:rPr>
              <a:t>Variance = α/ β</a:t>
            </a:r>
            <a:r>
              <a:rPr lang="en-US" sz="1800" i="1" baseline="30000" dirty="0">
                <a:solidFill>
                  <a:schemeClr val="accent6"/>
                </a:solidFill>
                <a:latin typeface="+mn-lt"/>
              </a:rPr>
              <a:t>2</a:t>
            </a:r>
          </a:p>
          <a:p>
            <a:pPr marL="457200" lvl="1" indent="0">
              <a:lnSpc>
                <a:spcPct val="90000"/>
              </a:lnSpc>
              <a:buNone/>
            </a:pPr>
            <a:endParaRPr lang="en-US" sz="1800" i="1" dirty="0">
              <a:solidFill>
                <a:schemeClr val="accent6"/>
              </a:solidFill>
              <a:latin typeface="+mn-lt"/>
            </a:endParaRPr>
          </a:p>
          <a:p>
            <a:pPr marL="457200" lvl="1" indent="0">
              <a:lnSpc>
                <a:spcPct val="90000"/>
              </a:lnSpc>
              <a:buNone/>
            </a:pPr>
            <a:endParaRPr lang="en-US" sz="1800" dirty="0">
              <a:solidFill>
                <a:schemeClr val="accent6"/>
              </a:solidFill>
              <a:latin typeface="+mn-lt"/>
            </a:endParaRPr>
          </a:p>
          <a:p>
            <a:pPr>
              <a:lnSpc>
                <a:spcPct val="90000"/>
              </a:lnSpc>
            </a:pPr>
            <a:endParaRPr lang="en-US" sz="1800" dirty="0">
              <a:solidFill>
                <a:schemeClr val="accent6"/>
              </a:solidFill>
              <a:latin typeface="+mn-lt"/>
            </a:endParaRPr>
          </a:p>
          <a:p>
            <a:pPr>
              <a:lnSpc>
                <a:spcPct val="90000"/>
              </a:lnSpc>
            </a:pPr>
            <a:endParaRPr lang="en-US" sz="1800" dirty="0">
              <a:solidFill>
                <a:schemeClr val="accent6"/>
              </a:solidFill>
              <a:latin typeface="+mn-lt"/>
            </a:endParaRPr>
          </a:p>
        </p:txBody>
      </p:sp>
      <p:pic>
        <p:nvPicPr>
          <p:cNvPr id="6" name="Picture 5" descr="A screenshot of a cell phone&#10;&#10;Description automatically generated">
            <a:extLst>
              <a:ext uri="{FF2B5EF4-FFF2-40B4-BE49-F238E27FC236}">
                <a16:creationId xmlns:a16="http://schemas.microsoft.com/office/drawing/2014/main" id="{2A530113-0A51-487A-9ABC-3474217685CF}"/>
              </a:ext>
            </a:extLst>
          </p:cNvPr>
          <p:cNvPicPr>
            <a:picLocks noChangeAspect="1"/>
          </p:cNvPicPr>
          <p:nvPr/>
        </p:nvPicPr>
        <p:blipFill>
          <a:blip r:embed="rId2"/>
          <a:stretch>
            <a:fillRect/>
          </a:stretch>
        </p:blipFill>
        <p:spPr>
          <a:xfrm>
            <a:off x="7829551" y="1131569"/>
            <a:ext cx="4042409" cy="636679"/>
          </a:xfrm>
          <a:prstGeom prst="rect">
            <a:avLst/>
          </a:prstGeom>
        </p:spPr>
      </p:pic>
      <p:pic>
        <p:nvPicPr>
          <p:cNvPr id="4098" name="Picture 2" descr="Image result for gamma distribution curve">
            <a:extLst>
              <a:ext uri="{FF2B5EF4-FFF2-40B4-BE49-F238E27FC236}">
                <a16:creationId xmlns:a16="http://schemas.microsoft.com/office/drawing/2014/main" id="{0A2F12B0-8519-48F6-929A-F16EA3D2E4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29551" y="3005963"/>
            <a:ext cx="4042410" cy="303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0539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C00E-F324-4A9C-B896-B4B79233821F}"/>
              </a:ext>
            </a:extLst>
          </p:cNvPr>
          <p:cNvSpPr>
            <a:spLocks noGrp="1"/>
          </p:cNvSpPr>
          <p:nvPr>
            <p:ph type="title"/>
          </p:nvPr>
        </p:nvSpPr>
        <p:spPr>
          <a:xfrm>
            <a:off x="730231" y="10693"/>
            <a:ext cx="9894133" cy="1031216"/>
          </a:xfrm>
        </p:spPr>
        <p:txBody>
          <a:bodyPr anchor="b">
            <a:normAutofit/>
          </a:bodyPr>
          <a:lstStyle/>
          <a:p>
            <a:r>
              <a:rPr lang="en-US" sz="2800" b="1" dirty="0">
                <a:solidFill>
                  <a:schemeClr val="accent6"/>
                </a:solidFill>
              </a:rPr>
              <a:t>Thompson Sampling	</a:t>
            </a:r>
          </a:p>
        </p:txBody>
      </p:sp>
      <p:pic>
        <p:nvPicPr>
          <p:cNvPr id="5124" name="Picture 4" descr="Image result for thompson sampling">
            <a:extLst>
              <a:ext uri="{FF2B5EF4-FFF2-40B4-BE49-F238E27FC236}">
                <a16:creationId xmlns:a16="http://schemas.microsoft.com/office/drawing/2014/main" id="{984E3F5B-6D7F-45D1-AA07-0FF8C820E9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9200" y="1337336"/>
            <a:ext cx="5069382" cy="2091664"/>
          </a:xfrm>
          <a:prstGeom prst="rect">
            <a:avLst/>
          </a:prstGeom>
          <a:noFill/>
          <a:extLst>
            <a:ext uri="{909E8E84-426E-40DD-AFC4-6F175D3DCCD1}">
              <a14:hiddenFill xmlns:a14="http://schemas.microsoft.com/office/drawing/2010/main">
                <a:solidFill>
                  <a:srgbClr val="FFFFFF"/>
                </a:solidFill>
              </a14:hiddenFill>
            </a:ext>
          </a:extLst>
        </p:spPr>
      </p:pic>
      <p:sp>
        <p:nvSpPr>
          <p:cNvPr id="5126" name="Freeform: Shape 136">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39" name="Freeform: Shape 138">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30FA669-C9B4-4DFA-8F07-08F5CBD7CB02}"/>
              </a:ext>
            </a:extLst>
          </p:cNvPr>
          <p:cNvSpPr>
            <a:spLocks noGrp="1"/>
          </p:cNvSpPr>
          <p:nvPr>
            <p:ph idx="1"/>
          </p:nvPr>
        </p:nvSpPr>
        <p:spPr>
          <a:xfrm>
            <a:off x="7585956" y="3167221"/>
            <a:ext cx="3825890" cy="3387145"/>
          </a:xfrm>
        </p:spPr>
        <p:txBody>
          <a:bodyPr anchor="ctr">
            <a:normAutofit/>
          </a:bodyPr>
          <a:lstStyle/>
          <a:p>
            <a:r>
              <a:rPr lang="en-US" sz="1800" dirty="0">
                <a:solidFill>
                  <a:schemeClr val="accent6"/>
                </a:solidFill>
                <a:latin typeface="+mn-lt"/>
              </a:rPr>
              <a:t>This is not a greedy search method.</a:t>
            </a:r>
          </a:p>
          <a:p>
            <a:r>
              <a:rPr lang="en-US" sz="1800" dirty="0">
                <a:solidFill>
                  <a:schemeClr val="accent6"/>
                </a:solidFill>
                <a:latin typeface="+mn-lt"/>
              </a:rPr>
              <a:t>Exploration is more complex.</a:t>
            </a:r>
          </a:p>
          <a:p>
            <a:r>
              <a:rPr lang="en-US" sz="1800" dirty="0">
                <a:solidFill>
                  <a:schemeClr val="accent6"/>
                </a:solidFill>
                <a:latin typeface="+mn-lt"/>
              </a:rPr>
              <a:t>It is Bayesian</a:t>
            </a:r>
          </a:p>
          <a:p>
            <a:endParaRPr lang="en-US" sz="1800" dirty="0">
              <a:solidFill>
                <a:schemeClr val="accent6"/>
              </a:solidFill>
              <a:latin typeface="+mn-lt"/>
            </a:endParaRPr>
          </a:p>
          <a:p>
            <a:pPr marL="0" indent="0">
              <a:buNone/>
            </a:pPr>
            <a:endParaRPr lang="en-US" sz="1800" dirty="0">
              <a:solidFill>
                <a:schemeClr val="accent6"/>
              </a:solidFill>
              <a:latin typeface="+mn-lt"/>
            </a:endParaRPr>
          </a:p>
        </p:txBody>
      </p:sp>
      <p:sp>
        <p:nvSpPr>
          <p:cNvPr id="4" name="TextBox 3">
            <a:extLst>
              <a:ext uri="{FF2B5EF4-FFF2-40B4-BE49-F238E27FC236}">
                <a16:creationId xmlns:a16="http://schemas.microsoft.com/office/drawing/2014/main" id="{65123363-48CB-4855-8E74-45FBCA78B30E}"/>
              </a:ext>
            </a:extLst>
          </p:cNvPr>
          <p:cNvSpPr txBox="1"/>
          <p:nvPr/>
        </p:nvSpPr>
        <p:spPr>
          <a:xfrm>
            <a:off x="1437318" y="2379069"/>
            <a:ext cx="4875894" cy="3508653"/>
          </a:xfrm>
          <a:prstGeom prst="rect">
            <a:avLst/>
          </a:prstGeom>
          <a:noFill/>
        </p:spPr>
        <p:txBody>
          <a:bodyPr wrap="square" rtlCol="0">
            <a:spAutoFit/>
          </a:bodyPr>
          <a:lstStyle/>
          <a:p>
            <a:pPr>
              <a:spcAft>
                <a:spcPts val="600"/>
              </a:spcAft>
            </a:pPr>
            <a:r>
              <a:rPr lang="en-US" sz="1600" dirty="0">
                <a:solidFill>
                  <a:schemeClr val="accent6"/>
                </a:solidFill>
              </a:rPr>
              <a:t>Approach</a:t>
            </a:r>
          </a:p>
          <a:p>
            <a:pPr marL="285750" indent="-285750">
              <a:spcAft>
                <a:spcPts val="600"/>
              </a:spcAft>
              <a:buFont typeface="Arial" panose="020B0604020202020204" pitchFamily="34" charset="0"/>
              <a:buChar char="•"/>
            </a:pPr>
            <a:r>
              <a:rPr lang="en-US" sz="1600" dirty="0">
                <a:solidFill>
                  <a:schemeClr val="accent6"/>
                </a:solidFill>
              </a:rPr>
              <a:t>Set a uniform prior distribution between 0 and 1</a:t>
            </a:r>
            <a:r>
              <a:rPr lang="en-US" sz="1600" i="1" dirty="0">
                <a:solidFill>
                  <a:schemeClr val="accent6"/>
                </a:solidFill>
              </a:rPr>
              <a:t> </a:t>
            </a:r>
            <a:r>
              <a:rPr lang="en-US" sz="1600" dirty="0">
                <a:solidFill>
                  <a:schemeClr val="accent6"/>
                </a:solidFill>
              </a:rPr>
              <a:t>for each variant </a:t>
            </a:r>
            <a:r>
              <a:rPr lang="en-US" sz="1600" i="1" dirty="0">
                <a:solidFill>
                  <a:schemeClr val="accent6"/>
                </a:solidFill>
              </a:rPr>
              <a:t>k’s payout rate.</a:t>
            </a:r>
          </a:p>
          <a:p>
            <a:pPr marL="285750" indent="-285750">
              <a:spcAft>
                <a:spcPts val="600"/>
              </a:spcAft>
              <a:buFont typeface="Arial" panose="020B0604020202020204" pitchFamily="34" charset="0"/>
              <a:buChar char="•"/>
            </a:pPr>
            <a:r>
              <a:rPr lang="en-US" sz="1600" dirty="0">
                <a:solidFill>
                  <a:schemeClr val="accent6"/>
                </a:solidFill>
              </a:rPr>
              <a:t>Draw a parameter </a:t>
            </a:r>
            <a:r>
              <a:rPr lang="en-US" sz="1600" i="1" dirty="0">
                <a:solidFill>
                  <a:schemeClr val="accent6"/>
                </a:solidFill>
              </a:rPr>
              <a:t>theta </a:t>
            </a:r>
            <a:r>
              <a:rPr lang="en-US" sz="1600" dirty="0">
                <a:solidFill>
                  <a:schemeClr val="accent6"/>
                </a:solidFill>
              </a:rPr>
              <a:t>from each </a:t>
            </a:r>
            <a:r>
              <a:rPr lang="en-US" sz="1600" i="1" dirty="0">
                <a:solidFill>
                  <a:schemeClr val="accent6"/>
                </a:solidFill>
              </a:rPr>
              <a:t>k's</a:t>
            </a:r>
            <a:r>
              <a:rPr lang="en-US" sz="1600" dirty="0">
                <a:solidFill>
                  <a:schemeClr val="accent6"/>
                </a:solidFill>
              </a:rPr>
              <a:t> posterior distribution.</a:t>
            </a:r>
          </a:p>
          <a:p>
            <a:pPr marL="285750" indent="-285750">
              <a:spcAft>
                <a:spcPts val="600"/>
              </a:spcAft>
              <a:buFont typeface="Arial" panose="020B0604020202020204" pitchFamily="34" charset="0"/>
              <a:buChar char="•"/>
            </a:pPr>
            <a:r>
              <a:rPr lang="en-US" sz="1600" dirty="0">
                <a:solidFill>
                  <a:schemeClr val="accent6"/>
                </a:solidFill>
              </a:rPr>
              <a:t>Select the variant </a:t>
            </a:r>
            <a:r>
              <a:rPr lang="en-US" sz="1600" i="1" dirty="0">
                <a:solidFill>
                  <a:schemeClr val="accent6"/>
                </a:solidFill>
              </a:rPr>
              <a:t>k</a:t>
            </a:r>
            <a:r>
              <a:rPr lang="en-US" sz="1600" dirty="0">
                <a:solidFill>
                  <a:schemeClr val="accent6"/>
                </a:solidFill>
              </a:rPr>
              <a:t> that is associated with the highest parameter theta.</a:t>
            </a:r>
          </a:p>
          <a:p>
            <a:pPr marL="285750" indent="-285750">
              <a:spcAft>
                <a:spcPts val="600"/>
              </a:spcAft>
              <a:buFont typeface="Arial" panose="020B0604020202020204" pitchFamily="34" charset="0"/>
              <a:buChar char="•"/>
            </a:pPr>
            <a:r>
              <a:rPr lang="en-US" sz="1600" dirty="0">
                <a:solidFill>
                  <a:schemeClr val="accent6"/>
                </a:solidFill>
              </a:rPr>
              <a:t>Observe the reward and update the distribution parameters.</a:t>
            </a:r>
          </a:p>
          <a:p>
            <a:pPr marL="285750" indent="-285750">
              <a:spcAft>
                <a:spcPts val="600"/>
              </a:spcAft>
              <a:buFont typeface="Arial" panose="020B0604020202020204" pitchFamily="34" charset="0"/>
              <a:buChar char="•"/>
            </a:pPr>
            <a:endParaRPr lang="en-US" sz="1600" dirty="0">
              <a:solidFill>
                <a:schemeClr val="accent6"/>
              </a:solidFill>
            </a:endParaRPr>
          </a:p>
          <a:p>
            <a:pPr>
              <a:spcAft>
                <a:spcPts val="600"/>
              </a:spcAft>
            </a:pPr>
            <a:r>
              <a:rPr lang="en-US" sz="1600" b="1" dirty="0">
                <a:solidFill>
                  <a:schemeClr val="accent6"/>
                </a:solidFill>
              </a:rPr>
              <a:t>Posterior Distribution = Prior Distribution + Likelihood Function (“new evidence”)</a:t>
            </a:r>
            <a:endParaRPr lang="en-US" sz="1600" dirty="0">
              <a:solidFill>
                <a:schemeClr val="accent6"/>
              </a:solidFill>
            </a:endParaRPr>
          </a:p>
        </p:txBody>
      </p:sp>
    </p:spTree>
    <p:extLst>
      <p:ext uri="{BB962C8B-B14F-4D97-AF65-F5344CB8AC3E}">
        <p14:creationId xmlns:p14="http://schemas.microsoft.com/office/powerpoint/2010/main" val="1091689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16D1-6F94-45AC-A665-EE1D408203E5}"/>
              </a:ext>
            </a:extLst>
          </p:cNvPr>
          <p:cNvSpPr>
            <a:spLocks noGrp="1"/>
          </p:cNvSpPr>
          <p:nvPr>
            <p:ph type="title"/>
          </p:nvPr>
        </p:nvSpPr>
        <p:spPr>
          <a:xfrm>
            <a:off x="650079" y="234918"/>
            <a:ext cx="10385004" cy="480131"/>
          </a:xfrm>
        </p:spPr>
        <p:txBody>
          <a:bodyPr/>
          <a:lstStyle/>
          <a:p>
            <a:r>
              <a:rPr lang="en-IN" sz="2800" b="1" dirty="0">
                <a:solidFill>
                  <a:schemeClr val="accent6"/>
                </a:solidFill>
              </a:rPr>
              <a:t>Dynamic pricing for hotel rooms with Reinforcement Learning</a:t>
            </a:r>
            <a:endParaRPr lang="en-US" sz="2800" dirty="0">
              <a:solidFill>
                <a:schemeClr val="accent6"/>
              </a:solidFill>
            </a:endParaRPr>
          </a:p>
        </p:txBody>
      </p:sp>
      <p:graphicFrame>
        <p:nvGraphicFramePr>
          <p:cNvPr id="90" name="Diagram 89">
            <a:extLst>
              <a:ext uri="{FF2B5EF4-FFF2-40B4-BE49-F238E27FC236}">
                <a16:creationId xmlns:a16="http://schemas.microsoft.com/office/drawing/2014/main" id="{700140E2-D683-4552-9C73-D6C041D2D1BC}"/>
              </a:ext>
            </a:extLst>
          </p:cNvPr>
          <p:cNvGraphicFramePr/>
          <p:nvPr>
            <p:extLst>
              <p:ext uri="{D42A27DB-BD31-4B8C-83A1-F6EECF244321}">
                <p14:modId xmlns:p14="http://schemas.microsoft.com/office/powerpoint/2010/main" val="458493294"/>
              </p:ext>
            </p:extLst>
          </p:nvPr>
        </p:nvGraphicFramePr>
        <p:xfrm>
          <a:off x="412689" y="3878423"/>
          <a:ext cx="3603316" cy="2538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9" name="Diagram 88">
            <a:extLst>
              <a:ext uri="{FF2B5EF4-FFF2-40B4-BE49-F238E27FC236}">
                <a16:creationId xmlns:a16="http://schemas.microsoft.com/office/drawing/2014/main" id="{28A48D8F-4793-4202-B0CB-A913475C5A34}"/>
              </a:ext>
            </a:extLst>
          </p:cNvPr>
          <p:cNvGraphicFramePr/>
          <p:nvPr>
            <p:extLst>
              <p:ext uri="{D42A27DB-BD31-4B8C-83A1-F6EECF244321}">
                <p14:modId xmlns:p14="http://schemas.microsoft.com/office/powerpoint/2010/main" val="3036240230"/>
              </p:ext>
            </p:extLst>
          </p:nvPr>
        </p:nvGraphicFramePr>
        <p:xfrm>
          <a:off x="4260880" y="3860092"/>
          <a:ext cx="4632621" cy="254082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2" name="Diagram 91">
            <a:extLst>
              <a:ext uri="{FF2B5EF4-FFF2-40B4-BE49-F238E27FC236}">
                <a16:creationId xmlns:a16="http://schemas.microsoft.com/office/drawing/2014/main" id="{12C67645-8678-4BAD-A5F7-56C3E69ED7ED}"/>
              </a:ext>
            </a:extLst>
          </p:cNvPr>
          <p:cNvGraphicFramePr/>
          <p:nvPr>
            <p:extLst>
              <p:ext uri="{D42A27DB-BD31-4B8C-83A1-F6EECF244321}">
                <p14:modId xmlns:p14="http://schemas.microsoft.com/office/powerpoint/2010/main" val="4182430761"/>
              </p:ext>
            </p:extLst>
          </p:nvPr>
        </p:nvGraphicFramePr>
        <p:xfrm>
          <a:off x="8468921" y="3588875"/>
          <a:ext cx="3441701" cy="315287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0" name="Text Placeholder 3">
            <a:extLst>
              <a:ext uri="{FF2B5EF4-FFF2-40B4-BE49-F238E27FC236}">
                <a16:creationId xmlns:a16="http://schemas.microsoft.com/office/drawing/2014/main" id="{8BC3D25C-6989-4FEE-8FE1-B3DD4230CC59}"/>
              </a:ext>
            </a:extLst>
          </p:cNvPr>
          <p:cNvSpPr txBox="1">
            <a:spLocks/>
          </p:cNvSpPr>
          <p:nvPr/>
        </p:nvSpPr>
        <p:spPr>
          <a:xfrm>
            <a:off x="650079" y="613970"/>
            <a:ext cx="10385425" cy="403225"/>
          </a:xfrm>
          <a:prstGeom prst="rect">
            <a:avLst/>
          </a:prstGeom>
        </p:spPr>
        <p:txBody>
          <a:bodyPr/>
          <a:lst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400" b="0" i="1" u="none" strike="noStrike" kern="1200" cap="none" spc="0" normalizeH="0" baseline="0" noProof="0" dirty="0">
                <a:ln>
                  <a:noFill/>
                </a:ln>
                <a:solidFill>
                  <a:schemeClr val="accent6"/>
                </a:solidFill>
                <a:effectLst/>
                <a:uLnTx/>
                <a:uFillTx/>
                <a:latin typeface="Calibri" panose="020F0502020204030204" pitchFamily="34" charset="0"/>
                <a:cs typeface="Calibri" panose="020F0502020204030204" pitchFamily="34" charset="0"/>
              </a:rPr>
              <a:t>Reinforcement learning algorithm to maximize revenue</a:t>
            </a:r>
            <a:endParaRPr kumimoji="0" lang="en-IN" sz="1400" b="0" i="1" u="none" strike="noStrike" kern="1200" cap="none" spc="0" normalizeH="0" baseline="0" noProof="0" dirty="0">
              <a:ln>
                <a:noFill/>
              </a:ln>
              <a:solidFill>
                <a:schemeClr val="accent6"/>
              </a:solidFill>
              <a:effectLst/>
              <a:uLnTx/>
              <a:uFillTx/>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4143A718-760A-42E2-ABCC-B46903AC5FF7}"/>
              </a:ext>
            </a:extLst>
          </p:cNvPr>
          <p:cNvSpPr txBox="1"/>
          <p:nvPr/>
        </p:nvSpPr>
        <p:spPr>
          <a:xfrm>
            <a:off x="5108767" y="3275354"/>
            <a:ext cx="2648161" cy="28628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Bayesian Reinforcement Learning</a:t>
            </a:r>
          </a:p>
        </p:txBody>
      </p:sp>
      <p:sp>
        <p:nvSpPr>
          <p:cNvPr id="49" name="TextBox 48">
            <a:extLst>
              <a:ext uri="{FF2B5EF4-FFF2-40B4-BE49-F238E27FC236}">
                <a16:creationId xmlns:a16="http://schemas.microsoft.com/office/drawing/2014/main" id="{ABAD928E-3B09-4333-9EF4-B1B2CE728F03}"/>
              </a:ext>
            </a:extLst>
          </p:cNvPr>
          <p:cNvSpPr txBox="1"/>
          <p:nvPr/>
        </p:nvSpPr>
        <p:spPr>
          <a:xfrm>
            <a:off x="560354" y="3163338"/>
            <a:ext cx="2909773" cy="4866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Find optimal daily price for rooms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maximize revenue</a:t>
            </a:r>
          </a:p>
        </p:txBody>
      </p:sp>
      <p:sp>
        <p:nvSpPr>
          <p:cNvPr id="43" name="TextBox 42">
            <a:extLst>
              <a:ext uri="{FF2B5EF4-FFF2-40B4-BE49-F238E27FC236}">
                <a16:creationId xmlns:a16="http://schemas.microsoft.com/office/drawing/2014/main" id="{73A39090-A3FC-48AB-9100-AFDA88DC605E}"/>
              </a:ext>
            </a:extLst>
          </p:cNvPr>
          <p:cNvSpPr txBox="1"/>
          <p:nvPr/>
        </p:nvSpPr>
        <p:spPr>
          <a:xfrm>
            <a:off x="9301022" y="3271160"/>
            <a:ext cx="2703001" cy="2862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Benefits and features</a:t>
            </a:r>
          </a:p>
        </p:txBody>
      </p:sp>
      <p:pic>
        <p:nvPicPr>
          <p:cNvPr id="1026" name="Picture 2" descr="Image result for optimal pricing">
            <a:extLst>
              <a:ext uri="{FF2B5EF4-FFF2-40B4-BE49-F238E27FC236}">
                <a16:creationId xmlns:a16="http://schemas.microsoft.com/office/drawing/2014/main" id="{6BCAA6D5-F4E2-48C0-AB73-73D3B733FF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50918" y="1628284"/>
            <a:ext cx="1138695" cy="802092"/>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Building">
            <a:extLst>
              <a:ext uri="{FF2B5EF4-FFF2-40B4-BE49-F238E27FC236}">
                <a16:creationId xmlns:a16="http://schemas.microsoft.com/office/drawing/2014/main" id="{ABE1E752-0E16-4AE1-93C7-646CB4F0757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81898" y="1546271"/>
            <a:ext cx="1145658" cy="1636108"/>
          </a:xfrm>
          <a:prstGeom prst="rect">
            <a:avLst/>
          </a:prstGeom>
        </p:spPr>
      </p:pic>
      <p:pic>
        <p:nvPicPr>
          <p:cNvPr id="1028" name="Picture 4" descr="Image result for Price demand revenue icon">
            <a:extLst>
              <a:ext uri="{FF2B5EF4-FFF2-40B4-BE49-F238E27FC236}">
                <a16:creationId xmlns:a16="http://schemas.microsoft.com/office/drawing/2014/main" id="{4658D014-B8EA-4D7C-97A4-B65F2B9AFF70}"/>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9120" t="7988" r="7184" b="21182"/>
          <a:stretch/>
        </p:blipFill>
        <p:spPr bwMode="auto">
          <a:xfrm>
            <a:off x="2183905" y="2287466"/>
            <a:ext cx="1138696" cy="977552"/>
          </a:xfrm>
          <a:prstGeom prst="rect">
            <a:avLst/>
          </a:prstGeom>
          <a:noFill/>
          <a:extLst>
            <a:ext uri="{909E8E84-426E-40DD-AFC4-6F175D3DCCD1}">
              <a14:hiddenFill xmlns:a14="http://schemas.microsoft.com/office/drawing/2010/main">
                <a:solidFill>
                  <a:srgbClr val="FFFFFF"/>
                </a:solidFill>
              </a14:hiddenFill>
            </a:ext>
          </a:extLst>
        </p:spPr>
      </p:pic>
      <p:pic>
        <p:nvPicPr>
          <p:cNvPr id="26" name="Graphic 25" descr="Robot">
            <a:extLst>
              <a:ext uri="{FF2B5EF4-FFF2-40B4-BE49-F238E27FC236}">
                <a16:creationId xmlns:a16="http://schemas.microsoft.com/office/drawing/2014/main" id="{3EC1E5FB-9B3B-43C7-88E5-B2520F77693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192825" y="1628321"/>
            <a:ext cx="1132711" cy="1201506"/>
          </a:xfrm>
          <a:prstGeom prst="rect">
            <a:avLst/>
          </a:prstGeom>
        </p:spPr>
      </p:pic>
      <p:sp>
        <p:nvSpPr>
          <p:cNvPr id="27" name="TextBox 26">
            <a:extLst>
              <a:ext uri="{FF2B5EF4-FFF2-40B4-BE49-F238E27FC236}">
                <a16:creationId xmlns:a16="http://schemas.microsoft.com/office/drawing/2014/main" id="{484B471F-F391-402B-B353-0A5E5DD018A8}"/>
              </a:ext>
            </a:extLst>
          </p:cNvPr>
          <p:cNvSpPr txBox="1"/>
          <p:nvPr/>
        </p:nvSpPr>
        <p:spPr>
          <a:xfrm>
            <a:off x="4401992" y="2803727"/>
            <a:ext cx="1299435" cy="486677"/>
          </a:xfrm>
          <a:prstGeom prst="rect">
            <a:avLst/>
          </a:prstGeom>
          <a:noFill/>
        </p:spPr>
        <p:txBody>
          <a:bodyPr wrap="square" rtlCol="0">
            <a:spAutoFit/>
          </a:bodyPr>
          <a:lstStyle/>
          <a:p>
            <a:r>
              <a:rPr lang="en-IN" sz="1400" b="1" dirty="0">
                <a:solidFill>
                  <a:schemeClr val="accent2"/>
                </a:solidFill>
              </a:rPr>
              <a:t>Pricing </a:t>
            </a:r>
          </a:p>
          <a:p>
            <a:r>
              <a:rPr lang="en-IN" sz="1400" b="1" dirty="0">
                <a:solidFill>
                  <a:schemeClr val="accent2"/>
                </a:solidFill>
              </a:rPr>
              <a:t>Agent</a:t>
            </a:r>
          </a:p>
        </p:txBody>
      </p:sp>
      <p:pic>
        <p:nvPicPr>
          <p:cNvPr id="1032" name="Picture 8" descr="Image result for people going to hotel cartoon">
            <a:extLst>
              <a:ext uri="{FF2B5EF4-FFF2-40B4-BE49-F238E27FC236}">
                <a16:creationId xmlns:a16="http://schemas.microsoft.com/office/drawing/2014/main" id="{900D1F1E-7140-4CBA-8C29-6D023C580C2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28001" y="1628760"/>
            <a:ext cx="1510672" cy="1126490"/>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167D1D76-597E-4B46-8887-BC7C50E4A013}"/>
              </a:ext>
            </a:extLst>
          </p:cNvPr>
          <p:cNvSpPr txBox="1"/>
          <p:nvPr/>
        </p:nvSpPr>
        <p:spPr>
          <a:xfrm>
            <a:off x="7141163" y="2801412"/>
            <a:ext cx="1694878" cy="286281"/>
          </a:xfrm>
          <a:prstGeom prst="rect">
            <a:avLst/>
          </a:prstGeom>
          <a:noFill/>
        </p:spPr>
        <p:txBody>
          <a:bodyPr wrap="square" rtlCol="0">
            <a:spAutoFit/>
          </a:bodyPr>
          <a:lstStyle/>
          <a:p>
            <a:r>
              <a:rPr lang="en-IN" sz="1400" b="1" dirty="0">
                <a:solidFill>
                  <a:schemeClr val="accent2"/>
                </a:solidFill>
              </a:rPr>
              <a:t>Environment - Hotel</a:t>
            </a:r>
          </a:p>
        </p:txBody>
      </p:sp>
      <p:sp>
        <p:nvSpPr>
          <p:cNvPr id="31" name="Rectangle 30">
            <a:extLst>
              <a:ext uri="{FF2B5EF4-FFF2-40B4-BE49-F238E27FC236}">
                <a16:creationId xmlns:a16="http://schemas.microsoft.com/office/drawing/2014/main" id="{8261A2BF-32AB-4101-95CC-89DBB4EF34A6}"/>
              </a:ext>
            </a:extLst>
          </p:cNvPr>
          <p:cNvSpPr/>
          <p:nvPr/>
        </p:nvSpPr>
        <p:spPr>
          <a:xfrm>
            <a:off x="515287" y="1181086"/>
            <a:ext cx="2065000" cy="34353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b="1" dirty="0">
                <a:latin typeface="Calibri Light" panose="020F0302020204030204"/>
              </a:rPr>
              <a:t>Business background</a:t>
            </a:r>
            <a:endParaRPr lang="en-IN" dirty="0"/>
          </a:p>
        </p:txBody>
      </p:sp>
      <p:sp>
        <p:nvSpPr>
          <p:cNvPr id="32" name="Rectangle 31">
            <a:extLst>
              <a:ext uri="{FF2B5EF4-FFF2-40B4-BE49-F238E27FC236}">
                <a16:creationId xmlns:a16="http://schemas.microsoft.com/office/drawing/2014/main" id="{C1A67B6C-7963-4965-BC84-61F1E3329E2B}"/>
              </a:ext>
            </a:extLst>
          </p:cNvPr>
          <p:cNvSpPr/>
          <p:nvPr/>
        </p:nvSpPr>
        <p:spPr>
          <a:xfrm>
            <a:off x="4240533" y="1165635"/>
            <a:ext cx="931665" cy="369332"/>
          </a:xfrm>
          <a:prstGeom prst="rect">
            <a:avLst/>
          </a:prstGeom>
          <a:solidFill>
            <a:schemeClr val="tx2">
              <a:lumMod val="75000"/>
            </a:schemeClr>
          </a:solidFill>
        </p:spPr>
        <p:txBody>
          <a:bodyPr wrap="none">
            <a:spAutoFit/>
          </a:bodyPr>
          <a:lstStyle/>
          <a:p>
            <a:r>
              <a:rPr lang="en-US" b="1" dirty="0">
                <a:solidFill>
                  <a:schemeClr val="bg1"/>
                </a:solidFill>
                <a:latin typeface="Calibri Light" panose="020F0302020204030204"/>
              </a:rPr>
              <a:t>Solution</a:t>
            </a:r>
            <a:endParaRPr lang="en-IN" dirty="0">
              <a:solidFill>
                <a:schemeClr val="bg1"/>
              </a:solidFill>
            </a:endParaRPr>
          </a:p>
        </p:txBody>
      </p:sp>
      <p:sp>
        <p:nvSpPr>
          <p:cNvPr id="64" name="Arrow: Right 63">
            <a:extLst>
              <a:ext uri="{FF2B5EF4-FFF2-40B4-BE49-F238E27FC236}">
                <a16:creationId xmlns:a16="http://schemas.microsoft.com/office/drawing/2014/main" id="{3F8E06D3-4E20-4AF2-BB54-B8C04428B44E}"/>
              </a:ext>
            </a:extLst>
          </p:cNvPr>
          <p:cNvSpPr/>
          <p:nvPr/>
        </p:nvSpPr>
        <p:spPr>
          <a:xfrm>
            <a:off x="5384667" y="2084626"/>
            <a:ext cx="1464340" cy="26435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C286C4F2-150A-4FF2-AAFD-0570A19D064E}"/>
              </a:ext>
            </a:extLst>
          </p:cNvPr>
          <p:cNvSpPr/>
          <p:nvPr/>
        </p:nvSpPr>
        <p:spPr>
          <a:xfrm>
            <a:off x="8968113" y="1165635"/>
            <a:ext cx="1758174" cy="369332"/>
          </a:xfrm>
          <a:prstGeom prst="rect">
            <a:avLst/>
          </a:prstGeom>
          <a:solidFill>
            <a:schemeClr val="tx2">
              <a:lumMod val="75000"/>
            </a:schemeClr>
          </a:solidFill>
        </p:spPr>
        <p:txBody>
          <a:bodyPr wrap="none">
            <a:spAutoFit/>
          </a:bodyPr>
          <a:lstStyle/>
          <a:p>
            <a:r>
              <a:rPr lang="en-US" b="1" dirty="0">
                <a:solidFill>
                  <a:schemeClr val="bg1"/>
                </a:solidFill>
                <a:latin typeface="Calibri Light" panose="020F0302020204030204"/>
              </a:rPr>
              <a:t>Business Benefits</a:t>
            </a:r>
            <a:endParaRPr lang="en-IN" dirty="0">
              <a:solidFill>
                <a:schemeClr val="bg1"/>
              </a:solidFill>
            </a:endParaRPr>
          </a:p>
        </p:txBody>
      </p:sp>
      <p:sp>
        <p:nvSpPr>
          <p:cNvPr id="76" name="TextBox 75">
            <a:extLst>
              <a:ext uri="{FF2B5EF4-FFF2-40B4-BE49-F238E27FC236}">
                <a16:creationId xmlns:a16="http://schemas.microsoft.com/office/drawing/2014/main" id="{4CA7B598-768F-4D60-BF85-86987D56C479}"/>
              </a:ext>
            </a:extLst>
          </p:cNvPr>
          <p:cNvSpPr txBox="1"/>
          <p:nvPr/>
        </p:nvSpPr>
        <p:spPr>
          <a:xfrm>
            <a:off x="5495470" y="2701659"/>
            <a:ext cx="1635585" cy="601189"/>
          </a:xfrm>
          <a:prstGeom prst="rect">
            <a:avLst/>
          </a:prstGeom>
          <a:noFill/>
        </p:spPr>
        <p:txBody>
          <a:bodyPr wrap="square" rtlCol="0">
            <a:spAutoFit/>
          </a:bodyPr>
          <a:lstStyle/>
          <a:p>
            <a:r>
              <a:rPr lang="en-IN" sz="1200" b="1" dirty="0"/>
              <a:t>Returns actual demand as reward for chosen price</a:t>
            </a:r>
          </a:p>
        </p:txBody>
      </p:sp>
      <p:sp>
        <p:nvSpPr>
          <p:cNvPr id="78" name="Arrow: Right 77">
            <a:extLst>
              <a:ext uri="{FF2B5EF4-FFF2-40B4-BE49-F238E27FC236}">
                <a16:creationId xmlns:a16="http://schemas.microsoft.com/office/drawing/2014/main" id="{7770D2D6-727C-499C-BCEA-901202102C32}"/>
              </a:ext>
            </a:extLst>
          </p:cNvPr>
          <p:cNvSpPr/>
          <p:nvPr/>
        </p:nvSpPr>
        <p:spPr>
          <a:xfrm flipH="1">
            <a:off x="5324691" y="2465236"/>
            <a:ext cx="1594671" cy="26927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40A1DF2C-EB6B-421F-921F-518AD6A71C4F}"/>
              </a:ext>
            </a:extLst>
          </p:cNvPr>
          <p:cNvSpPr txBox="1"/>
          <p:nvPr/>
        </p:nvSpPr>
        <p:spPr>
          <a:xfrm>
            <a:off x="5309335" y="1587984"/>
            <a:ext cx="1723655" cy="429421"/>
          </a:xfrm>
          <a:prstGeom prst="rect">
            <a:avLst/>
          </a:prstGeom>
          <a:noFill/>
        </p:spPr>
        <p:txBody>
          <a:bodyPr wrap="square" rtlCol="0">
            <a:spAutoFit/>
          </a:bodyPr>
          <a:lstStyle/>
          <a:p>
            <a:r>
              <a:rPr lang="en-IN" sz="1200" b="1" dirty="0"/>
              <a:t>Chooses price based on previous experience</a:t>
            </a:r>
          </a:p>
        </p:txBody>
      </p:sp>
      <p:pic>
        <p:nvPicPr>
          <p:cNvPr id="80" name="Graphic 79" descr="Money">
            <a:extLst>
              <a:ext uri="{FF2B5EF4-FFF2-40B4-BE49-F238E27FC236}">
                <a16:creationId xmlns:a16="http://schemas.microsoft.com/office/drawing/2014/main" id="{25107CC8-C7A0-4E66-B0E7-89B81FDCE07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086762" y="1561891"/>
            <a:ext cx="596929" cy="561355"/>
          </a:xfrm>
          <a:prstGeom prst="rect">
            <a:avLst/>
          </a:prstGeom>
        </p:spPr>
      </p:pic>
      <p:sp>
        <p:nvSpPr>
          <p:cNvPr id="81" name="Rectangle: Rounded Corners 80">
            <a:extLst>
              <a:ext uri="{FF2B5EF4-FFF2-40B4-BE49-F238E27FC236}">
                <a16:creationId xmlns:a16="http://schemas.microsoft.com/office/drawing/2014/main" id="{7EFC1EE4-8AE1-486A-A2DA-C86772AA3F5B}"/>
              </a:ext>
            </a:extLst>
          </p:cNvPr>
          <p:cNvSpPr/>
          <p:nvPr/>
        </p:nvSpPr>
        <p:spPr>
          <a:xfrm>
            <a:off x="10107385" y="1609006"/>
            <a:ext cx="1467440" cy="41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200" dirty="0"/>
              <a:t>Maximize Revenue</a:t>
            </a:r>
          </a:p>
        </p:txBody>
      </p:sp>
      <p:sp>
        <p:nvSpPr>
          <p:cNvPr id="88" name="Rectangle: Rounded Corners 87">
            <a:extLst>
              <a:ext uri="{FF2B5EF4-FFF2-40B4-BE49-F238E27FC236}">
                <a16:creationId xmlns:a16="http://schemas.microsoft.com/office/drawing/2014/main" id="{7C43DE77-9279-49D2-BBCB-EA6CFB1AFE2E}"/>
              </a:ext>
            </a:extLst>
          </p:cNvPr>
          <p:cNvSpPr/>
          <p:nvPr/>
        </p:nvSpPr>
        <p:spPr>
          <a:xfrm>
            <a:off x="10107385" y="2197568"/>
            <a:ext cx="1489356" cy="41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200" dirty="0"/>
              <a:t>Automatic price setting</a:t>
            </a:r>
          </a:p>
        </p:txBody>
      </p:sp>
      <p:pic>
        <p:nvPicPr>
          <p:cNvPr id="83" name="Graphic 82" descr="Tag">
            <a:extLst>
              <a:ext uri="{FF2B5EF4-FFF2-40B4-BE49-F238E27FC236}">
                <a16:creationId xmlns:a16="http://schemas.microsoft.com/office/drawing/2014/main" id="{0D167E98-A1C1-46D7-B4DC-45CDED46FBF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9152844" y="2143574"/>
            <a:ext cx="582495" cy="547782"/>
          </a:xfrm>
          <a:prstGeom prst="rect">
            <a:avLst/>
          </a:prstGeom>
        </p:spPr>
      </p:pic>
      <p:sp>
        <p:nvSpPr>
          <p:cNvPr id="91" name="Rectangle: Rounded Corners 90">
            <a:extLst>
              <a:ext uri="{FF2B5EF4-FFF2-40B4-BE49-F238E27FC236}">
                <a16:creationId xmlns:a16="http://schemas.microsoft.com/office/drawing/2014/main" id="{C42DCDDF-E2E1-4B0B-BBB2-B4A36A93F56F}"/>
              </a:ext>
            </a:extLst>
          </p:cNvPr>
          <p:cNvSpPr/>
          <p:nvPr/>
        </p:nvSpPr>
        <p:spPr>
          <a:xfrm>
            <a:off x="10120754" y="2801412"/>
            <a:ext cx="1489356" cy="413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200" dirty="0"/>
              <a:t>Usage with little or no data</a:t>
            </a:r>
          </a:p>
        </p:txBody>
      </p:sp>
      <p:pic>
        <p:nvPicPr>
          <p:cNvPr id="85" name="Graphic 84" descr="Table">
            <a:extLst>
              <a:ext uri="{FF2B5EF4-FFF2-40B4-BE49-F238E27FC236}">
                <a16:creationId xmlns:a16="http://schemas.microsoft.com/office/drawing/2014/main" id="{0AA90476-337C-41E3-9588-2242ABB04344}"/>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9164477" y="2768372"/>
            <a:ext cx="592708" cy="557385"/>
          </a:xfrm>
          <a:prstGeom prst="rect">
            <a:avLst/>
          </a:prstGeom>
        </p:spPr>
      </p:pic>
    </p:spTree>
    <p:extLst>
      <p:ext uri="{BB962C8B-B14F-4D97-AF65-F5344CB8AC3E}">
        <p14:creationId xmlns:p14="http://schemas.microsoft.com/office/powerpoint/2010/main" val="2617820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arn(inVertical)">
                                      <p:cBhvr>
                                        <p:cTn id="7" dur="500"/>
                                        <p:tgtEl>
                                          <p:spTgt spid="9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barn(inVertical)">
                                      <p:cBhvr>
                                        <p:cTn id="10" dur="500"/>
                                        <p:tgtEl>
                                          <p:spTgt spid="49"/>
                                        </p:tgtEl>
                                      </p:cBhvr>
                                    </p:animEffect>
                                  </p:childTnLst>
                                </p:cTn>
                              </p:par>
                              <p:par>
                                <p:cTn id="11" presetID="16" presetClass="entr" presetSubtype="21"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arn(inVertical)">
                                      <p:cBhvr>
                                        <p:cTn id="13" dur="500"/>
                                        <p:tgtEl>
                                          <p:spTgt spid="1026"/>
                                        </p:tgtEl>
                                      </p:cBhvr>
                                    </p:animEffect>
                                  </p:childTnLst>
                                </p:cTn>
                              </p:par>
                              <p:par>
                                <p:cTn id="14" presetID="16" presetClass="entr" presetSubtype="2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barn(inVertical)">
                                      <p:cBhvr>
                                        <p:cTn id="19" dur="500"/>
                                        <p:tgtEl>
                                          <p:spTgt spid="102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arn(inVertic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arn(inVertical)">
                                      <p:cBhvr>
                                        <p:cTn id="27" dur="500"/>
                                        <p:tgtEl>
                                          <p:spTgt spid="35"/>
                                        </p:tgtEl>
                                      </p:cBhvr>
                                    </p:animEffect>
                                  </p:childTnLst>
                                </p:cTn>
                              </p:par>
                              <p:par>
                                <p:cTn id="28" presetID="16" presetClass="entr" presetSubtype="21" fill="hold" nodeType="withEffect">
                                  <p:stCondLst>
                                    <p:cond delay="0"/>
                                  </p:stCondLst>
                                  <p:childTnLst>
                                    <p:set>
                                      <p:cBhvr>
                                        <p:cTn id="29" dur="1" fill="hold">
                                          <p:stCondLst>
                                            <p:cond delay="0"/>
                                          </p:stCondLst>
                                        </p:cTn>
                                        <p:tgtEl>
                                          <p:spTgt spid="1032"/>
                                        </p:tgtEl>
                                        <p:attrNameLst>
                                          <p:attrName>style.visibility</p:attrName>
                                        </p:attrNameLst>
                                      </p:cBhvr>
                                      <p:to>
                                        <p:strVal val="visible"/>
                                      </p:to>
                                    </p:set>
                                    <p:animEffect transition="in" filter="barn(inVertical)">
                                      <p:cBhvr>
                                        <p:cTn id="30" dur="500"/>
                                        <p:tgtEl>
                                          <p:spTgt spid="103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barn(inVertical)">
                                      <p:cBhvr>
                                        <p:cTn id="33" dur="500"/>
                                        <p:tgtEl>
                                          <p:spTgt spid="6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barn(inVertical)">
                                      <p:cBhvr>
                                        <p:cTn id="36" dur="500"/>
                                        <p:tgtEl>
                                          <p:spTgt spid="6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barn(inVertical)">
                                      <p:cBhvr>
                                        <p:cTn id="39" dur="500"/>
                                        <p:tgtEl>
                                          <p:spTgt spid="7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barn(inVertical)">
                                      <p:cBhvr>
                                        <p:cTn id="42" dur="500"/>
                                        <p:tgtEl>
                                          <p:spTgt spid="78"/>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barn(inVertical)">
                                      <p:cBhvr>
                                        <p:cTn id="45" dur="500"/>
                                        <p:tgtEl>
                                          <p:spTgt spid="79"/>
                                        </p:tgtEl>
                                      </p:cBhvr>
                                    </p:animEffect>
                                  </p:childTnLst>
                                </p:cTn>
                              </p:par>
                              <p:par>
                                <p:cTn id="46" presetID="16" presetClass="entr" presetSubtype="21"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arn(inVertical)">
                                      <p:cBhvr>
                                        <p:cTn id="48" dur="500"/>
                                        <p:tgtEl>
                                          <p:spTgt spid="26"/>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arn(inVertical)">
                                      <p:cBhvr>
                                        <p:cTn id="51" dur="500"/>
                                        <p:tgtEl>
                                          <p:spTgt spid="2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arn(inVertical)">
                                      <p:cBhvr>
                                        <p:cTn id="54" dur="500"/>
                                        <p:tgtEl>
                                          <p:spTgt spid="32"/>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barn(inVertical)">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barn(inVertical)">
                                      <p:cBhvr>
                                        <p:cTn id="62" dur="500"/>
                                        <p:tgtEl>
                                          <p:spTgt spid="66"/>
                                        </p:tgtEl>
                                      </p:cBhvr>
                                    </p:animEffect>
                                  </p:childTnLst>
                                </p:cTn>
                              </p:par>
                              <p:par>
                                <p:cTn id="63" presetID="16" presetClass="entr" presetSubtype="21" fill="hold" nodeType="withEffect">
                                  <p:stCondLst>
                                    <p:cond delay="0"/>
                                  </p:stCondLst>
                                  <p:childTnLst>
                                    <p:set>
                                      <p:cBhvr>
                                        <p:cTn id="64" dur="1" fill="hold">
                                          <p:stCondLst>
                                            <p:cond delay="0"/>
                                          </p:stCondLst>
                                        </p:cTn>
                                        <p:tgtEl>
                                          <p:spTgt spid="80"/>
                                        </p:tgtEl>
                                        <p:attrNameLst>
                                          <p:attrName>style.visibility</p:attrName>
                                        </p:attrNameLst>
                                      </p:cBhvr>
                                      <p:to>
                                        <p:strVal val="visible"/>
                                      </p:to>
                                    </p:set>
                                    <p:animEffect transition="in" filter="barn(inVertical)">
                                      <p:cBhvr>
                                        <p:cTn id="65" dur="500"/>
                                        <p:tgtEl>
                                          <p:spTgt spid="80"/>
                                        </p:tgtEl>
                                      </p:cBhvr>
                                    </p:animEffect>
                                  </p:childTnLst>
                                </p:cTn>
                              </p:par>
                              <p:par>
                                <p:cTn id="66" presetID="16" presetClass="entr" presetSubtype="21"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nodeType="with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barn(inVertical)">
                                      <p:cBhvr>
                                        <p:cTn id="71" dur="500"/>
                                        <p:tgtEl>
                                          <p:spTgt spid="85"/>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barn(inVertical)">
                                      <p:cBhvr>
                                        <p:cTn id="74" dur="500"/>
                                        <p:tgtEl>
                                          <p:spTgt spid="81"/>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88"/>
                                        </p:tgtEl>
                                        <p:attrNameLst>
                                          <p:attrName>style.visibility</p:attrName>
                                        </p:attrNameLst>
                                      </p:cBhvr>
                                      <p:to>
                                        <p:strVal val="visible"/>
                                      </p:to>
                                    </p:set>
                                    <p:animEffect transition="in" filter="barn(inVertical)">
                                      <p:cBhvr>
                                        <p:cTn id="77" dur="500"/>
                                        <p:tgtEl>
                                          <p:spTgt spid="88"/>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barn(inVertical)">
                                      <p:cBhvr>
                                        <p:cTn id="80" dur="500"/>
                                        <p:tgtEl>
                                          <p:spTgt spid="91"/>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barn(inVertical)">
                                      <p:cBhvr>
                                        <p:cTn id="83" dur="500"/>
                                        <p:tgtEl>
                                          <p:spTgt spid="43"/>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barn(inVertical)">
                                      <p:cBhvr>
                                        <p:cTn id="8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0" grpId="0">
        <p:bldAsOne/>
      </p:bldGraphic>
      <p:bldGraphic spid="89" grpId="0">
        <p:bldAsOne/>
      </p:bldGraphic>
      <p:bldGraphic spid="92" grpId="0">
        <p:bldAsOne/>
      </p:bldGraphic>
      <p:bldP spid="35" grpId="0"/>
      <p:bldP spid="49" grpId="0"/>
      <p:bldP spid="43" grpId="0"/>
      <p:bldP spid="27" grpId="0"/>
      <p:bldP spid="63" grpId="0"/>
      <p:bldP spid="31" grpId="0" animBg="1"/>
      <p:bldP spid="32" grpId="0" animBg="1"/>
      <p:bldP spid="64" grpId="0" animBg="1"/>
      <p:bldP spid="66" grpId="0" animBg="1"/>
      <p:bldP spid="76" grpId="0"/>
      <p:bldP spid="78" grpId="0" animBg="1"/>
      <p:bldP spid="79" grpId="0"/>
      <p:bldP spid="81" grpId="0" animBg="1"/>
      <p:bldP spid="88" grpId="0" animBg="1"/>
      <p:bldP spid="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F594-BC1A-4C93-AA4C-6E49DC4E45EE}"/>
              </a:ext>
            </a:extLst>
          </p:cNvPr>
          <p:cNvSpPr>
            <a:spLocks noGrp="1"/>
          </p:cNvSpPr>
          <p:nvPr>
            <p:ph type="title"/>
          </p:nvPr>
        </p:nvSpPr>
        <p:spPr>
          <a:xfrm>
            <a:off x="636873" y="272417"/>
            <a:ext cx="10515600" cy="1126791"/>
          </a:xfrm>
        </p:spPr>
        <p:txBody>
          <a:bodyPr>
            <a:normAutofit/>
          </a:bodyPr>
          <a:lstStyle/>
          <a:p>
            <a:r>
              <a:rPr lang="en-IN" sz="2800" b="1" dirty="0">
                <a:solidFill>
                  <a:schemeClr val="accent6"/>
                </a:solidFill>
              </a:rPr>
              <a:t>Technical details</a:t>
            </a:r>
          </a:p>
        </p:txBody>
      </p:sp>
      <p:sp>
        <p:nvSpPr>
          <p:cNvPr id="6" name="TextBox 5">
            <a:extLst>
              <a:ext uri="{FF2B5EF4-FFF2-40B4-BE49-F238E27FC236}">
                <a16:creationId xmlns:a16="http://schemas.microsoft.com/office/drawing/2014/main" id="{7A48B495-1DD7-484E-A0E5-525A69F0BF6A}"/>
              </a:ext>
            </a:extLst>
          </p:cNvPr>
          <p:cNvSpPr txBox="1"/>
          <p:nvPr/>
        </p:nvSpPr>
        <p:spPr>
          <a:xfrm>
            <a:off x="628969" y="684016"/>
            <a:ext cx="7801290" cy="307777"/>
          </a:xfrm>
          <a:prstGeom prst="rect">
            <a:avLst/>
          </a:prstGeom>
          <a:noFill/>
        </p:spPr>
        <p:txBody>
          <a:bodyPr wrap="square" rtlCol="0">
            <a:spAutoFit/>
          </a:bodyPr>
          <a:lstStyle/>
          <a:p>
            <a:pPr>
              <a:defRPr/>
            </a:pPr>
            <a:r>
              <a:rPr lang="en-IN" sz="1400" i="1" dirty="0">
                <a:solidFill>
                  <a:schemeClr val="accent6"/>
                </a:solidFill>
                <a:latin typeface="Calibri" panose="020F0502020204030204" pitchFamily="34" charset="0"/>
                <a:cs typeface="Calibri" panose="020F0502020204030204" pitchFamily="34" charset="0"/>
              </a:rPr>
              <a:t>Objective: To find the daily price(s) that maximizes revenue for the hotel rooms</a:t>
            </a:r>
          </a:p>
        </p:txBody>
      </p:sp>
      <p:sp>
        <p:nvSpPr>
          <p:cNvPr id="17" name="Rectangle: Rounded Corners 16">
            <a:extLst>
              <a:ext uri="{FF2B5EF4-FFF2-40B4-BE49-F238E27FC236}">
                <a16:creationId xmlns:a16="http://schemas.microsoft.com/office/drawing/2014/main" id="{B0C0753A-D2FC-417D-92E3-14A953DA3F82}"/>
              </a:ext>
            </a:extLst>
          </p:cNvPr>
          <p:cNvSpPr/>
          <p:nvPr/>
        </p:nvSpPr>
        <p:spPr>
          <a:xfrm rot="16200000">
            <a:off x="-316264" y="2195492"/>
            <a:ext cx="2222635" cy="5678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RL with </a:t>
            </a:r>
            <a:r>
              <a:rPr lang="en-IN" sz="1600" dirty="0" err="1"/>
              <a:t>Thompon’s</a:t>
            </a:r>
            <a:r>
              <a:rPr lang="en-IN" sz="1600" dirty="0"/>
              <a:t> sampling</a:t>
            </a:r>
          </a:p>
        </p:txBody>
      </p:sp>
      <p:sp>
        <p:nvSpPr>
          <p:cNvPr id="19" name="Rectangle: Rounded Corners 18">
            <a:extLst>
              <a:ext uri="{FF2B5EF4-FFF2-40B4-BE49-F238E27FC236}">
                <a16:creationId xmlns:a16="http://schemas.microsoft.com/office/drawing/2014/main" id="{496596A2-125E-40BE-BDA5-9BD23FFB9AB0}"/>
              </a:ext>
            </a:extLst>
          </p:cNvPr>
          <p:cNvSpPr/>
          <p:nvPr/>
        </p:nvSpPr>
        <p:spPr>
          <a:xfrm>
            <a:off x="1212340" y="1690521"/>
            <a:ext cx="1584000" cy="149847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For a given Day, Agent, Room and Meal type fix a  price</a:t>
            </a:r>
          </a:p>
        </p:txBody>
      </p:sp>
      <p:sp>
        <p:nvSpPr>
          <p:cNvPr id="21" name="Rectangle: Rounded Corners 20">
            <a:extLst>
              <a:ext uri="{FF2B5EF4-FFF2-40B4-BE49-F238E27FC236}">
                <a16:creationId xmlns:a16="http://schemas.microsoft.com/office/drawing/2014/main" id="{F26CA84D-C53E-4E5D-9F1C-DA9DCC5282A8}"/>
              </a:ext>
            </a:extLst>
          </p:cNvPr>
          <p:cNvSpPr/>
          <p:nvPr/>
        </p:nvSpPr>
        <p:spPr>
          <a:xfrm>
            <a:off x="3070488" y="1690521"/>
            <a:ext cx="1584000" cy="149847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Set price exploration range above and below this price</a:t>
            </a:r>
          </a:p>
        </p:txBody>
      </p:sp>
      <p:sp>
        <p:nvSpPr>
          <p:cNvPr id="22" name="Rectangle: Rounded Corners 21">
            <a:extLst>
              <a:ext uri="{FF2B5EF4-FFF2-40B4-BE49-F238E27FC236}">
                <a16:creationId xmlns:a16="http://schemas.microsoft.com/office/drawing/2014/main" id="{DF127377-57CD-40D1-B091-BF45640F39E9}"/>
              </a:ext>
            </a:extLst>
          </p:cNvPr>
          <p:cNvSpPr/>
          <p:nvPr/>
        </p:nvSpPr>
        <p:spPr>
          <a:xfrm>
            <a:off x="4928636" y="1690521"/>
            <a:ext cx="1584000" cy="149847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For each price, let demand distributions be gamma distribution.</a:t>
            </a:r>
          </a:p>
          <a:p>
            <a:pPr algn="ctr"/>
            <a:r>
              <a:rPr lang="en-IN" sz="1200" dirty="0"/>
              <a:t>alpha = demand, beta =1, mean = demand</a:t>
            </a:r>
          </a:p>
        </p:txBody>
      </p:sp>
      <p:sp>
        <p:nvSpPr>
          <p:cNvPr id="23" name="Arrow: Up 22">
            <a:extLst>
              <a:ext uri="{FF2B5EF4-FFF2-40B4-BE49-F238E27FC236}">
                <a16:creationId xmlns:a16="http://schemas.microsoft.com/office/drawing/2014/main" id="{7BDD52CC-97A2-4218-BE9A-8B67F58CF75B}"/>
              </a:ext>
            </a:extLst>
          </p:cNvPr>
          <p:cNvSpPr/>
          <p:nvPr/>
        </p:nvSpPr>
        <p:spPr>
          <a:xfrm rot="2915175" flipV="1">
            <a:off x="8847761" y="3440857"/>
            <a:ext cx="442762" cy="607233"/>
          </a:xfrm>
          <a:prstGeom prst="upArrow">
            <a:avLst>
              <a:gd name="adj1" fmla="val 50000"/>
              <a:gd name="adj2" fmla="val 3913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85972E4E-02F5-4890-A484-16B33898CF7C}"/>
              </a:ext>
            </a:extLst>
          </p:cNvPr>
          <p:cNvSpPr/>
          <p:nvPr/>
        </p:nvSpPr>
        <p:spPr>
          <a:xfrm>
            <a:off x="6786784" y="1690521"/>
            <a:ext cx="1584000" cy="149847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For a given date,</a:t>
            </a:r>
          </a:p>
          <a:p>
            <a:pPr algn="ctr"/>
            <a:r>
              <a:rPr lang="en-IN" sz="1400" dirty="0"/>
              <a:t>Sample demand from each of the gamma distribution associated with the prices.</a:t>
            </a:r>
          </a:p>
        </p:txBody>
      </p:sp>
      <p:sp>
        <p:nvSpPr>
          <p:cNvPr id="27" name="Rectangle: Rounded Corners 26">
            <a:extLst>
              <a:ext uri="{FF2B5EF4-FFF2-40B4-BE49-F238E27FC236}">
                <a16:creationId xmlns:a16="http://schemas.microsoft.com/office/drawing/2014/main" id="{D6823D52-E6E9-47F6-929A-15AF793C5B46}"/>
              </a:ext>
            </a:extLst>
          </p:cNvPr>
          <p:cNvSpPr/>
          <p:nvPr/>
        </p:nvSpPr>
        <p:spPr>
          <a:xfrm>
            <a:off x="10503080" y="1690521"/>
            <a:ext cx="1584000" cy="149847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Update the alpha, beta parameters</a:t>
            </a:r>
          </a:p>
          <a:p>
            <a:pPr algn="ctr"/>
            <a:r>
              <a:rPr lang="en-IN" sz="1400" dirty="0"/>
              <a:t>Alpha = Alpha + </a:t>
            </a:r>
            <a:r>
              <a:rPr lang="en-IN" sz="1400" dirty="0" err="1"/>
              <a:t>Obs</a:t>
            </a:r>
            <a:r>
              <a:rPr lang="en-IN" sz="1400" dirty="0"/>
              <a:t> demand</a:t>
            </a:r>
          </a:p>
          <a:p>
            <a:pPr algn="ctr"/>
            <a:r>
              <a:rPr lang="en-IN" sz="1400" dirty="0"/>
              <a:t>Beta +=1</a:t>
            </a:r>
          </a:p>
        </p:txBody>
      </p:sp>
      <p:cxnSp>
        <p:nvCxnSpPr>
          <p:cNvPr id="35" name="Connector: Elbow 34">
            <a:extLst>
              <a:ext uri="{FF2B5EF4-FFF2-40B4-BE49-F238E27FC236}">
                <a16:creationId xmlns:a16="http://schemas.microsoft.com/office/drawing/2014/main" id="{A1D0E126-6EAD-44EA-960C-CB776CA33D35}"/>
              </a:ext>
            </a:extLst>
          </p:cNvPr>
          <p:cNvCxnSpPr>
            <a:stCxn id="27" idx="0"/>
            <a:endCxn id="24" idx="0"/>
          </p:cNvCxnSpPr>
          <p:nvPr/>
        </p:nvCxnSpPr>
        <p:spPr>
          <a:xfrm rot="16200000" flipV="1">
            <a:off x="9436932" y="-167627"/>
            <a:ext cx="12700" cy="3716296"/>
          </a:xfrm>
          <a:prstGeom prst="bentConnector3">
            <a:avLst>
              <a:gd name="adj1" fmla="val 1800000"/>
            </a:avLst>
          </a:prstGeom>
          <a:ln w="31750" cmpd="sng">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7BFF968-53D5-4C38-B073-DCE6E8997F8E}"/>
              </a:ext>
            </a:extLst>
          </p:cNvPr>
          <p:cNvCxnSpPr>
            <a:stCxn id="19" idx="3"/>
            <a:endCxn id="21" idx="1"/>
          </p:cNvCxnSpPr>
          <p:nvPr/>
        </p:nvCxnSpPr>
        <p:spPr>
          <a:xfrm>
            <a:off x="2796340" y="2439761"/>
            <a:ext cx="274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EAF70EA-E051-43A7-8771-E01D8E7BFC72}"/>
              </a:ext>
            </a:extLst>
          </p:cNvPr>
          <p:cNvCxnSpPr>
            <a:stCxn id="21" idx="3"/>
            <a:endCxn id="22" idx="1"/>
          </p:cNvCxnSpPr>
          <p:nvPr/>
        </p:nvCxnSpPr>
        <p:spPr>
          <a:xfrm>
            <a:off x="4654488" y="2439761"/>
            <a:ext cx="274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2CD025-EBE1-4DA2-9086-8F1715EBFBA8}"/>
              </a:ext>
            </a:extLst>
          </p:cNvPr>
          <p:cNvCxnSpPr>
            <a:stCxn id="22" idx="3"/>
            <a:endCxn id="24" idx="1"/>
          </p:cNvCxnSpPr>
          <p:nvPr/>
        </p:nvCxnSpPr>
        <p:spPr>
          <a:xfrm>
            <a:off x="6512636" y="2439761"/>
            <a:ext cx="274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D288C2-1F8D-4A8D-B267-700F4121C739}"/>
              </a:ext>
            </a:extLst>
          </p:cNvPr>
          <p:cNvCxnSpPr>
            <a:cxnSpLocks/>
            <a:endCxn id="27" idx="1"/>
          </p:cNvCxnSpPr>
          <p:nvPr/>
        </p:nvCxnSpPr>
        <p:spPr>
          <a:xfrm>
            <a:off x="10228932" y="2439761"/>
            <a:ext cx="274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DE478F12-CEAA-4CA8-B38E-443E9B128F60}"/>
              </a:ext>
            </a:extLst>
          </p:cNvPr>
          <p:cNvSpPr/>
          <p:nvPr/>
        </p:nvSpPr>
        <p:spPr>
          <a:xfrm>
            <a:off x="4171746" y="4064379"/>
            <a:ext cx="2065957" cy="567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Two stage Demand model</a:t>
            </a:r>
          </a:p>
        </p:txBody>
      </p:sp>
      <p:sp>
        <p:nvSpPr>
          <p:cNvPr id="31" name="Rectangle: Rounded Corners 30">
            <a:extLst>
              <a:ext uri="{FF2B5EF4-FFF2-40B4-BE49-F238E27FC236}">
                <a16:creationId xmlns:a16="http://schemas.microsoft.com/office/drawing/2014/main" id="{D9E52776-BDBD-407C-B2A4-19A4DA817F69}"/>
              </a:ext>
            </a:extLst>
          </p:cNvPr>
          <p:cNvSpPr/>
          <p:nvPr/>
        </p:nvSpPr>
        <p:spPr>
          <a:xfrm>
            <a:off x="1290584" y="4064379"/>
            <a:ext cx="2222635" cy="567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Price Regression model </a:t>
            </a:r>
          </a:p>
        </p:txBody>
      </p:sp>
      <p:sp>
        <p:nvSpPr>
          <p:cNvPr id="32" name="Rectangle 31">
            <a:extLst>
              <a:ext uri="{FF2B5EF4-FFF2-40B4-BE49-F238E27FC236}">
                <a16:creationId xmlns:a16="http://schemas.microsoft.com/office/drawing/2014/main" id="{79DA117E-2512-4EA7-B50D-14AA5680364F}"/>
              </a:ext>
            </a:extLst>
          </p:cNvPr>
          <p:cNvSpPr/>
          <p:nvPr/>
        </p:nvSpPr>
        <p:spPr>
          <a:xfrm>
            <a:off x="4093406" y="4833951"/>
            <a:ext cx="2222635" cy="1413859"/>
          </a:xfrm>
          <a:prstGeom prst="rect">
            <a:avLst/>
          </a:prstGeom>
          <a:ln>
            <a:prstDash val="dash"/>
            <a:extLst>
              <a:ext uri="{C807C97D-BFC1-408E-A445-0C87EB9F89A2}">
                <ask:lineSketchStyleProps xmlns:ask="http://schemas.microsoft.com/office/drawing/2018/sketchyshapes" sd="1219033472">
                  <a:custGeom>
                    <a:avLst/>
                    <a:gdLst>
                      <a:gd name="connsiteX0" fmla="*/ 0 w 2222635"/>
                      <a:gd name="connsiteY0" fmla="*/ 0 h 1413859"/>
                      <a:gd name="connsiteX1" fmla="*/ 600111 w 2222635"/>
                      <a:gd name="connsiteY1" fmla="*/ 0 h 1413859"/>
                      <a:gd name="connsiteX2" fmla="*/ 1177997 w 2222635"/>
                      <a:gd name="connsiteY2" fmla="*/ 0 h 1413859"/>
                      <a:gd name="connsiteX3" fmla="*/ 2222635 w 2222635"/>
                      <a:gd name="connsiteY3" fmla="*/ 0 h 1413859"/>
                      <a:gd name="connsiteX4" fmla="*/ 2222635 w 2222635"/>
                      <a:gd name="connsiteY4" fmla="*/ 428871 h 1413859"/>
                      <a:gd name="connsiteX5" fmla="*/ 2222635 w 2222635"/>
                      <a:gd name="connsiteY5" fmla="*/ 928434 h 1413859"/>
                      <a:gd name="connsiteX6" fmla="*/ 2222635 w 2222635"/>
                      <a:gd name="connsiteY6" fmla="*/ 1413859 h 1413859"/>
                      <a:gd name="connsiteX7" fmla="*/ 1711429 w 2222635"/>
                      <a:gd name="connsiteY7" fmla="*/ 1413859 h 1413859"/>
                      <a:gd name="connsiteX8" fmla="*/ 1177997 w 2222635"/>
                      <a:gd name="connsiteY8" fmla="*/ 1413859 h 1413859"/>
                      <a:gd name="connsiteX9" fmla="*/ 689017 w 2222635"/>
                      <a:gd name="connsiteY9" fmla="*/ 1413859 h 1413859"/>
                      <a:gd name="connsiteX10" fmla="*/ 0 w 2222635"/>
                      <a:gd name="connsiteY10" fmla="*/ 1413859 h 1413859"/>
                      <a:gd name="connsiteX11" fmla="*/ 0 w 2222635"/>
                      <a:gd name="connsiteY11" fmla="*/ 928434 h 1413859"/>
                      <a:gd name="connsiteX12" fmla="*/ 0 w 2222635"/>
                      <a:gd name="connsiteY12" fmla="*/ 499564 h 1413859"/>
                      <a:gd name="connsiteX13" fmla="*/ 0 w 2222635"/>
                      <a:gd name="connsiteY13" fmla="*/ 0 h 141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2635" h="1413859" fill="none" extrusionOk="0">
                        <a:moveTo>
                          <a:pt x="0" y="0"/>
                        </a:moveTo>
                        <a:cubicBezTo>
                          <a:pt x="279322" y="-13141"/>
                          <a:pt x="312778" y="34823"/>
                          <a:pt x="600111" y="0"/>
                        </a:cubicBezTo>
                        <a:cubicBezTo>
                          <a:pt x="887444" y="-34823"/>
                          <a:pt x="900358" y="29804"/>
                          <a:pt x="1177997" y="0"/>
                        </a:cubicBezTo>
                        <a:cubicBezTo>
                          <a:pt x="1455636" y="-29804"/>
                          <a:pt x="1870157" y="34345"/>
                          <a:pt x="2222635" y="0"/>
                        </a:cubicBezTo>
                        <a:cubicBezTo>
                          <a:pt x="2228925" y="118091"/>
                          <a:pt x="2202433" y="295400"/>
                          <a:pt x="2222635" y="428871"/>
                        </a:cubicBezTo>
                        <a:cubicBezTo>
                          <a:pt x="2242837" y="562342"/>
                          <a:pt x="2171708" y="724481"/>
                          <a:pt x="2222635" y="928434"/>
                        </a:cubicBezTo>
                        <a:cubicBezTo>
                          <a:pt x="2273562" y="1132387"/>
                          <a:pt x="2216735" y="1268734"/>
                          <a:pt x="2222635" y="1413859"/>
                        </a:cubicBezTo>
                        <a:cubicBezTo>
                          <a:pt x="2070537" y="1448340"/>
                          <a:pt x="1903957" y="1386844"/>
                          <a:pt x="1711429" y="1413859"/>
                        </a:cubicBezTo>
                        <a:cubicBezTo>
                          <a:pt x="1518901" y="1440874"/>
                          <a:pt x="1408736" y="1368494"/>
                          <a:pt x="1177997" y="1413859"/>
                        </a:cubicBezTo>
                        <a:cubicBezTo>
                          <a:pt x="947258" y="1459224"/>
                          <a:pt x="914098" y="1366702"/>
                          <a:pt x="689017" y="1413859"/>
                        </a:cubicBezTo>
                        <a:cubicBezTo>
                          <a:pt x="463936" y="1461016"/>
                          <a:pt x="249446" y="1353875"/>
                          <a:pt x="0" y="1413859"/>
                        </a:cubicBezTo>
                        <a:cubicBezTo>
                          <a:pt x="-47594" y="1231621"/>
                          <a:pt x="241" y="1079864"/>
                          <a:pt x="0" y="928434"/>
                        </a:cubicBezTo>
                        <a:cubicBezTo>
                          <a:pt x="-241" y="777005"/>
                          <a:pt x="44865" y="622286"/>
                          <a:pt x="0" y="499564"/>
                        </a:cubicBezTo>
                        <a:cubicBezTo>
                          <a:pt x="-44865" y="376842"/>
                          <a:pt x="9812" y="111744"/>
                          <a:pt x="0" y="0"/>
                        </a:cubicBezTo>
                        <a:close/>
                      </a:path>
                      <a:path w="2222635" h="1413859" stroke="0" extrusionOk="0">
                        <a:moveTo>
                          <a:pt x="0" y="0"/>
                        </a:moveTo>
                        <a:cubicBezTo>
                          <a:pt x="256774" y="-60364"/>
                          <a:pt x="383301" y="12229"/>
                          <a:pt x="533432" y="0"/>
                        </a:cubicBezTo>
                        <a:cubicBezTo>
                          <a:pt x="683563" y="-12229"/>
                          <a:pt x="903260" y="56909"/>
                          <a:pt x="1022412" y="0"/>
                        </a:cubicBezTo>
                        <a:cubicBezTo>
                          <a:pt x="1141564" y="-56909"/>
                          <a:pt x="1383699" y="30819"/>
                          <a:pt x="1622524" y="0"/>
                        </a:cubicBezTo>
                        <a:cubicBezTo>
                          <a:pt x="1861349" y="-30819"/>
                          <a:pt x="2012072" y="31842"/>
                          <a:pt x="2222635" y="0"/>
                        </a:cubicBezTo>
                        <a:cubicBezTo>
                          <a:pt x="2238885" y="147156"/>
                          <a:pt x="2212936" y="234423"/>
                          <a:pt x="2222635" y="457148"/>
                        </a:cubicBezTo>
                        <a:cubicBezTo>
                          <a:pt x="2232334" y="679873"/>
                          <a:pt x="2177600" y="689035"/>
                          <a:pt x="2222635" y="900157"/>
                        </a:cubicBezTo>
                        <a:cubicBezTo>
                          <a:pt x="2267670" y="1111279"/>
                          <a:pt x="2187577" y="1276761"/>
                          <a:pt x="2222635" y="1413859"/>
                        </a:cubicBezTo>
                        <a:cubicBezTo>
                          <a:pt x="2041021" y="1446562"/>
                          <a:pt x="1784773" y="1400791"/>
                          <a:pt x="1666976" y="1413859"/>
                        </a:cubicBezTo>
                        <a:cubicBezTo>
                          <a:pt x="1549179" y="1426927"/>
                          <a:pt x="1298061" y="1381070"/>
                          <a:pt x="1177997" y="1413859"/>
                        </a:cubicBezTo>
                        <a:cubicBezTo>
                          <a:pt x="1057933" y="1446648"/>
                          <a:pt x="795181" y="1380233"/>
                          <a:pt x="622338" y="1413859"/>
                        </a:cubicBezTo>
                        <a:cubicBezTo>
                          <a:pt x="449495" y="1447485"/>
                          <a:pt x="284761" y="1345793"/>
                          <a:pt x="0" y="1413859"/>
                        </a:cubicBezTo>
                        <a:cubicBezTo>
                          <a:pt x="-24520" y="1213718"/>
                          <a:pt x="32572" y="1153214"/>
                          <a:pt x="0" y="956711"/>
                        </a:cubicBezTo>
                        <a:cubicBezTo>
                          <a:pt x="-32572" y="760208"/>
                          <a:pt x="1654" y="668299"/>
                          <a:pt x="0" y="499564"/>
                        </a:cubicBezTo>
                        <a:cubicBezTo>
                          <a:pt x="-1654" y="330829"/>
                          <a:pt x="33591" y="243530"/>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t"/>
          <a:lstStyle/>
          <a:p>
            <a:pPr algn="ctr"/>
            <a:r>
              <a:rPr lang="en-IN" sz="1400" b="1" dirty="0"/>
              <a:t>Features</a:t>
            </a:r>
            <a:endParaRPr lang="en-IN" sz="1400" dirty="0"/>
          </a:p>
          <a:p>
            <a:r>
              <a:rPr lang="en-IN" sz="1400" dirty="0"/>
              <a:t>Room type</a:t>
            </a:r>
          </a:p>
          <a:p>
            <a:r>
              <a:rPr lang="en-IN" sz="1400" dirty="0"/>
              <a:t>Agent</a:t>
            </a:r>
          </a:p>
          <a:p>
            <a:r>
              <a:rPr lang="en-IN" sz="1400" dirty="0"/>
              <a:t>Meal</a:t>
            </a:r>
          </a:p>
          <a:p>
            <a:r>
              <a:rPr lang="en-IN" sz="1400" b="1" dirty="0"/>
              <a:t>Price</a:t>
            </a:r>
          </a:p>
          <a:p>
            <a:r>
              <a:rPr lang="en-IN" sz="1400" dirty="0"/>
              <a:t>Exogenous- Day related</a:t>
            </a:r>
            <a:endParaRPr lang="en-IN" sz="1400" b="1" dirty="0"/>
          </a:p>
        </p:txBody>
      </p:sp>
      <p:sp>
        <p:nvSpPr>
          <p:cNvPr id="33" name="Rectangle 32">
            <a:extLst>
              <a:ext uri="{FF2B5EF4-FFF2-40B4-BE49-F238E27FC236}">
                <a16:creationId xmlns:a16="http://schemas.microsoft.com/office/drawing/2014/main" id="{7852160D-8102-42E8-A5AA-FFFA95767CDC}"/>
              </a:ext>
            </a:extLst>
          </p:cNvPr>
          <p:cNvSpPr/>
          <p:nvPr/>
        </p:nvSpPr>
        <p:spPr>
          <a:xfrm>
            <a:off x="1290584" y="4849106"/>
            <a:ext cx="2222635" cy="1222438"/>
          </a:xfrm>
          <a:prstGeom prst="rect">
            <a:avLst/>
          </a:prstGeom>
          <a:ln>
            <a:prstDash val="dash"/>
            <a:extLst>
              <a:ext uri="{C807C97D-BFC1-408E-A445-0C87EB9F89A2}">
                <ask:lineSketchStyleProps xmlns:ask="http://schemas.microsoft.com/office/drawing/2018/sketchyshapes" sd="1219033472">
                  <a:custGeom>
                    <a:avLst/>
                    <a:gdLst>
                      <a:gd name="connsiteX0" fmla="*/ 0 w 2222635"/>
                      <a:gd name="connsiteY0" fmla="*/ 0 h 1222438"/>
                      <a:gd name="connsiteX1" fmla="*/ 600111 w 2222635"/>
                      <a:gd name="connsiteY1" fmla="*/ 0 h 1222438"/>
                      <a:gd name="connsiteX2" fmla="*/ 1177997 w 2222635"/>
                      <a:gd name="connsiteY2" fmla="*/ 0 h 1222438"/>
                      <a:gd name="connsiteX3" fmla="*/ 2222635 w 2222635"/>
                      <a:gd name="connsiteY3" fmla="*/ 0 h 1222438"/>
                      <a:gd name="connsiteX4" fmla="*/ 2222635 w 2222635"/>
                      <a:gd name="connsiteY4" fmla="*/ 370806 h 1222438"/>
                      <a:gd name="connsiteX5" fmla="*/ 2222635 w 2222635"/>
                      <a:gd name="connsiteY5" fmla="*/ 802734 h 1222438"/>
                      <a:gd name="connsiteX6" fmla="*/ 2222635 w 2222635"/>
                      <a:gd name="connsiteY6" fmla="*/ 1222438 h 1222438"/>
                      <a:gd name="connsiteX7" fmla="*/ 1711429 w 2222635"/>
                      <a:gd name="connsiteY7" fmla="*/ 1222438 h 1222438"/>
                      <a:gd name="connsiteX8" fmla="*/ 1177997 w 2222635"/>
                      <a:gd name="connsiteY8" fmla="*/ 1222438 h 1222438"/>
                      <a:gd name="connsiteX9" fmla="*/ 689017 w 2222635"/>
                      <a:gd name="connsiteY9" fmla="*/ 1222438 h 1222438"/>
                      <a:gd name="connsiteX10" fmla="*/ 0 w 2222635"/>
                      <a:gd name="connsiteY10" fmla="*/ 1222438 h 1222438"/>
                      <a:gd name="connsiteX11" fmla="*/ 0 w 2222635"/>
                      <a:gd name="connsiteY11" fmla="*/ 802734 h 1222438"/>
                      <a:gd name="connsiteX12" fmla="*/ 0 w 2222635"/>
                      <a:gd name="connsiteY12" fmla="*/ 431928 h 1222438"/>
                      <a:gd name="connsiteX13" fmla="*/ 0 w 2222635"/>
                      <a:gd name="connsiteY13" fmla="*/ 0 h 122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2635" h="1222438" fill="none" extrusionOk="0">
                        <a:moveTo>
                          <a:pt x="0" y="0"/>
                        </a:moveTo>
                        <a:cubicBezTo>
                          <a:pt x="279322" y="-13141"/>
                          <a:pt x="312778" y="34823"/>
                          <a:pt x="600111" y="0"/>
                        </a:cubicBezTo>
                        <a:cubicBezTo>
                          <a:pt x="887444" y="-34823"/>
                          <a:pt x="900358" y="29804"/>
                          <a:pt x="1177997" y="0"/>
                        </a:cubicBezTo>
                        <a:cubicBezTo>
                          <a:pt x="1455636" y="-29804"/>
                          <a:pt x="1870157" y="34345"/>
                          <a:pt x="2222635" y="0"/>
                        </a:cubicBezTo>
                        <a:cubicBezTo>
                          <a:pt x="2247708" y="159679"/>
                          <a:pt x="2194749" y="252787"/>
                          <a:pt x="2222635" y="370806"/>
                        </a:cubicBezTo>
                        <a:cubicBezTo>
                          <a:pt x="2250521" y="488825"/>
                          <a:pt x="2204464" y="673107"/>
                          <a:pt x="2222635" y="802734"/>
                        </a:cubicBezTo>
                        <a:cubicBezTo>
                          <a:pt x="2240806" y="932361"/>
                          <a:pt x="2194403" y="1135644"/>
                          <a:pt x="2222635" y="1222438"/>
                        </a:cubicBezTo>
                        <a:cubicBezTo>
                          <a:pt x="2070537" y="1256919"/>
                          <a:pt x="1903957" y="1195423"/>
                          <a:pt x="1711429" y="1222438"/>
                        </a:cubicBezTo>
                        <a:cubicBezTo>
                          <a:pt x="1518901" y="1249453"/>
                          <a:pt x="1408736" y="1177073"/>
                          <a:pt x="1177997" y="1222438"/>
                        </a:cubicBezTo>
                        <a:cubicBezTo>
                          <a:pt x="947258" y="1267803"/>
                          <a:pt x="914098" y="1175281"/>
                          <a:pt x="689017" y="1222438"/>
                        </a:cubicBezTo>
                        <a:cubicBezTo>
                          <a:pt x="463936" y="1269595"/>
                          <a:pt x="249446" y="1162454"/>
                          <a:pt x="0" y="1222438"/>
                        </a:cubicBezTo>
                        <a:cubicBezTo>
                          <a:pt x="-22003" y="1040815"/>
                          <a:pt x="3027" y="904090"/>
                          <a:pt x="0" y="802734"/>
                        </a:cubicBezTo>
                        <a:cubicBezTo>
                          <a:pt x="-3027" y="701378"/>
                          <a:pt x="20843" y="567881"/>
                          <a:pt x="0" y="431928"/>
                        </a:cubicBezTo>
                        <a:cubicBezTo>
                          <a:pt x="-20843" y="295975"/>
                          <a:pt x="22965" y="94979"/>
                          <a:pt x="0" y="0"/>
                        </a:cubicBezTo>
                        <a:close/>
                      </a:path>
                      <a:path w="2222635" h="1222438" stroke="0" extrusionOk="0">
                        <a:moveTo>
                          <a:pt x="0" y="0"/>
                        </a:moveTo>
                        <a:cubicBezTo>
                          <a:pt x="256774" y="-60364"/>
                          <a:pt x="383301" y="12229"/>
                          <a:pt x="533432" y="0"/>
                        </a:cubicBezTo>
                        <a:cubicBezTo>
                          <a:pt x="683563" y="-12229"/>
                          <a:pt x="903260" y="56909"/>
                          <a:pt x="1022412" y="0"/>
                        </a:cubicBezTo>
                        <a:cubicBezTo>
                          <a:pt x="1141564" y="-56909"/>
                          <a:pt x="1383699" y="30819"/>
                          <a:pt x="1622524" y="0"/>
                        </a:cubicBezTo>
                        <a:cubicBezTo>
                          <a:pt x="1861349" y="-30819"/>
                          <a:pt x="2012072" y="31842"/>
                          <a:pt x="2222635" y="0"/>
                        </a:cubicBezTo>
                        <a:cubicBezTo>
                          <a:pt x="2237848" y="148564"/>
                          <a:pt x="2180719" y="213375"/>
                          <a:pt x="2222635" y="395255"/>
                        </a:cubicBezTo>
                        <a:cubicBezTo>
                          <a:pt x="2264551" y="577136"/>
                          <a:pt x="2221857" y="644451"/>
                          <a:pt x="2222635" y="778286"/>
                        </a:cubicBezTo>
                        <a:cubicBezTo>
                          <a:pt x="2223413" y="912121"/>
                          <a:pt x="2194171" y="1012412"/>
                          <a:pt x="2222635" y="1222438"/>
                        </a:cubicBezTo>
                        <a:cubicBezTo>
                          <a:pt x="2041021" y="1255141"/>
                          <a:pt x="1784773" y="1209370"/>
                          <a:pt x="1666976" y="1222438"/>
                        </a:cubicBezTo>
                        <a:cubicBezTo>
                          <a:pt x="1549179" y="1235506"/>
                          <a:pt x="1298061" y="1189649"/>
                          <a:pt x="1177997" y="1222438"/>
                        </a:cubicBezTo>
                        <a:cubicBezTo>
                          <a:pt x="1057933" y="1255227"/>
                          <a:pt x="795181" y="1188812"/>
                          <a:pt x="622338" y="1222438"/>
                        </a:cubicBezTo>
                        <a:cubicBezTo>
                          <a:pt x="449495" y="1256064"/>
                          <a:pt x="284761" y="1154372"/>
                          <a:pt x="0" y="1222438"/>
                        </a:cubicBezTo>
                        <a:cubicBezTo>
                          <a:pt x="-30482" y="1142092"/>
                          <a:pt x="5711" y="965581"/>
                          <a:pt x="0" y="827183"/>
                        </a:cubicBezTo>
                        <a:cubicBezTo>
                          <a:pt x="-5711" y="688785"/>
                          <a:pt x="14008" y="626234"/>
                          <a:pt x="0" y="431928"/>
                        </a:cubicBezTo>
                        <a:cubicBezTo>
                          <a:pt x="-14008" y="237622"/>
                          <a:pt x="19780" y="150585"/>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t"/>
          <a:lstStyle/>
          <a:p>
            <a:pPr algn="ctr"/>
            <a:r>
              <a:rPr lang="en-IN" sz="1400" b="1" dirty="0"/>
              <a:t>Features</a:t>
            </a:r>
          </a:p>
          <a:p>
            <a:r>
              <a:rPr lang="en-IN" sz="1400" dirty="0"/>
              <a:t>Room type</a:t>
            </a:r>
          </a:p>
          <a:p>
            <a:r>
              <a:rPr lang="en-IN" sz="1400" dirty="0"/>
              <a:t>Agent</a:t>
            </a:r>
          </a:p>
          <a:p>
            <a:r>
              <a:rPr lang="en-IN" sz="1400" dirty="0"/>
              <a:t>Meal</a:t>
            </a:r>
          </a:p>
          <a:p>
            <a:r>
              <a:rPr lang="en-IN" sz="1400" dirty="0"/>
              <a:t>Exogenous- Day related</a:t>
            </a:r>
          </a:p>
        </p:txBody>
      </p:sp>
      <p:grpSp>
        <p:nvGrpSpPr>
          <p:cNvPr id="34" name="Group 33">
            <a:extLst>
              <a:ext uri="{FF2B5EF4-FFF2-40B4-BE49-F238E27FC236}">
                <a16:creationId xmlns:a16="http://schemas.microsoft.com/office/drawing/2014/main" id="{C150635B-8324-457C-B664-DE250984A5CC}"/>
              </a:ext>
            </a:extLst>
          </p:cNvPr>
          <p:cNvGrpSpPr/>
          <p:nvPr/>
        </p:nvGrpSpPr>
        <p:grpSpPr>
          <a:xfrm>
            <a:off x="6882061" y="4064379"/>
            <a:ext cx="2702558" cy="801239"/>
            <a:chOff x="6583680" y="2141472"/>
            <a:chExt cx="2702558" cy="801239"/>
          </a:xfrm>
        </p:grpSpPr>
        <p:sp>
          <p:nvSpPr>
            <p:cNvPr id="36" name="Rectangle: Rounded Corners 35">
              <a:extLst>
                <a:ext uri="{FF2B5EF4-FFF2-40B4-BE49-F238E27FC236}">
                  <a16:creationId xmlns:a16="http://schemas.microsoft.com/office/drawing/2014/main" id="{2A892A8D-B42F-434B-9F65-6F6737F4A751}"/>
                </a:ext>
              </a:extLst>
            </p:cNvPr>
            <p:cNvSpPr/>
            <p:nvPr/>
          </p:nvSpPr>
          <p:spPr>
            <a:xfrm>
              <a:off x="6941685" y="2336522"/>
              <a:ext cx="2344553" cy="6061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600" dirty="0"/>
                <a:t>Classifier – presence of demand (0 or 1)</a:t>
              </a:r>
            </a:p>
          </p:txBody>
        </p:sp>
        <p:sp>
          <p:nvSpPr>
            <p:cNvPr id="37" name="Oval 36">
              <a:extLst>
                <a:ext uri="{FF2B5EF4-FFF2-40B4-BE49-F238E27FC236}">
                  <a16:creationId xmlns:a16="http://schemas.microsoft.com/office/drawing/2014/main" id="{BC647401-5631-4843-9D42-C29742EB5304}"/>
                </a:ext>
              </a:extLst>
            </p:cNvPr>
            <p:cNvSpPr/>
            <p:nvPr/>
          </p:nvSpPr>
          <p:spPr>
            <a:xfrm>
              <a:off x="6583680" y="2141472"/>
              <a:ext cx="518160" cy="48527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1</a:t>
              </a:r>
            </a:p>
          </p:txBody>
        </p:sp>
      </p:grpSp>
      <p:grpSp>
        <p:nvGrpSpPr>
          <p:cNvPr id="38" name="Group 37">
            <a:extLst>
              <a:ext uri="{FF2B5EF4-FFF2-40B4-BE49-F238E27FC236}">
                <a16:creationId xmlns:a16="http://schemas.microsoft.com/office/drawing/2014/main" id="{0E6A48E7-9F76-4DED-8C51-1540DD777D09}"/>
              </a:ext>
            </a:extLst>
          </p:cNvPr>
          <p:cNvGrpSpPr/>
          <p:nvPr/>
        </p:nvGrpSpPr>
        <p:grpSpPr>
          <a:xfrm>
            <a:off x="6882061" y="5023109"/>
            <a:ext cx="2702558" cy="816548"/>
            <a:chOff x="6560686" y="3030442"/>
            <a:chExt cx="2702558" cy="816548"/>
          </a:xfrm>
        </p:grpSpPr>
        <p:sp>
          <p:nvSpPr>
            <p:cNvPr id="39" name="Rectangle: Rounded Corners 38">
              <a:extLst>
                <a:ext uri="{FF2B5EF4-FFF2-40B4-BE49-F238E27FC236}">
                  <a16:creationId xmlns:a16="http://schemas.microsoft.com/office/drawing/2014/main" id="{8932BE0B-ECE8-4775-88A2-EF9C7067B8BA}"/>
                </a:ext>
              </a:extLst>
            </p:cNvPr>
            <p:cNvSpPr/>
            <p:nvPr/>
          </p:nvSpPr>
          <p:spPr>
            <a:xfrm>
              <a:off x="6819766" y="3273081"/>
              <a:ext cx="2443478" cy="57390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600" dirty="0"/>
                <a:t>Regressor - Demand predictor</a:t>
              </a:r>
            </a:p>
          </p:txBody>
        </p:sp>
        <p:sp>
          <p:nvSpPr>
            <p:cNvPr id="40" name="Oval 39">
              <a:extLst>
                <a:ext uri="{FF2B5EF4-FFF2-40B4-BE49-F238E27FC236}">
                  <a16:creationId xmlns:a16="http://schemas.microsoft.com/office/drawing/2014/main" id="{17AA941D-2EA6-4D07-AB9D-D57450A3C97C}"/>
                </a:ext>
              </a:extLst>
            </p:cNvPr>
            <p:cNvSpPr/>
            <p:nvPr/>
          </p:nvSpPr>
          <p:spPr>
            <a:xfrm>
              <a:off x="6560686" y="3030442"/>
              <a:ext cx="518160" cy="48527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2</a:t>
              </a:r>
            </a:p>
          </p:txBody>
        </p:sp>
      </p:grpSp>
      <p:sp>
        <p:nvSpPr>
          <p:cNvPr id="41" name="Rectangle: Rounded Corners 40">
            <a:extLst>
              <a:ext uri="{FF2B5EF4-FFF2-40B4-BE49-F238E27FC236}">
                <a16:creationId xmlns:a16="http://schemas.microsoft.com/office/drawing/2014/main" id="{49F15BA0-B8DE-46EB-9593-1CBE04F9A505}"/>
              </a:ext>
            </a:extLst>
          </p:cNvPr>
          <p:cNvSpPr/>
          <p:nvPr/>
        </p:nvSpPr>
        <p:spPr>
          <a:xfrm rot="16200000">
            <a:off x="-338755" y="4852546"/>
            <a:ext cx="2222635" cy="5678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Simulators</a:t>
            </a:r>
          </a:p>
        </p:txBody>
      </p:sp>
      <p:sp>
        <p:nvSpPr>
          <p:cNvPr id="42" name="Rectangle: Rounded Corners 41">
            <a:extLst>
              <a:ext uri="{FF2B5EF4-FFF2-40B4-BE49-F238E27FC236}">
                <a16:creationId xmlns:a16="http://schemas.microsoft.com/office/drawing/2014/main" id="{C2B17538-E0C8-400C-A677-90FF42BBACC2}"/>
              </a:ext>
            </a:extLst>
          </p:cNvPr>
          <p:cNvSpPr/>
          <p:nvPr/>
        </p:nvSpPr>
        <p:spPr>
          <a:xfrm>
            <a:off x="8651282" y="1679064"/>
            <a:ext cx="1584000" cy="149847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Find optimal price so that we maximize the Revenue =&gt; Price x Demand. Observe the actual demand</a:t>
            </a:r>
          </a:p>
        </p:txBody>
      </p:sp>
      <p:cxnSp>
        <p:nvCxnSpPr>
          <p:cNvPr id="43" name="Straight Arrow Connector 42">
            <a:extLst>
              <a:ext uri="{FF2B5EF4-FFF2-40B4-BE49-F238E27FC236}">
                <a16:creationId xmlns:a16="http://schemas.microsoft.com/office/drawing/2014/main" id="{9E354E5D-A0D4-4E6B-AB45-CD37426FBA9D}"/>
              </a:ext>
            </a:extLst>
          </p:cNvPr>
          <p:cNvCxnSpPr>
            <a:cxnSpLocks/>
            <a:endCxn id="42" idx="1"/>
          </p:cNvCxnSpPr>
          <p:nvPr/>
        </p:nvCxnSpPr>
        <p:spPr>
          <a:xfrm>
            <a:off x="8184605" y="2428304"/>
            <a:ext cx="466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A297D136-D898-4689-88B9-57095E038355}"/>
              </a:ext>
            </a:extLst>
          </p:cNvPr>
          <p:cNvSpPr/>
          <p:nvPr/>
        </p:nvSpPr>
        <p:spPr>
          <a:xfrm rot="16200000">
            <a:off x="-338754" y="4852547"/>
            <a:ext cx="2222635" cy="5678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Simulators</a:t>
            </a:r>
          </a:p>
        </p:txBody>
      </p:sp>
    </p:spTree>
    <p:extLst>
      <p:ext uri="{BB962C8B-B14F-4D97-AF65-F5344CB8AC3E}">
        <p14:creationId xmlns:p14="http://schemas.microsoft.com/office/powerpoint/2010/main" val="1037389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ppt_x"/>
                                          </p:val>
                                        </p:tav>
                                        <p:tav tm="100000">
                                          <p:val>
                                            <p:strVal val="#ppt_x"/>
                                          </p:val>
                                        </p:tav>
                                      </p:tavLst>
                                    </p:anim>
                                    <p:anim calcmode="lin" valueType="num">
                                      <p:cBhvr additive="base">
                                        <p:cTn id="34" dur="5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additive="base">
                                        <p:cTn id="63" dur="500" fill="hold"/>
                                        <p:tgtEl>
                                          <p:spTgt spid="30"/>
                                        </p:tgtEl>
                                        <p:attrNameLst>
                                          <p:attrName>ppt_x</p:attrName>
                                        </p:attrNameLst>
                                      </p:cBhvr>
                                      <p:tavLst>
                                        <p:tav tm="0">
                                          <p:val>
                                            <p:strVal val="#ppt_x"/>
                                          </p:val>
                                        </p:tav>
                                        <p:tav tm="100000">
                                          <p:val>
                                            <p:strVal val="#ppt_x"/>
                                          </p:val>
                                        </p:tav>
                                      </p:tavLst>
                                    </p:anim>
                                    <p:anim calcmode="lin" valueType="num">
                                      <p:cBhvr additive="base">
                                        <p:cTn id="64" dur="500" fill="hold"/>
                                        <p:tgtEl>
                                          <p:spTgt spid="3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7"/>
                                        </p:tgtEl>
                                        <p:attrNameLst>
                                          <p:attrName>style.visibility</p:attrName>
                                        </p:attrNameLst>
                                      </p:cBhvr>
                                      <p:to>
                                        <p:strVal val="visible"/>
                                      </p:to>
                                    </p:set>
                                    <p:anim calcmode="lin" valueType="num">
                                      <p:cBhvr additive="base">
                                        <p:cTn id="89" dur="500" fill="hold"/>
                                        <p:tgtEl>
                                          <p:spTgt spid="57"/>
                                        </p:tgtEl>
                                        <p:attrNameLst>
                                          <p:attrName>ppt_x</p:attrName>
                                        </p:attrNameLst>
                                      </p:cBhvr>
                                      <p:tavLst>
                                        <p:tav tm="0">
                                          <p:val>
                                            <p:strVal val="#ppt_x"/>
                                          </p:val>
                                        </p:tav>
                                        <p:tav tm="100000">
                                          <p:val>
                                            <p:strVal val="#ppt_x"/>
                                          </p:val>
                                        </p:tav>
                                      </p:tavLst>
                                    </p:anim>
                                    <p:anim calcmode="lin" valueType="num">
                                      <p:cBhvr additive="base">
                                        <p:cTn id="90" dur="500" fill="hold"/>
                                        <p:tgtEl>
                                          <p:spTgt spid="57"/>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additive="base">
                                        <p:cTn id="93" dur="500" fill="hold"/>
                                        <p:tgtEl>
                                          <p:spTgt spid="35"/>
                                        </p:tgtEl>
                                        <p:attrNameLst>
                                          <p:attrName>ppt_x</p:attrName>
                                        </p:attrNameLst>
                                      </p:cBhvr>
                                      <p:tavLst>
                                        <p:tav tm="0">
                                          <p:val>
                                            <p:strVal val="#ppt_x"/>
                                          </p:val>
                                        </p:tav>
                                        <p:tav tm="100000">
                                          <p:val>
                                            <p:strVal val="#ppt_x"/>
                                          </p:val>
                                        </p:tav>
                                      </p:tavLst>
                                    </p:anim>
                                    <p:anim calcmode="lin" valueType="num">
                                      <p:cBhvr additive="base">
                                        <p:cTn id="9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4" grpId="0" animBg="1"/>
      <p:bldP spid="27" grpId="0" animBg="1"/>
      <p:bldP spid="30" grpId="0" animBg="1"/>
      <p:bldP spid="31" grpId="0" animBg="1"/>
      <p:bldP spid="32" grpId="0" animBg="1"/>
      <p:bldP spid="33" grpId="0" animBg="1"/>
      <p:bldP spid="42" grpId="0" animBg="1"/>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2224-3F28-4CA8-B1DE-703A7DCED17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B51E4E2-11E5-4621-AEEB-C57FB3D7CFDF}"/>
              </a:ext>
            </a:extLst>
          </p:cNvPr>
          <p:cNvSpPr>
            <a:spLocks noGrp="1"/>
          </p:cNvSpPr>
          <p:nvPr>
            <p:ph type="subTitle" idx="1"/>
          </p:nvPr>
        </p:nvSpPr>
        <p:spPr/>
        <p:txBody>
          <a:bodyPr/>
          <a:lstStyle/>
          <a:p>
            <a:endParaRPr lang="en-IN"/>
          </a:p>
        </p:txBody>
      </p:sp>
      <p:pic>
        <p:nvPicPr>
          <p:cNvPr id="5" name="Picture 4" descr="A dog standing on top of a grass covered field&#10;&#10;Description automatically generated">
            <a:extLst>
              <a:ext uri="{FF2B5EF4-FFF2-40B4-BE49-F238E27FC236}">
                <a16:creationId xmlns:a16="http://schemas.microsoft.com/office/drawing/2014/main" id="{6401E721-0EC0-47B7-93AA-B48409315530}"/>
              </a:ext>
            </a:extLst>
          </p:cNvPr>
          <p:cNvPicPr>
            <a:picLocks noChangeAspect="1"/>
          </p:cNvPicPr>
          <p:nvPr/>
        </p:nvPicPr>
        <p:blipFill>
          <a:blip r:embed="rId2"/>
          <a:stretch>
            <a:fillRect/>
          </a:stretch>
        </p:blipFill>
        <p:spPr>
          <a:xfrm>
            <a:off x="0" y="0"/>
            <a:ext cx="12191999" cy="6858000"/>
          </a:xfrm>
          <a:prstGeom prst="rect">
            <a:avLst/>
          </a:prstGeom>
        </p:spPr>
      </p:pic>
      <p:sp>
        <p:nvSpPr>
          <p:cNvPr id="6" name="Rectangle 5">
            <a:extLst>
              <a:ext uri="{FF2B5EF4-FFF2-40B4-BE49-F238E27FC236}">
                <a16:creationId xmlns:a16="http://schemas.microsoft.com/office/drawing/2014/main" id="{8CFA571F-7D93-4C34-8826-49FFDFE3F1D5}"/>
              </a:ext>
            </a:extLst>
          </p:cNvPr>
          <p:cNvSpPr/>
          <p:nvPr/>
        </p:nvSpPr>
        <p:spPr>
          <a:xfrm>
            <a:off x="5829701" y="431078"/>
            <a:ext cx="6096000" cy="923330"/>
          </a:xfrm>
          <a:prstGeom prst="rect">
            <a:avLst/>
          </a:prstGeom>
        </p:spPr>
        <p:txBody>
          <a:bodyPr>
            <a:spAutoFit/>
          </a:bodyPr>
          <a:lstStyle/>
          <a:p>
            <a:r>
              <a:rPr lang="en-IN" dirty="0">
                <a:solidFill>
                  <a:schemeClr val="bg2"/>
                </a:solidFill>
              </a:rPr>
              <a:t>"A gazelle calf struggles to its feet minutes after being born. Half an hour later it is running at 20 miles per hour." - Sutton and Barto</a:t>
            </a:r>
          </a:p>
        </p:txBody>
      </p:sp>
    </p:spTree>
    <p:extLst>
      <p:ext uri="{BB962C8B-B14F-4D97-AF65-F5344CB8AC3E}">
        <p14:creationId xmlns:p14="http://schemas.microsoft.com/office/powerpoint/2010/main" val="26893605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3A6E-E43A-46D1-B659-B3A6325454F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8C142B5-A066-4549-970E-8BE88C3026D8}"/>
              </a:ext>
            </a:extLst>
          </p:cNvPr>
          <p:cNvSpPr>
            <a:spLocks noGrp="1"/>
          </p:cNvSpPr>
          <p:nvPr>
            <p:ph type="subTitle" idx="1"/>
          </p:nvPr>
        </p:nvSpPr>
        <p:spPr/>
        <p:txBody>
          <a:bodyPr/>
          <a:lstStyle/>
          <a:p>
            <a:endParaRPr lang="en-IN"/>
          </a:p>
        </p:txBody>
      </p:sp>
      <p:pic>
        <p:nvPicPr>
          <p:cNvPr id="6146" name="Picture 2" descr="Image result for alphazero reinforcement learning">
            <a:extLst>
              <a:ext uri="{FF2B5EF4-FFF2-40B4-BE49-F238E27FC236}">
                <a16:creationId xmlns:a16="http://schemas.microsoft.com/office/drawing/2014/main" id="{F4CF795B-DDE4-4D32-A2C6-B1D036E91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AF6946-94C3-46FA-97C7-EA7166E8D6FB}"/>
              </a:ext>
            </a:extLst>
          </p:cNvPr>
          <p:cNvSpPr/>
          <p:nvPr/>
        </p:nvSpPr>
        <p:spPr>
          <a:xfrm>
            <a:off x="0" y="11292"/>
            <a:ext cx="5101389" cy="923330"/>
          </a:xfrm>
          <a:prstGeom prst="rect">
            <a:avLst/>
          </a:prstGeom>
        </p:spPr>
        <p:txBody>
          <a:bodyPr wrap="square">
            <a:spAutoFit/>
          </a:bodyPr>
          <a:lstStyle/>
          <a:p>
            <a:r>
              <a:rPr lang="en-US" dirty="0">
                <a:solidFill>
                  <a:schemeClr val="accent6"/>
                </a:solidFill>
                <a:latin typeface="Droid Serif"/>
              </a:rPr>
              <a:t>“We have been playing this game for over 600 years, and all it takes for it is four hours”</a:t>
            </a:r>
          </a:p>
          <a:p>
            <a:r>
              <a:rPr lang="en-US" dirty="0">
                <a:solidFill>
                  <a:schemeClr val="accent6"/>
                </a:solidFill>
                <a:latin typeface="Droid Serif"/>
              </a:rPr>
              <a:t>			- </a:t>
            </a:r>
            <a:r>
              <a:rPr lang="en-US" i="1" dirty="0">
                <a:solidFill>
                  <a:schemeClr val="accent6"/>
                </a:solidFill>
                <a:latin typeface="Droid Serif"/>
              </a:rPr>
              <a:t>Vishy Anand</a:t>
            </a:r>
            <a:endParaRPr lang="en-IN" i="1" dirty="0">
              <a:solidFill>
                <a:schemeClr val="accent6"/>
              </a:solidFill>
            </a:endParaRPr>
          </a:p>
        </p:txBody>
      </p:sp>
    </p:spTree>
    <p:extLst>
      <p:ext uri="{BB962C8B-B14F-4D97-AF65-F5344CB8AC3E}">
        <p14:creationId xmlns:p14="http://schemas.microsoft.com/office/powerpoint/2010/main" val="381459325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BBC6-441C-4350-9984-3D2D9E5D8B2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F8D58AE-7005-4BAB-810B-17F285DB074C}"/>
              </a:ext>
            </a:extLst>
          </p:cNvPr>
          <p:cNvSpPr>
            <a:spLocks noGrp="1"/>
          </p:cNvSpPr>
          <p:nvPr>
            <p:ph type="subTitle" idx="1"/>
          </p:nvPr>
        </p:nvSpPr>
        <p:spPr/>
        <p:txBody>
          <a:bodyPr/>
          <a:lstStyle/>
          <a:p>
            <a:endParaRPr lang="en-IN"/>
          </a:p>
        </p:txBody>
      </p:sp>
      <p:pic>
        <p:nvPicPr>
          <p:cNvPr id="7174" name="Picture 6" descr="Image result for openai dota 2 hd">
            <a:extLst>
              <a:ext uri="{FF2B5EF4-FFF2-40B4-BE49-F238E27FC236}">
                <a16:creationId xmlns:a16="http://schemas.microsoft.com/office/drawing/2014/main" id="{9FBE2A19-BE6E-4392-95A1-CF2E8DADE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018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76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C6BA78-37C5-42AD-A4CB-2DA6B2F11410}"/>
              </a:ext>
            </a:extLst>
          </p:cNvPr>
          <p:cNvSpPr>
            <a:spLocks noGrp="1"/>
          </p:cNvSpPr>
          <p:nvPr>
            <p:ph type="title"/>
          </p:nvPr>
        </p:nvSpPr>
        <p:spPr>
          <a:xfrm>
            <a:off x="863029" y="1012004"/>
            <a:ext cx="3416158" cy="4795408"/>
          </a:xfrm>
        </p:spPr>
        <p:txBody>
          <a:bodyPr>
            <a:normAutofit/>
          </a:bodyPr>
          <a:lstStyle/>
          <a:p>
            <a:r>
              <a:rPr lang="en-US" sz="2400" dirty="0">
                <a:solidFill>
                  <a:srgbClr val="FFFFFF"/>
                </a:solidFill>
              </a:rPr>
              <a:t>Reinforcement learning is an area of machine learning concerned with how software agents ought to take actions in an environment to maximize some notion of cumulative reward.</a:t>
            </a:r>
          </a:p>
        </p:txBody>
      </p:sp>
      <p:graphicFrame>
        <p:nvGraphicFramePr>
          <p:cNvPr id="5" name="Content Placeholder 2">
            <a:extLst>
              <a:ext uri="{FF2B5EF4-FFF2-40B4-BE49-F238E27FC236}">
                <a16:creationId xmlns:a16="http://schemas.microsoft.com/office/drawing/2014/main" id="{91D24C3D-0BB2-4C76-8560-D3C961CE2E06}"/>
              </a:ext>
            </a:extLst>
          </p:cNvPr>
          <p:cNvGraphicFramePr>
            <a:graphicFrameLocks noGrp="1"/>
          </p:cNvGraphicFramePr>
          <p:nvPr>
            <p:ph idx="1"/>
            <p:extLst>
              <p:ext uri="{D42A27DB-BD31-4B8C-83A1-F6EECF244321}">
                <p14:modId xmlns:p14="http://schemas.microsoft.com/office/powerpoint/2010/main" val="2217804261"/>
              </p:ext>
            </p:extLst>
          </p:nvPr>
        </p:nvGraphicFramePr>
        <p:xfrm>
          <a:off x="5333999" y="2556338"/>
          <a:ext cx="5994971" cy="3826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logo&#10;&#10;Description automatically generated">
            <a:extLst>
              <a:ext uri="{FF2B5EF4-FFF2-40B4-BE49-F238E27FC236}">
                <a16:creationId xmlns:a16="http://schemas.microsoft.com/office/drawing/2014/main" id="{66331E73-77F3-4B93-ACC6-88E83854463F}"/>
              </a:ext>
            </a:extLst>
          </p:cNvPr>
          <p:cNvPicPr>
            <a:picLocks noChangeAspect="1"/>
          </p:cNvPicPr>
          <p:nvPr/>
        </p:nvPicPr>
        <p:blipFill>
          <a:blip r:embed="rId7"/>
          <a:stretch>
            <a:fillRect/>
          </a:stretch>
        </p:blipFill>
        <p:spPr>
          <a:xfrm>
            <a:off x="6134591" y="470925"/>
            <a:ext cx="4381009" cy="1906900"/>
          </a:xfrm>
          <a:prstGeom prst="rect">
            <a:avLst/>
          </a:prstGeom>
        </p:spPr>
      </p:pic>
    </p:spTree>
    <p:extLst>
      <p:ext uri="{BB962C8B-B14F-4D97-AF65-F5344CB8AC3E}">
        <p14:creationId xmlns:p14="http://schemas.microsoft.com/office/powerpoint/2010/main" val="34979383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7449-B67E-4D24-9266-C201EA881F05}"/>
              </a:ext>
            </a:extLst>
          </p:cNvPr>
          <p:cNvSpPr>
            <a:spLocks noGrp="1"/>
          </p:cNvSpPr>
          <p:nvPr>
            <p:ph type="title"/>
          </p:nvPr>
        </p:nvSpPr>
        <p:spPr>
          <a:xfrm>
            <a:off x="812636" y="420818"/>
            <a:ext cx="9603275" cy="542556"/>
          </a:xfrm>
        </p:spPr>
        <p:txBody>
          <a:bodyPr>
            <a:noAutofit/>
          </a:bodyPr>
          <a:lstStyle/>
          <a:p>
            <a:r>
              <a:rPr lang="en-US" sz="3200" b="1" dirty="0">
                <a:solidFill>
                  <a:schemeClr val="accent6"/>
                </a:solidFill>
              </a:rPr>
              <a:t>MAB: Multi Armed Bandit Problem</a:t>
            </a:r>
            <a:br>
              <a:rPr lang="en-US" sz="3200" b="1" dirty="0">
                <a:solidFill>
                  <a:schemeClr val="accent6"/>
                </a:solidFill>
              </a:rPr>
            </a:br>
            <a:endParaRPr lang="en-US" sz="3200" b="1" dirty="0">
              <a:solidFill>
                <a:schemeClr val="accent6"/>
              </a:solidFill>
            </a:endParaRPr>
          </a:p>
        </p:txBody>
      </p:sp>
      <p:sp>
        <p:nvSpPr>
          <p:cNvPr id="3" name="Content Placeholder 2">
            <a:extLst>
              <a:ext uri="{FF2B5EF4-FFF2-40B4-BE49-F238E27FC236}">
                <a16:creationId xmlns:a16="http://schemas.microsoft.com/office/drawing/2014/main" id="{27C6EA82-6624-4719-88C0-CADA9A8627A7}"/>
              </a:ext>
            </a:extLst>
          </p:cNvPr>
          <p:cNvSpPr>
            <a:spLocks noGrp="1"/>
          </p:cNvSpPr>
          <p:nvPr>
            <p:ph idx="1"/>
          </p:nvPr>
        </p:nvSpPr>
        <p:spPr>
          <a:xfrm>
            <a:off x="784676" y="986891"/>
            <a:ext cx="6151920" cy="542555"/>
          </a:xfrm>
        </p:spPr>
        <p:txBody>
          <a:bodyPr/>
          <a:lstStyle/>
          <a:p>
            <a:pPr marL="0" indent="0">
              <a:buNone/>
            </a:pPr>
            <a:r>
              <a:rPr lang="en-US" dirty="0">
                <a:solidFill>
                  <a:schemeClr val="accent6"/>
                </a:solidFill>
              </a:rPr>
              <a:t>optimal resource allocation under uncertainty</a:t>
            </a:r>
          </a:p>
        </p:txBody>
      </p:sp>
      <p:sp>
        <p:nvSpPr>
          <p:cNvPr id="4" name="TextBox 3">
            <a:extLst>
              <a:ext uri="{FF2B5EF4-FFF2-40B4-BE49-F238E27FC236}">
                <a16:creationId xmlns:a16="http://schemas.microsoft.com/office/drawing/2014/main" id="{349E16A7-3A4B-44CA-9DD9-59BA4009C192}"/>
              </a:ext>
            </a:extLst>
          </p:cNvPr>
          <p:cNvSpPr txBox="1"/>
          <p:nvPr/>
        </p:nvSpPr>
        <p:spPr>
          <a:xfrm>
            <a:off x="784676" y="1535017"/>
            <a:ext cx="9370892" cy="461665"/>
          </a:xfrm>
          <a:prstGeom prst="rect">
            <a:avLst/>
          </a:prstGeom>
          <a:noFill/>
        </p:spPr>
        <p:txBody>
          <a:bodyPr wrap="square" rtlCol="0">
            <a:spAutoFit/>
          </a:bodyPr>
          <a:lstStyle/>
          <a:p>
            <a:r>
              <a:rPr lang="en-US" sz="2400" b="1" dirty="0">
                <a:solidFill>
                  <a:schemeClr val="accent6"/>
                </a:solidFill>
              </a:rPr>
              <a:t>Problem Statement</a:t>
            </a:r>
          </a:p>
        </p:txBody>
      </p:sp>
      <p:sp>
        <p:nvSpPr>
          <p:cNvPr id="5" name="TextBox 4">
            <a:extLst>
              <a:ext uri="{FF2B5EF4-FFF2-40B4-BE49-F238E27FC236}">
                <a16:creationId xmlns:a16="http://schemas.microsoft.com/office/drawing/2014/main" id="{BF18B631-4666-4AE9-B914-DA0D5F90A38B}"/>
              </a:ext>
            </a:extLst>
          </p:cNvPr>
          <p:cNvSpPr txBox="1"/>
          <p:nvPr/>
        </p:nvSpPr>
        <p:spPr>
          <a:xfrm>
            <a:off x="812636" y="2255612"/>
            <a:ext cx="5592278" cy="1384995"/>
          </a:xfrm>
          <a:prstGeom prst="rect">
            <a:avLst/>
          </a:prstGeom>
          <a:noFill/>
        </p:spPr>
        <p:txBody>
          <a:bodyPr wrap="square" rtlCol="0">
            <a:spAutoFit/>
          </a:bodyPr>
          <a:lstStyle/>
          <a:p>
            <a:r>
              <a:rPr lang="en-US" sz="1400" dirty="0">
                <a:solidFill>
                  <a:schemeClr val="accent6"/>
                </a:solidFill>
              </a:rPr>
              <a:t>* Given N different arms to choose from, each with an unknown reward, what strategy should we use to explore and learn the values of each arm, while exploiting our current knowledge to maximize profit?</a:t>
            </a:r>
          </a:p>
          <a:p>
            <a:r>
              <a:rPr lang="en-US" sz="1400" dirty="0">
                <a:solidFill>
                  <a:schemeClr val="accent6"/>
                </a:solidFill>
              </a:rPr>
              <a:t>* This is a very common approach for optimizing online marketing campaigns.</a:t>
            </a:r>
          </a:p>
          <a:p>
            <a:r>
              <a:rPr lang="en-US" sz="1400" dirty="0">
                <a:solidFill>
                  <a:schemeClr val="accent6"/>
                </a:solidFill>
              </a:rPr>
              <a:t>* This can be thought of as a single-state reinforcement learning problem</a:t>
            </a:r>
          </a:p>
        </p:txBody>
      </p:sp>
      <p:sp>
        <p:nvSpPr>
          <p:cNvPr id="7" name="TextBox 6">
            <a:extLst>
              <a:ext uri="{FF2B5EF4-FFF2-40B4-BE49-F238E27FC236}">
                <a16:creationId xmlns:a16="http://schemas.microsoft.com/office/drawing/2014/main" id="{0EF41320-F1A1-4605-B6EE-CC8169878F4D}"/>
              </a:ext>
            </a:extLst>
          </p:cNvPr>
          <p:cNvSpPr txBox="1"/>
          <p:nvPr/>
        </p:nvSpPr>
        <p:spPr>
          <a:xfrm>
            <a:off x="812636" y="4026794"/>
            <a:ext cx="5592279" cy="523220"/>
          </a:xfrm>
          <a:prstGeom prst="rect">
            <a:avLst/>
          </a:prstGeom>
          <a:noFill/>
        </p:spPr>
        <p:txBody>
          <a:bodyPr wrap="square" rtlCol="0">
            <a:spAutoFit/>
          </a:bodyPr>
          <a:lstStyle/>
          <a:p>
            <a:r>
              <a:rPr lang="en-US" sz="1400" dirty="0">
                <a:solidFill>
                  <a:schemeClr val="accent6"/>
                </a:solidFill>
              </a:rPr>
              <a:t>Most efficiently identify the best machine to play, whilst sufficiently exploring the many options in real time?</a:t>
            </a:r>
          </a:p>
        </p:txBody>
      </p:sp>
      <p:pic>
        <p:nvPicPr>
          <p:cNvPr id="3076" name="Picture 4" descr="Image result for multi armed bandit">
            <a:extLst>
              <a:ext uri="{FF2B5EF4-FFF2-40B4-BE49-F238E27FC236}">
                <a16:creationId xmlns:a16="http://schemas.microsoft.com/office/drawing/2014/main" id="{F196D91B-F546-46BE-83E0-BA6AFF967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096" y="2380031"/>
            <a:ext cx="3538914" cy="35246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1E03C01-2D58-4F21-BD79-B43D629AEAF3}"/>
              </a:ext>
            </a:extLst>
          </p:cNvPr>
          <p:cNvSpPr/>
          <p:nvPr/>
        </p:nvSpPr>
        <p:spPr>
          <a:xfrm>
            <a:off x="812636" y="5017250"/>
            <a:ext cx="6096000" cy="954107"/>
          </a:xfrm>
          <a:prstGeom prst="rect">
            <a:avLst/>
          </a:prstGeom>
        </p:spPr>
        <p:txBody>
          <a:bodyPr>
            <a:spAutoFit/>
          </a:bodyPr>
          <a:lstStyle/>
          <a:p>
            <a:r>
              <a:rPr lang="en-US" sz="1400" dirty="0">
                <a:solidFill>
                  <a:schemeClr val="accent6"/>
                </a:solidFill>
              </a:rPr>
              <a:t>MAB is analogy for a common problem that organizations face all the time, that is, how to identify the best message to present to customers (message is broadly defined here i.e. webpages, advertising, images, price) such that it maximizes some business objective (e.g. clickthrough rate, signups, revenue).</a:t>
            </a:r>
          </a:p>
        </p:txBody>
      </p:sp>
    </p:spTree>
    <p:extLst>
      <p:ext uri="{BB962C8B-B14F-4D97-AF65-F5344CB8AC3E}">
        <p14:creationId xmlns:p14="http://schemas.microsoft.com/office/powerpoint/2010/main" val="42676947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359C-3794-4EC7-96A3-92204C51127C}"/>
              </a:ext>
            </a:extLst>
          </p:cNvPr>
          <p:cNvSpPr>
            <a:spLocks noGrp="1"/>
          </p:cNvSpPr>
          <p:nvPr>
            <p:ph type="title"/>
          </p:nvPr>
        </p:nvSpPr>
        <p:spPr>
          <a:xfrm>
            <a:off x="668545" y="381575"/>
            <a:ext cx="10385004" cy="705545"/>
          </a:xfrm>
        </p:spPr>
        <p:txBody>
          <a:bodyPr/>
          <a:lstStyle/>
          <a:p>
            <a:r>
              <a:rPr lang="en-US" b="1" dirty="0"/>
              <a:t>Regret</a:t>
            </a:r>
            <a:br>
              <a:rPr lang="en-US" b="1" dirty="0"/>
            </a:br>
            <a:endParaRPr lang="en-US" dirty="0"/>
          </a:p>
        </p:txBody>
      </p:sp>
      <p:sp>
        <p:nvSpPr>
          <p:cNvPr id="3" name="Content Placeholder 2">
            <a:extLst>
              <a:ext uri="{FF2B5EF4-FFF2-40B4-BE49-F238E27FC236}">
                <a16:creationId xmlns:a16="http://schemas.microsoft.com/office/drawing/2014/main" id="{01943354-83DA-4E5A-9085-5BE580A60D31}"/>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A43C8161-77CC-4F53-BF73-C64B03727FF4}"/>
              </a:ext>
            </a:extLst>
          </p:cNvPr>
          <p:cNvSpPr txBox="1"/>
          <p:nvPr/>
        </p:nvSpPr>
        <p:spPr>
          <a:xfrm>
            <a:off x="668545" y="1087120"/>
            <a:ext cx="8201135" cy="369332"/>
          </a:xfrm>
          <a:prstGeom prst="rect">
            <a:avLst/>
          </a:prstGeom>
          <a:noFill/>
        </p:spPr>
        <p:txBody>
          <a:bodyPr wrap="square" rtlCol="0">
            <a:spAutoFit/>
          </a:bodyPr>
          <a:lstStyle/>
          <a:p>
            <a:r>
              <a:rPr lang="en-US" dirty="0"/>
              <a:t>Difference between maximum reward and reward obtained following the algorithm.</a:t>
            </a:r>
          </a:p>
        </p:txBody>
      </p:sp>
      <p:pic>
        <p:nvPicPr>
          <p:cNvPr id="5" name="Picture 4">
            <a:extLst>
              <a:ext uri="{FF2B5EF4-FFF2-40B4-BE49-F238E27FC236}">
                <a16:creationId xmlns:a16="http://schemas.microsoft.com/office/drawing/2014/main" id="{F85BB932-44F9-44E8-B03B-32622A2B83D0}"/>
              </a:ext>
            </a:extLst>
          </p:cNvPr>
          <p:cNvPicPr>
            <a:picLocks noChangeAspect="1"/>
          </p:cNvPicPr>
          <p:nvPr/>
        </p:nvPicPr>
        <p:blipFill>
          <a:blip r:embed="rId2"/>
          <a:stretch>
            <a:fillRect/>
          </a:stretch>
        </p:blipFill>
        <p:spPr>
          <a:xfrm>
            <a:off x="668545" y="2161997"/>
            <a:ext cx="4239492" cy="3552825"/>
          </a:xfrm>
          <a:prstGeom prst="rect">
            <a:avLst/>
          </a:prstGeom>
        </p:spPr>
      </p:pic>
      <p:pic>
        <p:nvPicPr>
          <p:cNvPr id="6" name="Picture 5">
            <a:extLst>
              <a:ext uri="{FF2B5EF4-FFF2-40B4-BE49-F238E27FC236}">
                <a16:creationId xmlns:a16="http://schemas.microsoft.com/office/drawing/2014/main" id="{F14AB056-91F0-4946-AC91-8899649B258E}"/>
              </a:ext>
            </a:extLst>
          </p:cNvPr>
          <p:cNvPicPr>
            <a:picLocks noChangeAspect="1"/>
          </p:cNvPicPr>
          <p:nvPr/>
        </p:nvPicPr>
        <p:blipFill>
          <a:blip r:embed="rId3"/>
          <a:stretch>
            <a:fillRect/>
          </a:stretch>
        </p:blipFill>
        <p:spPr>
          <a:xfrm>
            <a:off x="5861047" y="2218055"/>
            <a:ext cx="4440147" cy="3552825"/>
          </a:xfrm>
          <a:prstGeom prst="rect">
            <a:avLst/>
          </a:prstGeom>
        </p:spPr>
      </p:pic>
    </p:spTree>
    <p:extLst>
      <p:ext uri="{BB962C8B-B14F-4D97-AF65-F5344CB8AC3E}">
        <p14:creationId xmlns:p14="http://schemas.microsoft.com/office/powerpoint/2010/main" val="375122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8518-80BA-4662-97CD-F3F5CDBBFDE2}"/>
              </a:ext>
            </a:extLst>
          </p:cNvPr>
          <p:cNvSpPr>
            <a:spLocks noGrp="1"/>
          </p:cNvSpPr>
          <p:nvPr>
            <p:ph type="title"/>
          </p:nvPr>
        </p:nvSpPr>
        <p:spPr>
          <a:xfrm>
            <a:off x="1130270" y="953325"/>
            <a:ext cx="9603275" cy="480131"/>
          </a:xfrm>
        </p:spPr>
        <p:txBody>
          <a:bodyPr/>
          <a:lstStyle/>
          <a:p>
            <a:r>
              <a:rPr lang="en-US" sz="2800" dirty="0">
                <a:solidFill>
                  <a:schemeClr val="accent6"/>
                </a:solidFill>
              </a:rPr>
              <a:t>A/B Tests</a:t>
            </a:r>
          </a:p>
        </p:txBody>
      </p:sp>
      <p:sp>
        <p:nvSpPr>
          <p:cNvPr id="3" name="Content Placeholder 2">
            <a:extLst>
              <a:ext uri="{FF2B5EF4-FFF2-40B4-BE49-F238E27FC236}">
                <a16:creationId xmlns:a16="http://schemas.microsoft.com/office/drawing/2014/main" id="{799661BE-49BC-40F7-8F8E-B89686BC69EE}"/>
              </a:ext>
            </a:extLst>
          </p:cNvPr>
          <p:cNvSpPr>
            <a:spLocks noGrp="1"/>
          </p:cNvSpPr>
          <p:nvPr>
            <p:ph idx="1"/>
          </p:nvPr>
        </p:nvSpPr>
        <p:spPr>
          <a:xfrm>
            <a:off x="1130270" y="1682356"/>
            <a:ext cx="9603275" cy="1049235"/>
          </a:xfrm>
        </p:spPr>
        <p:txBody>
          <a:bodyPr/>
          <a:lstStyle/>
          <a:p>
            <a:r>
              <a:rPr lang="en-US" dirty="0">
                <a:solidFill>
                  <a:schemeClr val="accent6"/>
                </a:solidFill>
                <a:latin typeface="+mn-lt"/>
              </a:rPr>
              <a:t>directing a percentage of traffic across each of the variants.</a:t>
            </a:r>
          </a:p>
          <a:p>
            <a:r>
              <a:rPr lang="en-US" dirty="0">
                <a:solidFill>
                  <a:schemeClr val="accent6"/>
                </a:solidFill>
                <a:latin typeface="+mn-lt"/>
              </a:rPr>
              <a:t>performing statistical tests to identify which variant is the best.</a:t>
            </a:r>
          </a:p>
          <a:p>
            <a:pPr marL="0" indent="0">
              <a:buNone/>
            </a:pPr>
            <a:endParaRPr lang="en-US" dirty="0">
              <a:solidFill>
                <a:schemeClr val="accent6"/>
              </a:solidFill>
              <a:latin typeface="+mn-lt"/>
            </a:endParaRPr>
          </a:p>
        </p:txBody>
      </p:sp>
      <p:sp>
        <p:nvSpPr>
          <p:cNvPr id="4" name="TextBox 3">
            <a:extLst>
              <a:ext uri="{FF2B5EF4-FFF2-40B4-BE49-F238E27FC236}">
                <a16:creationId xmlns:a16="http://schemas.microsoft.com/office/drawing/2014/main" id="{9B73291F-7C27-42E2-9F8C-CEA14377193C}"/>
              </a:ext>
            </a:extLst>
          </p:cNvPr>
          <p:cNvSpPr txBox="1"/>
          <p:nvPr/>
        </p:nvSpPr>
        <p:spPr>
          <a:xfrm>
            <a:off x="1130270" y="2844225"/>
            <a:ext cx="2364770" cy="461665"/>
          </a:xfrm>
          <a:prstGeom prst="rect">
            <a:avLst/>
          </a:prstGeom>
          <a:noFill/>
        </p:spPr>
        <p:txBody>
          <a:bodyPr wrap="square" rtlCol="0">
            <a:spAutoFit/>
          </a:bodyPr>
          <a:lstStyle/>
          <a:p>
            <a:r>
              <a:rPr lang="en-US" sz="2400" dirty="0">
                <a:solidFill>
                  <a:schemeClr val="accent6"/>
                </a:solidFill>
              </a:rPr>
              <a:t>Limitations</a:t>
            </a:r>
          </a:p>
        </p:txBody>
      </p:sp>
      <p:sp>
        <p:nvSpPr>
          <p:cNvPr id="5" name="TextBox 4">
            <a:extLst>
              <a:ext uri="{FF2B5EF4-FFF2-40B4-BE49-F238E27FC236}">
                <a16:creationId xmlns:a16="http://schemas.microsoft.com/office/drawing/2014/main" id="{3F79260B-3AAD-40D6-B889-75CF08C888D8}"/>
              </a:ext>
            </a:extLst>
          </p:cNvPr>
          <p:cNvSpPr txBox="1"/>
          <p:nvPr/>
        </p:nvSpPr>
        <p:spPr>
          <a:xfrm>
            <a:off x="1130270" y="3541634"/>
            <a:ext cx="97612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solidFill>
              </a:rPr>
              <a:t>Fails when there are many variations.</a:t>
            </a:r>
          </a:p>
          <a:p>
            <a:pPr marL="285750" indent="-285750">
              <a:buFont typeface="Arial" panose="020B0604020202020204" pitchFamily="34" charset="0"/>
              <a:buChar char="•"/>
            </a:pPr>
            <a:r>
              <a:rPr lang="en-US" dirty="0">
                <a:solidFill>
                  <a:schemeClr val="accent6"/>
                </a:solidFill>
              </a:rPr>
              <a:t>Opportunity Cost Is high.</a:t>
            </a:r>
          </a:p>
          <a:p>
            <a:endParaRPr lang="en-US" dirty="0">
              <a:solidFill>
                <a:schemeClr val="accent6"/>
              </a:solidFill>
            </a:endParaRPr>
          </a:p>
          <a:p>
            <a:r>
              <a:rPr lang="en-US" dirty="0">
                <a:solidFill>
                  <a:schemeClr val="accent6"/>
                </a:solidFill>
              </a:rPr>
              <a:t>Opportunity Cost: what did I miss out on by putting my money into investment A rather than that investment B?</a:t>
            </a:r>
          </a:p>
          <a:p>
            <a:pPr marL="285750" indent="-285750">
              <a:buFont typeface="Arial" panose="020B0604020202020204" pitchFamily="34" charset="0"/>
              <a:buChar char="•"/>
            </a:pPr>
            <a:endParaRPr lang="en-US" dirty="0">
              <a:solidFill>
                <a:schemeClr val="accent6"/>
              </a:solidFill>
            </a:endParaRPr>
          </a:p>
        </p:txBody>
      </p:sp>
    </p:spTree>
    <p:extLst>
      <p:ext uri="{BB962C8B-B14F-4D97-AF65-F5344CB8AC3E}">
        <p14:creationId xmlns:p14="http://schemas.microsoft.com/office/powerpoint/2010/main" val="283629953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5D99-FC46-4F4B-B595-20DE014C65A4}"/>
              </a:ext>
            </a:extLst>
          </p:cNvPr>
          <p:cNvSpPr>
            <a:spLocks noGrp="1"/>
          </p:cNvSpPr>
          <p:nvPr>
            <p:ph type="title"/>
          </p:nvPr>
        </p:nvSpPr>
        <p:spPr>
          <a:xfrm>
            <a:off x="618423" y="415290"/>
            <a:ext cx="10515600" cy="1325563"/>
          </a:xfrm>
        </p:spPr>
        <p:txBody>
          <a:bodyPr>
            <a:normAutofit/>
          </a:bodyPr>
          <a:lstStyle/>
          <a:p>
            <a:r>
              <a:rPr lang="en-US" sz="2800" b="1" dirty="0">
                <a:solidFill>
                  <a:schemeClr val="accent6"/>
                </a:solidFill>
              </a:rPr>
              <a:t>Exploration-Exploitation Tradeoff</a:t>
            </a:r>
          </a:p>
        </p:txBody>
      </p:sp>
      <p:graphicFrame>
        <p:nvGraphicFramePr>
          <p:cNvPr id="29" name="Content Placeholder 2">
            <a:extLst>
              <a:ext uri="{FF2B5EF4-FFF2-40B4-BE49-F238E27FC236}">
                <a16:creationId xmlns:a16="http://schemas.microsoft.com/office/drawing/2014/main" id="{644D8BEF-1F3A-424F-89EF-8B7C1BE10300}"/>
              </a:ext>
            </a:extLst>
          </p:cNvPr>
          <p:cNvGraphicFramePr>
            <a:graphicFrameLocks noGrp="1"/>
          </p:cNvGraphicFramePr>
          <p:nvPr>
            <p:ph idx="1"/>
            <p:extLst>
              <p:ext uri="{D42A27DB-BD31-4B8C-83A1-F6EECF244321}">
                <p14:modId xmlns:p14="http://schemas.microsoft.com/office/powerpoint/2010/main" val="3446310902"/>
              </p:ext>
            </p:extLst>
          </p:nvPr>
        </p:nvGraphicFramePr>
        <p:xfrm>
          <a:off x="6858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72931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rywsUc6VSb6qlL_KkHPx8Q"/>
</p:tagLst>
</file>

<file path=ppt/theme/theme1.xml><?xml version="1.0" encoding="utf-8"?>
<a:theme xmlns:a="http://schemas.openxmlformats.org/drawingml/2006/main" name="Custom Design">
  <a:themeElements>
    <a:clrScheme name="Benutzerdefiniert 5">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00000"/>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Benutzerdefiniert 6">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C0C0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Benutzerdefiniert 5">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00000"/>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Benutzerdefiniert 6">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C0C0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Benutzerdefiniert 5">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00000"/>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55439693E321348BD86CE7DD07546F4" ma:contentTypeVersion="8" ma:contentTypeDescription="Create a new document." ma:contentTypeScope="" ma:versionID="bb89e80d4b2e2a771d9f0f662d42ef82">
  <xsd:schema xmlns:xsd="http://www.w3.org/2001/XMLSchema" xmlns:xs="http://www.w3.org/2001/XMLSchema" xmlns:p="http://schemas.microsoft.com/office/2006/metadata/properties" xmlns:ns2="c16970e4-8781-4a52-bc1c-1c4816683746" targetNamespace="http://schemas.microsoft.com/office/2006/metadata/properties" ma:root="true" ma:fieldsID="6c8045c9a2786e1a44a4d6540e558d16" ns2:_="">
    <xsd:import namespace="c16970e4-8781-4a52-bc1c-1c48166837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6970e4-8781-4a52-bc1c-1c48166837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2EAF06-016B-4EDB-81F1-46069326A384}">
  <ds:schemaRefs>
    <ds:schemaRef ds:uri="http://schemas.microsoft.com/office/2006/metadata/properties"/>
    <ds:schemaRef ds:uri="c16970e4-8781-4a52-bc1c-1c4816683746"/>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DB14832-0AF2-473A-8A6A-3DC5DE485896}">
  <ds:schemaRefs>
    <ds:schemaRef ds:uri="http://schemas.microsoft.com/sharepoint/v3/contenttype/forms"/>
  </ds:schemaRefs>
</ds:datastoreItem>
</file>

<file path=customXml/itemProps3.xml><?xml version="1.0" encoding="utf-8"?>
<ds:datastoreItem xmlns:ds="http://schemas.openxmlformats.org/officeDocument/2006/customXml" ds:itemID="{760CC740-4DDF-4990-B5ED-BCDFFD9D3C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6970e4-8781-4a52-bc1c-1c48166837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449</TotalTime>
  <Words>1035</Words>
  <Application>Microsoft Office PowerPoint</Application>
  <PresentationFormat>Widescreen</PresentationFormat>
  <Paragraphs>120</Paragraphs>
  <Slides>15</Slides>
  <Notes>1</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15</vt:i4>
      </vt:variant>
    </vt:vector>
  </HeadingPairs>
  <TitlesOfParts>
    <vt:vector size="28" baseType="lpstr">
      <vt:lpstr>Arial</vt:lpstr>
      <vt:lpstr>Calibri</vt:lpstr>
      <vt:lpstr>Calibri Light</vt:lpstr>
      <vt:lpstr>Courier New</vt:lpstr>
      <vt:lpstr>Droid Serif</vt:lpstr>
      <vt:lpstr>Lato</vt:lpstr>
      <vt:lpstr>Wingdings</vt:lpstr>
      <vt:lpstr>Custom Design</vt:lpstr>
      <vt:lpstr>5_Custom Design</vt:lpstr>
      <vt:lpstr>1_Custom Design</vt:lpstr>
      <vt:lpstr>2_Custom Design</vt:lpstr>
      <vt:lpstr>3_Custom Design</vt:lpstr>
      <vt:lpstr>think-cell Folie</vt:lpstr>
      <vt:lpstr>Dynamic pricing using Reinforcement Learning</vt:lpstr>
      <vt:lpstr>PowerPoint Presentation</vt:lpstr>
      <vt:lpstr>PowerPoint Presentation</vt:lpstr>
      <vt:lpstr>PowerPoint Presentation</vt:lpstr>
      <vt:lpstr>Reinforcement learning is an area of machine learning concerned with how software agents ought to take actions in an environment to maximize some notion of cumulative reward.</vt:lpstr>
      <vt:lpstr>MAB: Multi Armed Bandit Problem </vt:lpstr>
      <vt:lpstr>Regret </vt:lpstr>
      <vt:lpstr>A/B Tests</vt:lpstr>
      <vt:lpstr>Exploration-Exploitation Tradeoff</vt:lpstr>
      <vt:lpstr>Epsilon(e)-Greedy </vt:lpstr>
      <vt:lpstr>UCB (Upper Confidence Bound)</vt:lpstr>
      <vt:lpstr>Gamma Distribution </vt:lpstr>
      <vt:lpstr>Thompson Sampling </vt:lpstr>
      <vt:lpstr>Dynamic pricing for hotel rooms with Reinforcement Learning</vt:lpstr>
      <vt:lpstr>Technical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using Reinforcement Learning</dc:title>
  <dc:creator>Hariram G</dc:creator>
  <cp:lastModifiedBy>Vijay Garg</cp:lastModifiedBy>
  <cp:revision>18</cp:revision>
  <dcterms:created xsi:type="dcterms:W3CDTF">2019-11-25T18:54:23Z</dcterms:created>
  <dcterms:modified xsi:type="dcterms:W3CDTF">2019-11-26T12:11:52Z</dcterms:modified>
</cp:coreProperties>
</file>