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3CB4A9C-5EA4-4855-A6EF-B0DBFBC78603}">
          <p14:sldIdLst>
            <p14:sldId id="256"/>
            <p14:sldId id="257"/>
          </p14:sldIdLst>
        </p14:section>
        <p14:section name="Untitled Section" id="{D4C585D5-8272-4E45-A2FF-98485BFFCCCD}">
          <p14:sldIdLst>
            <p14:sldId id="258"/>
            <p14:sldId id="259"/>
          </p14:sldIdLst>
        </p14:section>
        <p14:section name="Untitled Section" id="{E184E886-819B-45D6-9891-0A45988B7269}">
          <p14:sldIdLst>
            <p14:sldId id="260"/>
            <p14:sldId id="261"/>
            <p14:sldId id="262"/>
            <p14:sldId id="263"/>
            <p14:sldId id="264"/>
            <p14:sldId id="265"/>
            <p14:sldId id="266"/>
            <p14:sldId id="267"/>
            <p14:sldId id="26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6" y="1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15-Nov-19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15-Nov-19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15-Nov-19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15-Nov-19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15-Nov-19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15-Nov-19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15-Nov-19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15-Nov-19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15-Nov-19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15-Nov-19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15-Nov-19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15-Nov-19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7655F-9EC0-4F81-9223-97B50FAFC8F4}"/>
              </a:ext>
            </a:extLst>
          </p:cNvPr>
          <p:cNvSpPr>
            <a:spLocks noGrp="1"/>
          </p:cNvSpPr>
          <p:nvPr>
            <p:ph type="ctrTitle"/>
          </p:nvPr>
        </p:nvSpPr>
        <p:spPr>
          <a:xfrm>
            <a:off x="471638" y="802298"/>
            <a:ext cx="11386685" cy="2541431"/>
          </a:xfrm>
        </p:spPr>
        <p:txBody>
          <a:bodyPr/>
          <a:lstStyle/>
          <a:p>
            <a:r>
              <a:rPr lang="en-US" dirty="0"/>
              <a:t>Reinforcement learning</a:t>
            </a:r>
          </a:p>
        </p:txBody>
      </p:sp>
      <p:sp>
        <p:nvSpPr>
          <p:cNvPr id="3" name="Subtitle 2">
            <a:extLst>
              <a:ext uri="{FF2B5EF4-FFF2-40B4-BE49-F238E27FC236}">
                <a16:creationId xmlns:a16="http://schemas.microsoft.com/office/drawing/2014/main" id="{11FC2F86-4D95-4F01-848D-2D7177CED440}"/>
              </a:ext>
            </a:extLst>
          </p:cNvPr>
          <p:cNvSpPr>
            <a:spLocks noGrp="1"/>
          </p:cNvSpPr>
          <p:nvPr>
            <p:ph type="subTitle" idx="1"/>
          </p:nvPr>
        </p:nvSpPr>
        <p:spPr>
          <a:xfrm>
            <a:off x="4487213" y="3675582"/>
            <a:ext cx="8637072" cy="977621"/>
          </a:xfrm>
        </p:spPr>
        <p:txBody>
          <a:bodyPr/>
          <a:lstStyle/>
          <a:p>
            <a:pPr marL="285750" indent="-285750">
              <a:buFontTx/>
              <a:buChar char="-"/>
            </a:pPr>
            <a:r>
              <a:rPr lang="en-US" dirty="0"/>
              <a:t>Program learning by itself in the real environment.</a:t>
            </a:r>
          </a:p>
          <a:p>
            <a:endParaRPr lang="en-US" dirty="0"/>
          </a:p>
        </p:txBody>
      </p:sp>
    </p:spTree>
    <p:extLst>
      <p:ext uri="{BB962C8B-B14F-4D97-AF65-F5344CB8AC3E}">
        <p14:creationId xmlns:p14="http://schemas.microsoft.com/office/powerpoint/2010/main" val="3341135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ED2B910-B28F-4A54-B17C-8B7E5893A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C545F118-1DF8-46A9-8A77-B3D9422CEA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98775"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2" name="Rectangle 21">
            <a:extLst>
              <a:ext uri="{FF2B5EF4-FFF2-40B4-BE49-F238E27FC236}">
                <a16:creationId xmlns:a16="http://schemas.microsoft.com/office/drawing/2014/main" id="{7CAB7D27-148D-4082-B160-72FAD580D6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4" name="Picture 3">
            <a:extLst>
              <a:ext uri="{FF2B5EF4-FFF2-40B4-BE49-F238E27FC236}">
                <a16:creationId xmlns:a16="http://schemas.microsoft.com/office/drawing/2014/main" id="{370152B4-8B50-4515-8EE5-74F5C1FAA761}"/>
              </a:ext>
            </a:extLst>
          </p:cNvPr>
          <p:cNvPicPr>
            <a:picLocks noChangeAspect="1"/>
          </p:cNvPicPr>
          <p:nvPr/>
        </p:nvPicPr>
        <p:blipFill>
          <a:blip r:embed="rId2"/>
          <a:stretch>
            <a:fillRect/>
          </a:stretch>
        </p:blipFill>
        <p:spPr>
          <a:xfrm>
            <a:off x="632239" y="1283877"/>
            <a:ext cx="4074836" cy="886277"/>
          </a:xfrm>
          <a:prstGeom prst="rect">
            <a:avLst/>
          </a:prstGeom>
        </p:spPr>
      </p:pic>
      <p:pic>
        <p:nvPicPr>
          <p:cNvPr id="5" name="Picture 4">
            <a:extLst>
              <a:ext uri="{FF2B5EF4-FFF2-40B4-BE49-F238E27FC236}">
                <a16:creationId xmlns:a16="http://schemas.microsoft.com/office/drawing/2014/main" id="{6F592656-4BCD-4221-8D6C-79F4D9C37EA9}"/>
              </a:ext>
            </a:extLst>
          </p:cNvPr>
          <p:cNvPicPr>
            <a:picLocks noChangeAspect="1"/>
          </p:cNvPicPr>
          <p:nvPr/>
        </p:nvPicPr>
        <p:blipFill>
          <a:blip r:embed="rId3"/>
          <a:stretch>
            <a:fillRect/>
          </a:stretch>
        </p:blipFill>
        <p:spPr>
          <a:xfrm>
            <a:off x="632239" y="3757449"/>
            <a:ext cx="4074836" cy="1253012"/>
          </a:xfrm>
          <a:prstGeom prst="rect">
            <a:avLst/>
          </a:prstGeom>
        </p:spPr>
      </p:pic>
      <p:sp>
        <p:nvSpPr>
          <p:cNvPr id="3" name="Content Placeholder 2">
            <a:extLst>
              <a:ext uri="{FF2B5EF4-FFF2-40B4-BE49-F238E27FC236}">
                <a16:creationId xmlns:a16="http://schemas.microsoft.com/office/drawing/2014/main" id="{CE846E17-39A1-4AF7-BB8F-9274A9E72CA7}"/>
              </a:ext>
            </a:extLst>
          </p:cNvPr>
          <p:cNvSpPr>
            <a:spLocks noGrp="1"/>
          </p:cNvSpPr>
          <p:nvPr>
            <p:ph idx="1"/>
          </p:nvPr>
        </p:nvSpPr>
        <p:spPr>
          <a:xfrm>
            <a:off x="6197600" y="2015732"/>
            <a:ext cx="4549214" cy="3450613"/>
          </a:xfrm>
        </p:spPr>
        <p:txBody>
          <a:bodyPr>
            <a:normAutofit/>
          </a:bodyPr>
          <a:lstStyle/>
          <a:p>
            <a:r>
              <a:rPr lang="en-US" dirty="0"/>
              <a:t> the optimal durations of the price intervals have to be exponentially increasing.</a:t>
            </a:r>
          </a:p>
          <a:p>
            <a:r>
              <a:rPr lang="en-US" dirty="0"/>
              <a:t>α is a coefficient that depends on the demand distribution</a:t>
            </a:r>
          </a:p>
        </p:txBody>
      </p:sp>
      <p:pic>
        <p:nvPicPr>
          <p:cNvPr id="24" name="Picture 23">
            <a:extLst>
              <a:ext uri="{FF2B5EF4-FFF2-40B4-BE49-F238E27FC236}">
                <a16:creationId xmlns:a16="http://schemas.microsoft.com/office/drawing/2014/main" id="{CD88FC76-F691-462A-BCF9-0BA4F5DE6D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6" name="Straight Connector 25">
            <a:extLst>
              <a:ext uri="{FF2B5EF4-FFF2-40B4-BE49-F238E27FC236}">
                <a16:creationId xmlns:a16="http://schemas.microsoft.com/office/drawing/2014/main" id="{33204A7E-B7E9-42D0-9DC4-B82FDC8C4B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1798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4B4C1-09E8-4D30-BB7A-3FB4B202F6FD}"/>
              </a:ext>
            </a:extLst>
          </p:cNvPr>
          <p:cNvSpPr>
            <a:spLocks noGrp="1"/>
          </p:cNvSpPr>
          <p:nvPr>
            <p:ph type="title"/>
          </p:nvPr>
        </p:nvSpPr>
        <p:spPr/>
        <p:txBody>
          <a:bodyPr/>
          <a:lstStyle/>
          <a:p>
            <a:r>
              <a:rPr lang="en-US" dirty="0"/>
              <a:t>Price generation for each interval</a:t>
            </a:r>
          </a:p>
        </p:txBody>
      </p:sp>
      <p:sp>
        <p:nvSpPr>
          <p:cNvPr id="3" name="Content Placeholder 2">
            <a:extLst>
              <a:ext uri="{FF2B5EF4-FFF2-40B4-BE49-F238E27FC236}">
                <a16:creationId xmlns:a16="http://schemas.microsoft.com/office/drawing/2014/main" id="{7B11B455-3E8D-4047-B335-686094B56087}"/>
              </a:ext>
            </a:extLst>
          </p:cNvPr>
          <p:cNvSpPr>
            <a:spLocks noGrp="1"/>
          </p:cNvSpPr>
          <p:nvPr>
            <p:ph idx="1"/>
          </p:nvPr>
        </p:nvSpPr>
        <p:spPr/>
        <p:txBody>
          <a:bodyPr/>
          <a:lstStyle/>
          <a:p>
            <a:pPr marL="0" indent="0">
              <a:buNone/>
            </a:pPr>
            <a:r>
              <a:rPr lang="en-US" dirty="0"/>
              <a:t>Approach 1</a:t>
            </a:r>
          </a:p>
          <a:p>
            <a:r>
              <a:rPr lang="en-US" dirty="0"/>
              <a:t>generate a set of parametric demand functions</a:t>
            </a:r>
          </a:p>
          <a:p>
            <a:r>
              <a:rPr lang="en-US" dirty="0"/>
              <a:t>pick the hypothesis that most closely corresponds to the observed demand at the end of each time interval</a:t>
            </a:r>
          </a:p>
          <a:p>
            <a:r>
              <a:rPr lang="en-US" dirty="0"/>
              <a:t>optimize the price for the next interval based on this hypothesis</a:t>
            </a:r>
          </a:p>
        </p:txBody>
      </p:sp>
    </p:spTree>
    <p:extLst>
      <p:ext uri="{BB962C8B-B14F-4D97-AF65-F5344CB8AC3E}">
        <p14:creationId xmlns:p14="http://schemas.microsoft.com/office/powerpoint/2010/main" val="4119735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F891EB-ED45-44C3-95D6-FFB2EC07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EA385B8-7C85-4CE0-AE3A-00EB627B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2E26275D-9574-4752-BF36-1301FDA5BC53}"/>
              </a:ext>
            </a:extLst>
          </p:cNvPr>
          <p:cNvSpPr>
            <a:spLocks noGrp="1"/>
          </p:cNvSpPr>
          <p:nvPr>
            <p:ph type="title"/>
          </p:nvPr>
        </p:nvSpPr>
        <p:spPr>
          <a:xfrm>
            <a:off x="812205" y="804519"/>
            <a:ext cx="3241820" cy="4431360"/>
          </a:xfrm>
        </p:spPr>
        <p:txBody>
          <a:bodyPr anchor="ctr">
            <a:normAutofit/>
          </a:bodyPr>
          <a:lstStyle/>
          <a:p>
            <a:r>
              <a:rPr lang="en-US"/>
              <a:t>Complete Algorithm</a:t>
            </a:r>
            <a:endParaRPr lang="en-US" dirty="0"/>
          </a:p>
        </p:txBody>
      </p:sp>
      <p:cxnSp>
        <p:nvCxnSpPr>
          <p:cNvPr id="34" name="Straight Connector 11">
            <a:extLst>
              <a:ext uri="{FF2B5EF4-FFF2-40B4-BE49-F238E27FC236}">
                <a16:creationId xmlns:a16="http://schemas.microsoft.com/office/drawing/2014/main" id="{19AF263B-E208-40DF-A182-5193478DC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45156" y="890353"/>
            <a:ext cx="0" cy="457200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5" name="Content Placeholder 2">
            <a:extLst>
              <a:ext uri="{FF2B5EF4-FFF2-40B4-BE49-F238E27FC236}">
                <a16:creationId xmlns:a16="http://schemas.microsoft.com/office/drawing/2014/main" id="{5FF57F89-D224-4A12-B030-F0A673C9540B}"/>
              </a:ext>
            </a:extLst>
          </p:cNvPr>
          <p:cNvSpPr>
            <a:spLocks noGrp="1"/>
          </p:cNvSpPr>
          <p:nvPr>
            <p:ph idx="1"/>
          </p:nvPr>
        </p:nvSpPr>
        <p:spPr>
          <a:xfrm>
            <a:off x="4637863" y="804520"/>
            <a:ext cx="6102559" cy="4431359"/>
          </a:xfrm>
        </p:spPr>
        <p:txBody>
          <a:bodyPr anchor="ctr">
            <a:normAutofit/>
          </a:bodyPr>
          <a:lstStyle/>
          <a:p>
            <a:pPr fontAlgn="base"/>
            <a:r>
              <a:rPr lang="en-US" sz="1700" dirty="0"/>
              <a:t>Generate a set of kk demand functions d1,…,dk</a:t>
            </a:r>
          </a:p>
          <a:p>
            <a:pPr fontAlgn="base"/>
            <a:r>
              <a:rPr lang="en-US" sz="1700" dirty="0"/>
              <a:t>Compute the optimal price for each demand function, so the set of optimal prices is p∗1,…,p∗kp1∗,…,pk∗</a:t>
            </a:r>
          </a:p>
          <a:p>
            <a:pPr fontAlgn="base"/>
            <a:r>
              <a:rPr lang="en-US" sz="1700" dirty="0"/>
              <a:t>Pick random </a:t>
            </a:r>
            <a:r>
              <a:rPr lang="en-US" sz="1700" dirty="0" err="1"/>
              <a:t>p∗ipi</a:t>
            </a:r>
            <a:r>
              <a:rPr lang="en-US" sz="1700" dirty="0"/>
              <a:t>∗ as the initial price p1p1</a:t>
            </a:r>
          </a:p>
          <a:p>
            <a:pPr fontAlgn="base"/>
            <a:r>
              <a:rPr lang="en-US" sz="1700" dirty="0"/>
              <a:t>For each interval 1≤i≤m−11≤i≤m−1:</a:t>
            </a:r>
          </a:p>
          <a:p>
            <a:pPr lvl="1" fontAlgn="base"/>
            <a:r>
              <a:rPr lang="en-US" sz="1700" dirty="0"/>
              <a:t>Offer price  pi  </a:t>
            </a:r>
            <a:r>
              <a:rPr lang="en-US" sz="1700" dirty="0" err="1"/>
              <a:t>pi</a:t>
            </a:r>
            <a:r>
              <a:rPr lang="en-US" sz="1700" dirty="0"/>
              <a:t>  for  </a:t>
            </a:r>
            <a:r>
              <a:rPr lang="el-GR" sz="1700" dirty="0"/>
              <a:t>α</a:t>
            </a:r>
            <a:r>
              <a:rPr lang="en-US" sz="1700" dirty="0" err="1"/>
              <a:t>logm−i</a:t>
            </a:r>
            <a:r>
              <a:rPr lang="en-US" sz="1700" dirty="0"/>
              <a:t>(T)  </a:t>
            </a:r>
            <a:r>
              <a:rPr lang="el-GR" sz="1700" dirty="0"/>
              <a:t>α</a:t>
            </a:r>
            <a:r>
              <a:rPr lang="en-US" sz="1700" dirty="0" err="1"/>
              <a:t>logm−i</a:t>
            </a:r>
            <a:r>
              <a:rPr lang="en-US" sz="1700" dirty="0"/>
              <a:t>⁡(T)  time units</a:t>
            </a:r>
          </a:p>
          <a:p>
            <a:pPr lvl="1" fontAlgn="base"/>
            <a:r>
              <a:rPr lang="en-US" sz="1700" dirty="0"/>
              <a:t>Observe the average demand per time unit </a:t>
            </a:r>
            <a:r>
              <a:rPr lang="en-US" sz="1700" dirty="0" err="1"/>
              <a:t>DiDi</a:t>
            </a:r>
            <a:endParaRPr lang="en-US" sz="1700" dirty="0"/>
          </a:p>
          <a:p>
            <a:pPr lvl="1" fontAlgn="base"/>
            <a:r>
              <a:rPr lang="en-US" sz="1700" dirty="0"/>
              <a:t>Find </a:t>
            </a:r>
            <a:r>
              <a:rPr lang="en-US" sz="1700" dirty="0" err="1"/>
              <a:t>djdj</a:t>
            </a:r>
            <a:r>
              <a:rPr lang="en-US" sz="1700" dirty="0"/>
              <a:t> that minimizes |</a:t>
            </a:r>
            <a:r>
              <a:rPr lang="en-US" sz="1700" dirty="0" err="1"/>
              <a:t>dj</a:t>
            </a:r>
            <a:r>
              <a:rPr lang="en-US" sz="1700" dirty="0"/>
              <a:t>(pi)−Di||</a:t>
            </a:r>
            <a:r>
              <a:rPr lang="en-US" sz="1700" dirty="0" err="1"/>
              <a:t>dj</a:t>
            </a:r>
            <a:r>
              <a:rPr lang="en-US" sz="1700" dirty="0"/>
              <a:t>(pi)−Di|</a:t>
            </a:r>
          </a:p>
          <a:p>
            <a:pPr lvl="1" fontAlgn="base"/>
            <a:r>
              <a:rPr lang="en-US" sz="1700" dirty="0"/>
              <a:t>Pick </a:t>
            </a:r>
            <a:r>
              <a:rPr lang="en-US" sz="1700" dirty="0" err="1"/>
              <a:t>p∗jpj</a:t>
            </a:r>
            <a:r>
              <a:rPr lang="en-US" sz="1700" dirty="0"/>
              <a:t>∗ as the next price pi+1pi+1</a:t>
            </a:r>
          </a:p>
          <a:p>
            <a:pPr fontAlgn="base"/>
            <a:r>
              <a:rPr lang="en-US" sz="1700" dirty="0"/>
              <a:t>Offer price </a:t>
            </a:r>
            <a:r>
              <a:rPr lang="en-US" sz="1700" dirty="0" err="1"/>
              <a:t>pmpm</a:t>
            </a:r>
            <a:r>
              <a:rPr lang="en-US" sz="1700" dirty="0"/>
              <a:t> until the end of the product life cycle</a:t>
            </a:r>
          </a:p>
          <a:p>
            <a:endParaRPr lang="en-US" sz="1700" dirty="0"/>
          </a:p>
        </p:txBody>
      </p:sp>
      <p:pic>
        <p:nvPicPr>
          <p:cNvPr id="36" name="Picture 13">
            <a:extLst>
              <a:ext uri="{FF2B5EF4-FFF2-40B4-BE49-F238E27FC236}">
                <a16:creationId xmlns:a16="http://schemas.microsoft.com/office/drawing/2014/main" id="{DCC0100C-A457-45B1-8A8B-8740F43EC1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3221057415"/>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FD6DF-BE60-48AF-8357-5ED053AB09E6}"/>
              </a:ext>
            </a:extLst>
          </p:cNvPr>
          <p:cNvSpPr>
            <a:spLocks noGrp="1"/>
          </p:cNvSpPr>
          <p:nvPr>
            <p:ph type="title"/>
          </p:nvPr>
        </p:nvSpPr>
        <p:spPr/>
        <p:txBody>
          <a:bodyPr/>
          <a:lstStyle/>
          <a:p>
            <a:r>
              <a:rPr lang="en-US" dirty="0"/>
              <a:t>Scenario 2: Continuous experimentation under pricing rules.	 </a:t>
            </a:r>
          </a:p>
        </p:txBody>
      </p:sp>
      <p:sp>
        <p:nvSpPr>
          <p:cNvPr id="3" name="Content Placeholder 2">
            <a:extLst>
              <a:ext uri="{FF2B5EF4-FFF2-40B4-BE49-F238E27FC236}">
                <a16:creationId xmlns:a16="http://schemas.microsoft.com/office/drawing/2014/main" id="{296617A1-BD62-48A4-A11A-FCC3E36479D6}"/>
              </a:ext>
            </a:extLst>
          </p:cNvPr>
          <p:cNvSpPr>
            <a:spLocks noGrp="1"/>
          </p:cNvSpPr>
          <p:nvPr>
            <p:ph idx="1"/>
          </p:nvPr>
        </p:nvSpPr>
        <p:spPr/>
        <p:txBody>
          <a:bodyPr>
            <a:normAutofit fontScale="85000" lnSpcReduction="20000"/>
          </a:bodyPr>
          <a:lstStyle/>
          <a:p>
            <a:r>
              <a:rPr lang="en-US" dirty="0"/>
              <a:t>Assumptions are the limitations of the first scenario.</a:t>
            </a:r>
          </a:p>
          <a:p>
            <a:r>
              <a:rPr lang="en-US" dirty="0"/>
              <a:t>Demand keeps changing in the dynamic environment.</a:t>
            </a:r>
          </a:p>
          <a:p>
            <a:pPr marL="0" indent="0">
              <a:buNone/>
            </a:pPr>
            <a:r>
              <a:rPr lang="en-US" dirty="0"/>
              <a:t>Scope Of Improvement</a:t>
            </a:r>
          </a:p>
          <a:p>
            <a:r>
              <a:rPr lang="en-US" dirty="0"/>
              <a:t>More flexible and efficient framework by utilizing Bayesian methods for demand estimation.</a:t>
            </a:r>
          </a:p>
          <a:p>
            <a:r>
              <a:rPr lang="en-US" dirty="0"/>
              <a:t>replace the fixed price change schedule with continuous exploration.</a:t>
            </a:r>
          </a:p>
          <a:p>
            <a:pPr marL="0" indent="0">
              <a:buNone/>
            </a:pPr>
            <a:r>
              <a:rPr lang="en-US" dirty="0"/>
              <a:t>Benefits</a:t>
            </a:r>
          </a:p>
          <a:p>
            <a:r>
              <a:rPr lang="en-US" dirty="0"/>
              <a:t>More accurately update the demand distribution model with every observed sample.</a:t>
            </a:r>
          </a:p>
          <a:p>
            <a:r>
              <a:rPr lang="en-US" dirty="0"/>
              <a:t>quantify the uncertainty in the model parameter estimates.</a:t>
            </a:r>
          </a:p>
          <a:p>
            <a:r>
              <a:rPr lang="en-US" dirty="0"/>
              <a:t>breadth of exploration can be derived from the uncertainty of the demand estimates.</a:t>
            </a:r>
          </a:p>
        </p:txBody>
      </p:sp>
    </p:spTree>
    <p:extLst>
      <p:ext uri="{BB962C8B-B14F-4D97-AF65-F5344CB8AC3E}">
        <p14:creationId xmlns:p14="http://schemas.microsoft.com/office/powerpoint/2010/main" val="514207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24707-66FE-40BC-9F41-CC63ACE09EE3}"/>
              </a:ext>
            </a:extLst>
          </p:cNvPr>
          <p:cNvSpPr>
            <a:spLocks noGrp="1"/>
          </p:cNvSpPr>
          <p:nvPr>
            <p:ph type="title"/>
          </p:nvPr>
        </p:nvSpPr>
        <p:spPr>
          <a:xfrm>
            <a:off x="1451579" y="866273"/>
            <a:ext cx="10650593" cy="875899"/>
          </a:xfrm>
        </p:spPr>
        <p:txBody>
          <a:bodyPr>
            <a:normAutofit fontScale="90000"/>
          </a:bodyPr>
          <a:lstStyle/>
          <a:p>
            <a:r>
              <a:rPr lang="en-US" sz="6600" dirty="0"/>
              <a:t>Dynamic pricing</a:t>
            </a:r>
          </a:p>
        </p:txBody>
      </p:sp>
      <p:sp>
        <p:nvSpPr>
          <p:cNvPr id="3" name="Content Placeholder 2">
            <a:extLst>
              <a:ext uri="{FF2B5EF4-FFF2-40B4-BE49-F238E27FC236}">
                <a16:creationId xmlns:a16="http://schemas.microsoft.com/office/drawing/2014/main" id="{F0E072B2-D54D-4EC5-BA58-9E138CE3614C}"/>
              </a:ext>
            </a:extLst>
          </p:cNvPr>
          <p:cNvSpPr>
            <a:spLocks noGrp="1"/>
          </p:cNvSpPr>
          <p:nvPr>
            <p:ph idx="1"/>
          </p:nvPr>
        </p:nvSpPr>
        <p:spPr>
          <a:xfrm>
            <a:off x="2498897" y="2136808"/>
            <a:ext cx="9603275" cy="2299633"/>
          </a:xfrm>
        </p:spPr>
        <p:txBody>
          <a:bodyPr/>
          <a:lstStyle/>
          <a:p>
            <a:r>
              <a:rPr lang="en-US" dirty="0"/>
              <a:t>Reinforcement use case for setting the optimal price in the dynamic environment.</a:t>
            </a:r>
          </a:p>
        </p:txBody>
      </p:sp>
      <p:sp>
        <p:nvSpPr>
          <p:cNvPr id="4" name="TextBox 3">
            <a:extLst>
              <a:ext uri="{FF2B5EF4-FFF2-40B4-BE49-F238E27FC236}">
                <a16:creationId xmlns:a16="http://schemas.microsoft.com/office/drawing/2014/main" id="{F0B90883-7222-4A44-BD40-48F4999E350E}"/>
              </a:ext>
            </a:extLst>
          </p:cNvPr>
          <p:cNvSpPr txBox="1"/>
          <p:nvPr/>
        </p:nvSpPr>
        <p:spPr>
          <a:xfrm>
            <a:off x="818147" y="3128211"/>
            <a:ext cx="10732169" cy="1200329"/>
          </a:xfrm>
          <a:prstGeom prst="rect">
            <a:avLst/>
          </a:prstGeom>
          <a:noFill/>
        </p:spPr>
        <p:txBody>
          <a:bodyPr wrap="square" rtlCol="0">
            <a:spAutoFit/>
          </a:bodyPr>
          <a:lstStyle/>
          <a:p>
            <a:r>
              <a:rPr lang="en-US" dirty="0"/>
              <a:t>Examples:</a:t>
            </a:r>
          </a:p>
          <a:p>
            <a:pPr marL="342900" indent="-342900">
              <a:buFont typeface="+mj-lt"/>
              <a:buAutoNum type="arabicPeriod"/>
            </a:pPr>
            <a:r>
              <a:rPr lang="en-US" dirty="0"/>
              <a:t>Hotel Room Pricing</a:t>
            </a:r>
          </a:p>
          <a:p>
            <a:pPr marL="342900" indent="-342900">
              <a:buFont typeface="+mj-lt"/>
              <a:buAutoNum type="arabicPeriod"/>
            </a:pPr>
            <a:r>
              <a:rPr lang="en-US" dirty="0"/>
              <a:t>Cab fare pricing strategy.</a:t>
            </a:r>
          </a:p>
          <a:p>
            <a:pPr marL="342900" indent="-342900">
              <a:buFont typeface="+mj-lt"/>
              <a:buAutoNum type="arabicPeriod"/>
            </a:pPr>
            <a:r>
              <a:rPr lang="en-US" dirty="0"/>
              <a:t>E-commerce item pricing.</a:t>
            </a:r>
          </a:p>
        </p:txBody>
      </p:sp>
    </p:spTree>
    <p:extLst>
      <p:ext uri="{BB962C8B-B14F-4D97-AF65-F5344CB8AC3E}">
        <p14:creationId xmlns:p14="http://schemas.microsoft.com/office/powerpoint/2010/main" val="243873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0CCEC-9334-405F-8454-7230D22758D0}"/>
              </a:ext>
            </a:extLst>
          </p:cNvPr>
          <p:cNvSpPr>
            <a:spLocks noGrp="1"/>
          </p:cNvSpPr>
          <p:nvPr>
            <p:ph type="title"/>
          </p:nvPr>
        </p:nvSpPr>
        <p:spPr/>
        <p:txBody>
          <a:bodyPr/>
          <a:lstStyle/>
          <a:p>
            <a:r>
              <a:rPr lang="en-US" dirty="0"/>
              <a:t>Benefits</a:t>
            </a:r>
          </a:p>
        </p:txBody>
      </p:sp>
      <p:sp>
        <p:nvSpPr>
          <p:cNvPr id="3" name="Content Placeholder 2">
            <a:extLst>
              <a:ext uri="{FF2B5EF4-FFF2-40B4-BE49-F238E27FC236}">
                <a16:creationId xmlns:a16="http://schemas.microsoft.com/office/drawing/2014/main" id="{7246548E-6350-47CA-A3EE-75B01AA06D99}"/>
              </a:ext>
            </a:extLst>
          </p:cNvPr>
          <p:cNvSpPr>
            <a:spLocks noGrp="1"/>
          </p:cNvSpPr>
          <p:nvPr>
            <p:ph idx="1"/>
          </p:nvPr>
        </p:nvSpPr>
        <p:spPr/>
        <p:txBody>
          <a:bodyPr/>
          <a:lstStyle/>
          <a:p>
            <a:r>
              <a:rPr lang="en-US" dirty="0"/>
              <a:t>Respond to the demand change more efficiently.</a:t>
            </a:r>
          </a:p>
          <a:p>
            <a:r>
              <a:rPr lang="en-US" dirty="0"/>
              <a:t>Automate price management for millions of items in a </a:t>
            </a:r>
            <a:r>
              <a:rPr lang="en-US" dirty="0" err="1"/>
              <a:t>catlog</a:t>
            </a:r>
            <a:r>
              <a:rPr lang="en-US" dirty="0"/>
              <a:t>.</a:t>
            </a:r>
          </a:p>
          <a:p>
            <a:endParaRPr lang="en-US" dirty="0"/>
          </a:p>
        </p:txBody>
      </p:sp>
    </p:spTree>
    <p:extLst>
      <p:ext uri="{BB962C8B-B14F-4D97-AF65-F5344CB8AC3E}">
        <p14:creationId xmlns:p14="http://schemas.microsoft.com/office/powerpoint/2010/main" val="2517573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99524-DD4D-4B08-87B3-FC3377F72C43}"/>
              </a:ext>
            </a:extLst>
          </p:cNvPr>
          <p:cNvSpPr>
            <a:spLocks noGrp="1"/>
          </p:cNvSpPr>
          <p:nvPr>
            <p:ph type="title"/>
          </p:nvPr>
        </p:nvSpPr>
        <p:spPr>
          <a:xfrm>
            <a:off x="1451579" y="804519"/>
            <a:ext cx="9603275" cy="1049235"/>
          </a:xfrm>
        </p:spPr>
        <p:txBody>
          <a:bodyPr>
            <a:normAutofit/>
          </a:bodyPr>
          <a:lstStyle/>
          <a:p>
            <a:r>
              <a:rPr lang="en-US" dirty="0"/>
              <a:t>Traditional Approach	</a:t>
            </a:r>
          </a:p>
        </p:txBody>
      </p:sp>
      <p:grpSp>
        <p:nvGrpSpPr>
          <p:cNvPr id="25" name="Group 8">
            <a:extLst>
              <a:ext uri="{FF2B5EF4-FFF2-40B4-BE49-F238E27FC236}">
                <a16:creationId xmlns:a16="http://schemas.microsoft.com/office/drawing/2014/main" id="{4D61757C-8EF0-4453-95D9-78E78C610E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46399" y="2012810"/>
            <a:ext cx="4969251" cy="3459865"/>
            <a:chOff x="1446399" y="2012810"/>
            <a:chExt cx="4969251" cy="3459865"/>
          </a:xfrm>
        </p:grpSpPr>
        <p:sp>
          <p:nvSpPr>
            <p:cNvPr id="10" name="Rectangle 9">
              <a:extLst>
                <a:ext uri="{FF2B5EF4-FFF2-40B4-BE49-F238E27FC236}">
                  <a16:creationId xmlns:a16="http://schemas.microsoft.com/office/drawing/2014/main" id="{600A610F-62B5-4C04-8952-347042B44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6399" y="2012810"/>
              <a:ext cx="4969251" cy="3459865"/>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10">
              <a:extLst>
                <a:ext uri="{FF2B5EF4-FFF2-40B4-BE49-F238E27FC236}">
                  <a16:creationId xmlns:a16="http://schemas.microsoft.com/office/drawing/2014/main" id="{94205C7C-BE45-4F4D-8447-A9ED1A2E3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5362" y="2182137"/>
              <a:ext cx="4654871" cy="313000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51928CC6-3F4E-46C9-BEEE-47A9EE3FC4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9088" y="2345863"/>
            <a:ext cx="4314860" cy="2797627"/>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ell phone&#10;&#10;Description automatically generated">
            <a:extLst>
              <a:ext uri="{FF2B5EF4-FFF2-40B4-BE49-F238E27FC236}">
                <a16:creationId xmlns:a16="http://schemas.microsoft.com/office/drawing/2014/main" id="{252C9BAD-0BB2-4843-9515-F22B0B52A34B}"/>
              </a:ext>
            </a:extLst>
          </p:cNvPr>
          <p:cNvPicPr>
            <a:picLocks noChangeAspect="1"/>
          </p:cNvPicPr>
          <p:nvPr/>
        </p:nvPicPr>
        <p:blipFill>
          <a:blip r:embed="rId2"/>
          <a:stretch>
            <a:fillRect/>
          </a:stretch>
        </p:blipFill>
        <p:spPr>
          <a:xfrm>
            <a:off x="1927590" y="3273011"/>
            <a:ext cx="3993156" cy="938391"/>
          </a:xfrm>
          <a:prstGeom prst="rect">
            <a:avLst/>
          </a:prstGeom>
        </p:spPr>
      </p:pic>
      <p:sp>
        <p:nvSpPr>
          <p:cNvPr id="3" name="Content Placeholder 2">
            <a:extLst>
              <a:ext uri="{FF2B5EF4-FFF2-40B4-BE49-F238E27FC236}">
                <a16:creationId xmlns:a16="http://schemas.microsoft.com/office/drawing/2014/main" id="{9D1D11ED-D818-4924-9139-98C2017F7374}"/>
              </a:ext>
            </a:extLst>
          </p:cNvPr>
          <p:cNvSpPr>
            <a:spLocks noGrp="1"/>
          </p:cNvSpPr>
          <p:nvPr>
            <p:ph idx="1"/>
          </p:nvPr>
        </p:nvSpPr>
        <p:spPr>
          <a:xfrm>
            <a:off x="6882361" y="2015734"/>
            <a:ext cx="4169336" cy="3450613"/>
          </a:xfrm>
        </p:spPr>
        <p:txBody>
          <a:bodyPr>
            <a:normAutofit/>
          </a:bodyPr>
          <a:lstStyle/>
          <a:p>
            <a:r>
              <a:rPr lang="en-US" dirty="0"/>
              <a:t>Assumptions</a:t>
            </a:r>
          </a:p>
          <a:p>
            <a:r>
              <a:rPr lang="en-US" dirty="0"/>
              <a:t>Know the dependency between the price and demand.</a:t>
            </a:r>
          </a:p>
          <a:p>
            <a:r>
              <a:rPr lang="en-US" dirty="0"/>
              <a:t>Demand function obtained from the historical data.</a:t>
            </a:r>
          </a:p>
          <a:p>
            <a:r>
              <a:rPr lang="en-US" dirty="0"/>
              <a:t>Re-estimate demand function with time.</a:t>
            </a:r>
          </a:p>
          <a:p>
            <a:endParaRPr lang="en-US" dirty="0"/>
          </a:p>
        </p:txBody>
      </p:sp>
    </p:spTree>
    <p:extLst>
      <p:ext uri="{BB962C8B-B14F-4D97-AF65-F5344CB8AC3E}">
        <p14:creationId xmlns:p14="http://schemas.microsoft.com/office/powerpoint/2010/main" val="3202142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221D6-6884-43AA-B24E-ED1BAB797004}"/>
              </a:ext>
            </a:extLst>
          </p:cNvPr>
          <p:cNvSpPr>
            <a:spLocks noGrp="1"/>
          </p:cNvSpPr>
          <p:nvPr>
            <p:ph type="title"/>
          </p:nvPr>
        </p:nvSpPr>
        <p:spPr/>
        <p:txBody>
          <a:bodyPr/>
          <a:lstStyle/>
          <a:p>
            <a:r>
              <a:rPr lang="en-US" dirty="0"/>
              <a:t>Traditional Algorithm</a:t>
            </a:r>
          </a:p>
        </p:txBody>
      </p:sp>
      <p:sp>
        <p:nvSpPr>
          <p:cNvPr id="3" name="Content Placeholder 2">
            <a:extLst>
              <a:ext uri="{FF2B5EF4-FFF2-40B4-BE49-F238E27FC236}">
                <a16:creationId xmlns:a16="http://schemas.microsoft.com/office/drawing/2014/main" id="{AE9D3567-B9A4-4F59-A7CF-BF0FF580F692}"/>
              </a:ext>
            </a:extLst>
          </p:cNvPr>
          <p:cNvSpPr>
            <a:spLocks noGrp="1"/>
          </p:cNvSpPr>
          <p:nvPr>
            <p:ph idx="1"/>
          </p:nvPr>
        </p:nvSpPr>
        <p:spPr/>
        <p:txBody>
          <a:bodyPr/>
          <a:lstStyle/>
          <a:p>
            <a:pPr fontAlgn="base"/>
            <a:r>
              <a:rPr lang="en-US" dirty="0"/>
              <a:t>Collect historical data on different price points offered in the past as well as the observed demands for these points.</a:t>
            </a:r>
          </a:p>
          <a:p>
            <a:pPr fontAlgn="base"/>
            <a:r>
              <a:rPr lang="en-US" dirty="0"/>
              <a:t>Estimate the demand function.</a:t>
            </a:r>
          </a:p>
          <a:p>
            <a:pPr fontAlgn="base"/>
            <a:r>
              <a:rPr lang="en-US" dirty="0"/>
              <a:t>Solve the optimization problem similar to the problem defined above to find the optimal price that maximizes a metric like revenue or profit, and meets the constraints imposed by the pricing policy or inventory.</a:t>
            </a:r>
          </a:p>
          <a:p>
            <a:pPr fontAlgn="base"/>
            <a:r>
              <a:rPr lang="en-US" dirty="0"/>
              <a:t>Apply this optimal price for a certain time period, observe the realized demand, and repeat the above process.</a:t>
            </a:r>
          </a:p>
        </p:txBody>
      </p:sp>
    </p:spTree>
    <p:extLst>
      <p:ext uri="{BB962C8B-B14F-4D97-AF65-F5344CB8AC3E}">
        <p14:creationId xmlns:p14="http://schemas.microsoft.com/office/powerpoint/2010/main" val="44375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209AD-560A-440E-9217-C5AE90D9E11D}"/>
              </a:ext>
            </a:extLst>
          </p:cNvPr>
          <p:cNvSpPr>
            <a:spLocks noGrp="1"/>
          </p:cNvSpPr>
          <p:nvPr>
            <p:ph type="title"/>
          </p:nvPr>
        </p:nvSpPr>
        <p:spPr/>
        <p:txBody>
          <a:bodyPr/>
          <a:lstStyle/>
          <a:p>
            <a:r>
              <a:rPr lang="en-US" dirty="0"/>
              <a:t>Limitation of Traditional Approach</a:t>
            </a:r>
          </a:p>
        </p:txBody>
      </p:sp>
      <p:sp>
        <p:nvSpPr>
          <p:cNvPr id="3" name="Content Placeholder 2">
            <a:extLst>
              <a:ext uri="{FF2B5EF4-FFF2-40B4-BE49-F238E27FC236}">
                <a16:creationId xmlns:a16="http://schemas.microsoft.com/office/drawing/2014/main" id="{1D1B1823-5413-4788-8601-453024D48FAA}"/>
              </a:ext>
            </a:extLst>
          </p:cNvPr>
          <p:cNvSpPr>
            <a:spLocks noGrp="1"/>
          </p:cNvSpPr>
          <p:nvPr>
            <p:ph idx="1"/>
          </p:nvPr>
        </p:nvSpPr>
        <p:spPr/>
        <p:txBody>
          <a:bodyPr/>
          <a:lstStyle/>
          <a:p>
            <a:r>
              <a:rPr lang="en-US" dirty="0"/>
              <a:t>passively learns the demand function without actively exploring the dependency between the price and demand.</a:t>
            </a:r>
          </a:p>
          <a:p>
            <a:r>
              <a:rPr lang="en-US" dirty="0"/>
              <a:t>If the product life cycle is relatively long and the demand function changes relatively slowly, the passive learning approach works.</a:t>
            </a:r>
          </a:p>
          <a:p>
            <a:r>
              <a:rPr lang="en-US" dirty="0"/>
              <a:t>If the product life cycle is relatively short or the demand function changes rapidly, , the passive learning approach fails.</a:t>
            </a:r>
          </a:p>
          <a:p>
            <a:endParaRPr lang="en-US" dirty="0"/>
          </a:p>
        </p:txBody>
      </p:sp>
    </p:spTree>
    <p:extLst>
      <p:ext uri="{BB962C8B-B14F-4D97-AF65-F5344CB8AC3E}">
        <p14:creationId xmlns:p14="http://schemas.microsoft.com/office/powerpoint/2010/main" val="3593816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6DBA6-40F4-4A54-B58D-2FE8BA5621CC}"/>
              </a:ext>
            </a:extLst>
          </p:cNvPr>
          <p:cNvSpPr>
            <a:spLocks noGrp="1"/>
          </p:cNvSpPr>
          <p:nvPr>
            <p:ph type="title"/>
          </p:nvPr>
        </p:nvSpPr>
        <p:spPr/>
        <p:txBody>
          <a:bodyPr/>
          <a:lstStyle/>
          <a:p>
            <a:r>
              <a:rPr lang="en-US" dirty="0"/>
              <a:t>exploration-exploitation problem</a:t>
            </a:r>
          </a:p>
        </p:txBody>
      </p:sp>
      <p:sp>
        <p:nvSpPr>
          <p:cNvPr id="3" name="Content Placeholder 2">
            <a:extLst>
              <a:ext uri="{FF2B5EF4-FFF2-40B4-BE49-F238E27FC236}">
                <a16:creationId xmlns:a16="http://schemas.microsoft.com/office/drawing/2014/main" id="{9427C254-6786-4794-A41F-E48F52FB8D62}"/>
              </a:ext>
            </a:extLst>
          </p:cNvPr>
          <p:cNvSpPr>
            <a:spLocks noGrp="1"/>
          </p:cNvSpPr>
          <p:nvPr>
            <p:ph idx="1"/>
          </p:nvPr>
        </p:nvSpPr>
        <p:spPr>
          <a:xfrm>
            <a:off x="1451579" y="2015733"/>
            <a:ext cx="9603275" cy="1413268"/>
          </a:xfrm>
        </p:spPr>
        <p:txBody>
          <a:bodyPr/>
          <a:lstStyle/>
          <a:p>
            <a:r>
              <a:rPr lang="en-US" b="1" dirty="0"/>
              <a:t>Exploration</a:t>
            </a:r>
            <a:r>
              <a:rPr lang="en-US" dirty="0"/>
              <a:t> means that we search over the whole sample space (exploring the sample space) while </a:t>
            </a:r>
            <a:r>
              <a:rPr lang="en-US" b="1" dirty="0"/>
              <a:t>exploitation</a:t>
            </a:r>
            <a:r>
              <a:rPr lang="en-US" dirty="0"/>
              <a:t> means that you are </a:t>
            </a:r>
            <a:r>
              <a:rPr lang="en-US" b="1" dirty="0"/>
              <a:t>exploiting</a:t>
            </a:r>
            <a:r>
              <a:rPr lang="en-US" dirty="0"/>
              <a:t> the promising areas found when you did the </a:t>
            </a:r>
            <a:r>
              <a:rPr lang="en-US" b="1" dirty="0"/>
              <a:t>exploration</a:t>
            </a:r>
            <a:r>
              <a:rPr lang="en-US" dirty="0"/>
              <a:t>.</a:t>
            </a:r>
          </a:p>
        </p:txBody>
      </p:sp>
      <p:sp>
        <p:nvSpPr>
          <p:cNvPr id="4" name="TextBox 3">
            <a:extLst>
              <a:ext uri="{FF2B5EF4-FFF2-40B4-BE49-F238E27FC236}">
                <a16:creationId xmlns:a16="http://schemas.microsoft.com/office/drawing/2014/main" id="{7B48C45E-5C1D-4938-B7F5-70A66765B9A6}"/>
              </a:ext>
            </a:extLst>
          </p:cNvPr>
          <p:cNvSpPr txBox="1"/>
          <p:nvPr/>
        </p:nvSpPr>
        <p:spPr>
          <a:xfrm>
            <a:off x="1684421" y="3724977"/>
            <a:ext cx="9370433" cy="923330"/>
          </a:xfrm>
          <a:prstGeom prst="rect">
            <a:avLst/>
          </a:prstGeom>
          <a:noFill/>
        </p:spPr>
        <p:txBody>
          <a:bodyPr wrap="square" rtlCol="0">
            <a:spAutoFit/>
          </a:bodyPr>
          <a:lstStyle/>
          <a:p>
            <a:r>
              <a:rPr lang="en-US" dirty="0"/>
              <a:t>minimize the time spent on testing different price levels and collecting the corresponding demand points to accurately estimate the demand curve, and maximize the time used to sell at the optimal price calculated based on the estimate.</a:t>
            </a:r>
          </a:p>
        </p:txBody>
      </p:sp>
    </p:spTree>
    <p:extLst>
      <p:ext uri="{BB962C8B-B14F-4D97-AF65-F5344CB8AC3E}">
        <p14:creationId xmlns:p14="http://schemas.microsoft.com/office/powerpoint/2010/main" val="1691221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364BF-040E-4E5C-A614-AE2A2A42271E}"/>
              </a:ext>
            </a:extLst>
          </p:cNvPr>
          <p:cNvSpPr>
            <a:spLocks noGrp="1"/>
          </p:cNvSpPr>
          <p:nvPr>
            <p:ph type="title"/>
          </p:nvPr>
        </p:nvSpPr>
        <p:spPr/>
        <p:txBody>
          <a:bodyPr/>
          <a:lstStyle/>
          <a:p>
            <a:r>
              <a:rPr lang="en-US" dirty="0"/>
              <a:t>Design goals</a:t>
            </a:r>
          </a:p>
        </p:txBody>
      </p:sp>
      <p:sp>
        <p:nvSpPr>
          <p:cNvPr id="3" name="Content Placeholder 2">
            <a:extLst>
              <a:ext uri="{FF2B5EF4-FFF2-40B4-BE49-F238E27FC236}">
                <a16:creationId xmlns:a16="http://schemas.microsoft.com/office/drawing/2014/main" id="{9E678FC3-EFC2-4D64-ADF4-003556F8B7C2}"/>
              </a:ext>
            </a:extLst>
          </p:cNvPr>
          <p:cNvSpPr>
            <a:spLocks noGrp="1"/>
          </p:cNvSpPr>
          <p:nvPr>
            <p:ph idx="1"/>
          </p:nvPr>
        </p:nvSpPr>
        <p:spPr/>
        <p:txBody>
          <a:bodyPr/>
          <a:lstStyle/>
          <a:p>
            <a:r>
              <a:rPr lang="en-US" dirty="0"/>
              <a:t>Optimize the exploration-exploitation trade-off.</a:t>
            </a:r>
          </a:p>
          <a:p>
            <a:r>
              <a:rPr lang="en-US" dirty="0"/>
              <a:t>ability to limit the number of price changes.</a:t>
            </a:r>
          </a:p>
          <a:p>
            <a:r>
              <a:rPr lang="en-US" dirty="0"/>
              <a:t>ability to specify valid price levels and price combinations.</a:t>
            </a:r>
          </a:p>
          <a:p>
            <a:r>
              <a:rPr lang="en-US" dirty="0"/>
              <a:t>optimization of prices under constraints.</a:t>
            </a:r>
          </a:p>
        </p:txBody>
      </p:sp>
    </p:spTree>
    <p:extLst>
      <p:ext uri="{BB962C8B-B14F-4D97-AF65-F5344CB8AC3E}">
        <p14:creationId xmlns:p14="http://schemas.microsoft.com/office/powerpoint/2010/main" val="3160851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E306E-ACF9-4178-A409-DF60D90BF715}"/>
              </a:ext>
            </a:extLst>
          </p:cNvPr>
          <p:cNvSpPr>
            <a:spLocks noGrp="1"/>
          </p:cNvSpPr>
          <p:nvPr>
            <p:ph type="title"/>
          </p:nvPr>
        </p:nvSpPr>
        <p:spPr/>
        <p:txBody>
          <a:bodyPr/>
          <a:lstStyle/>
          <a:p>
            <a:r>
              <a:rPr lang="en-US" dirty="0"/>
              <a:t>SCENARIO 1	</a:t>
            </a:r>
          </a:p>
        </p:txBody>
      </p:sp>
      <p:sp>
        <p:nvSpPr>
          <p:cNvPr id="3" name="Content Placeholder 2">
            <a:extLst>
              <a:ext uri="{FF2B5EF4-FFF2-40B4-BE49-F238E27FC236}">
                <a16:creationId xmlns:a16="http://schemas.microsoft.com/office/drawing/2014/main" id="{B104A670-3BCF-4632-ABB5-80024A04C12F}"/>
              </a:ext>
            </a:extLst>
          </p:cNvPr>
          <p:cNvSpPr>
            <a:spLocks noGrp="1"/>
          </p:cNvSpPr>
          <p:nvPr>
            <p:ph idx="1"/>
          </p:nvPr>
        </p:nvSpPr>
        <p:spPr>
          <a:xfrm>
            <a:off x="1451579" y="1853754"/>
            <a:ext cx="9603275" cy="3450613"/>
          </a:xfrm>
        </p:spPr>
        <p:txBody>
          <a:bodyPr/>
          <a:lstStyle/>
          <a:p>
            <a:r>
              <a:rPr lang="en-US" dirty="0"/>
              <a:t>Assumption</a:t>
            </a:r>
          </a:p>
          <a:p>
            <a:r>
              <a:rPr lang="en-US" dirty="0"/>
              <a:t>Demand remains constant during the product life cycle.</a:t>
            </a:r>
          </a:p>
          <a:p>
            <a:r>
              <a:rPr lang="en-US" dirty="0"/>
              <a:t> Number of price changes is limited by the seller’s pricing policy.</a:t>
            </a:r>
          </a:p>
          <a:p>
            <a:pPr marL="0" indent="0">
              <a:buNone/>
            </a:pPr>
            <a:r>
              <a:rPr lang="en-US" dirty="0"/>
              <a:t>Example</a:t>
            </a:r>
          </a:p>
          <a:p>
            <a:pPr marL="0" indent="0">
              <a:buNone/>
            </a:pPr>
            <a:r>
              <a:rPr lang="en-US" dirty="0"/>
              <a:t>flash sales or time-limited deals. </a:t>
            </a:r>
          </a:p>
        </p:txBody>
      </p:sp>
      <p:pic>
        <p:nvPicPr>
          <p:cNvPr id="4" name="Picture 3">
            <a:extLst>
              <a:ext uri="{FF2B5EF4-FFF2-40B4-BE49-F238E27FC236}">
                <a16:creationId xmlns:a16="http://schemas.microsoft.com/office/drawing/2014/main" id="{09DAC5D8-B754-4011-809D-BBE1F3603EDD}"/>
              </a:ext>
            </a:extLst>
          </p:cNvPr>
          <p:cNvPicPr>
            <a:picLocks noChangeAspect="1"/>
          </p:cNvPicPr>
          <p:nvPr/>
        </p:nvPicPr>
        <p:blipFill rotWithShape="1">
          <a:blip r:embed="rId2"/>
          <a:srcRect t="14991" b="13195"/>
          <a:stretch/>
        </p:blipFill>
        <p:spPr>
          <a:xfrm>
            <a:off x="1362128" y="4533499"/>
            <a:ext cx="9782175" cy="1347537"/>
          </a:xfrm>
          <a:prstGeom prst="rect">
            <a:avLst/>
          </a:prstGeom>
        </p:spPr>
      </p:pic>
    </p:spTree>
    <p:extLst>
      <p:ext uri="{BB962C8B-B14F-4D97-AF65-F5344CB8AC3E}">
        <p14:creationId xmlns:p14="http://schemas.microsoft.com/office/powerpoint/2010/main" val="261916691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465</TotalTime>
  <Words>673</Words>
  <Application>Microsoft Office PowerPoint</Application>
  <PresentationFormat>Widescreen</PresentationFormat>
  <Paragraphs>66</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Gill Sans MT</vt:lpstr>
      <vt:lpstr>Gallery</vt:lpstr>
      <vt:lpstr>Reinforcement learning</vt:lpstr>
      <vt:lpstr>Dynamic pricing</vt:lpstr>
      <vt:lpstr>Benefits</vt:lpstr>
      <vt:lpstr>Traditional Approach </vt:lpstr>
      <vt:lpstr>Traditional Algorithm</vt:lpstr>
      <vt:lpstr>Limitation of Traditional Approach</vt:lpstr>
      <vt:lpstr>exploration-exploitation problem</vt:lpstr>
      <vt:lpstr>Design goals</vt:lpstr>
      <vt:lpstr>SCENARIO 1 </vt:lpstr>
      <vt:lpstr>PowerPoint Presentation</vt:lpstr>
      <vt:lpstr>Price generation for each interval</vt:lpstr>
      <vt:lpstr>Complete Algorithm</vt:lpstr>
      <vt:lpstr>Scenario 2: Continuous experimentation under pricing rules.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Reinforcement learning</dc:title>
  <dc:creator>Vijay Garg</dc:creator>
  <cp:lastModifiedBy>Vijay Garg</cp:lastModifiedBy>
  <cp:revision>4</cp:revision>
  <dcterms:created xsi:type="dcterms:W3CDTF">2019-11-17T10:01:21Z</dcterms:created>
  <dcterms:modified xsi:type="dcterms:W3CDTF">2019-11-17T17:47:18Z</dcterms:modified>
</cp:coreProperties>
</file>