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61" r:id="rId3"/>
    <p:sldId id="285" r:id="rId4"/>
    <p:sldId id="304" r:id="rId5"/>
    <p:sldId id="305" r:id="rId6"/>
    <p:sldId id="313" r:id="rId7"/>
    <p:sldId id="259" r:id="rId8"/>
    <p:sldId id="280" r:id="rId9"/>
    <p:sldId id="287" r:id="rId10"/>
    <p:sldId id="288" r:id="rId11"/>
    <p:sldId id="306" r:id="rId12"/>
    <p:sldId id="308" r:id="rId13"/>
    <p:sldId id="307" r:id="rId14"/>
    <p:sldId id="27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36607C-D005-420C-8877-729A8179C492}">
  <a:tblStyle styleId="{4436607C-D005-420C-8877-729A8179C4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9"/>
  </p:normalViewPr>
  <p:slideViewPr>
    <p:cSldViewPr snapToGrid="0" snapToObjects="1">
      <p:cViewPr varScale="1">
        <p:scale>
          <a:sx n="117" d="100"/>
          <a:sy n="117" d="100"/>
        </p:scale>
        <p:origin x="9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ijaygarr"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Chapter 4</a:t>
            </a:r>
            <a:endParaRPr dirty="0"/>
          </a:p>
        </p:txBody>
      </p:sp>
      <p:sp>
        <p:nvSpPr>
          <p:cNvPr id="4" name="Google Shape;1891;p13">
            <a:extLst>
              <a:ext uri="{FF2B5EF4-FFF2-40B4-BE49-F238E27FC236}">
                <a16:creationId xmlns:a16="http://schemas.microsoft.com/office/drawing/2014/main" id="{BC91D134-5394-D747-A6EB-D980C8EE265E}"/>
              </a:ext>
            </a:extLst>
          </p:cNvPr>
          <p:cNvSpPr txBox="1">
            <a:spLocks/>
          </p:cNvSpPr>
          <p:nvPr/>
        </p:nvSpPr>
        <p:spPr>
          <a:xfrm>
            <a:off x="1574371" y="2658579"/>
            <a:ext cx="59952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9pPr>
          </a:lstStyle>
          <a:p>
            <a:r>
              <a:rPr lang="en-US" sz="2400" dirty="0"/>
              <a:t>Control Flow</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p:txBody>
          <a:bodyPr/>
          <a:lstStyle/>
          <a:p>
            <a:r>
              <a:rPr lang="en-US" dirty="0"/>
              <a:t>If-then</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p:txBody>
          <a:bodyPr/>
          <a:lstStyle/>
          <a:p>
            <a:pPr marL="76200" indent="0">
              <a:buNone/>
            </a:pPr>
            <a:r>
              <a:rPr lang="en-US" dirty="0"/>
              <a:t>If (expression) {	</a:t>
            </a:r>
          </a:p>
          <a:p>
            <a:pPr marL="76200" indent="0">
              <a:buNone/>
            </a:pPr>
            <a:r>
              <a:rPr lang="en-US" dirty="0"/>
              <a:t>	Statements;</a:t>
            </a:r>
          </a:p>
          <a:p>
            <a:pPr marL="76200" indent="0">
              <a:buNone/>
            </a:pPr>
            <a:r>
              <a:rPr lang="en-US" dirty="0"/>
              <a:t>}</a:t>
            </a:r>
          </a:p>
          <a:p>
            <a:pPr marL="76200" indent="0">
              <a:buNone/>
            </a:pPr>
            <a:r>
              <a:rPr lang="en-US" dirty="0"/>
              <a:t>E.g.</a:t>
            </a:r>
          </a:p>
          <a:p>
            <a:pPr marL="76200" indent="0">
              <a:buNone/>
            </a:pPr>
            <a:r>
              <a:rPr lang="en-US" sz="1400" dirty="0"/>
              <a:t>int num1 = 9;</a:t>
            </a:r>
          </a:p>
          <a:p>
            <a:pPr marL="76200" indent="0">
              <a:buNone/>
            </a:pPr>
            <a:r>
              <a:rPr lang="en-US" sz="1400" dirty="0"/>
              <a:t>if (num1 &gt; 10) {</a:t>
            </a:r>
          </a:p>
          <a:p>
            <a:pPr marL="76200" indent="0">
              <a:buNone/>
            </a:pPr>
            <a:r>
              <a:rPr lang="en-US" sz="1400" dirty="0"/>
              <a:t>      </a:t>
            </a:r>
            <a:r>
              <a:rPr lang="en-US" sz="1400" dirty="0" err="1"/>
              <a:t>System.</a:t>
            </a:r>
            <a:r>
              <a:rPr lang="en-US" sz="1400" b="1" i="1" dirty="0" err="1"/>
              <a:t>out</a:t>
            </a:r>
            <a:r>
              <a:rPr lang="en-US" sz="1400" dirty="0" err="1"/>
              <a:t>.println</a:t>
            </a:r>
            <a:r>
              <a:rPr lang="en-US" sz="1400" dirty="0"/>
              <a:t>("Num1 " + num1 + " is greater then 10");</a:t>
            </a:r>
          </a:p>
          <a:p>
            <a:pPr marL="76200" indent="0">
              <a:buNone/>
            </a:pPr>
            <a:r>
              <a:rPr lang="en-US" sz="1400" dirty="0"/>
              <a:t>}</a:t>
            </a:r>
          </a:p>
          <a:p>
            <a:pPr marL="76200" indent="0">
              <a:buNone/>
            </a:pPr>
            <a:endParaRPr lang="en-US"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88837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int num1 = 9;</a:t>
            </a:r>
          </a:p>
          <a:p>
            <a:pPr marL="76200" indent="0">
              <a:buNone/>
            </a:pPr>
            <a:r>
              <a:rPr lang="en-US" sz="1600" dirty="0"/>
              <a:t>if (num1 % 2 == 0)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even number");</a:t>
            </a:r>
          </a:p>
          <a:p>
            <a:pPr marL="76200" indent="0">
              <a:buNone/>
            </a:pPr>
            <a:r>
              <a:rPr lang="en-US" sz="1600" dirty="0"/>
              <a:t>} else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add number");</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76597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 ladder</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if (expression 2)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if (num1 == 1)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Sunday”);</a:t>
            </a:r>
          </a:p>
          <a:p>
            <a:pPr marL="76200" indent="0">
              <a:buNone/>
            </a:pPr>
            <a:r>
              <a:rPr lang="en-US" sz="1600" dirty="0"/>
              <a:t>} else if (num2 == 2)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Monday”);</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49720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Switch Statement</a:t>
            </a:r>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B38AD76F-2511-F54E-B2BF-4E31694103A3}"/>
              </a:ext>
            </a:extLst>
          </p:cNvPr>
          <p:cNvSpPr txBox="1"/>
          <p:nvPr/>
        </p:nvSpPr>
        <p:spPr>
          <a:xfrm>
            <a:off x="1556657" y="1232922"/>
            <a:ext cx="3450771" cy="2893100"/>
          </a:xfrm>
          <a:prstGeom prst="rect">
            <a:avLst/>
          </a:prstGeom>
          <a:noFill/>
        </p:spPr>
        <p:txBody>
          <a:bodyPr wrap="square" rtlCol="0">
            <a:spAutoFit/>
          </a:bodyPr>
          <a:lstStyle/>
          <a:p>
            <a:pPr marL="76200" indent="0">
              <a:buNone/>
            </a:pPr>
            <a:r>
              <a:rPr lang="en-US" dirty="0"/>
              <a:t>Syntax:</a:t>
            </a:r>
          </a:p>
          <a:p>
            <a:pPr marL="76200" indent="0">
              <a:buNone/>
            </a:pPr>
            <a:r>
              <a:rPr lang="en-US" dirty="0"/>
              <a:t>switch (expression) {</a:t>
            </a:r>
          </a:p>
          <a:p>
            <a:pPr marL="76200" indent="0">
              <a:buNone/>
            </a:pPr>
            <a:r>
              <a:rPr lang="en-US" dirty="0"/>
              <a:t>    case 1:  </a:t>
            </a:r>
          </a:p>
          <a:p>
            <a:pPr marL="76200" indent="0">
              <a:buNone/>
            </a:pPr>
            <a:r>
              <a:rPr lang="en-US" dirty="0"/>
              <a:t>        statement;</a:t>
            </a:r>
          </a:p>
          <a:p>
            <a:pPr marL="76200" indent="0">
              <a:buNone/>
            </a:pPr>
            <a:r>
              <a:rPr lang="en-US" dirty="0"/>
              <a:t>        break;</a:t>
            </a:r>
          </a:p>
          <a:p>
            <a:pPr marL="76200" indent="0">
              <a:buNone/>
            </a:pPr>
            <a:r>
              <a:rPr lang="en-US" dirty="0"/>
              <a:t>    case 2: </a:t>
            </a:r>
          </a:p>
          <a:p>
            <a:pPr marL="76200" indent="0">
              <a:buNone/>
            </a:pPr>
            <a:r>
              <a:rPr lang="en-US" dirty="0"/>
              <a:t>    case 3:</a:t>
            </a:r>
          </a:p>
          <a:p>
            <a:pPr marL="76200" indent="0">
              <a:buNone/>
            </a:pPr>
            <a:r>
              <a:rPr lang="en-US" dirty="0"/>
              <a:t>        statement;</a:t>
            </a:r>
          </a:p>
          <a:p>
            <a:pPr marL="76200" indent="0">
              <a:buNone/>
            </a:pPr>
            <a:r>
              <a:rPr lang="en-US" dirty="0"/>
              <a:t>        break;</a:t>
            </a:r>
          </a:p>
          <a:p>
            <a:pPr marL="76200" indent="0">
              <a:buNone/>
            </a:pPr>
            <a:r>
              <a:rPr lang="en-US" dirty="0"/>
              <a:t>    default: </a:t>
            </a:r>
          </a:p>
          <a:p>
            <a:pPr marL="76200" indent="0">
              <a:buNone/>
            </a:pPr>
            <a:r>
              <a:rPr lang="en-US" dirty="0"/>
              <a:t>          statement;</a:t>
            </a:r>
          </a:p>
          <a:p>
            <a:pPr marL="76200" indent="0">
              <a:buNone/>
            </a:pPr>
            <a:r>
              <a:rPr lang="en-US" dirty="0"/>
              <a:t>}</a:t>
            </a:r>
          </a:p>
          <a:p>
            <a:endParaRPr lang="en-US" dirty="0"/>
          </a:p>
        </p:txBody>
      </p:sp>
      <p:sp>
        <p:nvSpPr>
          <p:cNvPr id="10" name="TextBox 9">
            <a:extLst>
              <a:ext uri="{FF2B5EF4-FFF2-40B4-BE49-F238E27FC236}">
                <a16:creationId xmlns:a16="http://schemas.microsoft.com/office/drawing/2014/main" id="{B53F7CCC-AB12-9F4A-882C-AD99CA04F02A}"/>
              </a:ext>
            </a:extLst>
          </p:cNvPr>
          <p:cNvSpPr txBox="1"/>
          <p:nvPr/>
        </p:nvSpPr>
        <p:spPr>
          <a:xfrm>
            <a:off x="4898572" y="1232922"/>
            <a:ext cx="3450771" cy="2246769"/>
          </a:xfrm>
          <a:prstGeom prst="rect">
            <a:avLst/>
          </a:prstGeom>
          <a:noFill/>
        </p:spPr>
        <p:txBody>
          <a:bodyPr wrap="square" rtlCol="0">
            <a:spAutoFit/>
          </a:bodyPr>
          <a:lstStyle/>
          <a:p>
            <a:pPr marL="76200" indent="0">
              <a:buNone/>
            </a:pPr>
            <a:r>
              <a:rPr lang="en-US" dirty="0"/>
              <a:t>int day = 1;</a:t>
            </a:r>
          </a:p>
          <a:p>
            <a:pPr marL="76200" indent="0">
              <a:buNone/>
            </a:pPr>
            <a:r>
              <a:rPr lang="en-US" dirty="0"/>
              <a:t>String </a:t>
            </a:r>
            <a:r>
              <a:rPr lang="en-US" dirty="0" err="1"/>
              <a:t>dayName</a:t>
            </a:r>
            <a:r>
              <a:rPr lang="en-US" dirty="0"/>
              <a:t>;</a:t>
            </a:r>
          </a:p>
          <a:p>
            <a:pPr marL="76200" indent="0">
              <a:buNone/>
            </a:pPr>
            <a:r>
              <a:rPr lang="en-US" dirty="0"/>
              <a:t>switch (day) {</a:t>
            </a:r>
          </a:p>
          <a:p>
            <a:pPr marL="76200" indent="0">
              <a:buNone/>
            </a:pPr>
            <a:r>
              <a:rPr lang="en-US" dirty="0"/>
              <a:t>  case 1:</a:t>
            </a:r>
          </a:p>
          <a:p>
            <a:pPr marL="76200" indent="0">
              <a:buNone/>
            </a:pPr>
            <a:r>
              <a:rPr lang="en-US" dirty="0"/>
              <a:t>      </a:t>
            </a:r>
            <a:r>
              <a:rPr lang="en-US" dirty="0" err="1"/>
              <a:t>dayName</a:t>
            </a:r>
            <a:r>
              <a:rPr lang="en-US" dirty="0"/>
              <a:t> = "Sunday";</a:t>
            </a:r>
          </a:p>
          <a:p>
            <a:pPr marL="76200" indent="0">
              <a:buNone/>
            </a:pPr>
            <a:r>
              <a:rPr lang="en-US" dirty="0"/>
              <a:t>      break;</a:t>
            </a:r>
          </a:p>
          <a:p>
            <a:pPr marL="76200" indent="0">
              <a:buNone/>
            </a:pPr>
            <a:r>
              <a:rPr lang="en-US" dirty="0"/>
              <a:t>  case 2:  </a:t>
            </a:r>
          </a:p>
          <a:p>
            <a:pPr marL="76200" indent="0">
              <a:buNone/>
            </a:pPr>
            <a:r>
              <a:rPr lang="en-US" dirty="0"/>
              <a:t>      </a:t>
            </a:r>
            <a:r>
              <a:rPr lang="en-US" dirty="0" err="1"/>
              <a:t>dayName</a:t>
            </a:r>
            <a:r>
              <a:rPr lang="en-US" dirty="0"/>
              <a:t> = "Monday";</a:t>
            </a:r>
          </a:p>
          <a:p>
            <a:pPr marL="76200" indent="0">
              <a:buNone/>
            </a:pPr>
            <a:r>
              <a:rPr lang="en-US" dirty="0"/>
              <a:t>      break;</a:t>
            </a:r>
          </a:p>
          <a:p>
            <a:pPr marL="76200" indent="0">
              <a:buNone/>
            </a:pPr>
            <a:r>
              <a:rPr lang="en-US" dirty="0"/>
              <a:t>}</a:t>
            </a:r>
          </a:p>
        </p:txBody>
      </p:sp>
    </p:spTree>
    <p:extLst>
      <p:ext uri="{BB962C8B-B14F-4D97-AF65-F5344CB8AC3E}">
        <p14:creationId xmlns:p14="http://schemas.microsoft.com/office/powerpoint/2010/main" val="347653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6"/>
          <p:cNvSpPr txBox="1">
            <a:spLocks noGrp="1"/>
          </p:cNvSpPr>
          <p:nvPr>
            <p:ph type="ctrTitle" idx="4294967295"/>
          </p:nvPr>
        </p:nvSpPr>
        <p:spPr>
          <a:xfrm>
            <a:off x="1715250" y="11150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Thanks!</a:t>
            </a:r>
            <a:endParaRPr sz="4800">
              <a:solidFill>
                <a:schemeClr val="lt1"/>
              </a:solidFill>
            </a:endParaRPr>
          </a:p>
        </p:txBody>
      </p:sp>
      <p:sp>
        <p:nvSpPr>
          <p:cNvPr id="2122" name="Google Shape;2122;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p:txBody>
      </p:sp>
      <p:sp>
        <p:nvSpPr>
          <p:cNvPr id="2123" name="Google Shape;2123;p36"/>
          <p:cNvSpPr txBox="1">
            <a:spLocks noGrp="1"/>
          </p:cNvSpPr>
          <p:nvPr>
            <p:ph type="body" idx="4294967295"/>
          </p:nvPr>
        </p:nvSpPr>
        <p:spPr>
          <a:xfrm>
            <a:off x="1715250" y="2697018"/>
            <a:ext cx="5713500" cy="1331437"/>
          </a:xfrm>
          <a:prstGeom prst="rect">
            <a:avLst/>
          </a:prstGeom>
        </p:spPr>
        <p:txBody>
          <a:bodyPr spcFirstLastPara="1" wrap="square" lIns="91425" tIns="91425" rIns="91425" bIns="91425" anchor="t" anchorCtr="0">
            <a:noAutofit/>
          </a:bodyPr>
          <a:lstStyle/>
          <a:p>
            <a:pPr marL="0" lvl="0" indent="0" algn="ctr">
              <a:buNone/>
            </a:pPr>
            <a:r>
              <a:rPr lang="en-US" sz="1800" dirty="0">
                <a:solidFill>
                  <a:schemeClr val="tx1"/>
                </a:solidFill>
              </a:rPr>
              <a:t>You can find me at:</a:t>
            </a:r>
          </a:p>
          <a:p>
            <a:pPr marL="0" lvl="0" indent="0" algn="ctr">
              <a:buNone/>
            </a:pPr>
            <a:r>
              <a:rPr lang="en-US" sz="1800" dirty="0" err="1">
                <a:solidFill>
                  <a:schemeClr val="tx1"/>
                </a:solidFill>
              </a:rPr>
              <a:t>vijay_garry@hotmail.com</a:t>
            </a:r>
            <a:endParaRPr lang="en-US" sz="1800" dirty="0">
              <a:solidFill>
                <a:schemeClr val="tx1"/>
              </a:solidFill>
            </a:endParaRPr>
          </a:p>
          <a:p>
            <a:pPr marL="0" lvl="0" indent="0" algn="ctr">
              <a:buNone/>
            </a:pPr>
            <a:r>
              <a:rPr lang="en-US" sz="1800" dirty="0">
                <a:solidFill>
                  <a:schemeClr val="tx1"/>
                </a:solidFill>
                <a:hlinkClick r:id="rId3">
                  <a:extLst>
                    <a:ext uri="{A12FA001-AC4F-418D-AE19-62706E023703}">
                      <ahyp:hlinkClr xmlns:ahyp="http://schemas.microsoft.com/office/drawing/2018/hyperlinkcolor" val="tx"/>
                    </a:ext>
                  </a:extLst>
                </a:hlinkClick>
              </a:rPr>
              <a:t>https://github.com/</a:t>
            </a:r>
            <a:r>
              <a:rPr lang="en-US" sz="1800" dirty="0" err="1">
                <a:solidFill>
                  <a:schemeClr val="tx1"/>
                </a:solidFill>
                <a:hlinkClick r:id="rId3">
                  <a:extLst>
                    <a:ext uri="{A12FA001-AC4F-418D-AE19-62706E023703}">
                      <ahyp:hlinkClr xmlns:ahyp="http://schemas.microsoft.com/office/drawing/2018/hyperlinkcolor" val="tx"/>
                    </a:ext>
                  </a:extLst>
                </a:hlinkClick>
              </a:rPr>
              <a:t>vijaygarr</a:t>
            </a:r>
            <a:r>
              <a:rPr lang="en-US" sz="1800" dirty="0" err="1">
                <a:solidFill>
                  <a:schemeClr val="tx1"/>
                </a:solidFill>
              </a:rPr>
              <a:t>y</a:t>
            </a:r>
            <a:endParaRPr lang="en-US" sz="1800" dirty="0">
              <a:solidFill>
                <a:schemeClr val="tx1"/>
              </a:solidFill>
            </a:endParaRPr>
          </a:p>
        </p:txBody>
      </p:sp>
      <p:sp>
        <p:nvSpPr>
          <p:cNvPr id="2124" name="Google Shape;2124;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lvl="0"/>
            <a:r>
              <a:rPr lang="en-US" dirty="0"/>
              <a:t>Expressions</a:t>
            </a:r>
            <a:endParaRPr dirty="0"/>
          </a:p>
        </p:txBody>
      </p:sp>
      <p:sp>
        <p:nvSpPr>
          <p:cNvPr id="1928" name="Google Shape;1928;p18"/>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r>
              <a:rPr lang="en-US" dirty="0"/>
              <a:t>Expressions</a:t>
            </a:r>
          </a:p>
          <a:p>
            <a:r>
              <a:rPr lang="en-US" dirty="0"/>
              <a:t>Statements </a:t>
            </a:r>
          </a:p>
          <a:p>
            <a:r>
              <a:rPr lang="en-US" dirty="0"/>
              <a:t>Blocks</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8">
                                            <p:txEl>
                                              <p:pRg st="0" end="0"/>
                                            </p:txEl>
                                          </p:spTgt>
                                        </p:tgtEl>
                                        <p:attrNameLst>
                                          <p:attrName>style.visibility</p:attrName>
                                        </p:attrNameLst>
                                      </p:cBhvr>
                                      <p:to>
                                        <p:strVal val="visible"/>
                                      </p:to>
                                    </p:set>
                                    <p:anim calcmode="lin" valueType="num">
                                      <p:cBhvr additive="base">
                                        <p:cTn id="7" dur="500" fill="hold"/>
                                        <p:tgtEl>
                                          <p:spTgt spid="19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8">
                                            <p:txEl>
                                              <p:pRg st="1" end="1"/>
                                            </p:txEl>
                                          </p:spTgt>
                                        </p:tgtEl>
                                        <p:attrNameLst>
                                          <p:attrName>style.visibility</p:attrName>
                                        </p:attrNameLst>
                                      </p:cBhvr>
                                      <p:to>
                                        <p:strVal val="visible"/>
                                      </p:to>
                                    </p:set>
                                    <p:anim calcmode="lin" valueType="num">
                                      <p:cBhvr additive="base">
                                        <p:cTn id="13" dur="500" fill="hold"/>
                                        <p:tgtEl>
                                          <p:spTgt spid="19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28">
                                            <p:txEl>
                                              <p:pRg st="2" end="2"/>
                                            </p:txEl>
                                          </p:spTgt>
                                        </p:tgtEl>
                                        <p:attrNameLst>
                                          <p:attrName>style.visibility</p:attrName>
                                        </p:attrNameLst>
                                      </p:cBhvr>
                                      <p:to>
                                        <p:strVal val="visible"/>
                                      </p:to>
                                    </p:set>
                                    <p:anim calcmode="lin" valueType="num">
                                      <p:cBhvr additive="base">
                                        <p:cTn id="19" dur="500" fill="hold"/>
                                        <p:tgtEl>
                                          <p:spTgt spid="19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Expression</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3498600"/>
          </a:xfrm>
        </p:spPr>
        <p:txBody>
          <a:bodyPr/>
          <a:lstStyle/>
          <a:p>
            <a:r>
              <a:rPr lang="en-US" dirty="0"/>
              <a:t>An expression has a value, computed from variables or fields, operators, method calls. An expression can be assigned to a variable, passed as parameter or returned from a method.</a:t>
            </a:r>
          </a:p>
          <a:p>
            <a:pPr marL="76200" indent="0">
              <a:buNone/>
            </a:pPr>
            <a:r>
              <a:rPr lang="en-US" sz="1600" dirty="0"/>
              <a:t>E.g.: </a:t>
            </a:r>
          </a:p>
          <a:p>
            <a:pPr marL="0" indent="0">
              <a:buNone/>
            </a:pPr>
            <a:r>
              <a:rPr lang="en-US" sz="1600" dirty="0"/>
              <a:t>	2*3</a:t>
            </a:r>
          </a:p>
          <a:p>
            <a:pPr marL="0" indent="0">
              <a:buNone/>
            </a:pPr>
            <a:r>
              <a:rPr lang="en-US" sz="1600" dirty="0"/>
              <a:t>	num1 &gt; num2</a:t>
            </a:r>
          </a:p>
          <a:p>
            <a:pPr marL="0" indent="0">
              <a:buNone/>
            </a:pPr>
            <a:r>
              <a:rPr lang="en-US" sz="1600" dirty="0"/>
              <a:t>	5 + </a:t>
            </a:r>
            <a:r>
              <a:rPr lang="en-US" sz="1600" dirty="0" err="1"/>
              <a:t>subOfNumber</a:t>
            </a:r>
            <a:r>
              <a:rPr lang="en-US" sz="1600" dirty="0"/>
              <a:t>(5,4)</a:t>
            </a:r>
          </a:p>
          <a:p>
            <a:pPr marL="0" indent="0">
              <a:buNone/>
            </a:pPr>
            <a:r>
              <a:rPr lang="en-US" sz="1600" dirty="0"/>
              <a:t>	result = 1 + 2</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6409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Statement</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dirty="0"/>
              <a:t>Statement is made up of one or more expressions</a:t>
            </a:r>
          </a:p>
          <a:p>
            <a:r>
              <a:rPr lang="en-US" dirty="0"/>
              <a:t>These operations are done in statements, which can also be a conditional, a loop, etc. So, an expression is part of a statement.</a:t>
            </a:r>
          </a:p>
          <a:p>
            <a:pPr marL="76200" indent="0">
              <a:buNone/>
            </a:pPr>
            <a:r>
              <a:rPr lang="en-US" sz="1600" dirty="0"/>
              <a:t>E.g.: </a:t>
            </a:r>
          </a:p>
          <a:p>
            <a:pPr marL="76200" indent="0">
              <a:buNone/>
            </a:pPr>
            <a:r>
              <a:rPr lang="en-US" sz="1600" dirty="0"/>
              <a:t>	int number1 = 10;</a:t>
            </a:r>
          </a:p>
          <a:p>
            <a:pPr marL="0" indent="0">
              <a:buNone/>
            </a:pPr>
            <a:r>
              <a:rPr lang="en-US" sz="1600" dirty="0"/>
              <a:t>	</a:t>
            </a:r>
            <a:r>
              <a:rPr lang="en-US" sz="1600" dirty="0" err="1"/>
              <a:t>System.out.println</a:t>
            </a:r>
            <a:r>
              <a:rPr lang="en-US" sz="1600" dirty="0"/>
              <a:t>(”Value of number1 is : " + number1);</a:t>
            </a:r>
          </a:p>
          <a:p>
            <a:pPr marL="0" indent="0">
              <a:buNone/>
            </a:pPr>
            <a:r>
              <a:rPr lang="en-US" sz="1600" dirty="0"/>
              <a:t>	int result = 1 + 2; // result is now 3</a:t>
            </a:r>
          </a:p>
          <a:p>
            <a:pPr marL="0" indent="0">
              <a:buNone/>
            </a:pPr>
            <a:r>
              <a:rPr lang="en-US" sz="1600" dirty="0"/>
              <a:t>	</a:t>
            </a:r>
            <a:r>
              <a:rPr lang="en-US" sz="1600" dirty="0" err="1"/>
              <a:t>calculateInterest</a:t>
            </a:r>
            <a:r>
              <a:rPr lang="en-US" sz="1600" dirty="0"/>
              <a:t> ((1000 * 2), tenure, (years * 12));</a:t>
            </a:r>
          </a:p>
          <a:p>
            <a:pPr marL="0" indent="0">
              <a:buNone/>
            </a:pPr>
            <a:r>
              <a:rPr lang="en-US" sz="1600" dirty="0"/>
              <a:t>	</a:t>
            </a:r>
          </a:p>
          <a:p>
            <a:endParaRPr lang="en-US" sz="1600" dirty="0"/>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8019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Block</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sz="1200" dirty="0"/>
              <a:t>A block is a group of zero or more statements between balanced braces and can be used anywhere a single statement is allowed. The following example, </a:t>
            </a:r>
            <a:r>
              <a:rPr lang="en-US" sz="1200" dirty="0" err="1"/>
              <a:t>BlockDemo</a:t>
            </a:r>
            <a:r>
              <a:rPr lang="en-US" sz="1200" dirty="0"/>
              <a:t>, illustrates the use of blocks:</a:t>
            </a:r>
          </a:p>
          <a:p>
            <a:pPr marL="76200" indent="0">
              <a:buNone/>
            </a:pPr>
            <a:r>
              <a:rPr lang="en-US" sz="1200" dirty="0"/>
              <a:t>E.g.: </a:t>
            </a:r>
          </a:p>
          <a:p>
            <a:pPr marL="0" indent="0">
              <a:buNone/>
            </a:pPr>
            <a:r>
              <a:rPr lang="en-US" sz="1200" dirty="0"/>
              <a:t>class </a:t>
            </a:r>
            <a:r>
              <a:rPr lang="en-US" sz="1200" dirty="0" err="1"/>
              <a:t>BlockDemo</a:t>
            </a:r>
            <a:r>
              <a:rPr lang="en-US" sz="1200" dirty="0"/>
              <a:t> {</a:t>
            </a:r>
          </a:p>
          <a:p>
            <a:pPr marL="0" indent="0">
              <a:buNone/>
            </a:pPr>
            <a:r>
              <a:rPr lang="en-US" sz="1200" dirty="0"/>
              <a:t>	 public static void main(String[] </a:t>
            </a:r>
            <a:r>
              <a:rPr lang="en-US" sz="1200" dirty="0" err="1"/>
              <a:t>args</a:t>
            </a:r>
            <a:r>
              <a:rPr lang="en-US" sz="1200" dirty="0"/>
              <a:t>) {</a:t>
            </a:r>
          </a:p>
          <a:p>
            <a:pPr marL="0" indent="0">
              <a:buNone/>
            </a:pPr>
            <a:r>
              <a:rPr lang="en-US" sz="1200" dirty="0"/>
              <a:t>		  </a:t>
            </a:r>
            <a:r>
              <a:rPr lang="en-US" sz="1200" dirty="0" err="1"/>
              <a:t>boolean</a:t>
            </a:r>
            <a:r>
              <a:rPr lang="en-US" sz="1200" dirty="0"/>
              <a:t> condition = true;</a:t>
            </a:r>
          </a:p>
          <a:p>
            <a:pPr marL="0" indent="0">
              <a:buNone/>
            </a:pPr>
            <a:r>
              <a:rPr lang="en-US" sz="1200" dirty="0"/>
              <a:t>		  if (condition) { // begin block 1</a:t>
            </a:r>
          </a:p>
          <a:p>
            <a:pPr marL="0" indent="0">
              <a:buNone/>
            </a:pPr>
            <a:r>
              <a:rPr lang="en-US" sz="1200" dirty="0"/>
              <a:t>			   </a:t>
            </a:r>
            <a:r>
              <a:rPr lang="en-US" sz="1200" dirty="0" err="1"/>
              <a:t>System.out.println</a:t>
            </a:r>
            <a:r>
              <a:rPr lang="en-US" sz="1200" dirty="0"/>
              <a:t>("Condition is true.");</a:t>
            </a:r>
          </a:p>
          <a:p>
            <a:pPr marL="0" indent="0">
              <a:buNone/>
            </a:pPr>
            <a:r>
              <a:rPr lang="en-US" sz="1200" dirty="0"/>
              <a:t>		  } // end block one</a:t>
            </a:r>
          </a:p>
          <a:p>
            <a:pPr marL="0" indent="0">
              <a:buNone/>
            </a:pPr>
            <a:r>
              <a:rPr lang="en-US" sz="1200" dirty="0"/>
              <a:t>		  else { // begin block 2</a:t>
            </a:r>
          </a:p>
          <a:p>
            <a:pPr marL="0" indent="0">
              <a:buNone/>
            </a:pPr>
            <a:r>
              <a:rPr lang="en-US" sz="1200" dirty="0"/>
              <a:t>			   </a:t>
            </a:r>
            <a:r>
              <a:rPr lang="en-US" sz="1200" dirty="0" err="1"/>
              <a:t>System.out.println</a:t>
            </a:r>
            <a:r>
              <a:rPr lang="en-US" sz="1200" dirty="0"/>
              <a:t>("Condition is false.");</a:t>
            </a:r>
          </a:p>
          <a:p>
            <a:pPr marL="0" indent="0">
              <a:buNone/>
            </a:pPr>
            <a:r>
              <a:rPr lang="en-US" sz="1200" dirty="0"/>
              <a:t>		  } // end block 2</a:t>
            </a:r>
          </a:p>
          <a:p>
            <a:pPr marL="0" indent="0">
              <a:buNone/>
            </a:pPr>
            <a:r>
              <a:rPr lang="en-US" sz="1200" dirty="0"/>
              <a:t>	 }</a:t>
            </a:r>
          </a:p>
          <a:p>
            <a:pPr marL="0" indent="0">
              <a:buNone/>
            </a:pPr>
            <a:r>
              <a:rPr lang="en-US" sz="1200" dirty="0"/>
              <a:t>}</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0777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7877-A4D4-C941-992A-E260C33B3144}"/>
              </a:ext>
            </a:extLst>
          </p:cNvPr>
          <p:cNvSpPr>
            <a:spLocks noGrp="1"/>
          </p:cNvSpPr>
          <p:nvPr>
            <p:ph type="title"/>
          </p:nvPr>
        </p:nvSpPr>
        <p:spPr>
          <a:xfrm>
            <a:off x="1131750" y="332100"/>
            <a:ext cx="6880500" cy="582900"/>
          </a:xfrm>
        </p:spPr>
        <p:txBody>
          <a:bodyPr/>
          <a:lstStyle/>
          <a:p>
            <a:r>
              <a:rPr lang="en-US" dirty="0"/>
              <a:t>Method</a:t>
            </a:r>
          </a:p>
        </p:txBody>
      </p:sp>
      <p:sp>
        <p:nvSpPr>
          <p:cNvPr id="3" name="Text Placeholder 2">
            <a:extLst>
              <a:ext uri="{FF2B5EF4-FFF2-40B4-BE49-F238E27FC236}">
                <a16:creationId xmlns:a16="http://schemas.microsoft.com/office/drawing/2014/main" id="{F1E90621-BC31-FD42-866C-D63218102311}"/>
              </a:ext>
            </a:extLst>
          </p:cNvPr>
          <p:cNvSpPr>
            <a:spLocks noGrp="1"/>
          </p:cNvSpPr>
          <p:nvPr>
            <p:ph type="body" idx="1"/>
          </p:nvPr>
        </p:nvSpPr>
        <p:spPr>
          <a:xfrm>
            <a:off x="1131749" y="915000"/>
            <a:ext cx="7304679" cy="4228500"/>
          </a:xfrm>
        </p:spPr>
        <p:txBody>
          <a:bodyPr/>
          <a:lstStyle/>
          <a:p>
            <a:r>
              <a:rPr lang="en-US" sz="1600" dirty="0"/>
              <a:t>Method declaration</a:t>
            </a:r>
          </a:p>
          <a:p>
            <a:r>
              <a:rPr lang="en-US" sz="1600" dirty="0"/>
              <a:t>We will use this way of method declaration in our assignment</a:t>
            </a:r>
          </a:p>
          <a:p>
            <a:r>
              <a:rPr lang="en-US" sz="1600" dirty="0"/>
              <a:t>public static &lt;</a:t>
            </a:r>
            <a:r>
              <a:rPr lang="en-US" sz="1600" dirty="0" err="1"/>
              <a:t>returnType</a:t>
            </a:r>
            <a:r>
              <a:rPr lang="en-US" sz="1600" dirty="0"/>
              <a:t>&gt; &lt;</a:t>
            </a:r>
            <a:r>
              <a:rPr lang="en-US" sz="1600" dirty="0" err="1"/>
              <a:t>methodName</a:t>
            </a:r>
            <a:r>
              <a:rPr lang="en-US" sz="1600" dirty="0"/>
              <a:t>&gt; ( zero or more parameters){ }</a:t>
            </a:r>
          </a:p>
          <a:p>
            <a:r>
              <a:rPr lang="en-US" sz="1600" dirty="0"/>
              <a:t>Return type can be void or some data type.</a:t>
            </a:r>
          </a:p>
          <a:p>
            <a:r>
              <a:rPr lang="en-US" sz="1600" dirty="0"/>
              <a:t>If return type is not void, then method should have return statement to return value.</a:t>
            </a:r>
          </a:p>
          <a:p>
            <a:pPr marL="76200" indent="0">
              <a:buNone/>
            </a:pPr>
            <a:r>
              <a:rPr lang="en-US" sz="1600" dirty="0"/>
              <a:t>E.g. </a:t>
            </a:r>
          </a:p>
          <a:p>
            <a:pPr marL="76200" indent="0">
              <a:buNone/>
            </a:pPr>
            <a:r>
              <a:rPr lang="en-US" sz="1600" dirty="0"/>
              <a:t>public static int add2Numbers (int aNum1, int aNum2) {</a:t>
            </a:r>
          </a:p>
          <a:p>
            <a:pPr marL="76200" indent="0">
              <a:buNone/>
            </a:pPr>
            <a:r>
              <a:rPr lang="en-US" sz="1600" dirty="0"/>
              <a:t>         return (aNum1 + aNum2);</a:t>
            </a:r>
          </a:p>
          <a:p>
            <a:pPr marL="76200" indent="0">
              <a:buNone/>
            </a:pPr>
            <a:r>
              <a:rPr lang="en-US" sz="1600" dirty="0"/>
              <a:t>}</a:t>
            </a:r>
          </a:p>
          <a:p>
            <a:pPr marL="76200" indent="0">
              <a:buNone/>
            </a:pPr>
            <a:r>
              <a:rPr lang="en-US" sz="1600" dirty="0"/>
              <a:t>Public static void </a:t>
            </a:r>
            <a:r>
              <a:rPr lang="en-US" sz="1600" dirty="0" err="1"/>
              <a:t>printMessage</a:t>
            </a:r>
            <a:r>
              <a:rPr lang="en-US" sz="1600" dirty="0"/>
              <a:t> (String </a:t>
            </a:r>
            <a:r>
              <a:rPr lang="en-US" sz="1600" dirty="0" err="1"/>
              <a:t>aMsg</a:t>
            </a:r>
            <a:r>
              <a:rPr lang="en-US" sz="1600" dirty="0"/>
              <a:t>) {</a:t>
            </a:r>
          </a:p>
          <a:p>
            <a:pPr marL="76200" indent="0">
              <a:buNone/>
            </a:pPr>
            <a:r>
              <a:rPr lang="en-US" sz="1600" dirty="0"/>
              <a:t>        </a:t>
            </a:r>
            <a:r>
              <a:rPr lang="en-US" sz="1600" dirty="0" err="1"/>
              <a:t>System.out.println</a:t>
            </a:r>
            <a:r>
              <a:rPr lang="en-US" sz="1600" dirty="0"/>
              <a:t> (“Message “ + </a:t>
            </a:r>
            <a:r>
              <a:rPr lang="en-US" sz="1600" dirty="0" err="1"/>
              <a:t>aMsg</a:t>
            </a:r>
            <a:r>
              <a:rPr lang="en-US" sz="1600" dirty="0"/>
              <a:t>);</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739BA962-D13F-9344-BED2-85B4599622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710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925894" y="1411950"/>
            <a:ext cx="7292161" cy="1159800"/>
          </a:xfrm>
          <a:prstGeom prst="rect">
            <a:avLst/>
          </a:prstGeom>
        </p:spPr>
        <p:txBody>
          <a:bodyPr spcFirstLastPara="1" wrap="square" lIns="91425" tIns="91425" rIns="91425" bIns="91425" anchor="b" anchorCtr="0">
            <a:noAutofit/>
          </a:bodyPr>
          <a:lstStyle/>
          <a:p>
            <a:pPr lvl="0"/>
            <a:r>
              <a:rPr lang="en-US" dirty="0"/>
              <a:t>Control Flow Statements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a:xfrm>
            <a:off x="1131750" y="296453"/>
            <a:ext cx="6880500" cy="582900"/>
          </a:xfrm>
        </p:spPr>
        <p:txBody>
          <a:bodyPr/>
          <a:lstStyle/>
          <a:p>
            <a:r>
              <a:rPr lang="en-US" dirty="0"/>
              <a:t>Control Flow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a:xfrm>
            <a:off x="1131750" y="931798"/>
            <a:ext cx="6880500" cy="3498600"/>
          </a:xfrm>
        </p:spPr>
        <p:txBody>
          <a:bodyPr/>
          <a:lstStyle/>
          <a:p>
            <a:pPr marL="76200" indent="0">
              <a:buNone/>
            </a:pPr>
            <a:r>
              <a:rPr lang="en-US" dirty="0"/>
              <a:t>The statements inside your source files are generally executed from top to bottom, in the order that they appear. Control flow statements, however, break up the flow of execution by employing decision making, looping, and branching, enabling your program to conditionally execute particular blocks of code.</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7270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p:txBody>
          <a:bodyPr/>
          <a:lstStyle/>
          <a:p>
            <a:r>
              <a:rPr lang="en-US" dirty="0"/>
              <a:t>Decision-making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p:txBody>
          <a:bodyPr/>
          <a:lstStyle/>
          <a:p>
            <a:r>
              <a:rPr lang="en-US" dirty="0"/>
              <a:t>The if-then Statement</a:t>
            </a:r>
          </a:p>
          <a:p>
            <a:r>
              <a:rPr lang="en-US" dirty="0"/>
              <a:t>The if-then-else Statement</a:t>
            </a:r>
          </a:p>
          <a:p>
            <a:r>
              <a:rPr lang="en-US" dirty="0"/>
              <a:t>The switch Statement</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20649682"/>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3186</TotalTime>
  <Words>772</Words>
  <Application>Microsoft Macintosh PowerPoint</Application>
  <PresentationFormat>On-screen Show (16:9)</PresentationFormat>
  <Paragraphs>133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Amatic SC</vt:lpstr>
      <vt:lpstr>Arial</vt:lpstr>
      <vt:lpstr>Merriweather</vt:lpstr>
      <vt:lpstr>Nathaniel template</vt:lpstr>
      <vt:lpstr>Chapter 4</vt:lpstr>
      <vt:lpstr>Expressions</vt:lpstr>
      <vt:lpstr>Expression</vt:lpstr>
      <vt:lpstr>Statement</vt:lpstr>
      <vt:lpstr>Block</vt:lpstr>
      <vt:lpstr>Method</vt:lpstr>
      <vt:lpstr>Control Flow Statements</vt:lpstr>
      <vt:lpstr>Control Flow Statements</vt:lpstr>
      <vt:lpstr>Decision-making statements</vt:lpstr>
      <vt:lpstr>If-then</vt:lpstr>
      <vt:lpstr>If-then-else</vt:lpstr>
      <vt:lpstr>If-then-else ladder</vt:lpstr>
      <vt:lpstr>Switch Statement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cp:lastModifiedBy>Vijay G</cp:lastModifiedBy>
  <cp:revision>73</cp:revision>
  <dcterms:modified xsi:type="dcterms:W3CDTF">2021-06-23T03:50:15Z</dcterms:modified>
</cp:coreProperties>
</file>