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61" r:id="rId3"/>
    <p:sldId id="286" r:id="rId4"/>
    <p:sldId id="285" r:id="rId5"/>
    <p:sldId id="259" r:id="rId6"/>
    <p:sldId id="280" r:id="rId7"/>
    <p:sldId id="304" r:id="rId8"/>
    <p:sldId id="305" r:id="rId9"/>
    <p:sldId id="287" r:id="rId10"/>
    <p:sldId id="288" r:id="rId11"/>
    <p:sldId id="292" r:id="rId12"/>
    <p:sldId id="289" r:id="rId13"/>
    <p:sldId id="290" r:id="rId14"/>
    <p:sldId id="291" r:id="rId15"/>
    <p:sldId id="293" r:id="rId16"/>
    <p:sldId id="294" r:id="rId17"/>
    <p:sldId id="263" r:id="rId18"/>
    <p:sldId id="307" r:id="rId19"/>
    <p:sldId id="295" r:id="rId20"/>
    <p:sldId id="296" r:id="rId21"/>
    <p:sldId id="298" r:id="rId22"/>
    <p:sldId id="299" r:id="rId23"/>
    <p:sldId id="300" r:id="rId24"/>
    <p:sldId id="301" r:id="rId25"/>
    <p:sldId id="302" r:id="rId26"/>
    <p:sldId id="303" r:id="rId27"/>
    <p:sldId id="297" r:id="rId28"/>
    <p:sldId id="308" r:id="rId29"/>
    <p:sldId id="279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28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26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96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219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48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3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Language Basic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15F8-FC3A-9B4F-951B-AF73507A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FBA45-B15A-A640-B08D-C5090F2B1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numberOfStudents</a:t>
            </a:r>
            <a:r>
              <a:rPr lang="en-US" dirty="0"/>
              <a:t>;</a:t>
            </a:r>
          </a:p>
          <a:p>
            <a:r>
              <a:rPr lang="en-US" dirty="0"/>
              <a:t>float  PI_VALUE = 3.14;</a:t>
            </a:r>
          </a:p>
          <a:p>
            <a:r>
              <a:rPr lang="en-US" dirty="0"/>
              <a:t>int add (int </a:t>
            </a:r>
            <a:r>
              <a:rPr lang="en-US" dirty="0" err="1"/>
              <a:t>aFirstNumber</a:t>
            </a:r>
            <a:r>
              <a:rPr lang="en-US" dirty="0"/>
              <a:t>, int </a:t>
            </a:r>
            <a:r>
              <a:rPr lang="en-US" dirty="0" err="1"/>
              <a:t>aSecondNumber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return </a:t>
            </a:r>
            <a:r>
              <a:rPr lang="en-US" dirty="0" err="1"/>
              <a:t>aFirstNumber</a:t>
            </a:r>
            <a:r>
              <a:rPr lang="en-US" dirty="0"/>
              <a:t>  + </a:t>
            </a:r>
            <a:r>
              <a:rPr lang="en-US" dirty="0" err="1"/>
              <a:t>aSecondNumber</a:t>
            </a:r>
            <a:r>
              <a:rPr lang="en-US" dirty="0"/>
              <a:t>  - </a:t>
            </a:r>
            <a:r>
              <a:rPr lang="en-US" dirty="0" err="1"/>
              <a:t>this.index</a:t>
            </a:r>
            <a:r>
              <a:rPr lang="en-US" dirty="0"/>
              <a:t>;    }</a:t>
            </a:r>
          </a:p>
          <a:p>
            <a:r>
              <a:rPr lang="en-US" dirty="0"/>
              <a:t>String NULL_VALUE = null;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D2DA6-D78E-AF4F-BD01-A8B40DBB41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837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114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DBD6-E757-424C-B181-B2EE32F2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E5B57-631B-734E-B323-E82A3B9BA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  <a:p>
            <a:r>
              <a:rPr lang="en-US" dirty="0"/>
              <a:t>Object Data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8EBC7-D359-864C-B41A-6D25CB83B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902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3A02-D91D-2047-A167-42107B98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11395"/>
            <a:ext cx="6880500" cy="582900"/>
          </a:xfrm>
        </p:spPr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54AA-247D-0945-A3BF-9E466F93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6" y="626998"/>
            <a:ext cx="8357114" cy="3498600"/>
          </a:xfrm>
        </p:spPr>
        <p:txBody>
          <a:bodyPr/>
          <a:lstStyle/>
          <a:p>
            <a:r>
              <a:rPr lang="en-US" sz="2000" b="1" dirty="0"/>
              <a:t>byte</a:t>
            </a:r>
            <a:r>
              <a:rPr lang="en-US" sz="2000" dirty="0"/>
              <a:t>: The byte data type is an 8-bit signed two's complement integer. It has a minimum value of -128 and a maximum value of 127 (inclusive).</a:t>
            </a:r>
          </a:p>
          <a:p>
            <a:r>
              <a:rPr lang="en-US" sz="2000" b="1" dirty="0"/>
              <a:t>short</a:t>
            </a:r>
            <a:r>
              <a:rPr lang="en-US" sz="2000" dirty="0"/>
              <a:t>: The short data type is a 16-bit signed two's complement integer. It has a minimum value of -32,768 and a maximum value of 32,767 (inclusive). </a:t>
            </a:r>
          </a:p>
          <a:p>
            <a:r>
              <a:rPr lang="en-US" sz="2000" b="1" dirty="0"/>
              <a:t>int</a:t>
            </a:r>
            <a:r>
              <a:rPr lang="en-US" sz="2000" dirty="0"/>
              <a:t>: The int data type is a 32-bit signed two's complement integer. It has a minimum value of -2,147,483,648 and a maximum value of 2,147,483,647 (inclusive). </a:t>
            </a:r>
          </a:p>
          <a:p>
            <a:r>
              <a:rPr lang="en-US" sz="2000" b="1" dirty="0"/>
              <a:t>long</a:t>
            </a:r>
            <a:r>
              <a:rPr lang="en-US" sz="2000" dirty="0"/>
              <a:t>: The long data type is a 64-bit signed two's complement integer. It has a minimum value of -9,223,372,036,854,775,808 and a maximum value of 9,223,372,036,854,775,807 (inclusive).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718D7-E1B2-D346-B8E1-E3FAB3A853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92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3A02-D91D-2047-A167-42107B98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11395"/>
            <a:ext cx="6880500" cy="582900"/>
          </a:xfrm>
        </p:spPr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54AA-247D-0945-A3BF-9E466F93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343" y="626998"/>
            <a:ext cx="8523513" cy="3498600"/>
          </a:xfrm>
        </p:spPr>
        <p:txBody>
          <a:bodyPr/>
          <a:lstStyle/>
          <a:p>
            <a:r>
              <a:rPr lang="en-US" sz="2000" b="1" dirty="0"/>
              <a:t>float</a:t>
            </a:r>
            <a:r>
              <a:rPr lang="en-US" sz="2000" dirty="0"/>
              <a:t>: The float data type is a single-precision 32-bit IEEE 754 floating point. </a:t>
            </a:r>
            <a:r>
              <a:rPr lang="en-US" sz="2000" b="1" dirty="0"/>
              <a:t>This data type should never be used for precise values, such as currency</a:t>
            </a:r>
            <a:r>
              <a:rPr lang="en-US" sz="2000" dirty="0"/>
              <a:t>. For that, you will need to use the </a:t>
            </a:r>
            <a:r>
              <a:rPr lang="en-US" sz="2000" dirty="0" err="1"/>
              <a:t>java.math.BigDecimal</a:t>
            </a:r>
            <a:r>
              <a:rPr lang="en-US" sz="2000" dirty="0"/>
              <a:t> class instead. </a:t>
            </a:r>
          </a:p>
          <a:p>
            <a:r>
              <a:rPr lang="en-US" sz="2000" b="1" dirty="0"/>
              <a:t>double</a:t>
            </a:r>
            <a:r>
              <a:rPr lang="en-US" sz="2000" dirty="0"/>
              <a:t>: The double data type is a double-precision 64-bit IEEE 754 floating </a:t>
            </a:r>
            <a:r>
              <a:rPr lang="en-US" sz="2000" dirty="0" err="1"/>
              <a:t>point.For</a:t>
            </a:r>
            <a:r>
              <a:rPr lang="en-US" sz="2000" dirty="0"/>
              <a:t> decimal values, this data type is generally the default choice. </a:t>
            </a:r>
            <a:r>
              <a:rPr lang="en-US" sz="2000" b="1" dirty="0"/>
              <a:t>As mentioned above, this data type should never be used for precise values, such as currency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boolean</a:t>
            </a:r>
            <a:r>
              <a:rPr lang="en-US" sz="2000" dirty="0"/>
              <a:t>: The </a:t>
            </a:r>
            <a:r>
              <a:rPr lang="en-US" sz="2000" dirty="0" err="1"/>
              <a:t>boolean</a:t>
            </a:r>
            <a:r>
              <a:rPr lang="en-US" sz="2000" dirty="0"/>
              <a:t> data type has only two possible values: true and false. Use this data type for simple flags that track true/false conditions. </a:t>
            </a:r>
          </a:p>
          <a:p>
            <a:r>
              <a:rPr lang="en-US" sz="2000" b="1" dirty="0"/>
              <a:t>char</a:t>
            </a:r>
            <a:r>
              <a:rPr lang="en-US" sz="2000" dirty="0"/>
              <a:t>: The char data type is a single 16-bit Unicode character. It has a minimum value of '\u0000' (or 0) and a maximum value of '\</a:t>
            </a:r>
            <a:r>
              <a:rPr lang="en-US" sz="2000" dirty="0" err="1"/>
              <a:t>uffff</a:t>
            </a:r>
            <a:r>
              <a:rPr lang="en-US" sz="2000" dirty="0"/>
              <a:t>' (or 65,535 </a:t>
            </a:r>
            <a:r>
              <a:rPr lang="en-US" sz="2000" dirty="0" err="1"/>
              <a:t>nclusive</a:t>
            </a:r>
            <a:r>
              <a:rPr lang="en-US" sz="20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718D7-E1B2-D346-B8E1-E3FAB3A853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11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2A3E-6F02-1C40-A410-4352D998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31139"/>
            <a:ext cx="6880500" cy="582900"/>
          </a:xfrm>
        </p:spPr>
        <p:txBody>
          <a:bodyPr/>
          <a:lstStyle/>
          <a:p>
            <a:r>
              <a:rPr lang="en-US" dirty="0"/>
              <a:t>Default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FE8F8-5512-C744-BA18-E5C87057F2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D4691F-5CBE-F343-8980-1C33831F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9327" t="37362" r="56661" b="25275"/>
          <a:stretch>
            <a:fillRect/>
          </a:stretch>
        </p:blipFill>
        <p:spPr bwMode="auto">
          <a:xfrm>
            <a:off x="2286000" y="792267"/>
            <a:ext cx="5181600" cy="42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519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>
              <a:buNone/>
            </a:pPr>
            <a:r>
              <a:rPr lang="en-US" sz="1200" dirty="0" err="1"/>
              <a:t>boolean</a:t>
            </a:r>
            <a:r>
              <a:rPr lang="en-US" sz="1200" dirty="0"/>
              <a:t> result = true;</a:t>
            </a:r>
          </a:p>
          <a:p>
            <a:pPr>
              <a:buNone/>
            </a:pPr>
            <a:r>
              <a:rPr lang="en-US" sz="1200" dirty="0"/>
              <a:t>char </a:t>
            </a:r>
            <a:r>
              <a:rPr lang="en-US" sz="1200" dirty="0" err="1"/>
              <a:t>capitalC</a:t>
            </a:r>
            <a:r>
              <a:rPr lang="en-US" sz="1200" dirty="0"/>
              <a:t> = 'C';</a:t>
            </a:r>
          </a:p>
          <a:p>
            <a:pPr>
              <a:buNone/>
            </a:pPr>
            <a:r>
              <a:rPr lang="en-US" sz="1200" dirty="0"/>
              <a:t>byte b = 100;</a:t>
            </a:r>
          </a:p>
          <a:p>
            <a:pPr>
              <a:buNone/>
            </a:pPr>
            <a:r>
              <a:rPr lang="en-US" sz="1200" dirty="0"/>
              <a:t>short s = 100;</a:t>
            </a:r>
          </a:p>
          <a:p>
            <a:pPr>
              <a:buNone/>
            </a:pPr>
            <a:r>
              <a:rPr lang="en-US" sz="1200" dirty="0"/>
              <a:t>int </a:t>
            </a:r>
            <a:r>
              <a:rPr lang="en-US" sz="1200" dirty="0" err="1"/>
              <a:t>i</a:t>
            </a:r>
            <a:r>
              <a:rPr lang="en-US" sz="1200" dirty="0"/>
              <a:t> = 100000;</a:t>
            </a:r>
          </a:p>
          <a:p>
            <a:pPr>
              <a:buNone/>
            </a:pPr>
            <a:r>
              <a:rPr lang="en-US" sz="1200" dirty="0"/>
              <a:t>//  The number 26, in hexadecimal</a:t>
            </a:r>
          </a:p>
          <a:p>
            <a:pPr>
              <a:buNone/>
            </a:pPr>
            <a:r>
              <a:rPr lang="en-US" sz="1200" dirty="0"/>
              <a:t>int </a:t>
            </a:r>
            <a:r>
              <a:rPr lang="en-US" sz="1200" dirty="0" err="1"/>
              <a:t>hexVal</a:t>
            </a:r>
            <a:r>
              <a:rPr lang="en-US" sz="1200" dirty="0"/>
              <a:t> = 0x1a;</a:t>
            </a:r>
          </a:p>
          <a:p>
            <a:pPr>
              <a:buNone/>
            </a:pPr>
            <a:r>
              <a:rPr lang="en-US" sz="1200" dirty="0"/>
              <a:t>// The number 26, in binary</a:t>
            </a:r>
          </a:p>
          <a:p>
            <a:pPr>
              <a:buNone/>
            </a:pPr>
            <a:r>
              <a:rPr lang="en-US" sz="1200" dirty="0"/>
              <a:t>int </a:t>
            </a:r>
            <a:r>
              <a:rPr lang="en-US" sz="1200" dirty="0" err="1"/>
              <a:t>binVal</a:t>
            </a:r>
            <a:r>
              <a:rPr lang="en-US" sz="1200" dirty="0"/>
              <a:t> = 0b11010;</a:t>
            </a:r>
          </a:p>
          <a:p>
            <a:pPr>
              <a:buNone/>
            </a:pPr>
            <a:r>
              <a:rPr lang="en-US" sz="1200" dirty="0"/>
              <a:t>double d1 = 123.4;</a:t>
            </a:r>
          </a:p>
          <a:p>
            <a:pPr>
              <a:buNone/>
            </a:pPr>
            <a:r>
              <a:rPr lang="en-US" sz="1200" dirty="0"/>
              <a:t>// same value as d1, but in scientific notation</a:t>
            </a:r>
          </a:p>
          <a:p>
            <a:pPr>
              <a:buNone/>
            </a:pPr>
            <a:r>
              <a:rPr lang="en-US" sz="1200" dirty="0"/>
              <a:t>double d2 = 1.234e2;</a:t>
            </a:r>
          </a:p>
          <a:p>
            <a:pPr>
              <a:buNone/>
            </a:pPr>
            <a:r>
              <a:rPr lang="en-US" sz="1200" dirty="0"/>
              <a:t>float f1  = 123.4f;</a:t>
            </a:r>
          </a:p>
          <a:p>
            <a:pPr>
              <a:buNone/>
            </a:pPr>
            <a:r>
              <a:rPr lang="en-US" sz="1200" dirty="0"/>
              <a:t>long </a:t>
            </a:r>
            <a:r>
              <a:rPr lang="en-US" sz="1200" dirty="0" err="1"/>
              <a:t>creditCardNumber</a:t>
            </a:r>
            <a:r>
              <a:rPr lang="en-US" sz="1200" dirty="0"/>
              <a:t> = 1234_5678_9012_3456L;</a:t>
            </a:r>
          </a:p>
          <a:p>
            <a:pPr>
              <a:buNone/>
            </a:pPr>
            <a:r>
              <a:rPr lang="en-US" sz="1200" dirty="0"/>
              <a:t>float pi =  3.14_15F;</a:t>
            </a:r>
          </a:p>
          <a:p>
            <a:pPr>
              <a:buNone/>
            </a:pPr>
            <a:r>
              <a:rPr lang="en-US" sz="1200" dirty="0"/>
              <a:t>long </a:t>
            </a:r>
            <a:r>
              <a:rPr lang="en-US" sz="1200" dirty="0" err="1"/>
              <a:t>hexBytes</a:t>
            </a:r>
            <a:r>
              <a:rPr lang="en-US" sz="1200" dirty="0"/>
              <a:t> = 0xFF_EC_DE_5E;</a:t>
            </a:r>
          </a:p>
          <a:p>
            <a:pPr>
              <a:buNone/>
            </a:pPr>
            <a:r>
              <a:rPr lang="en-US" sz="1200" dirty="0"/>
              <a:t>long </a:t>
            </a:r>
            <a:r>
              <a:rPr lang="en-US" sz="1200" dirty="0" err="1"/>
              <a:t>hexWords</a:t>
            </a:r>
            <a:r>
              <a:rPr lang="en-US" sz="1200" dirty="0"/>
              <a:t> = 0xCAFE_BABE;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808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Which of the following is </a:t>
            </a:r>
            <a:r>
              <a:rPr lang="en-US" i="1" dirty="0"/>
              <a:t>not</a:t>
            </a:r>
            <a:r>
              <a:rPr lang="en-US" dirty="0"/>
              <a:t> a valid comment:</a:t>
            </a:r>
          </a:p>
          <a:p>
            <a:pPr marL="558800" lvl="1" indent="0">
              <a:buNone/>
            </a:pPr>
            <a:r>
              <a:rPr lang="en-US" dirty="0"/>
              <a:t>a. /** comment */</a:t>
            </a:r>
            <a:br>
              <a:rPr lang="en-US" dirty="0"/>
            </a:br>
            <a:r>
              <a:rPr lang="en-US" dirty="0"/>
              <a:t>b. /* comment */</a:t>
            </a:r>
            <a:br>
              <a:rPr lang="en-US" dirty="0"/>
            </a:br>
            <a:r>
              <a:rPr lang="en-US" dirty="0"/>
              <a:t>c. /* comment</a:t>
            </a:r>
            <a:br>
              <a:rPr lang="en-US" dirty="0"/>
            </a:br>
            <a:r>
              <a:rPr lang="en-US" dirty="0"/>
              <a:t>d. // comment</a:t>
            </a: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</a:t>
            </a:r>
            <a:endParaRPr dirty="0"/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968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3A02-D91D-2047-A167-42107B98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11395"/>
            <a:ext cx="6880500" cy="582900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54AA-247D-0945-A3BF-9E466F93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343" y="626998"/>
            <a:ext cx="8523513" cy="3498600"/>
          </a:xfrm>
        </p:spPr>
        <p:txBody>
          <a:bodyPr/>
          <a:lstStyle/>
          <a:p>
            <a:r>
              <a:rPr lang="en-US" sz="2000" dirty="0"/>
              <a:t>String is special class in java</a:t>
            </a:r>
          </a:p>
          <a:p>
            <a:r>
              <a:rPr lang="en-US" sz="2000" dirty="0"/>
              <a:t> This is not a primitive data type</a:t>
            </a:r>
          </a:p>
          <a:p>
            <a:r>
              <a:rPr lang="en-US" sz="2000" dirty="0"/>
              <a:t>This is a class</a:t>
            </a:r>
          </a:p>
          <a:p>
            <a:r>
              <a:rPr lang="en-US" sz="2000" dirty="0"/>
              <a:t>String has many utility methods like </a:t>
            </a:r>
          </a:p>
          <a:p>
            <a:pPr lvl="1"/>
            <a:r>
              <a:rPr lang="en-US" sz="2000" dirty="0" err="1"/>
              <a:t>toLower</a:t>
            </a:r>
            <a:endParaRPr lang="en-US" sz="2000" dirty="0"/>
          </a:p>
          <a:p>
            <a:pPr lvl="1"/>
            <a:r>
              <a:rPr lang="en-US" sz="2000" dirty="0"/>
              <a:t>trim</a:t>
            </a:r>
          </a:p>
          <a:p>
            <a:pPr lvl="1"/>
            <a:r>
              <a:rPr lang="en-US" sz="2000" dirty="0" err="1"/>
              <a:t>toUpper</a:t>
            </a:r>
            <a:endParaRPr lang="en-US" sz="2000" dirty="0"/>
          </a:p>
          <a:p>
            <a:pPr lvl="1"/>
            <a:r>
              <a:rPr lang="en-US" sz="2000" dirty="0" err="1"/>
              <a:t>isEmpty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718D7-E1B2-D346-B8E1-E3FAB3A853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495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Operators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3327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Language Basic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Comments</a:t>
            </a:r>
          </a:p>
          <a:p>
            <a:r>
              <a:rPr lang="en-US" dirty="0"/>
              <a:t>Variable</a:t>
            </a:r>
          </a:p>
          <a:p>
            <a:r>
              <a:rPr lang="en-US" dirty="0"/>
              <a:t>Operators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r>
              <a:rPr lang="en-US" sz="1800" dirty="0"/>
              <a:t>Operators are special symbols that perform specific operations on one, two, or three operands, and then return a result.</a:t>
            </a:r>
          </a:p>
          <a:p>
            <a:r>
              <a:rPr lang="en-US" sz="1800" dirty="0"/>
              <a:t>Operators with higher precedence are evaluated before operators with relatively lower precedence. </a:t>
            </a:r>
          </a:p>
          <a:p>
            <a:r>
              <a:rPr lang="en-US" sz="1800" dirty="0"/>
              <a:t>All binary operators except for the assignment operators are evaluated from left to right; assignment operators are evaluated right to left.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629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Simple Assignment Operator</a:t>
            </a:r>
          </a:p>
          <a:p>
            <a:pPr marL="76200" indent="0">
              <a:buNone/>
            </a:pPr>
            <a:r>
              <a:rPr lang="en-US" sz="1800" dirty="0"/>
              <a:t>	=       Simple assignment operator</a:t>
            </a:r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E.g.:</a:t>
            </a:r>
          </a:p>
          <a:p>
            <a:pPr marL="76200" indent="0">
              <a:buNone/>
            </a:pPr>
            <a:r>
              <a:rPr lang="en-US" sz="1800" dirty="0" err="1"/>
              <a:t>numberOfPizza</a:t>
            </a:r>
            <a:r>
              <a:rPr lang="en-US" sz="1800" dirty="0"/>
              <a:t> = 3;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9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Arithmetic Operators</a:t>
            </a:r>
          </a:p>
          <a:p>
            <a:pPr marL="533400" lvl="1" indent="0">
              <a:buNone/>
            </a:pPr>
            <a:r>
              <a:rPr lang="en-US" sz="1800" dirty="0"/>
              <a:t>+       Additive operator (also used for String concatenation)</a:t>
            </a:r>
          </a:p>
          <a:p>
            <a:pPr marL="533400" lvl="1" indent="0">
              <a:buNone/>
            </a:pPr>
            <a:r>
              <a:rPr lang="en-US" sz="1800" dirty="0"/>
              <a:t>-       Subtraction operator</a:t>
            </a:r>
          </a:p>
          <a:p>
            <a:pPr marL="533400" lvl="1" indent="0">
              <a:buNone/>
            </a:pPr>
            <a:r>
              <a:rPr lang="en-US" sz="1800" dirty="0"/>
              <a:t>*       Multiplication operator</a:t>
            </a:r>
          </a:p>
          <a:p>
            <a:pPr marL="533400" lvl="1" indent="0">
              <a:buNone/>
            </a:pPr>
            <a:r>
              <a:rPr lang="en-US" sz="1800" dirty="0"/>
              <a:t>/       Division operator</a:t>
            </a:r>
          </a:p>
          <a:p>
            <a:pPr marL="533400" lvl="1" indent="0">
              <a:buNone/>
            </a:pPr>
            <a:r>
              <a:rPr lang="en-US" sz="1800" dirty="0"/>
              <a:t>%       Remainder operator</a:t>
            </a:r>
          </a:p>
          <a:p>
            <a:pPr marL="76200" indent="0">
              <a:buNone/>
            </a:pPr>
            <a:r>
              <a:rPr lang="en-US" sz="1800" dirty="0"/>
              <a:t>E.g.:</a:t>
            </a:r>
          </a:p>
          <a:p>
            <a:pPr marL="76200" indent="0">
              <a:buNone/>
            </a:pPr>
            <a:r>
              <a:rPr lang="en-US" sz="1800" dirty="0"/>
              <a:t>total = number1 + number2;</a:t>
            </a:r>
          </a:p>
          <a:p>
            <a:pPr marL="76200" indent="0">
              <a:buNone/>
            </a:pPr>
            <a:r>
              <a:rPr lang="en-US" sz="1800" dirty="0"/>
              <a:t>diff  = number1 – number2;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44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Unary Operators</a:t>
            </a:r>
          </a:p>
          <a:p>
            <a:pPr marL="533400" lvl="1" indent="0">
              <a:buNone/>
            </a:pPr>
            <a:r>
              <a:rPr lang="en-US" sz="1800" dirty="0"/>
              <a:t>+       Unary plus operator; indicates positive value (numbers are </a:t>
            </a:r>
          </a:p>
          <a:p>
            <a:pPr marL="533400" lvl="1" indent="0">
              <a:buNone/>
            </a:pPr>
            <a:r>
              <a:rPr lang="en-US" sz="1800" dirty="0"/>
              <a:t>        positive without this, however)</a:t>
            </a:r>
          </a:p>
          <a:p>
            <a:pPr marL="533400" lvl="1" indent="0">
              <a:buNone/>
            </a:pPr>
            <a:r>
              <a:rPr lang="en-US" sz="1800" dirty="0"/>
              <a:t>-       Unary minus operator; negates an expression</a:t>
            </a:r>
          </a:p>
          <a:p>
            <a:pPr marL="533400" lvl="1" indent="0">
              <a:buNone/>
            </a:pPr>
            <a:r>
              <a:rPr lang="en-US" sz="1800" dirty="0"/>
              <a:t>++      Increment operator; increments a value by 1</a:t>
            </a:r>
          </a:p>
          <a:p>
            <a:pPr marL="533400" lvl="1" indent="0">
              <a:buNone/>
            </a:pPr>
            <a:r>
              <a:rPr lang="en-US" sz="1800" dirty="0"/>
              <a:t>--      Decrement operator; decrements  a value by 1</a:t>
            </a:r>
          </a:p>
          <a:p>
            <a:pPr marL="533400" lvl="1" indent="0">
              <a:buNone/>
            </a:pPr>
            <a:r>
              <a:rPr lang="en-US" sz="1800" dirty="0"/>
              <a:t>!       Logical complement operator; inverts the value of a Boolean</a:t>
            </a:r>
          </a:p>
          <a:p>
            <a:pPr marL="76200" indent="0">
              <a:buNone/>
            </a:pPr>
            <a:r>
              <a:rPr lang="en-US" sz="1800" dirty="0"/>
              <a:t>E.g.: </a:t>
            </a:r>
          </a:p>
          <a:p>
            <a:pPr marL="76200" indent="0">
              <a:buNone/>
            </a:pPr>
            <a:r>
              <a:rPr lang="en-US" sz="1800" dirty="0"/>
              <a:t>number1 = 10;</a:t>
            </a:r>
          </a:p>
          <a:p>
            <a:pPr marL="76200" indent="0">
              <a:buNone/>
            </a:pPr>
            <a:r>
              <a:rPr lang="en-US" sz="1800" dirty="0"/>
              <a:t>number1++;</a:t>
            </a:r>
          </a:p>
          <a:p>
            <a:pPr marL="76200" indent="0">
              <a:buNone/>
            </a:pPr>
            <a:r>
              <a:rPr lang="en-US" sz="1800" dirty="0" err="1"/>
              <a:t>largeNumer</a:t>
            </a:r>
            <a:r>
              <a:rPr lang="en-US" sz="1800" dirty="0"/>
              <a:t> = true;</a:t>
            </a:r>
          </a:p>
          <a:p>
            <a:pPr marL="76200" indent="0">
              <a:buNone/>
            </a:pPr>
            <a:r>
              <a:rPr lang="en-US" sz="1800" dirty="0" err="1"/>
              <a:t>smallNumber</a:t>
            </a:r>
            <a:r>
              <a:rPr lang="en-US" sz="1800" dirty="0"/>
              <a:t> = ! </a:t>
            </a:r>
            <a:r>
              <a:rPr lang="en-US" sz="1800" dirty="0" err="1"/>
              <a:t>largeNumer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22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Equality and Relational Operators</a:t>
            </a:r>
          </a:p>
          <a:p>
            <a:pPr marL="533400" lvl="1" indent="0">
              <a:buNone/>
            </a:pPr>
            <a:r>
              <a:rPr lang="en-US" sz="1800" dirty="0"/>
              <a:t>==      Equal to</a:t>
            </a:r>
          </a:p>
          <a:p>
            <a:pPr marL="533400" lvl="1" indent="0">
              <a:buNone/>
            </a:pPr>
            <a:r>
              <a:rPr lang="en-US" sz="1800" dirty="0"/>
              <a:t>!=      Not equal to</a:t>
            </a:r>
          </a:p>
          <a:p>
            <a:pPr marL="533400" lvl="1" indent="0">
              <a:buNone/>
            </a:pPr>
            <a:r>
              <a:rPr lang="en-US" sz="1800" dirty="0"/>
              <a:t>&gt;       Greater than</a:t>
            </a:r>
          </a:p>
          <a:p>
            <a:pPr marL="533400" lvl="1" indent="0">
              <a:buNone/>
            </a:pPr>
            <a:r>
              <a:rPr lang="en-US" sz="1800" dirty="0"/>
              <a:t>&gt;=      Greater than or equal to</a:t>
            </a:r>
          </a:p>
          <a:p>
            <a:pPr marL="533400" lvl="1" indent="0">
              <a:buNone/>
            </a:pPr>
            <a:r>
              <a:rPr lang="en-US" sz="1800" dirty="0"/>
              <a:t>&lt;       Less than</a:t>
            </a:r>
          </a:p>
          <a:p>
            <a:pPr marL="533400" lvl="1" indent="0">
              <a:buNone/>
            </a:pPr>
            <a:r>
              <a:rPr lang="en-US" sz="1800" dirty="0"/>
              <a:t>&lt;=      Less than or equal to</a:t>
            </a:r>
          </a:p>
          <a:p>
            <a:pPr marL="76200" indent="0">
              <a:buNone/>
            </a:pPr>
            <a:r>
              <a:rPr lang="en-US" sz="1800" dirty="0" err="1"/>
              <a:t>E.g</a:t>
            </a:r>
            <a:r>
              <a:rPr lang="en-US" sz="1800" dirty="0"/>
              <a:t>:</a:t>
            </a:r>
          </a:p>
          <a:p>
            <a:pPr marL="76200" indent="0">
              <a:buNone/>
            </a:pPr>
            <a:r>
              <a:rPr lang="en-US" sz="1800" dirty="0"/>
              <a:t>number1 = 10; number2= 20;</a:t>
            </a:r>
          </a:p>
          <a:p>
            <a:pPr marL="76200" indent="0">
              <a:buNone/>
            </a:pPr>
            <a:r>
              <a:rPr lang="en-US" sz="1800" dirty="0" err="1"/>
              <a:t>areNumberEqual</a:t>
            </a:r>
            <a:r>
              <a:rPr lang="en-US" sz="1800" dirty="0"/>
              <a:t> = (number1 == number2);</a:t>
            </a:r>
          </a:p>
          <a:p>
            <a:pPr marL="76200" indent="0">
              <a:buNone/>
            </a:pPr>
            <a:r>
              <a:rPr lang="en-US" sz="1800" dirty="0"/>
              <a:t>greater = number1 &gt; number2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825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Conditional Operators</a:t>
            </a:r>
          </a:p>
          <a:p>
            <a:pPr marL="76200" indent="0">
              <a:buNone/>
            </a:pPr>
            <a:r>
              <a:rPr lang="en-US" sz="1800" dirty="0"/>
              <a:t>&amp;&amp;      Conditional-AND</a:t>
            </a:r>
          </a:p>
          <a:p>
            <a:pPr marL="76200" indent="0">
              <a:buNone/>
            </a:pPr>
            <a:r>
              <a:rPr lang="en-US" sz="1800" dirty="0"/>
              <a:t>||      Conditional-OR</a:t>
            </a:r>
          </a:p>
          <a:p>
            <a:pPr marL="76200" indent="0">
              <a:buNone/>
            </a:pPr>
            <a:r>
              <a:rPr lang="en-US" sz="1800" dirty="0"/>
              <a:t>?:      Ternary (shorthand for if-then-else statement)</a:t>
            </a:r>
          </a:p>
          <a:p>
            <a:pPr marL="76200" indent="0">
              <a:buNone/>
            </a:pPr>
            <a:r>
              <a:rPr lang="en-US" sz="1800" dirty="0"/>
              <a:t>E.g.:</a:t>
            </a:r>
          </a:p>
          <a:p>
            <a:pPr marL="76200" indent="0">
              <a:buNone/>
            </a:pPr>
            <a:r>
              <a:rPr lang="en-US" sz="1800" dirty="0"/>
              <a:t>allNumberMoreThan100 = num1 &gt; 100 &amp;&amp; num2 &gt; 100</a:t>
            </a:r>
          </a:p>
          <a:p>
            <a:pPr marL="76200" indent="0">
              <a:buNone/>
            </a:pPr>
            <a:r>
              <a:rPr lang="en-US" sz="1800" dirty="0"/>
              <a:t>atleastOneNumberMoreThan100 = num1 &gt; 100 || num2 &gt; 100</a:t>
            </a:r>
          </a:p>
          <a:p>
            <a:pPr marL="76200" indent="0">
              <a:buNone/>
            </a:pPr>
            <a:r>
              <a:rPr lang="en-US" sz="1800" dirty="0" err="1"/>
              <a:t>maxNumber</a:t>
            </a:r>
            <a:r>
              <a:rPr lang="en-US" sz="1800" dirty="0"/>
              <a:t> = num1 &gt; num2 ? num1 : num2;</a:t>
            </a:r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612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Type Comparison Operator</a:t>
            </a:r>
          </a:p>
          <a:p>
            <a:pPr marL="7620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instanceof</a:t>
            </a:r>
            <a:r>
              <a:rPr lang="en-US" sz="1800" dirty="0"/>
              <a:t>      Compares an object to a specified type </a:t>
            </a:r>
          </a:p>
          <a:p>
            <a:pPr marL="76200" indent="0">
              <a:buNone/>
            </a:pPr>
            <a:r>
              <a:rPr lang="en-US" sz="1800" dirty="0"/>
              <a:t>Bitwise and Bit Shift Operators</a:t>
            </a:r>
          </a:p>
          <a:p>
            <a:pPr marL="533400" lvl="1" indent="0">
              <a:buNone/>
            </a:pPr>
            <a:r>
              <a:rPr lang="en-US" sz="1800" dirty="0"/>
              <a:t>~       Unary bitwise complement</a:t>
            </a:r>
          </a:p>
          <a:p>
            <a:pPr marL="533400" lvl="1" indent="0">
              <a:buNone/>
            </a:pPr>
            <a:r>
              <a:rPr lang="en-US" sz="1800" dirty="0"/>
              <a:t>&lt;&lt;      Signed left shift</a:t>
            </a:r>
          </a:p>
          <a:p>
            <a:pPr marL="533400" lvl="1" indent="0">
              <a:buNone/>
            </a:pPr>
            <a:r>
              <a:rPr lang="en-US" sz="1800" dirty="0"/>
              <a:t>&gt;&gt;      Signed right shift</a:t>
            </a:r>
          </a:p>
          <a:p>
            <a:pPr marL="533400" lvl="1" indent="0">
              <a:buNone/>
            </a:pPr>
            <a:r>
              <a:rPr lang="en-US" sz="1800" dirty="0"/>
              <a:t>&gt;&gt;&gt;     Unsigned right shift</a:t>
            </a:r>
          </a:p>
          <a:p>
            <a:pPr marL="533400" lvl="1" indent="0">
              <a:buNone/>
            </a:pPr>
            <a:r>
              <a:rPr lang="en-US" sz="1800" dirty="0"/>
              <a:t>&amp;       Bitwise AND</a:t>
            </a:r>
          </a:p>
          <a:p>
            <a:pPr marL="533400" lvl="1" indent="0">
              <a:buNone/>
            </a:pPr>
            <a:r>
              <a:rPr lang="en-US" sz="1800" dirty="0"/>
              <a:t>^       Bitwise exclusive OR</a:t>
            </a:r>
          </a:p>
          <a:p>
            <a:pPr marL="533400" lvl="1" indent="0">
              <a:buNone/>
            </a:pPr>
            <a:r>
              <a:rPr lang="en-US" sz="1800" dirty="0"/>
              <a:t>|       Bitwise inclusive OR</a:t>
            </a:r>
          </a:p>
          <a:p>
            <a:pPr marL="5334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441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825E60D-783C-604B-91F8-7FC6A77B7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9327" t="15385" r="46120" b="10989"/>
          <a:stretch>
            <a:fillRect/>
          </a:stretch>
        </p:blipFill>
        <p:spPr bwMode="auto">
          <a:xfrm>
            <a:off x="2569028" y="544285"/>
            <a:ext cx="3897086" cy="442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4883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Equals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r>
              <a:rPr lang="en-US" sz="1800" dirty="0"/>
              <a:t>= operator works on primitive data type</a:t>
            </a:r>
          </a:p>
          <a:p>
            <a:r>
              <a:rPr lang="en-US" sz="1800" dirty="0"/>
              <a:t>= Operator doesn’t work on class data type</a:t>
            </a:r>
          </a:p>
          <a:p>
            <a:r>
              <a:rPr lang="en-US" sz="1800" dirty="0"/>
              <a:t>Use “equals” method to compare 2 objects</a:t>
            </a:r>
          </a:p>
          <a:p>
            <a:r>
              <a:rPr lang="en-US" sz="1800" dirty="0"/>
              <a:t>E.g.</a:t>
            </a:r>
          </a:p>
          <a:p>
            <a:pPr lvl="1"/>
            <a:r>
              <a:rPr lang="en-US" sz="1800" dirty="0"/>
              <a:t>5 = 5 returns true</a:t>
            </a:r>
          </a:p>
          <a:p>
            <a:pPr lvl="1"/>
            <a:r>
              <a:rPr lang="en-US" sz="1800" dirty="0"/>
              <a:t>String name1 = “Vijay”</a:t>
            </a:r>
          </a:p>
          <a:p>
            <a:pPr lvl="1"/>
            <a:r>
              <a:rPr lang="en-US" sz="1800" dirty="0"/>
              <a:t>String name2 = “Vijay”</a:t>
            </a:r>
          </a:p>
          <a:p>
            <a:pPr lvl="1"/>
            <a:r>
              <a:rPr lang="en-US" sz="1800" dirty="0"/>
              <a:t>name1 == name2 </a:t>
            </a:r>
            <a:r>
              <a:rPr lang="en-US" sz="1800"/>
              <a:t>returns false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542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Comments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8469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E2A9-AE78-864F-8414-585BA07A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E197B-07F9-3644-B60B-7DABA7D64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supports following type of comments</a:t>
            </a:r>
          </a:p>
          <a:p>
            <a:pPr lvl="1"/>
            <a:r>
              <a:rPr lang="en-US" dirty="0"/>
              <a:t>Single line comment</a:t>
            </a:r>
          </a:p>
          <a:p>
            <a:pPr lvl="2"/>
            <a:r>
              <a:rPr lang="en-US" dirty="0"/>
              <a:t>E.g. // This is test</a:t>
            </a:r>
          </a:p>
          <a:p>
            <a:pPr lvl="1"/>
            <a:r>
              <a:rPr lang="en-US" dirty="0"/>
              <a:t>Multi-line comment</a:t>
            </a:r>
          </a:p>
          <a:p>
            <a:pPr lvl="2"/>
            <a:r>
              <a:rPr lang="en-US" dirty="0"/>
              <a:t>E.g. /* This is test */</a:t>
            </a:r>
          </a:p>
          <a:p>
            <a:pPr lvl="1"/>
            <a:r>
              <a:rPr lang="en-US" dirty="0"/>
              <a:t>Java Doc comment</a:t>
            </a:r>
          </a:p>
          <a:p>
            <a:pPr lvl="2"/>
            <a:r>
              <a:rPr lang="en-US" dirty="0"/>
              <a:t>E.g. /** Class, Method or </a:t>
            </a:r>
            <a:r>
              <a:rPr lang="en-US" dirty="0" err="1"/>
              <a:t>vairable</a:t>
            </a:r>
            <a:r>
              <a:rPr lang="en-US" dirty="0"/>
              <a:t> document comment */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D0E40-BACE-E944-B71C-F6512637CE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09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96453"/>
            <a:ext cx="6880500" cy="582900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31798"/>
            <a:ext cx="6880500" cy="3498600"/>
          </a:xfrm>
        </p:spPr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int </a:t>
            </a:r>
            <a:r>
              <a:rPr lang="en-US" b="1" dirty="0"/>
              <a:t>speed</a:t>
            </a:r>
            <a:r>
              <a:rPr lang="en-US" dirty="0"/>
              <a:t> = 0; </a:t>
            </a:r>
          </a:p>
          <a:p>
            <a:pPr lvl="1"/>
            <a:r>
              <a:rPr lang="en-US" dirty="0"/>
              <a:t>int </a:t>
            </a:r>
            <a:r>
              <a:rPr lang="en-US" b="1" dirty="0"/>
              <a:t>gear</a:t>
            </a:r>
            <a:r>
              <a:rPr lang="en-US" dirty="0"/>
              <a:t> = 1;</a:t>
            </a:r>
          </a:p>
          <a:p>
            <a:pPr lvl="1"/>
            <a:r>
              <a:rPr lang="en-US" dirty="0"/>
              <a:t>String name = “</a:t>
            </a:r>
            <a:r>
              <a:rPr lang="en-US" dirty="0" err="1"/>
              <a:t>MyName</a:t>
            </a:r>
            <a:r>
              <a:rPr lang="en-US" dirty="0"/>
              <a:t>”;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27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96453"/>
            <a:ext cx="6880500" cy="582900"/>
          </a:xfrm>
        </p:spPr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31798"/>
            <a:ext cx="6880500" cy="3498600"/>
          </a:xfrm>
        </p:spPr>
        <p:txBody>
          <a:bodyPr/>
          <a:lstStyle/>
          <a:p>
            <a:r>
              <a:rPr lang="en-US" dirty="0"/>
              <a:t>Case-sensitive</a:t>
            </a:r>
          </a:p>
          <a:p>
            <a:pPr lvl="1"/>
            <a:r>
              <a:rPr lang="en-US" dirty="0"/>
              <a:t>number and NUMBER are not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520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96453"/>
            <a:ext cx="6880500" cy="582900"/>
          </a:xfrm>
        </p:spPr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971" y="931798"/>
            <a:ext cx="7152279" cy="3498600"/>
          </a:xfrm>
        </p:spPr>
        <p:txBody>
          <a:bodyPr/>
          <a:lstStyle/>
          <a:p>
            <a:r>
              <a:rPr lang="en-US" dirty="0"/>
              <a:t>Variables Name Rules:</a:t>
            </a:r>
          </a:p>
          <a:p>
            <a:pPr lvl="1"/>
            <a:r>
              <a:rPr lang="en-US" dirty="0"/>
              <a:t>Can begin with a letter, $ or _. </a:t>
            </a:r>
          </a:p>
          <a:p>
            <a:pPr lvl="1"/>
            <a:r>
              <a:rPr lang="en-US" dirty="0"/>
              <a:t>Can not start with number</a:t>
            </a:r>
          </a:p>
          <a:p>
            <a:pPr lvl="1"/>
            <a:r>
              <a:rPr lang="en-US" dirty="0"/>
              <a:t>Subsequent characters may be letters, digits, $, or _</a:t>
            </a:r>
          </a:p>
          <a:p>
            <a:pPr lvl="1"/>
            <a:r>
              <a:rPr lang="en-US" dirty="0"/>
              <a:t>White space is not permitted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75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naming convention:</a:t>
            </a:r>
          </a:p>
          <a:p>
            <a:pPr lvl="1"/>
            <a:r>
              <a:rPr lang="en-US" dirty="0"/>
              <a:t>For constants use all uppercase  with underscore character as separator</a:t>
            </a:r>
          </a:p>
          <a:p>
            <a:pPr lvl="1"/>
            <a:r>
              <a:rPr lang="en-US" dirty="0"/>
              <a:t>Do no use $ in var name</a:t>
            </a:r>
          </a:p>
          <a:p>
            <a:pPr lvl="1"/>
            <a:r>
              <a:rPr lang="en-US" dirty="0"/>
              <a:t>Do not start var name with _</a:t>
            </a:r>
          </a:p>
          <a:p>
            <a:pPr lvl="1"/>
            <a:r>
              <a:rPr lang="en-US" dirty="0"/>
              <a:t>Use camel case for variable name</a:t>
            </a:r>
          </a:p>
          <a:p>
            <a:pPr lvl="1"/>
            <a:r>
              <a:rPr lang="en-US" dirty="0"/>
              <a:t>Parameter always start with a prefix</a:t>
            </a:r>
          </a:p>
          <a:p>
            <a:pPr lvl="1"/>
            <a:r>
              <a:rPr lang="en-US" dirty="0"/>
              <a:t>Use “this” prefix for instance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06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1130</Words>
  <Application>Microsoft Macintosh PowerPoint</Application>
  <PresentationFormat>On-screen Show (16:9)</PresentationFormat>
  <Paragraphs>199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Amatic SC</vt:lpstr>
      <vt:lpstr>Arial</vt:lpstr>
      <vt:lpstr>Merriweather</vt:lpstr>
      <vt:lpstr>Nathaniel template</vt:lpstr>
      <vt:lpstr>Chapter 3</vt:lpstr>
      <vt:lpstr>Language Basic</vt:lpstr>
      <vt:lpstr>Comments</vt:lpstr>
      <vt:lpstr>Comment</vt:lpstr>
      <vt:lpstr>Variables</vt:lpstr>
      <vt:lpstr>Variable</vt:lpstr>
      <vt:lpstr>Variable Names</vt:lpstr>
      <vt:lpstr>Variable Names</vt:lpstr>
      <vt:lpstr>Variable Names</vt:lpstr>
      <vt:lpstr>Variables Example</vt:lpstr>
      <vt:lpstr>Data Types</vt:lpstr>
      <vt:lpstr>Data Type</vt:lpstr>
      <vt:lpstr>Primitive Data Types</vt:lpstr>
      <vt:lpstr>Primitive Data Types</vt:lpstr>
      <vt:lpstr>Default Value</vt:lpstr>
      <vt:lpstr>Literals</vt:lpstr>
      <vt:lpstr>Quiz</vt:lpstr>
      <vt:lpstr>String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 Precedence</vt:lpstr>
      <vt:lpstr>Equals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45</cp:revision>
  <dcterms:modified xsi:type="dcterms:W3CDTF">2021-06-23T04:27:41Z</dcterms:modified>
</cp:coreProperties>
</file>