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15" r:id="rId3"/>
    <p:sldId id="314" r:id="rId4"/>
    <p:sldId id="316" r:id="rId5"/>
    <p:sldId id="317" r:id="rId6"/>
    <p:sldId id="318" r:id="rId7"/>
    <p:sldId id="319" r:id="rId8"/>
    <p:sldId id="320" r:id="rId9"/>
    <p:sldId id="325" r:id="rId10"/>
    <p:sldId id="322" r:id="rId11"/>
    <p:sldId id="323" r:id="rId12"/>
    <p:sldId id="321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6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Control Flow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Continue statement is used inside loops. Whenever it is encountered, control directly jumps to the beginning of the loop for </a:t>
            </a:r>
            <a:r>
              <a:rPr lang="en-US" sz="1600" b="1" dirty="0"/>
              <a:t>next</a:t>
            </a:r>
            <a:r>
              <a:rPr lang="en-US" sz="1600" dirty="0"/>
              <a:t> iteration, skipping the execution of statements inside loop’s body for the current iteration</a:t>
            </a:r>
          </a:p>
          <a:p>
            <a:pPr marL="76200" indent="0">
              <a:buNone/>
            </a:pPr>
            <a:r>
              <a:rPr lang="en-US" sz="1600" dirty="0"/>
              <a:t>E.g.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0CE50-1B1C-EC45-974E-D4D27973EE81}"/>
              </a:ext>
            </a:extLst>
          </p:cNvPr>
          <p:cNvSpPr txBox="1"/>
          <p:nvPr/>
        </p:nvSpPr>
        <p:spPr>
          <a:xfrm>
            <a:off x="1540701" y="2620167"/>
            <a:ext cx="5714685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for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2F200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=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&lt;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10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++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if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E3E6E8"/>
                </a:solidFill>
                <a:latin typeface="Helvetica" pitchFamily="2" charset="0"/>
              </a:rPr>
              <a:t>isPrimeNumber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continue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 </a:t>
            </a:r>
            <a:r>
              <a:rPr lang="en-US" dirty="0" err="1">
                <a:solidFill>
                  <a:srgbClr val="E3E6E8"/>
                </a:solidFill>
                <a:latin typeface="Helvetica" pitchFamily="2" charset="0"/>
              </a:rPr>
              <a:t>printFactors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8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3221" y="870587"/>
            <a:ext cx="3487670" cy="3350684"/>
          </a:xfrm>
        </p:spPr>
        <p:txBody>
          <a:bodyPr/>
          <a:lstStyle/>
          <a:p>
            <a:r>
              <a:rPr lang="en-US" sz="1600" dirty="0"/>
              <a:t>A return statement causes the program control to transfer back to the caller of a method. Every method in Java is declared with a return type and it is mandatory for all java methods. Return statement in loops cause to terminate the loop and control get transfer to caller of the method.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A9515-B826-2A43-98BD-F8B2F4855C31}"/>
              </a:ext>
            </a:extLst>
          </p:cNvPr>
          <p:cNvSpPr txBox="1"/>
          <p:nvPr/>
        </p:nvSpPr>
        <p:spPr>
          <a:xfrm>
            <a:off x="3356975" y="1004426"/>
            <a:ext cx="5714685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public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static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5681C"/>
                </a:solidFill>
                <a:latin typeface="Helvetica" pitchFamily="2" charset="0"/>
              </a:rPr>
              <a:t>boolean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1DAF3E"/>
                </a:solidFill>
                <a:latin typeface="Helvetica" pitchFamily="2" charset="0"/>
              </a:rPr>
              <a:t>studentPassTheExam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[]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  </a:t>
            </a:r>
            <a:r>
              <a:rPr lang="en-US" dirty="0" err="1">
                <a:solidFill>
                  <a:srgbClr val="79ABFF"/>
                </a:solidFill>
                <a:latin typeface="Helvetica" pitchFamily="2" charset="0"/>
              </a:rPr>
              <a:t>aStudentMarks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for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2F200"/>
                </a:solidFill>
                <a:latin typeface="Helvetica" pitchFamily="2" charset="0"/>
              </a:rPr>
              <a:t>mark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: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Helvetica" pitchFamily="2" charset="0"/>
              </a:rPr>
              <a:t>aStudentMarks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79ABFF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if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F3EC79"/>
                </a:solidFill>
                <a:latin typeface="Helvetica" pitchFamily="2" charset="0"/>
              </a:rPr>
              <a:t>mark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&lt;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50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  return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false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return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true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</a:p>
          <a:p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public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static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void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1DAF3E"/>
                </a:solidFill>
                <a:latin typeface="Helvetica" pitchFamily="2" charset="0"/>
              </a:rPr>
              <a:t>main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int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[]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2F200"/>
                </a:solidFill>
                <a:latin typeface="Helvetica" pitchFamily="2" charset="0"/>
              </a:rPr>
              <a:t>studentMarks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=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67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90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54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25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F2F2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if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i="1" dirty="0" err="1">
                <a:solidFill>
                  <a:srgbClr val="96EC3F"/>
                </a:solidFill>
                <a:latin typeface="Helvetica" pitchFamily="2" charset="0"/>
              </a:rPr>
              <a:t>studentPassTheExam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96EC3F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118BBD"/>
                </a:solidFill>
                <a:latin typeface="Helvetica" pitchFamily="2" charset="0"/>
              </a:rPr>
              <a:t>    </a:t>
            </a:r>
            <a:r>
              <a:rPr lang="en-US" dirty="0" err="1">
                <a:solidFill>
                  <a:srgbClr val="118BBD"/>
                </a:solidFill>
                <a:latin typeface="Helvetica" pitchFamily="2" charset="0"/>
              </a:rPr>
              <a:t>System</a:t>
            </a:r>
            <a:r>
              <a:rPr lang="en-US" dirty="0" err="1">
                <a:solidFill>
                  <a:srgbClr val="E9EBED"/>
                </a:solidFill>
                <a:latin typeface="Helvetica" pitchFamily="2" charset="0"/>
              </a:rPr>
              <a:t>.</a:t>
            </a:r>
            <a:r>
              <a:rPr lang="en-US" b="1" i="1" dirty="0" err="1">
                <a:solidFill>
                  <a:srgbClr val="8DDAF8"/>
                </a:solidFill>
                <a:latin typeface="Helvetica" pitchFamily="2" charset="0"/>
              </a:rPr>
              <a:t>out</a:t>
            </a:r>
            <a:r>
              <a:rPr lang="en-US" dirty="0" err="1">
                <a:solidFill>
                  <a:srgbClr val="E9EBED"/>
                </a:solidFill>
                <a:latin typeface="Helvetica" pitchFamily="2" charset="0"/>
              </a:rPr>
              <a:t>.</a:t>
            </a:r>
            <a:r>
              <a:rPr lang="en-US" dirty="0" err="1">
                <a:solidFill>
                  <a:srgbClr val="A7EC21"/>
                </a:solidFill>
                <a:latin typeface="Helvetica" pitchFamily="2" charset="0"/>
              </a:rPr>
              <a:t>println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17C6A3"/>
                </a:solidFill>
                <a:latin typeface="Helvetica" pitchFamily="2" charset="0"/>
              </a:rPr>
              <a:t>"Pass"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A7EC2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sz="2800" dirty="0"/>
              <a:t>Labeled 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labeled break terminates an outer statement.  it does not transfer the flow of control to the label. Control flow is transferred to the statement immediately following the labeled (terminated)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8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Looping statements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4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4279-5CF7-644B-B41B-6E8DB6D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469-A489-6445-83E4-3D6BA1D2A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while (expression)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r>
              <a:rPr lang="en-US" sz="1400" dirty="0"/>
              <a:t>E.g.</a:t>
            </a:r>
          </a:p>
          <a:p>
            <a:pPr marL="76200" indent="0">
              <a:buNone/>
            </a:pPr>
            <a:r>
              <a:rPr lang="en-US" sz="1400" dirty="0"/>
              <a:t>while (</a:t>
            </a:r>
            <a:r>
              <a:rPr lang="en-US" sz="1400" dirty="0" err="1"/>
              <a:t>userOption</a:t>
            </a:r>
            <a:r>
              <a:rPr lang="en-US" sz="1400" dirty="0"/>
              <a:t> == ‘E’) {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 (“Perform operation ” + </a:t>
            </a:r>
            <a:r>
              <a:rPr lang="en-US" sz="1400" dirty="0" err="1"/>
              <a:t>userOption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0EF3-9EB8-EF4B-8966-91C1ACF30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35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F6C9-F72B-CC47-BCD5-FC7B286C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4"/>
            <a:ext cx="6880500" cy="582900"/>
          </a:xfrm>
        </p:spPr>
        <p:txBody>
          <a:bodyPr/>
          <a:lstStyle/>
          <a:p>
            <a:r>
              <a:rPr lang="en-US" dirty="0"/>
              <a:t>do-while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BCFA-1359-4046-8B8A-675CC18A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2"/>
            <a:ext cx="6880500" cy="3498600"/>
          </a:xfrm>
        </p:spPr>
        <p:txBody>
          <a:bodyPr/>
          <a:lstStyle/>
          <a:p>
            <a:r>
              <a:rPr lang="en-US" sz="2000" dirty="0"/>
              <a:t>Syntax: </a:t>
            </a:r>
          </a:p>
          <a:p>
            <a:pPr marL="76200" indent="0">
              <a:buNone/>
            </a:pPr>
            <a:r>
              <a:rPr lang="en-US" sz="2000" dirty="0"/>
              <a:t>do {</a:t>
            </a:r>
          </a:p>
          <a:p>
            <a:pPr marL="76200" indent="0">
              <a:buNone/>
            </a:pPr>
            <a:r>
              <a:rPr lang="en-US" sz="2000" dirty="0"/>
              <a:t>     statement(s)</a:t>
            </a:r>
          </a:p>
          <a:p>
            <a:pPr marL="76200" indent="0">
              <a:buNone/>
            </a:pPr>
            <a:r>
              <a:rPr lang="en-US" sz="2000" dirty="0"/>
              <a:t>} while (expression);</a:t>
            </a:r>
          </a:p>
          <a:p>
            <a:pPr marL="76200" indent="0">
              <a:buNone/>
            </a:pPr>
            <a:r>
              <a:rPr lang="en-US" sz="2000" dirty="0"/>
              <a:t>Do block is executed at least once.</a:t>
            </a:r>
          </a:p>
          <a:p>
            <a:pPr marL="76200" indent="0">
              <a:buNone/>
            </a:pPr>
            <a:r>
              <a:rPr lang="en-US" sz="1400" dirty="0"/>
              <a:t>E.g.</a:t>
            </a:r>
          </a:p>
          <a:p>
            <a:pPr marL="76200" indent="0">
              <a:buNone/>
            </a:pPr>
            <a:r>
              <a:rPr lang="en-US" sz="1400" dirty="0"/>
              <a:t>int </a:t>
            </a:r>
            <a:r>
              <a:rPr lang="en-US" sz="1400" dirty="0" err="1"/>
              <a:t>i</a:t>
            </a:r>
            <a:r>
              <a:rPr lang="en-US" sz="1400" dirty="0"/>
              <a:t>=10; </a:t>
            </a:r>
          </a:p>
          <a:p>
            <a:pPr marL="76200" indent="0">
              <a:buNone/>
            </a:pPr>
            <a:r>
              <a:rPr lang="en-US" sz="1400" dirty="0"/>
              <a:t>do { 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 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</a:t>
            </a:r>
            <a:r>
              <a:rPr lang="en-US" sz="1400" dirty="0"/>
              <a:t>--;</a:t>
            </a:r>
          </a:p>
          <a:p>
            <a:pPr marL="76200" indent="0">
              <a:buNone/>
            </a:pPr>
            <a:r>
              <a:rPr lang="en-US" sz="1400" dirty="0"/>
              <a:t>} while(</a:t>
            </a:r>
            <a:r>
              <a:rPr lang="en-US" sz="1400" dirty="0" err="1"/>
              <a:t>i</a:t>
            </a:r>
            <a:r>
              <a:rPr lang="en-US" sz="1400" dirty="0"/>
              <a:t>&gt;1);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3601D-714A-E342-B4A8-D7018F108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53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633F-8F4D-7B49-BC12-2C1303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535A-0EA4-1441-B02D-086D1CB4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for (initialization; termination; increment)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r>
              <a:rPr lang="en-US" sz="2000" dirty="0"/>
              <a:t>E.g.</a:t>
            </a:r>
          </a:p>
          <a:p>
            <a:pPr marL="76200" indent="0">
              <a:buNone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 &lt; 10;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(”Value “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marL="7620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C7BA-AB50-C04D-8E0F-2696151A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24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633F-8F4D-7B49-BC12-2C1303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535A-0EA4-1441-B02D-086D1CB4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for (</a:t>
            </a:r>
            <a:r>
              <a:rPr lang="en-US" dirty="0" err="1"/>
              <a:t>collectionElement</a:t>
            </a:r>
            <a:r>
              <a:rPr lang="en-US" dirty="0"/>
              <a:t> : collection 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 </a:t>
            </a:r>
          </a:p>
          <a:p>
            <a:pPr marL="76200" indent="0">
              <a:buNone/>
            </a:pPr>
            <a:r>
              <a:rPr lang="en-US" sz="2000" dirty="0"/>
              <a:t>E.g.</a:t>
            </a:r>
          </a:p>
          <a:p>
            <a:pPr marL="76200" indent="0">
              <a:buNone/>
            </a:pPr>
            <a:r>
              <a:rPr lang="en-US" sz="2000" dirty="0"/>
              <a:t>String[] cars = {"Volvo", "BMW", "Ford", "Mazda"};</a:t>
            </a:r>
          </a:p>
          <a:p>
            <a:pPr marL="76200" indent="0">
              <a:buNone/>
            </a:pPr>
            <a:r>
              <a:rPr lang="en-US" sz="2000" dirty="0"/>
              <a:t>for (String car : cars) {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(”Car name “ + car);</a:t>
            </a:r>
          </a:p>
          <a:p>
            <a:pPr marL="7620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C7BA-AB50-C04D-8E0F-2696151A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7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Branching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Break</a:t>
            </a:r>
          </a:p>
          <a:p>
            <a:r>
              <a:rPr lang="en-US" sz="1600" dirty="0"/>
              <a:t>Continue</a:t>
            </a:r>
          </a:p>
          <a:p>
            <a:r>
              <a:rPr lang="en-US" sz="1600" dirty="0"/>
              <a:t>Return</a:t>
            </a:r>
          </a:p>
          <a:p>
            <a:r>
              <a:rPr lang="en-US" sz="1600" dirty="0"/>
              <a:t>Labeled 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8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Break statement terminates the innermost switch, for, while, or do-while statement</a:t>
            </a:r>
          </a:p>
          <a:p>
            <a:pPr marL="76200" indent="0">
              <a:buNone/>
            </a:pPr>
            <a:r>
              <a:rPr lang="en-US" sz="1600" dirty="0"/>
              <a:t>E.g. </a:t>
            </a:r>
          </a:p>
          <a:p>
            <a:pPr marL="76200" indent="0">
              <a:buNone/>
            </a:pPr>
            <a:r>
              <a:rPr lang="en-US" sz="1600" dirty="0"/>
              <a:t>while (true) {</a:t>
            </a:r>
          </a:p>
          <a:p>
            <a:pPr marL="762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userInput</a:t>
            </a:r>
            <a:r>
              <a:rPr lang="en-US" sz="1600" dirty="0"/>
              <a:t> = </a:t>
            </a:r>
            <a:r>
              <a:rPr lang="en-US" sz="1600" dirty="0" err="1"/>
              <a:t>readUserInput</a:t>
            </a:r>
            <a:r>
              <a:rPr lang="en-US" sz="1600" dirty="0"/>
              <a:t>();</a:t>
            </a:r>
          </a:p>
          <a:p>
            <a:pPr marL="7620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userInput</a:t>
            </a:r>
            <a:r>
              <a:rPr lang="en-US" sz="1600" dirty="0"/>
              <a:t> == ‘E’) {</a:t>
            </a:r>
          </a:p>
          <a:p>
            <a:pPr marL="76200" indent="0">
              <a:buNone/>
            </a:pPr>
            <a:r>
              <a:rPr lang="en-US" sz="1600" dirty="0"/>
              <a:t>	    </a:t>
            </a:r>
            <a:r>
              <a:rPr lang="en-US" sz="1200" dirty="0"/>
              <a:t>// This will exit while loop and continue with next statement after while block.</a:t>
            </a:r>
          </a:p>
          <a:p>
            <a:pPr marL="76200" indent="0">
              <a:buNone/>
            </a:pPr>
            <a:r>
              <a:rPr lang="en-US" sz="1600" dirty="0"/>
              <a:t>	     break; </a:t>
            </a:r>
          </a:p>
          <a:p>
            <a:pPr marL="76200" indent="0">
              <a:buNone/>
            </a:pPr>
            <a:r>
              <a:rPr lang="en-US" sz="1600" dirty="0"/>
              <a:t>	}</a:t>
            </a:r>
          </a:p>
          <a:p>
            <a:pPr marL="762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(”Continue processing”);</a:t>
            </a:r>
          </a:p>
          <a:p>
            <a:pPr marL="7620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764166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580</Words>
  <Application>Microsoft Macintosh PowerPoint</Application>
  <PresentationFormat>On-screen Show (16:9)</PresentationFormat>
  <Paragraphs>108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Amatic SC</vt:lpstr>
      <vt:lpstr>Arial</vt:lpstr>
      <vt:lpstr>Helvetica</vt:lpstr>
      <vt:lpstr>Merriweather</vt:lpstr>
      <vt:lpstr>Nathaniel template</vt:lpstr>
      <vt:lpstr>Chapter 6</vt:lpstr>
      <vt:lpstr>Looping statements</vt:lpstr>
      <vt:lpstr>Looping statements</vt:lpstr>
      <vt:lpstr>While</vt:lpstr>
      <vt:lpstr>do-while</vt:lpstr>
      <vt:lpstr>For Loop</vt:lpstr>
      <vt:lpstr>For Each</vt:lpstr>
      <vt:lpstr>Branching statements</vt:lpstr>
      <vt:lpstr>Break statement</vt:lpstr>
      <vt:lpstr>Continue statement</vt:lpstr>
      <vt:lpstr>Return statement</vt:lpstr>
      <vt:lpstr>Labeled break statement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73</cp:revision>
  <dcterms:modified xsi:type="dcterms:W3CDTF">2021-06-29T00:51:18Z</dcterms:modified>
</cp:coreProperties>
</file>