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315" r:id="rId3"/>
    <p:sldId id="314" r:id="rId4"/>
    <p:sldId id="317" r:id="rId5"/>
    <p:sldId id="316" r:id="rId6"/>
    <p:sldId id="318" r:id="rId7"/>
    <p:sldId id="319" r:id="rId8"/>
    <p:sldId id="320" r:id="rId9"/>
    <p:sldId id="321" r:id="rId10"/>
    <p:sldId id="322" r:id="rId11"/>
    <p:sldId id="27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36607C-D005-420C-8877-729A8179C492}">
  <a:tblStyle styleId="{4436607C-D005-420C-8877-729A8179C4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 snapToObjects="1">
      <p:cViewPr varScale="1">
        <p:scale>
          <a:sx n="117" d="100"/>
          <a:sy n="117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gar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8</a:t>
            </a:r>
            <a:endParaRPr dirty="0"/>
          </a:p>
        </p:txBody>
      </p:sp>
      <p:sp>
        <p:nvSpPr>
          <p:cNvPr id="4" name="Google Shape;1891;p13">
            <a:extLst>
              <a:ext uri="{FF2B5EF4-FFF2-40B4-BE49-F238E27FC236}">
                <a16:creationId xmlns:a16="http://schemas.microsoft.com/office/drawing/2014/main" id="{BC91D134-5394-D747-A6EB-D980C8EE265E}"/>
              </a:ext>
            </a:extLst>
          </p:cNvPr>
          <p:cNvSpPr txBox="1">
            <a:spLocks/>
          </p:cNvSpPr>
          <p:nvPr/>
        </p:nvSpPr>
        <p:spPr>
          <a:xfrm>
            <a:off x="1574371" y="2658579"/>
            <a:ext cx="599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/>
              <a:t>Constructor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FF35-320D-1C4B-81B7-52A7AE0E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24BAA-63F4-8F48-90CA-9B9A583FFD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67048-215D-0E4E-AE70-053C45719773}"/>
              </a:ext>
            </a:extLst>
          </p:cNvPr>
          <p:cNvSpPr txBox="1"/>
          <p:nvPr/>
        </p:nvSpPr>
        <p:spPr>
          <a:xfrm>
            <a:off x="1872343" y="2071007"/>
            <a:ext cx="321915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Test {</a:t>
            </a:r>
          </a:p>
          <a:p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 (int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10;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int </a:t>
            </a:r>
            <a:r>
              <a:rPr lang="en-US" dirty="0" err="1"/>
              <a:t>i</a:t>
            </a:r>
            <a:r>
              <a:rPr lang="en-US" dirty="0"/>
              <a:t> = 20;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709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22" name="Google Shape;2122;p36"/>
          <p:cNvSpPr txBox="1">
            <a:spLocks noGrp="1"/>
          </p:cNvSpPr>
          <p:nvPr>
            <p:ph type="subTitle" idx="4294967295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2123" name="Google Shape;2123;p36"/>
          <p:cNvSpPr txBox="1">
            <a:spLocks noGrp="1"/>
          </p:cNvSpPr>
          <p:nvPr>
            <p:ph type="body" idx="4294967295"/>
          </p:nvPr>
        </p:nvSpPr>
        <p:spPr>
          <a:xfrm>
            <a:off x="1715250" y="2697018"/>
            <a:ext cx="5713500" cy="1331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You can find me at:</a:t>
            </a:r>
          </a:p>
          <a:p>
            <a:pPr marL="0" lvl="0" indent="0" algn="ctr">
              <a:buNone/>
            </a:pPr>
            <a:r>
              <a:rPr lang="en-US" sz="1800" dirty="0" err="1">
                <a:solidFill>
                  <a:schemeClr val="tx1"/>
                </a:solidFill>
              </a:rPr>
              <a:t>vijay_garry@hotmail.com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18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vijaygarr</a:t>
            </a:r>
            <a:r>
              <a:rPr lang="en-US" sz="1800" dirty="0" err="1">
                <a:solidFill>
                  <a:schemeClr val="tx1"/>
                </a:solidFill>
              </a:rPr>
              <a:t>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124" name="Google Shape;2124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925894" y="1411950"/>
            <a:ext cx="729216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Variable Scope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1643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68E0-7544-984E-8779-0A646201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605D-6215-5046-8E52-2A05F4909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Member Variables</a:t>
            </a:r>
          </a:p>
          <a:p>
            <a:pPr lvl="1"/>
            <a:r>
              <a:rPr lang="en-US" dirty="0"/>
              <a:t>These variables must be declared inside class (outside any function). They can be directly accessed anywhere in class.</a:t>
            </a:r>
          </a:p>
          <a:p>
            <a:r>
              <a:rPr lang="en-US" dirty="0"/>
              <a:t>Local variable</a:t>
            </a:r>
          </a:p>
          <a:p>
            <a:pPr lvl="1"/>
            <a:r>
              <a:rPr lang="en-US" dirty="0"/>
              <a:t>Variables declared inside a method have method level scope and can’t be accessed outside the method.</a:t>
            </a:r>
          </a:p>
          <a:p>
            <a:r>
              <a:rPr lang="en-US" dirty="0"/>
              <a:t>Loop  or Block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9274-94CD-D345-AA0F-88890781B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228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68E0-7544-984E-8779-0A646201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605D-6215-5046-8E52-2A05F4909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Scope of a variable is the part of the program where the variable is accessible.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9274-94CD-D345-AA0F-88890781B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18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FF35-320D-1C4B-81B7-52A7AE0E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Variables and Block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12709-E860-5644-AB60-58020F0B5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variable declared inside pair of brackets “{” and “}” in a method has scope within the brackets only.</a:t>
            </a:r>
          </a:p>
          <a:p>
            <a:r>
              <a:rPr lang="en-US" dirty="0" err="1"/>
              <a:t>E.g</a:t>
            </a:r>
            <a:r>
              <a:rPr lang="en-US" dirty="0"/>
              <a:t>:</a:t>
            </a:r>
          </a:p>
          <a:p>
            <a:pPr marL="76200" indent="0">
              <a:buNone/>
            </a:pPr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24BAA-63F4-8F48-90CA-9B9A583FFD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12B02-2373-C34F-9A23-C6AB4B8F7ABB}"/>
              </a:ext>
            </a:extLst>
          </p:cNvPr>
          <p:cNvSpPr txBox="1"/>
          <p:nvPr/>
        </p:nvSpPr>
        <p:spPr>
          <a:xfrm>
            <a:off x="3505565" y="2405743"/>
            <a:ext cx="45066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buNone/>
            </a:pPr>
            <a:r>
              <a:rPr lang="en-US" dirty="0"/>
              <a:t>public class Test {</a:t>
            </a:r>
          </a:p>
          <a:p>
            <a:pPr marL="76200" indent="0"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76200" indent="0">
              <a:buNone/>
            </a:pPr>
            <a:r>
              <a:rPr lang="en-US" dirty="0"/>
              <a:t>        int a = 10;</a:t>
            </a:r>
          </a:p>
          <a:p>
            <a:pPr marL="76200" indent="0">
              <a:buNone/>
            </a:pPr>
            <a:r>
              <a:rPr lang="en-US" dirty="0"/>
              <a:t>        if (a &gt; 5) {</a:t>
            </a:r>
          </a:p>
          <a:p>
            <a:pPr marL="76200" indent="0">
              <a:buNone/>
            </a:pPr>
            <a:r>
              <a:rPr lang="en-US" dirty="0"/>
              <a:t>            int </a:t>
            </a:r>
            <a:r>
              <a:rPr lang="en-US" dirty="0" err="1"/>
              <a:t>numberPlusTen</a:t>
            </a:r>
            <a:r>
              <a:rPr lang="en-US" dirty="0"/>
              <a:t> = a + 10;</a:t>
            </a:r>
          </a:p>
          <a:p>
            <a:pPr marL="7620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numberPlusTen</a:t>
            </a:r>
            <a:r>
              <a:rPr lang="en-US" dirty="0"/>
              <a:t>);</a:t>
            </a:r>
          </a:p>
          <a:p>
            <a:pPr marL="76200" indent="0">
              <a:buNone/>
            </a:pPr>
            <a:r>
              <a:rPr lang="en-US" dirty="0"/>
              <a:t>        }</a:t>
            </a:r>
          </a:p>
          <a:p>
            <a:pPr marL="7620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numberPlusTen</a:t>
            </a:r>
            <a:r>
              <a:rPr lang="en-US" dirty="0"/>
              <a:t>);</a:t>
            </a:r>
          </a:p>
          <a:p>
            <a:pPr marL="76200" indent="0">
              <a:buNone/>
            </a:pPr>
            <a:r>
              <a:rPr lang="en-US" dirty="0"/>
              <a:t>    }</a:t>
            </a:r>
          </a:p>
          <a:p>
            <a:pPr marL="762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896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FF35-320D-1C4B-81B7-52A7AE0E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Variables and Block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24BAA-63F4-8F48-90CA-9B9A583FFD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12B02-2373-C34F-9A23-C6AB4B8F7ABB}"/>
              </a:ext>
            </a:extLst>
          </p:cNvPr>
          <p:cNvSpPr txBox="1"/>
          <p:nvPr/>
        </p:nvSpPr>
        <p:spPr>
          <a:xfrm>
            <a:off x="272508" y="1316601"/>
            <a:ext cx="53771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buNone/>
            </a:pPr>
            <a:r>
              <a:rPr lang="en-US" dirty="0"/>
              <a:t>class Test {</a:t>
            </a:r>
          </a:p>
          <a:p>
            <a:pPr marL="76200" indent="0"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76200" indent="0">
              <a:buNone/>
            </a:pPr>
            <a:r>
              <a:rPr lang="en-US" dirty="0"/>
              <a:t>        int x;</a:t>
            </a:r>
          </a:p>
          <a:p>
            <a:pPr marL="76200" indent="0">
              <a:buNone/>
            </a:pPr>
            <a:r>
              <a:rPr lang="en-US" dirty="0"/>
              <a:t>        for (x = 0; x &lt; 4; x++) {</a:t>
            </a:r>
          </a:p>
          <a:p>
            <a:pPr marL="7620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(x);</a:t>
            </a:r>
          </a:p>
          <a:p>
            <a:pPr marL="76200" indent="0">
              <a:buNone/>
            </a:pPr>
            <a:r>
              <a:rPr lang="en-US" dirty="0"/>
              <a:t>        }</a:t>
            </a:r>
          </a:p>
          <a:p>
            <a:pPr marL="76200" indent="0">
              <a:buNone/>
            </a:pPr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(x);</a:t>
            </a:r>
          </a:p>
          <a:p>
            <a:pPr marL="76200" indent="0">
              <a:buNone/>
            </a:pPr>
            <a:r>
              <a:rPr lang="en-US" dirty="0"/>
              <a:t>    }</a:t>
            </a:r>
          </a:p>
          <a:p>
            <a:pPr marL="7620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AE28F7-2736-F540-82DC-8FE68CE21D41}"/>
              </a:ext>
            </a:extLst>
          </p:cNvPr>
          <p:cNvSpPr txBox="1"/>
          <p:nvPr/>
        </p:nvSpPr>
        <p:spPr>
          <a:xfrm>
            <a:off x="3679736" y="2571750"/>
            <a:ext cx="53771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buNone/>
            </a:pPr>
            <a:r>
              <a:rPr lang="en-US" dirty="0"/>
              <a:t>class Test {</a:t>
            </a:r>
          </a:p>
          <a:p>
            <a:pPr marL="76200" indent="0"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76200" indent="0">
              <a:buNone/>
            </a:pPr>
            <a:r>
              <a:rPr lang="en-US" dirty="0"/>
              <a:t>       for (int x = 0; x &lt; 4; x++) {</a:t>
            </a:r>
          </a:p>
          <a:p>
            <a:pPr marL="7620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(x);</a:t>
            </a:r>
          </a:p>
          <a:p>
            <a:pPr marL="76200" indent="0">
              <a:buNone/>
            </a:pPr>
            <a:r>
              <a:rPr lang="en-US" dirty="0"/>
              <a:t>        }</a:t>
            </a:r>
          </a:p>
          <a:p>
            <a:pPr marL="76200" indent="0">
              <a:buNone/>
            </a:pPr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(x);</a:t>
            </a:r>
          </a:p>
          <a:p>
            <a:pPr marL="76200" indent="0">
              <a:buNone/>
            </a:pPr>
            <a:r>
              <a:rPr lang="en-US" dirty="0"/>
              <a:t>    }</a:t>
            </a:r>
          </a:p>
          <a:p>
            <a:pPr marL="762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947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FF35-320D-1C4B-81B7-52A7AE0E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Variables and Block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24BAA-63F4-8F48-90CA-9B9A583FFD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12B02-2373-C34F-9A23-C6AB4B8F7ABB}"/>
              </a:ext>
            </a:extLst>
          </p:cNvPr>
          <p:cNvSpPr txBox="1"/>
          <p:nvPr/>
        </p:nvSpPr>
        <p:spPr>
          <a:xfrm>
            <a:off x="272508" y="1316601"/>
            <a:ext cx="53771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buNone/>
            </a:pPr>
            <a:r>
              <a:rPr lang="en-US" dirty="0"/>
              <a:t>class Test {</a:t>
            </a:r>
          </a:p>
          <a:p>
            <a:pPr marL="76200" indent="0"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76200" indent="0">
              <a:buNone/>
            </a:pPr>
            <a:r>
              <a:rPr lang="en-US" dirty="0"/>
              <a:t>        int a = 5;</a:t>
            </a:r>
          </a:p>
          <a:p>
            <a:pPr marL="76200" indent="0">
              <a:buNone/>
            </a:pPr>
            <a:r>
              <a:rPr lang="en-US" dirty="0"/>
              <a:t>        for (int a = 0; a &lt; 5; a++) {</a:t>
            </a:r>
          </a:p>
          <a:p>
            <a:pPr marL="7620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(a);</a:t>
            </a:r>
          </a:p>
          <a:p>
            <a:pPr marL="76200" indent="0">
              <a:buNone/>
            </a:pPr>
            <a:r>
              <a:rPr lang="en-US" dirty="0"/>
              <a:t>        }</a:t>
            </a:r>
          </a:p>
          <a:p>
            <a:pPr marL="76200" indent="0">
              <a:buNone/>
            </a:pPr>
            <a:r>
              <a:rPr lang="en-US" dirty="0"/>
              <a:t>    }</a:t>
            </a:r>
          </a:p>
          <a:p>
            <a:pPr marL="7620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AE28F7-2736-F540-82DC-8FE68CE21D41}"/>
              </a:ext>
            </a:extLst>
          </p:cNvPr>
          <p:cNvSpPr txBox="1"/>
          <p:nvPr/>
        </p:nvSpPr>
        <p:spPr>
          <a:xfrm>
            <a:off x="4659451" y="2386693"/>
            <a:ext cx="53771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buNone/>
            </a:pPr>
            <a:r>
              <a:rPr lang="en-US" dirty="0"/>
              <a:t>{</a:t>
            </a:r>
          </a:p>
          <a:p>
            <a:pPr marL="76200" indent="0"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76200" indent="0">
              <a:buNone/>
            </a:pPr>
            <a:r>
              <a:rPr lang="en-US" dirty="0"/>
              <a:t>        {</a:t>
            </a:r>
          </a:p>
          <a:p>
            <a:pPr marL="76200" indent="0">
              <a:buNone/>
            </a:pPr>
            <a:r>
              <a:rPr lang="en-US" dirty="0"/>
              <a:t>            int x = 5;</a:t>
            </a:r>
          </a:p>
          <a:p>
            <a:pPr marL="76200" indent="0">
              <a:buNone/>
            </a:pPr>
            <a:r>
              <a:rPr lang="en-US" dirty="0"/>
              <a:t>            {</a:t>
            </a:r>
          </a:p>
          <a:p>
            <a:pPr marL="76200" indent="0">
              <a:buNone/>
            </a:pPr>
            <a:r>
              <a:rPr lang="en-US" dirty="0"/>
              <a:t>                int x = 10;</a:t>
            </a:r>
          </a:p>
          <a:p>
            <a:pPr marL="76200" indent="0">
              <a:buNone/>
            </a:pPr>
            <a:r>
              <a:rPr lang="en-US" dirty="0"/>
              <a:t>                </a:t>
            </a:r>
            <a:r>
              <a:rPr lang="en-US" dirty="0" err="1"/>
              <a:t>System.out.println</a:t>
            </a:r>
            <a:r>
              <a:rPr lang="en-US" dirty="0"/>
              <a:t>(x);</a:t>
            </a:r>
          </a:p>
          <a:p>
            <a:pPr marL="76200" indent="0">
              <a:buNone/>
            </a:pPr>
            <a:r>
              <a:rPr lang="en-US" dirty="0"/>
              <a:t>            }</a:t>
            </a:r>
          </a:p>
          <a:p>
            <a:pPr marL="76200" indent="0">
              <a:buNone/>
            </a:pPr>
            <a:r>
              <a:rPr lang="en-US" dirty="0"/>
              <a:t>        }</a:t>
            </a:r>
          </a:p>
          <a:p>
            <a:pPr marL="76200" indent="0">
              <a:buNone/>
            </a:pPr>
            <a:r>
              <a:rPr lang="en-US" dirty="0"/>
              <a:t>    }</a:t>
            </a:r>
          </a:p>
          <a:p>
            <a:pPr marL="762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696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FF35-320D-1C4B-81B7-52A7AE0E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 (Method Level Scope)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24BAA-63F4-8F48-90CA-9B9A583FFD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AE28F7-2736-F540-82DC-8FE68CE21D41}"/>
              </a:ext>
            </a:extLst>
          </p:cNvPr>
          <p:cNvSpPr txBox="1"/>
          <p:nvPr/>
        </p:nvSpPr>
        <p:spPr>
          <a:xfrm>
            <a:off x="3156129" y="2318657"/>
            <a:ext cx="68805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buNone/>
            </a:pPr>
            <a:r>
              <a:rPr lang="en-US" dirty="0"/>
              <a:t>public class Account {</a:t>
            </a:r>
          </a:p>
          <a:p>
            <a:pPr marL="76200" indent="0">
              <a:buNone/>
            </a:pPr>
            <a:r>
              <a:rPr lang="en-US" dirty="0"/>
              <a:t>    float balance;</a:t>
            </a:r>
          </a:p>
          <a:p>
            <a:pPr marL="76200" indent="0">
              <a:buNone/>
            </a:pPr>
            <a:r>
              <a:rPr lang="en-US" dirty="0"/>
              <a:t>    void withdraw (float </a:t>
            </a:r>
            <a:r>
              <a:rPr lang="en-US" dirty="0" err="1"/>
              <a:t>aAmount</a:t>
            </a:r>
            <a:r>
              <a:rPr lang="en-US" dirty="0"/>
              <a:t>) {</a:t>
            </a:r>
          </a:p>
          <a:p>
            <a:pPr marL="76200" indent="0">
              <a:buNone/>
            </a:pPr>
            <a:r>
              <a:rPr lang="en-US" dirty="0"/>
              <a:t>    	float </a:t>
            </a:r>
            <a:r>
              <a:rPr lang="en-US" dirty="0" err="1"/>
              <a:t>balanceAfterWithdraw</a:t>
            </a:r>
            <a:r>
              <a:rPr lang="en-US" dirty="0"/>
              <a:t> = balance - </a:t>
            </a:r>
            <a:r>
              <a:rPr lang="en-US" dirty="0" err="1"/>
              <a:t>aAmount</a:t>
            </a:r>
            <a:r>
              <a:rPr lang="en-US" dirty="0"/>
              <a:t>;</a:t>
            </a:r>
          </a:p>
          <a:p>
            <a:pPr marL="76200" indent="0">
              <a:buNone/>
            </a:pPr>
            <a:r>
              <a:rPr lang="en-US" dirty="0"/>
              <a:t>    	if(</a:t>
            </a:r>
            <a:r>
              <a:rPr lang="en-US" dirty="0" err="1"/>
              <a:t>balanceAfterWithdraw</a:t>
            </a:r>
            <a:r>
              <a:rPr lang="en-US" dirty="0"/>
              <a:t> &lt; 0) {</a:t>
            </a:r>
          </a:p>
          <a:p>
            <a:pPr marL="76200" indent="0">
              <a:buNone/>
            </a:pPr>
            <a:r>
              <a:rPr lang="en-US" dirty="0"/>
              <a:t>    		</a:t>
            </a:r>
            <a:r>
              <a:rPr lang="en-US" dirty="0" err="1"/>
              <a:t>System.out.println</a:t>
            </a:r>
            <a:r>
              <a:rPr lang="en-US" dirty="0"/>
              <a:t> ("Withdraw failed. Balance can not go below 0.");</a:t>
            </a:r>
          </a:p>
          <a:p>
            <a:pPr marL="76200" indent="0">
              <a:buNone/>
            </a:pPr>
            <a:r>
              <a:rPr lang="en-US" dirty="0"/>
              <a:t>    	} else {</a:t>
            </a:r>
          </a:p>
          <a:p>
            <a:pPr marL="76200" indent="0">
              <a:buNone/>
            </a:pPr>
            <a:r>
              <a:rPr lang="en-US" dirty="0"/>
              <a:t>    		balance = balance - </a:t>
            </a:r>
            <a:r>
              <a:rPr lang="en-US" dirty="0" err="1"/>
              <a:t>aAmount</a:t>
            </a:r>
            <a:r>
              <a:rPr lang="en-US" dirty="0"/>
              <a:t>;</a:t>
            </a:r>
          </a:p>
          <a:p>
            <a:pPr marL="76200" indent="0">
              <a:buNone/>
            </a:pPr>
            <a:r>
              <a:rPr lang="en-US" dirty="0"/>
              <a:t>    	}</a:t>
            </a:r>
          </a:p>
          <a:p>
            <a:pPr marL="76200" indent="0">
              <a:buNone/>
            </a:pPr>
            <a:r>
              <a:rPr lang="en-US" dirty="0"/>
              <a:t>    }</a:t>
            </a:r>
          </a:p>
          <a:p>
            <a:pPr marL="76200" indent="0">
              <a:buNone/>
            </a:pPr>
            <a:r>
              <a:rPr lang="en-US" dirty="0"/>
              <a:t>    void </a:t>
            </a:r>
            <a:r>
              <a:rPr lang="en-US" dirty="0" err="1"/>
              <a:t>testMethod</a:t>
            </a:r>
            <a:r>
              <a:rPr lang="en-US" dirty="0"/>
              <a:t> () {</a:t>
            </a:r>
          </a:p>
          <a:p>
            <a:pPr marL="76200" indent="0">
              <a:buNone/>
            </a:pPr>
            <a:r>
              <a:rPr lang="en-US" dirty="0"/>
              <a:t>    	</a:t>
            </a:r>
            <a:r>
              <a:rPr lang="en-US" dirty="0" err="1"/>
              <a:t>balanceAfterWithdraw</a:t>
            </a:r>
            <a:r>
              <a:rPr lang="en-US" dirty="0"/>
              <a:t> = 10;</a:t>
            </a:r>
          </a:p>
          <a:p>
            <a:pPr marL="76200" indent="0">
              <a:buNone/>
            </a:pPr>
            <a:r>
              <a:rPr lang="en-US" dirty="0"/>
              <a:t>    }</a:t>
            </a:r>
          </a:p>
          <a:p>
            <a:pPr marL="76200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CA2D4DD-9FDF-4D4B-96E5-63E9FA0CA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</p:spPr>
        <p:txBody>
          <a:bodyPr/>
          <a:lstStyle/>
          <a:p>
            <a:r>
              <a:rPr lang="en-US" dirty="0"/>
              <a:t>Variables declared inside a method have method level scope and can’t be accessed outside the method. </a:t>
            </a:r>
          </a:p>
          <a:p>
            <a:r>
              <a:rPr lang="en-US" dirty="0"/>
              <a:t>Note : Local variables don’t exist after method’s execution is over.</a:t>
            </a:r>
          </a:p>
        </p:txBody>
      </p:sp>
    </p:spTree>
    <p:extLst>
      <p:ext uri="{BB962C8B-B14F-4D97-AF65-F5344CB8AC3E}">
        <p14:creationId xmlns:p14="http://schemas.microsoft.com/office/powerpoint/2010/main" val="396603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FF35-320D-1C4B-81B7-52A7AE0E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Variables (Class Level Scope)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24BAA-63F4-8F48-90CA-9B9A583FFD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AE28F7-2736-F540-82DC-8FE68CE21D41}"/>
              </a:ext>
            </a:extLst>
          </p:cNvPr>
          <p:cNvSpPr txBox="1"/>
          <p:nvPr/>
        </p:nvSpPr>
        <p:spPr>
          <a:xfrm>
            <a:off x="3352072" y="2025175"/>
            <a:ext cx="68805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buNone/>
            </a:pPr>
            <a:r>
              <a:rPr lang="en-US" dirty="0"/>
              <a:t>public class Account {</a:t>
            </a:r>
          </a:p>
          <a:p>
            <a:pPr marL="76200" indent="0">
              <a:buNone/>
            </a:pPr>
            <a:r>
              <a:rPr lang="en-US" dirty="0"/>
              <a:t>    // balance is member variable</a:t>
            </a:r>
          </a:p>
          <a:p>
            <a:pPr marL="76200" indent="0">
              <a:buNone/>
            </a:pPr>
            <a:r>
              <a:rPr lang="en-US" dirty="0"/>
              <a:t>    float balance;</a:t>
            </a:r>
          </a:p>
          <a:p>
            <a:pPr marL="76200" indent="0">
              <a:buNone/>
            </a:pPr>
            <a:r>
              <a:rPr lang="en-US" dirty="0"/>
              <a:t>    </a:t>
            </a:r>
          </a:p>
          <a:p>
            <a:pPr marL="76200" indent="0">
              <a:buNone/>
            </a:pPr>
            <a:r>
              <a:rPr lang="en-US" dirty="0"/>
              <a:t>    void deposit (float </a:t>
            </a:r>
            <a:r>
              <a:rPr lang="en-US" dirty="0" err="1"/>
              <a:t>aAmount</a:t>
            </a:r>
            <a:r>
              <a:rPr lang="en-US" dirty="0"/>
              <a:t>) {</a:t>
            </a:r>
          </a:p>
          <a:p>
            <a:pPr marL="76200" indent="0">
              <a:buNone/>
            </a:pPr>
            <a:r>
              <a:rPr lang="en-US" dirty="0"/>
              <a:t>    	balance = balance + </a:t>
            </a:r>
            <a:r>
              <a:rPr lang="en-US" dirty="0" err="1"/>
              <a:t>aAmount</a:t>
            </a:r>
            <a:r>
              <a:rPr lang="en-US" dirty="0"/>
              <a:t>;</a:t>
            </a:r>
          </a:p>
          <a:p>
            <a:pPr marL="76200" indent="0">
              <a:buNone/>
            </a:pPr>
            <a:r>
              <a:rPr lang="en-US" dirty="0"/>
              <a:t>    }</a:t>
            </a:r>
          </a:p>
          <a:p>
            <a:pPr marL="76200" indent="0">
              <a:buNone/>
            </a:pPr>
            <a:r>
              <a:rPr lang="en-US" dirty="0"/>
              <a:t>    float </a:t>
            </a:r>
            <a:r>
              <a:rPr lang="en-US" dirty="0" err="1"/>
              <a:t>getBalance</a:t>
            </a:r>
            <a:r>
              <a:rPr lang="en-US" dirty="0"/>
              <a:t>() {</a:t>
            </a:r>
          </a:p>
          <a:p>
            <a:pPr marL="76200" indent="0">
              <a:buNone/>
            </a:pPr>
            <a:r>
              <a:rPr lang="en-US" dirty="0"/>
              <a:t>    	return balance;</a:t>
            </a:r>
          </a:p>
          <a:p>
            <a:pPr marL="76200" indent="0">
              <a:buNone/>
            </a:pPr>
            <a:r>
              <a:rPr lang="en-US" dirty="0"/>
              <a:t>    }</a:t>
            </a:r>
          </a:p>
          <a:p>
            <a:pPr marL="76200" indent="0">
              <a:buNone/>
            </a:pPr>
            <a:r>
              <a:rPr lang="en-US" dirty="0"/>
              <a:t>    </a:t>
            </a:r>
          </a:p>
          <a:p>
            <a:pPr marL="76200" indent="0">
              <a:buNone/>
            </a:pPr>
            <a:r>
              <a:rPr lang="en-US" dirty="0"/>
              <a:t>    String name;</a:t>
            </a:r>
          </a:p>
          <a:p>
            <a:pPr marL="76200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CA2D4DD-9FDF-4D4B-96E5-63E9FA0CA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</p:spPr>
        <p:txBody>
          <a:bodyPr/>
          <a:lstStyle/>
          <a:p>
            <a:r>
              <a:rPr lang="en-US" dirty="0"/>
              <a:t>These variables must be declared inside class (outside any function). They can be directly accessed anywhere in class. </a:t>
            </a:r>
          </a:p>
          <a:p>
            <a:r>
              <a:rPr lang="en-US" dirty="0"/>
              <a:t>We can declare class variables anywhere in class, but outside methods.</a:t>
            </a:r>
          </a:p>
          <a:p>
            <a:r>
              <a:rPr lang="en-US" dirty="0"/>
              <a:t>Access specified of member variables doesn’t affect scope of them within a class.</a:t>
            </a:r>
          </a:p>
        </p:txBody>
      </p:sp>
    </p:spTree>
    <p:extLst>
      <p:ext uri="{BB962C8B-B14F-4D97-AF65-F5344CB8AC3E}">
        <p14:creationId xmlns:p14="http://schemas.microsoft.com/office/powerpoint/2010/main" val="160627328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4905</TotalTime>
  <Words>686</Words>
  <Application>Microsoft Macintosh PowerPoint</Application>
  <PresentationFormat>On-screen Show (16:9)</PresentationFormat>
  <Paragraphs>122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Amatic SC</vt:lpstr>
      <vt:lpstr>Arial</vt:lpstr>
      <vt:lpstr>Merriweather</vt:lpstr>
      <vt:lpstr>Nathaniel template</vt:lpstr>
      <vt:lpstr>Chapter 8</vt:lpstr>
      <vt:lpstr>Variable Scope</vt:lpstr>
      <vt:lpstr>Variable Type</vt:lpstr>
      <vt:lpstr>Scope</vt:lpstr>
      <vt:lpstr>Loop Variables and Block Scope</vt:lpstr>
      <vt:lpstr>Loop Variables and Block Scope</vt:lpstr>
      <vt:lpstr>Loop Variables and Block Scope</vt:lpstr>
      <vt:lpstr>Local Variables (Method Level Scope)</vt:lpstr>
      <vt:lpstr>Member Variables (Class Level Scope)</vt:lpstr>
      <vt:lpstr>Quiz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</dc:title>
  <cp:lastModifiedBy>Vijay G</cp:lastModifiedBy>
  <cp:revision>97</cp:revision>
  <dcterms:modified xsi:type="dcterms:W3CDTF">2021-07-12T22:25:32Z</dcterms:modified>
</cp:coreProperties>
</file>