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5" r:id="rId5"/>
    <p:sldId id="260" r:id="rId6"/>
    <p:sldId id="261" r:id="rId7"/>
    <p:sldId id="262" r:id="rId8"/>
    <p:sldId id="26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C9B1-C628-443E-9EEC-F8F8CAC98C6D}"/>
              </a:ext>
            </a:extLst>
          </p:cNvPr>
          <p:cNvSpPr>
            <a:spLocks noGrp="1"/>
          </p:cNvSpPr>
          <p:nvPr>
            <p:ph type="ctrTitle"/>
          </p:nvPr>
        </p:nvSpPr>
        <p:spPr/>
        <p:txBody>
          <a:bodyPr/>
          <a:lstStyle/>
          <a:p>
            <a:r>
              <a:rPr lang="en-IN" dirty="0"/>
              <a:t>DEFECT MANAGEMENT PROCESS</a:t>
            </a:r>
          </a:p>
        </p:txBody>
      </p:sp>
      <p:sp>
        <p:nvSpPr>
          <p:cNvPr id="3" name="Subtitle 2">
            <a:extLst>
              <a:ext uri="{FF2B5EF4-FFF2-40B4-BE49-F238E27FC236}">
                <a16:creationId xmlns:a16="http://schemas.microsoft.com/office/drawing/2014/main" id="{7C35FA6D-AD05-40B5-991D-CB063FEF49F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2920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5C7-3484-422C-B92B-0E692BEE0942}"/>
              </a:ext>
            </a:extLst>
          </p:cNvPr>
          <p:cNvSpPr>
            <a:spLocks noGrp="1"/>
          </p:cNvSpPr>
          <p:nvPr>
            <p:ph type="title"/>
          </p:nvPr>
        </p:nvSpPr>
        <p:spPr>
          <a:xfrm>
            <a:off x="677334" y="733287"/>
            <a:ext cx="8596668" cy="1320800"/>
          </a:xfrm>
        </p:spPr>
        <p:txBody>
          <a:bodyPr/>
          <a:lstStyle/>
          <a:p>
            <a:r>
              <a:rPr lang="en-IN" dirty="0"/>
              <a:t>What is it?</a:t>
            </a:r>
          </a:p>
        </p:txBody>
      </p:sp>
      <p:sp>
        <p:nvSpPr>
          <p:cNvPr id="3" name="Content Placeholder 2">
            <a:extLst>
              <a:ext uri="{FF2B5EF4-FFF2-40B4-BE49-F238E27FC236}">
                <a16:creationId xmlns:a16="http://schemas.microsoft.com/office/drawing/2014/main" id="{7E7278A1-9B11-4879-BEC3-71DC3386265D}"/>
              </a:ext>
            </a:extLst>
          </p:cNvPr>
          <p:cNvSpPr>
            <a:spLocks noGrp="1"/>
          </p:cNvSpPr>
          <p:nvPr>
            <p:ph idx="1"/>
          </p:nvPr>
        </p:nvSpPr>
        <p:spPr>
          <a:xfrm>
            <a:off x="677334" y="1709531"/>
            <a:ext cx="8596668" cy="3987275"/>
          </a:xfrm>
        </p:spPr>
        <p:txBody>
          <a:bodyPr/>
          <a:lstStyle/>
          <a:p>
            <a:pPr marL="0" indent="0">
              <a:buNone/>
            </a:pPr>
            <a:r>
              <a:rPr lang="en-IN" dirty="0"/>
              <a:t>Defect management can be defined as a process of detecting bugs and fixing them. The process of defect management, or bug tracking, is usually conducted at the stage of product testing.</a:t>
            </a:r>
          </a:p>
          <a:p>
            <a:pPr marL="0" indent="0">
              <a:buNone/>
            </a:pPr>
            <a:endParaRPr lang="en-IN" dirty="0"/>
          </a:p>
          <a:p>
            <a:pPr marL="0" indent="0">
              <a:buNone/>
            </a:pPr>
            <a:r>
              <a:rPr lang="en-IN" dirty="0"/>
              <a:t>The goals of the process include:</a:t>
            </a:r>
          </a:p>
          <a:p>
            <a:r>
              <a:rPr lang="en-IN" dirty="0"/>
              <a:t>Prevent the defect</a:t>
            </a:r>
          </a:p>
          <a:p>
            <a:r>
              <a:rPr lang="en-IN" dirty="0"/>
              <a:t>Early detection</a:t>
            </a:r>
          </a:p>
          <a:p>
            <a:r>
              <a:rPr lang="en-IN" dirty="0"/>
              <a:t>Minimize the impact</a:t>
            </a:r>
          </a:p>
          <a:p>
            <a:r>
              <a:rPr lang="en-IN" dirty="0"/>
              <a:t>Resolution of the defect</a:t>
            </a:r>
          </a:p>
          <a:p>
            <a:r>
              <a:rPr lang="en-IN" dirty="0"/>
              <a:t>Process improvement</a:t>
            </a:r>
          </a:p>
        </p:txBody>
      </p:sp>
    </p:spTree>
    <p:extLst>
      <p:ext uri="{BB962C8B-B14F-4D97-AF65-F5344CB8AC3E}">
        <p14:creationId xmlns:p14="http://schemas.microsoft.com/office/powerpoint/2010/main" val="99943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8E36-6076-4071-A33B-0F5299097F35}"/>
              </a:ext>
            </a:extLst>
          </p:cNvPr>
          <p:cNvSpPr>
            <a:spLocks noGrp="1"/>
          </p:cNvSpPr>
          <p:nvPr>
            <p:ph type="title"/>
          </p:nvPr>
        </p:nvSpPr>
        <p:spPr>
          <a:xfrm>
            <a:off x="677334" y="816638"/>
            <a:ext cx="8596668" cy="1320800"/>
          </a:xfrm>
        </p:spPr>
        <p:txBody>
          <a:bodyPr/>
          <a:lstStyle/>
          <a:p>
            <a:endParaRPr lang="en-IN" dirty="0"/>
          </a:p>
        </p:txBody>
      </p:sp>
      <p:sp>
        <p:nvSpPr>
          <p:cNvPr id="3" name="Content Placeholder 2">
            <a:extLst>
              <a:ext uri="{FF2B5EF4-FFF2-40B4-BE49-F238E27FC236}">
                <a16:creationId xmlns:a16="http://schemas.microsoft.com/office/drawing/2014/main" id="{2A6C4157-0001-4453-93CE-65A5BD293207}"/>
              </a:ext>
            </a:extLst>
          </p:cNvPr>
          <p:cNvSpPr>
            <a:spLocks noGrp="1"/>
          </p:cNvSpPr>
          <p:nvPr>
            <p:ph idx="1"/>
          </p:nvPr>
        </p:nvSpPr>
        <p:spPr>
          <a:xfrm>
            <a:off x="677334" y="3429000"/>
            <a:ext cx="9178372" cy="3157330"/>
          </a:xfrm>
        </p:spPr>
        <p:txBody>
          <a:bodyPr>
            <a:normAutofit/>
          </a:bodyPr>
          <a:lstStyle/>
          <a:p>
            <a:pPr marL="0" indent="0">
              <a:buNone/>
            </a:pPr>
            <a:r>
              <a:rPr lang="en-IN" dirty="0"/>
              <a:t>DEFECT PREVENTION</a:t>
            </a:r>
          </a:p>
          <a:p>
            <a:r>
              <a:rPr lang="en-IN" dirty="0"/>
              <a:t>Identify critical risks</a:t>
            </a:r>
          </a:p>
          <a:p>
            <a:r>
              <a:rPr lang="en-IN" dirty="0"/>
              <a:t>Estimate expected impact: For each critical risk, calculate how much would be the financial impact if the risk actually encountered.</a:t>
            </a:r>
          </a:p>
          <a:p>
            <a:r>
              <a:rPr lang="en-IN" dirty="0"/>
              <a:t>Minimize expected impact: Take the topmost risks which may be harmful to the system if encountered and try to minimize or eliminate the risk. For risks which cannot be eliminated, it reduces the probability of occurrence and its financial impact.</a:t>
            </a:r>
          </a:p>
        </p:txBody>
      </p:sp>
      <p:pic>
        <p:nvPicPr>
          <p:cNvPr id="4" name="Picture 3">
            <a:extLst>
              <a:ext uri="{FF2B5EF4-FFF2-40B4-BE49-F238E27FC236}">
                <a16:creationId xmlns:a16="http://schemas.microsoft.com/office/drawing/2014/main" id="{476D6B17-E17B-41CE-80D5-E4F47B77A12B}"/>
              </a:ext>
            </a:extLst>
          </p:cNvPr>
          <p:cNvPicPr>
            <a:picLocks noChangeAspect="1"/>
          </p:cNvPicPr>
          <p:nvPr/>
        </p:nvPicPr>
        <p:blipFill>
          <a:blip r:embed="rId2"/>
          <a:stretch>
            <a:fillRect/>
          </a:stretch>
        </p:blipFill>
        <p:spPr>
          <a:xfrm>
            <a:off x="677334" y="471475"/>
            <a:ext cx="9178373" cy="2697030"/>
          </a:xfrm>
          <a:prstGeom prst="rect">
            <a:avLst/>
          </a:prstGeom>
        </p:spPr>
      </p:pic>
      <p:sp>
        <p:nvSpPr>
          <p:cNvPr id="5" name="Oval 4">
            <a:extLst>
              <a:ext uri="{FF2B5EF4-FFF2-40B4-BE49-F238E27FC236}">
                <a16:creationId xmlns:a16="http://schemas.microsoft.com/office/drawing/2014/main" id="{D36AD011-271E-4DBF-B5E3-F2ACEE7C3754}"/>
              </a:ext>
            </a:extLst>
          </p:cNvPr>
          <p:cNvSpPr/>
          <p:nvPr/>
        </p:nvSpPr>
        <p:spPr>
          <a:xfrm>
            <a:off x="544062" y="1444487"/>
            <a:ext cx="1927273" cy="1016051"/>
          </a:xfrm>
          <a:prstGeom prst="ellipse">
            <a:avLst/>
          </a:prstGeom>
          <a:noFill/>
          <a:ln w="635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001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9F86-9123-4BEE-9C5D-1636D8196394}"/>
              </a:ext>
            </a:extLst>
          </p:cNvPr>
          <p:cNvSpPr>
            <a:spLocks noGrp="1"/>
          </p:cNvSpPr>
          <p:nvPr>
            <p:ph type="title"/>
          </p:nvPr>
        </p:nvSpPr>
        <p:spPr/>
        <p:txBody>
          <a:bodyPr/>
          <a:lstStyle/>
          <a:p>
            <a:r>
              <a:rPr lang="en-IN" dirty="0"/>
              <a:t>Defect Prevention Activities</a:t>
            </a:r>
          </a:p>
        </p:txBody>
      </p:sp>
      <p:sp>
        <p:nvSpPr>
          <p:cNvPr id="3" name="Content Placeholder 2">
            <a:extLst>
              <a:ext uri="{FF2B5EF4-FFF2-40B4-BE49-F238E27FC236}">
                <a16:creationId xmlns:a16="http://schemas.microsoft.com/office/drawing/2014/main" id="{728DF860-40F3-416F-81EB-711B77FC5540}"/>
              </a:ext>
            </a:extLst>
          </p:cNvPr>
          <p:cNvSpPr>
            <a:spLocks noGrp="1"/>
          </p:cNvSpPr>
          <p:nvPr>
            <p:ph idx="1"/>
          </p:nvPr>
        </p:nvSpPr>
        <p:spPr/>
        <p:txBody>
          <a:bodyPr/>
          <a:lstStyle/>
          <a:p>
            <a:pPr marL="0" indent="0">
              <a:buNone/>
            </a:pPr>
            <a:r>
              <a:rPr lang="en-IN" dirty="0"/>
              <a:t>Defect prevention activities are included in the project’s software development plan. Some of them are:</a:t>
            </a:r>
          </a:p>
          <a:p>
            <a:r>
              <a:rPr lang="en-IN" dirty="0"/>
              <a:t>Task kick-off meetings</a:t>
            </a:r>
          </a:p>
          <a:p>
            <a:r>
              <a:rPr lang="en-IN" dirty="0"/>
              <a:t>Casual analysis</a:t>
            </a:r>
          </a:p>
          <a:p>
            <a:r>
              <a:rPr lang="en-IN" dirty="0"/>
              <a:t>Statistical methods</a:t>
            </a:r>
          </a:p>
        </p:txBody>
      </p:sp>
      <p:pic>
        <p:nvPicPr>
          <p:cNvPr id="2050" name="Picture 2" descr="Image result for defect prevention activities">
            <a:extLst>
              <a:ext uri="{FF2B5EF4-FFF2-40B4-BE49-F238E27FC236}">
                <a16:creationId xmlns:a16="http://schemas.microsoft.com/office/drawing/2014/main" id="{0CC5274B-2A01-4B18-ACEF-C8A91A8C6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488" y="3221962"/>
            <a:ext cx="6627151"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76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8E36-6076-4071-A33B-0F5299097F35}"/>
              </a:ext>
            </a:extLst>
          </p:cNvPr>
          <p:cNvSpPr>
            <a:spLocks noGrp="1"/>
          </p:cNvSpPr>
          <p:nvPr>
            <p:ph type="title"/>
          </p:nvPr>
        </p:nvSpPr>
        <p:spPr>
          <a:xfrm>
            <a:off x="677334" y="816638"/>
            <a:ext cx="8596668" cy="1320800"/>
          </a:xfrm>
        </p:spPr>
        <p:txBody>
          <a:bodyPr/>
          <a:lstStyle/>
          <a:p>
            <a:endParaRPr lang="en-IN" dirty="0"/>
          </a:p>
        </p:txBody>
      </p:sp>
      <p:sp>
        <p:nvSpPr>
          <p:cNvPr id="3" name="Content Placeholder 2">
            <a:extLst>
              <a:ext uri="{FF2B5EF4-FFF2-40B4-BE49-F238E27FC236}">
                <a16:creationId xmlns:a16="http://schemas.microsoft.com/office/drawing/2014/main" id="{2A6C4157-0001-4453-93CE-65A5BD293207}"/>
              </a:ext>
            </a:extLst>
          </p:cNvPr>
          <p:cNvSpPr>
            <a:spLocks noGrp="1"/>
          </p:cNvSpPr>
          <p:nvPr>
            <p:ph idx="1"/>
          </p:nvPr>
        </p:nvSpPr>
        <p:spPr>
          <a:xfrm>
            <a:off x="677334" y="3513668"/>
            <a:ext cx="9178372" cy="3072662"/>
          </a:xfrm>
        </p:spPr>
        <p:txBody>
          <a:bodyPr>
            <a:normAutofit/>
          </a:bodyPr>
          <a:lstStyle/>
          <a:p>
            <a:pPr marL="0" indent="0">
              <a:buNone/>
            </a:pPr>
            <a:r>
              <a:rPr lang="en-IN" dirty="0"/>
              <a:t>DELIVERABLE BASELINE</a:t>
            </a:r>
          </a:p>
          <a:p>
            <a:r>
              <a:rPr lang="en-IN" dirty="0"/>
              <a:t>Project moves from one stage to another as a deliverable</a:t>
            </a:r>
          </a:p>
          <a:p>
            <a:r>
              <a:rPr lang="en-IN" dirty="0"/>
              <a:t>Defects get carried forward</a:t>
            </a:r>
          </a:p>
          <a:p>
            <a:r>
              <a:rPr lang="en-IN" dirty="0"/>
              <a:t>The deliverables are baselined when the changes in the deliverables are finalized and all possible defects are identified and fixed. Then the same deliverable passes on to the next group who will work on it.</a:t>
            </a:r>
          </a:p>
        </p:txBody>
      </p:sp>
      <p:pic>
        <p:nvPicPr>
          <p:cNvPr id="4" name="Picture 3">
            <a:extLst>
              <a:ext uri="{FF2B5EF4-FFF2-40B4-BE49-F238E27FC236}">
                <a16:creationId xmlns:a16="http://schemas.microsoft.com/office/drawing/2014/main" id="{476D6B17-E17B-41CE-80D5-E4F47B77A12B}"/>
              </a:ext>
            </a:extLst>
          </p:cNvPr>
          <p:cNvPicPr>
            <a:picLocks noChangeAspect="1"/>
          </p:cNvPicPr>
          <p:nvPr/>
        </p:nvPicPr>
        <p:blipFill>
          <a:blip r:embed="rId2"/>
          <a:stretch>
            <a:fillRect/>
          </a:stretch>
        </p:blipFill>
        <p:spPr>
          <a:xfrm>
            <a:off x="677333" y="490331"/>
            <a:ext cx="9178373" cy="2697030"/>
          </a:xfrm>
          <a:prstGeom prst="rect">
            <a:avLst/>
          </a:prstGeom>
        </p:spPr>
      </p:pic>
      <p:sp>
        <p:nvSpPr>
          <p:cNvPr id="5" name="Oval 4">
            <a:extLst>
              <a:ext uri="{FF2B5EF4-FFF2-40B4-BE49-F238E27FC236}">
                <a16:creationId xmlns:a16="http://schemas.microsoft.com/office/drawing/2014/main" id="{D36AD011-271E-4DBF-B5E3-F2ACEE7C3754}"/>
              </a:ext>
            </a:extLst>
          </p:cNvPr>
          <p:cNvSpPr/>
          <p:nvPr/>
        </p:nvSpPr>
        <p:spPr>
          <a:xfrm>
            <a:off x="2336293" y="1444487"/>
            <a:ext cx="1927273" cy="1016051"/>
          </a:xfrm>
          <a:prstGeom prst="ellipse">
            <a:avLst/>
          </a:prstGeom>
          <a:noFill/>
          <a:ln w="635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4036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8E36-6076-4071-A33B-0F5299097F35}"/>
              </a:ext>
            </a:extLst>
          </p:cNvPr>
          <p:cNvSpPr>
            <a:spLocks noGrp="1"/>
          </p:cNvSpPr>
          <p:nvPr>
            <p:ph type="title"/>
          </p:nvPr>
        </p:nvSpPr>
        <p:spPr>
          <a:xfrm>
            <a:off x="677334" y="816638"/>
            <a:ext cx="8596668" cy="1320800"/>
          </a:xfrm>
        </p:spPr>
        <p:txBody>
          <a:bodyPr/>
          <a:lstStyle/>
          <a:p>
            <a:endParaRPr lang="en-IN" dirty="0"/>
          </a:p>
        </p:txBody>
      </p:sp>
      <p:sp>
        <p:nvSpPr>
          <p:cNvPr id="3" name="Content Placeholder 2">
            <a:extLst>
              <a:ext uri="{FF2B5EF4-FFF2-40B4-BE49-F238E27FC236}">
                <a16:creationId xmlns:a16="http://schemas.microsoft.com/office/drawing/2014/main" id="{2A6C4157-0001-4453-93CE-65A5BD293207}"/>
              </a:ext>
            </a:extLst>
          </p:cNvPr>
          <p:cNvSpPr>
            <a:spLocks noGrp="1"/>
          </p:cNvSpPr>
          <p:nvPr>
            <p:ph idx="1"/>
          </p:nvPr>
        </p:nvSpPr>
        <p:spPr>
          <a:xfrm>
            <a:off x="677334" y="3513668"/>
            <a:ext cx="9178372" cy="3072662"/>
          </a:xfrm>
        </p:spPr>
        <p:txBody>
          <a:bodyPr>
            <a:normAutofit/>
          </a:bodyPr>
          <a:lstStyle/>
          <a:p>
            <a:pPr marL="0" indent="0">
              <a:buNone/>
            </a:pPr>
            <a:r>
              <a:rPr lang="en-IN" dirty="0"/>
              <a:t>DEFECT DISCOVERY</a:t>
            </a:r>
          </a:p>
          <a:p>
            <a:r>
              <a:rPr lang="en-IN" dirty="0"/>
              <a:t>Find a defect: Identify defects before they become a major problem to the system.</a:t>
            </a:r>
          </a:p>
          <a:p>
            <a:r>
              <a:rPr lang="en-IN" dirty="0"/>
              <a:t>Report defect: Make the development team aware that there is an issue identified which needs to be analysed and fixed.</a:t>
            </a:r>
          </a:p>
          <a:p>
            <a:r>
              <a:rPr lang="en-IN" dirty="0"/>
              <a:t>Acknowledge defect: It’s the development team’s responsibility to acknowledge the defect and continue further to fix it if it is a valid defect.</a:t>
            </a:r>
          </a:p>
        </p:txBody>
      </p:sp>
      <p:pic>
        <p:nvPicPr>
          <p:cNvPr id="4" name="Picture 3">
            <a:extLst>
              <a:ext uri="{FF2B5EF4-FFF2-40B4-BE49-F238E27FC236}">
                <a16:creationId xmlns:a16="http://schemas.microsoft.com/office/drawing/2014/main" id="{476D6B17-E17B-41CE-80D5-E4F47B77A12B}"/>
              </a:ext>
            </a:extLst>
          </p:cNvPr>
          <p:cNvPicPr>
            <a:picLocks noChangeAspect="1"/>
          </p:cNvPicPr>
          <p:nvPr/>
        </p:nvPicPr>
        <p:blipFill>
          <a:blip r:embed="rId2"/>
          <a:stretch>
            <a:fillRect/>
          </a:stretch>
        </p:blipFill>
        <p:spPr>
          <a:xfrm>
            <a:off x="677333" y="487175"/>
            <a:ext cx="9178373" cy="2697030"/>
          </a:xfrm>
          <a:prstGeom prst="rect">
            <a:avLst/>
          </a:prstGeom>
        </p:spPr>
      </p:pic>
      <p:sp>
        <p:nvSpPr>
          <p:cNvPr id="5" name="Oval 4">
            <a:extLst>
              <a:ext uri="{FF2B5EF4-FFF2-40B4-BE49-F238E27FC236}">
                <a16:creationId xmlns:a16="http://schemas.microsoft.com/office/drawing/2014/main" id="{D36AD011-271E-4DBF-B5E3-F2ACEE7C3754}"/>
              </a:ext>
            </a:extLst>
          </p:cNvPr>
          <p:cNvSpPr/>
          <p:nvPr/>
        </p:nvSpPr>
        <p:spPr>
          <a:xfrm>
            <a:off x="4185751" y="1431235"/>
            <a:ext cx="1927273" cy="1016051"/>
          </a:xfrm>
          <a:prstGeom prst="ellipse">
            <a:avLst/>
          </a:prstGeom>
          <a:noFill/>
          <a:ln w="635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8824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8E36-6076-4071-A33B-0F5299097F35}"/>
              </a:ext>
            </a:extLst>
          </p:cNvPr>
          <p:cNvSpPr>
            <a:spLocks noGrp="1"/>
          </p:cNvSpPr>
          <p:nvPr>
            <p:ph type="title"/>
          </p:nvPr>
        </p:nvSpPr>
        <p:spPr>
          <a:xfrm>
            <a:off x="677334" y="816638"/>
            <a:ext cx="8596668" cy="1320800"/>
          </a:xfrm>
        </p:spPr>
        <p:txBody>
          <a:bodyPr/>
          <a:lstStyle/>
          <a:p>
            <a:endParaRPr lang="en-IN" dirty="0"/>
          </a:p>
        </p:txBody>
      </p:sp>
      <p:sp>
        <p:nvSpPr>
          <p:cNvPr id="3" name="Content Placeholder 2">
            <a:extLst>
              <a:ext uri="{FF2B5EF4-FFF2-40B4-BE49-F238E27FC236}">
                <a16:creationId xmlns:a16="http://schemas.microsoft.com/office/drawing/2014/main" id="{2A6C4157-0001-4453-93CE-65A5BD293207}"/>
              </a:ext>
            </a:extLst>
          </p:cNvPr>
          <p:cNvSpPr>
            <a:spLocks noGrp="1"/>
          </p:cNvSpPr>
          <p:nvPr>
            <p:ph idx="1"/>
          </p:nvPr>
        </p:nvSpPr>
        <p:spPr>
          <a:xfrm>
            <a:off x="677334" y="3667432"/>
            <a:ext cx="9178372" cy="2918897"/>
          </a:xfrm>
        </p:spPr>
        <p:txBody>
          <a:bodyPr>
            <a:normAutofit/>
          </a:bodyPr>
          <a:lstStyle/>
          <a:p>
            <a:pPr marL="0" indent="0">
              <a:buNone/>
            </a:pPr>
            <a:r>
              <a:rPr lang="en-IN" dirty="0"/>
              <a:t>DEFECT RESOLUTION</a:t>
            </a:r>
          </a:p>
          <a:p>
            <a:r>
              <a:rPr lang="en-IN" dirty="0"/>
              <a:t>Resolve whether it is actually a defect or not</a:t>
            </a:r>
          </a:p>
          <a:p>
            <a:r>
              <a:rPr lang="en-IN" dirty="0"/>
              <a:t>Prioritize risk: critical, high, medium, low</a:t>
            </a:r>
          </a:p>
          <a:p>
            <a:r>
              <a:rPr lang="en-IN" dirty="0"/>
              <a:t>Fix defect: In order of importance.</a:t>
            </a:r>
          </a:p>
          <a:p>
            <a:r>
              <a:rPr lang="en-IN" dirty="0"/>
              <a:t>Report the resolution: Testing team should be aware of all fixes. </a:t>
            </a:r>
          </a:p>
        </p:txBody>
      </p:sp>
      <p:pic>
        <p:nvPicPr>
          <p:cNvPr id="4" name="Picture 3">
            <a:extLst>
              <a:ext uri="{FF2B5EF4-FFF2-40B4-BE49-F238E27FC236}">
                <a16:creationId xmlns:a16="http://schemas.microsoft.com/office/drawing/2014/main" id="{476D6B17-E17B-41CE-80D5-E4F47B77A12B}"/>
              </a:ext>
            </a:extLst>
          </p:cNvPr>
          <p:cNvPicPr>
            <a:picLocks noChangeAspect="1"/>
          </p:cNvPicPr>
          <p:nvPr/>
        </p:nvPicPr>
        <p:blipFill>
          <a:blip r:embed="rId2"/>
          <a:stretch>
            <a:fillRect/>
          </a:stretch>
        </p:blipFill>
        <p:spPr>
          <a:xfrm>
            <a:off x="677334" y="493538"/>
            <a:ext cx="9178373" cy="2697030"/>
          </a:xfrm>
          <a:prstGeom prst="rect">
            <a:avLst/>
          </a:prstGeom>
        </p:spPr>
      </p:pic>
      <p:sp>
        <p:nvSpPr>
          <p:cNvPr id="5" name="Oval 4">
            <a:extLst>
              <a:ext uri="{FF2B5EF4-FFF2-40B4-BE49-F238E27FC236}">
                <a16:creationId xmlns:a16="http://schemas.microsoft.com/office/drawing/2014/main" id="{D36AD011-271E-4DBF-B5E3-F2ACEE7C3754}"/>
              </a:ext>
            </a:extLst>
          </p:cNvPr>
          <p:cNvSpPr/>
          <p:nvPr/>
        </p:nvSpPr>
        <p:spPr>
          <a:xfrm>
            <a:off x="5988047" y="1444487"/>
            <a:ext cx="1927273" cy="1016051"/>
          </a:xfrm>
          <a:prstGeom prst="ellipse">
            <a:avLst/>
          </a:prstGeom>
          <a:noFill/>
          <a:ln w="635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5836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8E36-6076-4071-A33B-0F5299097F35}"/>
              </a:ext>
            </a:extLst>
          </p:cNvPr>
          <p:cNvSpPr>
            <a:spLocks noGrp="1"/>
          </p:cNvSpPr>
          <p:nvPr>
            <p:ph type="title"/>
          </p:nvPr>
        </p:nvSpPr>
        <p:spPr>
          <a:xfrm>
            <a:off x="677334" y="816638"/>
            <a:ext cx="8596668" cy="1320800"/>
          </a:xfrm>
        </p:spPr>
        <p:txBody>
          <a:bodyPr/>
          <a:lstStyle/>
          <a:p>
            <a:endParaRPr lang="en-IN" dirty="0"/>
          </a:p>
        </p:txBody>
      </p:sp>
      <p:sp>
        <p:nvSpPr>
          <p:cNvPr id="3" name="Content Placeholder 2">
            <a:extLst>
              <a:ext uri="{FF2B5EF4-FFF2-40B4-BE49-F238E27FC236}">
                <a16:creationId xmlns:a16="http://schemas.microsoft.com/office/drawing/2014/main" id="{2A6C4157-0001-4453-93CE-65A5BD293207}"/>
              </a:ext>
            </a:extLst>
          </p:cNvPr>
          <p:cNvSpPr>
            <a:spLocks noGrp="1"/>
          </p:cNvSpPr>
          <p:nvPr>
            <p:ph idx="1"/>
          </p:nvPr>
        </p:nvSpPr>
        <p:spPr>
          <a:xfrm>
            <a:off x="677334" y="3818417"/>
            <a:ext cx="9178372" cy="2767912"/>
          </a:xfrm>
        </p:spPr>
        <p:txBody>
          <a:bodyPr>
            <a:normAutofit/>
          </a:bodyPr>
          <a:lstStyle/>
          <a:p>
            <a:pPr marL="0" indent="0">
              <a:buNone/>
            </a:pPr>
            <a:r>
              <a:rPr lang="en-IN" dirty="0"/>
              <a:t>PROCESS IMPROVEMENT</a:t>
            </a:r>
          </a:p>
          <a:p>
            <a:r>
              <a:rPr lang="en-IN" dirty="0"/>
              <a:t>Attention to lower priority defects</a:t>
            </a:r>
          </a:p>
          <a:p>
            <a:r>
              <a:rPr lang="en-IN" dirty="0"/>
              <a:t>Check the origin of defects</a:t>
            </a:r>
          </a:p>
        </p:txBody>
      </p:sp>
      <p:pic>
        <p:nvPicPr>
          <p:cNvPr id="4" name="Picture 3">
            <a:extLst>
              <a:ext uri="{FF2B5EF4-FFF2-40B4-BE49-F238E27FC236}">
                <a16:creationId xmlns:a16="http://schemas.microsoft.com/office/drawing/2014/main" id="{476D6B17-E17B-41CE-80D5-E4F47B77A12B}"/>
              </a:ext>
            </a:extLst>
          </p:cNvPr>
          <p:cNvPicPr>
            <a:picLocks noChangeAspect="1"/>
          </p:cNvPicPr>
          <p:nvPr/>
        </p:nvPicPr>
        <p:blipFill>
          <a:blip r:embed="rId2"/>
          <a:stretch>
            <a:fillRect/>
          </a:stretch>
        </p:blipFill>
        <p:spPr>
          <a:xfrm>
            <a:off x="677334" y="450632"/>
            <a:ext cx="9178373" cy="2697030"/>
          </a:xfrm>
          <a:prstGeom prst="rect">
            <a:avLst/>
          </a:prstGeom>
        </p:spPr>
      </p:pic>
      <p:sp>
        <p:nvSpPr>
          <p:cNvPr id="5" name="Oval 4">
            <a:extLst>
              <a:ext uri="{FF2B5EF4-FFF2-40B4-BE49-F238E27FC236}">
                <a16:creationId xmlns:a16="http://schemas.microsoft.com/office/drawing/2014/main" id="{D36AD011-271E-4DBF-B5E3-F2ACEE7C3754}"/>
              </a:ext>
            </a:extLst>
          </p:cNvPr>
          <p:cNvSpPr/>
          <p:nvPr/>
        </p:nvSpPr>
        <p:spPr>
          <a:xfrm>
            <a:off x="7830099" y="1460856"/>
            <a:ext cx="1927273" cy="1016051"/>
          </a:xfrm>
          <a:prstGeom prst="ellipse">
            <a:avLst/>
          </a:prstGeom>
          <a:noFill/>
          <a:ln w="635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0204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FF42-2721-4B0D-9CFC-BEB2F46EEA1D}"/>
              </a:ext>
            </a:extLst>
          </p:cNvPr>
          <p:cNvSpPr>
            <a:spLocks noGrp="1"/>
          </p:cNvSpPr>
          <p:nvPr>
            <p:ph type="title"/>
          </p:nvPr>
        </p:nvSpPr>
        <p:spPr/>
        <p:txBody>
          <a:bodyPr/>
          <a:lstStyle/>
          <a:p>
            <a:r>
              <a:rPr lang="en-IN" dirty="0"/>
              <a:t>Management Reporting</a:t>
            </a:r>
          </a:p>
        </p:txBody>
      </p:sp>
      <p:pic>
        <p:nvPicPr>
          <p:cNvPr id="4" name="Picture 4" descr="https://www.guru99.com/images/TestManagement/testmanagement_article_4_2.png">
            <a:extLst>
              <a:ext uri="{FF2B5EF4-FFF2-40B4-BE49-F238E27FC236}">
                <a16:creationId xmlns:a16="http://schemas.microsoft.com/office/drawing/2014/main" id="{47C42174-8FCC-4FD9-AB61-430FFCD58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553" y="2274957"/>
            <a:ext cx="6244162" cy="345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0042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553</TotalTime>
  <Words>336</Words>
  <Application>Microsoft Office PowerPoint</Application>
  <PresentationFormat>Widescreen</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DEFECT MANAGEMENT PROCESS</vt:lpstr>
      <vt:lpstr>What is it?</vt:lpstr>
      <vt:lpstr>PowerPoint Presentation</vt:lpstr>
      <vt:lpstr>Defect Prevention Activities</vt:lpstr>
      <vt:lpstr>PowerPoint Presentation</vt:lpstr>
      <vt:lpstr>PowerPoint Presentation</vt:lpstr>
      <vt:lpstr>PowerPoint Presentation</vt:lpstr>
      <vt:lpstr>PowerPoint Presentation</vt:lpstr>
      <vt:lpstr>Management Reporting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DEFECT MANAGEMENT PROCESS</dc:title>
  <dc:creator>janki chauhan</dc:creator>
  <cp:lastModifiedBy>janki chauhan</cp:lastModifiedBy>
  <cp:revision>17</cp:revision>
  <dcterms:created xsi:type="dcterms:W3CDTF">2019-07-17T12:26:27Z</dcterms:created>
  <dcterms:modified xsi:type="dcterms:W3CDTF">2019-07-23T07:21:46Z</dcterms:modified>
</cp:coreProperties>
</file>