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65" r:id="rId7"/>
    <p:sldId id="266" r:id="rId8"/>
    <p:sldId id="258" r:id="rId9"/>
    <p:sldId id="259" r:id="rId10"/>
    <p:sldId id="260" r:id="rId11"/>
    <p:sldId id="261"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2AAEFBC-61A1-4FC2-979B-94D668D51943}"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87C061-4AF7-45A9-BFE1-B03794B05A25}" type="slidenum">
              <a:rPr lang="en-IN" smtClean="0"/>
              <a:t>‹#›</a:t>
            </a:fld>
            <a:endParaRPr lang="en-IN"/>
          </a:p>
        </p:txBody>
      </p:sp>
    </p:spTree>
    <p:extLst>
      <p:ext uri="{BB962C8B-B14F-4D97-AF65-F5344CB8AC3E}">
        <p14:creationId xmlns:p14="http://schemas.microsoft.com/office/powerpoint/2010/main" val="2816956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AAEFBC-61A1-4FC2-979B-94D668D51943}"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87C061-4AF7-45A9-BFE1-B03794B05A25}" type="slidenum">
              <a:rPr lang="en-IN" smtClean="0"/>
              <a:t>‹#›</a:t>
            </a:fld>
            <a:endParaRPr lang="en-IN"/>
          </a:p>
        </p:txBody>
      </p:sp>
    </p:spTree>
    <p:extLst>
      <p:ext uri="{BB962C8B-B14F-4D97-AF65-F5344CB8AC3E}">
        <p14:creationId xmlns:p14="http://schemas.microsoft.com/office/powerpoint/2010/main" val="57432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AAEFBC-61A1-4FC2-979B-94D668D51943}"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87C061-4AF7-45A9-BFE1-B03794B05A25}" type="slidenum">
              <a:rPr lang="en-IN" smtClean="0"/>
              <a:t>‹#›</a:t>
            </a:fld>
            <a:endParaRPr lang="en-IN"/>
          </a:p>
        </p:txBody>
      </p:sp>
    </p:spTree>
    <p:extLst>
      <p:ext uri="{BB962C8B-B14F-4D97-AF65-F5344CB8AC3E}">
        <p14:creationId xmlns:p14="http://schemas.microsoft.com/office/powerpoint/2010/main" val="258658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AAEFBC-61A1-4FC2-979B-94D668D51943}"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87C061-4AF7-45A9-BFE1-B03794B05A25}" type="slidenum">
              <a:rPr lang="en-IN" smtClean="0"/>
              <a:t>‹#›</a:t>
            </a:fld>
            <a:endParaRPr lang="en-IN"/>
          </a:p>
        </p:txBody>
      </p:sp>
    </p:spTree>
    <p:extLst>
      <p:ext uri="{BB962C8B-B14F-4D97-AF65-F5344CB8AC3E}">
        <p14:creationId xmlns:p14="http://schemas.microsoft.com/office/powerpoint/2010/main" val="89579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AAEFBC-61A1-4FC2-979B-94D668D51943}"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87C061-4AF7-45A9-BFE1-B03794B05A25}" type="slidenum">
              <a:rPr lang="en-IN" smtClean="0"/>
              <a:t>‹#›</a:t>
            </a:fld>
            <a:endParaRPr lang="en-IN"/>
          </a:p>
        </p:txBody>
      </p:sp>
    </p:spTree>
    <p:extLst>
      <p:ext uri="{BB962C8B-B14F-4D97-AF65-F5344CB8AC3E}">
        <p14:creationId xmlns:p14="http://schemas.microsoft.com/office/powerpoint/2010/main" val="73806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2AAEFBC-61A1-4FC2-979B-94D668D51943}" type="datetimeFigureOut">
              <a:rPr lang="en-IN" smtClean="0"/>
              <a:t>04-07-2019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87C061-4AF7-45A9-BFE1-B03794B05A25}" type="slidenum">
              <a:rPr lang="en-IN" smtClean="0"/>
              <a:t>‹#›</a:t>
            </a:fld>
            <a:endParaRPr lang="en-IN"/>
          </a:p>
        </p:txBody>
      </p:sp>
    </p:spTree>
    <p:extLst>
      <p:ext uri="{BB962C8B-B14F-4D97-AF65-F5344CB8AC3E}">
        <p14:creationId xmlns:p14="http://schemas.microsoft.com/office/powerpoint/2010/main" val="204666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2AAEFBC-61A1-4FC2-979B-94D668D51943}" type="datetimeFigureOut">
              <a:rPr lang="en-IN" smtClean="0"/>
              <a:t>04-07-2019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87C061-4AF7-45A9-BFE1-B03794B05A25}" type="slidenum">
              <a:rPr lang="en-IN" smtClean="0"/>
              <a:t>‹#›</a:t>
            </a:fld>
            <a:endParaRPr lang="en-IN"/>
          </a:p>
        </p:txBody>
      </p:sp>
    </p:spTree>
    <p:extLst>
      <p:ext uri="{BB962C8B-B14F-4D97-AF65-F5344CB8AC3E}">
        <p14:creationId xmlns:p14="http://schemas.microsoft.com/office/powerpoint/2010/main" val="91792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2AAEFBC-61A1-4FC2-979B-94D668D51943}" type="datetimeFigureOut">
              <a:rPr lang="en-IN" smtClean="0"/>
              <a:t>04-07-2019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87C061-4AF7-45A9-BFE1-B03794B05A25}" type="slidenum">
              <a:rPr lang="en-IN" smtClean="0"/>
              <a:t>‹#›</a:t>
            </a:fld>
            <a:endParaRPr lang="en-IN"/>
          </a:p>
        </p:txBody>
      </p:sp>
    </p:spTree>
    <p:extLst>
      <p:ext uri="{BB962C8B-B14F-4D97-AF65-F5344CB8AC3E}">
        <p14:creationId xmlns:p14="http://schemas.microsoft.com/office/powerpoint/2010/main" val="15762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AAEFBC-61A1-4FC2-979B-94D668D51943}" type="datetimeFigureOut">
              <a:rPr lang="en-IN" smtClean="0"/>
              <a:t>04-07-2019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87C061-4AF7-45A9-BFE1-B03794B05A25}" type="slidenum">
              <a:rPr lang="en-IN" smtClean="0"/>
              <a:t>‹#›</a:t>
            </a:fld>
            <a:endParaRPr lang="en-IN"/>
          </a:p>
        </p:txBody>
      </p:sp>
    </p:spTree>
    <p:extLst>
      <p:ext uri="{BB962C8B-B14F-4D97-AF65-F5344CB8AC3E}">
        <p14:creationId xmlns:p14="http://schemas.microsoft.com/office/powerpoint/2010/main" val="1034174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AAEFBC-61A1-4FC2-979B-94D668D51943}" type="datetimeFigureOut">
              <a:rPr lang="en-IN" smtClean="0"/>
              <a:t>04-07-2019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87C061-4AF7-45A9-BFE1-B03794B05A25}" type="slidenum">
              <a:rPr lang="en-IN" smtClean="0"/>
              <a:t>‹#›</a:t>
            </a:fld>
            <a:endParaRPr lang="en-IN"/>
          </a:p>
        </p:txBody>
      </p:sp>
    </p:spTree>
    <p:extLst>
      <p:ext uri="{BB962C8B-B14F-4D97-AF65-F5344CB8AC3E}">
        <p14:creationId xmlns:p14="http://schemas.microsoft.com/office/powerpoint/2010/main" val="21997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AAEFBC-61A1-4FC2-979B-94D668D51943}" type="datetimeFigureOut">
              <a:rPr lang="en-IN" smtClean="0"/>
              <a:t>04-07-2019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87C061-4AF7-45A9-BFE1-B03794B05A25}" type="slidenum">
              <a:rPr lang="en-IN" smtClean="0"/>
              <a:t>‹#›</a:t>
            </a:fld>
            <a:endParaRPr lang="en-IN"/>
          </a:p>
        </p:txBody>
      </p:sp>
    </p:spTree>
    <p:extLst>
      <p:ext uri="{BB962C8B-B14F-4D97-AF65-F5344CB8AC3E}">
        <p14:creationId xmlns:p14="http://schemas.microsoft.com/office/powerpoint/2010/main" val="161361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AEFBC-61A1-4FC2-979B-94D668D51943}" type="datetimeFigureOut">
              <a:rPr lang="en-IN" smtClean="0"/>
              <a:t>04-07-2019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7C061-4AF7-45A9-BFE1-B03794B05A25}" type="slidenum">
              <a:rPr lang="en-IN" smtClean="0"/>
              <a:t>‹#›</a:t>
            </a:fld>
            <a:endParaRPr lang="en-IN"/>
          </a:p>
        </p:txBody>
      </p:sp>
    </p:spTree>
    <p:extLst>
      <p:ext uri="{BB962C8B-B14F-4D97-AF65-F5344CB8AC3E}">
        <p14:creationId xmlns:p14="http://schemas.microsoft.com/office/powerpoint/2010/main" val="1645052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Service-oriented architecture (SOA)</a:t>
            </a:r>
            <a:endParaRPr lang="en-IN" dirty="0"/>
          </a:p>
        </p:txBody>
      </p:sp>
      <p:sp>
        <p:nvSpPr>
          <p:cNvPr id="3" name="Subtitle 2"/>
          <p:cNvSpPr>
            <a:spLocks noGrp="1"/>
          </p:cNvSpPr>
          <p:nvPr>
            <p:ph type="subTitle" idx="1"/>
          </p:nvPr>
        </p:nvSpPr>
        <p:spPr/>
        <p:txBody>
          <a:bodyPr/>
          <a:lstStyle/>
          <a:p>
            <a:r>
              <a:rPr lang="en-IN" dirty="0" smtClean="0"/>
              <a:t>Registering and discovering web service</a:t>
            </a:r>
            <a:endParaRPr lang="en-IN" dirty="0"/>
          </a:p>
        </p:txBody>
      </p:sp>
    </p:spTree>
    <p:extLst>
      <p:ext uri="{BB962C8B-B14F-4D97-AF65-F5344CB8AC3E}">
        <p14:creationId xmlns:p14="http://schemas.microsoft.com/office/powerpoint/2010/main" val="166714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562074"/>
          </a:xfrm>
        </p:spPr>
        <p:txBody>
          <a:bodyPr>
            <a:normAutofit fontScale="90000"/>
          </a:bodyPr>
          <a:lstStyle/>
          <a:p>
            <a:r>
              <a:rPr lang="en-IN" dirty="0" smtClean="0"/>
              <a:t>SOA Layers</a:t>
            </a:r>
            <a:endParaRPr lang="en-IN" dirty="0"/>
          </a:p>
        </p:txBody>
      </p:sp>
      <p:sp>
        <p:nvSpPr>
          <p:cNvPr id="3" name="Content Placeholder 2"/>
          <p:cNvSpPr>
            <a:spLocks noGrp="1"/>
          </p:cNvSpPr>
          <p:nvPr>
            <p:ph idx="1"/>
          </p:nvPr>
        </p:nvSpPr>
        <p:spPr>
          <a:xfrm>
            <a:off x="457200" y="908720"/>
            <a:ext cx="8229600" cy="5217443"/>
          </a:xfrm>
        </p:spPr>
        <p:txBody>
          <a:bodyPr>
            <a:normAutofit fontScale="92500"/>
          </a:bodyPr>
          <a:lstStyle/>
          <a:p>
            <a:pPr marL="0" indent="0">
              <a:buNone/>
            </a:pPr>
            <a:r>
              <a:rPr lang="en-US" dirty="0" smtClean="0"/>
              <a:t>Layer 1: </a:t>
            </a:r>
            <a:r>
              <a:rPr lang="en-US" b="1" dirty="0"/>
              <a:t>B</a:t>
            </a:r>
            <a:r>
              <a:rPr lang="en-US" b="1" dirty="0" smtClean="0"/>
              <a:t>usiness domain </a:t>
            </a:r>
          </a:p>
          <a:p>
            <a:r>
              <a:rPr lang="en-US" dirty="0" smtClean="0"/>
              <a:t>based on the observation that all business process constellations in an enterprise target a particular business domain. </a:t>
            </a:r>
          </a:p>
          <a:p>
            <a:r>
              <a:rPr lang="en-US" dirty="0" smtClean="0"/>
              <a:t> set of current and future business processes that share common capabilities and functionality and can collaborate with each other to accomplish a higher-level business objective</a:t>
            </a:r>
          </a:p>
          <a:p>
            <a:r>
              <a:rPr lang="en-US" dirty="0" smtClean="0"/>
              <a:t>Ex:- loans, insurance, banking, finance, manufacturing, marketing, human resources, etc.</a:t>
            </a:r>
            <a:endParaRPr lang="en-IN" dirty="0"/>
          </a:p>
        </p:txBody>
      </p:sp>
    </p:spTree>
    <p:extLst>
      <p:ext uri="{BB962C8B-B14F-4D97-AF65-F5344CB8AC3E}">
        <p14:creationId xmlns:p14="http://schemas.microsoft.com/office/powerpoint/2010/main" val="230236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8" y="381000"/>
            <a:ext cx="5800725"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5376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a:t>Web services technology stack? </a:t>
            </a:r>
            <a:r>
              <a:rPr lang="en-IN" dirty="0"/>
              <a:t>	</a:t>
            </a:r>
            <a:br>
              <a:rPr lang="en-IN" dirty="0"/>
            </a:br>
            <a:endParaRPr lang="en-IN" dirty="0"/>
          </a:p>
        </p:txBody>
      </p:sp>
      <p:sp>
        <p:nvSpPr>
          <p:cNvPr id="3" name="Content Placeholder 2"/>
          <p:cNvSpPr>
            <a:spLocks noGrp="1"/>
          </p:cNvSpPr>
          <p:nvPr>
            <p:ph idx="1"/>
          </p:nvPr>
        </p:nvSpPr>
        <p:spPr>
          <a:xfrm>
            <a:off x="457200" y="1052736"/>
            <a:ext cx="8229600" cy="5073427"/>
          </a:xfrm>
        </p:spPr>
        <p:txBody>
          <a:bodyPr>
            <a:normAutofit fontScale="92500" lnSpcReduction="20000"/>
          </a:bodyPr>
          <a:lstStyle/>
          <a:p>
            <a:endParaRPr lang="en-IN" dirty="0"/>
          </a:p>
          <a:p>
            <a:r>
              <a:rPr lang="en-US" dirty="0"/>
              <a:t>The goal of Web services technology is to allow applications to work together over standard Internet protocols, without direct human intervention. </a:t>
            </a:r>
          </a:p>
          <a:p>
            <a:r>
              <a:rPr lang="en-US" dirty="0" smtClean="0"/>
              <a:t>By </a:t>
            </a:r>
            <a:r>
              <a:rPr lang="en-US" dirty="0"/>
              <a:t>doing so, we can automate many business operations, creating new functional efficiencies and new, more effective ways of doing business. </a:t>
            </a:r>
          </a:p>
          <a:p>
            <a:r>
              <a:rPr lang="en-US" dirty="0" smtClean="0"/>
              <a:t> </a:t>
            </a:r>
            <a:r>
              <a:rPr lang="en-US" dirty="0"/>
              <a:t>In order to simply things we provide a classification scheme for the most important standards in the Web services technology </a:t>
            </a:r>
            <a:r>
              <a:rPr lang="en-US" dirty="0" smtClean="0"/>
              <a:t>stack</a:t>
            </a:r>
            <a:r>
              <a:rPr lang="en-IN" dirty="0"/>
              <a:t>	</a:t>
            </a:r>
          </a:p>
          <a:p>
            <a:endParaRPr lang="en-IN" dirty="0"/>
          </a:p>
        </p:txBody>
      </p:sp>
    </p:spTree>
    <p:extLst>
      <p:ext uri="{BB962C8B-B14F-4D97-AF65-F5344CB8AC3E}">
        <p14:creationId xmlns:p14="http://schemas.microsoft.com/office/powerpoint/2010/main" val="89307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Web services technology stack?</a:t>
            </a:r>
            <a:endParaRPr lang="en-IN" dirty="0"/>
          </a:p>
        </p:txBody>
      </p:sp>
      <p:sp>
        <p:nvSpPr>
          <p:cNvPr id="3" name="Content Placeholder 2"/>
          <p:cNvSpPr>
            <a:spLocks noGrp="1"/>
          </p:cNvSpPr>
          <p:nvPr>
            <p:ph idx="1"/>
          </p:nvPr>
        </p:nvSpPr>
        <p:spPr/>
        <p:txBody>
          <a:bodyPr>
            <a:normAutofit fontScale="92500" lnSpcReduction="10000"/>
          </a:bodyPr>
          <a:lstStyle/>
          <a:p>
            <a:endParaRPr lang="en-IN" dirty="0"/>
          </a:p>
          <a:p>
            <a:r>
              <a:rPr lang="en-US" dirty="0"/>
              <a:t>Enabling technology standards : Although not specifically tied to any specific transport protocol, Web services build on ubiquitous Internet connectivity and infrastructure to ensure nearly universal reach and support. </a:t>
            </a:r>
          </a:p>
          <a:p>
            <a:r>
              <a:rPr lang="en-US" dirty="0" smtClean="0"/>
              <a:t>Extensible </a:t>
            </a:r>
            <a:r>
              <a:rPr lang="en-US" dirty="0"/>
              <a:t>Markup Language (XML). XML is a widely accepted format for all exchanging data and its corresponding semantics. </a:t>
            </a:r>
          </a:p>
          <a:p>
            <a:pPr marL="0" indent="0">
              <a:buNone/>
            </a:pPr>
            <a:r>
              <a:rPr lang="en-IN" dirty="0"/>
              <a:t>	</a:t>
            </a:r>
          </a:p>
          <a:p>
            <a:endParaRPr lang="en-IN" dirty="0"/>
          </a:p>
        </p:txBody>
      </p:sp>
    </p:spTree>
    <p:extLst>
      <p:ext uri="{BB962C8B-B14F-4D97-AF65-F5344CB8AC3E}">
        <p14:creationId xmlns:p14="http://schemas.microsoft.com/office/powerpoint/2010/main" val="124907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453" y="397624"/>
            <a:ext cx="6912768" cy="5911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840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Service composition and collaboration standards</a:t>
            </a:r>
          </a:p>
        </p:txBody>
      </p:sp>
      <p:sp>
        <p:nvSpPr>
          <p:cNvPr id="3" name="Content Placeholder 2"/>
          <p:cNvSpPr>
            <a:spLocks noGrp="1"/>
          </p:cNvSpPr>
          <p:nvPr>
            <p:ph idx="1"/>
          </p:nvPr>
        </p:nvSpPr>
        <p:spPr>
          <a:xfrm>
            <a:off x="457200" y="1268760"/>
            <a:ext cx="8229600" cy="4857403"/>
          </a:xfrm>
        </p:spPr>
        <p:txBody>
          <a:bodyPr>
            <a:normAutofit fontScale="85000" lnSpcReduction="20000"/>
          </a:bodyPr>
          <a:lstStyle/>
          <a:p>
            <a:pPr marL="0" indent="0">
              <a:buNone/>
            </a:pPr>
            <a:r>
              <a:rPr lang="en-US" b="1" dirty="0"/>
              <a:t>Service </a:t>
            </a:r>
            <a:r>
              <a:rPr lang="en-US" b="1" dirty="0" smtClean="0"/>
              <a:t>composition</a:t>
            </a:r>
          </a:p>
          <a:p>
            <a:r>
              <a:rPr lang="en-US" dirty="0" smtClean="0"/>
              <a:t>Describes </a:t>
            </a:r>
            <a:r>
              <a:rPr lang="en-US" dirty="0"/>
              <a:t>the execution logic of Web-services-based applications by deﬁning their control ﬂows </a:t>
            </a:r>
            <a:endParaRPr lang="en-US" dirty="0" smtClean="0"/>
          </a:p>
          <a:p>
            <a:r>
              <a:rPr lang="en-US" dirty="0" smtClean="0"/>
              <a:t> </a:t>
            </a:r>
            <a:r>
              <a:rPr lang="en-US" dirty="0"/>
              <a:t>prescribing the rules for consistently managing their unobservable business data. </a:t>
            </a:r>
            <a:endParaRPr lang="en-US" dirty="0" smtClean="0"/>
          </a:p>
          <a:p>
            <a:r>
              <a:rPr lang="en-US" dirty="0" smtClean="0"/>
              <a:t>enterprises </a:t>
            </a:r>
            <a:r>
              <a:rPr lang="en-US" dirty="0"/>
              <a:t>can describe complex processes that span multiple organizations – such as order processing, lead management, and claims handling – and execute the same business processes in systems from other vendors. </a:t>
            </a:r>
            <a:endParaRPr lang="en-US" dirty="0" smtClean="0"/>
          </a:p>
          <a:p>
            <a:r>
              <a:rPr lang="en-US" dirty="0" smtClean="0"/>
              <a:t>The </a:t>
            </a:r>
            <a:r>
              <a:rPr lang="en-US" dirty="0"/>
              <a:t>Business Process Execution Language (</a:t>
            </a:r>
            <a:r>
              <a:rPr lang="en-US" dirty="0" err="1" smtClean="0"/>
              <a:t>BPELcan</a:t>
            </a:r>
            <a:r>
              <a:rPr lang="en-US" dirty="0" smtClean="0"/>
              <a:t> </a:t>
            </a:r>
            <a:r>
              <a:rPr lang="en-US" dirty="0"/>
              <a:t>achieve service composition for Web </a:t>
            </a:r>
            <a:r>
              <a:rPr lang="en-US" dirty="0" smtClean="0"/>
              <a:t>services</a:t>
            </a:r>
            <a:endParaRPr lang="en-IN" dirty="0"/>
          </a:p>
        </p:txBody>
      </p:sp>
    </p:spTree>
    <p:extLst>
      <p:ext uri="{BB962C8B-B14F-4D97-AF65-F5344CB8AC3E}">
        <p14:creationId xmlns:p14="http://schemas.microsoft.com/office/powerpoint/2010/main" val="324185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a:t>Web services technology stack?</a:t>
            </a:r>
            <a:endParaRPr lang="en-IN" dirty="0"/>
          </a:p>
        </p:txBody>
      </p:sp>
      <p:sp>
        <p:nvSpPr>
          <p:cNvPr id="3" name="Content Placeholder 2"/>
          <p:cNvSpPr>
            <a:spLocks noGrp="1"/>
          </p:cNvSpPr>
          <p:nvPr>
            <p:ph idx="1"/>
          </p:nvPr>
        </p:nvSpPr>
        <p:spPr>
          <a:xfrm>
            <a:off x="457200" y="908720"/>
            <a:ext cx="8507288" cy="5760640"/>
          </a:xfrm>
        </p:spPr>
        <p:txBody>
          <a:bodyPr>
            <a:normAutofit fontScale="85000" lnSpcReduction="10000"/>
          </a:bodyPr>
          <a:lstStyle/>
          <a:p>
            <a:pPr marL="0" indent="0">
              <a:buNone/>
            </a:pPr>
            <a:r>
              <a:rPr lang="en-US" b="1" dirty="0"/>
              <a:t>Service collaboration: </a:t>
            </a:r>
            <a:endParaRPr lang="en-US" b="1" dirty="0" smtClean="0"/>
          </a:p>
          <a:p>
            <a:r>
              <a:rPr lang="en-US" dirty="0" smtClean="0"/>
              <a:t>Describes </a:t>
            </a:r>
            <a:r>
              <a:rPr lang="en-US" dirty="0"/>
              <a:t>cross-enterprise collaborations of Web service participants by deﬁning their common observable </a:t>
            </a:r>
            <a:r>
              <a:rPr lang="en-US" dirty="0" smtClean="0"/>
              <a:t>behavior</a:t>
            </a:r>
          </a:p>
          <a:p>
            <a:r>
              <a:rPr lang="en-US" dirty="0" smtClean="0"/>
              <a:t>synchronized </a:t>
            </a:r>
            <a:r>
              <a:rPr lang="en-US" dirty="0"/>
              <a:t>information exchanges occur through their shared contact </a:t>
            </a:r>
            <a:r>
              <a:rPr lang="en-US" dirty="0" smtClean="0"/>
              <a:t>points</a:t>
            </a:r>
          </a:p>
          <a:p>
            <a:r>
              <a:rPr lang="en-US" dirty="0" smtClean="0"/>
              <a:t>when </a:t>
            </a:r>
            <a:r>
              <a:rPr lang="en-US" dirty="0"/>
              <a:t>commonly deﬁned ordering rules are satisﬁed. Service collaboration is materialized by the Web Services Choreography Description Language (WS-CDL) </a:t>
            </a:r>
            <a:r>
              <a:rPr lang="en-US" dirty="0" smtClean="0"/>
              <a:t> </a:t>
            </a:r>
            <a:r>
              <a:rPr lang="en-US" dirty="0"/>
              <a:t>which speciﬁes the common observable behavior of all participants engaged in business collaboration. </a:t>
            </a:r>
            <a:endParaRPr lang="en-US" dirty="0" smtClean="0"/>
          </a:p>
          <a:p>
            <a:r>
              <a:rPr lang="en-US" dirty="0" smtClean="0"/>
              <a:t>Each </a:t>
            </a:r>
            <a:r>
              <a:rPr lang="en-US" dirty="0"/>
              <a:t>participant could be implemented not only by BPEL but also by other executable business process languages</a:t>
            </a:r>
            <a:endParaRPr lang="en-IN" dirty="0"/>
          </a:p>
        </p:txBody>
      </p:sp>
    </p:spTree>
    <p:extLst>
      <p:ext uri="{BB962C8B-B14F-4D97-AF65-F5344CB8AC3E}">
        <p14:creationId xmlns:p14="http://schemas.microsoft.com/office/powerpoint/2010/main" val="293931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34082"/>
          </a:xfrm>
        </p:spPr>
        <p:txBody>
          <a:bodyPr>
            <a:normAutofit fontScale="90000"/>
          </a:bodyPr>
          <a:lstStyle/>
          <a:p>
            <a:r>
              <a:rPr lang="en-IN" b="1" dirty="0"/>
              <a:t>Web services technology stack?</a:t>
            </a:r>
            <a:endParaRPr lang="en-IN" dirty="0"/>
          </a:p>
        </p:txBody>
      </p:sp>
      <p:sp>
        <p:nvSpPr>
          <p:cNvPr id="3" name="Content Placeholder 2"/>
          <p:cNvSpPr>
            <a:spLocks noGrp="1"/>
          </p:cNvSpPr>
          <p:nvPr>
            <p:ph idx="1"/>
          </p:nvPr>
        </p:nvSpPr>
        <p:spPr>
          <a:xfrm>
            <a:off x="457200" y="980728"/>
            <a:ext cx="8435280" cy="5688632"/>
          </a:xfrm>
        </p:spPr>
        <p:txBody>
          <a:bodyPr>
            <a:normAutofit fontScale="85000" lnSpcReduction="20000"/>
          </a:bodyPr>
          <a:lstStyle/>
          <a:p>
            <a:pPr marL="0" indent="0" algn="just">
              <a:buNone/>
            </a:pPr>
            <a:r>
              <a:rPr lang="en-US" b="1" dirty="0"/>
              <a:t>Coordination/transaction standards: </a:t>
            </a:r>
            <a:endParaRPr lang="en-US" b="1" dirty="0" smtClean="0"/>
          </a:p>
          <a:p>
            <a:pPr algn="just"/>
            <a:r>
              <a:rPr lang="en-US" dirty="0" smtClean="0"/>
              <a:t>Solving </a:t>
            </a:r>
            <a:r>
              <a:rPr lang="en-US" dirty="0"/>
              <a:t>the problems associated with service discovery and service description retrieval is the key to success of Web services. </a:t>
            </a:r>
            <a:endParaRPr lang="en-US" dirty="0" smtClean="0"/>
          </a:p>
          <a:p>
            <a:pPr algn="just"/>
            <a:r>
              <a:rPr lang="en-US" dirty="0" smtClean="0"/>
              <a:t>The </a:t>
            </a:r>
            <a:r>
              <a:rPr lang="en-US" dirty="0"/>
              <a:t>WS-Coordination and WS-Transaction initiatives complement BPEL to provide mechanisms for deﬁning speciﬁc standard protocols for use by transaction processing systems, workﬂow systems, or other applications that wish to coordinate multiple Web services. </a:t>
            </a:r>
            <a:endParaRPr lang="en-US" dirty="0" smtClean="0"/>
          </a:p>
          <a:p>
            <a:pPr algn="just"/>
            <a:r>
              <a:rPr lang="en-US" dirty="0" smtClean="0"/>
              <a:t>These </a:t>
            </a:r>
            <a:r>
              <a:rPr lang="en-US" dirty="0"/>
              <a:t>three speciﬁcations work in tandem to address the business workﬂow issues implicated in connecting and executing a number of Web services that may run on disparate platforms across organizations involved in e-business scenarios</a:t>
            </a:r>
            <a:endParaRPr lang="en-IN" dirty="0"/>
          </a:p>
        </p:txBody>
      </p:sp>
    </p:spTree>
    <p:extLst>
      <p:ext uri="{BB962C8B-B14F-4D97-AF65-F5344CB8AC3E}">
        <p14:creationId xmlns:p14="http://schemas.microsoft.com/office/powerpoint/2010/main" val="203005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b="1" dirty="0"/>
              <a:t>Web services technology stack?</a:t>
            </a:r>
            <a:endParaRPr lang="en-IN" dirty="0"/>
          </a:p>
        </p:txBody>
      </p:sp>
      <p:sp>
        <p:nvSpPr>
          <p:cNvPr id="3" name="Content Placeholder 2"/>
          <p:cNvSpPr>
            <a:spLocks noGrp="1"/>
          </p:cNvSpPr>
          <p:nvPr>
            <p:ph idx="1"/>
          </p:nvPr>
        </p:nvSpPr>
        <p:spPr>
          <a:xfrm>
            <a:off x="457200" y="764704"/>
            <a:ext cx="8435280" cy="5904656"/>
          </a:xfrm>
        </p:spPr>
        <p:txBody>
          <a:bodyPr/>
          <a:lstStyle/>
          <a:p>
            <a:r>
              <a:rPr lang="en-US" dirty="0"/>
              <a:t>Value-added standards: </a:t>
            </a:r>
            <a:endParaRPr lang="en-US" dirty="0" smtClean="0"/>
          </a:p>
          <a:p>
            <a:r>
              <a:rPr lang="en-US" dirty="0" smtClean="0"/>
              <a:t>Additional </a:t>
            </a:r>
            <a:r>
              <a:rPr lang="en-US" dirty="0"/>
              <a:t>elements that support complex business interactions must still be implemented before Web services can automate truly critical business processes. </a:t>
            </a:r>
            <a:endParaRPr lang="en-US" dirty="0" smtClean="0"/>
          </a:p>
          <a:p>
            <a:r>
              <a:rPr lang="en-US" dirty="0" smtClean="0"/>
              <a:t>Value-added </a:t>
            </a:r>
            <a:r>
              <a:rPr lang="en-US" dirty="0"/>
              <a:t>services standards include mechanisms for security and authentication, authorization, trust, privacy, secure conversations, contract </a:t>
            </a:r>
            <a:r>
              <a:rPr lang="en-US" dirty="0" smtClean="0"/>
              <a:t>management.</a:t>
            </a:r>
            <a:endParaRPr lang="en-IN" dirty="0"/>
          </a:p>
        </p:txBody>
      </p:sp>
    </p:spTree>
    <p:extLst>
      <p:ext uri="{BB962C8B-B14F-4D97-AF65-F5344CB8AC3E}">
        <p14:creationId xmlns:p14="http://schemas.microsoft.com/office/powerpoint/2010/main" val="207097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229600" cy="490066"/>
          </a:xfrm>
        </p:spPr>
        <p:txBody>
          <a:bodyPr>
            <a:normAutofit fontScale="90000"/>
          </a:bodyPr>
          <a:lstStyle/>
          <a:p>
            <a:r>
              <a:rPr lang="en-IN" dirty="0" err="1" smtClean="0"/>
              <a:t>QoS</a:t>
            </a:r>
            <a:endParaRPr lang="en-IN" dirty="0"/>
          </a:p>
        </p:txBody>
      </p:sp>
      <p:sp>
        <p:nvSpPr>
          <p:cNvPr id="3" name="Content Placeholder 2"/>
          <p:cNvSpPr>
            <a:spLocks noGrp="1"/>
          </p:cNvSpPr>
          <p:nvPr>
            <p:ph idx="1"/>
          </p:nvPr>
        </p:nvSpPr>
        <p:spPr>
          <a:xfrm>
            <a:off x="457200" y="620688"/>
            <a:ext cx="8229600" cy="5505475"/>
          </a:xfrm>
        </p:spPr>
        <p:txBody>
          <a:bodyPr>
            <a:normAutofit fontScale="77500" lnSpcReduction="20000"/>
          </a:bodyPr>
          <a:lstStyle/>
          <a:p>
            <a:r>
              <a:rPr lang="en-US" dirty="0"/>
              <a:t>A signiﬁcant requirement for an SOA-based application is to operate in such a way that it functions reliably and delivers a consistent service at a variety of levels. </a:t>
            </a:r>
            <a:endParaRPr lang="en-US" dirty="0" smtClean="0"/>
          </a:p>
          <a:p>
            <a:r>
              <a:rPr lang="en-US" dirty="0" smtClean="0"/>
              <a:t>This </a:t>
            </a:r>
            <a:r>
              <a:rPr lang="en-US" dirty="0"/>
              <a:t>requires not only focusing on the functional properties of services but also concentrating on describing the environment hosting the Web service, i.e., describing the non-functional capabilities of services. </a:t>
            </a:r>
            <a:endParaRPr lang="en-US" dirty="0" smtClean="0"/>
          </a:p>
          <a:p>
            <a:r>
              <a:rPr lang="en-US" dirty="0" smtClean="0"/>
              <a:t>Each </a:t>
            </a:r>
            <a:r>
              <a:rPr lang="en-US" dirty="0"/>
              <a:t>service hosting environment may offer various choices of </a:t>
            </a:r>
            <a:r>
              <a:rPr lang="en-US" dirty="0" err="1"/>
              <a:t>QoS</a:t>
            </a:r>
            <a:r>
              <a:rPr lang="en-US" dirty="0"/>
              <a:t> based on technical requirements regarding demands for around-the-clock levels of service availability, performance and scalability, security and privacy policies, and so on, all of which must be described</a:t>
            </a:r>
            <a:r>
              <a:rPr lang="en-US" dirty="0" smtClean="0"/>
              <a:t>.</a:t>
            </a:r>
          </a:p>
          <a:p>
            <a:r>
              <a:rPr lang="en-US" dirty="0" smtClean="0"/>
              <a:t> </a:t>
            </a:r>
            <a:r>
              <a:rPr lang="en-US" dirty="0"/>
              <a:t>It is thus obvious that the </a:t>
            </a:r>
            <a:r>
              <a:rPr lang="en-US" dirty="0" err="1"/>
              <a:t>QoS</a:t>
            </a:r>
            <a:r>
              <a:rPr lang="en-US" dirty="0"/>
              <a:t> offered by a Web service is becoming the highest priority for service providers and their customers</a:t>
            </a:r>
            <a:endParaRPr lang="en-IN" dirty="0"/>
          </a:p>
        </p:txBody>
      </p:sp>
    </p:spTree>
    <p:extLst>
      <p:ext uri="{BB962C8B-B14F-4D97-AF65-F5344CB8AC3E}">
        <p14:creationId xmlns:p14="http://schemas.microsoft.com/office/powerpoint/2010/main" val="313924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smtClean="0"/>
              <a:t>SOA</a:t>
            </a:r>
            <a:endParaRPr lang="en-IN" dirty="0"/>
          </a:p>
        </p:txBody>
      </p:sp>
      <p:sp>
        <p:nvSpPr>
          <p:cNvPr id="3" name="Content Placeholder 2"/>
          <p:cNvSpPr>
            <a:spLocks noGrp="1"/>
          </p:cNvSpPr>
          <p:nvPr>
            <p:ph idx="1"/>
          </p:nvPr>
        </p:nvSpPr>
        <p:spPr/>
        <p:txBody>
          <a:bodyPr/>
          <a:lstStyle/>
          <a:p>
            <a:pPr algn="just"/>
            <a:r>
              <a:rPr lang="en-US" dirty="0" smtClean="0"/>
              <a:t>Service-oriented architecture (SOA) is a logical view of designing a software system to provide services to either end user applications or to other services distributed in a network, via published and discoverable interfaces.</a:t>
            </a:r>
            <a:endParaRPr lang="en-IN" dirty="0"/>
          </a:p>
        </p:txBody>
      </p:sp>
    </p:spTree>
    <p:extLst>
      <p:ext uri="{BB962C8B-B14F-4D97-AF65-F5344CB8AC3E}">
        <p14:creationId xmlns:p14="http://schemas.microsoft.com/office/powerpoint/2010/main" val="10301708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288032"/>
          </a:xfrm>
        </p:spPr>
        <p:txBody>
          <a:bodyPr>
            <a:normAutofit fontScale="90000"/>
          </a:bodyPr>
          <a:lstStyle/>
          <a:p>
            <a:r>
              <a:rPr lang="en-IN" dirty="0" err="1" smtClean="0"/>
              <a:t>QoS</a:t>
            </a:r>
            <a:endParaRPr lang="en-IN" dirty="0"/>
          </a:p>
        </p:txBody>
      </p:sp>
      <p:sp>
        <p:nvSpPr>
          <p:cNvPr id="3" name="Content Placeholder 2"/>
          <p:cNvSpPr>
            <a:spLocks noGrp="1"/>
          </p:cNvSpPr>
          <p:nvPr>
            <p:ph idx="1"/>
          </p:nvPr>
        </p:nvSpPr>
        <p:spPr>
          <a:xfrm>
            <a:off x="457200" y="620688"/>
            <a:ext cx="8507288" cy="5505475"/>
          </a:xfrm>
        </p:spPr>
        <p:txBody>
          <a:bodyPr>
            <a:normAutofit fontScale="92500" lnSpcReduction="20000"/>
          </a:bodyPr>
          <a:lstStyle/>
          <a:p>
            <a:pPr algn="just"/>
            <a:r>
              <a:rPr lang="en-US" dirty="0" smtClean="0"/>
              <a:t>ability </a:t>
            </a:r>
            <a:r>
              <a:rPr lang="en-US" dirty="0"/>
              <a:t>of the Web service to respond to expected invocations and to perform them at the level commensurate with the mutual expectations of both its provider and its </a:t>
            </a:r>
            <a:r>
              <a:rPr lang="en-US" dirty="0" smtClean="0"/>
              <a:t>customers</a:t>
            </a:r>
          </a:p>
          <a:p>
            <a:pPr algn="just"/>
            <a:r>
              <a:rPr lang="en-US" dirty="0"/>
              <a:t>Several quality factors that reﬂect customer </a:t>
            </a:r>
            <a:r>
              <a:rPr lang="en-US" dirty="0" smtClean="0"/>
              <a:t>expectations, such </a:t>
            </a:r>
            <a:r>
              <a:rPr lang="en-US" dirty="0"/>
              <a:t>as constant service availability, connectivity, and high responsiveness, become key to keeping a business competitive and viable as they can have a serious impact upon service provision. </a:t>
            </a:r>
            <a:endParaRPr lang="en-US" dirty="0" smtClean="0"/>
          </a:p>
          <a:p>
            <a:pPr algn="just"/>
            <a:r>
              <a:rPr lang="en-US" dirty="0"/>
              <a:t>Delivering </a:t>
            </a:r>
            <a:r>
              <a:rPr lang="en-US" dirty="0" err="1"/>
              <a:t>QoS</a:t>
            </a:r>
            <a:r>
              <a:rPr lang="en-US" dirty="0"/>
              <a:t> on the Internet is a critical and signiﬁcant challenge because of its dynamic and unpredictable nature</a:t>
            </a:r>
          </a:p>
          <a:p>
            <a:pPr algn="just"/>
            <a:endParaRPr lang="en-IN" dirty="0"/>
          </a:p>
        </p:txBody>
      </p:sp>
    </p:spTree>
    <p:extLst>
      <p:ext uri="{BB962C8B-B14F-4D97-AF65-F5344CB8AC3E}">
        <p14:creationId xmlns:p14="http://schemas.microsoft.com/office/powerpoint/2010/main" val="187812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432048"/>
          </a:xfrm>
        </p:spPr>
        <p:txBody>
          <a:bodyPr>
            <a:normAutofit fontScale="90000"/>
          </a:bodyPr>
          <a:lstStyle/>
          <a:p>
            <a:r>
              <a:rPr lang="en-IN" dirty="0" err="1" smtClean="0"/>
              <a:t>Qos</a:t>
            </a:r>
            <a:endParaRPr lang="en-IN" dirty="0"/>
          </a:p>
        </p:txBody>
      </p:sp>
      <p:sp>
        <p:nvSpPr>
          <p:cNvPr id="3" name="Content Placeholder 2"/>
          <p:cNvSpPr>
            <a:spLocks noGrp="1"/>
          </p:cNvSpPr>
          <p:nvPr>
            <p:ph idx="1"/>
          </p:nvPr>
        </p:nvSpPr>
        <p:spPr>
          <a:xfrm>
            <a:off x="457200" y="620688"/>
            <a:ext cx="8229600" cy="5505475"/>
          </a:xfrm>
        </p:spPr>
        <p:txBody>
          <a:bodyPr>
            <a:normAutofit fontScale="70000" lnSpcReduction="20000"/>
          </a:bodyPr>
          <a:lstStyle/>
          <a:p>
            <a:r>
              <a:rPr lang="en-IN" dirty="0" smtClean="0"/>
              <a:t>Availability</a:t>
            </a:r>
          </a:p>
          <a:p>
            <a:r>
              <a:rPr lang="en-IN" dirty="0" smtClean="0"/>
              <a:t>Accessibility</a:t>
            </a:r>
          </a:p>
          <a:p>
            <a:r>
              <a:rPr lang="en-IN" dirty="0"/>
              <a:t>Conformance to </a:t>
            </a:r>
            <a:r>
              <a:rPr lang="en-IN" dirty="0" smtClean="0"/>
              <a:t>standard</a:t>
            </a:r>
          </a:p>
          <a:p>
            <a:r>
              <a:rPr lang="en-IN" dirty="0" smtClean="0"/>
              <a:t>Integrity</a:t>
            </a:r>
          </a:p>
          <a:p>
            <a:r>
              <a:rPr lang="en-IN" dirty="0" smtClean="0"/>
              <a:t>Performance-</a:t>
            </a:r>
            <a:r>
              <a:rPr lang="en-US" i="1" dirty="0"/>
              <a:t>Higher throughput and lower latency values represent good performance of a Web </a:t>
            </a:r>
            <a:r>
              <a:rPr lang="en-US" i="1" dirty="0" smtClean="0"/>
              <a:t>service</a:t>
            </a:r>
          </a:p>
          <a:p>
            <a:r>
              <a:rPr lang="en-IN" dirty="0" smtClean="0"/>
              <a:t>Reliability</a:t>
            </a:r>
          </a:p>
          <a:p>
            <a:r>
              <a:rPr lang="en-IN" dirty="0" smtClean="0"/>
              <a:t>Scalability</a:t>
            </a:r>
          </a:p>
          <a:p>
            <a:r>
              <a:rPr lang="en-IN" dirty="0" smtClean="0"/>
              <a:t>Security</a:t>
            </a:r>
          </a:p>
          <a:p>
            <a:r>
              <a:rPr lang="en-IN" dirty="0"/>
              <a:t> </a:t>
            </a:r>
            <a:r>
              <a:rPr lang="en-IN" dirty="0" err="1" smtClean="0"/>
              <a:t>Transactionality</a:t>
            </a:r>
            <a:endParaRPr lang="en-IN" dirty="0" smtClean="0"/>
          </a:p>
          <a:p>
            <a:r>
              <a:rPr lang="en-US" dirty="0"/>
              <a:t> An SLA is a formal agreement (contract) between a provider and client, formalizing the details of a Web service (contents, price, delivery process, acceptance and quality criteria, penalties, and so on, usually in measurable terms) in a way that meets the mutual understandings and expectations of both the service provider and the service requestor. </a:t>
            </a:r>
            <a:endParaRPr lang="en-IN" dirty="0"/>
          </a:p>
          <a:p>
            <a:endParaRPr lang="en-IN" i="1" dirty="0" smtClean="0"/>
          </a:p>
          <a:p>
            <a:endParaRPr lang="en-IN" dirty="0"/>
          </a:p>
        </p:txBody>
      </p:sp>
    </p:spTree>
    <p:extLst>
      <p:ext uri="{BB962C8B-B14F-4D97-AF65-F5344CB8AC3E}">
        <p14:creationId xmlns:p14="http://schemas.microsoft.com/office/powerpoint/2010/main" val="69058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SLA </a:t>
            </a:r>
            <a:r>
              <a:rPr lang="en-US" dirty="0" smtClean="0"/>
              <a:t> </a:t>
            </a:r>
            <a:r>
              <a:rPr lang="en-US" dirty="0"/>
              <a:t>parts </a:t>
            </a:r>
            <a:br>
              <a:rPr lang="en-US" dirty="0"/>
            </a:br>
            <a:endParaRPr lang="en-IN" dirty="0"/>
          </a:p>
        </p:txBody>
      </p:sp>
      <p:sp>
        <p:nvSpPr>
          <p:cNvPr id="3" name="Content Placeholder 2"/>
          <p:cNvSpPr>
            <a:spLocks noGrp="1"/>
          </p:cNvSpPr>
          <p:nvPr>
            <p:ph idx="1"/>
          </p:nvPr>
        </p:nvSpPr>
        <p:spPr>
          <a:xfrm>
            <a:off x="457200" y="908720"/>
            <a:ext cx="8229600" cy="5217443"/>
          </a:xfrm>
        </p:spPr>
        <p:txBody>
          <a:bodyPr>
            <a:normAutofit fontScale="55000" lnSpcReduction="20000"/>
          </a:bodyPr>
          <a:lstStyle/>
          <a:p>
            <a:pPr algn="just"/>
            <a:r>
              <a:rPr lang="en-US" b="1" dirty="0" smtClean="0"/>
              <a:t>Purpose</a:t>
            </a:r>
            <a:r>
              <a:rPr lang="en-US" dirty="0"/>
              <a:t>: This ﬁeld describes the reasons behind the creation of the SLA. </a:t>
            </a:r>
            <a:endParaRPr lang="en-US" dirty="0" smtClean="0"/>
          </a:p>
          <a:p>
            <a:pPr algn="just"/>
            <a:r>
              <a:rPr lang="en-US" dirty="0" smtClean="0"/>
              <a:t> </a:t>
            </a:r>
            <a:r>
              <a:rPr lang="en-US" sz="3300" b="1" dirty="0"/>
              <a:t>Parties</a:t>
            </a:r>
            <a:r>
              <a:rPr lang="en-US" dirty="0"/>
              <a:t>: This ﬁeld describes the parties involved in the SLA and their respective roles, e.g., service provider and service consumer (client). </a:t>
            </a:r>
            <a:endParaRPr lang="en-US" dirty="0" smtClean="0"/>
          </a:p>
          <a:p>
            <a:pPr algn="just"/>
            <a:r>
              <a:rPr lang="en-US" dirty="0" smtClean="0"/>
              <a:t> </a:t>
            </a:r>
            <a:r>
              <a:rPr lang="en-US" sz="3300" b="1" dirty="0"/>
              <a:t>Validity period</a:t>
            </a:r>
            <a:r>
              <a:rPr lang="en-US" dirty="0"/>
              <a:t>: This ﬁeld deﬁnes the period of time that the SLA will cover. This is delimited by start time and end time of the agreement </a:t>
            </a:r>
            <a:r>
              <a:rPr lang="en-US" dirty="0" smtClean="0"/>
              <a:t>term.</a:t>
            </a:r>
          </a:p>
          <a:p>
            <a:pPr algn="just"/>
            <a:r>
              <a:rPr lang="en-US" dirty="0" smtClean="0"/>
              <a:t> </a:t>
            </a:r>
            <a:r>
              <a:rPr lang="en-US" sz="3300" b="1" dirty="0"/>
              <a:t>Scope</a:t>
            </a:r>
            <a:r>
              <a:rPr lang="en-US" dirty="0"/>
              <a:t>: This ﬁeld deﬁnes the services covered in the agreement.</a:t>
            </a:r>
          </a:p>
          <a:p>
            <a:pPr algn="just"/>
            <a:r>
              <a:rPr lang="en-US" dirty="0" smtClean="0"/>
              <a:t> </a:t>
            </a:r>
            <a:r>
              <a:rPr lang="en-US" sz="3300" b="1" dirty="0"/>
              <a:t>Restrictions</a:t>
            </a:r>
            <a:r>
              <a:rPr lang="en-US" dirty="0"/>
              <a:t>: This ﬁeld deﬁnes the necessary steps to be taken in order for the requested service levels to be provided.</a:t>
            </a:r>
          </a:p>
          <a:p>
            <a:pPr algn="just"/>
            <a:r>
              <a:rPr lang="en-US" dirty="0" smtClean="0"/>
              <a:t> </a:t>
            </a:r>
            <a:r>
              <a:rPr lang="en-US" sz="3300" b="1" dirty="0"/>
              <a:t>Service-level objectives</a:t>
            </a:r>
            <a:r>
              <a:rPr lang="en-US" dirty="0"/>
              <a:t>: This ﬁeld deﬁnes the levels of service that both the service customers and the service providers agree on, and usually includes a set of service level indicators, like availability, performance, and reliability. Each of these aspects of the service level will have a target level to achieve.</a:t>
            </a:r>
          </a:p>
          <a:p>
            <a:pPr algn="just"/>
            <a:r>
              <a:rPr lang="en-US" dirty="0" smtClean="0"/>
              <a:t> </a:t>
            </a:r>
            <a:r>
              <a:rPr lang="en-US" sz="3300" b="1" dirty="0"/>
              <a:t>Penalties</a:t>
            </a:r>
            <a:r>
              <a:rPr lang="en-US" dirty="0"/>
              <a:t>: This ﬁeld deﬁnes what sanctions should apply in case the service provider underperforms and is unable to meet the objectives speciﬁed in the SLA.</a:t>
            </a:r>
          </a:p>
          <a:p>
            <a:pPr algn="just"/>
            <a:r>
              <a:rPr lang="en-US" dirty="0" smtClean="0"/>
              <a:t> </a:t>
            </a:r>
            <a:r>
              <a:rPr lang="en-US" sz="3300" b="1" dirty="0"/>
              <a:t>Optional services</a:t>
            </a:r>
            <a:r>
              <a:rPr lang="en-US" dirty="0"/>
              <a:t>: This ﬁeld speciﬁes any services that are not normally required by the user, but might be required in case of an exception</a:t>
            </a:r>
            <a:r>
              <a:rPr lang="en-US" dirty="0" smtClean="0"/>
              <a:t>.</a:t>
            </a:r>
          </a:p>
          <a:p>
            <a:pPr algn="just"/>
            <a:r>
              <a:rPr lang="en-US" dirty="0" smtClean="0"/>
              <a:t> </a:t>
            </a:r>
            <a:r>
              <a:rPr lang="en-US" dirty="0"/>
              <a:t>Exclusion terms: These specify what is not covered in the SLA. </a:t>
            </a:r>
            <a:endParaRPr lang="en-US" dirty="0" smtClean="0"/>
          </a:p>
          <a:p>
            <a:pPr algn="just"/>
            <a:r>
              <a:rPr lang="en-US" sz="3300" b="1" dirty="0"/>
              <a:t>Administration: </a:t>
            </a:r>
            <a:r>
              <a:rPr lang="en-US" dirty="0"/>
              <a:t>This ﬁeld describes the processes and the measurable objectives in an SLA and deﬁnes the organizational authority for overseeing them.</a:t>
            </a:r>
          </a:p>
          <a:p>
            <a:pPr algn="just"/>
            <a:endParaRPr lang="en-IN" dirty="0"/>
          </a:p>
        </p:txBody>
      </p:sp>
    </p:spTree>
    <p:extLst>
      <p:ext uri="{BB962C8B-B14F-4D97-AF65-F5344CB8AC3E}">
        <p14:creationId xmlns:p14="http://schemas.microsoft.com/office/powerpoint/2010/main" val="425512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Web services development </a:t>
            </a:r>
            <a:r>
              <a:rPr lang="en-IN" dirty="0" smtClean="0"/>
              <a:t>lifecycle</a:t>
            </a:r>
            <a:endParaRPr lang="en-IN" dirty="0"/>
          </a:p>
        </p:txBody>
      </p:sp>
      <p:sp>
        <p:nvSpPr>
          <p:cNvPr id="3" name="Content Placeholder 2"/>
          <p:cNvSpPr>
            <a:spLocks noGrp="1"/>
          </p:cNvSpPr>
          <p:nvPr>
            <p:ph idx="1"/>
          </p:nvPr>
        </p:nvSpPr>
        <p:spPr/>
        <p:txBody>
          <a:bodyPr/>
          <a:lstStyle/>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8" y="1023938"/>
            <a:ext cx="5686425"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60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764704"/>
            <a:ext cx="5626199" cy="5759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457200" y="274638"/>
            <a:ext cx="8229600" cy="562074"/>
          </a:xfrm>
        </p:spPr>
        <p:txBody>
          <a:bodyPr>
            <a:normAutofit fontScale="90000"/>
          </a:bodyPr>
          <a:lstStyle/>
          <a:p>
            <a:r>
              <a:rPr lang="en-IN" dirty="0" smtClean="0"/>
              <a:t>analysis</a:t>
            </a:r>
            <a:endParaRPr lang="en-IN" dirty="0"/>
          </a:p>
        </p:txBody>
      </p:sp>
    </p:spTree>
    <p:extLst>
      <p:ext uri="{BB962C8B-B14F-4D97-AF65-F5344CB8AC3E}">
        <p14:creationId xmlns:p14="http://schemas.microsoft.com/office/powerpoint/2010/main" val="2000880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Operations in the SOA</a:t>
            </a:r>
            <a:endParaRPr lang="en-IN" dirty="0"/>
          </a:p>
        </p:txBody>
      </p:sp>
      <p:sp>
        <p:nvSpPr>
          <p:cNvPr id="3" name="Content Placeholder 2"/>
          <p:cNvSpPr>
            <a:spLocks noGrp="1"/>
          </p:cNvSpPr>
          <p:nvPr>
            <p:ph idx="1"/>
          </p:nvPr>
        </p:nvSpPr>
        <p:spPr>
          <a:xfrm>
            <a:off x="457200" y="980728"/>
            <a:ext cx="8229600" cy="5145435"/>
          </a:xfrm>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28800"/>
            <a:ext cx="5853276" cy="3631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691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b="1" dirty="0" smtClean="0"/>
              <a:t>Web services provider</a:t>
            </a:r>
            <a:endParaRPr lang="en-IN" b="1" dirty="0"/>
          </a:p>
        </p:txBody>
      </p:sp>
      <p:sp>
        <p:nvSpPr>
          <p:cNvPr id="3" name="Content Placeholder 2"/>
          <p:cNvSpPr>
            <a:spLocks noGrp="1"/>
          </p:cNvSpPr>
          <p:nvPr>
            <p:ph idx="1"/>
          </p:nvPr>
        </p:nvSpPr>
        <p:spPr>
          <a:xfrm>
            <a:off x="467544" y="1196752"/>
            <a:ext cx="8229600" cy="4525963"/>
          </a:xfrm>
        </p:spPr>
        <p:txBody>
          <a:bodyPr>
            <a:normAutofit fontScale="77500" lnSpcReduction="20000"/>
          </a:bodyPr>
          <a:lstStyle/>
          <a:p>
            <a:r>
              <a:rPr lang="en-US" dirty="0" smtClean="0"/>
              <a:t>From a business perspective the Web services provider is the organization that owns the Web service and implements the business logic that underlies the service. </a:t>
            </a:r>
          </a:p>
          <a:p>
            <a:r>
              <a:rPr lang="en-US" dirty="0" smtClean="0"/>
              <a:t>From an architectural perspective this is the platform that hosts and controls access to the service. </a:t>
            </a:r>
          </a:p>
          <a:p>
            <a:r>
              <a:rPr lang="en-US" dirty="0" smtClean="0"/>
              <a:t> Web services provider is responsible for publishing the Web services it provides in a service registry hosted by a service discovery agency. This involves describing the business, service, and technical information of the Web service, and registering that information with the Web services registry in the format prescribed by the discovery agency.</a:t>
            </a:r>
          </a:p>
          <a:p>
            <a:endParaRPr lang="en-IN" dirty="0"/>
          </a:p>
        </p:txBody>
      </p:sp>
    </p:spTree>
    <p:extLst>
      <p:ext uri="{BB962C8B-B14F-4D97-AF65-F5344CB8AC3E}">
        <p14:creationId xmlns:p14="http://schemas.microsoft.com/office/powerpoint/2010/main" val="320926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b="1" dirty="0" smtClean="0"/>
              <a:t>Web services requestor</a:t>
            </a:r>
            <a:endParaRPr lang="en-IN" b="1" dirty="0"/>
          </a:p>
        </p:txBody>
      </p:sp>
      <p:sp>
        <p:nvSpPr>
          <p:cNvPr id="3" name="Content Placeholder 2"/>
          <p:cNvSpPr>
            <a:spLocks noGrp="1"/>
          </p:cNvSpPr>
          <p:nvPr>
            <p:ph idx="1"/>
          </p:nvPr>
        </p:nvSpPr>
        <p:spPr>
          <a:xfrm>
            <a:off x="457200" y="980728"/>
            <a:ext cx="8229600" cy="5145435"/>
          </a:xfrm>
        </p:spPr>
        <p:txBody>
          <a:bodyPr>
            <a:normAutofit lnSpcReduction="10000"/>
          </a:bodyPr>
          <a:lstStyle/>
          <a:p>
            <a:r>
              <a:rPr lang="en-US" dirty="0" smtClean="0"/>
              <a:t>From a business perspective this is the enterprise that requires certain functions to be satisﬁed. </a:t>
            </a:r>
          </a:p>
          <a:p>
            <a:r>
              <a:rPr lang="en-US" dirty="0" smtClean="0"/>
              <a:t>From an architectural perspective, this is the application that is looking for, and subsequently invoking, the service. </a:t>
            </a:r>
          </a:p>
          <a:p>
            <a:r>
              <a:rPr lang="en-US" dirty="0" smtClean="0"/>
              <a:t> Web services requestor searches the service registry for the desired Web services. </a:t>
            </a:r>
          </a:p>
          <a:p>
            <a:r>
              <a:rPr lang="en-US" dirty="0" smtClean="0"/>
              <a:t>This means discovering the Web services description in a registry provided </a:t>
            </a:r>
          </a:p>
        </p:txBody>
      </p:sp>
    </p:spTree>
    <p:extLst>
      <p:ext uri="{BB962C8B-B14F-4D97-AF65-F5344CB8AC3E}">
        <p14:creationId xmlns:p14="http://schemas.microsoft.com/office/powerpoint/2010/main" val="217117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b="1" dirty="0" smtClean="0"/>
              <a:t>Web services registry</a:t>
            </a:r>
            <a:endParaRPr lang="en-IN" b="1" dirty="0"/>
          </a:p>
        </p:txBody>
      </p:sp>
      <p:sp>
        <p:nvSpPr>
          <p:cNvPr id="3" name="Content Placeholder 2"/>
          <p:cNvSpPr>
            <a:spLocks noGrp="1"/>
          </p:cNvSpPr>
          <p:nvPr>
            <p:ph idx="1"/>
          </p:nvPr>
        </p:nvSpPr>
        <p:spPr>
          <a:xfrm>
            <a:off x="457200" y="1196752"/>
            <a:ext cx="8229600" cy="4929411"/>
          </a:xfrm>
        </p:spPr>
        <p:txBody>
          <a:bodyPr>
            <a:normAutofit fontScale="85000" lnSpcReduction="10000"/>
          </a:bodyPr>
          <a:lstStyle/>
          <a:p>
            <a:r>
              <a:rPr lang="en-US" dirty="0" smtClean="0"/>
              <a:t>A searchable directory where service descriptions can be published and searched. </a:t>
            </a:r>
          </a:p>
          <a:p>
            <a:r>
              <a:rPr lang="en-US" dirty="0" smtClean="0"/>
              <a:t>Service requestors ﬁnd service descriptions in the registry and obtain binding information for services. </a:t>
            </a:r>
          </a:p>
          <a:p>
            <a:r>
              <a:rPr lang="en-US" dirty="0" smtClean="0"/>
              <a:t>Web services discovery agency is responsible for providing the infrastructure required to enable the three operations in the Web services architecture </a:t>
            </a:r>
          </a:p>
          <a:p>
            <a:r>
              <a:rPr lang="en-US" dirty="0" smtClean="0"/>
              <a:t>publishing the Web services by the Web services provider, searching for Web services by Web services requestors, and invoking the Web services.</a:t>
            </a:r>
          </a:p>
          <a:p>
            <a:endParaRPr lang="en-IN" dirty="0"/>
          </a:p>
        </p:txBody>
      </p:sp>
    </p:spTree>
    <p:extLst>
      <p:ext uri="{BB962C8B-B14F-4D97-AF65-F5344CB8AC3E}">
        <p14:creationId xmlns:p14="http://schemas.microsoft.com/office/powerpoint/2010/main" val="35207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Operations </a:t>
            </a:r>
            <a:endParaRPr lang="en-IN" dirty="0"/>
          </a:p>
        </p:txBody>
      </p:sp>
      <p:sp>
        <p:nvSpPr>
          <p:cNvPr id="3" name="Content Placeholder 2"/>
          <p:cNvSpPr>
            <a:spLocks noGrp="1"/>
          </p:cNvSpPr>
          <p:nvPr>
            <p:ph idx="1"/>
          </p:nvPr>
        </p:nvSpPr>
        <p:spPr/>
        <p:txBody>
          <a:bodyPr/>
          <a:lstStyle/>
          <a:p>
            <a:r>
              <a:rPr lang="en-IN" dirty="0" smtClean="0"/>
              <a:t>Publish</a:t>
            </a:r>
          </a:p>
          <a:p>
            <a:r>
              <a:rPr lang="en-IN" dirty="0" smtClean="0"/>
              <a:t>Find</a:t>
            </a:r>
          </a:p>
          <a:p>
            <a:r>
              <a:rPr lang="en-IN" dirty="0" smtClean="0"/>
              <a:t>Bind</a:t>
            </a:r>
          </a:p>
          <a:p>
            <a:pPr marL="0" indent="0">
              <a:buNone/>
            </a:pPr>
            <a:r>
              <a:rPr lang="en-IN" dirty="0" smtClean="0"/>
              <a:t>Ex:-</a:t>
            </a:r>
          </a:p>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704" y="4005064"/>
            <a:ext cx="527685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48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animEffect transition="in" filter="wheel(1)">
                                      <p:cBhvr>
                                        <p:cTn id="21"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Service-oriented architectures key characteristics</a:t>
            </a:r>
            <a:endParaRPr lang="en-IN" dirty="0"/>
          </a:p>
        </p:txBody>
      </p:sp>
      <p:sp>
        <p:nvSpPr>
          <p:cNvPr id="3" name="Content Placeholder 2"/>
          <p:cNvSpPr>
            <a:spLocks noGrp="1"/>
          </p:cNvSpPr>
          <p:nvPr>
            <p:ph idx="1"/>
          </p:nvPr>
        </p:nvSpPr>
        <p:spPr>
          <a:xfrm>
            <a:off x="467544" y="1484784"/>
            <a:ext cx="8496944" cy="5256584"/>
          </a:xfrm>
        </p:spPr>
        <p:txBody>
          <a:bodyPr>
            <a:normAutofit fontScale="70000" lnSpcReduction="20000"/>
          </a:bodyPr>
          <a:lstStyle/>
          <a:p>
            <a:pPr algn="just"/>
            <a:r>
              <a:rPr lang="en-US" dirty="0" smtClean="0"/>
              <a:t>SOA services have </a:t>
            </a:r>
            <a:r>
              <a:rPr lang="en-US" b="1" dirty="0" smtClean="0">
                <a:solidFill>
                  <a:srgbClr val="00B0F0"/>
                </a:solidFill>
              </a:rPr>
              <a:t>self-describing interfaces </a:t>
            </a:r>
            <a:r>
              <a:rPr lang="en-US" dirty="0" smtClean="0"/>
              <a:t>in platform-independent XML documents. WSDL is the standard used to describe the services. </a:t>
            </a:r>
            <a:endParaRPr lang="en-US" dirty="0"/>
          </a:p>
          <a:p>
            <a:pPr algn="just"/>
            <a:r>
              <a:rPr lang="en-US" dirty="0" smtClean="0"/>
              <a:t>SOA services </a:t>
            </a:r>
            <a:r>
              <a:rPr lang="en-US" b="1" dirty="0" smtClean="0">
                <a:solidFill>
                  <a:srgbClr val="00B0F0"/>
                </a:solidFill>
              </a:rPr>
              <a:t>communicate with messages formally defined via XML</a:t>
            </a:r>
            <a:r>
              <a:rPr lang="en-US" dirty="0" smtClean="0"/>
              <a:t>. Communication among consumers and providers or services typically happens in heterogeneous environments, with little or no knowledge about the provider. Messages between services can be viewed as key business documents processed in an enterprise. </a:t>
            </a:r>
          </a:p>
          <a:p>
            <a:pPr algn="just"/>
            <a:r>
              <a:rPr lang="en-US" dirty="0" smtClean="0"/>
              <a:t>SOA services are maintained in the enterprise by a </a:t>
            </a:r>
            <a:r>
              <a:rPr lang="en-US" b="1" dirty="0" smtClean="0">
                <a:solidFill>
                  <a:srgbClr val="00B0F0"/>
                </a:solidFill>
              </a:rPr>
              <a:t>registry</a:t>
            </a:r>
            <a:r>
              <a:rPr lang="en-US" dirty="0" smtClean="0"/>
              <a:t> that acts as a directory listing. Applications can look up the services in the registry and invoke the service. Universal Description, Definition, and Integration (UDDI) is the standard used for service registry.</a:t>
            </a:r>
          </a:p>
          <a:p>
            <a:pPr algn="just"/>
            <a:r>
              <a:rPr lang="en-US" dirty="0" smtClean="0"/>
              <a:t> Each SOA service has a </a:t>
            </a:r>
            <a:r>
              <a:rPr lang="en-US" dirty="0" smtClean="0">
                <a:solidFill>
                  <a:srgbClr val="00B0F0"/>
                </a:solidFill>
              </a:rPr>
              <a:t>quality of service </a:t>
            </a:r>
            <a:r>
              <a:rPr lang="en-US" dirty="0" smtClean="0"/>
              <a:t>(</a:t>
            </a:r>
            <a:r>
              <a:rPr lang="en-US" dirty="0" err="1" smtClean="0"/>
              <a:t>QoS</a:t>
            </a:r>
            <a:r>
              <a:rPr lang="en-US" dirty="0" smtClean="0"/>
              <a:t>) associated with it. Some of the key </a:t>
            </a:r>
            <a:r>
              <a:rPr lang="en-US" dirty="0" err="1" smtClean="0"/>
              <a:t>QoS</a:t>
            </a:r>
            <a:r>
              <a:rPr lang="en-US" dirty="0" smtClean="0"/>
              <a:t> elements are security requirements, such as authentication and authorization, reliable messaging, and policies regarding who can invoke services. </a:t>
            </a:r>
            <a:endParaRPr lang="en-IN" dirty="0"/>
          </a:p>
        </p:txBody>
      </p:sp>
    </p:spTree>
    <p:extLst>
      <p:ext uri="{BB962C8B-B14F-4D97-AF65-F5344CB8AC3E}">
        <p14:creationId xmlns:p14="http://schemas.microsoft.com/office/powerpoint/2010/main" val="410763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562074"/>
          </a:xfrm>
        </p:spPr>
        <p:txBody>
          <a:bodyPr>
            <a:normAutofit fontScale="90000"/>
          </a:bodyPr>
          <a:lstStyle/>
          <a:p>
            <a:r>
              <a:rPr lang="en-IN" dirty="0" smtClean="0"/>
              <a:t>Benefits of SOA</a:t>
            </a:r>
            <a:endParaRPr lang="en-IN" dirty="0"/>
          </a:p>
        </p:txBody>
      </p:sp>
      <p:sp>
        <p:nvSpPr>
          <p:cNvPr id="3" name="Content Placeholder 2"/>
          <p:cNvSpPr>
            <a:spLocks noGrp="1"/>
          </p:cNvSpPr>
          <p:nvPr>
            <p:ph idx="1"/>
          </p:nvPr>
        </p:nvSpPr>
        <p:spPr>
          <a:xfrm>
            <a:off x="457200" y="764704"/>
            <a:ext cx="8507288" cy="5976664"/>
          </a:xfrm>
        </p:spPr>
        <p:txBody>
          <a:bodyPr>
            <a:normAutofit fontScale="77500" lnSpcReduction="20000"/>
          </a:bodyPr>
          <a:lstStyle/>
          <a:p>
            <a:pPr algn="just"/>
            <a:r>
              <a:rPr lang="en-US" dirty="0" smtClean="0"/>
              <a:t>SOA differs from existing distributed technologies in that most vendors accept it and have an application or platform suite that enables SOA. </a:t>
            </a:r>
          </a:p>
          <a:p>
            <a:pPr algn="just"/>
            <a:r>
              <a:rPr lang="en-US" dirty="0" smtClean="0"/>
              <a:t> SOA, with a ubiquitous set of standards, brings better reusability of existing assets or investments in the enterprise and lets you create applications that can be built on top of new and existing applications. </a:t>
            </a:r>
          </a:p>
          <a:p>
            <a:pPr algn="just"/>
            <a:r>
              <a:rPr lang="en-US" dirty="0" smtClean="0"/>
              <a:t> SOA enables changes to applications while keeping clients or service consumers isolated from evolutionary changes that happen in the service implementation. </a:t>
            </a:r>
          </a:p>
          <a:p>
            <a:pPr algn="just"/>
            <a:r>
              <a:rPr lang="en-US" dirty="0" smtClean="0"/>
              <a:t> SOA enables upgrading individual services or services consumers; it is not necessary to completely rewrite an application or keep an existing system that no longer addresses the new business requirements. </a:t>
            </a:r>
          </a:p>
          <a:p>
            <a:pPr algn="just"/>
            <a:r>
              <a:rPr lang="en-US" dirty="0" smtClean="0"/>
              <a:t> Finally, SOA provides enterprises better flexibility in building applications and business processes in an agile manner by leveraging existing application infrastructure to compose new services</a:t>
            </a:r>
            <a:endParaRPr lang="en-IN" dirty="0"/>
          </a:p>
        </p:txBody>
      </p:sp>
    </p:spTree>
    <p:extLst>
      <p:ext uri="{BB962C8B-B14F-4D97-AF65-F5344CB8AC3E}">
        <p14:creationId xmlns:p14="http://schemas.microsoft.com/office/powerpoint/2010/main" val="197712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1701</Words>
  <Application>Microsoft Office PowerPoint</Application>
  <PresentationFormat>On-screen Show (4:3)</PresentationFormat>
  <Paragraphs>104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Service-oriented architecture (SOA)</vt:lpstr>
      <vt:lpstr>SOA</vt:lpstr>
      <vt:lpstr>Operations in the SOA</vt:lpstr>
      <vt:lpstr>Web services provider</vt:lpstr>
      <vt:lpstr>Web services requestor</vt:lpstr>
      <vt:lpstr>Web services registry</vt:lpstr>
      <vt:lpstr>Operations </vt:lpstr>
      <vt:lpstr>Service-oriented architectures key characteristics</vt:lpstr>
      <vt:lpstr>Benefits of SOA</vt:lpstr>
      <vt:lpstr>SOA Layers</vt:lpstr>
      <vt:lpstr>PowerPoint Presentation</vt:lpstr>
      <vt:lpstr>Web services technology stack?   </vt:lpstr>
      <vt:lpstr>Web services technology stack?</vt:lpstr>
      <vt:lpstr>PowerPoint Presentation</vt:lpstr>
      <vt:lpstr>Service composition and collaboration standards</vt:lpstr>
      <vt:lpstr>Web services technology stack?</vt:lpstr>
      <vt:lpstr>Web services technology stack?</vt:lpstr>
      <vt:lpstr>Web services technology stack?</vt:lpstr>
      <vt:lpstr>QoS</vt:lpstr>
      <vt:lpstr>QoS</vt:lpstr>
      <vt:lpstr>Qos</vt:lpstr>
      <vt:lpstr>An SLA  parts  </vt:lpstr>
      <vt:lpstr>Web services development lifecycle</vt:lpstr>
      <vt:lpstr>analysis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Service-oriented architecture (SOA)</dc:title>
  <dc:creator>Admin</dc:creator>
  <cp:lastModifiedBy>Admin</cp:lastModifiedBy>
  <cp:revision>22</cp:revision>
  <dcterms:created xsi:type="dcterms:W3CDTF">2019-06-27T04:34:00Z</dcterms:created>
  <dcterms:modified xsi:type="dcterms:W3CDTF">2019-07-04T06:06:59Z</dcterms:modified>
</cp:coreProperties>
</file>