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56" r:id="rId6"/>
    <p:sldId id="273" r:id="rId7"/>
    <p:sldId id="274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5" r:id="rId16"/>
    <p:sldId id="267" r:id="rId17"/>
    <p:sldId id="287" r:id="rId18"/>
    <p:sldId id="263" r:id="rId19"/>
    <p:sldId id="288" r:id="rId20"/>
    <p:sldId id="268" r:id="rId21"/>
    <p:sldId id="291" r:id="rId22"/>
    <p:sldId id="289" r:id="rId23"/>
    <p:sldId id="290" r:id="rId24"/>
    <p:sldId id="269" r:id="rId25"/>
    <p:sldId id="270" r:id="rId26"/>
    <p:sldId id="275" r:id="rId27"/>
    <p:sldId id="276" r:id="rId28"/>
    <p:sldId id="277" r:id="rId29"/>
    <p:sldId id="293" r:id="rId30"/>
    <p:sldId id="294" r:id="rId31"/>
    <p:sldId id="295" r:id="rId32"/>
    <p:sldId id="296" r:id="rId33"/>
    <p:sldId id="297" r:id="rId34"/>
    <p:sldId id="281" r:id="rId35"/>
    <p:sldId id="28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3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7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2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22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5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9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5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9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A7B2-B837-4DE5-8FA3-9AC3C566CB4C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5933-97D9-4AF0-99CF-8F535DFD5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0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1.wp.com/www.softwaretestingmaterial.com/wp-content/uploads/2016/03/Equivalence-Partitioning-2.png?ssl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0.wp.com/www.softwaretestingmaterial.com/wp-content/uploads/2016/03/Equivalence-Partitioning-1.png?ssl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18" y="287770"/>
            <a:ext cx="10515600" cy="60714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 1   Which of the following artifacts can be examined by using review techniques?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a. Software code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dirty="0"/>
              <a:t>. Requirements specification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. Test designs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dirty="0"/>
              <a:t>. All of the above 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Question 2   Which statement about the function of a static analysis tool is true?</a:t>
            </a:r>
            <a:endParaRPr lang="en-IN" dirty="0"/>
          </a:p>
          <a:p>
            <a:pPr marL="514350" indent="-514350">
              <a:buAutoNum type="alphaLcPeriod"/>
            </a:pPr>
            <a:r>
              <a:rPr lang="en-US" dirty="0" smtClean="0"/>
              <a:t>Gives </a:t>
            </a:r>
            <a:r>
              <a:rPr lang="en-US" dirty="0"/>
              <a:t>quality information about the code without executing </a:t>
            </a:r>
            <a:r>
              <a:rPr lang="en-US" dirty="0" smtClean="0"/>
              <a:t>it.</a:t>
            </a:r>
            <a:endParaRPr lang="en-IN" dirty="0"/>
          </a:p>
          <a:p>
            <a:pPr marL="514350" indent="-514350">
              <a:buAutoNum type="alphaLcPeriod"/>
            </a:pPr>
            <a:r>
              <a:rPr lang="en-US" dirty="0" smtClean="0"/>
              <a:t>Checks </a:t>
            </a:r>
            <a:r>
              <a:rPr lang="en-US" dirty="0"/>
              <a:t>expected results against actual results. 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c. </a:t>
            </a:r>
            <a:r>
              <a:rPr lang="en-US" dirty="0" smtClean="0"/>
              <a:t>Can </a:t>
            </a:r>
            <a:r>
              <a:rPr lang="en-US" dirty="0"/>
              <a:t>detect memory leaks.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d. Gives information about what code has and has not been exercised.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5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0917" y="742002"/>
            <a:ext cx="81481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Example 2: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Assume, we have to test a file which accepts a Mobile Number of ten digits.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4" descr="Equivalence Partitioni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73" y="3709372"/>
            <a:ext cx="4048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2034" y="1979466"/>
            <a:ext cx="868257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Valid input: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10 digits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Invalid Input: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9 digits, 11 digits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Valid Class: Enter 10 digit mobile number = 987653210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Invalid Class Enter mobile number which has less than 10 digits = 987654321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Invalid Class Enter mobile number which has more than 11 digits = 98765432109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7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6809"/>
            <a:ext cx="10515600" cy="585854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Assignment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Consider </a:t>
            </a:r>
            <a:r>
              <a:rPr lang="en-IN" dirty="0"/>
              <a:t>a software module that is intended to accept the name of a grocery item and a list of the different sizes the item comes in, specified in ounces.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Specification :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The </a:t>
            </a:r>
            <a:r>
              <a:rPr lang="en-IN" dirty="0">
                <a:solidFill>
                  <a:srgbClr val="00B0F0"/>
                </a:solidFill>
              </a:rPr>
              <a:t>item name is to be alphabetic characters 2 to 15 characters in length. 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Each </a:t>
            </a:r>
            <a:r>
              <a:rPr lang="en-IN" dirty="0">
                <a:solidFill>
                  <a:srgbClr val="00B0F0"/>
                </a:solidFill>
              </a:rPr>
              <a:t>size may be a value in the range of 1 to 48, whole numbers only. 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The </a:t>
            </a:r>
            <a:r>
              <a:rPr lang="en-IN" dirty="0">
                <a:solidFill>
                  <a:srgbClr val="00B0F0"/>
                </a:solidFill>
              </a:rPr>
              <a:t>sizes are to be entered in ascending </a:t>
            </a:r>
            <a:r>
              <a:rPr lang="en-IN" dirty="0" smtClean="0">
                <a:solidFill>
                  <a:srgbClr val="00B0F0"/>
                </a:solidFill>
              </a:rPr>
              <a:t>order. 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A </a:t>
            </a:r>
            <a:r>
              <a:rPr lang="en-IN" dirty="0">
                <a:solidFill>
                  <a:srgbClr val="00B0F0"/>
                </a:solidFill>
              </a:rPr>
              <a:t>maximum of five sizes may be entered for each item. 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The </a:t>
            </a:r>
            <a:r>
              <a:rPr lang="en-IN" dirty="0">
                <a:solidFill>
                  <a:srgbClr val="00B0F0"/>
                </a:solidFill>
              </a:rPr>
              <a:t>item name is to be entered first, followed by a comma, then followed by a list of sizes. A comma will be used to separate each size. 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Spaces </a:t>
            </a:r>
            <a:r>
              <a:rPr lang="en-IN" dirty="0">
                <a:solidFill>
                  <a:srgbClr val="00B0F0"/>
                </a:solidFill>
              </a:rPr>
              <a:t>(blanks) are to be ignored anywhere in the input. </a:t>
            </a:r>
            <a:br>
              <a:rPr lang="en-IN" dirty="0">
                <a:solidFill>
                  <a:srgbClr val="00B0F0"/>
                </a:solidFill>
              </a:rPr>
            </a:br>
            <a:r>
              <a:rPr lang="en-IN" dirty="0">
                <a:solidFill>
                  <a:srgbClr val="00B0F0"/>
                </a:solidFill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28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28" y="142298"/>
            <a:ext cx="10515600" cy="4351338"/>
          </a:xfrm>
        </p:spPr>
        <p:txBody>
          <a:bodyPr/>
          <a:lstStyle/>
          <a:p>
            <a:r>
              <a:rPr lang="en-IN" dirty="0"/>
              <a:t>Derived Equivalence </a:t>
            </a:r>
            <a:r>
              <a:rPr lang="en-IN" dirty="0" smtClean="0"/>
              <a:t>Classes (Sample)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Item name is alphabetic (valid)</a:t>
            </a:r>
          </a:p>
          <a:p>
            <a:pPr marL="0" lvl="0" indent="0">
              <a:buNone/>
            </a:pPr>
            <a:r>
              <a:rPr lang="en-IN" dirty="0"/>
              <a:t>Item name is not alphabetic (invalid)</a:t>
            </a:r>
          </a:p>
          <a:p>
            <a:pPr marL="0" indent="0">
              <a:buNone/>
            </a:pP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.</a:t>
            </a:r>
          </a:p>
          <a:p>
            <a:r>
              <a:rPr lang="en-IN" dirty="0" smtClean="0"/>
              <a:t>Equivalence Partitioning 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9612"/>
              </p:ext>
            </p:extLst>
          </p:nvPr>
        </p:nvGraphicFramePr>
        <p:xfrm>
          <a:off x="900546" y="4145974"/>
          <a:ext cx="8974013" cy="472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6271"/>
                <a:gridCol w="3849143"/>
                <a:gridCol w="1158587"/>
                <a:gridCol w="3020012"/>
              </a:tblGrid>
              <a:tr h="472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a2x,1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031"/>
              </p:ext>
            </p:extLst>
          </p:nvPr>
        </p:nvGraphicFramePr>
        <p:xfrm>
          <a:off x="900546" y="3765755"/>
          <a:ext cx="8974013" cy="429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6271"/>
                <a:gridCol w="3849143"/>
                <a:gridCol w="1158587"/>
                <a:gridCol w="302001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#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Test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Expected Outcome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Classes Covered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427"/>
            <a:ext cx="10515600" cy="6421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Boundary Value Analysis </a:t>
            </a:r>
          </a:p>
          <a:p>
            <a:r>
              <a:rPr lang="en-IN" dirty="0" smtClean="0"/>
              <a:t>Boundary </a:t>
            </a:r>
            <a:r>
              <a:rPr lang="en-IN" dirty="0"/>
              <a:t>testing is the process of testing between extreme ends or boundaries between partitions of the input values.</a:t>
            </a:r>
          </a:p>
          <a:p>
            <a:pPr lvl="0"/>
            <a:r>
              <a:rPr lang="en-IN" dirty="0"/>
              <a:t>So these extreme ends like Start- End, Lower- Upper, Maximum-Minimum, Just Inside-Just Outside values are called boundary values and the testing is called "boundary testing".</a:t>
            </a:r>
          </a:p>
          <a:p>
            <a:pPr lvl="0"/>
            <a:r>
              <a:rPr lang="en-IN" dirty="0"/>
              <a:t>The basic idea in boundary value testing is to select input variable values at their: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Minimum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Just above the minimum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A nominal value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Just below the maximum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Maximum</a:t>
            </a:r>
          </a:p>
          <a:p>
            <a:endParaRPr lang="en-IN" dirty="0"/>
          </a:p>
        </p:txBody>
      </p:sp>
      <p:pic>
        <p:nvPicPr>
          <p:cNvPr id="5" name="Picture 4" descr="https://cdn.guru99.com/images/3-2016/032316_0620_Equivalenc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045" y="3399336"/>
            <a:ext cx="5731510" cy="16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https://i1.wp.com/www.softwaretestingmaterial.com/wp-content/uploads/2016/03/Boundary-Value-Analysis-1.png?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27" y="4975464"/>
            <a:ext cx="5159128" cy="156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6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453055"/>
            <a:ext cx="9892145" cy="35342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Equivalence and Boundary Value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43434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Let's consider the behavior of tickets in the Flight reservation application, while booking a new flight.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4343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Ticket values 1 to 10 are considered valid &amp; ticket is booked.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While value 11 to 99 are considered invalid for reservation and error message will appear,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"Only ten tickets may be ordered at one time."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343434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Here is the test condition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43434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Any Number greater than 10 entered in the reservation column (let say 11) is considered invalid.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Any Number less than 1 that is 0 or below, then it is considered invalid.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Numbers 1 to 10 are considered valid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Any 3 Digit Number say -100 is invalid.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145" name="Picture 7" descr="https://cdn.guru99.com/images/3-2016/032316_0620_Equivalenc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09" y="3719945"/>
            <a:ext cx="5476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76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Example 2: Equivalence and Boundary Value</a:t>
            </a:r>
          </a:p>
          <a:p>
            <a:r>
              <a:rPr lang="en-IN" dirty="0"/>
              <a:t>Suppose a password field accepts minimum 6 characters and maximum </a:t>
            </a:r>
            <a:r>
              <a:rPr lang="en-IN"/>
              <a:t>10 </a:t>
            </a:r>
            <a:r>
              <a:rPr lang="en-IN" smtClean="0"/>
              <a:t>characters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2227"/>
              </p:ext>
            </p:extLst>
          </p:nvPr>
        </p:nvGraphicFramePr>
        <p:xfrm>
          <a:off x="2628900" y="3393426"/>
          <a:ext cx="6133147" cy="2676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538"/>
                <a:gridCol w="3088635"/>
                <a:gridCol w="2028974"/>
              </a:tblGrid>
              <a:tr h="5213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Test #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Test Scenario Description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Expected Outcome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213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Enter 0 to 5 characters in password field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System should not accept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109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Enter 6 to 10 characters in password field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System should accept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109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Enter 11 to 14 character in password field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System should not accept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3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table testing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Otherwise called as Cause-Effect Table</a:t>
            </a:r>
          </a:p>
          <a:p>
            <a:r>
              <a:rPr lang="en-IN" dirty="0" smtClean="0"/>
              <a:t>To check combination of Input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29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guru99.com/images/1/120817_0759_DecisionTa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2" y="1425324"/>
            <a:ext cx="4266813" cy="189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64121"/>
              </p:ext>
            </p:extLst>
          </p:nvPr>
        </p:nvGraphicFramePr>
        <p:xfrm>
          <a:off x="1049633" y="4476116"/>
          <a:ext cx="8391525" cy="1706880"/>
        </p:xfrm>
        <a:graphic>
          <a:graphicData uri="http://schemas.openxmlformats.org/drawingml/2006/table">
            <a:tbl>
              <a:tblPr/>
              <a:tblGrid>
                <a:gridCol w="1678305"/>
                <a:gridCol w="1588880"/>
                <a:gridCol w="1767730"/>
                <a:gridCol w="1678305"/>
                <a:gridCol w="167830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Conditions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583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Rule 1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58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Rule 2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Rule 3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8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Rule 4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3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Username (T/F)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8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90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8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E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Password (T/F)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2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5042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F0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42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842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E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Output (E/H)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58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42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42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H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0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3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4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88958" y="690464"/>
            <a:ext cx="688989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cs typeface="Arial" panose="020B0604020202020204" pitchFamily="34" charset="0"/>
              </a:rPr>
              <a:t>Legend: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cs typeface="Arial" panose="020B0604020202020204" pitchFamily="34" charset="0"/>
              </a:rPr>
              <a:t>T – Correct username/password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cs typeface="Arial" panose="020B0604020202020204" pitchFamily="34" charset="0"/>
              </a:rPr>
              <a:t>F – Wrong username/password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cs typeface="Arial" panose="020B0604020202020204" pitchFamily="34" charset="0"/>
              </a:rPr>
              <a:t>E – Error message is displayed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cs typeface="Arial" panose="020B0604020202020204" pitchFamily="34" charset="0"/>
              </a:rPr>
              <a:t>H – Home screen is displayed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cs typeface="Arial" panose="020B0604020202020204" pitchFamily="34" charset="0"/>
              </a:rPr>
              <a:t>Interpretation: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cs typeface="Arial" panose="020B0604020202020204" pitchFamily="34" charset="0"/>
              </a:rPr>
              <a:t>Case 1 – Username and password both were wrong. The user is shown an error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cs typeface="Arial" panose="020B0604020202020204" pitchFamily="34" charset="0"/>
              </a:rPr>
              <a:t>Case 2 – Username was correct, but the password was wrong. The user is shown an error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cs typeface="Arial" panose="020B0604020202020204" pitchFamily="34" charset="0"/>
              </a:rPr>
              <a:t>Case 3 – Username was wrong, but the password was correct. The user is shown an error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cs typeface="Arial" panose="020B0604020202020204" pitchFamily="34" charset="0"/>
              </a:rPr>
              <a:t>Case 4 – Username and password both were correct, and the user navigated to homepage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353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7918" y="556671"/>
            <a:ext cx="908710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a new customer opening a credit card account,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get a 15% discount on all your purchases today.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an existing customer and you hold a loyalty card,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get a 10% discount.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have a coupon, you can get 20% off today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(but it can't be used with the 'new customer' discount).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Discount amounts are added, if applicable.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91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0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863056"/>
            <a:ext cx="8953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8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1664"/>
            <a:ext cx="10515600" cy="53352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 3   Which is not a type of </a:t>
            </a:r>
            <a:r>
              <a:rPr lang="en-US" dirty="0" smtClean="0"/>
              <a:t>review?</a:t>
            </a:r>
            <a:endParaRPr lang="en-IN" dirty="0" smtClean="0"/>
          </a:p>
          <a:p>
            <a:pPr marL="514350" indent="-514350">
              <a:buAutoNum type="alphaLcPeriod"/>
            </a:pPr>
            <a:r>
              <a:rPr lang="en-US" dirty="0" smtClean="0"/>
              <a:t>Walkthrough </a:t>
            </a:r>
          </a:p>
          <a:p>
            <a:pPr marL="514350" indent="-514350">
              <a:buAutoNum type="alphaLcPeriod"/>
            </a:pPr>
            <a:r>
              <a:rPr lang="en-US" dirty="0" smtClean="0"/>
              <a:t>Inspection </a:t>
            </a:r>
          </a:p>
          <a:p>
            <a:pPr marL="514350" indent="-514350">
              <a:buAutoNum type="alphaLcPeriod"/>
            </a:pPr>
            <a:r>
              <a:rPr lang="en-US" dirty="0" smtClean="0"/>
              <a:t>Informal </a:t>
            </a:r>
            <a:r>
              <a:rPr lang="en-US" dirty="0"/>
              <a:t>review 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Management </a:t>
            </a:r>
            <a:r>
              <a:rPr lang="en-US" dirty="0"/>
              <a:t>approval 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Question 4   What statement about reviews is true?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a. Inspections are led by a trained moderator, whereas technical reviews are not necessarily.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dirty="0"/>
              <a:t>. Technical reviews are led by a trained leader, inspections are not.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c. In a walkthrough, the author does not attend.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d. Participants for a walkthrough always need to be thoroughly trained.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89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State transition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State </a:t>
            </a:r>
            <a:r>
              <a:rPr lang="en-IN" b="1" dirty="0"/>
              <a:t>transition testing </a:t>
            </a:r>
            <a:r>
              <a:rPr lang="en-IN" dirty="0"/>
              <a:t>is used where some aspect of the system can be described in what is called a 'finite state machine'. </a:t>
            </a:r>
            <a:endParaRPr lang="en-IN" dirty="0" smtClean="0"/>
          </a:p>
          <a:p>
            <a:r>
              <a:rPr lang="en-IN" dirty="0"/>
              <a:t>For example, if you request to withdraw $100 from a bank ATM, you may be given cash. Later you may make exactly the same request but be refused the money </a:t>
            </a:r>
            <a:r>
              <a:rPr lang="en-IN" dirty="0" smtClean="0"/>
              <a:t> (Why ?)</a:t>
            </a:r>
          </a:p>
          <a:p>
            <a:r>
              <a:rPr lang="en-IN" dirty="0" smtClean="0"/>
              <a:t>A </a:t>
            </a:r>
            <a:r>
              <a:rPr lang="en-IN" dirty="0"/>
              <a:t>state diagram can represent a model from the point of view of the system, the account or the customer.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900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ate transiti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66" y="1223962"/>
            <a:ext cx="771525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03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softwaretestinghelp.com/wp-content/qa/uploads/2013/12/State-Transition-Testing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2"/>
          <a:stretch/>
        </p:blipFill>
        <p:spPr bwMode="auto">
          <a:xfrm>
            <a:off x="238703" y="270164"/>
            <a:ext cx="5581650" cy="32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dn.softwaretestinghelp.com/wp-content/qa/uploads/2013/12/State-Transition-Testing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2" y="3999117"/>
            <a:ext cx="6407333" cy="106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82346" y="175992"/>
            <a:ext cx="32073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States :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Display Time(S1),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Change Time(S3),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Display Date(S2)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Change Date (S4</a:t>
            </a: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IN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Inputs :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Change Mode(CM),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Reset (R),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Time Set(TS),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Date Set(DS).</a:t>
            </a:r>
          </a:p>
          <a:p>
            <a:endParaRPr lang="en-IN" b="1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IN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Outputs are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Alter Time(AT),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Display Time(T),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Display Date(D),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Alter Date (AD).</a:t>
            </a:r>
            <a:endParaRPr lang="en-IN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126" name="Picture 6" descr="State Transition Testing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3" y="5419990"/>
            <a:ext cx="6334712" cy="125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66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state transition tes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3"/>
          <a:stretch/>
        </p:blipFill>
        <p:spPr bwMode="auto">
          <a:xfrm>
            <a:off x="332220" y="852053"/>
            <a:ext cx="4658064" cy="30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40582" y="112163"/>
            <a:ext cx="32073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STACK OPERATIONS </a:t>
            </a:r>
          </a:p>
          <a:p>
            <a:r>
              <a:rPr lang="en-IN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States </a:t>
            </a:r>
            <a:r>
              <a:rPr lang="en-IN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:</a:t>
            </a:r>
          </a:p>
          <a:p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Empty (S1),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Partially Filled(S2),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Full (S3) </a:t>
            </a: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End (S4)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IN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Inputs :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Push 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Pop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endParaRPr lang="en-IN" b="1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IN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Outputs are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Print Stack (S)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Print Error </a:t>
            </a:r>
            <a:r>
              <a:rPr lang="en-IN" dirty="0" err="1" smtClean="0">
                <a:solidFill>
                  <a:srgbClr val="222222"/>
                </a:solidFill>
                <a:latin typeface="Verdana" panose="020B0604030504040204" pitchFamily="34" charset="0"/>
              </a:rPr>
              <a:t>Msg</a:t>
            </a: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(E)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51779"/>
              </p:ext>
            </p:extLst>
          </p:nvPr>
        </p:nvGraphicFramePr>
        <p:xfrm>
          <a:off x="999020" y="458508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44"/>
                <a:gridCol w="754256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99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state transition model has four basic parts: </a:t>
            </a:r>
          </a:p>
          <a:p>
            <a:pPr marL="0" indent="0">
              <a:buNone/>
            </a:pPr>
            <a:r>
              <a:rPr lang="en-IN" dirty="0"/>
              <a:t>• the states that the software may occupy (open/closed or funded/insufficient funds); 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the transitions from one state to another (not all transitions are allowed); </a:t>
            </a:r>
          </a:p>
          <a:p>
            <a:pPr marL="0" indent="0">
              <a:buNone/>
            </a:pPr>
            <a:r>
              <a:rPr lang="en-IN" dirty="0"/>
              <a:t>• the events that cause a transition (closing a file or withdrawing money); </a:t>
            </a:r>
          </a:p>
          <a:p>
            <a:pPr marL="0" indent="0">
              <a:buNone/>
            </a:pPr>
            <a:r>
              <a:rPr lang="en-IN" dirty="0"/>
              <a:t>• the actions that result from a transition (an error message or being given your cash).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94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73" y="1007919"/>
            <a:ext cx="8936182" cy="466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455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White Box Testing - Structural Testing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718" y="1950316"/>
            <a:ext cx="10515600" cy="4351338"/>
          </a:xfrm>
        </p:spPr>
        <p:txBody>
          <a:bodyPr/>
          <a:lstStyle/>
          <a:p>
            <a:r>
              <a:rPr lang="en-IN" dirty="0" smtClean="0"/>
              <a:t>Also known as Glass Box testing</a:t>
            </a:r>
          </a:p>
          <a:p>
            <a:r>
              <a:rPr lang="en-IN" dirty="0" smtClean="0"/>
              <a:t>Internal </a:t>
            </a:r>
            <a:r>
              <a:rPr lang="en-IN" dirty="0"/>
              <a:t>structure/design/implementation of the item being tested is known to the tester. 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 descr="Image result for white box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57" y="3576926"/>
            <a:ext cx="4762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298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ndiabix.com/_files/images/software-testing/29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0" y="1430770"/>
            <a:ext cx="6401088" cy="40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2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White Box Testing </a:t>
            </a:r>
            <a:r>
              <a:rPr lang="en-IN" b="1" dirty="0" smtClean="0"/>
              <a:t>Techniques</a:t>
            </a:r>
            <a:endParaRPr lang="en-IN" dirty="0"/>
          </a:p>
          <a:p>
            <a:r>
              <a:rPr lang="en-IN" dirty="0"/>
              <a:t>Statement Coverage</a:t>
            </a:r>
          </a:p>
          <a:p>
            <a:r>
              <a:rPr lang="en-IN" dirty="0"/>
              <a:t>Branch Coverage</a:t>
            </a:r>
          </a:p>
          <a:p>
            <a:r>
              <a:rPr lang="en-IN" dirty="0"/>
              <a:t>Path Coverage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309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3739"/>
          </a:xfrm>
        </p:spPr>
        <p:txBody>
          <a:bodyPr/>
          <a:lstStyle/>
          <a:p>
            <a:r>
              <a:rPr lang="en-IN" b="1" dirty="0"/>
              <a:t>Statement Testing and Coverage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64" y="549996"/>
            <a:ext cx="10629899" cy="2005448"/>
          </a:xfrm>
        </p:spPr>
        <p:txBody>
          <a:bodyPr>
            <a:normAutofit fontScale="85000" lnSpcReduction="20000"/>
          </a:bodyPr>
          <a:lstStyle/>
          <a:p>
            <a:endParaRPr lang="en-IN" b="1" dirty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analysis focuses on each </a:t>
            </a:r>
            <a:r>
              <a:rPr lang="en-IN" i="1" dirty="0"/>
              <a:t>statement </a:t>
            </a:r>
            <a:r>
              <a:rPr lang="en-IN" dirty="0"/>
              <a:t>of the test object.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test </a:t>
            </a:r>
            <a:r>
              <a:rPr lang="en-IN" dirty="0" smtClean="0"/>
              <a:t>cases execute all </a:t>
            </a:r>
            <a:r>
              <a:rPr lang="en-IN" dirty="0"/>
              <a:t>statements of </a:t>
            </a:r>
            <a:r>
              <a:rPr lang="en-IN" dirty="0" smtClean="0"/>
              <a:t>the test </a:t>
            </a:r>
            <a:r>
              <a:rPr lang="en-IN" dirty="0"/>
              <a:t>object.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first step is to translate the source code into a control </a:t>
            </a:r>
            <a:r>
              <a:rPr lang="en-IN" dirty="0" smtClean="0"/>
              <a:t>flow graph.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367" y="2090560"/>
            <a:ext cx="4970084" cy="394655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87583" y="2171700"/>
            <a:ext cx="5354781" cy="4062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i="1" dirty="0" smtClean="0">
                <a:solidFill>
                  <a:srgbClr val="FF0000"/>
                </a:solidFill>
              </a:rPr>
              <a:t>If(condition)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i="1" dirty="0" smtClean="0">
                <a:solidFill>
                  <a:srgbClr val="FF0000"/>
                </a:solidFill>
              </a:rPr>
              <a:t>	If(condition)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i="1" dirty="0" smtClean="0">
                <a:solidFill>
                  <a:srgbClr val="FF0000"/>
                </a:solidFill>
              </a:rPr>
              <a:t>		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i="1" dirty="0" smtClean="0">
                <a:solidFill>
                  <a:srgbClr val="FF0000"/>
                </a:solidFill>
              </a:rPr>
              <a:t>			Set of statements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i="1" dirty="0" smtClean="0">
                <a:solidFill>
                  <a:srgbClr val="FF0000"/>
                </a:solidFill>
              </a:rPr>
              <a:t>		While(condition)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i="1" dirty="0" smtClean="0">
                <a:solidFill>
                  <a:srgbClr val="FF0000"/>
                </a:solidFill>
              </a:rPr>
              <a:t>	</a:t>
            </a:r>
            <a:r>
              <a:rPr lang="en-IN" i="1" dirty="0" err="1" smtClean="0">
                <a:solidFill>
                  <a:srgbClr val="FF0000"/>
                </a:solidFill>
              </a:rPr>
              <a:t>Endif</a:t>
            </a:r>
            <a:endParaRPr lang="en-IN" i="1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i="1" dirty="0" err="1" smtClean="0">
                <a:solidFill>
                  <a:srgbClr val="FF0000"/>
                </a:solidFill>
              </a:rPr>
              <a:t>Endif</a:t>
            </a:r>
            <a:endParaRPr lang="en-IN" i="1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i="1" dirty="0" smtClean="0">
                <a:solidFill>
                  <a:srgbClr val="FF0000"/>
                </a:solidFill>
              </a:rPr>
              <a:t>Print statement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i="1" dirty="0" smtClean="0">
                <a:solidFill>
                  <a:srgbClr val="FF0000"/>
                </a:solidFill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03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Question 5   What is the main difference between a walkthrough and an inspection?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a. An inspection is led by the authors, whilst a walk through is led by a trained moderator.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b. An inspection has a trained leader, whilst a walk through has no leader.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c. Authors are not present during inspections, whilst they are during walkthroughs.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d. A walkthrough is led by the author, whilst an inspection  is led by a trained moderator. </a:t>
            </a:r>
            <a:endParaRPr lang="en-IN" dirty="0"/>
          </a:p>
          <a:p>
            <a:r>
              <a:rPr lang="en-US" dirty="0"/>
              <a:t>Question 6   Which of the following characteristics and types of review processes belong together?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1. Led by the author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2. Undocumented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3. No management participation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4. Led by a trained moderator or leader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s. Inspection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t. Technical review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u. Informal review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v. Walkthrough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a. s = 4, t = 3, u = 2  v = 1 b.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b. s = 1, t = 3, u = 2, v = 4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c. </a:t>
            </a:r>
            <a:r>
              <a:rPr lang="en-US" dirty="0"/>
              <a:t>s = 2, t = 4, u = 3, v = 1 and 2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037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89709"/>
            <a:ext cx="10872355" cy="5642264"/>
          </a:xfrm>
        </p:spPr>
        <p:txBody>
          <a:bodyPr>
            <a:normAutofit/>
          </a:bodyPr>
          <a:lstStyle/>
          <a:p>
            <a:r>
              <a:rPr lang="pt-BR" b="1" dirty="0" smtClean="0"/>
              <a:t>Statement Coverage 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>
                <a:solidFill>
                  <a:srgbClr val="FF0000"/>
                </a:solidFill>
              </a:rPr>
              <a:t>, b, f, g, h, d, </a:t>
            </a:r>
            <a:r>
              <a:rPr lang="pt-BR" dirty="0" smtClean="0">
                <a:solidFill>
                  <a:srgbClr val="FF0000"/>
                </a:solidFill>
              </a:rPr>
              <a:t>e</a:t>
            </a:r>
          </a:p>
          <a:p>
            <a:r>
              <a:rPr lang="pt-BR" b="1" dirty="0" smtClean="0"/>
              <a:t>Branch Coverage 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>
                <a:solidFill>
                  <a:srgbClr val="FF0000"/>
                </a:solidFill>
              </a:rPr>
              <a:t>, b, c, d, </a:t>
            </a:r>
            <a:r>
              <a:rPr lang="pt-BR" dirty="0" smtClean="0">
                <a:solidFill>
                  <a:srgbClr val="FF0000"/>
                </a:solidFill>
              </a:rPr>
              <a:t>e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a</a:t>
            </a:r>
            <a:r>
              <a:rPr lang="pt-BR" dirty="0">
                <a:solidFill>
                  <a:srgbClr val="FF0000"/>
                </a:solidFill>
              </a:rPr>
              <a:t>, b, f, g, h, d, e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a</a:t>
            </a:r>
            <a:r>
              <a:rPr lang="pt-BR" dirty="0">
                <a:solidFill>
                  <a:srgbClr val="FF0000"/>
                </a:solidFill>
              </a:rPr>
              <a:t>, b, f, g, i, g, h, d, 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	a</a:t>
            </a:r>
            <a:r>
              <a:rPr lang="en-IN" dirty="0">
                <a:solidFill>
                  <a:srgbClr val="FF0000"/>
                </a:solidFill>
              </a:rPr>
              <a:t>, k, </a:t>
            </a:r>
            <a:r>
              <a:rPr lang="en-IN" dirty="0" smtClean="0">
                <a:solidFill>
                  <a:srgbClr val="FF0000"/>
                </a:solidFill>
              </a:rPr>
              <a:t>e</a:t>
            </a:r>
          </a:p>
          <a:p>
            <a:r>
              <a:rPr lang="en-IN" b="1" dirty="0" smtClean="0"/>
              <a:t>Test </a:t>
            </a:r>
            <a:r>
              <a:rPr lang="en-IN" b="1" dirty="0"/>
              <a:t>Exit </a:t>
            </a:r>
            <a:r>
              <a:rPr lang="en-IN" b="1" dirty="0" smtClean="0"/>
              <a:t>Criteria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Statement </a:t>
            </a:r>
            <a:r>
              <a:rPr lang="en-IN" sz="2400" dirty="0">
                <a:solidFill>
                  <a:srgbClr val="FF0000"/>
                </a:solidFill>
              </a:rPr>
              <a:t>coverage </a:t>
            </a:r>
            <a:r>
              <a:rPr lang="en-IN" sz="2400" dirty="0" smtClean="0">
                <a:solidFill>
                  <a:srgbClr val="FF0000"/>
                </a:solidFill>
              </a:rPr>
              <a:t>=(no </a:t>
            </a:r>
            <a:r>
              <a:rPr lang="en-IN" sz="2400" dirty="0">
                <a:solidFill>
                  <a:srgbClr val="FF0000"/>
                </a:solidFill>
              </a:rPr>
              <a:t>of executed statements / total </a:t>
            </a:r>
            <a:r>
              <a:rPr lang="en-IN" sz="2400" dirty="0" smtClean="0">
                <a:solidFill>
                  <a:srgbClr val="FF0000"/>
                </a:solidFill>
              </a:rPr>
              <a:t>no </a:t>
            </a:r>
            <a:r>
              <a:rPr lang="en-IN" sz="2400" dirty="0">
                <a:solidFill>
                  <a:srgbClr val="FF0000"/>
                </a:solidFill>
              </a:rPr>
              <a:t>of statements) </a:t>
            </a:r>
            <a:r>
              <a:rPr lang="en-IN" sz="2400" dirty="0" smtClean="0">
                <a:solidFill>
                  <a:srgbClr val="FF0000"/>
                </a:solidFill>
              </a:rPr>
              <a:t>100</a:t>
            </a:r>
            <a:r>
              <a:rPr lang="en-IN" sz="2400" dirty="0">
                <a:solidFill>
                  <a:srgbClr val="FF0000"/>
                </a:solidFill>
              </a:rPr>
              <a:t>%</a:t>
            </a:r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Branch </a:t>
            </a:r>
            <a:r>
              <a:rPr lang="en-IN" sz="2400" dirty="0">
                <a:solidFill>
                  <a:srgbClr val="FF0000"/>
                </a:solidFill>
              </a:rPr>
              <a:t>coverage </a:t>
            </a:r>
            <a:r>
              <a:rPr lang="en-IN" sz="2400" dirty="0" smtClean="0">
                <a:solidFill>
                  <a:srgbClr val="FF0000"/>
                </a:solidFill>
              </a:rPr>
              <a:t>= (no </a:t>
            </a:r>
            <a:r>
              <a:rPr lang="en-IN" sz="2400" dirty="0">
                <a:solidFill>
                  <a:srgbClr val="FF0000"/>
                </a:solidFill>
              </a:rPr>
              <a:t>of executed branches / total </a:t>
            </a:r>
            <a:r>
              <a:rPr lang="en-IN" sz="2400" dirty="0" smtClean="0">
                <a:solidFill>
                  <a:srgbClr val="FF0000"/>
                </a:solidFill>
              </a:rPr>
              <a:t>no </a:t>
            </a:r>
            <a:r>
              <a:rPr lang="en-IN" sz="2400" dirty="0">
                <a:solidFill>
                  <a:srgbClr val="FF0000"/>
                </a:solidFill>
              </a:rPr>
              <a:t>of branches) × 100%</a:t>
            </a:r>
          </a:p>
        </p:txBody>
      </p:sp>
    </p:spTree>
    <p:extLst>
      <p:ext uri="{BB962C8B-B14F-4D97-AF65-F5344CB8AC3E}">
        <p14:creationId xmlns:p14="http://schemas.microsoft.com/office/powerpoint/2010/main" val="2392804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Statement Testing and Branch Testing – Not sufficient for programs with loops</a:t>
            </a:r>
          </a:p>
          <a:p>
            <a:r>
              <a:rPr lang="en-IN" dirty="0"/>
              <a:t>Usually a loop is repeated more than once. Further possible sequences </a:t>
            </a:r>
            <a:r>
              <a:rPr lang="en-IN" dirty="0" smtClean="0"/>
              <a:t>of branches </a:t>
            </a:r>
            <a:r>
              <a:rPr lang="en-IN" dirty="0"/>
              <a:t>through the graph of the program are as follows: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>
                <a:solidFill>
                  <a:srgbClr val="FF0000"/>
                </a:solidFill>
              </a:rPr>
              <a:t>, b, f, g, i, g, i, g, h, d, e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a</a:t>
            </a:r>
            <a:r>
              <a:rPr lang="pt-BR" dirty="0">
                <a:solidFill>
                  <a:srgbClr val="FF0000"/>
                </a:solidFill>
              </a:rPr>
              <a:t>, b, f, g, i, g, i, g, i, g, h, d, 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	a</a:t>
            </a:r>
            <a:r>
              <a:rPr lang="en-IN" dirty="0">
                <a:solidFill>
                  <a:srgbClr val="FF0000"/>
                </a:solidFill>
              </a:rPr>
              <a:t>, b, f, g,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, g,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, g,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, g,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, g, h, d, </a:t>
            </a:r>
            <a:r>
              <a:rPr lang="en-IN" dirty="0" smtClean="0">
                <a:solidFill>
                  <a:srgbClr val="FF0000"/>
                </a:solidFill>
              </a:rPr>
              <a:t>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61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91" y="641060"/>
            <a:ext cx="10515600" cy="60818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Assignment – 8/50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Observe </a:t>
            </a:r>
            <a:r>
              <a:rPr lang="en-IN" dirty="0"/>
              <a:t>the following code </a:t>
            </a:r>
            <a:r>
              <a:rPr lang="en-IN" dirty="0" smtClean="0"/>
              <a:t>and Perform the following.</a:t>
            </a:r>
          </a:p>
          <a:p>
            <a:r>
              <a:rPr lang="en-IN" dirty="0" smtClean="0"/>
              <a:t>Create a Control Flow Graph</a:t>
            </a:r>
          </a:p>
          <a:p>
            <a:r>
              <a:rPr lang="en-IN" dirty="0" smtClean="0"/>
              <a:t>Create Test cases for Statement Coverage, Branch Coverage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rgbClr val="FF0000"/>
                </a:solidFill>
              </a:rPr>
              <a:t>if </a:t>
            </a:r>
            <a:r>
              <a:rPr lang="en-IN" i="1" dirty="0">
                <a:solidFill>
                  <a:srgbClr val="FF0000"/>
                </a:solidFill>
              </a:rPr>
              <a:t>(extras &gt;= 3) </a:t>
            </a:r>
            <a:endParaRPr lang="en-IN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	</a:t>
            </a:r>
            <a:r>
              <a:rPr lang="en-IN" i="1" dirty="0" err="1" smtClean="0">
                <a:solidFill>
                  <a:srgbClr val="FF0000"/>
                </a:solidFill>
              </a:rPr>
              <a:t>addon_discount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= 10;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else if (extras &gt;= 5) </a:t>
            </a:r>
            <a:endParaRPr lang="en-IN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	</a:t>
            </a:r>
            <a:r>
              <a:rPr lang="en-IN" i="1" dirty="0" err="1" smtClean="0">
                <a:solidFill>
                  <a:srgbClr val="FF0000"/>
                </a:solidFill>
              </a:rPr>
              <a:t>addon_discount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= 15;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else </a:t>
            </a:r>
            <a:r>
              <a:rPr lang="en-IN" i="1" dirty="0" err="1">
                <a:solidFill>
                  <a:srgbClr val="FF0000"/>
                </a:solidFill>
              </a:rPr>
              <a:t>addon_discount</a:t>
            </a:r>
            <a:r>
              <a:rPr lang="en-IN" i="1" dirty="0">
                <a:solidFill>
                  <a:srgbClr val="FF0000"/>
                </a:solidFill>
              </a:rPr>
              <a:t> = 0;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if (discount &gt; </a:t>
            </a:r>
            <a:r>
              <a:rPr lang="en-IN" i="1" dirty="0" err="1">
                <a:solidFill>
                  <a:srgbClr val="FF0000"/>
                </a:solidFill>
              </a:rPr>
              <a:t>addon_discount</a:t>
            </a:r>
            <a:r>
              <a:rPr lang="en-IN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rgbClr val="FF0000"/>
                </a:solidFill>
              </a:rPr>
              <a:t>	</a:t>
            </a:r>
            <a:r>
              <a:rPr lang="en-IN" i="1" dirty="0" err="1" smtClean="0">
                <a:solidFill>
                  <a:srgbClr val="FF0000"/>
                </a:solidFill>
              </a:rPr>
              <a:t>addon_discount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= discount;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rgbClr val="FF0000"/>
                </a:solidFill>
              </a:rPr>
              <a:t>result </a:t>
            </a:r>
            <a:r>
              <a:rPr lang="en-IN" i="1" dirty="0">
                <a:solidFill>
                  <a:srgbClr val="FF0000"/>
                </a:solidFill>
              </a:rPr>
              <a:t>= </a:t>
            </a:r>
            <a:r>
              <a:rPr lang="en-IN" i="1" dirty="0" err="1" smtClean="0">
                <a:solidFill>
                  <a:srgbClr val="FF0000"/>
                </a:solidFill>
              </a:rPr>
              <a:t>baseprice</a:t>
            </a:r>
            <a:r>
              <a:rPr lang="en-IN" i="1" dirty="0" smtClean="0">
                <a:solidFill>
                  <a:srgbClr val="FF0000"/>
                </a:solidFill>
              </a:rPr>
              <a:t>/100.0</a:t>
            </a:r>
            <a:r>
              <a:rPr lang="en-IN" i="1" dirty="0">
                <a:solidFill>
                  <a:srgbClr val="FF0000"/>
                </a:solidFill>
              </a:rPr>
              <a:t>*(100-addon_discount);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return (result);</a:t>
            </a:r>
          </a:p>
        </p:txBody>
      </p:sp>
    </p:spTree>
    <p:extLst>
      <p:ext uri="{BB962C8B-B14F-4D97-AF65-F5344CB8AC3E}">
        <p14:creationId xmlns:p14="http://schemas.microsoft.com/office/powerpoint/2010/main" val="3134632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Statement Coverage</a:t>
            </a:r>
            <a:endParaRPr lang="en-IN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>
                <a:solidFill>
                  <a:srgbClr val="FF0000"/>
                </a:solidFill>
              </a:rPr>
              <a:t>, b, c, j, k, l, n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a</a:t>
            </a:r>
            <a:r>
              <a:rPr lang="pt-BR" dirty="0">
                <a:solidFill>
                  <a:srgbClr val="FF0000"/>
                </a:solidFill>
              </a:rPr>
              <a:t>, d, e, f, i, j, k, l, n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a</a:t>
            </a:r>
            <a:r>
              <a:rPr lang="pt-BR" dirty="0">
                <a:solidFill>
                  <a:srgbClr val="FF0000"/>
                </a:solidFill>
              </a:rPr>
              <a:t>, d, g, h, i, j, k, l, </a:t>
            </a:r>
            <a:r>
              <a:rPr lang="pt-BR" dirty="0" smtClean="0">
                <a:solidFill>
                  <a:srgbClr val="FF0000"/>
                </a:solidFill>
              </a:rPr>
              <a:t>n</a:t>
            </a:r>
          </a:p>
          <a:p>
            <a:r>
              <a:rPr lang="pt-BR" dirty="0" smtClean="0"/>
              <a:t>Branch Coverage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>
                <a:solidFill>
                  <a:srgbClr val="FF0000"/>
                </a:solidFill>
              </a:rPr>
              <a:t>, b, c, j, m, 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173" y="1066213"/>
            <a:ext cx="5981586" cy="49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3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8361" y="950337"/>
            <a:ext cx="10398616" cy="4709545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4439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Assignment – 8/50</a:t>
            </a:r>
            <a:endParaRPr lang="en-US" sz="1600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1.  Compare Black-Box Testing and White-Box Testing</a:t>
            </a:r>
            <a:endParaRPr lang="en-US" sz="16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2.  Draw a flow chart for the given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pseudocode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and d</a:t>
            </a:r>
            <a:r>
              <a:rPr lang="en-US" sz="16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esign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</a:rPr>
              <a:t>test cases which will cover the entire path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Verdana" panose="020B0604030504040204" pitchFamily="34" charset="0"/>
              </a:rPr>
              <a:t>Consider this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FF9900"/>
                </a:solidFill>
                <a:effectLst/>
                <a:latin typeface="Verdana" panose="020B0604030504040204" pitchFamily="34" charset="0"/>
              </a:rPr>
              <a:t>pseudocode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INPUT A &amp;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C =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IF C&gt;100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    PRINT “ITS DONE”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END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IF A&gt;50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    PRINT “ITS PENDING”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END IF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079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.softwaretestinghelp.com/wp-content/qa/uploads/2015/02/Path-coverage-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3"/>
          <a:stretch/>
        </p:blipFill>
        <p:spPr bwMode="auto">
          <a:xfrm>
            <a:off x="792748" y="384464"/>
            <a:ext cx="4907787" cy="6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57454" y="249974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Design test cases which will cover the entire path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IN" b="1" dirty="0">
                <a:solidFill>
                  <a:srgbClr val="00B0F0"/>
                </a:solidFill>
              </a:rPr>
              <a:t>TestCase_01:</a:t>
            </a:r>
            <a:r>
              <a:rPr lang="en-IN" dirty="0">
                <a:solidFill>
                  <a:srgbClr val="00B0F0"/>
                </a:solidFill>
              </a:rPr>
              <a:t> A=50, </a:t>
            </a:r>
            <a:r>
              <a:rPr lang="en-IN" dirty="0" smtClean="0">
                <a:solidFill>
                  <a:srgbClr val="00B0F0"/>
                </a:solidFill>
              </a:rPr>
              <a:t>B=60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rgbClr val="00B0F0"/>
                </a:solidFill>
              </a:rPr>
              <a:t>TestCase_02</a:t>
            </a:r>
            <a:r>
              <a:rPr lang="en-IN" dirty="0">
                <a:solidFill>
                  <a:srgbClr val="00B0F0"/>
                </a:solidFill>
              </a:rPr>
              <a:t>: A=55, B=40</a:t>
            </a:r>
          </a:p>
          <a:p>
            <a:endParaRPr lang="en-IN" b="1" dirty="0" smtClean="0">
              <a:solidFill>
                <a:srgbClr val="00B0F0"/>
              </a:solidFill>
            </a:endParaRPr>
          </a:p>
          <a:p>
            <a:r>
              <a:rPr lang="en-IN" b="1" dirty="0" smtClean="0">
                <a:solidFill>
                  <a:srgbClr val="00B0F0"/>
                </a:solidFill>
              </a:rPr>
              <a:t>TestCase_03</a:t>
            </a:r>
            <a:r>
              <a:rPr lang="en-IN" b="1" dirty="0">
                <a:solidFill>
                  <a:srgbClr val="00B0F0"/>
                </a:solidFill>
              </a:rPr>
              <a:t>: </a:t>
            </a:r>
            <a:r>
              <a:rPr lang="en-IN" dirty="0">
                <a:solidFill>
                  <a:srgbClr val="00B0F0"/>
                </a:solidFill>
              </a:rPr>
              <a:t>A=40, B=65</a:t>
            </a:r>
          </a:p>
          <a:p>
            <a:endParaRPr lang="en-IN" b="1" dirty="0" smtClean="0">
              <a:solidFill>
                <a:srgbClr val="00B0F0"/>
              </a:solidFill>
            </a:endParaRPr>
          </a:p>
          <a:p>
            <a:r>
              <a:rPr lang="en-IN" b="1" dirty="0" smtClean="0">
                <a:solidFill>
                  <a:srgbClr val="00B0F0"/>
                </a:solidFill>
              </a:rPr>
              <a:t>TestCase_04</a:t>
            </a:r>
            <a:r>
              <a:rPr lang="en-IN" b="1" dirty="0">
                <a:solidFill>
                  <a:srgbClr val="00B0F0"/>
                </a:solidFill>
              </a:rPr>
              <a:t>: </a:t>
            </a:r>
            <a:r>
              <a:rPr lang="en-IN" dirty="0">
                <a:solidFill>
                  <a:srgbClr val="00B0F0"/>
                </a:solidFill>
              </a:rPr>
              <a:t>A=30, B=30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027"/>
            <a:ext cx="10515600" cy="5750936"/>
          </a:xfrm>
        </p:spPr>
        <p:txBody>
          <a:bodyPr>
            <a:normAutofit/>
          </a:bodyPr>
          <a:lstStyle/>
          <a:p>
            <a:r>
              <a:rPr lang="en-US" dirty="0"/>
              <a:t>Question 7   Which of the following statements about early test design are true and which are false?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1. Defects found during early test design are more expensive to fix.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2. Early test design can find defects.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3. Early test design can cause changes to the requirements.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4. Early test design takes more effort.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a. 1 and 3 are true. 2 and 4 are false.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dirty="0"/>
              <a:t>. 2 is true. 1, 3 and 4 are false.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c. 2 and 3 are true. 1 and 4 are false.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96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Dynamic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Black-Box and White-Box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31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Black Box Testing</a:t>
            </a:r>
            <a:br>
              <a:rPr lang="en-IN" dirty="0" smtClean="0"/>
            </a:br>
            <a:r>
              <a:rPr lang="en-IN" dirty="0" smtClean="0"/>
              <a:t>Functional / </a:t>
            </a:r>
            <a:r>
              <a:rPr lang="en-IN" dirty="0" err="1" smtClean="0"/>
              <a:t>Behavioral</a:t>
            </a:r>
            <a:r>
              <a:rPr lang="en-IN" dirty="0" smtClean="0"/>
              <a:t> Testing</a:t>
            </a:r>
            <a:endParaRPr lang="en-IN" dirty="0"/>
          </a:p>
        </p:txBody>
      </p:sp>
      <p:pic>
        <p:nvPicPr>
          <p:cNvPr id="4" name="Content Placeholder 3" descr="black box testing 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86" y="2386879"/>
            <a:ext cx="4310496" cy="2974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14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method attempts to find errors in the following categories:</a:t>
            </a:r>
          </a:p>
          <a:p>
            <a:r>
              <a:rPr lang="en-IN" dirty="0">
                <a:solidFill>
                  <a:srgbClr val="00B0F0"/>
                </a:solidFill>
              </a:rPr>
              <a:t>Incorrect or missing functions</a:t>
            </a:r>
          </a:p>
          <a:p>
            <a:r>
              <a:rPr lang="en-IN" dirty="0">
                <a:solidFill>
                  <a:srgbClr val="00B0F0"/>
                </a:solidFill>
              </a:rPr>
              <a:t>Interface errors</a:t>
            </a:r>
          </a:p>
          <a:p>
            <a:r>
              <a:rPr lang="en-IN" dirty="0">
                <a:solidFill>
                  <a:srgbClr val="00B0F0"/>
                </a:solidFill>
              </a:rPr>
              <a:t>Errors in data structures or external database access</a:t>
            </a:r>
          </a:p>
          <a:p>
            <a:r>
              <a:rPr lang="en-IN" dirty="0" err="1">
                <a:solidFill>
                  <a:srgbClr val="00B0F0"/>
                </a:solidFill>
              </a:rPr>
              <a:t>Behavior</a:t>
            </a:r>
            <a:r>
              <a:rPr lang="en-IN" dirty="0">
                <a:solidFill>
                  <a:srgbClr val="00B0F0"/>
                </a:solidFill>
              </a:rPr>
              <a:t> or performance errors</a:t>
            </a:r>
          </a:p>
          <a:p>
            <a:r>
              <a:rPr lang="en-IN" dirty="0">
                <a:solidFill>
                  <a:srgbClr val="00B0F0"/>
                </a:solidFill>
              </a:rPr>
              <a:t>Initialization and termination errors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42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Equivalence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Specification-based Black-Box technique</a:t>
            </a:r>
            <a:endParaRPr lang="en-IN" dirty="0"/>
          </a:p>
          <a:p>
            <a:r>
              <a:rPr lang="en-IN" dirty="0"/>
              <a:t>only one condition from each </a:t>
            </a:r>
            <a:r>
              <a:rPr lang="en-IN" dirty="0" smtClean="0"/>
              <a:t>partition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48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299002"/>
            <a:ext cx="6277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Example 1: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Assume, we have to test a field which accepts Age 18 – 56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5" descr="Equivalence Partitioni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4347001"/>
            <a:ext cx="40576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2361337"/>
            <a:ext cx="980396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Valid Input: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18 – 56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Invalid </a:t>
            </a:r>
            <a:r>
              <a:rPr kumimoji="0" lang="en-US" b="0" i="0" u="sng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Input: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less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than or equal to 17 (&lt;=17), greater than or equal to 57 (&gt;=57)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Valid Class: 18 – 56 = Pick any one input test data from 18 – 56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Invalid Class 1: &lt;=17 = Pick any one input test data less than or equal to 17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Invalid Class 2: &gt;=57 = Pick any one input test data greater than or equal to 57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We have one valid and two invalid conditions here.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9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1666</Words>
  <Application>Microsoft Office PowerPoint</Application>
  <PresentationFormat>Widescreen</PresentationFormat>
  <Paragraphs>342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 Unicode MS</vt:lpstr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Dynamic Testing</vt:lpstr>
      <vt:lpstr>Black Box Testing Functional / Behavioral Testing</vt:lpstr>
      <vt:lpstr>PowerPoint Presentation</vt:lpstr>
      <vt:lpstr>Equivalence Partitioning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table testing </vt:lpstr>
      <vt:lpstr>PowerPoint Presentation</vt:lpstr>
      <vt:lpstr>PowerPoint Presentation</vt:lpstr>
      <vt:lpstr>PowerPoint Presentation</vt:lpstr>
      <vt:lpstr>State transition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White Box Testing - Structural Testing </vt:lpstr>
      <vt:lpstr>PowerPoint Presentation</vt:lpstr>
      <vt:lpstr>PowerPoint Presentation</vt:lpstr>
      <vt:lpstr>Statement Testing and Coverage</vt:lpstr>
      <vt:lpstr>PowerPoint Presentation</vt:lpstr>
      <vt:lpstr>Path Testing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Testing</dc:title>
  <dc:creator>Jayasree Ravi</dc:creator>
  <cp:lastModifiedBy>Jayasree Ravi</cp:lastModifiedBy>
  <cp:revision>43</cp:revision>
  <dcterms:created xsi:type="dcterms:W3CDTF">2018-07-26T06:14:18Z</dcterms:created>
  <dcterms:modified xsi:type="dcterms:W3CDTF">2018-08-09T04:25:04Z</dcterms:modified>
</cp:coreProperties>
</file>