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325" r:id="rId5"/>
    <p:sldId id="327" r:id="rId6"/>
    <p:sldId id="328" r:id="rId7"/>
    <p:sldId id="329" r:id="rId8"/>
    <p:sldId id="330" r:id="rId9"/>
    <p:sldId id="331" r:id="rId10"/>
    <p:sldId id="332" r:id="rId11"/>
    <p:sldId id="333" r:id="rId12"/>
    <p:sldId id="334" r:id="rId13"/>
    <p:sldId id="341" r:id="rId14"/>
    <p:sldId id="340"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7" r:id="rId30"/>
    <p:sldId id="356" r:id="rId31"/>
    <p:sldId id="371" r:id="rId32"/>
    <p:sldId id="372" r:id="rId33"/>
    <p:sldId id="373" r:id="rId34"/>
    <p:sldId id="375" r:id="rId35"/>
    <p:sldId id="374" r:id="rId36"/>
    <p:sldId id="376" r:id="rId37"/>
    <p:sldId id="337" r:id="rId38"/>
    <p:sldId id="338" r:id="rId39"/>
    <p:sldId id="370" r:id="rId40"/>
    <p:sldId id="368" r:id="rId41"/>
    <p:sldId id="33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116" d="100"/>
          <a:sy n="116" d="100"/>
        </p:scale>
        <p:origin x="390" y="9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dha B" userId="81ea11636f37160c" providerId="LiveId" clId="{D3A36893-0B07-47D4-9847-47CCE6567D84}"/>
    <pc:docChg chg="undo custSel addSld delSld modSld sldOrd">
      <pc:chgData name="Swedha B" userId="81ea11636f37160c" providerId="LiveId" clId="{D3A36893-0B07-47D4-9847-47CCE6567D84}" dt="2022-11-30T08:07:10.836" v="768" actId="255"/>
      <pc:docMkLst>
        <pc:docMk/>
      </pc:docMkLst>
      <pc:sldChg chg="del">
        <pc:chgData name="Swedha B" userId="81ea11636f37160c" providerId="LiveId" clId="{D3A36893-0B07-47D4-9847-47CCE6567D84}" dt="2022-11-27T05:08:59.778" v="0" actId="47"/>
        <pc:sldMkLst>
          <pc:docMk/>
          <pc:sldMk cId="2910866480" sldId="326"/>
        </pc:sldMkLst>
      </pc:sldChg>
      <pc:sldChg chg="modSp mod">
        <pc:chgData name="Swedha B" userId="81ea11636f37160c" providerId="LiveId" clId="{D3A36893-0B07-47D4-9847-47CCE6567D84}" dt="2022-11-30T08:06:23.137" v="758" actId="2711"/>
        <pc:sldMkLst>
          <pc:docMk/>
          <pc:sldMk cId="2810133685" sldId="327"/>
        </pc:sldMkLst>
        <pc:spChg chg="mod">
          <ac:chgData name="Swedha B" userId="81ea11636f37160c" providerId="LiveId" clId="{D3A36893-0B07-47D4-9847-47CCE6567D84}" dt="2022-11-30T08:06:23.137" v="758" actId="2711"/>
          <ac:spMkLst>
            <pc:docMk/>
            <pc:sldMk cId="2810133685" sldId="327"/>
            <ac:spMk id="3" creationId="{77C9C890-ADC6-0AA7-BBC0-05E856AA7C3C}"/>
          </ac:spMkLst>
        </pc:spChg>
      </pc:sldChg>
      <pc:sldChg chg="modSp mod">
        <pc:chgData name="Swedha B" userId="81ea11636f37160c" providerId="LiveId" clId="{D3A36893-0B07-47D4-9847-47CCE6567D84}" dt="2022-11-30T08:06:22.809" v="756" actId="2711"/>
        <pc:sldMkLst>
          <pc:docMk/>
          <pc:sldMk cId="2924417010" sldId="328"/>
        </pc:sldMkLst>
        <pc:spChg chg="mod">
          <ac:chgData name="Swedha B" userId="81ea11636f37160c" providerId="LiveId" clId="{D3A36893-0B07-47D4-9847-47CCE6567D84}" dt="2022-11-30T08:06:22.809" v="756" actId="2711"/>
          <ac:spMkLst>
            <pc:docMk/>
            <pc:sldMk cId="2924417010" sldId="328"/>
            <ac:spMk id="4" creationId="{78D3FE44-803A-0FCA-D29B-EB40225C360F}"/>
          </ac:spMkLst>
        </pc:spChg>
      </pc:sldChg>
      <pc:sldChg chg="modSp mod">
        <pc:chgData name="Swedha B" userId="81ea11636f37160c" providerId="LiveId" clId="{D3A36893-0B07-47D4-9847-47CCE6567D84}" dt="2022-11-30T08:06:22.480" v="754" actId="2711"/>
        <pc:sldMkLst>
          <pc:docMk/>
          <pc:sldMk cId="1263875044" sldId="329"/>
        </pc:sldMkLst>
        <pc:spChg chg="mod">
          <ac:chgData name="Swedha B" userId="81ea11636f37160c" providerId="LiveId" clId="{D3A36893-0B07-47D4-9847-47CCE6567D84}" dt="2022-11-30T08:06:22.480" v="754" actId="2711"/>
          <ac:spMkLst>
            <pc:docMk/>
            <pc:sldMk cId="1263875044" sldId="329"/>
            <ac:spMk id="7" creationId="{D9C5FF42-7585-8188-7753-0DEB308F2873}"/>
          </ac:spMkLst>
        </pc:spChg>
      </pc:sldChg>
      <pc:sldChg chg="modSp mod">
        <pc:chgData name="Swedha B" userId="81ea11636f37160c" providerId="LiveId" clId="{D3A36893-0B07-47D4-9847-47CCE6567D84}" dt="2022-11-30T08:06:22.308" v="753" actId="2711"/>
        <pc:sldMkLst>
          <pc:docMk/>
          <pc:sldMk cId="1239358510" sldId="330"/>
        </pc:sldMkLst>
        <pc:graphicFrameChg chg="modGraphic">
          <ac:chgData name="Swedha B" userId="81ea11636f37160c" providerId="LiveId" clId="{D3A36893-0B07-47D4-9847-47CCE6567D84}" dt="2022-11-30T08:06:22.308" v="753" actId="2711"/>
          <ac:graphicFrameMkLst>
            <pc:docMk/>
            <pc:sldMk cId="1239358510" sldId="330"/>
            <ac:graphicFrameMk id="8" creationId="{39580871-80EB-77BF-A7B0-F3435CA5720E}"/>
          </ac:graphicFrameMkLst>
        </pc:graphicFrameChg>
      </pc:sldChg>
      <pc:sldChg chg="modSp mod">
        <pc:chgData name="Swedha B" userId="81ea11636f37160c" providerId="LiveId" clId="{D3A36893-0B07-47D4-9847-47CCE6567D84}" dt="2022-11-30T08:06:22.011" v="751" actId="14734"/>
        <pc:sldMkLst>
          <pc:docMk/>
          <pc:sldMk cId="2590855744" sldId="331"/>
        </pc:sldMkLst>
        <pc:graphicFrameChg chg="modGraphic">
          <ac:chgData name="Swedha B" userId="81ea11636f37160c" providerId="LiveId" clId="{D3A36893-0B07-47D4-9847-47CCE6567D84}" dt="2022-11-30T08:06:22.011" v="751" actId="14734"/>
          <ac:graphicFrameMkLst>
            <pc:docMk/>
            <pc:sldMk cId="2590855744" sldId="331"/>
            <ac:graphicFrameMk id="11" creationId="{DB2D0F2F-6591-1FB7-8255-AD9313386656}"/>
          </ac:graphicFrameMkLst>
        </pc:graphicFrameChg>
      </pc:sldChg>
      <pc:sldChg chg="modSp mod">
        <pc:chgData name="Swedha B" userId="81ea11636f37160c" providerId="LiveId" clId="{D3A36893-0B07-47D4-9847-47CCE6567D84}" dt="2022-11-30T08:06:21.542" v="748" actId="2711"/>
        <pc:sldMkLst>
          <pc:docMk/>
          <pc:sldMk cId="4146645359" sldId="332"/>
        </pc:sldMkLst>
        <pc:spChg chg="mod">
          <ac:chgData name="Swedha B" userId="81ea11636f37160c" providerId="LiveId" clId="{D3A36893-0B07-47D4-9847-47CCE6567D84}" dt="2022-11-30T08:06:21.542" v="748" actId="2711"/>
          <ac:spMkLst>
            <pc:docMk/>
            <pc:sldMk cId="4146645359" sldId="332"/>
            <ac:spMk id="44" creationId="{070F324F-3EAD-E03B-3439-02F01F53F108}"/>
          </ac:spMkLst>
        </pc:spChg>
      </pc:sldChg>
      <pc:sldChg chg="modSp mod">
        <pc:chgData name="Swedha B" userId="81ea11636f37160c" providerId="LiveId" clId="{D3A36893-0B07-47D4-9847-47CCE6567D84}" dt="2022-11-30T08:06:21.290" v="747" actId="2711"/>
        <pc:sldMkLst>
          <pc:docMk/>
          <pc:sldMk cId="2141700674" sldId="333"/>
        </pc:sldMkLst>
        <pc:spChg chg="mod">
          <ac:chgData name="Swedha B" userId="81ea11636f37160c" providerId="LiveId" clId="{D3A36893-0B07-47D4-9847-47CCE6567D84}" dt="2022-11-30T08:06:21.290" v="747" actId="2711"/>
          <ac:spMkLst>
            <pc:docMk/>
            <pc:sldMk cId="2141700674" sldId="333"/>
            <ac:spMk id="81" creationId="{B93BCF13-8088-AB68-9C50-0988F94DA35A}"/>
          </ac:spMkLst>
        </pc:spChg>
        <pc:spChg chg="mod">
          <ac:chgData name="Swedha B" userId="81ea11636f37160c" providerId="LiveId" clId="{D3A36893-0B07-47D4-9847-47CCE6567D84}" dt="2022-11-30T08:06:21.165" v="746" actId="2711"/>
          <ac:spMkLst>
            <pc:docMk/>
            <pc:sldMk cId="2141700674" sldId="333"/>
            <ac:spMk id="82" creationId="{4D595700-9641-689C-1E67-412AC7BD1552}"/>
          </ac:spMkLst>
        </pc:spChg>
      </pc:sldChg>
      <pc:sldChg chg="modSp mod">
        <pc:chgData name="Swedha B" userId="81ea11636f37160c" providerId="LiveId" clId="{D3A36893-0B07-47D4-9847-47CCE6567D84}" dt="2022-11-30T08:06:21.040" v="745" actId="2711"/>
        <pc:sldMkLst>
          <pc:docMk/>
          <pc:sldMk cId="2607450225" sldId="334"/>
        </pc:sldMkLst>
        <pc:spChg chg="mod">
          <ac:chgData name="Swedha B" userId="81ea11636f37160c" providerId="LiveId" clId="{D3A36893-0B07-47D4-9847-47CCE6567D84}" dt="2022-11-30T08:06:21.040" v="745" actId="2711"/>
          <ac:spMkLst>
            <pc:docMk/>
            <pc:sldMk cId="2607450225" sldId="334"/>
            <ac:spMk id="38" creationId="{14CB7A0E-F669-E509-C0DA-48FBAA432BF8}"/>
          </ac:spMkLst>
        </pc:spChg>
      </pc:sldChg>
      <pc:sldChg chg="modSp mod ord">
        <pc:chgData name="Swedha B" userId="81ea11636f37160c" providerId="LiveId" clId="{D3A36893-0B07-47D4-9847-47CCE6567D84}" dt="2022-11-30T08:06:59.415" v="766" actId="2711"/>
        <pc:sldMkLst>
          <pc:docMk/>
          <pc:sldMk cId="394375464" sldId="337"/>
        </pc:sldMkLst>
        <pc:spChg chg="mod">
          <ac:chgData name="Swedha B" userId="81ea11636f37160c" providerId="LiveId" clId="{D3A36893-0B07-47D4-9847-47CCE6567D84}" dt="2022-11-30T08:06:59.415" v="766" actId="2711"/>
          <ac:spMkLst>
            <pc:docMk/>
            <pc:sldMk cId="394375464" sldId="337"/>
            <ac:spMk id="28" creationId="{42E1A42E-3CEF-10D8-152F-3500B3812D3A}"/>
          </ac:spMkLst>
        </pc:spChg>
      </pc:sldChg>
      <pc:sldChg chg="addSp delSp modSp mod ord">
        <pc:chgData name="Swedha B" userId="81ea11636f37160c" providerId="LiveId" clId="{D3A36893-0B07-47D4-9847-47CCE6567D84}" dt="2022-11-30T08:06:51.232" v="765" actId="14100"/>
        <pc:sldMkLst>
          <pc:docMk/>
          <pc:sldMk cId="409420417" sldId="338"/>
        </pc:sldMkLst>
        <pc:spChg chg="mod">
          <ac:chgData name="Swedha B" userId="81ea11636f37160c" providerId="LiveId" clId="{D3A36893-0B07-47D4-9847-47CCE6567D84}" dt="2022-11-30T08:06:51.232" v="765" actId="14100"/>
          <ac:spMkLst>
            <pc:docMk/>
            <pc:sldMk cId="409420417" sldId="338"/>
            <ac:spMk id="4" creationId="{68003147-27BE-7492-36B6-F405F1156F31}"/>
          </ac:spMkLst>
        </pc:spChg>
        <pc:spChg chg="add del mod">
          <ac:chgData name="Swedha B" userId="81ea11636f37160c" providerId="LiveId" clId="{D3A36893-0B07-47D4-9847-47CCE6567D84}" dt="2022-11-30T08:02:21.801" v="700" actId="21"/>
          <ac:spMkLst>
            <pc:docMk/>
            <pc:sldMk cId="409420417" sldId="338"/>
            <ac:spMk id="8" creationId="{85BD14E1-3172-09E8-5F4A-F734D82FEBA1}"/>
          </ac:spMkLst>
        </pc:spChg>
        <pc:picChg chg="del mod">
          <ac:chgData name="Swedha B" userId="81ea11636f37160c" providerId="LiveId" clId="{D3A36893-0B07-47D4-9847-47CCE6567D84}" dt="2022-11-30T08:02:14.506" v="699" actId="478"/>
          <ac:picMkLst>
            <pc:docMk/>
            <pc:sldMk cId="409420417" sldId="338"/>
            <ac:picMk id="7" creationId="{70A9CAB5-92AE-2C08-1CA8-8B55D552EEF8}"/>
          </ac:picMkLst>
        </pc:picChg>
      </pc:sldChg>
      <pc:sldChg chg="modSp mod">
        <pc:chgData name="Swedha B" userId="81ea11636f37160c" providerId="LiveId" clId="{D3A36893-0B07-47D4-9847-47CCE6567D84}" dt="2022-11-30T08:06:23.496" v="760" actId="2711"/>
        <pc:sldMkLst>
          <pc:docMk/>
          <pc:sldMk cId="799897048" sldId="354"/>
        </pc:sldMkLst>
        <pc:spChg chg="mod">
          <ac:chgData name="Swedha B" userId="81ea11636f37160c" providerId="LiveId" clId="{D3A36893-0B07-47D4-9847-47CCE6567D84}" dt="2022-11-30T08:06:23.496" v="760" actId="2711"/>
          <ac:spMkLst>
            <pc:docMk/>
            <pc:sldMk cId="799897048" sldId="354"/>
            <ac:spMk id="3" creationId="{971F1363-00BE-84D3-B892-9603B9F173CB}"/>
          </ac:spMkLst>
        </pc:spChg>
      </pc:sldChg>
      <pc:sldChg chg="modSp mod">
        <pc:chgData name="Swedha B" userId="81ea11636f37160c" providerId="LiveId" clId="{D3A36893-0B07-47D4-9847-47CCE6567D84}" dt="2022-11-30T08:06:23.668" v="761" actId="2711"/>
        <pc:sldMkLst>
          <pc:docMk/>
          <pc:sldMk cId="3103660483" sldId="357"/>
        </pc:sldMkLst>
        <pc:spChg chg="mod">
          <ac:chgData name="Swedha B" userId="81ea11636f37160c" providerId="LiveId" clId="{D3A36893-0B07-47D4-9847-47CCE6567D84}" dt="2022-11-30T08:06:23.668" v="761" actId="2711"/>
          <ac:spMkLst>
            <pc:docMk/>
            <pc:sldMk cId="3103660483" sldId="357"/>
            <ac:spMk id="3" creationId="{0E7A8AB2-150B-FEC9-C24E-F86F7B3961E0}"/>
          </ac:spMkLst>
        </pc:spChg>
      </pc:sldChg>
      <pc:sldChg chg="del">
        <pc:chgData name="Swedha B" userId="81ea11636f37160c" providerId="LiveId" clId="{D3A36893-0B07-47D4-9847-47CCE6567D84}" dt="2022-11-27T05:18:01.450" v="73" actId="47"/>
        <pc:sldMkLst>
          <pc:docMk/>
          <pc:sldMk cId="3467093704" sldId="358"/>
        </pc:sldMkLst>
      </pc:sldChg>
      <pc:sldChg chg="del">
        <pc:chgData name="Swedha B" userId="81ea11636f37160c" providerId="LiveId" clId="{D3A36893-0B07-47D4-9847-47CCE6567D84}" dt="2022-11-27T05:18:02.754" v="74" actId="47"/>
        <pc:sldMkLst>
          <pc:docMk/>
          <pc:sldMk cId="1834379658" sldId="359"/>
        </pc:sldMkLst>
      </pc:sldChg>
      <pc:sldChg chg="del">
        <pc:chgData name="Swedha B" userId="81ea11636f37160c" providerId="LiveId" clId="{D3A36893-0B07-47D4-9847-47CCE6567D84}" dt="2022-11-27T05:18:03.476" v="75" actId="47"/>
        <pc:sldMkLst>
          <pc:docMk/>
          <pc:sldMk cId="2534205199" sldId="360"/>
        </pc:sldMkLst>
      </pc:sldChg>
      <pc:sldChg chg="del">
        <pc:chgData name="Swedha B" userId="81ea11636f37160c" providerId="LiveId" clId="{D3A36893-0B07-47D4-9847-47CCE6567D84}" dt="2022-11-27T05:18:04.078" v="76" actId="47"/>
        <pc:sldMkLst>
          <pc:docMk/>
          <pc:sldMk cId="2833859567" sldId="361"/>
        </pc:sldMkLst>
      </pc:sldChg>
      <pc:sldChg chg="del">
        <pc:chgData name="Swedha B" userId="81ea11636f37160c" providerId="LiveId" clId="{D3A36893-0B07-47D4-9847-47CCE6567D84}" dt="2022-11-27T05:18:04.802" v="77" actId="47"/>
        <pc:sldMkLst>
          <pc:docMk/>
          <pc:sldMk cId="3192056205" sldId="362"/>
        </pc:sldMkLst>
      </pc:sldChg>
      <pc:sldChg chg="del">
        <pc:chgData name="Swedha B" userId="81ea11636f37160c" providerId="LiveId" clId="{D3A36893-0B07-47D4-9847-47CCE6567D84}" dt="2022-11-27T05:18:05.355" v="78" actId="47"/>
        <pc:sldMkLst>
          <pc:docMk/>
          <pc:sldMk cId="3298453730" sldId="363"/>
        </pc:sldMkLst>
      </pc:sldChg>
      <pc:sldChg chg="del">
        <pc:chgData name="Swedha B" userId="81ea11636f37160c" providerId="LiveId" clId="{D3A36893-0B07-47D4-9847-47CCE6567D84}" dt="2022-11-27T05:18:05.964" v="79" actId="47"/>
        <pc:sldMkLst>
          <pc:docMk/>
          <pc:sldMk cId="1406124173" sldId="364"/>
        </pc:sldMkLst>
      </pc:sldChg>
      <pc:sldChg chg="del">
        <pc:chgData name="Swedha B" userId="81ea11636f37160c" providerId="LiveId" clId="{D3A36893-0B07-47D4-9847-47CCE6567D84}" dt="2022-11-27T05:18:06.541" v="80" actId="47"/>
        <pc:sldMkLst>
          <pc:docMk/>
          <pc:sldMk cId="3837501324" sldId="365"/>
        </pc:sldMkLst>
      </pc:sldChg>
      <pc:sldChg chg="del">
        <pc:chgData name="Swedha B" userId="81ea11636f37160c" providerId="LiveId" clId="{D3A36893-0B07-47D4-9847-47CCE6567D84}" dt="2022-11-27T05:18:07.172" v="81" actId="47"/>
        <pc:sldMkLst>
          <pc:docMk/>
          <pc:sldMk cId="1840352838" sldId="366"/>
        </pc:sldMkLst>
      </pc:sldChg>
      <pc:sldChg chg="del">
        <pc:chgData name="Swedha B" userId="81ea11636f37160c" providerId="LiveId" clId="{D3A36893-0B07-47D4-9847-47CCE6567D84}" dt="2022-11-27T05:18:07.912" v="82" actId="47"/>
        <pc:sldMkLst>
          <pc:docMk/>
          <pc:sldMk cId="2035611587" sldId="367"/>
        </pc:sldMkLst>
      </pc:sldChg>
      <pc:sldChg chg="addSp delSp modSp new mod">
        <pc:chgData name="Swedha B" userId="81ea11636f37160c" providerId="LiveId" clId="{D3A36893-0B07-47D4-9847-47CCE6567D84}" dt="2022-11-27T05:22:39.984" v="130" actId="1076"/>
        <pc:sldMkLst>
          <pc:docMk/>
          <pc:sldMk cId="4089494034" sldId="371"/>
        </pc:sldMkLst>
        <pc:spChg chg="mod">
          <ac:chgData name="Swedha B" userId="81ea11636f37160c" providerId="LiveId" clId="{D3A36893-0B07-47D4-9847-47CCE6567D84}" dt="2022-11-27T05:21:48.662" v="126" actId="1076"/>
          <ac:spMkLst>
            <pc:docMk/>
            <pc:sldMk cId="4089494034" sldId="371"/>
            <ac:spMk id="2" creationId="{8961F6AA-3A38-3523-A9DF-2766D39EA410}"/>
          </ac:spMkLst>
        </pc:spChg>
        <pc:spChg chg="del">
          <ac:chgData name="Swedha B" userId="81ea11636f37160c" providerId="LiveId" clId="{D3A36893-0B07-47D4-9847-47CCE6567D84}" dt="2022-11-27T05:22:38.192" v="129" actId="21"/>
          <ac:spMkLst>
            <pc:docMk/>
            <pc:sldMk cId="4089494034" sldId="371"/>
            <ac:spMk id="3" creationId="{FE7AF39A-A3D3-4CBE-9DF2-2D63B2FCD3AB}"/>
          </ac:spMkLst>
        </pc:spChg>
        <pc:spChg chg="del">
          <ac:chgData name="Swedha B" userId="81ea11636f37160c" providerId="LiveId" clId="{D3A36893-0B07-47D4-9847-47CCE6567D84}" dt="2022-11-27T05:21:53.304" v="127" actId="21"/>
          <ac:spMkLst>
            <pc:docMk/>
            <pc:sldMk cId="4089494034" sldId="371"/>
            <ac:spMk id="5" creationId="{3D0B248E-442C-C521-3CFE-C657FE345C53}"/>
          </ac:spMkLst>
        </pc:spChg>
        <pc:picChg chg="add mod">
          <ac:chgData name="Swedha B" userId="81ea11636f37160c" providerId="LiveId" clId="{D3A36893-0B07-47D4-9847-47CCE6567D84}" dt="2022-11-27T05:22:39.984" v="130" actId="1076"/>
          <ac:picMkLst>
            <pc:docMk/>
            <pc:sldMk cId="4089494034" sldId="371"/>
            <ac:picMk id="6" creationId="{16F4B1EA-920C-362E-791B-119060F2F72D}"/>
          </ac:picMkLst>
        </pc:picChg>
      </pc:sldChg>
      <pc:sldChg chg="addSp delSp modSp new mod ord">
        <pc:chgData name="Swedha B" userId="81ea11636f37160c" providerId="LiveId" clId="{D3A36893-0B07-47D4-9847-47CCE6567D84}" dt="2022-11-29T16:40:26.251" v="219" actId="1076"/>
        <pc:sldMkLst>
          <pc:docMk/>
          <pc:sldMk cId="785981818" sldId="372"/>
        </pc:sldMkLst>
        <pc:spChg chg="mod">
          <ac:chgData name="Swedha B" userId="81ea11636f37160c" providerId="LiveId" clId="{D3A36893-0B07-47D4-9847-47CCE6567D84}" dt="2022-11-29T16:39:30.354" v="215" actId="14100"/>
          <ac:spMkLst>
            <pc:docMk/>
            <pc:sldMk cId="785981818" sldId="372"/>
            <ac:spMk id="2" creationId="{4E083E8D-80C5-980D-A2EA-DEE97D3B3F1C}"/>
          </ac:spMkLst>
        </pc:spChg>
        <pc:spChg chg="del">
          <ac:chgData name="Swedha B" userId="81ea11636f37160c" providerId="LiveId" clId="{D3A36893-0B07-47D4-9847-47CCE6567D84}" dt="2022-11-29T16:40:22.912" v="218" actId="931"/>
          <ac:spMkLst>
            <pc:docMk/>
            <pc:sldMk cId="785981818" sldId="372"/>
            <ac:spMk id="3" creationId="{25003FDF-5BBB-5C3F-A6E6-98915CFD9F44}"/>
          </ac:spMkLst>
        </pc:spChg>
        <pc:spChg chg="del mod">
          <ac:chgData name="Swedha B" userId="81ea11636f37160c" providerId="LiveId" clId="{D3A36893-0B07-47D4-9847-47CCE6567D84}" dt="2022-11-29T16:39:34.157" v="217" actId="21"/>
          <ac:spMkLst>
            <pc:docMk/>
            <pc:sldMk cId="785981818" sldId="372"/>
            <ac:spMk id="5" creationId="{CD20E6F8-49B1-36C8-40D1-823C98166B54}"/>
          </ac:spMkLst>
        </pc:spChg>
        <pc:picChg chg="add mod">
          <ac:chgData name="Swedha B" userId="81ea11636f37160c" providerId="LiveId" clId="{D3A36893-0B07-47D4-9847-47CCE6567D84}" dt="2022-11-29T16:40:26.251" v="219" actId="1076"/>
          <ac:picMkLst>
            <pc:docMk/>
            <pc:sldMk cId="785981818" sldId="372"/>
            <ac:picMk id="7" creationId="{65C2262A-F6FE-06CA-80CF-A6AE8BB5000C}"/>
          </ac:picMkLst>
        </pc:picChg>
      </pc:sldChg>
      <pc:sldChg chg="delSp modSp new mod">
        <pc:chgData name="Swedha B" userId="81ea11636f37160c" providerId="LiveId" clId="{D3A36893-0B07-47D4-9847-47CCE6567D84}" dt="2022-11-30T08:07:10.836" v="768" actId="255"/>
        <pc:sldMkLst>
          <pc:docMk/>
          <pc:sldMk cId="4287121774" sldId="373"/>
        </pc:sldMkLst>
        <pc:spChg chg="mod">
          <ac:chgData name="Swedha B" userId="81ea11636f37160c" providerId="LiveId" clId="{D3A36893-0B07-47D4-9847-47CCE6567D84}" dt="2022-11-29T16:40:52.736" v="228" actId="122"/>
          <ac:spMkLst>
            <pc:docMk/>
            <pc:sldMk cId="4287121774" sldId="373"/>
            <ac:spMk id="2" creationId="{691AC5D8-D6D7-5A51-EA96-8745E6C3FAE4}"/>
          </ac:spMkLst>
        </pc:spChg>
        <pc:spChg chg="mod">
          <ac:chgData name="Swedha B" userId="81ea11636f37160c" providerId="LiveId" clId="{D3A36893-0B07-47D4-9847-47CCE6567D84}" dt="2022-11-30T08:07:10.836" v="768" actId="255"/>
          <ac:spMkLst>
            <pc:docMk/>
            <pc:sldMk cId="4287121774" sldId="373"/>
            <ac:spMk id="3" creationId="{5FEE29FA-00E2-7E2E-FCF1-04E6E23447D3}"/>
          </ac:spMkLst>
        </pc:spChg>
        <pc:spChg chg="del">
          <ac:chgData name="Swedha B" userId="81ea11636f37160c" providerId="LiveId" clId="{D3A36893-0B07-47D4-9847-47CCE6567D84}" dt="2022-11-30T07:56:18.324" v="639" actId="21"/>
          <ac:spMkLst>
            <pc:docMk/>
            <pc:sldMk cId="4287121774" sldId="373"/>
            <ac:spMk id="5" creationId="{122F32C0-B63C-CC02-4D14-D9CA77E20EE7}"/>
          </ac:spMkLst>
        </pc:spChg>
      </pc:sldChg>
      <pc:sldChg chg="addSp delSp modSp new mod ord">
        <pc:chgData name="Swedha B" userId="81ea11636f37160c" providerId="LiveId" clId="{D3A36893-0B07-47D4-9847-47CCE6567D84}" dt="2022-11-30T07:57:33.730" v="665" actId="20577"/>
        <pc:sldMkLst>
          <pc:docMk/>
          <pc:sldMk cId="685488010" sldId="374"/>
        </pc:sldMkLst>
        <pc:spChg chg="mod">
          <ac:chgData name="Swedha B" userId="81ea11636f37160c" providerId="LiveId" clId="{D3A36893-0B07-47D4-9847-47CCE6567D84}" dt="2022-11-30T07:57:33.730" v="665" actId="20577"/>
          <ac:spMkLst>
            <pc:docMk/>
            <pc:sldMk cId="685488010" sldId="374"/>
            <ac:spMk id="2" creationId="{59CA93D3-984E-C8C9-1623-D2B116CDABF0}"/>
          </ac:spMkLst>
        </pc:spChg>
        <pc:spChg chg="del">
          <ac:chgData name="Swedha B" userId="81ea11636f37160c" providerId="LiveId" clId="{D3A36893-0B07-47D4-9847-47CCE6567D84}" dt="2022-11-30T07:55:44.369" v="622" actId="21"/>
          <ac:spMkLst>
            <pc:docMk/>
            <pc:sldMk cId="685488010" sldId="374"/>
            <ac:spMk id="3" creationId="{0A300C1F-4786-6340-C272-FAFEDF1A4D12}"/>
          </ac:spMkLst>
        </pc:spChg>
        <pc:spChg chg="del">
          <ac:chgData name="Swedha B" userId="81ea11636f37160c" providerId="LiveId" clId="{D3A36893-0B07-47D4-9847-47CCE6567D84}" dt="2022-11-30T07:56:14.131" v="638" actId="21"/>
          <ac:spMkLst>
            <pc:docMk/>
            <pc:sldMk cId="685488010" sldId="374"/>
            <ac:spMk id="5" creationId="{A778B677-B7FD-FFA2-4937-8EC4209718B8}"/>
          </ac:spMkLst>
        </pc:spChg>
        <pc:picChg chg="add mod">
          <ac:chgData name="Swedha B" userId="81ea11636f37160c" providerId="LiveId" clId="{D3A36893-0B07-47D4-9847-47CCE6567D84}" dt="2022-11-30T07:56:27.088" v="642" actId="14100"/>
          <ac:picMkLst>
            <pc:docMk/>
            <pc:sldMk cId="685488010" sldId="374"/>
            <ac:picMk id="6" creationId="{CF02885D-1E63-45AF-A8FB-3EB9458A87A8}"/>
          </ac:picMkLst>
        </pc:picChg>
      </pc:sldChg>
      <pc:sldChg chg="addSp delSp modSp new mod ord">
        <pc:chgData name="Swedha B" userId="81ea11636f37160c" providerId="LiveId" clId="{D3A36893-0B07-47D4-9847-47CCE6567D84}" dt="2022-11-30T07:57:29.705" v="663"/>
        <pc:sldMkLst>
          <pc:docMk/>
          <pc:sldMk cId="1662445968" sldId="375"/>
        </pc:sldMkLst>
        <pc:spChg chg="mod">
          <ac:chgData name="Swedha B" userId="81ea11636f37160c" providerId="LiveId" clId="{D3A36893-0B07-47D4-9847-47CCE6567D84}" dt="2022-11-30T07:57:17.545" v="658" actId="20577"/>
          <ac:spMkLst>
            <pc:docMk/>
            <pc:sldMk cId="1662445968" sldId="375"/>
            <ac:spMk id="2" creationId="{07E5D65D-D280-5040-03B6-23EC9BBE29A6}"/>
          </ac:spMkLst>
        </pc:spChg>
        <pc:spChg chg="del">
          <ac:chgData name="Swedha B" userId="81ea11636f37160c" providerId="LiveId" clId="{D3A36893-0B07-47D4-9847-47CCE6567D84}" dt="2022-11-30T07:57:04.280" v="643"/>
          <ac:spMkLst>
            <pc:docMk/>
            <pc:sldMk cId="1662445968" sldId="375"/>
            <ac:spMk id="3" creationId="{243892F8-BDFF-C58E-11A2-CC96A17BD34E}"/>
          </ac:spMkLst>
        </pc:spChg>
        <pc:spChg chg="del">
          <ac:chgData name="Swedha B" userId="81ea11636f37160c" providerId="LiveId" clId="{D3A36893-0B07-47D4-9847-47CCE6567D84}" dt="2022-11-30T07:57:21.491" v="659" actId="21"/>
          <ac:spMkLst>
            <pc:docMk/>
            <pc:sldMk cId="1662445968" sldId="375"/>
            <ac:spMk id="5" creationId="{4E042556-188D-E8C6-0D31-6FD66DD44BA8}"/>
          </ac:spMkLst>
        </pc:spChg>
        <pc:picChg chg="add mod">
          <ac:chgData name="Swedha B" userId="81ea11636f37160c" providerId="LiveId" clId="{D3A36893-0B07-47D4-9847-47CCE6567D84}" dt="2022-11-30T07:57:04.280" v="643"/>
          <ac:picMkLst>
            <pc:docMk/>
            <pc:sldMk cId="1662445968" sldId="375"/>
            <ac:picMk id="6" creationId="{8325C47E-1B0E-C6B1-D57D-99F41A8C86CE}"/>
          </ac:picMkLst>
        </pc:picChg>
      </pc:sldChg>
      <pc:sldChg chg="addSp delSp modSp new mod">
        <pc:chgData name="Swedha B" userId="81ea11636f37160c" providerId="LiveId" clId="{D3A36893-0B07-47D4-9847-47CCE6567D84}" dt="2022-11-30T07:57:59.977" v="682"/>
        <pc:sldMkLst>
          <pc:docMk/>
          <pc:sldMk cId="2235611483" sldId="376"/>
        </pc:sldMkLst>
        <pc:spChg chg="mod">
          <ac:chgData name="Swedha B" userId="81ea11636f37160c" providerId="LiveId" clId="{D3A36893-0B07-47D4-9847-47CCE6567D84}" dt="2022-11-30T07:57:46.153" v="681" actId="20577"/>
          <ac:spMkLst>
            <pc:docMk/>
            <pc:sldMk cId="2235611483" sldId="376"/>
            <ac:spMk id="2" creationId="{44035849-863E-2EA3-C4FE-5E6A725B52F8}"/>
          </ac:spMkLst>
        </pc:spChg>
        <pc:spChg chg="del">
          <ac:chgData name="Swedha B" userId="81ea11636f37160c" providerId="LiveId" clId="{D3A36893-0B07-47D4-9847-47CCE6567D84}" dt="2022-11-30T07:57:59.977" v="682"/>
          <ac:spMkLst>
            <pc:docMk/>
            <pc:sldMk cId="2235611483" sldId="376"/>
            <ac:spMk id="3" creationId="{9DF80CEC-B70A-DC81-9E02-FFEDDCB1637E}"/>
          </ac:spMkLst>
        </pc:spChg>
        <pc:picChg chg="add mod">
          <ac:chgData name="Swedha B" userId="81ea11636f37160c" providerId="LiveId" clId="{D3A36893-0B07-47D4-9847-47CCE6567D84}" dt="2022-11-30T07:57:59.977" v="682"/>
          <ac:picMkLst>
            <pc:docMk/>
            <pc:sldMk cId="2235611483" sldId="376"/>
            <ac:picMk id="6" creationId="{192B49D6-3D01-9F20-0C34-F5D9ECC3C8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www.frontiersin.org/articles/10.3389/fgene.2018.00515/full#B22" TargetMode="External"/><Relationship Id="rId2" Type="http://schemas.openxmlformats.org/officeDocument/2006/relationships/hyperlink" Target="https://www.frontiersin.org/articles/10.3389/fgene.2018.00515/full#B29" TargetMode="External"/><Relationship Id="rId1" Type="http://schemas.openxmlformats.org/officeDocument/2006/relationships/slideLayout" Target="../slideLayouts/slideLayout3.xml"/><Relationship Id="rId6" Type="http://schemas.openxmlformats.org/officeDocument/2006/relationships/image" Target="../media/image2.avif"/><Relationship Id="rId5" Type="http://schemas.openxmlformats.org/officeDocument/2006/relationships/hyperlink" Target="https://www.frontiersin.org/articles/10.3389/fgene.2018.00515/full#B40" TargetMode="External"/><Relationship Id="rId4" Type="http://schemas.openxmlformats.org/officeDocument/2006/relationships/hyperlink" Target="https://www.frontiersin.org/articles/10.3389/fgene.2018.00515/full#B12"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5.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5.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5.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Overfitting_(machine_learning)" TargetMode="External"/><Relationship Id="rId3" Type="http://schemas.openxmlformats.org/officeDocument/2006/relationships/hyperlink" Target="https://en.wikipedia.org/wiki/Statistical_classification" TargetMode="External"/><Relationship Id="rId7" Type="http://schemas.openxmlformats.org/officeDocument/2006/relationships/hyperlink" Target="https://en.wikipedia.org/wiki/G%C3%B6del_Prize" TargetMode="External"/><Relationship Id="rId2" Type="http://schemas.openxmlformats.org/officeDocument/2006/relationships/hyperlink" Target="https://en.wikipedia.org/wiki/Boosting_(meta-algorithm)" TargetMode="External"/><Relationship Id="rId1" Type="http://schemas.openxmlformats.org/officeDocument/2006/relationships/slideLayout" Target="../slideLayouts/slideLayout5.xml"/><Relationship Id="rId6" Type="http://schemas.openxmlformats.org/officeDocument/2006/relationships/hyperlink" Target="https://en.wikipedia.org/wiki/Robert_Schapire" TargetMode="External"/><Relationship Id="rId5" Type="http://schemas.openxmlformats.org/officeDocument/2006/relationships/hyperlink" Target="https://en.wikipedia.org/wiki/Yoav_Freund" TargetMode="External"/><Relationship Id="rId10" Type="http://schemas.microsoft.com/office/2007/relationships/hdphoto" Target="../media/hdphoto1.wdp"/><Relationship Id="rId4" Type="http://schemas.openxmlformats.org/officeDocument/2006/relationships/hyperlink" Target="https://en.wikipedia.org/wiki/Meta-algorithm" TargetMode="External"/><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hyperlink" Target="https://www.statista.com/statistics/779919/health-apps-available-google-play-worldwide/" TargetMode="External"/><Relationship Id="rId3" Type="http://schemas.openxmlformats.org/officeDocument/2006/relationships/hyperlink" Target="https://pubmed.ncbi.nlm.nih.gov/27412774" TargetMode="External"/><Relationship Id="rId7" Type="http://schemas.openxmlformats.org/officeDocument/2006/relationships/hyperlink" Target="https://www.statista.com/statistics/779910/health-apps-available-ios-worldwide/" TargetMode="External"/><Relationship Id="rId2" Type="http://schemas.openxmlformats.org/officeDocument/2006/relationships/hyperlink" Target="https://www.statista.com/statistics/330695/number-of-smartphone-users-worldwide/" TargetMode="External"/><Relationship Id="rId1" Type="http://schemas.openxmlformats.org/officeDocument/2006/relationships/slideLayout" Target="../slideLayouts/slideLayout5.xml"/><Relationship Id="rId6" Type="http://schemas.openxmlformats.org/officeDocument/2006/relationships/hyperlink" Target="https://www.appannie.com/en/go/state-of-mobile-2020/" TargetMode="External"/><Relationship Id="rId11" Type="http://schemas.microsoft.com/office/2007/relationships/hdphoto" Target="../media/hdphoto1.wdp"/><Relationship Id="rId5" Type="http://schemas.openxmlformats.org/officeDocument/2006/relationships/hyperlink" Target="https://www.businessofapps.com/data/app-statistics/" TargetMode="External"/><Relationship Id="rId10" Type="http://schemas.openxmlformats.org/officeDocument/2006/relationships/image" Target="../media/image10.png"/><Relationship Id="rId4" Type="http://schemas.openxmlformats.org/officeDocument/2006/relationships/hyperlink" Target="https://scholar.google.com/scholar_lookup?journal=J+Behav+Med&amp;title=What+do+we+know+about+mobile+applications+for+diabetes+self-management?+A+review+of+reviews&amp;author=M+Hood&amp;author=R+Wilson&amp;author=J+Corsica&amp;author=L+Bradley&amp;author=D+Chirinos&amp;volume=39&amp;publication_year=2016&amp;pages=981-994&amp;pmid=27412774&amp;" TargetMode="External"/><Relationship Id="rId9" Type="http://schemas.openxmlformats.org/officeDocument/2006/relationships/hyperlink" Target="https://scholar.google.com/scholar_lookup?title=M-Health:+Emerging+Mobile+Health+Systems&amp;publication_year=2006&amp;"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pubmed.ncbi.nlm.nih.gov/30167527" TargetMode="External"/><Relationship Id="rId3" Type="http://schemas.openxmlformats.org/officeDocument/2006/relationships/hyperlink" Target="https://pubmed.ncbi.nlm.nih.gov/31806649" TargetMode="External"/><Relationship Id="rId7" Type="http://schemas.openxmlformats.org/officeDocument/2006/relationships/hyperlink" Target="https://www.ncbi.nlm.nih.gov/pmc/articles/PMC6113412/" TargetMode="External"/><Relationship Id="rId12" Type="http://schemas.microsoft.com/office/2007/relationships/hdphoto" Target="../media/hdphoto1.wdp"/><Relationship Id="rId2" Type="http://schemas.openxmlformats.org/officeDocument/2006/relationships/hyperlink" Target="http://www.who.int/goe/publications/goe_mhealth_web.pdf" TargetMode="External"/><Relationship Id="rId1" Type="http://schemas.openxmlformats.org/officeDocument/2006/relationships/slideLayout" Target="../slideLayouts/slideLayout5.xml"/><Relationship Id="rId6" Type="http://schemas.openxmlformats.org/officeDocument/2006/relationships/hyperlink" Target="https://ec.europa.eu/digital-single-market/en/policies/ehealth" TargetMode="External"/><Relationship Id="rId11" Type="http://schemas.openxmlformats.org/officeDocument/2006/relationships/image" Target="../media/image10.png"/><Relationship Id="rId5" Type="http://schemas.openxmlformats.org/officeDocument/2006/relationships/hyperlink" Target="https://www.diabeteseducator.org/news/perspectives/aade-blog-details/molly-mcelwee-malloy/2018/02/05/it's-here-dana-app-review" TargetMode="External"/><Relationship Id="rId10" Type="http://schemas.openxmlformats.org/officeDocument/2006/relationships/hyperlink" Target="https://www.fda.gov/media/80958/download" TargetMode="External"/><Relationship Id="rId4" Type="http://schemas.openxmlformats.org/officeDocument/2006/relationships/hyperlink" Target="https://scholar.google.com/scholar_lookup?journal=Diabetes+Care&amp;title=Diabetes+digital+app+technology:+benefits,+challenges,+and+recommendations:+a+consensus+report+by+the+European+Association+for+the+Study+of+Diabetes+(EASD)+and+the+American+Diabetes+Association+(ADA)+Diabetes+Technology+Working+Group&amp;author=GA+Fleming&amp;author=JR+Petrie&amp;author=RM+Bergenstal&amp;author=RW+Holl&amp;author=AL+Peters&amp;volume=43&amp;publication_year=2020&amp;pages=250-260&amp;pmid=31806649&amp;" TargetMode="External"/><Relationship Id="rId9" Type="http://schemas.openxmlformats.org/officeDocument/2006/relationships/hyperlink" Target="https://scholar.google.com/scholar_lookup?journal=JACC+Basic+Transl+Sci&amp;title=Drugs+and+devices:+comparison+of+European+and+U.S.+approval+processes&amp;author=GA+Van+Norman&amp;volume=1&amp;publication_year=2016&amp;pages=399-412&amp;pmid=30167527&am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438912"/>
            <a:ext cx="10515600" cy="640080"/>
          </a:xfrm>
        </p:spPr>
        <p:txBody>
          <a:bodyPr/>
          <a:lstStyle/>
          <a:p>
            <a:r>
              <a:rPr lang="en-US" sz="1600" dirty="0">
                <a:latin typeface="Arial Black" panose="020B0A04020102020204" pitchFamily="34" charset="0"/>
              </a:rPr>
              <a:t>Prediction of diabetes using machine Learning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3505200" y="3782568"/>
            <a:ext cx="5181600" cy="1658112"/>
          </a:xfrm>
        </p:spPr>
        <p:txBody>
          <a:bodyPr/>
          <a:lstStyle/>
          <a:p>
            <a:r>
              <a:rPr lang="en-US" sz="1600" dirty="0">
                <a:latin typeface="Arial" panose="020B0604020202020204" pitchFamily="34" charset="0"/>
                <a:cs typeface="Arial" panose="020B0604020202020204" pitchFamily="34" charset="0"/>
              </a:rPr>
              <a:t>Team</a:t>
            </a:r>
          </a:p>
          <a:p>
            <a:r>
              <a:rPr lang="en-US" sz="1600" dirty="0">
                <a:latin typeface="Arial" panose="020B0604020202020204" pitchFamily="34" charset="0"/>
                <a:cs typeface="Arial" panose="020B0604020202020204" pitchFamily="34" charset="0"/>
              </a:rPr>
              <a:t>Bala subra Maniyan s r		71051907006</a:t>
            </a:r>
          </a:p>
          <a:p>
            <a:r>
              <a:rPr lang="en-US" sz="1600" dirty="0">
                <a:latin typeface="Arial" panose="020B0604020202020204" pitchFamily="34" charset="0"/>
                <a:cs typeface="Arial" panose="020B0604020202020204" pitchFamily="34" charset="0"/>
              </a:rPr>
              <a:t>Swedha b                           		71051907026</a:t>
            </a:r>
          </a:p>
          <a:p>
            <a:r>
              <a:rPr lang="en-US" sz="1600" dirty="0">
                <a:latin typeface="Arial" panose="020B0604020202020204" pitchFamily="34" charset="0"/>
                <a:cs typeface="Arial" panose="020B0604020202020204" pitchFamily="34" charset="0"/>
              </a:rPr>
              <a:t>TharunKumar s                		71051907027</a:t>
            </a:r>
          </a:p>
          <a:p>
            <a:r>
              <a:rPr lang="en-US" sz="1600" dirty="0">
                <a:latin typeface="Arial" panose="020B0604020202020204" pitchFamily="34" charset="0"/>
                <a:cs typeface="Arial" panose="020B0604020202020204" pitchFamily="34" charset="0"/>
              </a:rPr>
              <a:t>Vijay s                                 		71051907029</a:t>
            </a:r>
          </a:p>
          <a:p>
            <a:endParaRPr lang="en-US" dirty="0">
              <a:latin typeface="Arial" panose="020B0604020202020204" pitchFamily="34" charset="0"/>
              <a:cs typeface="Arial" panose="020B0604020202020204" pitchFamily="34" charset="0"/>
            </a:endParaRPr>
          </a:p>
        </p:txBody>
      </p:sp>
      <p:pic>
        <p:nvPicPr>
          <p:cNvPr id="16" name="Picture Placeholder 15">
            <a:extLst>
              <a:ext uri="{FF2B5EF4-FFF2-40B4-BE49-F238E27FC236}">
                <a16:creationId xmlns:a16="http://schemas.microsoft.com/office/drawing/2014/main" id="{401F3707-412C-B045-F519-E6AB74F968AA}"/>
              </a:ext>
            </a:extLst>
          </p:cNvPr>
          <p:cNvPicPr>
            <a:picLocks noGrp="1" noChangeAspect="1"/>
          </p:cNvPicPr>
          <p:nvPr>
            <p:ph type="pic" sz="quarter" idx="10"/>
          </p:nvPr>
        </p:nvPicPr>
        <p:blipFill rotWithShape="1">
          <a:blip r:embed="rId2"/>
          <a:srcRect l="91" r="91" b="466"/>
          <a:stretch/>
        </p:blipFill>
        <p:spPr>
          <a:xfrm>
            <a:off x="4215765" y="1078992"/>
            <a:ext cx="3760470" cy="2662428"/>
          </a:xfr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810F-315C-681F-5505-042D580ADDDB}"/>
              </a:ext>
            </a:extLst>
          </p:cNvPr>
          <p:cNvSpPr>
            <a:spLocks noGrp="1"/>
          </p:cNvSpPr>
          <p:nvPr>
            <p:ph type="title"/>
          </p:nvPr>
        </p:nvSpPr>
        <p:spPr>
          <a:xfrm>
            <a:off x="4726640" y="412376"/>
            <a:ext cx="2738719" cy="358588"/>
          </a:xfrm>
        </p:spPr>
        <p:txBody>
          <a:bodyPr/>
          <a:lstStyle/>
          <a:p>
            <a:r>
              <a:rPr lang="en-IN" sz="2000" dirty="0">
                <a:latin typeface="Arial Black" panose="020B0A04020102020204" pitchFamily="34" charset="0"/>
              </a:rPr>
              <a:t>Decision Tree</a:t>
            </a:r>
          </a:p>
        </p:txBody>
      </p:sp>
      <p:sp>
        <p:nvSpPr>
          <p:cNvPr id="3" name="Content Placeholder 2">
            <a:extLst>
              <a:ext uri="{FF2B5EF4-FFF2-40B4-BE49-F238E27FC236}">
                <a16:creationId xmlns:a16="http://schemas.microsoft.com/office/drawing/2014/main" id="{BFCFAFF8-87B9-5040-7174-7E38595E001B}"/>
              </a:ext>
            </a:extLst>
          </p:cNvPr>
          <p:cNvSpPr>
            <a:spLocks noGrp="1"/>
          </p:cNvSpPr>
          <p:nvPr>
            <p:ph idx="1"/>
          </p:nvPr>
        </p:nvSpPr>
        <p:spPr>
          <a:xfrm>
            <a:off x="1341720" y="1389781"/>
            <a:ext cx="9702642" cy="4192035"/>
          </a:xfrm>
        </p:spPr>
        <p:txBody>
          <a:bodyPr/>
          <a:lstStyle/>
          <a:p>
            <a:pPr marL="285750" indent="-285750" algn="l">
              <a:lnSpc>
                <a:spcPct val="150000"/>
              </a:lnSpc>
              <a:buClr>
                <a:schemeClr val="dk1"/>
              </a:buClr>
            </a:pPr>
            <a:r>
              <a:rPr lang="en-US" sz="1400" b="0" i="0" dirty="0">
                <a:effectLst/>
                <a:latin typeface="Arial" panose="020B0604020202020204" pitchFamily="34" charset="0"/>
                <a:cs typeface="Arial" panose="020B0604020202020204" pitchFamily="34" charset="0"/>
              </a:rPr>
              <a:t> Decision Tree is a </a:t>
            </a:r>
            <a:r>
              <a:rPr lang="en-US" sz="1400" b="1" i="0" dirty="0">
                <a:effectLst/>
                <a:latin typeface="Arial" panose="020B0604020202020204" pitchFamily="34" charset="0"/>
                <a:cs typeface="Arial" panose="020B0604020202020204" pitchFamily="34" charset="0"/>
              </a:rPr>
              <a:t>Supervised learning technique </a:t>
            </a:r>
            <a:r>
              <a:rPr lang="en-US" sz="1400" b="0" i="0" dirty="0">
                <a:effectLst/>
                <a:latin typeface="Arial" panose="020B0604020202020204" pitchFamily="34" charset="0"/>
                <a:cs typeface="Arial" panose="020B0604020202020204" pitchFamily="34" charset="0"/>
              </a:rPr>
              <a:t>that can be used for both classification and Regression problems, but mostly it is preferred for solving Classification problems.</a:t>
            </a:r>
          </a:p>
          <a:p>
            <a:pPr marL="285750" indent="-285750" algn="l">
              <a:lnSpc>
                <a:spcPct val="150000"/>
              </a:lnSpc>
              <a:buClr>
                <a:schemeClr val="dk1"/>
              </a:buClr>
            </a:pPr>
            <a:r>
              <a:rPr lang="en-US" sz="1400" b="0" i="0" dirty="0">
                <a:effectLst/>
                <a:latin typeface="Arial" panose="020B0604020202020204" pitchFamily="34" charset="0"/>
                <a:cs typeface="Arial" panose="020B0604020202020204" pitchFamily="34" charset="0"/>
              </a:rPr>
              <a:t> It is a tree-structured classifier, where</a:t>
            </a:r>
            <a:r>
              <a:rPr lang="en-US" sz="1400" b="1" i="0" dirty="0">
                <a:effectLst/>
                <a:latin typeface="Arial" panose="020B0604020202020204" pitchFamily="34" charset="0"/>
                <a:cs typeface="Arial" panose="020B0604020202020204" pitchFamily="34" charset="0"/>
              </a:rPr>
              <a:t> internal nodes represent the features of a dataset, branches represent the decision rules</a:t>
            </a:r>
            <a:r>
              <a:rPr lang="en-US" sz="1400" b="0" i="0" dirty="0">
                <a:effectLst/>
                <a:latin typeface="Arial" panose="020B0604020202020204" pitchFamily="34" charset="0"/>
                <a:cs typeface="Arial" panose="020B0604020202020204" pitchFamily="34" charset="0"/>
              </a:rPr>
              <a:t> and </a:t>
            </a:r>
            <a:r>
              <a:rPr lang="en-US" sz="1400" b="1" i="0" dirty="0">
                <a:effectLst/>
                <a:latin typeface="Arial" panose="020B0604020202020204" pitchFamily="34" charset="0"/>
                <a:cs typeface="Arial" panose="020B0604020202020204" pitchFamily="34" charset="0"/>
              </a:rPr>
              <a:t>each leaf node represents the outcome.</a:t>
            </a:r>
          </a:p>
          <a:p>
            <a:pPr marL="285750" indent="-285750" algn="l">
              <a:lnSpc>
                <a:spcPct val="150000"/>
              </a:lnSpc>
              <a:buClr>
                <a:schemeClr val="dk1"/>
              </a:buClr>
            </a:pPr>
            <a:endParaRPr lang="en-US" sz="1400" b="1" dirty="0">
              <a:latin typeface="Arial" panose="020B0604020202020204" pitchFamily="34" charset="0"/>
              <a:cs typeface="Arial" panose="020B0604020202020204" pitchFamily="34" charset="0"/>
            </a:endParaRPr>
          </a:p>
          <a:p>
            <a:pPr marL="285750" indent="-285750" algn="l">
              <a:lnSpc>
                <a:spcPct val="150000"/>
              </a:lnSpc>
              <a:buClr>
                <a:schemeClr val="dk1"/>
              </a:buClr>
            </a:pPr>
            <a:r>
              <a:rPr lang="en-US" sz="1400" b="1" dirty="0">
                <a:latin typeface="Arial" panose="020B0604020202020204" pitchFamily="34" charset="0"/>
                <a:cs typeface="Arial" panose="020B0604020202020204" pitchFamily="34" charset="0"/>
              </a:rPr>
              <a:t>Formulas</a:t>
            </a:r>
          </a:p>
          <a:p>
            <a:pPr marL="0" indent="0" algn="l">
              <a:lnSpc>
                <a:spcPct val="150000"/>
              </a:lnSpc>
              <a:buClr>
                <a:schemeClr val="dk1"/>
              </a:buClr>
              <a:buNone/>
            </a:pPr>
            <a:r>
              <a:rPr lang="en-US" sz="1400" b="1" i="0" dirty="0">
                <a:effectLst/>
                <a:latin typeface="Arial" panose="020B0604020202020204" pitchFamily="34" charset="0"/>
                <a:cs typeface="Arial" panose="020B0604020202020204" pitchFamily="34" charset="0"/>
              </a:rPr>
              <a:t> 	ENTOPHY : </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Entropy(s)= -P(yes)log2 P(yes)- P(no) log2 P(no) </a:t>
            </a:r>
          </a:p>
          <a:p>
            <a:pPr marL="0" indent="0" algn="l">
              <a:lnSpc>
                <a:spcPct val="150000"/>
              </a:lnSpc>
              <a:buClr>
                <a:schemeClr val="dk1"/>
              </a:buClr>
              <a:buNone/>
            </a:pPr>
            <a:r>
              <a:rPr lang="en-US" altLang="en-US" sz="1400" dirty="0">
                <a:latin typeface="Arial" panose="020B0604020202020204" pitchFamily="34" charset="0"/>
                <a:cs typeface="Arial" panose="020B0604020202020204" pitchFamily="34" charset="0"/>
              </a:rPr>
              <a:t>	</a:t>
            </a:r>
            <a:endParaRPr kumimoji="0" lang="en-US" altLang="en-US" sz="1400" b="0" i="0" u="none" strike="noStrike" cap="none" normalizeH="0" baseline="0" dirty="0">
              <a:ln>
                <a:noFill/>
              </a:ln>
              <a:effectLst/>
              <a:latin typeface="Arial" panose="020B0604020202020204" pitchFamily="34" charset="0"/>
              <a:cs typeface="Arial" panose="020B0604020202020204" pitchFamily="34" charset="0"/>
            </a:endParaRPr>
          </a:p>
          <a:p>
            <a:pPr marL="0" indent="0" algn="l">
              <a:lnSpc>
                <a:spcPct val="150000"/>
              </a:lnSpc>
              <a:buClr>
                <a:schemeClr val="dk1"/>
              </a:buClr>
              <a:buNone/>
            </a:pPr>
            <a:r>
              <a:rPr lang="en-US" sz="1400" b="1" i="0" dirty="0">
                <a:effectLst/>
                <a:latin typeface="Arial" panose="020B0604020202020204" pitchFamily="34" charset="0"/>
                <a:cs typeface="Arial" panose="020B0604020202020204" pitchFamily="34" charset="0"/>
              </a:rPr>
              <a:t>	Gini : </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1- ∑</a:t>
            </a:r>
            <a:r>
              <a:rPr kumimoji="0" lang="en-US" altLang="en-US" sz="1400" b="0" i="0" u="none" strike="noStrike" cap="none" normalizeH="0" baseline="-30000" dirty="0">
                <a:ln>
                  <a:noFill/>
                </a:ln>
                <a:effectLst/>
                <a:latin typeface="Arial" panose="020B0604020202020204" pitchFamily="34" charset="0"/>
                <a:cs typeface="Arial" panose="020B0604020202020204" pitchFamily="34" charset="0"/>
              </a:rPr>
              <a:t>j</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P</a:t>
            </a:r>
            <a:r>
              <a:rPr kumimoji="0" lang="en-US" altLang="en-US" sz="1400" b="0" i="0" u="none" strike="noStrike" cap="none" normalizeH="0" baseline="-30000" dirty="0">
                <a:ln>
                  <a:noFill/>
                </a:ln>
                <a:effectLst/>
                <a:latin typeface="Arial" panose="020B0604020202020204" pitchFamily="34" charset="0"/>
                <a:cs typeface="Arial" panose="020B0604020202020204" pitchFamily="34" charset="0"/>
              </a:rPr>
              <a:t>j</a:t>
            </a:r>
            <a:r>
              <a:rPr kumimoji="0" lang="en-US" altLang="en-US" sz="1400" b="0" i="0" u="none" strike="noStrike" cap="none" normalizeH="0" baseline="30000" dirty="0">
                <a:ln>
                  <a:noFill/>
                </a:ln>
                <a:effectLst/>
                <a:latin typeface="Arial" panose="020B0604020202020204" pitchFamily="34" charset="0"/>
                <a:cs typeface="Arial" panose="020B0604020202020204" pitchFamily="34" charset="0"/>
              </a:rPr>
              <a:t>2</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 </a:t>
            </a:r>
          </a:p>
          <a:p>
            <a:endParaRPr lang="en-IN" dirty="0"/>
          </a:p>
        </p:txBody>
      </p:sp>
      <p:sp>
        <p:nvSpPr>
          <p:cNvPr id="4" name="Slide Number Placeholder 3">
            <a:extLst>
              <a:ext uri="{FF2B5EF4-FFF2-40B4-BE49-F238E27FC236}">
                <a16:creationId xmlns:a16="http://schemas.microsoft.com/office/drawing/2014/main" id="{47BEEF01-7ED7-88BE-CFA3-640C3C599F8A}"/>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371343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03944F-9A27-8637-8FA5-D817EE7E5C76}"/>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6" name="Picture 5" descr="Decision Tree Classification Algorithm">
            <a:extLst>
              <a:ext uri="{FF2B5EF4-FFF2-40B4-BE49-F238E27FC236}">
                <a16:creationId xmlns:a16="http://schemas.microsoft.com/office/drawing/2014/main" id="{DDC86684-3568-3A3A-A726-65D89D280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465" y="1429872"/>
            <a:ext cx="6884894" cy="458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5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F661-629C-640A-4266-B436788FD9AD}"/>
              </a:ext>
            </a:extLst>
          </p:cNvPr>
          <p:cNvSpPr>
            <a:spLocks noGrp="1"/>
          </p:cNvSpPr>
          <p:nvPr>
            <p:ph type="title"/>
          </p:nvPr>
        </p:nvSpPr>
        <p:spPr/>
        <p:txBody>
          <a:bodyPr/>
          <a:lstStyle/>
          <a:p>
            <a:pPr algn="ctr"/>
            <a:r>
              <a:rPr lang="en-IN" sz="2000" dirty="0">
                <a:latin typeface="Arial Black" panose="020B0A04020102020204" pitchFamily="34" charset="0"/>
                <a:cs typeface="Arial" panose="020B0604020202020204" pitchFamily="34" charset="0"/>
              </a:rPr>
              <a:t>RANDOM FOREST </a:t>
            </a:r>
            <a:endParaRPr lang="en-IN" sz="2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1668BA-F872-268B-DE48-FD934526F637}"/>
              </a:ext>
            </a:extLst>
          </p:cNvPr>
          <p:cNvSpPr>
            <a:spLocks noGrp="1"/>
          </p:cNvSpPr>
          <p:nvPr>
            <p:ph idx="1"/>
          </p:nvPr>
        </p:nvSpPr>
        <p:spPr>
          <a:xfrm>
            <a:off x="1295400" y="1855945"/>
            <a:ext cx="10114722" cy="3479380"/>
          </a:xfrm>
        </p:spPr>
        <p:txBody>
          <a:bodyPr/>
          <a:lstStyle/>
          <a:p>
            <a:pPr algn="just"/>
            <a:r>
              <a:rPr lang="en-US" sz="1400" b="0" dirty="0">
                <a:effectLst/>
                <a:latin typeface="Arial" panose="020B0604020202020204" pitchFamily="34" charset="0"/>
                <a:cs typeface="Arial" panose="020B0604020202020204" pitchFamily="34" charset="0"/>
              </a:rPr>
              <a:t>Random Forest is a popular machine learning algorithm that belongs to the supervised learning technique. It can be used for both Classification and Regression problems in ML. It is based on the concept of </a:t>
            </a:r>
            <a:r>
              <a:rPr lang="en-US" sz="1400" b="1" dirty="0">
                <a:effectLst/>
                <a:latin typeface="Arial" panose="020B0604020202020204" pitchFamily="34" charset="0"/>
                <a:cs typeface="Arial" panose="020B0604020202020204" pitchFamily="34" charset="0"/>
              </a:rPr>
              <a:t>ensemble learning,</a:t>
            </a:r>
            <a:r>
              <a:rPr lang="en-US" sz="1400" b="0" dirty="0">
                <a:effectLst/>
                <a:latin typeface="Arial" panose="020B0604020202020204" pitchFamily="34" charset="0"/>
                <a:cs typeface="Arial" panose="020B0604020202020204" pitchFamily="34" charset="0"/>
              </a:rPr>
              <a:t> which is a process of combining multiple classifiers to solve a complex problem and to improve the performance of the model.</a:t>
            </a:r>
          </a:p>
          <a:p>
            <a:pPr marL="0" indent="0" algn="just">
              <a:buNone/>
            </a:pPr>
            <a:endParaRPr lang="en-IN" sz="1400"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Random Forest Classifier:</a:t>
            </a:r>
            <a:endParaRPr lang="en-US" sz="1400" b="1" i="0" dirty="0">
              <a:effectLst/>
              <a:latin typeface="Arial" panose="020B0604020202020204" pitchFamily="34" charset="0"/>
              <a:cs typeface="Arial" panose="020B0604020202020204" pitchFamily="34" charset="0"/>
            </a:endParaRPr>
          </a:p>
          <a:p>
            <a:pPr marL="0" indent="0" algn="just">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 random forest is a meta estimator that fits a number of classifying decision trees on various sub-samples of the dataset and uses averaging to improve the predictive accuracy and control over-fitting. The sub-sample size is controlled with the </a:t>
            </a:r>
            <a:r>
              <a:rPr lang="en-US" sz="1400" dirty="0" err="1">
                <a:latin typeface="Arial" panose="020B0604020202020204" pitchFamily="34" charset="0"/>
                <a:cs typeface="Arial" panose="020B0604020202020204" pitchFamily="34" charset="0"/>
              </a:rPr>
              <a:t>max_samples</a:t>
            </a:r>
            <a:r>
              <a:rPr lang="en-US" sz="1400" dirty="0">
                <a:latin typeface="Arial" panose="020B0604020202020204" pitchFamily="34" charset="0"/>
                <a:cs typeface="Arial" panose="020B0604020202020204" pitchFamily="34" charset="0"/>
              </a:rPr>
              <a:t> parameter if bootstrap=True (default), otherwise the whole dataset is used to build each tree.</a:t>
            </a:r>
            <a:endParaRPr lang="en-IN" sz="1400"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39558D42-8CC7-F285-AB6D-A92D3A74F930}"/>
              </a:ext>
            </a:extLst>
          </p:cNvPr>
          <p:cNvSpPr>
            <a:spLocks noGrp="1"/>
          </p:cNvSpPr>
          <p:nvPr>
            <p:ph type="sldNum" sz="quarter" idx="11"/>
          </p:nvPr>
        </p:nvSpPr>
        <p:spPr/>
        <p:txBody>
          <a:bodyPr/>
          <a:lstStyle/>
          <a:p>
            <a:fld id="{75DF2D63-3FF5-D547-96B9-BE9CCD1ABA58}" type="slidenum">
              <a:rPr lang="en-US" smtClean="0"/>
              <a:t>12</a:t>
            </a:fld>
            <a:endParaRPr lang="en-US" dirty="0"/>
          </a:p>
        </p:txBody>
      </p:sp>
    </p:spTree>
    <p:extLst>
      <p:ext uri="{BB962C8B-B14F-4D97-AF65-F5344CB8AC3E}">
        <p14:creationId xmlns:p14="http://schemas.microsoft.com/office/powerpoint/2010/main" val="126235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3FE462-2AE0-DC3D-F1CD-BD8162C4C29C}"/>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6" name="Picture 2" descr="Random Forest Algorithm">
            <a:extLst>
              <a:ext uri="{FF2B5EF4-FFF2-40B4-BE49-F238E27FC236}">
                <a16:creationId xmlns:a16="http://schemas.microsoft.com/office/drawing/2014/main" id="{A9649737-52DE-F0E1-1911-2F8C22CFF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888" y="15240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94C3-119F-594E-3C4A-4C8CCDA13D2B}"/>
              </a:ext>
            </a:extLst>
          </p:cNvPr>
          <p:cNvSpPr>
            <a:spLocks noGrp="1"/>
          </p:cNvSpPr>
          <p:nvPr>
            <p:ph type="title"/>
          </p:nvPr>
        </p:nvSpPr>
        <p:spPr>
          <a:xfrm>
            <a:off x="4058770" y="484094"/>
            <a:ext cx="4074460" cy="286871"/>
          </a:xfrm>
        </p:spPr>
        <p:txBody>
          <a:bodyPr/>
          <a:lstStyle/>
          <a:p>
            <a:r>
              <a:rPr lang="en-IN" sz="2000" dirty="0">
                <a:latin typeface="Arial Black" panose="020B0A04020102020204" pitchFamily="34" charset="0"/>
              </a:rPr>
              <a:t>Logistic Regression</a:t>
            </a:r>
          </a:p>
        </p:txBody>
      </p:sp>
      <p:sp>
        <p:nvSpPr>
          <p:cNvPr id="3" name="Content Placeholder 2">
            <a:extLst>
              <a:ext uri="{FF2B5EF4-FFF2-40B4-BE49-F238E27FC236}">
                <a16:creationId xmlns:a16="http://schemas.microsoft.com/office/drawing/2014/main" id="{0F23001A-9562-A599-8901-562BAD8AAEAD}"/>
              </a:ext>
            </a:extLst>
          </p:cNvPr>
          <p:cNvSpPr>
            <a:spLocks noGrp="1"/>
          </p:cNvSpPr>
          <p:nvPr>
            <p:ph idx="1"/>
          </p:nvPr>
        </p:nvSpPr>
        <p:spPr>
          <a:xfrm>
            <a:off x="1390814" y="2126289"/>
            <a:ext cx="9852329" cy="3733821"/>
          </a:xfrm>
        </p:spPr>
        <p:txBody>
          <a:bodyPr/>
          <a:lstStyle/>
          <a:p>
            <a:pPr algn="just"/>
            <a:r>
              <a:rPr lang="en-US" sz="1400" b="0" i="0" dirty="0">
                <a:effectLst/>
                <a:latin typeface="Arial" panose="020B0604020202020204" pitchFamily="34" charset="0"/>
                <a:cs typeface="Arial" panose="020B0604020202020204"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gn="just"/>
            <a:r>
              <a:rPr lang="en-US" sz="1400" b="0" i="0" dirty="0">
                <a:effectLst/>
                <a:latin typeface="Arial" panose="020B0604020202020204" pitchFamily="34" charset="0"/>
                <a:cs typeface="Arial" panose="020B0604020202020204" pitchFamily="34"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1400" b="1" i="0" dirty="0">
                <a:effectLst/>
                <a:latin typeface="Arial" panose="020B0604020202020204" pitchFamily="34" charset="0"/>
                <a:cs typeface="Arial" panose="020B0604020202020204" pitchFamily="34" charset="0"/>
              </a:rPr>
              <a:t>it gives the probabilistic values which lie between 0 and 1</a:t>
            </a:r>
            <a:r>
              <a:rPr lang="en-US" sz="1400" b="0" i="0" dirty="0">
                <a:effectLst/>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algn="just"/>
            <a:r>
              <a:rPr lang="en-IN" sz="1400" b="1" dirty="0">
                <a:latin typeface="Arial" panose="020B0604020202020204" pitchFamily="34" charset="0"/>
                <a:cs typeface="Arial" panose="020B0604020202020204" pitchFamily="34" charset="0"/>
              </a:rPr>
              <a:t>Logistic Regression</a:t>
            </a:r>
            <a:r>
              <a:rPr lang="en-US" sz="1400" b="1" dirty="0">
                <a:latin typeface="Arial" panose="020B0604020202020204" pitchFamily="34" charset="0"/>
                <a:cs typeface="Arial" panose="020B0604020202020204" pitchFamily="34" charset="0"/>
              </a:rPr>
              <a:t>:</a:t>
            </a:r>
          </a:p>
          <a:p>
            <a:pPr marL="0" indent="0">
              <a:buNone/>
            </a:pPr>
            <a:r>
              <a:rPr lang="en-US" sz="1400" b="0" i="0" dirty="0">
                <a:effectLst/>
                <a:latin typeface="Arial" panose="020B0604020202020204" pitchFamily="34" charset="0"/>
                <a:cs typeface="Arial" panose="020B0604020202020204" pitchFamily="34" charset="0"/>
              </a:rPr>
              <a:t>	This class implements regularized logistic regression using the ‘liblinear’ library, 	‘newton-cg’, ‘sag’, ‘saga’ and ‘lbfgs’ solvers. </a:t>
            </a:r>
            <a:r>
              <a:rPr lang="en-US" sz="1400" b="1" i="0" dirty="0">
                <a:effectLst/>
                <a:latin typeface="Arial" panose="020B0604020202020204" pitchFamily="34" charset="0"/>
                <a:cs typeface="Arial" panose="020B0604020202020204" pitchFamily="34" charset="0"/>
              </a:rPr>
              <a:t>Note that regularization is applied by default</a:t>
            </a:r>
            <a:r>
              <a:rPr lang="en-US" sz="1400" b="0" i="0" dirty="0">
                <a:effectLst/>
                <a:latin typeface="Arial" panose="020B0604020202020204" pitchFamily="34" charset="0"/>
                <a:cs typeface="Arial" panose="020B0604020202020204" pitchFamily="34" charset="0"/>
              </a:rPr>
              <a:t>. It can handle both dense and sparse input. Use C-ordered arrays or CSR matrices containing 64-bit floats for optimal performance; any other input format will be converted.</a:t>
            </a:r>
            <a:endParaRPr lang="en-IN" sz="1400"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FEE4E166-E9C7-81C0-A744-540F03056988}"/>
              </a:ext>
            </a:extLst>
          </p:cNvPr>
          <p:cNvSpPr>
            <a:spLocks noGrp="1"/>
          </p:cNvSpPr>
          <p:nvPr>
            <p:ph type="sldNum" sz="quarter" idx="11"/>
          </p:nvPr>
        </p:nvSpPr>
        <p:spPr/>
        <p:txBody>
          <a:bodyPr/>
          <a:lstStyle/>
          <a:p>
            <a:fld id="{75DF2D63-3FF5-D547-96B9-BE9CCD1ABA58}" type="slidenum">
              <a:rPr lang="en-US" smtClean="0"/>
              <a:t>14</a:t>
            </a:fld>
            <a:endParaRPr lang="en-US" dirty="0"/>
          </a:p>
        </p:txBody>
      </p:sp>
    </p:spTree>
    <p:extLst>
      <p:ext uri="{BB962C8B-B14F-4D97-AF65-F5344CB8AC3E}">
        <p14:creationId xmlns:p14="http://schemas.microsoft.com/office/powerpoint/2010/main" val="252161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3A512A-FF3E-307E-E9A8-F4DFCD8EB332}"/>
              </a:ext>
            </a:extLst>
          </p:cNvPr>
          <p:cNvSpPr>
            <a:spLocks noGrp="1"/>
          </p:cNvSpPr>
          <p:nvPr>
            <p:ph type="sldNum" sz="quarter" idx="11"/>
          </p:nvPr>
        </p:nvSpPr>
        <p:spPr/>
        <p:txBody>
          <a:bodyPr/>
          <a:lstStyle/>
          <a:p>
            <a:fld id="{75DF2D63-3FF5-D547-96B9-BE9CCD1ABA58}" type="slidenum">
              <a:rPr lang="en-US" smtClean="0"/>
              <a:t>15</a:t>
            </a:fld>
            <a:endParaRPr lang="en-US" dirty="0"/>
          </a:p>
        </p:txBody>
      </p:sp>
      <p:pic>
        <p:nvPicPr>
          <p:cNvPr id="7" name="Content Placeholder 4">
            <a:extLst>
              <a:ext uri="{FF2B5EF4-FFF2-40B4-BE49-F238E27FC236}">
                <a16:creationId xmlns:a16="http://schemas.microsoft.com/office/drawing/2014/main" id="{33C3DCA3-9C45-BBFD-7619-2818264B445E}"/>
              </a:ext>
            </a:extLst>
          </p:cNvPr>
          <p:cNvPicPr>
            <a:picLocks noChangeAspect="1"/>
          </p:cNvPicPr>
          <p:nvPr/>
        </p:nvPicPr>
        <p:blipFill>
          <a:blip r:embed="rId2"/>
          <a:stretch>
            <a:fillRect/>
          </a:stretch>
        </p:blipFill>
        <p:spPr>
          <a:xfrm>
            <a:off x="3550023" y="1307826"/>
            <a:ext cx="5232727" cy="4711975"/>
          </a:xfrm>
          <a:prstGeom prst="rect">
            <a:avLst/>
          </a:prstGeom>
          <a:noFill/>
          <a:ln>
            <a:noFill/>
          </a:ln>
        </p:spPr>
      </p:pic>
    </p:spTree>
    <p:extLst>
      <p:ext uri="{BB962C8B-B14F-4D97-AF65-F5344CB8AC3E}">
        <p14:creationId xmlns:p14="http://schemas.microsoft.com/office/powerpoint/2010/main" val="186777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8FAE-918B-491D-EB44-F5496CED7A4F}"/>
              </a:ext>
            </a:extLst>
          </p:cNvPr>
          <p:cNvSpPr>
            <a:spLocks noGrp="1"/>
          </p:cNvSpPr>
          <p:nvPr>
            <p:ph type="title"/>
          </p:nvPr>
        </p:nvSpPr>
        <p:spPr>
          <a:xfrm>
            <a:off x="3646393" y="425393"/>
            <a:ext cx="4899213" cy="448235"/>
          </a:xfrm>
        </p:spPr>
        <p:txBody>
          <a:bodyPr/>
          <a:lstStyle/>
          <a:p>
            <a:r>
              <a:rPr lang="en-IN" sz="2000" dirty="0">
                <a:latin typeface="Arial Black" panose="020B0A04020102020204" pitchFamily="34" charset="0"/>
              </a:rPr>
              <a:t>Support vector machine</a:t>
            </a:r>
          </a:p>
        </p:txBody>
      </p:sp>
      <p:sp>
        <p:nvSpPr>
          <p:cNvPr id="3" name="Content Placeholder 2">
            <a:extLst>
              <a:ext uri="{FF2B5EF4-FFF2-40B4-BE49-F238E27FC236}">
                <a16:creationId xmlns:a16="http://schemas.microsoft.com/office/drawing/2014/main" id="{3284E5EC-DE00-2FAF-EF0F-D38D303FAB59}"/>
              </a:ext>
            </a:extLst>
          </p:cNvPr>
          <p:cNvSpPr>
            <a:spLocks noGrp="1"/>
          </p:cNvSpPr>
          <p:nvPr>
            <p:ph idx="1"/>
          </p:nvPr>
        </p:nvSpPr>
        <p:spPr/>
        <p:txBody>
          <a:bodyPr/>
          <a:lstStyle/>
          <a:p>
            <a:pPr algn="just"/>
            <a:r>
              <a:rPr lang="en-US" sz="1400" b="0" i="0" dirty="0">
                <a:effectLst/>
                <a:latin typeface="Arial" panose="020B0604020202020204" pitchFamily="34" charset="0"/>
                <a:cs typeface="Arial" panose="020B0604020202020204" pitchFamily="34"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1400" b="0" i="0" dirty="0">
                <a:effectLst/>
                <a:latin typeface="Arial" panose="020B0604020202020204" pitchFamily="34" charset="0"/>
                <a:cs typeface="Arial" panose="020B0604020202020204"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Pandas , </a:t>
            </a:r>
            <a:r>
              <a:rPr lang="en-US" sz="1400" dirty="0" err="1">
                <a:latin typeface="Arial" panose="020B0604020202020204" pitchFamily="34" charset="0"/>
                <a:cs typeface="Arial" panose="020B0604020202020204" pitchFamily="34" charset="0"/>
              </a:rPr>
              <a:t>Numpy</a:t>
            </a:r>
            <a:r>
              <a:rPr lang="en-US" sz="1400" dirty="0">
                <a:latin typeface="Arial" panose="020B0604020202020204" pitchFamily="34" charset="0"/>
                <a:cs typeface="Arial" panose="020B0604020202020204" pitchFamily="34" charset="0"/>
              </a:rPr>
              <a:t> and Matplotlib for </a:t>
            </a:r>
            <a:r>
              <a:rPr lang="en-IN" sz="1400" b="0" i="0" dirty="0">
                <a:effectLst/>
                <a:latin typeface="Arial" panose="020B0604020202020204" pitchFamily="34" charset="0"/>
                <a:cs typeface="Arial" panose="020B0604020202020204" pitchFamily="34" charset="0"/>
              </a:rPr>
              <a:t> data manipulation</a:t>
            </a:r>
            <a:r>
              <a:rPr lang="en-US" sz="1400" dirty="0">
                <a:latin typeface="Arial" panose="020B0604020202020204" pitchFamily="34" charset="0"/>
                <a:cs typeface="Arial" panose="020B0604020202020204" pitchFamily="34" charset="0"/>
              </a:rPr>
              <a:t> ,</a:t>
            </a:r>
            <a:r>
              <a:rPr lang="en-IN" sz="1400" b="0" i="0" dirty="0">
                <a:effectLst/>
                <a:latin typeface="Arial" panose="020B0604020202020204" pitchFamily="34" charset="0"/>
                <a:cs typeface="Arial" panose="020B0604020202020204" pitchFamily="34" charset="0"/>
              </a:rPr>
              <a:t>mathematical computations and  visualizations of data.</a:t>
            </a:r>
            <a:endParaRPr lang="en-US" sz="1400" b="0" i="0" dirty="0">
              <a:effectLst/>
              <a:latin typeface="Arial" panose="020B0604020202020204" pitchFamily="34" charset="0"/>
              <a:cs typeface="Arial" panose="020B0604020202020204" pitchFamily="34" charset="0"/>
            </a:endParaRPr>
          </a:p>
          <a:p>
            <a:pPr marL="0" indent="0" algn="just">
              <a:buNone/>
            </a:pPr>
            <a:endParaRPr lang="en-US" sz="1400" dirty="0">
              <a:latin typeface="Arial" panose="020B0604020202020204" pitchFamily="34" charset="0"/>
              <a:cs typeface="Arial" panose="020B0604020202020204" pitchFamily="34" charset="0"/>
            </a:endParaRPr>
          </a:p>
          <a:p>
            <a:pPr algn="just"/>
            <a:r>
              <a:rPr lang="en-IN" sz="1400" b="1" dirty="0">
                <a:latin typeface="Arial" panose="020B0604020202020204" pitchFamily="34" charset="0"/>
                <a:cs typeface="Arial" panose="020B0604020202020204" pitchFamily="34" charset="0"/>
              </a:rPr>
              <a:t>SUPPORT VECTOR MACHINE COMPARISON(SVM) :</a:t>
            </a:r>
          </a:p>
          <a:p>
            <a:pPr marL="0" indent="0" algn="just">
              <a:buNone/>
            </a:pPr>
            <a:r>
              <a:rPr lang="en-US" sz="1400" dirty="0">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SVC and </a:t>
            </a:r>
            <a:r>
              <a:rPr lang="en-US" sz="1400" b="0" i="0" dirty="0" err="1">
                <a:effectLst/>
                <a:latin typeface="Arial" panose="020B0604020202020204" pitchFamily="34" charset="0"/>
                <a:cs typeface="Arial" panose="020B0604020202020204" pitchFamily="34" charset="0"/>
              </a:rPr>
              <a:t>NuSVC</a:t>
            </a:r>
            <a:r>
              <a:rPr lang="en-US" sz="1400" b="0" i="0" dirty="0">
                <a:effectLst/>
                <a:latin typeface="Arial" panose="020B0604020202020204" pitchFamily="34" charset="0"/>
                <a:cs typeface="Arial" panose="020B0604020202020204" pitchFamily="34" charset="0"/>
              </a:rPr>
              <a:t> implement the “one-versus-one” approach for multi-class classification. In total, </a:t>
            </a:r>
            <a:r>
              <a:rPr lang="en-US" sz="1400" b="0" i="0" dirty="0" err="1">
                <a:effectLst/>
                <a:latin typeface="Arial" panose="020B0604020202020204" pitchFamily="34" charset="0"/>
                <a:cs typeface="Arial" panose="020B0604020202020204" pitchFamily="34" charset="0"/>
              </a:rPr>
              <a:t>n_classes</a:t>
            </a:r>
            <a:r>
              <a:rPr lang="en-US" sz="1400" b="0" i="0" dirty="0">
                <a:effectLst/>
                <a:latin typeface="Arial" panose="020B0604020202020204" pitchFamily="34" charset="0"/>
                <a:cs typeface="Arial" panose="020B0604020202020204" pitchFamily="34" charset="0"/>
              </a:rPr>
              <a:t> * (</a:t>
            </a:r>
            <a:r>
              <a:rPr lang="en-US" sz="1400" b="0" i="0" dirty="0" err="1">
                <a:effectLst/>
                <a:latin typeface="Arial" panose="020B0604020202020204" pitchFamily="34" charset="0"/>
                <a:cs typeface="Arial" panose="020B0604020202020204" pitchFamily="34" charset="0"/>
              </a:rPr>
              <a:t>n_classes</a:t>
            </a:r>
            <a:r>
              <a:rPr lang="en-US" sz="1400" b="0" i="0" dirty="0">
                <a:effectLst/>
                <a:latin typeface="Arial" panose="020B0604020202020204" pitchFamily="34" charset="0"/>
                <a:cs typeface="Arial" panose="020B0604020202020204" pitchFamily="34" charset="0"/>
              </a:rPr>
              <a:t> - 1) / 2 classifiers are constructed and each one trains data from two 	classes. To provide a consistent interface with other classifiers, the </a:t>
            </a:r>
            <a:r>
              <a:rPr lang="en-US" sz="1400" b="0" i="0" dirty="0" err="1">
                <a:effectLst/>
                <a:latin typeface="Arial" panose="020B0604020202020204" pitchFamily="34" charset="0"/>
                <a:cs typeface="Arial" panose="020B0604020202020204" pitchFamily="34" charset="0"/>
              </a:rPr>
              <a:t>decision_function_shape</a:t>
            </a:r>
            <a:r>
              <a:rPr lang="en-US" sz="1400" b="0" i="0" dirty="0">
                <a:effectLst/>
                <a:latin typeface="Arial" panose="020B0604020202020204" pitchFamily="34" charset="0"/>
                <a:cs typeface="Arial" panose="020B0604020202020204" pitchFamily="34" charset="0"/>
              </a:rPr>
              <a:t> option allows to monotonically transform the results of the “one-versus-one” classifiers to a “one-	vs-rest” decision function of shape (</a:t>
            </a:r>
            <a:r>
              <a:rPr lang="en-US" sz="1400" b="0" i="0" dirty="0" err="1">
                <a:effectLst/>
                <a:latin typeface="Arial" panose="020B0604020202020204" pitchFamily="34" charset="0"/>
                <a:cs typeface="Arial" panose="020B0604020202020204" pitchFamily="34" charset="0"/>
              </a:rPr>
              <a:t>n_samples</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n_classes</a:t>
            </a:r>
            <a:r>
              <a:rPr lang="en-US" sz="1400" b="0" i="0" dirty="0">
                <a:effectLst/>
                <a:latin typeface="Arial" panose="020B0604020202020204" pitchFamily="34" charset="0"/>
                <a:cs typeface="Arial" panose="020B0604020202020204" pitchFamily="34" charset="0"/>
              </a:rPr>
              <a:t>).</a:t>
            </a:r>
          </a:p>
          <a:p>
            <a:endParaRPr lang="en-IN" dirty="0"/>
          </a:p>
        </p:txBody>
      </p:sp>
      <p:sp>
        <p:nvSpPr>
          <p:cNvPr id="4" name="Slide Number Placeholder 3">
            <a:extLst>
              <a:ext uri="{FF2B5EF4-FFF2-40B4-BE49-F238E27FC236}">
                <a16:creationId xmlns:a16="http://schemas.microsoft.com/office/drawing/2014/main" id="{BD165C0D-D606-25A9-3A36-47E5C146DF03}"/>
              </a:ext>
            </a:extLst>
          </p:cNvPr>
          <p:cNvSpPr>
            <a:spLocks noGrp="1"/>
          </p:cNvSpPr>
          <p:nvPr>
            <p:ph type="sldNum" sz="quarter" idx="11"/>
          </p:nvPr>
        </p:nvSpPr>
        <p:spPr/>
        <p:txBody>
          <a:bodyPr/>
          <a:lstStyle/>
          <a:p>
            <a:fld id="{75DF2D63-3FF5-D547-96B9-BE9CCD1ABA58}" type="slidenum">
              <a:rPr lang="en-US" smtClean="0"/>
              <a:t>16</a:t>
            </a:fld>
            <a:endParaRPr lang="en-US" dirty="0"/>
          </a:p>
        </p:txBody>
      </p:sp>
    </p:spTree>
    <p:extLst>
      <p:ext uri="{BB962C8B-B14F-4D97-AF65-F5344CB8AC3E}">
        <p14:creationId xmlns:p14="http://schemas.microsoft.com/office/powerpoint/2010/main" val="4138930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D1AA14-FDA2-F505-AECE-3379C91EDBA5}"/>
              </a:ext>
            </a:extLst>
          </p:cNvPr>
          <p:cNvSpPr>
            <a:spLocks noGrp="1"/>
          </p:cNvSpPr>
          <p:nvPr>
            <p:ph type="sldNum" sz="quarter" idx="11"/>
          </p:nvPr>
        </p:nvSpPr>
        <p:spPr/>
        <p:txBody>
          <a:bodyPr/>
          <a:lstStyle/>
          <a:p>
            <a:fld id="{75DF2D63-3FF5-D547-96B9-BE9CCD1ABA58}" type="slidenum">
              <a:rPr lang="en-US" smtClean="0"/>
              <a:t>17</a:t>
            </a:fld>
            <a:endParaRPr lang="en-US" dirty="0"/>
          </a:p>
        </p:txBody>
      </p:sp>
      <p:pic>
        <p:nvPicPr>
          <p:cNvPr id="6" name="Content Placeholder 4">
            <a:extLst>
              <a:ext uri="{FF2B5EF4-FFF2-40B4-BE49-F238E27FC236}">
                <a16:creationId xmlns:a16="http://schemas.microsoft.com/office/drawing/2014/main" id="{228F90D9-BB82-13D5-0C3C-8ECDADE15FF7}"/>
              </a:ext>
            </a:extLst>
          </p:cNvPr>
          <p:cNvPicPr>
            <a:picLocks noChangeAspect="1"/>
          </p:cNvPicPr>
          <p:nvPr/>
        </p:nvPicPr>
        <p:blipFill>
          <a:blip r:embed="rId2"/>
          <a:stretch>
            <a:fillRect/>
          </a:stretch>
        </p:blipFill>
        <p:spPr>
          <a:xfrm>
            <a:off x="2150939" y="1726681"/>
            <a:ext cx="7890122" cy="3030977"/>
          </a:xfrm>
          <a:prstGeom prst="rect">
            <a:avLst/>
          </a:prstGeom>
          <a:noFill/>
          <a:ln>
            <a:noFill/>
          </a:ln>
        </p:spPr>
      </p:pic>
    </p:spTree>
    <p:extLst>
      <p:ext uri="{BB962C8B-B14F-4D97-AF65-F5344CB8AC3E}">
        <p14:creationId xmlns:p14="http://schemas.microsoft.com/office/powerpoint/2010/main" val="59484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6BE0-192A-858F-C806-2A981A7DD121}"/>
              </a:ext>
            </a:extLst>
          </p:cNvPr>
          <p:cNvSpPr>
            <a:spLocks noGrp="1"/>
          </p:cNvSpPr>
          <p:nvPr>
            <p:ph type="title"/>
          </p:nvPr>
        </p:nvSpPr>
        <p:spPr>
          <a:xfrm>
            <a:off x="5071782" y="457200"/>
            <a:ext cx="2048436" cy="519953"/>
          </a:xfrm>
        </p:spPr>
        <p:txBody>
          <a:bodyPr/>
          <a:lstStyle/>
          <a:p>
            <a:r>
              <a:rPr lang="en-IN" sz="2000" dirty="0">
                <a:latin typeface="Arial Black" panose="020B0A04020102020204" pitchFamily="34" charset="0"/>
              </a:rPr>
              <a:t>XG-boost</a:t>
            </a:r>
          </a:p>
        </p:txBody>
      </p:sp>
      <p:sp>
        <p:nvSpPr>
          <p:cNvPr id="3" name="Content Placeholder 2">
            <a:extLst>
              <a:ext uri="{FF2B5EF4-FFF2-40B4-BE49-F238E27FC236}">
                <a16:creationId xmlns:a16="http://schemas.microsoft.com/office/drawing/2014/main" id="{40A44D16-15D4-2593-3FD1-F2BE5F1E17E9}"/>
              </a:ext>
            </a:extLst>
          </p:cNvPr>
          <p:cNvSpPr>
            <a:spLocks noGrp="1"/>
          </p:cNvSpPr>
          <p:nvPr>
            <p:ph idx="1"/>
          </p:nvPr>
        </p:nvSpPr>
        <p:spPr>
          <a:xfrm>
            <a:off x="1303352" y="2197851"/>
            <a:ext cx="9820656" cy="4352544"/>
          </a:xfrm>
        </p:spPr>
        <p:txBody>
          <a:bodyPr/>
          <a:lstStyle/>
          <a:p>
            <a:pPr algn="l" fontAlgn="base"/>
            <a:r>
              <a:rPr lang="en-US" sz="1400" b="0" i="0" dirty="0">
                <a:effectLst/>
                <a:latin typeface="Arial" panose="020B0604020202020204" pitchFamily="34" charset="0"/>
                <a:cs typeface="Arial" panose="020B0604020202020204" pitchFamily="34" charset="0"/>
              </a:rPr>
              <a:t>XG-Boost is an implementation of Gradient Boosted decision trees. </a:t>
            </a:r>
            <a:r>
              <a:rPr lang="en-US" sz="1400" b="0" i="0" dirty="0" err="1">
                <a:effectLst/>
                <a:latin typeface="Arial" panose="020B0604020202020204" pitchFamily="34" charset="0"/>
                <a:cs typeface="Arial" panose="020B0604020202020204" pitchFamily="34" charset="0"/>
              </a:rPr>
              <a:t>XGBoost</a:t>
            </a:r>
            <a:r>
              <a:rPr lang="en-US" sz="1400" b="0" i="0" dirty="0">
                <a:effectLst/>
                <a:latin typeface="Arial" panose="020B0604020202020204" pitchFamily="34" charset="0"/>
                <a:cs typeface="Arial" panose="020B0604020202020204" pitchFamily="34" charset="0"/>
              </a:rPr>
              <a:t> models majorly dominate in many Kaggle Competitions.</a:t>
            </a:r>
          </a:p>
          <a:p>
            <a:pPr marL="152400" indent="0" algn="l" fontAlgn="base">
              <a:buNone/>
            </a:pPr>
            <a:endParaRPr lang="en-US" sz="1400" b="0" i="0" dirty="0">
              <a:effectLst/>
              <a:latin typeface="Arial" panose="020B0604020202020204" pitchFamily="34" charset="0"/>
              <a:cs typeface="Arial" panose="020B0604020202020204" pitchFamily="34" charset="0"/>
            </a:endParaRPr>
          </a:p>
          <a:p>
            <a:pPr algn="l" fontAlgn="base"/>
            <a:r>
              <a:rPr lang="en-US" sz="1400" b="0" i="0" dirty="0">
                <a:effectLst/>
                <a:latin typeface="Arial" panose="020B0604020202020204" pitchFamily="34" charset="0"/>
                <a:cs typeface="Arial" panose="020B0604020202020204" pitchFamily="34" charset="0"/>
              </a:rPr>
              <a:t>In this algorithm, decision trees are created in sequential form. Weights play an important role in XG-Boost.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p>
          <a:p>
            <a:endParaRPr lang="en-IN" dirty="0"/>
          </a:p>
        </p:txBody>
      </p:sp>
      <p:sp>
        <p:nvSpPr>
          <p:cNvPr id="4" name="Slide Number Placeholder 3">
            <a:extLst>
              <a:ext uri="{FF2B5EF4-FFF2-40B4-BE49-F238E27FC236}">
                <a16:creationId xmlns:a16="http://schemas.microsoft.com/office/drawing/2014/main" id="{69F95741-1F93-8DE0-4A88-70C82DB2F6C7}"/>
              </a:ext>
            </a:extLst>
          </p:cNvPr>
          <p:cNvSpPr>
            <a:spLocks noGrp="1"/>
          </p:cNvSpPr>
          <p:nvPr>
            <p:ph type="sldNum" sz="quarter" idx="11"/>
          </p:nvPr>
        </p:nvSpPr>
        <p:spPr/>
        <p:txBody>
          <a:bodyPr/>
          <a:lstStyle/>
          <a:p>
            <a:fld id="{75DF2D63-3FF5-D547-96B9-BE9CCD1ABA58}" type="slidenum">
              <a:rPr lang="en-US" smtClean="0"/>
              <a:t>18</a:t>
            </a:fld>
            <a:endParaRPr lang="en-US" dirty="0"/>
          </a:p>
        </p:txBody>
      </p:sp>
    </p:spTree>
    <p:extLst>
      <p:ext uri="{BB962C8B-B14F-4D97-AF65-F5344CB8AC3E}">
        <p14:creationId xmlns:p14="http://schemas.microsoft.com/office/powerpoint/2010/main" val="279557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26C6F7-6BC2-4A23-B996-3EA591DA3F01}"/>
              </a:ext>
            </a:extLst>
          </p:cNvPr>
          <p:cNvSpPr>
            <a:spLocks noGrp="1"/>
          </p:cNvSpPr>
          <p:nvPr>
            <p:ph type="sldNum" sz="quarter" idx="11"/>
          </p:nvPr>
        </p:nvSpPr>
        <p:spPr/>
        <p:txBody>
          <a:bodyPr/>
          <a:lstStyle/>
          <a:p>
            <a:fld id="{75DF2D63-3FF5-D547-96B9-BE9CCD1ABA58}" type="slidenum">
              <a:rPr lang="en-US" smtClean="0"/>
              <a:t>19</a:t>
            </a:fld>
            <a:endParaRPr lang="en-US" dirty="0"/>
          </a:p>
        </p:txBody>
      </p:sp>
      <p:pic>
        <p:nvPicPr>
          <p:cNvPr id="6" name="Content Placeholder 4">
            <a:extLst>
              <a:ext uri="{FF2B5EF4-FFF2-40B4-BE49-F238E27FC236}">
                <a16:creationId xmlns:a16="http://schemas.microsoft.com/office/drawing/2014/main" id="{6B6F6CED-2130-978A-59D2-EF4F08E1D0F3}"/>
              </a:ext>
            </a:extLst>
          </p:cNvPr>
          <p:cNvPicPr>
            <a:picLocks noChangeAspect="1"/>
          </p:cNvPicPr>
          <p:nvPr/>
        </p:nvPicPr>
        <p:blipFill>
          <a:blip r:embed="rId2"/>
          <a:stretch>
            <a:fillRect/>
          </a:stretch>
        </p:blipFill>
        <p:spPr>
          <a:xfrm>
            <a:off x="2672580" y="1283914"/>
            <a:ext cx="6201382" cy="4114800"/>
          </a:xfrm>
          <a:prstGeom prst="rect">
            <a:avLst/>
          </a:prstGeom>
          <a:noFill/>
          <a:ln>
            <a:noFill/>
          </a:ln>
        </p:spPr>
      </p:pic>
      <p:pic>
        <p:nvPicPr>
          <p:cNvPr id="2" name="Picture Placeholder 6" descr="Test tubes with one test tube in orange with drops">
            <a:extLst>
              <a:ext uri="{FF2B5EF4-FFF2-40B4-BE49-F238E27FC236}">
                <a16:creationId xmlns:a16="http://schemas.microsoft.com/office/drawing/2014/main" id="{81E55FD5-7CCE-FD3B-9B73-BC0307F398AC}"/>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5791200"/>
            <a:ext cx="12192000" cy="1093694"/>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261965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505712"/>
            <a:ext cx="5760720" cy="323088"/>
          </a:xfrm>
        </p:spPr>
        <p:txBody>
          <a:bodyPr/>
          <a:lstStyle/>
          <a:p>
            <a:pPr>
              <a:lnSpc>
                <a:spcPct val="100000"/>
              </a:lnSpc>
            </a:pPr>
            <a:r>
              <a:rPr lang="en-US" sz="2000" dirty="0">
                <a:latin typeface="Arial Black" panose="020B0A04020102020204" pitchFamily="34" charset="0"/>
              </a:rPr>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226564"/>
            <a:ext cx="5760720" cy="3319272"/>
          </a:xfrm>
        </p:spPr>
        <p:txBody>
          <a:bodyPr/>
          <a:lstStyle/>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Diabetes is a common chronic disease and poses a great threat to human health. The characteristic of diabetes is that the blood glucose is higher than the normal level, which is caused by defective insulin secretion or its impaired biological effects, or both (</a:t>
            </a:r>
            <a:r>
              <a:rPr lang="en-US" sz="1200" b="0" i="0" u="none" strike="noStrike" dirty="0" err="1">
                <a:solidFill>
                  <a:srgbClr val="1DB5C3"/>
                </a:solidFill>
                <a:effectLst/>
                <a:latin typeface="Arial" panose="020B0604020202020204" pitchFamily="34" charset="0"/>
                <a:cs typeface="Arial" panose="020B0604020202020204" pitchFamily="34" charset="0"/>
                <a:hlinkClick r:id="rId2"/>
              </a:rPr>
              <a:t>Lonappan</a:t>
            </a:r>
            <a:r>
              <a:rPr lang="en-US" sz="1200" b="0" i="0" u="none" strike="noStrike" dirty="0">
                <a:solidFill>
                  <a:srgbClr val="1DB5C3"/>
                </a:solidFill>
                <a:effectLst/>
                <a:latin typeface="Arial" panose="020B0604020202020204" pitchFamily="34" charset="0"/>
                <a:cs typeface="Arial" panose="020B0604020202020204" pitchFamily="34" charset="0"/>
                <a:hlinkClick r:id="rId2"/>
              </a:rPr>
              <a:t> et al., 2007</a:t>
            </a:r>
            <a:r>
              <a:rPr lang="en-US" sz="1200" b="0" i="0" dirty="0">
                <a:solidFill>
                  <a:srgbClr val="282828"/>
                </a:solidFill>
                <a:effectLst/>
                <a:latin typeface="Arial" panose="020B0604020202020204" pitchFamily="34" charset="0"/>
                <a:cs typeface="Arial" panose="020B0604020202020204" pitchFamily="34" charset="0"/>
              </a:rPr>
              <a:t>).</a:t>
            </a:r>
          </a:p>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Diabetes can lead to chronic damage and dysfunction of various tissues, especially eyes, kidneys, heart, blood vessels and nerves (</a:t>
            </a:r>
            <a:r>
              <a:rPr lang="en-US" sz="1200" b="0" i="0" u="none" strike="noStrike" dirty="0" err="1">
                <a:solidFill>
                  <a:srgbClr val="1DB5C3"/>
                </a:solidFill>
                <a:effectLst/>
                <a:latin typeface="Arial" panose="020B0604020202020204" pitchFamily="34" charset="0"/>
                <a:cs typeface="Arial" panose="020B0604020202020204" pitchFamily="34" charset="0"/>
                <a:hlinkClick r:id="rId3"/>
              </a:rPr>
              <a:t>Krasteva</a:t>
            </a:r>
            <a:r>
              <a:rPr lang="en-US" sz="1200" b="0" i="0" u="none" strike="noStrike" dirty="0">
                <a:solidFill>
                  <a:srgbClr val="1DB5C3"/>
                </a:solidFill>
                <a:effectLst/>
                <a:latin typeface="Arial" panose="020B0604020202020204" pitchFamily="34" charset="0"/>
                <a:cs typeface="Arial" panose="020B0604020202020204" pitchFamily="34" charset="0"/>
                <a:hlinkClick r:id="rId3"/>
              </a:rPr>
              <a:t> et al., 2011</a:t>
            </a:r>
            <a:r>
              <a:rPr lang="en-US" sz="1200" b="0" i="0" dirty="0">
                <a:solidFill>
                  <a:srgbClr val="282828"/>
                </a:solidFill>
                <a:effectLst/>
                <a:latin typeface="Arial" panose="020B0604020202020204" pitchFamily="34" charset="0"/>
                <a:cs typeface="Arial" panose="020B0604020202020204" pitchFamily="34" charset="0"/>
              </a:rPr>
              <a:t>). </a:t>
            </a:r>
            <a:endParaRPr lang="en-US" sz="1200" dirty="0">
              <a:solidFill>
                <a:srgbClr val="282828"/>
              </a:solidFill>
              <a:latin typeface="Arial" panose="020B0604020202020204" pitchFamily="34" charset="0"/>
              <a:cs typeface="Arial" panose="020B0604020202020204" pitchFamily="34" charset="0"/>
            </a:endParaRPr>
          </a:p>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Diabetes can be divided into two categories, type 1 diabetes (T1D) and type 2 diabetes (T2D). </a:t>
            </a:r>
          </a:p>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Patients with type 1 diabetes are normally younger, mostly less than 30 years old. The typical clinical symptoms are increased thirst and frequent urination, high blood glucose levels (</a:t>
            </a:r>
            <a:r>
              <a:rPr lang="en-US" sz="1200" b="0" i="0" u="none" strike="noStrike" dirty="0" err="1">
                <a:solidFill>
                  <a:srgbClr val="1DB5C3"/>
                </a:solidFill>
                <a:effectLst/>
                <a:latin typeface="Arial" panose="020B0604020202020204" pitchFamily="34" charset="0"/>
                <a:cs typeface="Arial" panose="020B0604020202020204" pitchFamily="34" charset="0"/>
                <a:hlinkClick r:id="rId4"/>
              </a:rPr>
              <a:t>Iancu</a:t>
            </a:r>
            <a:r>
              <a:rPr lang="en-US" sz="1200" b="0" i="0" u="none" strike="noStrike" dirty="0">
                <a:solidFill>
                  <a:srgbClr val="1DB5C3"/>
                </a:solidFill>
                <a:effectLst/>
                <a:latin typeface="Arial" panose="020B0604020202020204" pitchFamily="34" charset="0"/>
                <a:cs typeface="Arial" panose="020B0604020202020204" pitchFamily="34" charset="0"/>
                <a:hlinkClick r:id="rId4"/>
              </a:rPr>
              <a:t> et al., 2008</a:t>
            </a:r>
            <a:r>
              <a:rPr lang="en-US" sz="1200" b="0" i="0" dirty="0">
                <a:solidFill>
                  <a:srgbClr val="282828"/>
                </a:solidFill>
                <a:effectLst/>
                <a:latin typeface="Arial" panose="020B0604020202020204" pitchFamily="34" charset="0"/>
                <a:cs typeface="Arial" panose="020B0604020202020204" pitchFamily="34" charset="0"/>
              </a:rPr>
              <a:t>). </a:t>
            </a:r>
          </a:p>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Type 2 diabetes occurs more commonly in middle-aged and elderly people, which is often associated with the occurrence of obesity, hypertension, dyslipidemia, arteriosclerosis, and other diseases (</a:t>
            </a:r>
            <a:r>
              <a:rPr lang="en-US" sz="1200" b="0" i="0" u="none" strike="noStrike" dirty="0">
                <a:solidFill>
                  <a:srgbClr val="1DB5C3"/>
                </a:solidFill>
                <a:effectLst/>
                <a:latin typeface="Arial" panose="020B0604020202020204" pitchFamily="34" charset="0"/>
                <a:cs typeface="Arial" panose="020B0604020202020204" pitchFamily="34" charset="0"/>
                <a:hlinkClick r:id="rId5"/>
              </a:rPr>
              <a:t>Robertson et al., 2011</a:t>
            </a:r>
            <a:r>
              <a:rPr lang="en-US" sz="1200" b="0" i="0" dirty="0">
                <a:solidFill>
                  <a:srgbClr val="282828"/>
                </a:solidFill>
                <a:effectLst/>
                <a:latin typeface="Arial" panose="020B0604020202020204" pitchFamily="34" charset="0"/>
                <a:cs typeface="Arial" panose="020B0604020202020204" pitchFamily="34" charset="0"/>
              </a:rPr>
              <a:t>).</a:t>
            </a:r>
            <a:endParaRPr lang="en-US" sz="1200" dirty="0">
              <a:solidFill>
                <a:srgbClr val="282828"/>
              </a:solidFill>
              <a:latin typeface="Arial" panose="020B0604020202020204" pitchFamily="34" charset="0"/>
              <a:cs typeface="Arial" panose="020B0604020202020204" pitchFamily="34" charset="0"/>
            </a:endParaRPr>
          </a:p>
          <a:p>
            <a:pPr marL="228600" indent="-228600">
              <a:lnSpc>
                <a:spcPct val="100000"/>
              </a:lnSpc>
              <a:buFont typeface="Arial" panose="020B0604020202020204" pitchFamily="34" charset="0"/>
              <a:buChar char="•"/>
            </a:pPr>
            <a:r>
              <a:rPr lang="en-US" sz="1200" b="0" i="0" dirty="0">
                <a:solidFill>
                  <a:srgbClr val="282828"/>
                </a:solidFill>
                <a:effectLst/>
                <a:latin typeface="Arial" panose="020B0604020202020204" pitchFamily="34" charset="0"/>
                <a:cs typeface="Arial" panose="020B0604020202020204" pitchFamily="34" charset="0"/>
              </a:rPr>
              <a:t>Machine learning methods are widely used in predicting diabetes, and they get preferable results.</a:t>
            </a:r>
            <a:endParaRPr lang="en-US" sz="1200" spc="0" dirty="0">
              <a:latin typeface="Arial" panose="020B0604020202020204" pitchFamily="34" charset="0"/>
              <a:cs typeface="Arial" panose="020B0604020202020204" pitchFamily="34" charset="0"/>
            </a:endParaRPr>
          </a:p>
        </p:txBody>
      </p:sp>
      <p:pic>
        <p:nvPicPr>
          <p:cNvPr id="10" name="Picture Placeholder 9">
            <a:extLst>
              <a:ext uri="{FF2B5EF4-FFF2-40B4-BE49-F238E27FC236}">
                <a16:creationId xmlns:a16="http://schemas.microsoft.com/office/drawing/2014/main" id="{25BECD21-39D3-3D86-D6C5-99C7B01AC46B}"/>
              </a:ext>
            </a:extLst>
          </p:cNvPr>
          <p:cNvPicPr>
            <a:picLocks noGrp="1" noChangeAspect="1"/>
          </p:cNvPicPr>
          <p:nvPr>
            <p:ph type="pic" sz="quarter" idx="13"/>
          </p:nvPr>
        </p:nvPicPr>
        <p:blipFill>
          <a:blip r:embed="rId6"/>
          <a:srcRect l="16706" r="16706"/>
          <a:stretch>
            <a:fillRect/>
          </a:stretch>
        </p:blipFill>
        <p:spPr>
          <a:xfrm>
            <a:off x="1275588" y="1667256"/>
            <a:ext cx="3200400" cy="3319272"/>
          </a:xfrm>
        </p:spPr>
      </p:pic>
    </p:spTree>
    <p:extLst>
      <p:ext uri="{BB962C8B-B14F-4D97-AF65-F5344CB8AC3E}">
        <p14:creationId xmlns:p14="http://schemas.microsoft.com/office/powerpoint/2010/main" val="281013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2B10-BEDE-CB64-07B0-E3188E501987}"/>
              </a:ext>
            </a:extLst>
          </p:cNvPr>
          <p:cNvSpPr>
            <a:spLocks noGrp="1"/>
          </p:cNvSpPr>
          <p:nvPr>
            <p:ph type="title"/>
          </p:nvPr>
        </p:nvSpPr>
        <p:spPr>
          <a:xfrm>
            <a:off x="4166346" y="510989"/>
            <a:ext cx="3859307" cy="475129"/>
          </a:xfrm>
        </p:spPr>
        <p:txBody>
          <a:bodyPr/>
          <a:lstStyle/>
          <a:p>
            <a:r>
              <a:rPr lang="en-IN" sz="2000" dirty="0">
                <a:latin typeface="Arial Black" panose="020B0A04020102020204" pitchFamily="34" charset="0"/>
              </a:rPr>
              <a:t>Gradient boosting</a:t>
            </a:r>
          </a:p>
        </p:txBody>
      </p:sp>
      <p:sp>
        <p:nvSpPr>
          <p:cNvPr id="3" name="Content Placeholder 2">
            <a:extLst>
              <a:ext uri="{FF2B5EF4-FFF2-40B4-BE49-F238E27FC236}">
                <a16:creationId xmlns:a16="http://schemas.microsoft.com/office/drawing/2014/main" id="{291D43C1-8893-B7E3-5CE3-00DE638B573E}"/>
              </a:ext>
            </a:extLst>
          </p:cNvPr>
          <p:cNvSpPr>
            <a:spLocks noGrp="1"/>
          </p:cNvSpPr>
          <p:nvPr>
            <p:ph idx="1"/>
          </p:nvPr>
        </p:nvSpPr>
        <p:spPr>
          <a:xfrm>
            <a:off x="1295400" y="1855945"/>
            <a:ext cx="9820656" cy="2474008"/>
          </a:xfrm>
        </p:spPr>
        <p:txBody>
          <a:bodyPr/>
          <a:lstStyle/>
          <a:p>
            <a:pPr algn="l" fontAlgn="base"/>
            <a:r>
              <a:rPr lang="en-US" sz="1400" b="1" i="0" dirty="0">
                <a:effectLst/>
                <a:latin typeface="Arial" panose="020B0604020202020204" pitchFamily="34" charset="0"/>
                <a:cs typeface="Arial" panose="020B0604020202020204" pitchFamily="34" charset="0"/>
              </a:rPr>
              <a:t>Gradient Boosting</a:t>
            </a:r>
            <a:r>
              <a:rPr lang="en-US" sz="1400" b="0" i="0" dirty="0">
                <a:effectLst/>
                <a:latin typeface="Arial" panose="020B0604020202020204" pitchFamily="34" charset="0"/>
                <a:cs typeface="Arial" panose="020B0604020202020204" pitchFamily="34" charset="0"/>
              </a:rPr>
              <a:t> is a popular boosting algorithm. In gradient boosting, each predictor corrects its predecessor’s error. In contrast to Ad boost, the weights of the training instances are not tweaked, instead, each predictor is trained using the residual errors of predecessor as labels.</a:t>
            </a:r>
          </a:p>
          <a:p>
            <a:pPr algn="l" fontAlgn="base"/>
            <a:endParaRPr lang="en-US" sz="1400" dirty="0">
              <a:latin typeface="Arial" panose="020B0604020202020204" pitchFamily="34" charset="0"/>
              <a:cs typeface="Arial" panose="020B0604020202020204" pitchFamily="34" charset="0"/>
            </a:endParaRPr>
          </a:p>
          <a:p>
            <a:pPr algn="l" fontAlgn="base"/>
            <a:r>
              <a:rPr lang="en-US" sz="1400" b="0" i="0" dirty="0">
                <a:effectLst/>
                <a:latin typeface="Arial" panose="020B0604020202020204" pitchFamily="34" charset="0"/>
                <a:cs typeface="Arial" panose="020B0604020202020204" pitchFamily="34" charset="0"/>
              </a:rPr>
              <a:t>There is an important parameter used in this technique known as </a:t>
            </a:r>
            <a:r>
              <a:rPr lang="en-US" sz="1400" b="1" i="0" dirty="0">
                <a:effectLst/>
                <a:latin typeface="Arial" panose="020B0604020202020204" pitchFamily="34" charset="0"/>
                <a:cs typeface="Arial" panose="020B0604020202020204" pitchFamily="34" charset="0"/>
              </a:rPr>
              <a:t>Shrinkage</a:t>
            </a:r>
            <a:r>
              <a:rPr lang="en-US" sz="1400" b="0" i="0" dirty="0">
                <a:effectLst/>
                <a:latin typeface="Arial" panose="020B0604020202020204" pitchFamily="34" charset="0"/>
                <a:cs typeface="Arial" panose="020B0604020202020204" pitchFamily="34" charset="0"/>
              </a:rPr>
              <a:t>.</a:t>
            </a:r>
          </a:p>
          <a:p>
            <a:pPr algn="l" fontAlgn="base"/>
            <a:r>
              <a:rPr lang="en-US" sz="1400" b="1" i="0" dirty="0">
                <a:effectLst/>
                <a:latin typeface="Arial" panose="020B0604020202020204" pitchFamily="34" charset="0"/>
                <a:cs typeface="Arial" panose="020B0604020202020204" pitchFamily="34" charset="0"/>
              </a:rPr>
              <a:t>Shrinkage</a:t>
            </a:r>
            <a:r>
              <a:rPr lang="en-US" sz="1400" b="0" i="0" dirty="0">
                <a:effectLst/>
                <a:latin typeface="Arial" panose="020B0604020202020204" pitchFamily="34" charset="0"/>
                <a:cs typeface="Arial" panose="020B0604020202020204" pitchFamily="34" charset="0"/>
              </a:rPr>
              <a:t> refers to the fact that the prediction of each tree in the ensemble is shrunk after it is multiplied by the learning rate (eta) which ranges between 0 to 1. There is a trade-off between eta and number of estimators, decreasing learning rate needs to be compensated with increasing estimators in order to reach certain model performance. Since all trees are trained now, predictions can be made.</a:t>
            </a:r>
          </a:p>
          <a:p>
            <a:endParaRPr lang="en-IN" dirty="0"/>
          </a:p>
        </p:txBody>
      </p:sp>
      <p:sp>
        <p:nvSpPr>
          <p:cNvPr id="4" name="Slide Number Placeholder 3">
            <a:extLst>
              <a:ext uri="{FF2B5EF4-FFF2-40B4-BE49-F238E27FC236}">
                <a16:creationId xmlns:a16="http://schemas.microsoft.com/office/drawing/2014/main" id="{7F44E3F1-ADA7-7D2F-C0A8-0295CF838745}"/>
              </a:ext>
            </a:extLst>
          </p:cNvPr>
          <p:cNvSpPr>
            <a:spLocks noGrp="1"/>
          </p:cNvSpPr>
          <p:nvPr>
            <p:ph type="sldNum" sz="quarter" idx="11"/>
          </p:nvPr>
        </p:nvSpPr>
        <p:spPr/>
        <p:txBody>
          <a:bodyPr/>
          <a:lstStyle/>
          <a:p>
            <a:fld id="{75DF2D63-3FF5-D547-96B9-BE9CCD1ABA58}" type="slidenum">
              <a:rPr lang="en-US" smtClean="0"/>
              <a:t>20</a:t>
            </a:fld>
            <a:endParaRPr lang="en-US" dirty="0"/>
          </a:p>
        </p:txBody>
      </p:sp>
      <p:pic>
        <p:nvPicPr>
          <p:cNvPr id="5" name="Picture Placeholder 6" descr="Test tubes with one test tube in orange with drops">
            <a:extLst>
              <a:ext uri="{FF2B5EF4-FFF2-40B4-BE49-F238E27FC236}">
                <a16:creationId xmlns:a16="http://schemas.microsoft.com/office/drawing/2014/main" id="{047C081C-0063-9FC6-9E25-DB7D8369CB59}"/>
              </a:ext>
            </a:extLst>
          </p:cNvPr>
          <p:cNvPicPr>
            <a:picLocks noChangeAspect="1"/>
          </p:cNvPicPr>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5791200"/>
            <a:ext cx="12192000" cy="1093694"/>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37515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159D1B-F292-6237-55D4-93DCD83F63CB}"/>
              </a:ext>
            </a:extLst>
          </p:cNvPr>
          <p:cNvSpPr>
            <a:spLocks noGrp="1"/>
          </p:cNvSpPr>
          <p:nvPr>
            <p:ph type="sldNum" sz="quarter" idx="11"/>
          </p:nvPr>
        </p:nvSpPr>
        <p:spPr/>
        <p:txBody>
          <a:bodyPr/>
          <a:lstStyle/>
          <a:p>
            <a:fld id="{75DF2D63-3FF5-D547-96B9-BE9CCD1ABA58}" type="slidenum">
              <a:rPr lang="en-US" smtClean="0"/>
              <a:t>21</a:t>
            </a:fld>
            <a:endParaRPr lang="en-US" dirty="0"/>
          </a:p>
        </p:txBody>
      </p:sp>
      <p:pic>
        <p:nvPicPr>
          <p:cNvPr id="6" name="Picture 2">
            <a:extLst>
              <a:ext uri="{FF2B5EF4-FFF2-40B4-BE49-F238E27FC236}">
                <a16:creationId xmlns:a16="http://schemas.microsoft.com/office/drawing/2014/main" id="{6EEDFA0D-2DA2-BF68-7713-400BDFB08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935" y="1485616"/>
            <a:ext cx="7116129" cy="38867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6" descr="Test tubes with one test tube in orange with drops">
            <a:extLst>
              <a:ext uri="{FF2B5EF4-FFF2-40B4-BE49-F238E27FC236}">
                <a16:creationId xmlns:a16="http://schemas.microsoft.com/office/drawing/2014/main" id="{9E24716A-7B1B-4FE5-86F7-B22D524FE8E1}"/>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5800164"/>
            <a:ext cx="12192000" cy="1084729"/>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089998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4C7D-406B-FAC5-E850-90172960342F}"/>
              </a:ext>
            </a:extLst>
          </p:cNvPr>
          <p:cNvSpPr>
            <a:spLocks noGrp="1"/>
          </p:cNvSpPr>
          <p:nvPr>
            <p:ph type="title"/>
          </p:nvPr>
        </p:nvSpPr>
        <p:spPr/>
        <p:txBody>
          <a:bodyPr/>
          <a:lstStyle/>
          <a:p>
            <a:pPr algn="ctr"/>
            <a:r>
              <a:rPr lang="en-IN" sz="2000" dirty="0">
                <a:latin typeface="Arial Black" panose="020B0A04020102020204" pitchFamily="34" charset="0"/>
              </a:rPr>
              <a:t>KNN</a:t>
            </a:r>
          </a:p>
        </p:txBody>
      </p:sp>
      <p:sp>
        <p:nvSpPr>
          <p:cNvPr id="3" name="Content Placeholder 2">
            <a:extLst>
              <a:ext uri="{FF2B5EF4-FFF2-40B4-BE49-F238E27FC236}">
                <a16:creationId xmlns:a16="http://schemas.microsoft.com/office/drawing/2014/main" id="{26BFC58D-5D07-FFDE-773B-CAF88FA5AE56}"/>
              </a:ext>
            </a:extLst>
          </p:cNvPr>
          <p:cNvSpPr>
            <a:spLocks noGrp="1"/>
          </p:cNvSpPr>
          <p:nvPr>
            <p:ph idx="1"/>
          </p:nvPr>
        </p:nvSpPr>
        <p:spPr/>
        <p:txBody>
          <a:bodyPr/>
          <a:lstStyle/>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K-Nearest </a:t>
            </a:r>
            <a:r>
              <a:rPr lang="en-US" sz="1400" b="0" i="0" dirty="0" err="1">
                <a:effectLst/>
                <a:latin typeface="Arial" panose="020B0604020202020204" pitchFamily="34" charset="0"/>
                <a:cs typeface="Arial" panose="020B0604020202020204" pitchFamily="34" charset="0"/>
              </a:rPr>
              <a:t>Neighbour</a:t>
            </a:r>
            <a:r>
              <a:rPr lang="en-US" sz="1400" b="0" i="0" dirty="0">
                <a:effectLst/>
                <a:latin typeface="Arial" panose="020B0604020202020204" pitchFamily="34" charset="0"/>
                <a:cs typeface="Arial" panose="020B0604020202020204" pitchFamily="34" charset="0"/>
              </a:rPr>
              <a:t> is one of the simplest Machine Learning algorithms based on Supervised Learning technique.</a:t>
            </a:r>
          </a:p>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K-NN algorithm can be used for Regression as well as for Classification but mostly it is used for the Classification problems.</a:t>
            </a:r>
          </a:p>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K-NN is a </a:t>
            </a:r>
            <a:r>
              <a:rPr lang="en-US" sz="1400" b="1" i="0" dirty="0">
                <a:effectLst/>
                <a:latin typeface="Arial" panose="020B0604020202020204" pitchFamily="34" charset="0"/>
                <a:cs typeface="Arial" panose="020B0604020202020204" pitchFamily="34" charset="0"/>
              </a:rPr>
              <a:t>non-parametric algorithm</a:t>
            </a:r>
            <a:r>
              <a:rPr lang="en-US" sz="1400" b="0" i="0" dirty="0">
                <a:effectLst/>
                <a:latin typeface="Arial" panose="020B0604020202020204" pitchFamily="34" charset="0"/>
                <a:cs typeface="Arial" panose="020B0604020202020204" pitchFamily="34" charset="0"/>
              </a:rPr>
              <a:t>, which means it does not make any assumption on underlying data.</a:t>
            </a:r>
          </a:p>
          <a:p>
            <a:pPr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It is also called a </a:t>
            </a:r>
            <a:r>
              <a:rPr lang="en-US" sz="1400" b="1" i="0" dirty="0">
                <a:effectLst/>
                <a:latin typeface="Arial" panose="020B0604020202020204" pitchFamily="34" charset="0"/>
                <a:cs typeface="Arial" panose="020B0604020202020204" pitchFamily="34" charset="0"/>
              </a:rPr>
              <a:t>lazy learner algorithm</a:t>
            </a:r>
            <a:r>
              <a:rPr lang="en-US" sz="1400" b="0" i="0" dirty="0">
                <a:effectLst/>
                <a:latin typeface="Arial" panose="020B0604020202020204" pitchFamily="34" charset="0"/>
                <a:cs typeface="Arial" panose="020B0604020202020204" pitchFamily="34" charset="0"/>
              </a:rPr>
              <a:t> because it does not learn from the training set immediately instead it stores the dataset and at the time of classification, it performs an action on the dataset.</a:t>
            </a:r>
          </a:p>
          <a:p>
            <a:endParaRPr lang="en-IN" dirty="0"/>
          </a:p>
        </p:txBody>
      </p:sp>
      <p:sp>
        <p:nvSpPr>
          <p:cNvPr id="4" name="Slide Number Placeholder 3">
            <a:extLst>
              <a:ext uri="{FF2B5EF4-FFF2-40B4-BE49-F238E27FC236}">
                <a16:creationId xmlns:a16="http://schemas.microsoft.com/office/drawing/2014/main" id="{365A7183-343E-75D8-A28E-DB9F16184C86}"/>
              </a:ext>
            </a:extLst>
          </p:cNvPr>
          <p:cNvSpPr>
            <a:spLocks noGrp="1"/>
          </p:cNvSpPr>
          <p:nvPr>
            <p:ph type="sldNum" sz="quarter" idx="11"/>
          </p:nvPr>
        </p:nvSpPr>
        <p:spPr/>
        <p:txBody>
          <a:bodyPr/>
          <a:lstStyle/>
          <a:p>
            <a:fld id="{75DF2D63-3FF5-D547-96B9-BE9CCD1ABA58}" type="slidenum">
              <a:rPr lang="en-US" smtClean="0"/>
              <a:t>22</a:t>
            </a:fld>
            <a:endParaRPr lang="en-US" dirty="0"/>
          </a:p>
        </p:txBody>
      </p:sp>
      <p:pic>
        <p:nvPicPr>
          <p:cNvPr id="5" name="Picture Placeholder 6" descr="Test tubes with one test tube in orange with drops">
            <a:extLst>
              <a:ext uri="{FF2B5EF4-FFF2-40B4-BE49-F238E27FC236}">
                <a16:creationId xmlns:a16="http://schemas.microsoft.com/office/drawing/2014/main" id="{B9EF273E-E869-4FAE-8F05-CD3097196155}"/>
              </a:ext>
            </a:extLst>
          </p:cNvPr>
          <p:cNvPicPr>
            <a:picLocks noChangeAspect="1"/>
          </p:cNvPicPr>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5773270"/>
            <a:ext cx="12192000" cy="1111623"/>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35151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23558C-55E8-6B9E-9FA7-8089B4F164B7}"/>
              </a:ext>
            </a:extLst>
          </p:cNvPr>
          <p:cNvSpPr>
            <a:spLocks noGrp="1"/>
          </p:cNvSpPr>
          <p:nvPr>
            <p:ph type="sldNum" sz="quarter" idx="11"/>
          </p:nvPr>
        </p:nvSpPr>
        <p:spPr/>
        <p:txBody>
          <a:bodyPr/>
          <a:lstStyle/>
          <a:p>
            <a:fld id="{75DF2D63-3FF5-D547-96B9-BE9CCD1ABA58}" type="slidenum">
              <a:rPr lang="en-US" smtClean="0"/>
              <a:t>23</a:t>
            </a:fld>
            <a:endParaRPr lang="en-US" dirty="0"/>
          </a:p>
        </p:txBody>
      </p:sp>
      <p:pic>
        <p:nvPicPr>
          <p:cNvPr id="6" name="Picture 2" descr="K-Nearest Neighbor(KNN) Algorithm for Machine Learning">
            <a:extLst>
              <a:ext uri="{FF2B5EF4-FFF2-40B4-BE49-F238E27FC236}">
                <a16:creationId xmlns:a16="http://schemas.microsoft.com/office/drawing/2014/main" id="{68A8A072-42EB-0E17-21AE-1EC2EC745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334" y="1497107"/>
            <a:ext cx="6362396" cy="34993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6" descr="Test tubes with one test tube in orange with drops">
            <a:extLst>
              <a:ext uri="{FF2B5EF4-FFF2-40B4-BE49-F238E27FC236}">
                <a16:creationId xmlns:a16="http://schemas.microsoft.com/office/drawing/2014/main" id="{2F439545-9E66-B2B2-DA68-0E0F4938773F}"/>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5791200"/>
            <a:ext cx="12192000" cy="1093694"/>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19916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793B-218F-D030-8B3F-9D16C3394295}"/>
              </a:ext>
            </a:extLst>
          </p:cNvPr>
          <p:cNvSpPr>
            <a:spLocks noGrp="1"/>
          </p:cNvSpPr>
          <p:nvPr>
            <p:ph type="title"/>
          </p:nvPr>
        </p:nvSpPr>
        <p:spPr>
          <a:xfrm>
            <a:off x="3919817" y="690284"/>
            <a:ext cx="4352366" cy="331694"/>
          </a:xfrm>
        </p:spPr>
        <p:txBody>
          <a:bodyPr/>
          <a:lstStyle/>
          <a:p>
            <a:r>
              <a:rPr lang="en-IN" sz="2000" dirty="0">
                <a:latin typeface="Arial Black" panose="020B0A04020102020204" pitchFamily="34" charset="0"/>
              </a:rPr>
              <a:t>Gaussian Naïve Bayes</a:t>
            </a:r>
          </a:p>
        </p:txBody>
      </p:sp>
      <p:sp>
        <p:nvSpPr>
          <p:cNvPr id="3" name="Content Placeholder 2">
            <a:extLst>
              <a:ext uri="{FF2B5EF4-FFF2-40B4-BE49-F238E27FC236}">
                <a16:creationId xmlns:a16="http://schemas.microsoft.com/office/drawing/2014/main" id="{971F1363-00BE-84D3-B892-9603B9F173CB}"/>
              </a:ext>
            </a:extLst>
          </p:cNvPr>
          <p:cNvSpPr>
            <a:spLocks noGrp="1"/>
          </p:cNvSpPr>
          <p:nvPr>
            <p:ph idx="1"/>
          </p:nvPr>
        </p:nvSpPr>
        <p:spPr>
          <a:xfrm>
            <a:off x="1185672" y="2635874"/>
            <a:ext cx="9820656" cy="1998879"/>
          </a:xfrm>
        </p:spPr>
        <p:txBody>
          <a:bodyPr/>
          <a:lstStyle/>
          <a:p>
            <a:r>
              <a:rPr lang="en-US" sz="1400" b="0" i="0" dirty="0">
                <a:effectLst/>
                <a:latin typeface="Arial" panose="020B0604020202020204" pitchFamily="34" charset="0"/>
                <a:cs typeface="Arial" panose="020B0604020202020204" pitchFamily="34" charset="0"/>
              </a:rPr>
              <a:t>Gaussian Naïve Bayes is the extension of naïve Bayes. While other functions are used to estimate data distribution, Gaussian or normal distribution is the simplest to implement as you will need to calculate the mean and standard deviation for the training data.</a:t>
            </a:r>
          </a:p>
          <a:p>
            <a:endParaRPr lang="en-US" sz="1400" dirty="0">
              <a:latin typeface="Arial" panose="020B0604020202020204" pitchFamily="34" charset="0"/>
              <a:cs typeface="Arial" panose="020B0604020202020204" pitchFamily="34" charset="0"/>
            </a:endParaRPr>
          </a:p>
          <a:p>
            <a:endParaRPr lang="en-US" sz="1400" b="0" i="0" dirty="0">
              <a:effectLst/>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A Gaussian Naive Bayes algorithm is a special type of NB algorithm. It’s specifically used when the features have continuous values. It’s also assumed that all the features are following a gaussian distribution </a:t>
            </a:r>
            <a:r>
              <a:rPr lang="en-US" sz="1400" b="0" i="0" dirty="0" err="1">
                <a:effectLst/>
                <a:latin typeface="Arial" panose="020B0604020202020204" pitchFamily="34" charset="0"/>
                <a:cs typeface="Arial" panose="020B0604020202020204" pitchFamily="34" charset="0"/>
              </a:rPr>
              <a:t>i.e</a:t>
            </a:r>
            <a:r>
              <a:rPr lang="en-US" sz="1400" b="0" i="0" dirty="0">
                <a:effectLst/>
                <a:latin typeface="Arial" panose="020B0604020202020204" pitchFamily="34" charset="0"/>
                <a:cs typeface="Arial" panose="020B0604020202020204" pitchFamily="34" charset="0"/>
              </a:rPr>
              <a:t>, normal distribution.</a:t>
            </a:r>
          </a:p>
          <a:p>
            <a:endParaRPr lang="en-US" sz="1400"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0667EC02-702A-E4FF-CA7F-6245F7FD1035}"/>
              </a:ext>
            </a:extLst>
          </p:cNvPr>
          <p:cNvSpPr>
            <a:spLocks noGrp="1"/>
          </p:cNvSpPr>
          <p:nvPr>
            <p:ph type="sldNum" sz="quarter" idx="11"/>
          </p:nvPr>
        </p:nvSpPr>
        <p:spPr/>
        <p:txBody>
          <a:bodyPr/>
          <a:lstStyle/>
          <a:p>
            <a:fld id="{75DF2D63-3FF5-D547-96B9-BE9CCD1ABA58}" type="slidenum">
              <a:rPr lang="en-US" smtClean="0"/>
              <a:t>24</a:t>
            </a:fld>
            <a:endParaRPr lang="en-US" dirty="0"/>
          </a:p>
        </p:txBody>
      </p:sp>
      <p:pic>
        <p:nvPicPr>
          <p:cNvPr id="5" name="Picture Placeholder 6" descr="Test tubes with one test tube in orange with drops">
            <a:extLst>
              <a:ext uri="{FF2B5EF4-FFF2-40B4-BE49-F238E27FC236}">
                <a16:creationId xmlns:a16="http://schemas.microsoft.com/office/drawing/2014/main" id="{33E0DC6D-BC34-57AD-78FC-052ED0F01378}"/>
              </a:ext>
            </a:extLst>
          </p:cNvPr>
          <p:cNvPicPr>
            <a:picLocks noChangeAspect="1"/>
          </p:cNvPicPr>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5764306"/>
            <a:ext cx="12192000" cy="112058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79989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549C34-0D1E-820C-C14B-A78C186416A6}"/>
              </a:ext>
            </a:extLst>
          </p:cNvPr>
          <p:cNvSpPr>
            <a:spLocks noGrp="1"/>
          </p:cNvSpPr>
          <p:nvPr>
            <p:ph type="sldNum" sz="quarter" idx="11"/>
          </p:nvPr>
        </p:nvSpPr>
        <p:spPr/>
        <p:txBody>
          <a:bodyPr/>
          <a:lstStyle/>
          <a:p>
            <a:fld id="{75DF2D63-3FF5-D547-96B9-BE9CCD1ABA58}" type="slidenum">
              <a:rPr lang="en-US" smtClean="0"/>
              <a:t>25</a:t>
            </a:fld>
            <a:endParaRPr lang="en-US" dirty="0"/>
          </a:p>
        </p:txBody>
      </p:sp>
      <p:pic>
        <p:nvPicPr>
          <p:cNvPr id="6" name="Picture 2" descr="Gaussian Naive Bayes Algorithm for Credit Risk Modelling">
            <a:extLst>
              <a:ext uri="{FF2B5EF4-FFF2-40B4-BE49-F238E27FC236}">
                <a16:creationId xmlns:a16="http://schemas.microsoft.com/office/drawing/2014/main" id="{37211120-A4EB-70B7-5CD4-0825EBB4B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801" y="1225642"/>
            <a:ext cx="6257925" cy="4048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6" descr="Test tubes with one test tube in orange with drops">
            <a:extLst>
              <a:ext uri="{FF2B5EF4-FFF2-40B4-BE49-F238E27FC236}">
                <a16:creationId xmlns:a16="http://schemas.microsoft.com/office/drawing/2014/main" id="{74859AD0-6FB1-5674-AF5B-044DC2A31D65}"/>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5791200"/>
            <a:ext cx="12192000" cy="1093694"/>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82742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9C05-B1DF-179F-CD41-33FFCE86F25A}"/>
              </a:ext>
            </a:extLst>
          </p:cNvPr>
          <p:cNvSpPr>
            <a:spLocks noGrp="1"/>
          </p:cNvSpPr>
          <p:nvPr>
            <p:ph type="title"/>
          </p:nvPr>
        </p:nvSpPr>
        <p:spPr/>
        <p:txBody>
          <a:bodyPr/>
          <a:lstStyle/>
          <a:p>
            <a:pPr algn="ctr"/>
            <a:r>
              <a:rPr lang="en-IN" sz="2000" dirty="0">
                <a:latin typeface="Arial Black" panose="020B0A04020102020204" pitchFamily="34" charset="0"/>
              </a:rPr>
              <a:t>Ada-boost</a:t>
            </a:r>
          </a:p>
        </p:txBody>
      </p:sp>
      <p:sp>
        <p:nvSpPr>
          <p:cNvPr id="3" name="Content Placeholder 2">
            <a:extLst>
              <a:ext uri="{FF2B5EF4-FFF2-40B4-BE49-F238E27FC236}">
                <a16:creationId xmlns:a16="http://schemas.microsoft.com/office/drawing/2014/main" id="{0E7A8AB2-150B-FEC9-C24E-F86F7B3961E0}"/>
              </a:ext>
            </a:extLst>
          </p:cNvPr>
          <p:cNvSpPr>
            <a:spLocks noGrp="1"/>
          </p:cNvSpPr>
          <p:nvPr>
            <p:ph idx="1"/>
          </p:nvPr>
        </p:nvSpPr>
        <p:spPr/>
        <p:txBody>
          <a:bodyPr/>
          <a:lstStyle/>
          <a:p>
            <a:r>
              <a:rPr lang="en-US" sz="1400" b="1" i="0" dirty="0">
                <a:effectLst/>
                <a:latin typeface="Arial" panose="020B0604020202020204" pitchFamily="34" charset="0"/>
                <a:cs typeface="Arial" panose="020B0604020202020204" pitchFamily="34" charset="0"/>
              </a:rPr>
              <a:t>AdaBoost</a:t>
            </a:r>
            <a:r>
              <a:rPr lang="en-US" sz="1400" b="0" i="0" dirty="0">
                <a:effectLst/>
                <a:latin typeface="Arial" panose="020B0604020202020204" pitchFamily="34" charset="0"/>
                <a:cs typeface="Arial" panose="020B0604020202020204" pitchFamily="34" charset="0"/>
              </a:rPr>
              <a:t>, short for </a:t>
            </a:r>
            <a:r>
              <a:rPr lang="en-US" sz="1400" b="0" i="1" dirty="0">
                <a:effectLst/>
                <a:latin typeface="Arial" panose="020B0604020202020204" pitchFamily="34" charset="0"/>
                <a:cs typeface="Arial" panose="020B0604020202020204" pitchFamily="34" charset="0"/>
              </a:rPr>
              <a:t>Adaptive </a:t>
            </a:r>
            <a:r>
              <a:rPr lang="en-US" sz="1400" b="0" i="1" strike="noStrike" dirty="0">
                <a:effectLst/>
                <a:latin typeface="Arial" panose="020B0604020202020204" pitchFamily="34" charset="0"/>
                <a:cs typeface="Arial" panose="020B0604020202020204" pitchFamily="34" charset="0"/>
                <a:hlinkClick r:id="rId2" tooltip="Boosting (meta-algorithm)">
                  <a:extLst>
                    <a:ext uri="{A12FA001-AC4F-418D-AE19-62706E023703}">
                      <ahyp:hlinkClr xmlns:ahyp="http://schemas.microsoft.com/office/drawing/2018/hyperlinkcolor" val="tx"/>
                    </a:ext>
                  </a:extLst>
                </a:hlinkClick>
              </a:rPr>
              <a:t>Boosting</a:t>
            </a:r>
            <a:r>
              <a:rPr lang="en-US" sz="1400" b="0" i="0" dirty="0">
                <a:effectLst/>
                <a:latin typeface="Arial" panose="020B0604020202020204" pitchFamily="34" charset="0"/>
                <a:cs typeface="Arial" panose="020B0604020202020204" pitchFamily="34" charset="0"/>
              </a:rPr>
              <a:t>, is a </a:t>
            </a:r>
            <a:r>
              <a:rPr lang="en-US" sz="1400" b="0" i="0" strike="noStrike" dirty="0">
                <a:effectLst/>
                <a:latin typeface="Arial" panose="020B0604020202020204" pitchFamily="34" charset="0"/>
                <a:cs typeface="Arial" panose="020B0604020202020204" pitchFamily="34" charset="0"/>
                <a:hlinkClick r:id="rId3" tooltip="Statistical classification">
                  <a:extLst>
                    <a:ext uri="{A12FA001-AC4F-418D-AE19-62706E023703}">
                      <ahyp:hlinkClr xmlns:ahyp="http://schemas.microsoft.com/office/drawing/2018/hyperlinkcolor" val="tx"/>
                    </a:ext>
                  </a:extLst>
                </a:hlinkClick>
              </a:rPr>
              <a:t>statistical classification</a:t>
            </a:r>
            <a:r>
              <a:rPr lang="en-US" sz="1400" b="0" i="0" dirty="0">
                <a:effectLst/>
                <a:latin typeface="Arial" panose="020B0604020202020204" pitchFamily="34" charset="0"/>
                <a:cs typeface="Arial" panose="020B0604020202020204" pitchFamily="34" charset="0"/>
              </a:rPr>
              <a:t> </a:t>
            </a:r>
            <a:r>
              <a:rPr lang="en-US" sz="1400" b="0" i="0" strike="noStrike" dirty="0">
                <a:effectLst/>
                <a:latin typeface="Arial" panose="020B0604020202020204" pitchFamily="34" charset="0"/>
                <a:cs typeface="Arial" panose="020B0604020202020204" pitchFamily="34" charset="0"/>
                <a:hlinkClick r:id="rId4" tooltip="Meta-algorithm">
                  <a:extLst>
                    <a:ext uri="{A12FA001-AC4F-418D-AE19-62706E023703}">
                      <ahyp:hlinkClr xmlns:ahyp="http://schemas.microsoft.com/office/drawing/2018/hyperlinkcolor" val="tx"/>
                    </a:ext>
                  </a:extLst>
                </a:hlinkClick>
              </a:rPr>
              <a:t>meta-algorithm</a:t>
            </a:r>
            <a:r>
              <a:rPr lang="en-US" sz="1400" b="0" i="0" dirty="0">
                <a:effectLst/>
                <a:latin typeface="Arial" panose="020B0604020202020204" pitchFamily="34" charset="0"/>
                <a:cs typeface="Arial" panose="020B0604020202020204" pitchFamily="34" charset="0"/>
              </a:rPr>
              <a:t> formulated by </a:t>
            </a:r>
            <a:r>
              <a:rPr lang="en-US" sz="1400" b="0" i="0" strike="noStrike" dirty="0">
                <a:effectLst/>
                <a:latin typeface="Arial" panose="020B0604020202020204" pitchFamily="34" charset="0"/>
                <a:cs typeface="Arial" panose="020B0604020202020204" pitchFamily="34" charset="0"/>
                <a:hlinkClick r:id="rId5" tooltip="Yoav Freund">
                  <a:extLst>
                    <a:ext uri="{A12FA001-AC4F-418D-AE19-62706E023703}">
                      <ahyp:hlinkClr xmlns:ahyp="http://schemas.microsoft.com/office/drawing/2018/hyperlinkcolor" val="tx"/>
                    </a:ext>
                  </a:extLst>
                </a:hlinkClick>
              </a:rPr>
              <a:t>Yoav Freund</a:t>
            </a:r>
            <a:r>
              <a:rPr lang="en-US" sz="1400" b="0" i="0" dirty="0">
                <a:effectLst/>
                <a:latin typeface="Arial" panose="020B0604020202020204" pitchFamily="34" charset="0"/>
                <a:cs typeface="Arial" panose="020B0604020202020204" pitchFamily="34" charset="0"/>
              </a:rPr>
              <a:t> and </a:t>
            </a:r>
            <a:r>
              <a:rPr lang="en-US" sz="1400" b="0" i="0" strike="noStrike" dirty="0">
                <a:effectLst/>
                <a:latin typeface="Arial" panose="020B0604020202020204" pitchFamily="34" charset="0"/>
                <a:cs typeface="Arial" panose="020B0604020202020204" pitchFamily="34" charset="0"/>
                <a:hlinkClick r:id="rId6" tooltip="Robert Schapire">
                  <a:extLst>
                    <a:ext uri="{A12FA001-AC4F-418D-AE19-62706E023703}">
                      <ahyp:hlinkClr xmlns:ahyp="http://schemas.microsoft.com/office/drawing/2018/hyperlinkcolor" val="tx"/>
                    </a:ext>
                  </a:extLst>
                </a:hlinkClick>
              </a:rPr>
              <a:t>Robert </a:t>
            </a:r>
            <a:r>
              <a:rPr lang="en-US" sz="1400" b="0" i="0" strike="noStrike" dirty="0" err="1">
                <a:effectLst/>
                <a:latin typeface="Arial" panose="020B0604020202020204" pitchFamily="34" charset="0"/>
                <a:cs typeface="Arial" panose="020B0604020202020204" pitchFamily="34" charset="0"/>
                <a:hlinkClick r:id="rId6" tooltip="Robert Schapire">
                  <a:extLst>
                    <a:ext uri="{A12FA001-AC4F-418D-AE19-62706E023703}">
                      <ahyp:hlinkClr xmlns:ahyp="http://schemas.microsoft.com/office/drawing/2018/hyperlinkcolor" val="tx"/>
                    </a:ext>
                  </a:extLst>
                </a:hlinkClick>
              </a:rPr>
              <a:t>Schapire</a:t>
            </a:r>
            <a:r>
              <a:rPr lang="en-US" sz="1400" b="0" i="0" dirty="0">
                <a:effectLst/>
                <a:latin typeface="Arial" panose="020B0604020202020204" pitchFamily="34" charset="0"/>
                <a:cs typeface="Arial" panose="020B0604020202020204" pitchFamily="34" charset="0"/>
              </a:rPr>
              <a:t> in 1995, who won the 2003 </a:t>
            </a:r>
            <a:r>
              <a:rPr lang="en-US" sz="1400" b="0" i="0" strike="noStrike" dirty="0">
                <a:effectLst/>
                <a:latin typeface="Arial" panose="020B0604020202020204" pitchFamily="34" charset="0"/>
                <a:cs typeface="Arial" panose="020B0604020202020204" pitchFamily="34" charset="0"/>
                <a:hlinkClick r:id="rId7" tooltip="Gödel Prize">
                  <a:extLst>
                    <a:ext uri="{A12FA001-AC4F-418D-AE19-62706E023703}">
                      <ahyp:hlinkClr xmlns:ahyp="http://schemas.microsoft.com/office/drawing/2018/hyperlinkcolor" val="tx"/>
                    </a:ext>
                  </a:extLst>
                </a:hlinkClick>
              </a:rPr>
              <a:t>Gödel Prize</a:t>
            </a:r>
            <a:r>
              <a:rPr lang="en-US" sz="1400" b="0" i="0" dirty="0">
                <a:effectLst/>
                <a:latin typeface="Arial" panose="020B0604020202020204" pitchFamily="34" charset="0"/>
                <a:cs typeface="Arial" panose="020B0604020202020204" pitchFamily="34" charset="0"/>
              </a:rPr>
              <a:t> for their work. It can be used in conjunction with many other types of learning algorithms to improve performance.</a:t>
            </a:r>
          </a:p>
          <a:p>
            <a:endParaRPr lang="en-US" sz="1400" dirty="0">
              <a:latin typeface="Arial" panose="020B0604020202020204" pitchFamily="34" charset="0"/>
              <a:cs typeface="Arial" panose="020B0604020202020204" pitchFamily="34" charset="0"/>
            </a:endParaRPr>
          </a:p>
          <a:p>
            <a:pPr marL="152400" indent="0">
              <a:buNone/>
            </a:pPr>
            <a:endParaRPr lang="en-US" sz="1400" dirty="0">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AdaBoost is adaptive in the sense that subsequent weak learners are tweaked in favor of those instances misclassified by previous classifiers. In some problems it can be less susceptible to the </a:t>
            </a:r>
            <a:r>
              <a:rPr lang="en-US" sz="1400" b="0" i="0" strike="noStrike" dirty="0">
                <a:effectLst/>
                <a:latin typeface="Arial" panose="020B0604020202020204" pitchFamily="34" charset="0"/>
                <a:cs typeface="Arial" panose="020B0604020202020204" pitchFamily="34" charset="0"/>
                <a:hlinkClick r:id="rId8" tooltip="Overfitting (machine learning)">
                  <a:extLst>
                    <a:ext uri="{A12FA001-AC4F-418D-AE19-62706E023703}">
                      <ahyp:hlinkClr xmlns:ahyp="http://schemas.microsoft.com/office/drawing/2018/hyperlinkcolor" val="tx"/>
                    </a:ext>
                  </a:extLst>
                </a:hlinkClick>
              </a:rPr>
              <a:t>overfitting</a:t>
            </a:r>
            <a:r>
              <a:rPr lang="en-US" sz="1400" b="0" i="0" dirty="0">
                <a:effectLst/>
                <a:latin typeface="Arial" panose="020B0604020202020204" pitchFamily="34" charset="0"/>
                <a:cs typeface="Arial" panose="020B0604020202020204" pitchFamily="34" charset="0"/>
              </a:rPr>
              <a:t> problem than other learning algorithms. The individual learners can be weak, but as long as the performance of each one is slightly better than random guessing, the final model can be proven to converge to a strong learner.</a:t>
            </a:r>
            <a:endParaRPr lang="en-IN" sz="1400"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B280A7CD-AC91-7892-60CB-CE7B9B3B8142}"/>
              </a:ext>
            </a:extLst>
          </p:cNvPr>
          <p:cNvSpPr>
            <a:spLocks noGrp="1"/>
          </p:cNvSpPr>
          <p:nvPr>
            <p:ph type="sldNum" sz="quarter" idx="11"/>
          </p:nvPr>
        </p:nvSpPr>
        <p:spPr/>
        <p:txBody>
          <a:bodyPr/>
          <a:lstStyle/>
          <a:p>
            <a:fld id="{75DF2D63-3FF5-D547-96B9-BE9CCD1ABA58}" type="slidenum">
              <a:rPr lang="en-US" smtClean="0"/>
              <a:t>26</a:t>
            </a:fld>
            <a:endParaRPr lang="en-US" dirty="0"/>
          </a:p>
        </p:txBody>
      </p:sp>
      <p:pic>
        <p:nvPicPr>
          <p:cNvPr id="5" name="Picture Placeholder 6" descr="Test tubes with one test tube in orange with drops">
            <a:extLst>
              <a:ext uri="{FF2B5EF4-FFF2-40B4-BE49-F238E27FC236}">
                <a16:creationId xmlns:a16="http://schemas.microsoft.com/office/drawing/2014/main" id="{3D47BDD9-2337-6B81-CE47-8DF4675E22E2}"/>
              </a:ext>
            </a:extLst>
          </p:cNvPr>
          <p:cNvPicPr>
            <a:picLocks noChangeAspect="1"/>
          </p:cNvPicPr>
          <p:nvPr/>
        </p:nvPicPr>
        <p:blipFill rotWithShape="1">
          <a:blip r:embed="rId9">
            <a:alphaModFix amt="50000"/>
            <a:duotone>
              <a:schemeClr val="accent5">
                <a:shade val="45000"/>
                <a:satMod val="135000"/>
              </a:schemeClr>
              <a:prstClr val="white"/>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p:blipFill>
        <p:spPr>
          <a:xfrm>
            <a:off x="0" y="5773270"/>
            <a:ext cx="12192000" cy="1111623"/>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10366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F450D0-E528-9D92-1579-C91EBF9A48AC}"/>
              </a:ext>
            </a:extLst>
          </p:cNvPr>
          <p:cNvSpPr>
            <a:spLocks noGrp="1"/>
          </p:cNvSpPr>
          <p:nvPr>
            <p:ph type="sldNum" sz="quarter" idx="11"/>
          </p:nvPr>
        </p:nvSpPr>
        <p:spPr/>
        <p:txBody>
          <a:bodyPr/>
          <a:lstStyle/>
          <a:p>
            <a:fld id="{75DF2D63-3FF5-D547-96B9-BE9CCD1ABA58}" type="slidenum">
              <a:rPr lang="en-US" smtClean="0"/>
              <a:t>27</a:t>
            </a:fld>
            <a:endParaRPr lang="en-US" dirty="0"/>
          </a:p>
        </p:txBody>
      </p:sp>
      <p:pic>
        <p:nvPicPr>
          <p:cNvPr id="6" name="Picture 2" descr="All About Adaboost. The article will explore the idea of… | by Akash Dawari  | Towards AI">
            <a:extLst>
              <a:ext uri="{FF2B5EF4-FFF2-40B4-BE49-F238E27FC236}">
                <a16:creationId xmlns:a16="http://schemas.microsoft.com/office/drawing/2014/main" id="{13ADBDC1-679D-0DC9-9220-4B930B289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356" y="1546224"/>
            <a:ext cx="71247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6" descr="Test tubes with one test tube in orange with drops">
            <a:extLst>
              <a:ext uri="{FF2B5EF4-FFF2-40B4-BE49-F238E27FC236}">
                <a16:creationId xmlns:a16="http://schemas.microsoft.com/office/drawing/2014/main" id="{93B3EA84-F511-229B-E5F1-12A3C48CFAFB}"/>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5800164"/>
            <a:ext cx="12192000" cy="1084729"/>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pic>
        <p:nvPicPr>
          <p:cNvPr id="3" name="Picture Placeholder 6" descr="Test tubes with one test tube in orange with drops">
            <a:extLst>
              <a:ext uri="{FF2B5EF4-FFF2-40B4-BE49-F238E27FC236}">
                <a16:creationId xmlns:a16="http://schemas.microsoft.com/office/drawing/2014/main" id="{4D53AD88-AF47-56D6-0DE1-076785259F5A}"/>
              </a:ext>
            </a:extLst>
          </p:cNvPr>
          <p:cNvPicPr>
            <a:picLocks noChangeAspect="1"/>
          </p:cNvPicPr>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3048"/>
            <a:ext cx="12192000"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530445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F6AA-3A38-3523-A9DF-2766D39EA410}"/>
              </a:ext>
            </a:extLst>
          </p:cNvPr>
          <p:cNvSpPr>
            <a:spLocks noGrp="1"/>
          </p:cNvSpPr>
          <p:nvPr>
            <p:ph type="title"/>
          </p:nvPr>
        </p:nvSpPr>
        <p:spPr>
          <a:xfrm>
            <a:off x="1012832" y="394447"/>
            <a:ext cx="10058400" cy="914400"/>
          </a:xfrm>
        </p:spPr>
        <p:txBody>
          <a:bodyPr/>
          <a:lstStyle/>
          <a:p>
            <a:pPr algn="ctr"/>
            <a:r>
              <a:rPr lang="en-IN" sz="2000" dirty="0">
                <a:latin typeface="Arial Black" panose="020B0A04020102020204" pitchFamily="34" charset="0"/>
              </a:rPr>
              <a:t>Data Flow Diagram- Web application</a:t>
            </a:r>
          </a:p>
        </p:txBody>
      </p:sp>
      <p:sp>
        <p:nvSpPr>
          <p:cNvPr id="4" name="Slide Number Placeholder 3">
            <a:extLst>
              <a:ext uri="{FF2B5EF4-FFF2-40B4-BE49-F238E27FC236}">
                <a16:creationId xmlns:a16="http://schemas.microsoft.com/office/drawing/2014/main" id="{2647D8D6-12FE-1041-B21C-D3070E83C773}"/>
              </a:ext>
            </a:extLst>
          </p:cNvPr>
          <p:cNvSpPr>
            <a:spLocks noGrp="1"/>
          </p:cNvSpPr>
          <p:nvPr>
            <p:ph type="sldNum" sz="quarter" idx="11"/>
          </p:nvPr>
        </p:nvSpPr>
        <p:spPr/>
        <p:txBody>
          <a:bodyPr/>
          <a:lstStyle/>
          <a:p>
            <a:fld id="{75DF2D63-3FF5-D547-96B9-BE9CCD1ABA58}" type="slidenum">
              <a:rPr lang="en-US" smtClean="0"/>
              <a:t>28</a:t>
            </a:fld>
            <a:endParaRPr lang="en-US" dirty="0"/>
          </a:p>
        </p:txBody>
      </p:sp>
      <p:pic>
        <p:nvPicPr>
          <p:cNvPr id="6" name="Content Placeholder 2">
            <a:extLst>
              <a:ext uri="{FF2B5EF4-FFF2-40B4-BE49-F238E27FC236}">
                <a16:creationId xmlns:a16="http://schemas.microsoft.com/office/drawing/2014/main" id="{16F4B1EA-920C-362E-791B-119060F2F72D}"/>
              </a:ext>
            </a:extLst>
          </p:cNvPr>
          <p:cNvPicPr>
            <a:picLocks noChangeAspect="1"/>
          </p:cNvPicPr>
          <p:nvPr/>
        </p:nvPicPr>
        <p:blipFill>
          <a:blip r:embed="rId2"/>
          <a:stretch>
            <a:fillRect/>
          </a:stretch>
        </p:blipFill>
        <p:spPr>
          <a:xfrm>
            <a:off x="1012832" y="1308847"/>
            <a:ext cx="10297144" cy="4320480"/>
          </a:xfrm>
          <a:prstGeom prst="rect">
            <a:avLst/>
          </a:prstGeom>
        </p:spPr>
      </p:pic>
    </p:spTree>
    <p:extLst>
      <p:ext uri="{BB962C8B-B14F-4D97-AF65-F5344CB8AC3E}">
        <p14:creationId xmlns:p14="http://schemas.microsoft.com/office/powerpoint/2010/main" val="408949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3E8D-80C5-980D-A2EA-DEE97D3B3F1C}"/>
              </a:ext>
            </a:extLst>
          </p:cNvPr>
          <p:cNvSpPr>
            <a:spLocks noGrp="1"/>
          </p:cNvSpPr>
          <p:nvPr>
            <p:ph type="title"/>
          </p:nvPr>
        </p:nvSpPr>
        <p:spPr>
          <a:xfrm>
            <a:off x="1295400" y="192311"/>
            <a:ext cx="9829800" cy="914400"/>
          </a:xfrm>
        </p:spPr>
        <p:txBody>
          <a:bodyPr/>
          <a:lstStyle/>
          <a:p>
            <a:r>
              <a:rPr lang="en-IN" sz="2000" b="1" dirty="0">
                <a:latin typeface="Times New Roman" panose="02020603050405020304" pitchFamily="18" charset="0"/>
                <a:cs typeface="Times New Roman" panose="02020603050405020304" pitchFamily="18" charset="0"/>
              </a:rPr>
              <a:t>COMPARATIVE ANALYSIS OF CLASSIFICATION ALGORITHMS AND THEIR ACCURACY</a:t>
            </a:r>
          </a:p>
        </p:txBody>
      </p:sp>
      <p:pic>
        <p:nvPicPr>
          <p:cNvPr id="7" name="Content Placeholder 6">
            <a:extLst>
              <a:ext uri="{FF2B5EF4-FFF2-40B4-BE49-F238E27FC236}">
                <a16:creationId xmlns:a16="http://schemas.microsoft.com/office/drawing/2014/main" id="{65C2262A-F6FE-06CA-80CF-A6AE8BB5000C}"/>
              </a:ext>
            </a:extLst>
          </p:cNvPr>
          <p:cNvPicPr>
            <a:picLocks noGrp="1" noChangeAspect="1"/>
          </p:cNvPicPr>
          <p:nvPr>
            <p:ph idx="1"/>
          </p:nvPr>
        </p:nvPicPr>
        <p:blipFill>
          <a:blip r:embed="rId2"/>
          <a:stretch>
            <a:fillRect/>
          </a:stretch>
        </p:blipFill>
        <p:spPr>
          <a:xfrm>
            <a:off x="2506906" y="1461198"/>
            <a:ext cx="7370262" cy="4557278"/>
          </a:xfrm>
        </p:spPr>
      </p:pic>
      <p:sp>
        <p:nvSpPr>
          <p:cNvPr id="4" name="Slide Number Placeholder 3">
            <a:extLst>
              <a:ext uri="{FF2B5EF4-FFF2-40B4-BE49-F238E27FC236}">
                <a16:creationId xmlns:a16="http://schemas.microsoft.com/office/drawing/2014/main" id="{0A89618D-C863-4A69-4F4D-3219BB51C8B7}"/>
              </a:ext>
            </a:extLst>
          </p:cNvPr>
          <p:cNvSpPr>
            <a:spLocks noGrp="1"/>
          </p:cNvSpPr>
          <p:nvPr>
            <p:ph type="sldNum" sz="quarter" idx="11"/>
          </p:nvPr>
        </p:nvSpPr>
        <p:spPr/>
        <p:txBody>
          <a:bodyPr/>
          <a:lstStyle/>
          <a:p>
            <a:fld id="{75DF2D63-3FF5-D547-96B9-BE9CCD1ABA58}" type="slidenum">
              <a:rPr lang="en-US" smtClean="0"/>
              <a:t>29</a:t>
            </a:fld>
            <a:endParaRPr lang="en-US" dirty="0"/>
          </a:p>
        </p:txBody>
      </p:sp>
    </p:spTree>
    <p:extLst>
      <p:ext uri="{BB962C8B-B14F-4D97-AF65-F5344CB8AC3E}">
        <p14:creationId xmlns:p14="http://schemas.microsoft.com/office/powerpoint/2010/main" val="78598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536448" y="480060"/>
            <a:ext cx="1981200" cy="457200"/>
          </a:xfrm>
        </p:spPr>
        <p:txBody>
          <a:bodyPr/>
          <a:lstStyle/>
          <a:p>
            <a:r>
              <a:rPr lang="en-US" sz="2000" dirty="0">
                <a:latin typeface="Arial" panose="020B0604020202020204" pitchFamily="34" charset="0"/>
                <a:cs typeface="Arial" panose="020B0604020202020204" pitchFamily="34" charset="0"/>
              </a:rPr>
              <a:t>ABSTRACT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2007870" y="1584444"/>
            <a:ext cx="8176260" cy="3679967"/>
          </a:xfrm>
        </p:spPr>
        <p:txBody>
          <a:bodyPr/>
          <a:lstStyle/>
          <a:p>
            <a:pPr marL="285750" indent="-285750">
              <a:lnSpc>
                <a:spcPct val="150000"/>
              </a:lnSpc>
              <a:buFont typeface="Arial" panose="020B0604020202020204" pitchFamily="34" charset="0"/>
              <a:buChar char="•"/>
            </a:pPr>
            <a:r>
              <a:rPr lang="en-US" sz="1400" b="0" i="0" cap="none" dirty="0">
                <a:solidFill>
                  <a:srgbClr val="2E2E2E"/>
                </a:solidFill>
                <a:effectLst/>
                <a:latin typeface="NexusSerif"/>
              </a:rPr>
              <a:t>The motive of this </a:t>
            </a:r>
            <a:r>
              <a:rPr lang="en-US" sz="1400" cap="none" dirty="0">
                <a:solidFill>
                  <a:srgbClr val="2E2E2E"/>
                </a:solidFill>
                <a:latin typeface="NexusSerif"/>
              </a:rPr>
              <a:t>Project</a:t>
            </a:r>
            <a:r>
              <a:rPr lang="en-US" sz="1400" b="0" i="0" cap="none" dirty="0">
                <a:solidFill>
                  <a:srgbClr val="2E2E2E"/>
                </a:solidFill>
                <a:effectLst/>
                <a:latin typeface="NexusSerif"/>
              </a:rPr>
              <a:t> is to design A model which can prognosticate the likelihood of diabetes in patients with maximum accuracy.</a:t>
            </a:r>
          </a:p>
          <a:p>
            <a:pPr marL="285750" indent="-285750">
              <a:lnSpc>
                <a:spcPct val="150000"/>
              </a:lnSpc>
              <a:buFont typeface="Arial" panose="020B0604020202020204" pitchFamily="34" charset="0"/>
              <a:buChar char="•"/>
            </a:pPr>
            <a:r>
              <a:rPr lang="en-US" sz="1400" b="0" i="0" cap="none" dirty="0">
                <a:solidFill>
                  <a:srgbClr val="2E2E2E"/>
                </a:solidFill>
                <a:effectLst/>
                <a:latin typeface="NexusSerif"/>
              </a:rPr>
              <a:t>Therefore nine machine learning classification algorithms namely Decision tree, R</a:t>
            </a:r>
            <a:r>
              <a:rPr lang="en-US" sz="1400" cap="none" dirty="0">
                <a:solidFill>
                  <a:srgbClr val="2E2E2E"/>
                </a:solidFill>
                <a:latin typeface="NexusSerif"/>
              </a:rPr>
              <a:t>andom forest, Logistic regression, SVM, XG-boost, Gradient boost, KNN, Gaussian NB, Adaboost </a:t>
            </a:r>
            <a:r>
              <a:rPr lang="en-US" sz="1400" b="0" i="0" cap="none" dirty="0">
                <a:solidFill>
                  <a:srgbClr val="2E2E2E"/>
                </a:solidFill>
                <a:effectLst/>
                <a:latin typeface="NexusSerif"/>
              </a:rPr>
              <a:t>are used in this experiment to detect diabetes at an early stage.</a:t>
            </a:r>
          </a:p>
          <a:p>
            <a:pPr marL="285750" indent="-285750">
              <a:lnSpc>
                <a:spcPct val="150000"/>
              </a:lnSpc>
              <a:buFont typeface="Arial" panose="020B0604020202020204" pitchFamily="34" charset="0"/>
              <a:buChar char="•"/>
            </a:pPr>
            <a:r>
              <a:rPr lang="en-US" sz="1400" b="0" i="0" cap="none" dirty="0">
                <a:solidFill>
                  <a:srgbClr val="2E2E2E"/>
                </a:solidFill>
                <a:effectLst/>
                <a:latin typeface="NexusSerif"/>
                <a:cs typeface="Arial" panose="020B0604020202020204" pitchFamily="34" charset="0"/>
              </a:rPr>
              <a:t>The </a:t>
            </a:r>
            <a:r>
              <a:rPr lang="en-US" sz="1400" cap="none" dirty="0">
                <a:solidFill>
                  <a:srgbClr val="2E2E2E"/>
                </a:solidFill>
                <a:latin typeface="NexusSerif"/>
                <a:cs typeface="Arial" panose="020B0604020202020204" pitchFamily="34" charset="0"/>
              </a:rPr>
              <a:t>Project</a:t>
            </a:r>
            <a:r>
              <a:rPr lang="en-US" sz="1400" b="0" i="0" cap="none" dirty="0">
                <a:solidFill>
                  <a:srgbClr val="2E2E2E"/>
                </a:solidFill>
                <a:effectLst/>
                <a:latin typeface="NexusSerif"/>
                <a:cs typeface="Arial" panose="020B0604020202020204" pitchFamily="34" charset="0"/>
              </a:rPr>
              <a:t> has said that around 640 million patients wi</a:t>
            </a:r>
            <a:r>
              <a:rPr lang="en-US" sz="1400" cap="none" dirty="0">
                <a:solidFill>
                  <a:srgbClr val="2E2E2E"/>
                </a:solidFill>
                <a:latin typeface="NexusSerif"/>
                <a:cs typeface="Arial" panose="020B0604020202020204" pitchFamily="34" charset="0"/>
              </a:rPr>
              <a:t>ll be undergoing diabetes in the year of 2040</a:t>
            </a:r>
          </a:p>
          <a:p>
            <a:pPr marL="285750" indent="-285750">
              <a:lnSpc>
                <a:spcPct val="150000"/>
              </a:lnSpc>
              <a:buFont typeface="Arial" panose="020B0604020202020204" pitchFamily="34" charset="0"/>
              <a:buChar char="•"/>
            </a:pPr>
            <a:r>
              <a:rPr lang="en-US" sz="1400" b="0" i="0" cap="none" dirty="0">
                <a:solidFill>
                  <a:srgbClr val="2E2E2E"/>
                </a:solidFill>
                <a:effectLst/>
                <a:latin typeface="NexusSerif"/>
                <a:cs typeface="Arial" panose="020B0604020202020204" pitchFamily="34" charset="0"/>
              </a:rPr>
              <a:t>With a rapid development of machine learn</a:t>
            </a:r>
            <a:r>
              <a:rPr lang="en-US" sz="1400" cap="none" dirty="0">
                <a:solidFill>
                  <a:srgbClr val="2E2E2E"/>
                </a:solidFill>
                <a:latin typeface="NexusSerif"/>
                <a:cs typeface="Arial" panose="020B0604020202020204" pitchFamily="34" charset="0"/>
              </a:rPr>
              <a:t>ing , It can be applied to many aspects of medical health.</a:t>
            </a:r>
          </a:p>
          <a:p>
            <a:pPr marL="285750" indent="-285750">
              <a:lnSpc>
                <a:spcPct val="150000"/>
              </a:lnSpc>
              <a:buFont typeface="Arial" panose="020B0604020202020204" pitchFamily="34" charset="0"/>
              <a:buChar char="•"/>
            </a:pPr>
            <a:r>
              <a:rPr lang="en-US" sz="1400" cap="none" dirty="0">
                <a:solidFill>
                  <a:srgbClr val="2E2E2E"/>
                </a:solidFill>
                <a:latin typeface="NexusSerif"/>
                <a:cs typeface="Arial" panose="020B0604020202020204" pitchFamily="34" charset="0"/>
              </a:rPr>
              <a:t>In this Project, we have used 21 Attributes and more than 2 lakh of Data. which helps in prediction process</a:t>
            </a:r>
            <a:r>
              <a:rPr lang="en-US" sz="1050" cap="none" dirty="0">
                <a:solidFill>
                  <a:srgbClr val="2E2E2E"/>
                </a:solidFill>
                <a:latin typeface="NexusSerif"/>
                <a:cs typeface="Arial" panose="020B0604020202020204" pitchFamily="34" charset="0"/>
              </a:rPr>
              <a:t>.</a:t>
            </a:r>
            <a:endParaRPr lang="en-US" sz="1200" b="0" i="0" cap="none" dirty="0">
              <a:solidFill>
                <a:srgbClr val="2E2E2E"/>
              </a:solidFill>
              <a:effectLst/>
              <a:latin typeface="Arial" panose="020B0604020202020204" pitchFamily="34" charset="0"/>
              <a:cs typeface="Arial" panose="020B0604020202020204" pitchFamily="34" charset="0"/>
            </a:endParaRPr>
          </a:p>
          <a:p>
            <a:endParaRPr lang="en-US" sz="11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4417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C5D8-D6D7-5A51-EA96-8745E6C3FAE4}"/>
              </a:ext>
            </a:extLst>
          </p:cNvPr>
          <p:cNvSpPr>
            <a:spLocks noGrp="1"/>
          </p:cNvSpPr>
          <p:nvPr>
            <p:ph type="title"/>
          </p:nvPr>
        </p:nvSpPr>
        <p:spPr/>
        <p:txBody>
          <a:bodyPr/>
          <a:lstStyle/>
          <a:p>
            <a:pPr algn="ctr"/>
            <a:r>
              <a:rPr lang="en-IN" sz="20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5FEE29FA-00E2-7E2E-FCF1-04E6E23447D3}"/>
              </a:ext>
            </a:extLst>
          </p:cNvPr>
          <p:cNvSpPr>
            <a:spLocks noGrp="1"/>
          </p:cNvSpPr>
          <p:nvPr>
            <p:ph idx="1"/>
          </p:nvPr>
        </p:nvSpPr>
        <p:spPr>
          <a:xfrm>
            <a:off x="1295400" y="1855945"/>
            <a:ext cx="9923890" cy="3566845"/>
          </a:xfrm>
        </p:spPr>
        <p:txBody>
          <a:bodyPr/>
          <a:lstStyle/>
          <a:p>
            <a:pPr marL="457200" lvl="1" indent="0">
              <a:buNone/>
            </a:pPr>
            <a:r>
              <a:rPr lang="en-IN" sz="1400" dirty="0">
                <a:effectLst/>
                <a:latin typeface="Times New Roman" panose="02020603050405020304" pitchFamily="18" charset="0"/>
                <a:ea typeface="Calibri" panose="020F0502020204030204" pitchFamily="34" charset="0"/>
              </a:rPr>
              <a:t>	</a:t>
            </a:r>
            <a:r>
              <a:rPr lang="en-IN" sz="1400" dirty="0">
                <a:effectLst/>
                <a:latin typeface="Arial" panose="020B0604020202020204" pitchFamily="34" charset="0"/>
                <a:ea typeface="Calibri" panose="020F0502020204030204" pitchFamily="34" charset="0"/>
                <a:cs typeface="Arial" panose="020B0604020202020204" pitchFamily="34" charset="0"/>
              </a:rPr>
              <a:t>We proposed a web-based application for the successful prediction of Diabetes Diseases. From different machine learning algorithms Gradient Boost with Standard Scaling Method and Hyperparameter Tuning provide us highest accuracy. As we have proposed and developed an approach for diabetes disease prediction using machine learning algorithm, it has significant potential in the field of medical science for the detection of various medical data accurately.</a:t>
            </a:r>
          </a:p>
          <a:p>
            <a:pPr marL="457200" lvl="1" indent="0">
              <a:buNone/>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lvl="1" indent="0">
              <a:buNone/>
            </a:pPr>
            <a:r>
              <a:rPr lang="en-IN" sz="1400" dirty="0">
                <a:latin typeface="Arial" panose="020B0604020202020204" pitchFamily="34" charset="0"/>
                <a:ea typeface="Calibri" panose="020F0502020204030204" pitchFamily="34" charset="0"/>
                <a:cs typeface="Arial" panose="020B0604020202020204" pitchFamily="34" charset="0"/>
              </a:rPr>
              <a:t>	After predicting the best accuracy that specified algorithm that’s Gradient Boost is used in creating a Web Application for the better user.</a:t>
            </a:r>
          </a:p>
          <a:p>
            <a:pPr marL="457200" lvl="1" indent="0">
              <a:buNone/>
            </a:pPr>
            <a:endParaRPr lang="en-IN" sz="1400" dirty="0">
              <a:latin typeface="Arial" panose="020B0604020202020204" pitchFamily="34" charset="0"/>
              <a:ea typeface="Calibri" panose="020F0502020204030204" pitchFamily="34" charset="0"/>
              <a:cs typeface="Arial" panose="020B0604020202020204" pitchFamily="34" charset="0"/>
            </a:endParaRPr>
          </a:p>
          <a:p>
            <a:pPr marL="457200" lvl="1" indent="0">
              <a:buNone/>
            </a:pPr>
            <a:r>
              <a:rPr lang="en-IN" sz="1400" dirty="0">
                <a:latin typeface="Arial" panose="020B0604020202020204" pitchFamily="34" charset="0"/>
                <a:ea typeface="Calibri" panose="020F0502020204030204" pitchFamily="34" charset="0"/>
                <a:cs typeface="Arial" panose="020B0604020202020204" pitchFamily="34" charset="0"/>
              </a:rPr>
              <a:t>	 The result page in the web application consist of Three types</a:t>
            </a:r>
          </a:p>
          <a:p>
            <a:pPr marL="457200" lvl="1" indent="0">
              <a:buNone/>
            </a:pPr>
            <a:r>
              <a:rPr lang="en-IN" sz="1400" dirty="0">
                <a:latin typeface="Arial" panose="020B0604020202020204" pitchFamily="34" charset="0"/>
                <a:ea typeface="Calibri" panose="020F0502020204030204" pitchFamily="34" charset="0"/>
                <a:cs typeface="Arial" panose="020B0604020202020204" pitchFamily="34" charset="0"/>
              </a:rPr>
              <a:t>		1. result0 – No Diabetes</a:t>
            </a:r>
          </a:p>
          <a:p>
            <a:pPr marL="457200" lvl="1" indent="0">
              <a:buNone/>
            </a:pPr>
            <a:r>
              <a:rPr lang="en-IN" sz="1400" dirty="0">
                <a:latin typeface="Arial" panose="020B0604020202020204" pitchFamily="34" charset="0"/>
                <a:ea typeface="Calibri" panose="020F0502020204030204" pitchFamily="34" charset="0"/>
                <a:cs typeface="Arial" panose="020B0604020202020204" pitchFamily="34" charset="0"/>
              </a:rPr>
              <a:t> 		2. result1 – Type –I Diabetes</a:t>
            </a:r>
          </a:p>
          <a:p>
            <a:pPr marL="457200" lvl="1" indent="0">
              <a:buNone/>
            </a:pPr>
            <a:r>
              <a:rPr lang="en-IN" sz="1400" dirty="0">
                <a:latin typeface="Arial" panose="020B0604020202020204" pitchFamily="34" charset="0"/>
                <a:ea typeface="Calibri" panose="020F0502020204030204" pitchFamily="34" charset="0"/>
                <a:cs typeface="Arial" panose="020B0604020202020204" pitchFamily="34" charset="0"/>
              </a:rPr>
              <a:t>		3. result2 – Type –II Diabetes. </a:t>
            </a:r>
            <a:endParaRPr lang="en-IN"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26088B5-41E6-1BCD-0D9A-E08CA9052BCE}"/>
              </a:ext>
            </a:extLst>
          </p:cNvPr>
          <p:cNvSpPr>
            <a:spLocks noGrp="1"/>
          </p:cNvSpPr>
          <p:nvPr>
            <p:ph type="sldNum" sz="quarter" idx="11"/>
          </p:nvPr>
        </p:nvSpPr>
        <p:spPr/>
        <p:txBody>
          <a:bodyPr/>
          <a:lstStyle/>
          <a:p>
            <a:fld id="{75DF2D63-3FF5-D547-96B9-BE9CCD1ABA58}" type="slidenum">
              <a:rPr lang="en-US" smtClean="0"/>
              <a:t>30</a:t>
            </a:fld>
            <a:endParaRPr lang="en-US" dirty="0"/>
          </a:p>
        </p:txBody>
      </p:sp>
    </p:spTree>
    <p:extLst>
      <p:ext uri="{BB962C8B-B14F-4D97-AF65-F5344CB8AC3E}">
        <p14:creationId xmlns:p14="http://schemas.microsoft.com/office/powerpoint/2010/main" val="428712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D65D-D280-5040-03B6-23EC9BBE29A6}"/>
              </a:ext>
            </a:extLst>
          </p:cNvPr>
          <p:cNvSpPr>
            <a:spLocks noGrp="1"/>
          </p:cNvSpPr>
          <p:nvPr>
            <p:ph type="title"/>
          </p:nvPr>
        </p:nvSpPr>
        <p:spPr/>
        <p:txBody>
          <a:bodyPr/>
          <a:lstStyle/>
          <a:p>
            <a:r>
              <a:rPr lang="en-IN" sz="1600" dirty="0">
                <a:latin typeface="Times New Roman" panose="02020603050405020304" pitchFamily="18" charset="0"/>
                <a:cs typeface="Times New Roman" panose="02020603050405020304" pitchFamily="18" charset="0"/>
              </a:rPr>
              <a:t>Result 0 Page</a:t>
            </a:r>
          </a:p>
        </p:txBody>
      </p:sp>
      <p:sp>
        <p:nvSpPr>
          <p:cNvPr id="4" name="Slide Number Placeholder 3">
            <a:extLst>
              <a:ext uri="{FF2B5EF4-FFF2-40B4-BE49-F238E27FC236}">
                <a16:creationId xmlns:a16="http://schemas.microsoft.com/office/drawing/2014/main" id="{335851FF-8118-0C8A-B817-653CFB747956}"/>
              </a:ext>
            </a:extLst>
          </p:cNvPr>
          <p:cNvSpPr>
            <a:spLocks noGrp="1"/>
          </p:cNvSpPr>
          <p:nvPr>
            <p:ph type="sldNum" sz="quarter" idx="11"/>
          </p:nvPr>
        </p:nvSpPr>
        <p:spPr/>
        <p:txBody>
          <a:bodyPr/>
          <a:lstStyle/>
          <a:p>
            <a:fld id="{75DF2D63-3FF5-D547-96B9-BE9CCD1ABA58}" type="slidenum">
              <a:rPr lang="en-US" smtClean="0"/>
              <a:t>31</a:t>
            </a:fld>
            <a:endParaRPr lang="en-US" dirty="0"/>
          </a:p>
        </p:txBody>
      </p:sp>
      <p:pic>
        <p:nvPicPr>
          <p:cNvPr id="6" name="Content Placeholder 5">
            <a:extLst>
              <a:ext uri="{FF2B5EF4-FFF2-40B4-BE49-F238E27FC236}">
                <a16:creationId xmlns:a16="http://schemas.microsoft.com/office/drawing/2014/main" id="{8325C47E-1B0E-C6B1-D57D-99F41A8C86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6352" y="1855788"/>
            <a:ext cx="8598370" cy="4352925"/>
          </a:xfrm>
          <a:prstGeom prst="rect">
            <a:avLst/>
          </a:prstGeom>
          <a:noFill/>
          <a:ln>
            <a:noFill/>
          </a:ln>
        </p:spPr>
      </p:pic>
    </p:spTree>
    <p:extLst>
      <p:ext uri="{BB962C8B-B14F-4D97-AF65-F5344CB8AC3E}">
        <p14:creationId xmlns:p14="http://schemas.microsoft.com/office/powerpoint/2010/main" val="166244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93D3-984E-C8C9-1623-D2B116CDABF0}"/>
              </a:ext>
            </a:extLst>
          </p:cNvPr>
          <p:cNvSpPr>
            <a:spLocks noGrp="1"/>
          </p:cNvSpPr>
          <p:nvPr>
            <p:ph type="title"/>
          </p:nvPr>
        </p:nvSpPr>
        <p:spPr/>
        <p:txBody>
          <a:bodyPr/>
          <a:lstStyle/>
          <a:p>
            <a:r>
              <a:rPr lang="en-IN" sz="1600" dirty="0">
                <a:latin typeface="Times New Roman" panose="02020603050405020304" pitchFamily="18" charset="0"/>
                <a:cs typeface="Times New Roman" panose="02020603050405020304" pitchFamily="18" charset="0"/>
              </a:rPr>
              <a:t>Result 1 Page</a:t>
            </a:r>
          </a:p>
        </p:txBody>
      </p:sp>
      <p:sp>
        <p:nvSpPr>
          <p:cNvPr id="4" name="Slide Number Placeholder 3">
            <a:extLst>
              <a:ext uri="{FF2B5EF4-FFF2-40B4-BE49-F238E27FC236}">
                <a16:creationId xmlns:a16="http://schemas.microsoft.com/office/drawing/2014/main" id="{0A72369C-3797-00CD-71E0-6606890974CC}"/>
              </a:ext>
            </a:extLst>
          </p:cNvPr>
          <p:cNvSpPr>
            <a:spLocks noGrp="1"/>
          </p:cNvSpPr>
          <p:nvPr>
            <p:ph type="sldNum" sz="quarter" idx="11"/>
          </p:nvPr>
        </p:nvSpPr>
        <p:spPr/>
        <p:txBody>
          <a:bodyPr/>
          <a:lstStyle/>
          <a:p>
            <a:fld id="{75DF2D63-3FF5-D547-96B9-BE9CCD1ABA58}" type="slidenum">
              <a:rPr lang="en-US" smtClean="0"/>
              <a:t>32</a:t>
            </a:fld>
            <a:endParaRPr lang="en-US" dirty="0"/>
          </a:p>
        </p:txBody>
      </p:sp>
      <p:pic>
        <p:nvPicPr>
          <p:cNvPr id="6" name="Picture 5">
            <a:extLst>
              <a:ext uri="{FF2B5EF4-FFF2-40B4-BE49-F238E27FC236}">
                <a16:creationId xmlns:a16="http://schemas.microsoft.com/office/drawing/2014/main" id="{CF02885D-1E63-45AF-A8FB-3EB9458A87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5341" y="1312163"/>
            <a:ext cx="9054353" cy="4707637"/>
          </a:xfrm>
          <a:prstGeom prst="rect">
            <a:avLst/>
          </a:prstGeom>
          <a:noFill/>
          <a:ln>
            <a:noFill/>
          </a:ln>
        </p:spPr>
      </p:pic>
    </p:spTree>
    <p:extLst>
      <p:ext uri="{BB962C8B-B14F-4D97-AF65-F5344CB8AC3E}">
        <p14:creationId xmlns:p14="http://schemas.microsoft.com/office/powerpoint/2010/main" val="685488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5849-863E-2EA3-C4FE-5E6A725B52F8}"/>
              </a:ext>
            </a:extLst>
          </p:cNvPr>
          <p:cNvSpPr>
            <a:spLocks noGrp="1"/>
          </p:cNvSpPr>
          <p:nvPr>
            <p:ph type="title"/>
          </p:nvPr>
        </p:nvSpPr>
        <p:spPr/>
        <p:txBody>
          <a:bodyPr/>
          <a:lstStyle/>
          <a:p>
            <a:r>
              <a:rPr lang="en-IN" sz="1600" dirty="0">
                <a:latin typeface="Times New Roman" panose="02020603050405020304" pitchFamily="18" charset="0"/>
                <a:cs typeface="Times New Roman" panose="02020603050405020304" pitchFamily="18" charset="0"/>
              </a:rPr>
              <a:t>Result 2 -Page</a:t>
            </a:r>
          </a:p>
        </p:txBody>
      </p:sp>
      <p:sp>
        <p:nvSpPr>
          <p:cNvPr id="4" name="Slide Number Placeholder 3">
            <a:extLst>
              <a:ext uri="{FF2B5EF4-FFF2-40B4-BE49-F238E27FC236}">
                <a16:creationId xmlns:a16="http://schemas.microsoft.com/office/drawing/2014/main" id="{752AAB1C-5AD1-92F9-7D30-1F0A6FDA17EE}"/>
              </a:ext>
            </a:extLst>
          </p:cNvPr>
          <p:cNvSpPr>
            <a:spLocks noGrp="1"/>
          </p:cNvSpPr>
          <p:nvPr>
            <p:ph type="sldNum" sz="quarter" idx="11"/>
          </p:nvPr>
        </p:nvSpPr>
        <p:spPr/>
        <p:txBody>
          <a:bodyPr/>
          <a:lstStyle/>
          <a:p>
            <a:fld id="{75DF2D63-3FF5-D547-96B9-BE9CCD1ABA58}" type="slidenum">
              <a:rPr lang="en-US" smtClean="0"/>
              <a:t>33</a:t>
            </a:fld>
            <a:endParaRPr lang="en-US" dirty="0"/>
          </a:p>
        </p:txBody>
      </p:sp>
      <p:sp>
        <p:nvSpPr>
          <p:cNvPr id="5" name="Footer Placeholder 4">
            <a:extLst>
              <a:ext uri="{FF2B5EF4-FFF2-40B4-BE49-F238E27FC236}">
                <a16:creationId xmlns:a16="http://schemas.microsoft.com/office/drawing/2014/main" id="{7D7E044A-487D-AB2C-DC7F-4080EEA999AD}"/>
              </a:ext>
            </a:extLst>
          </p:cNvPr>
          <p:cNvSpPr>
            <a:spLocks noGrp="1"/>
          </p:cNvSpPr>
          <p:nvPr>
            <p:ph type="ftr" sz="quarter" idx="12"/>
          </p:nvPr>
        </p:nvSpPr>
        <p:spPr/>
        <p:txBody>
          <a:bodyPr/>
          <a:lstStyle/>
          <a:p>
            <a:r>
              <a:rPr lang="en-US"/>
              <a:t>presentation title</a:t>
            </a:r>
            <a:endParaRPr lang="en-US" dirty="0"/>
          </a:p>
        </p:txBody>
      </p:sp>
      <p:pic>
        <p:nvPicPr>
          <p:cNvPr id="6" name="Content Placeholder 5">
            <a:extLst>
              <a:ext uri="{FF2B5EF4-FFF2-40B4-BE49-F238E27FC236}">
                <a16:creationId xmlns:a16="http://schemas.microsoft.com/office/drawing/2014/main" id="{192B49D6-3D01-9F20-0C34-F5D9ECC3C8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164" y="1855788"/>
            <a:ext cx="8558746" cy="4352925"/>
          </a:xfrm>
          <a:prstGeom prst="rect">
            <a:avLst/>
          </a:prstGeom>
          <a:noFill/>
          <a:ln>
            <a:noFill/>
          </a:ln>
        </p:spPr>
      </p:pic>
    </p:spTree>
    <p:extLst>
      <p:ext uri="{BB962C8B-B14F-4D97-AF65-F5344CB8AC3E}">
        <p14:creationId xmlns:p14="http://schemas.microsoft.com/office/powerpoint/2010/main" val="223561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217765" y="4177551"/>
            <a:ext cx="4160520" cy="392475"/>
          </a:xfrm>
        </p:spPr>
        <p:txBody>
          <a:bodyPr/>
          <a:lstStyle/>
          <a:p>
            <a:r>
              <a:rPr lang="en-US" sz="2000" dirty="0">
                <a:latin typeface="Arial Black" panose="020B0A04020102020204" pitchFamily="34" charset="0"/>
              </a:rPr>
              <a:t>Applications</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34</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28" name="Text Placeholder 27">
            <a:extLst>
              <a:ext uri="{FF2B5EF4-FFF2-40B4-BE49-F238E27FC236}">
                <a16:creationId xmlns:a16="http://schemas.microsoft.com/office/drawing/2014/main" id="{42E1A42E-3CEF-10D8-152F-3500B3812D3A}"/>
              </a:ext>
            </a:extLst>
          </p:cNvPr>
          <p:cNvSpPr>
            <a:spLocks noGrp="1"/>
          </p:cNvSpPr>
          <p:nvPr>
            <p:ph type="body" idx="1"/>
          </p:nvPr>
        </p:nvSpPr>
        <p:spPr>
          <a:xfrm>
            <a:off x="7040880" y="1356898"/>
            <a:ext cx="4114800" cy="4201220"/>
          </a:xfrm>
        </p:spPr>
        <p:txBody>
          <a:bodyPr/>
          <a:lstStyle/>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This project is used to diagnose the diabetes prediction in the medical field.</a:t>
            </a:r>
          </a:p>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 Especially, we used different classification algorithms to predict the  diabetes.</a:t>
            </a:r>
          </a:p>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 Two stages :</a:t>
            </a:r>
          </a:p>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	i. TYPE 1 insulin dependent diabetes mellitus</a:t>
            </a:r>
          </a:p>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	ii. TYPE 2 diabetes mellitus and adult-onset diabetes.</a:t>
            </a:r>
          </a:p>
          <a:p>
            <a:pPr algn="just">
              <a:buFont typeface="Wingdings" panose="05000000000000000000" pitchFamily="2" charset="2"/>
              <a:buChar char="ü"/>
            </a:pPr>
            <a:r>
              <a:rPr lang="en-US" sz="1400" cap="none" dirty="0">
                <a:latin typeface="Arial" panose="020B0604020202020204" pitchFamily="34" charset="0"/>
                <a:cs typeface="Arial" panose="020B0604020202020204" pitchFamily="34" charset="0"/>
              </a:rPr>
              <a:t>The easy way to know whether a person is affected by diabetes and the type they got. Which may help them to take medication in earlier stage.</a:t>
            </a:r>
          </a:p>
          <a:p>
            <a:endParaRPr lang="en-IN" dirty="0"/>
          </a:p>
        </p:txBody>
      </p:sp>
    </p:spTree>
    <p:extLst>
      <p:ext uri="{BB962C8B-B14F-4D97-AF65-F5344CB8AC3E}">
        <p14:creationId xmlns:p14="http://schemas.microsoft.com/office/powerpoint/2010/main" val="39437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35</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02659" y="1506070"/>
            <a:ext cx="10560424" cy="5100918"/>
          </a:xfrm>
        </p:spPr>
        <p:txBody>
          <a:bodyPr/>
          <a:lstStyle/>
          <a:p>
            <a:pPr indent="457200" algn="just">
              <a:lnSpc>
                <a:spcPct val="150000"/>
              </a:lnSpc>
              <a:spcAft>
                <a:spcPts val="800"/>
              </a:spcAft>
            </a:pPr>
            <a:endParaRPr lang="en-US" sz="1400" dirty="0">
              <a:latin typeface="Arial" panose="020B0604020202020204" pitchFamily="34" charset="0"/>
              <a:cs typeface="Arial" panose="020B0604020202020204" pitchFamily="34" charset="0"/>
            </a:endParaRPr>
          </a:p>
          <a:p>
            <a:pPr indent="457200" algn="just">
              <a:lnSpc>
                <a:spcPct val="150000"/>
              </a:lnSpc>
              <a:spcAft>
                <a:spcPts val="800"/>
              </a:spcAft>
            </a:pPr>
            <a:endParaRPr lang="en-US" sz="1400" dirty="0">
              <a:latin typeface="Arial" panose="020B0604020202020204" pitchFamily="34" charset="0"/>
              <a:cs typeface="Arial" panose="020B0604020202020204" pitchFamily="34" charset="0"/>
            </a:endParaRPr>
          </a:p>
          <a:p>
            <a:pPr indent="457200" algn="just">
              <a:lnSpc>
                <a:spcPct val="150000"/>
              </a:lnSpc>
              <a:spcAft>
                <a:spcPts val="800"/>
              </a:spcAft>
            </a:pPr>
            <a:r>
              <a:rPr lang="en-US" sz="1400" dirty="0">
                <a:latin typeface="Arial" panose="020B0604020202020204" pitchFamily="34" charset="0"/>
                <a:cs typeface="Arial" panose="020B0604020202020204" pitchFamily="34" charset="0"/>
              </a:rPr>
              <a:t>In this project, we examined different classification algorithms and techniques for predicting the diabetes using a web application. We performed a comparative analysis of </a:t>
            </a:r>
            <a:r>
              <a:rPr lang="en-US" sz="1400" b="1" dirty="0">
                <a:latin typeface="Arial" panose="020B0604020202020204" pitchFamily="34" charset="0"/>
                <a:cs typeface="Arial" panose="020B0604020202020204" pitchFamily="34" charset="0"/>
              </a:rPr>
              <a:t>Decision Tree, Random Forest, Logistic Regression, Support Vector Machine Comparison(SVM), AdaBoost, XG-Boost, KNN, Gaussian NB, Gradient Boost</a:t>
            </a:r>
            <a:r>
              <a:rPr lang="en-US" sz="1400" dirty="0">
                <a:latin typeface="Arial" panose="020B0604020202020204" pitchFamily="34" charset="0"/>
                <a:cs typeface="Arial" panose="020B0604020202020204" pitchFamily="34" charset="0"/>
              </a:rPr>
              <a:t> It was observed that </a:t>
            </a:r>
            <a:r>
              <a:rPr lang="en-US" sz="1400" b="1" dirty="0">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performs the existing methods when it comes to accuracy, precision and also size of the data set.</a:t>
            </a:r>
          </a:p>
          <a:p>
            <a:pPr indent="457200">
              <a:lnSpc>
                <a:spcPct val="150000"/>
              </a:lnSpc>
              <a:spcAft>
                <a:spcPts val="800"/>
              </a:spcAft>
            </a:pPr>
            <a:r>
              <a:rPr lang="en-US" sz="1400" b="1" dirty="0">
                <a:latin typeface="Arial" panose="020B0604020202020204" pitchFamily="34" charset="0"/>
                <a:cs typeface="Arial" panose="020B0604020202020204" pitchFamily="34" charset="0"/>
              </a:rPr>
              <a:t>Future Work</a:t>
            </a:r>
          </a:p>
          <a:p>
            <a:pPr indent="457200" algn="just">
              <a:lnSpc>
                <a:spcPct val="150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In the Future work this project is further developed in the fields like data visualization, the list of hospitals is added in the web application. The nearest treatment centre and the best centre with budget friendly is also to be added. </a:t>
            </a:r>
          </a:p>
          <a:p>
            <a:pPr indent="457200" algn="just">
              <a:lnSpc>
                <a:spcPct val="150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we application is to be made secured like only a valid user will be allowed to make use of the web application which works on authentication process.</a:t>
            </a:r>
          </a:p>
          <a:p>
            <a:pPr indent="457200" algn="just">
              <a:lnSpc>
                <a:spcPct val="150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This can be further Enhanced to improve the model in the next phase like including the Doctor’s Information for direct contact in case of Emergency. </a:t>
            </a:r>
          </a:p>
          <a:p>
            <a:pPr algn="l"/>
            <a:br>
              <a:rPr lang="en-US" sz="1200" dirty="0">
                <a:latin typeface="Times New Roman" panose="02020603050405020304" pitchFamily="18" charset="0"/>
                <a:cs typeface="Times New Roman" panose="02020603050405020304" pitchFamily="18" charset="0"/>
              </a:rPr>
            </a:br>
            <a:endParaRPr lang="en-US" sz="1200" spc="0" dirty="0">
              <a:latin typeface="Times New Roman" panose="02020603050405020304" pitchFamily="18" charset="0"/>
              <a:ea typeface="+mn-lt"/>
              <a:cs typeface="Times New Roman" panose="02020603050405020304" pitchFamily="18" charset="0"/>
            </a:endParaRPr>
          </a:p>
        </p:txBody>
      </p:sp>
      <p:pic>
        <p:nvPicPr>
          <p:cNvPr id="3" name="Picture Placeholder 6" descr="Test tubes with one test tube in orange with drops">
            <a:extLst>
              <a:ext uri="{FF2B5EF4-FFF2-40B4-BE49-F238E27FC236}">
                <a16:creationId xmlns:a16="http://schemas.microsoft.com/office/drawing/2014/main" id="{27CE16D4-FBBD-DE9D-857B-CD9652F028A7}"/>
              </a:ext>
            </a:extLst>
          </p:cNvPr>
          <p:cNvPicPr>
            <a:picLocks noChangeAspect="1"/>
          </p:cNvPicPr>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20978"/>
            <a:ext cx="12192000"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F1B4-9E5C-6BBA-1B51-7EB77F9395EE}"/>
              </a:ext>
            </a:extLst>
          </p:cNvPr>
          <p:cNvSpPr>
            <a:spLocks noGrp="1"/>
          </p:cNvSpPr>
          <p:nvPr>
            <p:ph type="title"/>
          </p:nvPr>
        </p:nvSpPr>
        <p:spPr>
          <a:xfrm>
            <a:off x="1295399" y="609600"/>
            <a:ext cx="10058400" cy="421341"/>
          </a:xfrm>
        </p:spPr>
        <p:txBody>
          <a:bodyPr/>
          <a:lstStyle/>
          <a:p>
            <a:pPr algn="ctr"/>
            <a:r>
              <a:rPr lang="en-IN" sz="2000" dirty="0">
                <a:latin typeface="Arial Black" panose="020B0A04020102020204" pitchFamily="34" charset="0"/>
                <a:cs typeface="Arial" panose="020B0604020202020204" pitchFamily="34" charset="0"/>
              </a:rPr>
              <a:t>Reference</a:t>
            </a:r>
          </a:p>
        </p:txBody>
      </p:sp>
      <p:sp>
        <p:nvSpPr>
          <p:cNvPr id="3" name="Content Placeholder 2">
            <a:extLst>
              <a:ext uri="{FF2B5EF4-FFF2-40B4-BE49-F238E27FC236}">
                <a16:creationId xmlns:a16="http://schemas.microsoft.com/office/drawing/2014/main" id="{4F9B180D-CDB3-9622-E4AF-4AAF1ACA2E09}"/>
              </a:ext>
            </a:extLst>
          </p:cNvPr>
          <p:cNvSpPr>
            <a:spLocks noGrp="1"/>
          </p:cNvSpPr>
          <p:nvPr>
            <p:ph idx="1"/>
          </p:nvPr>
        </p:nvSpPr>
        <p:spPr>
          <a:xfrm>
            <a:off x="1295399" y="1407458"/>
            <a:ext cx="9820656" cy="4401671"/>
          </a:xfrm>
        </p:spPr>
        <p:txBody>
          <a:bodyPr/>
          <a:lstStyle/>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[1]. Statista Number of smartphone users worldwide from 2016 to 2021. Available from </a:t>
            </a:r>
            <a:r>
              <a:rPr lang="en-US" sz="14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https://www.statista.com/statistics/330695/number-of-smartphone-users-worldwide/</a:t>
            </a:r>
            <a:r>
              <a:rPr lang="en-US" sz="1400" b="0" i="0" dirty="0">
                <a:effectLst/>
                <a:latin typeface="Arial" panose="020B0604020202020204" pitchFamily="34" charset="0"/>
                <a:cs typeface="Arial" panose="020B0604020202020204" pitchFamily="34" charset="0"/>
              </a:rPr>
              <a:t>. Accessed 1 April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[2]. Hood M, Wilson R, Corsica J, Bradley L, Chirinos D, Vivo A. What do we know about mobile applications for diabetes self-management? A review of reviews. </a:t>
            </a:r>
            <a:r>
              <a:rPr lang="en-US" sz="1400" b="0" i="1" dirty="0">
                <a:effectLst/>
                <a:latin typeface="Arial" panose="020B0604020202020204" pitchFamily="34" charset="0"/>
                <a:cs typeface="Arial" panose="020B0604020202020204" pitchFamily="34" charset="0"/>
              </a:rPr>
              <a:t>J Behav Med</a:t>
            </a:r>
            <a:r>
              <a:rPr lang="en-US" sz="1400" b="0" i="0" dirty="0">
                <a:effectLst/>
                <a:latin typeface="Arial" panose="020B0604020202020204" pitchFamily="34" charset="0"/>
                <a:cs typeface="Arial" panose="020B0604020202020204" pitchFamily="34" charset="0"/>
              </a:rPr>
              <a:t> 2016;39:981–994 [</a:t>
            </a:r>
            <a:r>
              <a:rPr lang="en-US" sz="14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PubMed</a:t>
            </a:r>
            <a:r>
              <a:rPr lang="en-US" sz="1400" b="0" i="0" dirty="0">
                <a:effectLst/>
                <a:latin typeface="Arial" panose="020B0604020202020204" pitchFamily="34" charset="0"/>
                <a:cs typeface="Arial" panose="020B0604020202020204" pitchFamily="34" charset="0"/>
              </a:rPr>
              <a:t>] [</a:t>
            </a:r>
            <a:r>
              <a:rPr lang="en-US" sz="1400"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Google Scholar</a:t>
            </a:r>
            <a:r>
              <a:rPr lang="en-US" sz="1400" b="0" i="0" dirty="0">
                <a:effectLst/>
                <a:latin typeface="Arial" panose="020B0604020202020204" pitchFamily="34" charset="0"/>
                <a:cs typeface="Arial" panose="020B0604020202020204" pitchFamily="34" charset="0"/>
              </a:rPr>
              <a:t>]</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[3]. Business of Apps App download and usage statistics 2019. Available from </a:t>
            </a:r>
            <a:r>
              <a:rPr lang="en-US" sz="1400"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https://www.businessofapps.com/data/app-statistics/</a:t>
            </a:r>
            <a:r>
              <a:rPr lang="en-US" sz="1400" b="0" i="0" dirty="0">
                <a:effectLst/>
                <a:latin typeface="Arial" panose="020B0604020202020204" pitchFamily="34" charset="0"/>
                <a:cs typeface="Arial" panose="020B0604020202020204" pitchFamily="34" charset="0"/>
              </a:rPr>
              <a:t>. Accessed 29 March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[4]. Annie A. Report: the state of mobile 2020. Available from </a:t>
            </a:r>
            <a:r>
              <a:rPr lang="en-US" sz="1400"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https://www.appannie.com/en/go/state-of-mobile-2020/</a:t>
            </a:r>
            <a:r>
              <a:rPr lang="en-US" sz="1400" b="0" i="0" dirty="0">
                <a:effectLst/>
                <a:latin typeface="Arial" panose="020B0604020202020204" pitchFamily="34" charset="0"/>
                <a:cs typeface="Arial" panose="020B0604020202020204" pitchFamily="34" charset="0"/>
              </a:rPr>
              <a:t>. Accessed 29 March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[5]. Statista Number of mHealth apps available in the Apple App Store from 1st quarter 2015 to 3rd quarter 2019. Available from </a:t>
            </a:r>
            <a:r>
              <a:rPr lang="en-US" sz="1400"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https://www.statista.com/statistics/779910/health-apps-available-ios-worldwide/</a:t>
            </a:r>
            <a:r>
              <a:rPr lang="en-US" sz="1400" b="0" i="0" dirty="0">
                <a:effectLst/>
                <a:latin typeface="Arial" panose="020B0604020202020204" pitchFamily="34" charset="0"/>
                <a:cs typeface="Arial" panose="020B0604020202020204" pitchFamily="34" charset="0"/>
              </a:rPr>
              <a:t>. Accessed 30 March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[6]. Statista Number of mHealth apps available at Google Play from 1st quarter 2015 to 3rd quarter 2019. Available from </a:t>
            </a:r>
            <a:r>
              <a:rPr lang="en-US" sz="1400"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https://www.statista.com/statistics/779919/health-apps-available-google-play-worldwide/</a:t>
            </a:r>
            <a:r>
              <a:rPr lang="en-US" sz="1400" b="0" i="0" dirty="0">
                <a:effectLst/>
                <a:latin typeface="Arial" panose="020B0604020202020204" pitchFamily="34" charset="0"/>
                <a:cs typeface="Arial" panose="020B0604020202020204" pitchFamily="34" charset="0"/>
              </a:rPr>
              <a:t>. Accessed 30 March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[7]. Istepanian RSH, Laxminarayan S, Pattichis CS, Eds. </a:t>
            </a:r>
            <a:r>
              <a:rPr lang="en-US" sz="1400" b="0" i="1" dirty="0">
                <a:effectLst/>
                <a:latin typeface="Arial" panose="020B0604020202020204" pitchFamily="34" charset="0"/>
                <a:cs typeface="Arial" panose="020B0604020202020204" pitchFamily="34" charset="0"/>
              </a:rPr>
              <a:t>M-Health: Emerging Mobile Health Systems</a:t>
            </a:r>
            <a:r>
              <a:rPr lang="en-US" sz="1400" b="0" i="0" dirty="0">
                <a:effectLst/>
                <a:latin typeface="Arial" panose="020B0604020202020204" pitchFamily="34" charset="0"/>
                <a:cs typeface="Arial" panose="020B0604020202020204" pitchFamily="34" charset="0"/>
              </a:rPr>
              <a:t>. Boston, MA, Springer, 2006 [</a:t>
            </a:r>
            <a:r>
              <a:rPr lang="en-US" sz="1400"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Google Scholar</a:t>
            </a:r>
            <a:r>
              <a:rPr lang="en-US" sz="1400" b="0" i="0" dirty="0">
                <a:effectLst/>
                <a:latin typeface="Arial" panose="020B0604020202020204" pitchFamily="34" charset="0"/>
                <a:cs typeface="Arial" panose="020B0604020202020204" pitchFamily="34" charset="0"/>
              </a:rPr>
              <a:t>]</a:t>
            </a:r>
          </a:p>
          <a:p>
            <a:endParaRPr lang="en-IN" dirty="0"/>
          </a:p>
        </p:txBody>
      </p:sp>
      <p:sp>
        <p:nvSpPr>
          <p:cNvPr id="4" name="Slide Number Placeholder 3">
            <a:extLst>
              <a:ext uri="{FF2B5EF4-FFF2-40B4-BE49-F238E27FC236}">
                <a16:creationId xmlns:a16="http://schemas.microsoft.com/office/drawing/2014/main" id="{E29AB78B-D6BB-0B43-7856-75C8DA17AE28}"/>
              </a:ext>
            </a:extLst>
          </p:cNvPr>
          <p:cNvSpPr>
            <a:spLocks noGrp="1"/>
          </p:cNvSpPr>
          <p:nvPr>
            <p:ph type="sldNum" sz="quarter" idx="11"/>
          </p:nvPr>
        </p:nvSpPr>
        <p:spPr/>
        <p:txBody>
          <a:bodyPr/>
          <a:lstStyle/>
          <a:p>
            <a:fld id="{75DF2D63-3FF5-D547-96B9-BE9CCD1ABA58}" type="slidenum">
              <a:rPr lang="en-US" smtClean="0"/>
              <a:t>36</a:t>
            </a:fld>
            <a:endParaRPr lang="en-US" dirty="0"/>
          </a:p>
        </p:txBody>
      </p:sp>
      <p:pic>
        <p:nvPicPr>
          <p:cNvPr id="5" name="Picture Placeholder 6" descr="Test tubes with one test tube in orange with drops">
            <a:extLst>
              <a:ext uri="{FF2B5EF4-FFF2-40B4-BE49-F238E27FC236}">
                <a16:creationId xmlns:a16="http://schemas.microsoft.com/office/drawing/2014/main" id="{AF3D9EB5-3D21-1820-8C14-0FD258B31881}"/>
              </a:ext>
            </a:extLst>
          </p:cNvPr>
          <p:cNvPicPr>
            <a:picLocks noChangeAspect="1"/>
          </p:cNvPicPr>
          <p:nvPr/>
        </p:nvPicPr>
        <p:blipFill rotWithShape="1">
          <a:blip r:embed="rId10">
            <a:alphaModFix amt="50000"/>
            <a:duotone>
              <a:schemeClr val="accent5">
                <a:shade val="45000"/>
                <a:satMod val="135000"/>
              </a:schemeClr>
              <a:prstClr val="white"/>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p:blipFill>
        <p:spPr>
          <a:xfrm>
            <a:off x="0" y="5809128"/>
            <a:ext cx="12192000" cy="1075765"/>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577411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ED08E-1F20-4CE8-9C57-056AD4C34136}"/>
              </a:ext>
            </a:extLst>
          </p:cNvPr>
          <p:cNvSpPr>
            <a:spLocks noGrp="1"/>
          </p:cNvSpPr>
          <p:nvPr>
            <p:ph idx="1"/>
          </p:nvPr>
        </p:nvSpPr>
        <p:spPr>
          <a:xfrm>
            <a:off x="1026458" y="977277"/>
            <a:ext cx="9820656" cy="4903445"/>
          </a:xfrm>
        </p:spPr>
        <p:txBody>
          <a:bodyPr/>
          <a:lstStyle/>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[8]. World Health Organization mHealth: New horizons for health through mobile technologies: based on the findings of the second global survey on eHealth. Available from </a:t>
            </a:r>
            <a:r>
              <a:rPr lang="en-US" sz="1400"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www.who.int/goe/publications/goe_mhealth_web.pdf</a:t>
            </a:r>
            <a:r>
              <a:rPr lang="en-US" sz="1400" b="0" i="0" dirty="0">
                <a:effectLst/>
                <a:latin typeface="Arial" panose="020B0604020202020204" pitchFamily="34" charset="0"/>
                <a:cs typeface="Arial" panose="020B0604020202020204" pitchFamily="34" charset="0"/>
              </a:rPr>
              <a:t>. Accessed 31 March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[9]. Fleming GA, Petrie JR, Bergenstal RM, Holl RW, Peters AL, Heinemann L. Diabetes digital app technology: benefits, challenges, and recommendations: a consensus report by the European Association for the Study of Diabetes (EASD) and the American Diabetes Association (ADA) Diabetes Technology Working Group. </a:t>
            </a:r>
            <a:r>
              <a:rPr lang="en-US" sz="1400" b="0" i="1" dirty="0">
                <a:effectLst/>
                <a:latin typeface="Arial" panose="020B0604020202020204" pitchFamily="34" charset="0"/>
                <a:cs typeface="Arial" panose="020B0604020202020204" pitchFamily="34" charset="0"/>
              </a:rPr>
              <a:t>Diabetes Care</a:t>
            </a:r>
            <a:r>
              <a:rPr lang="en-US" sz="1400" b="0" i="0" dirty="0">
                <a:effectLst/>
                <a:latin typeface="Arial" panose="020B0604020202020204" pitchFamily="34" charset="0"/>
                <a:cs typeface="Arial" panose="020B0604020202020204" pitchFamily="34" charset="0"/>
              </a:rPr>
              <a:t> 2020;43:250–260 [</a:t>
            </a:r>
            <a:r>
              <a:rPr lang="en-US" sz="1400" b="0" i="0"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PubMed</a:t>
            </a:r>
            <a:r>
              <a:rPr lang="en-US" sz="1400" b="0" i="0" dirty="0">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Google Scholar</a:t>
            </a:r>
            <a:r>
              <a:rPr lang="en-US" sz="1400" b="0" i="0" dirty="0">
                <a:effectLst/>
                <a:latin typeface="Arial" panose="020B0604020202020204" pitchFamily="34" charset="0"/>
                <a:cs typeface="Arial" panose="020B0604020202020204" pitchFamily="34" charset="0"/>
              </a:rPr>
              <a:t>]</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[10]. Association of Diabetes Care &amp; Education Specialists It’s here! DANA app review. Available from </a:t>
            </a:r>
            <a:r>
              <a:rPr lang="en-US" sz="1400" b="0" i="0"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https://www.diabeteseducator.org/news/perspectives/aade-blog-details/molly-mcelwee-malloy/2018/02/05/it's-here-dana-app-review</a:t>
            </a:r>
            <a:r>
              <a:rPr lang="en-US" sz="1400" b="0" i="0" dirty="0">
                <a:effectLst/>
                <a:latin typeface="Arial" panose="020B0604020202020204" pitchFamily="34" charset="0"/>
                <a:cs typeface="Arial" panose="020B0604020202020204" pitchFamily="34" charset="0"/>
              </a:rPr>
              <a:t>. Accessed 16 April 2020</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[11]. European Commission Transformation of health and care in the digital single market. Available from </a:t>
            </a:r>
            <a:r>
              <a:rPr lang="en-US" sz="1400" b="0" i="0"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https://ec.europa.eu/digital-single-market/en/policies/ehealth</a:t>
            </a:r>
            <a:r>
              <a:rPr lang="en-US" sz="1400" b="0" i="0" dirty="0">
                <a:effectLst/>
                <a:latin typeface="Arial" panose="020B0604020202020204" pitchFamily="34" charset="0"/>
                <a:cs typeface="Arial" panose="020B0604020202020204" pitchFamily="34" charset="0"/>
              </a:rPr>
              <a:t>. Accessed 19 September 2018</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[12]. Van Norman GA. Drugs and devices: comparison of European and U.S. approval processes. </a:t>
            </a:r>
            <a:r>
              <a:rPr lang="en-US" sz="1400" b="0" i="1" dirty="0">
                <a:effectLst/>
                <a:latin typeface="Arial" panose="020B0604020202020204" pitchFamily="34" charset="0"/>
                <a:cs typeface="Arial" panose="020B0604020202020204" pitchFamily="34" charset="0"/>
              </a:rPr>
              <a:t>JACC Basic </a:t>
            </a:r>
            <a:r>
              <a:rPr lang="en-US" sz="1400" b="0" i="1" dirty="0" err="1">
                <a:effectLst/>
                <a:latin typeface="Arial" panose="020B0604020202020204" pitchFamily="34" charset="0"/>
                <a:cs typeface="Arial" panose="020B0604020202020204" pitchFamily="34" charset="0"/>
              </a:rPr>
              <a:t>Transl</a:t>
            </a:r>
            <a:r>
              <a:rPr lang="en-US" sz="1400" b="0" i="1" dirty="0">
                <a:effectLst/>
                <a:latin typeface="Arial" panose="020B0604020202020204" pitchFamily="34" charset="0"/>
                <a:cs typeface="Arial" panose="020B0604020202020204" pitchFamily="34" charset="0"/>
              </a:rPr>
              <a:t> Sci</a:t>
            </a:r>
            <a:r>
              <a:rPr lang="en-US" sz="1400" b="0" i="0" dirty="0">
                <a:effectLst/>
                <a:latin typeface="Arial" panose="020B0604020202020204" pitchFamily="34" charset="0"/>
                <a:cs typeface="Arial" panose="020B0604020202020204" pitchFamily="34" charset="0"/>
              </a:rPr>
              <a:t> 2016;1:399–412 [</a:t>
            </a:r>
            <a:r>
              <a:rPr lang="en-US" sz="1400" b="0" i="0"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PMC free article</a:t>
            </a:r>
            <a:r>
              <a:rPr lang="en-US" sz="1400" b="0" i="0" dirty="0">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PubMed</a:t>
            </a:r>
            <a:r>
              <a:rPr lang="en-US" sz="1400" b="0" i="0" dirty="0">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Google Scholar</a:t>
            </a:r>
            <a:r>
              <a:rPr lang="en-US" sz="1400" b="0" i="0" dirty="0">
                <a:effectLst/>
                <a:latin typeface="Arial" panose="020B0604020202020204" pitchFamily="34" charset="0"/>
                <a:cs typeface="Arial" panose="020B0604020202020204" pitchFamily="34" charset="0"/>
              </a:rPr>
              <a:t>]</a:t>
            </a:r>
          </a:p>
          <a:p>
            <a:pPr marL="0" indent="0" algn="just">
              <a:spcBef>
                <a:spcPts val="1000"/>
              </a:spcBef>
              <a:spcAft>
                <a:spcPts val="1000"/>
              </a:spcAft>
              <a:buNone/>
            </a:pPr>
            <a:r>
              <a:rPr lang="en-US" sz="1400" b="0" i="0" dirty="0">
                <a:effectLst/>
                <a:latin typeface="Arial" panose="020B0604020202020204" pitchFamily="34" charset="0"/>
                <a:cs typeface="Arial" panose="020B0604020202020204" pitchFamily="34" charset="0"/>
              </a:rPr>
              <a:t>[13]. U.S. Food and Drug Administration Policy for device software functions and mobile medical applications: guidance for industry and Food and Drug Administration staff. Available from </a:t>
            </a:r>
            <a:r>
              <a:rPr lang="en-US" sz="1400" b="0" i="0" dirty="0">
                <a:effectLst/>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https://www.fda.gov/media/80958/download</a:t>
            </a:r>
            <a:r>
              <a:rPr lang="en-US" sz="1400" b="0" i="0" dirty="0">
                <a:effectLst/>
                <a:latin typeface="Arial" panose="020B0604020202020204" pitchFamily="34" charset="0"/>
                <a:cs typeface="Arial" panose="020B0604020202020204" pitchFamily="34" charset="0"/>
              </a:rPr>
              <a:t>. Accessed 6 April 2020.</a:t>
            </a:r>
          </a:p>
          <a:p>
            <a:endParaRPr lang="en-IN" dirty="0"/>
          </a:p>
        </p:txBody>
      </p:sp>
      <p:sp>
        <p:nvSpPr>
          <p:cNvPr id="4" name="Slide Number Placeholder 3">
            <a:extLst>
              <a:ext uri="{FF2B5EF4-FFF2-40B4-BE49-F238E27FC236}">
                <a16:creationId xmlns:a16="http://schemas.microsoft.com/office/drawing/2014/main" id="{06B9C07F-19A0-3319-D80B-E56C130D64F8}"/>
              </a:ext>
            </a:extLst>
          </p:cNvPr>
          <p:cNvSpPr>
            <a:spLocks noGrp="1"/>
          </p:cNvSpPr>
          <p:nvPr>
            <p:ph type="sldNum" sz="quarter" idx="11"/>
          </p:nvPr>
        </p:nvSpPr>
        <p:spPr/>
        <p:txBody>
          <a:bodyPr/>
          <a:lstStyle/>
          <a:p>
            <a:fld id="{75DF2D63-3FF5-D547-96B9-BE9CCD1ABA58}" type="slidenum">
              <a:rPr lang="en-US" smtClean="0"/>
              <a:t>37</a:t>
            </a:fld>
            <a:endParaRPr lang="en-US" dirty="0"/>
          </a:p>
        </p:txBody>
      </p:sp>
      <p:pic>
        <p:nvPicPr>
          <p:cNvPr id="2" name="Picture Placeholder 6" descr="Test tubes with one test tube in orange with drops">
            <a:extLst>
              <a:ext uri="{FF2B5EF4-FFF2-40B4-BE49-F238E27FC236}">
                <a16:creationId xmlns:a16="http://schemas.microsoft.com/office/drawing/2014/main" id="{420E3C59-6EE8-908F-A826-A10BB4AD92D5}"/>
              </a:ext>
            </a:extLst>
          </p:cNvPr>
          <p:cNvPicPr>
            <a:picLocks noChangeAspect="1"/>
          </p:cNvPicPr>
          <p:nvPr/>
        </p:nvPicPr>
        <p:blipFill rotWithShape="1">
          <a:blip r:embed="rId11">
            <a:alphaModFix amt="50000"/>
            <a:duotone>
              <a:schemeClr val="accent5">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p:blipFill>
        <p:spPr>
          <a:xfrm>
            <a:off x="0" y="5746376"/>
            <a:ext cx="12192000" cy="113851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794267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3661409" y="1013011"/>
            <a:ext cx="4869181" cy="342900"/>
          </a:xfrm>
        </p:spPr>
        <p:txBody>
          <a:bodyPr/>
          <a:lstStyle/>
          <a:p>
            <a:pPr>
              <a:lnSpc>
                <a:spcPct val="100000"/>
              </a:lnSpc>
            </a:pPr>
            <a:r>
              <a:rPr lang="en-US" sz="2000" dirty="0">
                <a:latin typeface="Arial Black" panose="020B0A04020102020204" pitchFamily="34" charset="0"/>
              </a:rPr>
              <a:t>Project overview</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D9C5FF42-7585-8188-7753-0DEB308F2873}"/>
              </a:ext>
            </a:extLst>
          </p:cNvPr>
          <p:cNvSpPr>
            <a:spLocks noGrp="1"/>
          </p:cNvSpPr>
          <p:nvPr>
            <p:ph idx="1"/>
          </p:nvPr>
        </p:nvSpPr>
        <p:spPr>
          <a:xfrm>
            <a:off x="2398776" y="1958340"/>
            <a:ext cx="7394448" cy="2941320"/>
          </a:xfrm>
        </p:spPr>
        <p:txBody>
          <a:bodyPr/>
          <a:lstStyle/>
          <a:p>
            <a:pPr>
              <a:lnSpc>
                <a:spcPct val="150000"/>
              </a:lnSpc>
            </a:pPr>
            <a:r>
              <a:rPr lang="en-IN" sz="1400" dirty="0">
                <a:latin typeface="Arial" panose="020B0604020202020204" pitchFamily="34" charset="0"/>
                <a:cs typeface="Arial" panose="020B0604020202020204" pitchFamily="34" charset="0"/>
              </a:rPr>
              <a:t>Here we have used Nine different classification algorithm.</a:t>
            </a:r>
          </a:p>
          <a:p>
            <a:pPr>
              <a:lnSpc>
                <a:spcPct val="150000"/>
              </a:lnSpc>
            </a:pPr>
            <a:r>
              <a:rPr lang="en-IN" sz="1400" dirty="0">
                <a:latin typeface="Arial" panose="020B0604020202020204" pitchFamily="34" charset="0"/>
                <a:cs typeface="Arial" panose="020B0604020202020204" pitchFamily="34" charset="0"/>
              </a:rPr>
              <a:t>One among those algorithm is chosen wisely according to their accuracy rate and it is used in  the developing of web application.</a:t>
            </a:r>
          </a:p>
          <a:p>
            <a:pPr>
              <a:lnSpc>
                <a:spcPct val="150000"/>
              </a:lnSpc>
            </a:pPr>
            <a:r>
              <a:rPr lang="en-IN" sz="1400" dirty="0">
                <a:latin typeface="Arial" panose="020B0604020202020204" pitchFamily="34" charset="0"/>
                <a:cs typeface="Arial" panose="020B0604020202020204" pitchFamily="34" charset="0"/>
              </a:rPr>
              <a:t>A web application is created as the user can interact and check whether they are affected by diabetes or not. This predicts according to the input that a user gives using their medical report. </a:t>
            </a:r>
          </a:p>
          <a:p>
            <a:pPr>
              <a:lnSpc>
                <a:spcPct val="150000"/>
              </a:lnSpc>
            </a:pPr>
            <a:r>
              <a:rPr lang="en-IN" sz="1400" dirty="0">
                <a:latin typeface="Arial" panose="020B0604020202020204" pitchFamily="34" charset="0"/>
                <a:cs typeface="Arial" panose="020B0604020202020204" pitchFamily="34" charset="0"/>
              </a:rPr>
              <a:t>As there are two types of Diabetes , the web application shows the result after undergoing the analysis and displays whether the person is suffering from Type-I , Type – II or No diabetes.</a:t>
            </a:r>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4343400" y="513842"/>
            <a:ext cx="3520440" cy="289560"/>
          </a:xfrm>
        </p:spPr>
        <p:txBody>
          <a:bodyPr/>
          <a:lstStyle/>
          <a:p>
            <a:r>
              <a:rPr lang="en-US" sz="2000" dirty="0">
                <a:latin typeface="Arial Black" panose="020B0A04020102020204" pitchFamily="34" charset="0"/>
                <a:cs typeface="Arial" panose="020B0604020202020204" pitchFamily="34" charset="0"/>
              </a:rPr>
              <a:t>Literature Survey</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025516AB-59DB-CDF3-9277-6B4FA853D9B3}"/>
              </a:ext>
            </a:extLst>
          </p:cNvPr>
          <p:cNvSpPr>
            <a:spLocks noGrp="1"/>
          </p:cNvSpPr>
          <p:nvPr>
            <p:ph idx="1"/>
          </p:nvPr>
        </p:nvSpPr>
        <p:spPr/>
        <p:txBody>
          <a:bodyPr/>
          <a:lstStyle/>
          <a:p>
            <a:pPr marL="0" indent="0">
              <a:buNone/>
            </a:pPr>
            <a:endParaRPr lang="en-IN" dirty="0"/>
          </a:p>
          <a:p>
            <a:pPr marL="0" indent="0">
              <a:buNone/>
            </a:pPr>
            <a:endParaRPr lang="en-IN" dirty="0"/>
          </a:p>
        </p:txBody>
      </p:sp>
      <p:graphicFrame>
        <p:nvGraphicFramePr>
          <p:cNvPr id="8" name="Table 7">
            <a:extLst>
              <a:ext uri="{FF2B5EF4-FFF2-40B4-BE49-F238E27FC236}">
                <a16:creationId xmlns:a16="http://schemas.microsoft.com/office/drawing/2014/main" id="{39580871-80EB-77BF-A7B0-F3435CA5720E}"/>
              </a:ext>
            </a:extLst>
          </p:cNvPr>
          <p:cNvGraphicFramePr>
            <a:graphicFrameLocks noGrp="1"/>
          </p:cNvGraphicFramePr>
          <p:nvPr>
            <p:extLst>
              <p:ext uri="{D42A27DB-BD31-4B8C-83A1-F6EECF244321}">
                <p14:modId xmlns:p14="http://schemas.microsoft.com/office/powerpoint/2010/main" val="992375749"/>
              </p:ext>
            </p:extLst>
          </p:nvPr>
        </p:nvGraphicFramePr>
        <p:xfrm>
          <a:off x="1290161" y="1115853"/>
          <a:ext cx="10347344" cy="5088097"/>
        </p:xfrm>
        <a:graphic>
          <a:graphicData uri="http://schemas.openxmlformats.org/drawingml/2006/table">
            <a:tbl>
              <a:tblPr firstRow="1" bandRow="1">
                <a:tableStyleId>{F5AB1C69-6EDB-4FF4-983F-18BD219EF322}</a:tableStyleId>
              </a:tblPr>
              <a:tblGrid>
                <a:gridCol w="639513">
                  <a:extLst>
                    <a:ext uri="{9D8B030D-6E8A-4147-A177-3AD203B41FA5}">
                      <a16:colId xmlns:a16="http://schemas.microsoft.com/office/drawing/2014/main" val="2022327732"/>
                    </a:ext>
                  </a:extLst>
                </a:gridCol>
                <a:gridCol w="2096686">
                  <a:extLst>
                    <a:ext uri="{9D8B030D-6E8A-4147-A177-3AD203B41FA5}">
                      <a16:colId xmlns:a16="http://schemas.microsoft.com/office/drawing/2014/main" val="1088510984"/>
                    </a:ext>
                  </a:extLst>
                </a:gridCol>
                <a:gridCol w="1963393">
                  <a:extLst>
                    <a:ext uri="{9D8B030D-6E8A-4147-A177-3AD203B41FA5}">
                      <a16:colId xmlns:a16="http://schemas.microsoft.com/office/drawing/2014/main" val="1023663865"/>
                    </a:ext>
                  </a:extLst>
                </a:gridCol>
                <a:gridCol w="1855102">
                  <a:extLst>
                    <a:ext uri="{9D8B030D-6E8A-4147-A177-3AD203B41FA5}">
                      <a16:colId xmlns:a16="http://schemas.microsoft.com/office/drawing/2014/main" val="2135424833"/>
                    </a:ext>
                  </a:extLst>
                </a:gridCol>
                <a:gridCol w="1896325">
                  <a:extLst>
                    <a:ext uri="{9D8B030D-6E8A-4147-A177-3AD203B41FA5}">
                      <a16:colId xmlns:a16="http://schemas.microsoft.com/office/drawing/2014/main" val="1347520477"/>
                    </a:ext>
                  </a:extLst>
                </a:gridCol>
                <a:gridCol w="1896325">
                  <a:extLst>
                    <a:ext uri="{9D8B030D-6E8A-4147-A177-3AD203B41FA5}">
                      <a16:colId xmlns:a16="http://schemas.microsoft.com/office/drawing/2014/main" val="2943623892"/>
                    </a:ext>
                  </a:extLst>
                </a:gridCol>
              </a:tblGrid>
              <a:tr h="776126">
                <a:tc>
                  <a:txBody>
                    <a:bodyPr/>
                    <a:lstStyle/>
                    <a:p>
                      <a:r>
                        <a:rPr lang="en-IN" dirty="0"/>
                        <a:t>S.NO</a:t>
                      </a:r>
                    </a:p>
                  </a:txBody>
                  <a:tcPr/>
                </a:tc>
                <a:tc>
                  <a:txBody>
                    <a:bodyPr/>
                    <a:lstStyle/>
                    <a:p>
                      <a:r>
                        <a:rPr lang="en-IN" dirty="0"/>
                        <a:t>PAPER NAME</a:t>
                      </a:r>
                    </a:p>
                  </a:txBody>
                  <a:tcPr/>
                </a:tc>
                <a:tc>
                  <a:txBody>
                    <a:bodyPr/>
                    <a:lstStyle/>
                    <a:p>
                      <a:r>
                        <a:rPr lang="en-IN" dirty="0"/>
                        <a:t>JOURNAL</a:t>
                      </a:r>
                    </a:p>
                    <a:p>
                      <a:r>
                        <a:rPr lang="en-IN" dirty="0"/>
                        <a:t>NAME</a:t>
                      </a:r>
                    </a:p>
                  </a:txBody>
                  <a:tcPr/>
                </a:tc>
                <a:tc>
                  <a:txBody>
                    <a:bodyPr/>
                    <a:lstStyle/>
                    <a:p>
                      <a:r>
                        <a:rPr lang="en-IN" dirty="0"/>
                        <a:t>AUTHORS</a:t>
                      </a:r>
                    </a:p>
                  </a:txBody>
                  <a:tcPr/>
                </a:tc>
                <a:tc>
                  <a:txBody>
                    <a:bodyPr/>
                    <a:lstStyle/>
                    <a:p>
                      <a:r>
                        <a:rPr lang="en-IN" dirty="0"/>
                        <a:t>OBSERVATION</a:t>
                      </a:r>
                    </a:p>
                  </a:txBody>
                  <a:tcPr/>
                </a:tc>
                <a:tc>
                  <a:txBody>
                    <a:bodyPr/>
                    <a:lstStyle/>
                    <a:p>
                      <a:r>
                        <a:rPr lang="en-IN" dirty="0"/>
                        <a:t>ACCURACY</a:t>
                      </a:r>
                    </a:p>
                  </a:txBody>
                  <a:tcPr/>
                </a:tc>
                <a:extLst>
                  <a:ext uri="{0D108BD9-81ED-4DB2-BD59-A6C34878D82A}">
                    <a16:rowId xmlns:a16="http://schemas.microsoft.com/office/drawing/2014/main" val="1037290065"/>
                  </a:ext>
                </a:extLst>
              </a:tr>
              <a:tr h="2287824">
                <a:tc>
                  <a:txBody>
                    <a:bodyPr/>
                    <a:lstStyle/>
                    <a:p>
                      <a:r>
                        <a:rPr lang="en-IN" sz="1200" dirty="0">
                          <a:solidFill>
                            <a:schemeClr val="tx1"/>
                          </a:solidFill>
                          <a:latin typeface="Arial" panose="020B0604020202020204" pitchFamily="34" charset="0"/>
                          <a:cs typeface="Arial" panose="020B0604020202020204" pitchFamily="34" charset="0"/>
                        </a:rPr>
                        <a:t>1.</a:t>
                      </a:r>
                    </a:p>
                    <a:p>
                      <a:endParaRPr lang="en-IN" sz="1200" dirty="0">
                        <a:solidFill>
                          <a:schemeClr val="tx1"/>
                        </a:solidFill>
                        <a:latin typeface="Arial" panose="020B0604020202020204" pitchFamily="34" charset="0"/>
                        <a:cs typeface="Arial" panose="020B0604020202020204" pitchFamily="34" charset="0"/>
                      </a:endParaRPr>
                    </a:p>
                  </a:txBody>
                  <a:tcPr/>
                </a:tc>
                <a:tc>
                  <a:txBody>
                    <a:bodyPr/>
                    <a:lstStyle/>
                    <a:p>
                      <a:r>
                        <a:rPr lang="en-IN" sz="1200" dirty="0">
                          <a:solidFill>
                            <a:schemeClr val="tx1"/>
                          </a:solidFill>
                          <a:latin typeface="Arial" panose="020B0604020202020204" pitchFamily="34" charset="0"/>
                          <a:cs typeface="Arial" panose="020B0604020202020204" pitchFamily="34" charset="0"/>
                        </a:rPr>
                        <a:t>Comprehensive Review of Various Diabetic Prediction modules.</a:t>
                      </a:r>
                    </a:p>
                  </a:txBody>
                  <a:tcPr/>
                </a:tc>
                <a:tc>
                  <a:txBody>
                    <a:bodyPr/>
                    <a:lstStyle/>
                    <a:p>
                      <a:r>
                        <a:rPr lang="en-IN" sz="1200" dirty="0">
                          <a:solidFill>
                            <a:schemeClr val="tx1"/>
                          </a:solidFill>
                          <a:latin typeface="Arial" panose="020B0604020202020204" pitchFamily="34" charset="0"/>
                          <a:cs typeface="Arial" panose="020B0604020202020204" pitchFamily="34" charset="0"/>
                        </a:rPr>
                        <a:t>Journal of Healthcare Engineering Volume 2022 </a:t>
                      </a:r>
                    </a:p>
                    <a:p>
                      <a:r>
                        <a:rPr lang="en-IN" sz="1200" dirty="0">
                          <a:solidFill>
                            <a:schemeClr val="tx1"/>
                          </a:solidFill>
                          <a:latin typeface="Arial" panose="020B0604020202020204" pitchFamily="34" charset="0"/>
                          <a:cs typeface="Arial" panose="020B0604020202020204" pitchFamily="34" charset="0"/>
                        </a:rPr>
                        <a:t>Article : 8100694</a:t>
                      </a:r>
                    </a:p>
                  </a:txBody>
                  <a:tcPr/>
                </a:tc>
                <a:tc>
                  <a:txBody>
                    <a:bodyPr/>
                    <a:lstStyle/>
                    <a:p>
                      <a:r>
                        <a:rPr lang="en-IN" sz="1200" dirty="0">
                          <a:solidFill>
                            <a:schemeClr val="tx1"/>
                          </a:solidFill>
                          <a:latin typeface="Arial" panose="020B0604020202020204" pitchFamily="34" charset="0"/>
                          <a:cs typeface="Arial" panose="020B0604020202020204" pitchFamily="34" charset="0"/>
                        </a:rPr>
                        <a:t>Roshi Saxena ,  Sanjay Kumar Sharma, </a:t>
                      </a:r>
                    </a:p>
                    <a:p>
                      <a:r>
                        <a:rPr lang="en-IN" sz="1200" dirty="0">
                          <a:solidFill>
                            <a:schemeClr val="tx1"/>
                          </a:solidFill>
                          <a:latin typeface="Arial" panose="020B0604020202020204" pitchFamily="34" charset="0"/>
                          <a:cs typeface="Arial" panose="020B0604020202020204" pitchFamily="34" charset="0"/>
                        </a:rPr>
                        <a:t>Manali Gupta,</a:t>
                      </a:r>
                    </a:p>
                    <a:p>
                      <a:r>
                        <a:rPr lang="en-IN" sz="1200" dirty="0">
                          <a:solidFill>
                            <a:schemeClr val="tx1"/>
                          </a:solidFill>
                          <a:latin typeface="Arial" panose="020B0604020202020204" pitchFamily="34" charset="0"/>
                          <a:cs typeface="Arial" panose="020B0604020202020204" pitchFamily="34" charset="0"/>
                        </a:rPr>
                        <a:t> G. C. Sampada </a:t>
                      </a:r>
                    </a:p>
                  </a:txBody>
                  <a:tcPr/>
                </a:tc>
                <a:tc>
                  <a:txBody>
                    <a:bodyPr/>
                    <a:lstStyle/>
                    <a:p>
                      <a:r>
                        <a:rPr lang="en-US" sz="1200" dirty="0">
                          <a:solidFill>
                            <a:schemeClr val="tx1"/>
                          </a:solidFill>
                          <a:latin typeface="Arial" panose="020B0604020202020204" pitchFamily="34" charset="0"/>
                          <a:cs typeface="Arial" panose="020B0604020202020204" pitchFamily="34" charset="0"/>
                        </a:rPr>
                        <a:t>A comparison of the three feature selection technique and six machine learning classifiers has been made, and the ensemble of AdaBoost and gradient boost gave the best results.</a:t>
                      </a:r>
                      <a:endParaRPr lang="en-IN" sz="1200" dirty="0">
                        <a:solidFill>
                          <a:schemeClr val="tx1"/>
                        </a:solidFill>
                        <a:latin typeface="Arial" panose="020B0604020202020204" pitchFamily="34" charset="0"/>
                        <a:cs typeface="Arial" panose="020B0604020202020204" pitchFamily="34" charset="0"/>
                      </a:endParaRPr>
                    </a:p>
                  </a:txBody>
                  <a:tcPr/>
                </a:tc>
                <a:tc>
                  <a:txBody>
                    <a:bodyPr/>
                    <a:lstStyle/>
                    <a:p>
                      <a:r>
                        <a:rPr lang="en-IN" sz="1200" dirty="0">
                          <a:solidFill>
                            <a:schemeClr val="tx1"/>
                          </a:solidFill>
                          <a:latin typeface="Arial" panose="020B0604020202020204" pitchFamily="34" charset="0"/>
                          <a:cs typeface="Arial" panose="020B0604020202020204" pitchFamily="34" charset="0"/>
                        </a:rPr>
                        <a:t>Dataset :768</a:t>
                      </a:r>
                    </a:p>
                    <a:p>
                      <a:r>
                        <a:rPr lang="en-IN" sz="1200" dirty="0">
                          <a:solidFill>
                            <a:schemeClr val="tx1"/>
                          </a:solidFill>
                          <a:latin typeface="Arial" panose="020B0604020202020204" pitchFamily="34" charset="0"/>
                          <a:cs typeface="Arial" panose="020B0604020202020204" pitchFamily="34" charset="0"/>
                        </a:rPr>
                        <a:t>Algorithm Used :</a:t>
                      </a:r>
                    </a:p>
                    <a:p>
                      <a:r>
                        <a:rPr lang="en-IN" sz="1200" dirty="0">
                          <a:solidFill>
                            <a:schemeClr val="tx1"/>
                          </a:solidFill>
                          <a:latin typeface="Arial" panose="020B0604020202020204" pitchFamily="34" charset="0"/>
                          <a:cs typeface="Arial" panose="020B0604020202020204" pitchFamily="34" charset="0"/>
                        </a:rPr>
                        <a:t>GB, AB, RF, DT, KNN.</a:t>
                      </a:r>
                    </a:p>
                    <a:p>
                      <a:r>
                        <a:rPr lang="en-IN" sz="1200" dirty="0">
                          <a:solidFill>
                            <a:schemeClr val="tx1"/>
                          </a:solidFill>
                          <a:latin typeface="Arial" panose="020B0604020202020204" pitchFamily="34" charset="0"/>
                          <a:cs typeface="Arial" panose="020B0604020202020204" pitchFamily="34" charset="0"/>
                        </a:rPr>
                        <a:t>Attributes : 8</a:t>
                      </a:r>
                    </a:p>
                    <a:p>
                      <a:r>
                        <a:rPr lang="en-IN" sz="1200" dirty="0">
                          <a:solidFill>
                            <a:schemeClr val="tx1"/>
                          </a:solidFill>
                          <a:latin typeface="Arial" panose="020B0604020202020204" pitchFamily="34" charset="0"/>
                          <a:cs typeface="Arial" panose="020B0604020202020204" pitchFamily="34" charset="0"/>
                        </a:rPr>
                        <a:t>Accuracy : 78.9%</a:t>
                      </a:r>
                    </a:p>
                  </a:txBody>
                  <a:tcPr/>
                </a:tc>
                <a:extLst>
                  <a:ext uri="{0D108BD9-81ED-4DB2-BD59-A6C34878D82A}">
                    <a16:rowId xmlns:a16="http://schemas.microsoft.com/office/drawing/2014/main" val="2804020685"/>
                  </a:ext>
                </a:extLst>
              </a:tr>
              <a:tr h="2024147">
                <a:tc>
                  <a:txBody>
                    <a:bodyPr/>
                    <a:lstStyle/>
                    <a:p>
                      <a:r>
                        <a:rPr lang="en-IN" sz="1200" dirty="0">
                          <a:solidFill>
                            <a:schemeClr val="tx1"/>
                          </a:solidFill>
                          <a:latin typeface="Arial" panose="020B0604020202020204" pitchFamily="34" charset="0"/>
                          <a:cs typeface="Arial" panose="020B0604020202020204" pitchFamily="34" charset="0"/>
                        </a:rPr>
                        <a:t>2.</a:t>
                      </a:r>
                    </a:p>
                  </a:txBody>
                  <a:tcPr/>
                </a:tc>
                <a:tc>
                  <a:txBody>
                    <a:bodyPr/>
                    <a:lstStyle/>
                    <a:p>
                      <a:r>
                        <a:rPr lang="en-IN" sz="1200" dirty="0">
                          <a:solidFill>
                            <a:schemeClr val="tx1"/>
                          </a:solidFill>
                          <a:latin typeface="Arial" panose="020B0604020202020204" pitchFamily="34" charset="0"/>
                          <a:cs typeface="Arial" panose="020B0604020202020204" pitchFamily="34" charset="0"/>
                        </a:rPr>
                        <a:t>Implementation of a Web Application to Predict diabetes diseases. An Approach using Machine Learning Algorithm.</a:t>
                      </a:r>
                    </a:p>
                  </a:txBody>
                  <a:tcPr/>
                </a:tc>
                <a:tc>
                  <a:txBody>
                    <a:bodyPr/>
                    <a:lstStyle/>
                    <a:p>
                      <a:r>
                        <a:rPr lang="en-IN" sz="1200" dirty="0">
                          <a:solidFill>
                            <a:schemeClr val="tx1"/>
                          </a:solidFill>
                          <a:latin typeface="Arial" panose="020B0604020202020204" pitchFamily="34" charset="0"/>
                          <a:cs typeface="Arial" panose="020B0604020202020204" pitchFamily="34" charset="0"/>
                        </a:rPr>
                        <a:t>International Conference of Computer and Information Technology – 2018</a:t>
                      </a:r>
                    </a:p>
                    <a:p>
                      <a:endParaRPr lang="en-IN" sz="1200" dirty="0">
                        <a:solidFill>
                          <a:schemeClr val="tx1"/>
                        </a:solidFill>
                        <a:latin typeface="Arial" panose="020B0604020202020204" pitchFamily="34" charset="0"/>
                        <a:cs typeface="Arial" panose="020B0604020202020204" pitchFamily="34" charset="0"/>
                      </a:endParaRPr>
                    </a:p>
                  </a:txBody>
                  <a:tcPr/>
                </a:tc>
                <a:tc>
                  <a:txBody>
                    <a:bodyPr/>
                    <a:lstStyle/>
                    <a:p>
                      <a:r>
                        <a:rPr lang="en-IN" sz="1200" dirty="0">
                          <a:solidFill>
                            <a:schemeClr val="tx1"/>
                          </a:solidFill>
                          <a:latin typeface="Arial" panose="020B0604020202020204" pitchFamily="34" charset="0"/>
                          <a:cs typeface="Arial" panose="020B0604020202020204" pitchFamily="34" charset="0"/>
                        </a:rPr>
                        <a:t>Samrat Kumar Dey</a:t>
                      </a:r>
                    </a:p>
                    <a:p>
                      <a:r>
                        <a:rPr lang="en-IN" sz="1200" dirty="0">
                          <a:solidFill>
                            <a:schemeClr val="tx1"/>
                          </a:solidFill>
                          <a:latin typeface="Arial" panose="020B0604020202020204" pitchFamily="34" charset="0"/>
                          <a:cs typeface="Arial" panose="020B0604020202020204" pitchFamily="34" charset="0"/>
                        </a:rPr>
                        <a:t>Ashraf Hossain</a:t>
                      </a:r>
                    </a:p>
                    <a:p>
                      <a:r>
                        <a:rPr lang="en-IN" sz="1200" dirty="0">
                          <a:solidFill>
                            <a:schemeClr val="tx1"/>
                          </a:solidFill>
                          <a:latin typeface="Arial" panose="020B0604020202020204" pitchFamily="34" charset="0"/>
                          <a:cs typeface="Arial" panose="020B0604020202020204" pitchFamily="34" charset="0"/>
                        </a:rPr>
                        <a:t>Md. Mahbubur Rahman</a:t>
                      </a:r>
                    </a:p>
                    <a:p>
                      <a:endParaRPr lang="en-IN" sz="1200" dirty="0">
                        <a:solidFill>
                          <a:schemeClr val="tx1"/>
                        </a:solidFill>
                        <a:latin typeface="Arial" panose="020B0604020202020204" pitchFamily="34" charset="0"/>
                        <a:cs typeface="Arial" panose="020B0604020202020204" pitchFamily="34" charset="0"/>
                      </a:endParaRPr>
                    </a:p>
                  </a:txBody>
                  <a:tcPr/>
                </a:tc>
                <a:tc>
                  <a:txBody>
                    <a:bodyPr/>
                    <a:lstStyle/>
                    <a:p>
                      <a:r>
                        <a:rPr lang="en-IN" sz="1200" dirty="0">
                          <a:solidFill>
                            <a:schemeClr val="tx1"/>
                          </a:solidFill>
                          <a:latin typeface="Arial" panose="020B0604020202020204" pitchFamily="34" charset="0"/>
                          <a:cs typeface="Arial" panose="020B0604020202020204" pitchFamily="34" charset="0"/>
                        </a:rPr>
                        <a:t>Created a Web Application for the Successful Prediction.</a:t>
                      </a:r>
                    </a:p>
                    <a:p>
                      <a:r>
                        <a:rPr lang="en-IN" sz="1200" dirty="0">
                          <a:solidFill>
                            <a:schemeClr val="tx1"/>
                          </a:solidFill>
                          <a:latin typeface="Arial" panose="020B0604020202020204" pitchFamily="34" charset="0"/>
                          <a:cs typeface="Arial" panose="020B0604020202020204" pitchFamily="34" charset="0"/>
                        </a:rPr>
                        <a:t>ANN provides Highest accuracy.</a:t>
                      </a:r>
                    </a:p>
                  </a:txBody>
                  <a:tcPr/>
                </a:tc>
                <a:tc>
                  <a:txBody>
                    <a:bodyPr/>
                    <a:lstStyle/>
                    <a:p>
                      <a:r>
                        <a:rPr lang="en-IN" sz="1200" dirty="0">
                          <a:solidFill>
                            <a:schemeClr val="tx1"/>
                          </a:solidFill>
                          <a:latin typeface="Arial" panose="020B0604020202020204" pitchFamily="34" charset="0"/>
                          <a:cs typeface="Arial" panose="020B0604020202020204" pitchFamily="34" charset="0"/>
                        </a:rPr>
                        <a:t>Dataset : 768</a:t>
                      </a:r>
                    </a:p>
                    <a:p>
                      <a:r>
                        <a:rPr lang="en-IN" sz="1200" dirty="0">
                          <a:solidFill>
                            <a:schemeClr val="tx1"/>
                          </a:solidFill>
                          <a:latin typeface="Arial" panose="020B0604020202020204" pitchFamily="34" charset="0"/>
                          <a:cs typeface="Arial" panose="020B0604020202020204" pitchFamily="34" charset="0"/>
                        </a:rPr>
                        <a:t>Algorithm used : ANN, SVM, naïve Bayes.</a:t>
                      </a:r>
                    </a:p>
                    <a:p>
                      <a:r>
                        <a:rPr lang="en-IN" sz="1200" dirty="0">
                          <a:solidFill>
                            <a:schemeClr val="tx1"/>
                          </a:solidFill>
                          <a:latin typeface="Arial" panose="020B0604020202020204" pitchFamily="34" charset="0"/>
                          <a:cs typeface="Arial" panose="020B0604020202020204" pitchFamily="34" charset="0"/>
                        </a:rPr>
                        <a:t>Attributes : 8</a:t>
                      </a:r>
                    </a:p>
                    <a:p>
                      <a:r>
                        <a:rPr lang="en-IN" sz="1200" dirty="0">
                          <a:solidFill>
                            <a:schemeClr val="tx1"/>
                          </a:solidFill>
                          <a:latin typeface="Arial" panose="020B0604020202020204" pitchFamily="34" charset="0"/>
                          <a:cs typeface="Arial" panose="020B0604020202020204" pitchFamily="34" charset="0"/>
                        </a:rPr>
                        <a:t>Accuracy : 82.35%</a:t>
                      </a:r>
                    </a:p>
                  </a:txBody>
                  <a:tcPr/>
                </a:tc>
                <a:extLst>
                  <a:ext uri="{0D108BD9-81ED-4DB2-BD59-A6C34878D82A}">
                    <a16:rowId xmlns:a16="http://schemas.microsoft.com/office/drawing/2014/main" val="2266510273"/>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en-US" dirty="0"/>
              <a:t>Richard Branson</a:t>
            </a:r>
          </a:p>
          <a:p>
            <a:endParaRPr lang="en-US"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graphicFrame>
        <p:nvGraphicFramePr>
          <p:cNvPr id="11" name="Table 10">
            <a:extLst>
              <a:ext uri="{FF2B5EF4-FFF2-40B4-BE49-F238E27FC236}">
                <a16:creationId xmlns:a16="http://schemas.microsoft.com/office/drawing/2014/main" id="{DB2D0F2F-6591-1FB7-8255-AD9313386656}"/>
              </a:ext>
            </a:extLst>
          </p:cNvPr>
          <p:cNvGraphicFramePr>
            <a:graphicFrameLocks noGrp="1"/>
          </p:cNvGraphicFramePr>
          <p:nvPr>
            <p:extLst>
              <p:ext uri="{D42A27DB-BD31-4B8C-83A1-F6EECF244321}">
                <p14:modId xmlns:p14="http://schemas.microsoft.com/office/powerpoint/2010/main" val="1619636783"/>
              </p:ext>
            </p:extLst>
          </p:nvPr>
        </p:nvGraphicFramePr>
        <p:xfrm>
          <a:off x="1295400" y="472440"/>
          <a:ext cx="10248900" cy="6139704"/>
        </p:xfrm>
        <a:graphic>
          <a:graphicData uri="http://schemas.openxmlformats.org/drawingml/2006/table">
            <a:tbl>
              <a:tblPr firstRow="1" bandRow="1">
                <a:tableStyleId>{22838BEF-8BB2-4498-84A7-C5851F593DF1}</a:tableStyleId>
              </a:tblPr>
              <a:tblGrid>
                <a:gridCol w="504458">
                  <a:extLst>
                    <a:ext uri="{9D8B030D-6E8A-4147-A177-3AD203B41FA5}">
                      <a16:colId xmlns:a16="http://schemas.microsoft.com/office/drawing/2014/main" val="1817575425"/>
                    </a:ext>
                  </a:extLst>
                </a:gridCol>
                <a:gridCol w="2497066">
                  <a:extLst>
                    <a:ext uri="{9D8B030D-6E8A-4147-A177-3AD203B41FA5}">
                      <a16:colId xmlns:a16="http://schemas.microsoft.com/office/drawing/2014/main" val="233929819"/>
                    </a:ext>
                  </a:extLst>
                </a:gridCol>
                <a:gridCol w="2122926">
                  <a:extLst>
                    <a:ext uri="{9D8B030D-6E8A-4147-A177-3AD203B41FA5}">
                      <a16:colId xmlns:a16="http://schemas.microsoft.com/office/drawing/2014/main" val="279305078"/>
                    </a:ext>
                  </a:extLst>
                </a:gridCol>
                <a:gridCol w="1708150">
                  <a:extLst>
                    <a:ext uri="{9D8B030D-6E8A-4147-A177-3AD203B41FA5}">
                      <a16:colId xmlns:a16="http://schemas.microsoft.com/office/drawing/2014/main" val="3912877061"/>
                    </a:ext>
                  </a:extLst>
                </a:gridCol>
                <a:gridCol w="1708150">
                  <a:extLst>
                    <a:ext uri="{9D8B030D-6E8A-4147-A177-3AD203B41FA5}">
                      <a16:colId xmlns:a16="http://schemas.microsoft.com/office/drawing/2014/main" val="1671570343"/>
                    </a:ext>
                  </a:extLst>
                </a:gridCol>
                <a:gridCol w="1708150">
                  <a:extLst>
                    <a:ext uri="{9D8B030D-6E8A-4147-A177-3AD203B41FA5}">
                      <a16:colId xmlns:a16="http://schemas.microsoft.com/office/drawing/2014/main" val="1854277002"/>
                    </a:ext>
                  </a:extLst>
                </a:gridCol>
              </a:tblGrid>
              <a:tr h="1534926">
                <a:tc>
                  <a:txBody>
                    <a:bodyPr/>
                    <a:lstStyle/>
                    <a:p>
                      <a:r>
                        <a:rPr lang="en-IN" sz="1200" dirty="0">
                          <a:solidFill>
                            <a:schemeClr val="tx1"/>
                          </a:solidFill>
                          <a:latin typeface="Arial" panose="020B0604020202020204" pitchFamily="34" charset="0"/>
                          <a:cs typeface="Arial" panose="020B0604020202020204" pitchFamily="34" charset="0"/>
                        </a:rPr>
                        <a:t>3.</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Diabetes Prediction using Machine Learning.</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Ijraset - Journal for Research in applied science and Engineering Technology 2022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kern="1200" dirty="0">
                          <a:solidFill>
                            <a:schemeClr val="tx1"/>
                          </a:solidFill>
                          <a:effectLst/>
                          <a:latin typeface="Arial" panose="020B0604020202020204" pitchFamily="34" charset="0"/>
                          <a:ea typeface="+mn-ea"/>
                          <a:cs typeface="Arial" panose="020B0604020202020204" pitchFamily="34" charset="0"/>
                        </a:rPr>
                        <a:t>Ashwini R, S M Ayesha Afshin, Kavya V, Prof. Deepthi Raj</a:t>
                      </a:r>
                      <a:endParaRPr lang="en-IN" sz="1200" b="0" dirty="0">
                        <a:solidFill>
                          <a:schemeClr val="tx1"/>
                        </a:solidFill>
                        <a:latin typeface="Arial" panose="020B0604020202020204" pitchFamily="34" charset="0"/>
                        <a:cs typeface="Arial" panose="020B0604020202020204" pitchFamily="34" charset="0"/>
                      </a:endParaRPr>
                    </a:p>
                    <a:p>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dirty="0">
                          <a:solidFill>
                            <a:schemeClr val="tx1"/>
                          </a:solidFill>
                          <a:latin typeface="Arial" panose="020B0604020202020204" pitchFamily="34" charset="0"/>
                          <a:cs typeface="Arial" panose="020B0604020202020204" pitchFamily="34" charset="0"/>
                        </a:rPr>
                        <a:t>They have made use of SVM, KNN, Logistic Regression and Random forest.</a:t>
                      </a:r>
                    </a:p>
                    <a:p>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r>
                        <a:rPr lang="en-IN" sz="1200" b="0" dirty="0">
                          <a:solidFill>
                            <a:schemeClr val="tx1"/>
                          </a:solidFill>
                          <a:latin typeface="Arial" panose="020B0604020202020204" pitchFamily="34" charset="0"/>
                          <a:cs typeface="Arial" panose="020B0604020202020204" pitchFamily="34" charset="0"/>
                        </a:rPr>
                        <a:t>Dataset : 769</a:t>
                      </a:r>
                    </a:p>
                    <a:p>
                      <a:r>
                        <a:rPr lang="en-IN" sz="1200" b="0" dirty="0">
                          <a:solidFill>
                            <a:schemeClr val="tx1"/>
                          </a:solidFill>
                          <a:latin typeface="Arial" panose="020B0604020202020204" pitchFamily="34" charset="0"/>
                          <a:cs typeface="Arial" panose="020B0604020202020204" pitchFamily="34" charset="0"/>
                        </a:rPr>
                        <a:t>Accuracy : 70%</a:t>
                      </a:r>
                    </a:p>
                  </a:txBody>
                  <a:tcPr/>
                </a:tc>
                <a:extLst>
                  <a:ext uri="{0D108BD9-81ED-4DB2-BD59-A6C34878D82A}">
                    <a16:rowId xmlns:a16="http://schemas.microsoft.com/office/drawing/2014/main" val="1358341302"/>
                  </a:ext>
                </a:extLst>
              </a:tr>
              <a:tr h="1534926">
                <a:tc>
                  <a:txBody>
                    <a:bodyPr/>
                    <a:lstStyle/>
                    <a:p>
                      <a:r>
                        <a:rPr lang="en-IN" sz="1200" dirty="0">
                          <a:solidFill>
                            <a:schemeClr val="tx1"/>
                          </a:solidFill>
                          <a:latin typeface="Arial" panose="020B0604020202020204" pitchFamily="34" charset="0"/>
                          <a:cs typeface="Arial" panose="020B0604020202020204" pitchFamily="34" charset="0"/>
                        </a:rPr>
                        <a:t>4.</a:t>
                      </a:r>
                    </a:p>
                    <a:p>
                      <a:endParaRPr lang="en-IN" sz="1200" dirty="0">
                        <a:solidFill>
                          <a:schemeClr val="tx1"/>
                        </a:solidFill>
                        <a:latin typeface="Arial" panose="020B0604020202020204" pitchFamily="34" charset="0"/>
                        <a:cs typeface="Arial" panose="020B0604020202020204" pitchFamily="34" charset="0"/>
                      </a:endParaRPr>
                    </a:p>
                  </a:txBody>
                  <a:tcPr/>
                </a:tc>
                <a:tc>
                  <a:txBody>
                    <a:bodyPr/>
                    <a:lstStyle/>
                    <a:p>
                      <a:r>
                        <a:rPr lang="en-IN" sz="1200" b="0" dirty="0">
                          <a:solidFill>
                            <a:schemeClr val="tx1"/>
                          </a:solidFill>
                          <a:latin typeface="Arial" panose="020B0604020202020204" pitchFamily="34" charset="0"/>
                          <a:cs typeface="Arial" panose="020B0604020202020204" pitchFamily="34" charset="0"/>
                        </a:rPr>
                        <a:t>ML based Web App for Diabetes Prediction.</a:t>
                      </a:r>
                    </a:p>
                  </a:txBody>
                  <a:tcPr/>
                </a:tc>
                <a:tc>
                  <a:txBody>
                    <a:bodyPr/>
                    <a:lstStyle/>
                    <a:p>
                      <a:pPr algn="l"/>
                      <a:r>
                        <a:rPr lang="en-IN" sz="1200" dirty="0">
                          <a:solidFill>
                            <a:schemeClr val="tx1"/>
                          </a:solidFill>
                          <a:latin typeface="Arial" panose="020B0604020202020204" pitchFamily="34" charset="0"/>
                          <a:cs typeface="Arial" panose="020B0604020202020204" pitchFamily="34" charset="0"/>
                        </a:rPr>
                        <a:t>International Research Journal of Engineering and Technology</a:t>
                      </a:r>
                    </a:p>
                    <a:p>
                      <a:pPr algn="l"/>
                      <a:r>
                        <a:rPr lang="en-IN" sz="1200" dirty="0">
                          <a:solidFill>
                            <a:schemeClr val="tx1"/>
                          </a:solidFill>
                          <a:latin typeface="Arial" panose="020B0604020202020204" pitchFamily="34" charset="0"/>
                          <a:cs typeface="Arial" panose="020B0604020202020204" pitchFamily="34" charset="0"/>
                        </a:rPr>
                        <a:t>Volume 08, Issue: 05/May 2021</a:t>
                      </a:r>
                    </a:p>
                  </a:txBody>
                  <a:tcPr/>
                </a:tc>
                <a:tc>
                  <a:txBody>
                    <a:bodyPr/>
                    <a:lstStyle/>
                    <a:p>
                      <a:pPr algn="l"/>
                      <a:r>
                        <a:rPr lang="en-IN" sz="1200" dirty="0">
                          <a:solidFill>
                            <a:schemeClr val="tx1"/>
                          </a:solidFill>
                          <a:latin typeface="Arial" panose="020B0604020202020204" pitchFamily="34" charset="0"/>
                          <a:cs typeface="Arial" panose="020B0604020202020204" pitchFamily="34" charset="0"/>
                        </a:rPr>
                        <a:t>Dr. V Rajesh Maheta</a:t>
                      </a:r>
                    </a:p>
                    <a:p>
                      <a:pPr algn="l"/>
                      <a:r>
                        <a:rPr lang="en-IN" sz="1200" dirty="0">
                          <a:solidFill>
                            <a:schemeClr val="tx1"/>
                          </a:solidFill>
                          <a:latin typeface="Arial" panose="020B0604020202020204" pitchFamily="34" charset="0"/>
                          <a:cs typeface="Arial" panose="020B0604020202020204" pitchFamily="34" charset="0"/>
                        </a:rPr>
                        <a:t>Nasreen Bagde</a:t>
                      </a:r>
                    </a:p>
                    <a:p>
                      <a:pPr algn="l"/>
                      <a:r>
                        <a:rPr lang="en-IN" sz="1200" dirty="0">
                          <a:solidFill>
                            <a:schemeClr val="tx1"/>
                          </a:solidFill>
                          <a:latin typeface="Arial" panose="020B0604020202020204" pitchFamily="34" charset="0"/>
                          <a:cs typeface="Arial" panose="020B0604020202020204" pitchFamily="34" charset="0"/>
                        </a:rPr>
                        <a:t>Prasad solase</a:t>
                      </a:r>
                    </a:p>
                    <a:p>
                      <a:pPr algn="l"/>
                      <a:r>
                        <a:rPr lang="en-IN" sz="1200" dirty="0">
                          <a:solidFill>
                            <a:schemeClr val="tx1"/>
                          </a:solidFill>
                          <a:latin typeface="Arial" panose="020B0604020202020204" pitchFamily="34" charset="0"/>
                          <a:cs typeface="Arial" panose="020B0604020202020204" pitchFamily="34" charset="0"/>
                        </a:rPr>
                        <a:t>Ankit Yadav</a:t>
                      </a:r>
                    </a:p>
                    <a:p>
                      <a:pPr algn="l"/>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tx1"/>
                          </a:solidFill>
                          <a:latin typeface="Arial" panose="020B0604020202020204" pitchFamily="34" charset="0"/>
                          <a:cs typeface="Arial" panose="020B0604020202020204" pitchFamily="34" charset="0"/>
                        </a:rPr>
                        <a:t>They have used Random Forest Algorithms with less dataset</a:t>
                      </a:r>
                    </a:p>
                    <a:p>
                      <a:pPr algn="l"/>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r>
                        <a:rPr lang="en-IN" sz="1200" b="0" dirty="0">
                          <a:solidFill>
                            <a:schemeClr val="tx1"/>
                          </a:solidFill>
                          <a:latin typeface="Arial" panose="020B0604020202020204" pitchFamily="34" charset="0"/>
                          <a:cs typeface="Arial" panose="020B0604020202020204" pitchFamily="34" charset="0"/>
                        </a:rPr>
                        <a:t>Dataset : 769</a:t>
                      </a:r>
                    </a:p>
                    <a:p>
                      <a:r>
                        <a:rPr lang="en-IN" sz="1200" b="0" dirty="0">
                          <a:solidFill>
                            <a:schemeClr val="tx1"/>
                          </a:solidFill>
                          <a:latin typeface="Arial" panose="020B0604020202020204" pitchFamily="34" charset="0"/>
                          <a:cs typeface="Arial" panose="020B0604020202020204" pitchFamily="34" charset="0"/>
                        </a:rPr>
                        <a:t>Accuracy : 72.5%</a:t>
                      </a:r>
                    </a:p>
                  </a:txBody>
                  <a:tcPr/>
                </a:tc>
                <a:extLst>
                  <a:ext uri="{0D108BD9-81ED-4DB2-BD59-A6C34878D82A}">
                    <a16:rowId xmlns:a16="http://schemas.microsoft.com/office/drawing/2014/main" val="2451727321"/>
                  </a:ext>
                </a:extLst>
              </a:tr>
              <a:tr h="1534926">
                <a:tc>
                  <a:txBody>
                    <a:bodyPr/>
                    <a:lstStyle/>
                    <a:p>
                      <a:r>
                        <a:rPr lang="en-IN" sz="1200" dirty="0">
                          <a:solidFill>
                            <a:schemeClr val="tx1"/>
                          </a:solidFill>
                          <a:latin typeface="Arial" panose="020B0604020202020204" pitchFamily="34" charset="0"/>
                          <a:cs typeface="Arial" panose="020B0604020202020204" pitchFamily="34" charset="0"/>
                        </a:rPr>
                        <a:t>5.</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Diabetes Prediction using Machine Learning Algorithms</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International Conference on Recent Trends in Advanced Computing 2019</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Aishwarya Mujumdar</a:t>
                      </a:r>
                    </a:p>
                    <a:p>
                      <a:r>
                        <a:rPr lang="en-IN" sz="1200" b="0" dirty="0">
                          <a:solidFill>
                            <a:schemeClr val="tx1"/>
                          </a:solidFill>
                          <a:latin typeface="Arial" panose="020B0604020202020204" pitchFamily="34" charset="0"/>
                          <a:cs typeface="Arial" panose="020B0604020202020204" pitchFamily="34" charset="0"/>
                        </a:rPr>
                        <a:t>Dr. Vaidehi v</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On using various machine learning algorithm Logistic Regression as given the highest Accuracy</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Dataset : PIMA</a:t>
                      </a:r>
                    </a:p>
                    <a:p>
                      <a:r>
                        <a:rPr lang="en-IN" sz="1200" b="0" dirty="0">
                          <a:solidFill>
                            <a:schemeClr val="tx1"/>
                          </a:solidFill>
                          <a:latin typeface="Arial" panose="020B0604020202020204" pitchFamily="34" charset="0"/>
                          <a:cs typeface="Arial" panose="020B0604020202020204" pitchFamily="34" charset="0"/>
                        </a:rPr>
                        <a:t>Accuracy : 95%</a:t>
                      </a:r>
                    </a:p>
                  </a:txBody>
                  <a:tcPr/>
                </a:tc>
                <a:extLst>
                  <a:ext uri="{0D108BD9-81ED-4DB2-BD59-A6C34878D82A}">
                    <a16:rowId xmlns:a16="http://schemas.microsoft.com/office/drawing/2014/main" val="376467145"/>
                  </a:ext>
                </a:extLst>
              </a:tr>
              <a:tr h="1534926">
                <a:tc>
                  <a:txBody>
                    <a:bodyPr/>
                    <a:lstStyle/>
                    <a:p>
                      <a:r>
                        <a:rPr lang="en-IN" sz="1200" dirty="0">
                          <a:solidFill>
                            <a:schemeClr val="tx1"/>
                          </a:solidFill>
                          <a:latin typeface="Arial" panose="020B0604020202020204" pitchFamily="34" charset="0"/>
                          <a:cs typeface="Arial" panose="020B0604020202020204" pitchFamily="34" charset="0"/>
                        </a:rPr>
                        <a:t>6.</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Research on Diabetes Prediction method based on machine learning.</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Journal of Physics : AINIT 2020</a:t>
                      </a:r>
                    </a:p>
                  </a:txBody>
                  <a:tcPr/>
                </a:tc>
                <a:tc>
                  <a:txBody>
                    <a:bodyPr/>
                    <a:lstStyle/>
                    <a:p>
                      <a:r>
                        <a:rPr lang="en-IN" sz="1200" b="0" dirty="0">
                          <a:solidFill>
                            <a:schemeClr val="tx1"/>
                          </a:solidFill>
                          <a:latin typeface="Arial" panose="020B0604020202020204" pitchFamily="34" charset="0"/>
                          <a:cs typeface="Arial" panose="020B0604020202020204" pitchFamily="34" charset="0"/>
                        </a:rPr>
                        <a:t>Jingyn Xue,</a:t>
                      </a:r>
                    </a:p>
                    <a:p>
                      <a:r>
                        <a:rPr lang="en-IN" sz="1200" b="0" dirty="0">
                          <a:solidFill>
                            <a:schemeClr val="tx1"/>
                          </a:solidFill>
                          <a:latin typeface="Arial" panose="020B0604020202020204" pitchFamily="34" charset="0"/>
                          <a:cs typeface="Arial" panose="020B0604020202020204" pitchFamily="34" charset="0"/>
                        </a:rPr>
                        <a:t>Fanchao min,</a:t>
                      </a:r>
                    </a:p>
                    <a:p>
                      <a:r>
                        <a:rPr lang="en-IN" sz="1200" b="0" dirty="0">
                          <a:solidFill>
                            <a:schemeClr val="tx1"/>
                          </a:solidFill>
                          <a:latin typeface="Arial" panose="020B0604020202020204" pitchFamily="34" charset="0"/>
                          <a:cs typeface="Arial" panose="020B0604020202020204" pitchFamily="34" charset="0"/>
                        </a:rPr>
                        <a:t>Fengying ma</a:t>
                      </a:r>
                    </a:p>
                  </a:txBody>
                  <a:tcPr/>
                </a:tc>
                <a:tc>
                  <a:txBody>
                    <a:bodyPr/>
                    <a:lstStyle/>
                    <a:p>
                      <a:r>
                        <a:rPr lang="en-US" sz="1200" dirty="0">
                          <a:solidFill>
                            <a:schemeClr val="tx1"/>
                          </a:solidFill>
                          <a:latin typeface="Arial" panose="020B0604020202020204" pitchFamily="34" charset="0"/>
                          <a:cs typeface="Arial" panose="020B0604020202020204" pitchFamily="34" charset="0"/>
                        </a:rPr>
                        <a:t>SVM has the highest accuracy through the confusion matrix evaluation test.</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r>
                        <a:rPr lang="en-IN" sz="1200" b="0" dirty="0">
                          <a:solidFill>
                            <a:schemeClr val="tx1"/>
                          </a:solidFill>
                          <a:latin typeface="Arial" panose="020B0604020202020204" pitchFamily="34" charset="0"/>
                          <a:cs typeface="Arial" panose="020B0604020202020204" pitchFamily="34" charset="0"/>
                        </a:rPr>
                        <a:t>Accuracy : 95.6%</a:t>
                      </a:r>
                    </a:p>
                  </a:txBody>
                  <a:tcPr/>
                </a:tc>
                <a:extLst>
                  <a:ext uri="{0D108BD9-81ED-4DB2-BD59-A6C34878D82A}">
                    <a16:rowId xmlns:a16="http://schemas.microsoft.com/office/drawing/2014/main" val="4137559351"/>
                  </a:ext>
                </a:extLst>
              </a:tr>
            </a:tbl>
          </a:graphicData>
        </a:graphic>
      </p:graphicFrame>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4434840" y="1369807"/>
            <a:ext cx="3322320" cy="243840"/>
          </a:xfrm>
        </p:spPr>
        <p:txBody>
          <a:bodyPr/>
          <a:lstStyle/>
          <a:p>
            <a:r>
              <a:rPr lang="en-US" sz="2000" dirty="0">
                <a:latin typeface="Arial Black" panose="020B0A04020102020204" pitchFamily="34" charset="0"/>
                <a:cs typeface="Calibri Light"/>
              </a:rPr>
              <a:t>EXISTING SYSTEM</a:t>
            </a:r>
            <a:endParaRPr lang="en-US" sz="2000"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44" name="TextBox 43">
            <a:extLst>
              <a:ext uri="{FF2B5EF4-FFF2-40B4-BE49-F238E27FC236}">
                <a16:creationId xmlns:a16="http://schemas.microsoft.com/office/drawing/2014/main" id="{070F324F-3EAD-E03B-3439-02F01F53F108}"/>
              </a:ext>
            </a:extLst>
          </p:cNvPr>
          <p:cNvSpPr txBox="1"/>
          <p:nvPr/>
        </p:nvSpPr>
        <p:spPr>
          <a:xfrm>
            <a:off x="1782096" y="2164138"/>
            <a:ext cx="8814185" cy="3769558"/>
          </a:xfrm>
          <a:prstGeom prst="rect">
            <a:avLst/>
          </a:prstGeom>
          <a:noFill/>
        </p:spPr>
        <p:txBody>
          <a:bodyPr wrap="square" rtlCol="0">
            <a:spAutoFit/>
          </a:bodyPr>
          <a:lstStyle/>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400" i="0" u="none" strike="noStrike" kern="1200" dirty="0">
                <a:solidFill>
                  <a:srgbClr val="000000"/>
                </a:solidFill>
                <a:effectLst/>
                <a:latin typeface="Arial" panose="020B0604020202020204" pitchFamily="34" charset="0"/>
                <a:cs typeface="Arial" panose="020B0604020202020204" pitchFamily="34" charset="0"/>
              </a:rPr>
              <a:t>A comparison of the three feature selection technique and six machine learning classifiers has been made, and the ensemble of AdaBoost and gradient boost gave the best results.</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400" b="0" dirty="0">
                <a:solidFill>
                  <a:srgbClr val="000000"/>
                </a:solidFill>
                <a:latin typeface="Arial" panose="020B0604020202020204" pitchFamily="34" charset="0"/>
                <a:cs typeface="Arial" panose="020B0604020202020204" pitchFamily="34" charset="0"/>
              </a:rPr>
              <a:t>Different </a:t>
            </a:r>
            <a:r>
              <a:rPr lang="en-US" sz="1400" dirty="0">
                <a:solidFill>
                  <a:srgbClr val="000000"/>
                </a:solidFill>
                <a:latin typeface="Arial" panose="020B0604020202020204" pitchFamily="34" charset="0"/>
                <a:cs typeface="Arial" panose="020B0604020202020204" pitchFamily="34" charset="0"/>
              </a:rPr>
              <a:t>Research paper made use of different algorithms and they shown each algorithm has a predicted highest accuracy.</a:t>
            </a:r>
          </a:p>
          <a:p>
            <a:pPr marL="285750" indent="-285750" algn="l" rtl="0" eaLnBrk="1" fontAlgn="t" latinLnBrk="0" hangingPunct="1">
              <a:lnSpc>
                <a:spcPct val="150000"/>
              </a:lnSpc>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But the major drawback of these research are everyone made use of a particular dataset PIMA which contains 789 </a:t>
            </a:r>
            <a:r>
              <a:rPr lang="en-US" sz="1400" dirty="0">
                <a:solidFill>
                  <a:srgbClr val="000000"/>
                </a:solidFill>
                <a:latin typeface="Arial" panose="020B0604020202020204" pitchFamily="34" charset="0"/>
                <a:cs typeface="Arial" panose="020B0604020202020204" pitchFamily="34" charset="0"/>
              </a:rPr>
              <a:t>datasets and 8 attributes.</a:t>
            </a:r>
            <a:endParaRPr lang="en-IN" sz="14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endParaRPr lang="en-IN" sz="1400" i="0" u="none" strike="noStrike" dirty="0">
              <a:effectLst/>
              <a:latin typeface="Arial" panose="020B0604020202020204" pitchFamily="34" charset="0"/>
            </a:endParaRPr>
          </a:p>
          <a:p>
            <a:pPr>
              <a:lnSpc>
                <a:spcPct val="150000"/>
              </a:lnSpc>
            </a:pPr>
            <a:r>
              <a:rPr lang="en-IN" sz="1400" dirty="0">
                <a:solidFill>
                  <a:schemeClr val="bg1"/>
                </a:solidFill>
              </a:rPr>
              <a:t>per, the existing system makes use of 768 dataset containing 8 attributes and shows an accuracy of 78.9%.</a:t>
            </a:r>
          </a:p>
          <a:p>
            <a:pPr marL="285750" indent="-285750">
              <a:lnSpc>
                <a:spcPct val="150000"/>
              </a:lnSpc>
              <a:buFont typeface="Arial" panose="020B0604020202020204" pitchFamily="34" charset="0"/>
              <a:buChar char="•"/>
            </a:pPr>
            <a:r>
              <a:rPr lang="en-IN" dirty="0">
                <a:solidFill>
                  <a:schemeClr val="bg1"/>
                </a:solidFill>
              </a:rPr>
              <a:t>	The major limitation that the existing model has is less amount of dataset and the unwanted faulty information from users.</a:t>
            </a:r>
          </a:p>
          <a:p>
            <a:pPr>
              <a:lnSpc>
                <a:spcPct val="150000"/>
              </a:lnSpc>
            </a:pPr>
            <a:r>
              <a:rPr lang="en-IN" dirty="0">
                <a:solidFill>
                  <a:schemeClr val="bg1"/>
                </a:solidFill>
              </a:rPr>
              <a:t>	 </a:t>
            </a:r>
          </a:p>
        </p:txBody>
      </p:sp>
    </p:spTree>
    <p:extLst>
      <p:ext uri="{BB962C8B-B14F-4D97-AF65-F5344CB8AC3E}">
        <p14:creationId xmlns:p14="http://schemas.microsoft.com/office/powerpoint/2010/main" val="414664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sz="2000" dirty="0">
                <a:latin typeface="Arial Black" panose="020B0A04020102020204" pitchFamily="34" charset="0"/>
                <a:cs typeface="Arial" panose="020B0604020202020204" pitchFamily="34" charset="0"/>
              </a:rPr>
              <a:t>Proposed System</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81" name="TextBox 80">
            <a:extLst>
              <a:ext uri="{FF2B5EF4-FFF2-40B4-BE49-F238E27FC236}">
                <a16:creationId xmlns:a16="http://schemas.microsoft.com/office/drawing/2014/main" id="{B93BCF13-8088-AB68-9C50-0988F94DA35A}"/>
              </a:ext>
            </a:extLst>
          </p:cNvPr>
          <p:cNvSpPr txBox="1"/>
          <p:nvPr/>
        </p:nvSpPr>
        <p:spPr>
          <a:xfrm>
            <a:off x="1710690" y="1707081"/>
            <a:ext cx="8770620" cy="13450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proposed system develops a classification and predictive model that will perform accurate classification grouping and prediction of Diabetes. This Proposed system approach will focus on prediction of the diabetes in the early stage by taking 21 real world value parameters of patients medical report.</a:t>
            </a:r>
          </a:p>
        </p:txBody>
      </p:sp>
      <p:sp>
        <p:nvSpPr>
          <p:cNvPr id="82" name="TextBox 81">
            <a:extLst>
              <a:ext uri="{FF2B5EF4-FFF2-40B4-BE49-F238E27FC236}">
                <a16:creationId xmlns:a16="http://schemas.microsoft.com/office/drawing/2014/main" id="{4D595700-9641-689C-1E67-412AC7BD1552}"/>
              </a:ext>
            </a:extLst>
          </p:cNvPr>
          <p:cNvSpPr txBox="1"/>
          <p:nvPr/>
        </p:nvSpPr>
        <p:spPr>
          <a:xfrm>
            <a:off x="1710690" y="3169023"/>
            <a:ext cx="877062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proposed system makes use of Nine different Algorithms and classification is made.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 comparison is done and the best Algorithm is chosen wisely and a Web application is created as per the selected Algorithm.</a:t>
            </a:r>
          </a:p>
        </p:txBody>
      </p:sp>
    </p:spTree>
    <p:extLst>
      <p:ext uri="{BB962C8B-B14F-4D97-AF65-F5344CB8AC3E}">
        <p14:creationId xmlns:p14="http://schemas.microsoft.com/office/powerpoint/2010/main" val="21417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idx="1"/>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0" y="5341786"/>
            <a:ext cx="12192000" cy="1516213"/>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1"/>
          </p:nvPr>
        </p:nvSpPr>
        <p:spPr/>
        <p:txBody>
          <a:bodyPr/>
          <a:lstStyle/>
          <a:p>
            <a:fld id="{75DF2D63-3FF5-D547-96B9-BE9CCD1ABA58}" type="slidenum">
              <a:rPr lang="en-US" smtClean="0"/>
              <a:pPr/>
              <a:t>9</a:t>
            </a:fld>
            <a:endParaRPr lang="en-US" dirty="0"/>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F39ECE8-1150-DE8A-386D-9E9F495D977E}"/>
              </a:ext>
            </a:extLst>
          </p:cNvPr>
          <p:cNvSpPr txBox="1"/>
          <p:nvPr/>
        </p:nvSpPr>
        <p:spPr>
          <a:xfrm>
            <a:off x="877824" y="434340"/>
            <a:ext cx="2863596" cy="400110"/>
          </a:xfrm>
          <a:prstGeom prst="rect">
            <a:avLst/>
          </a:prstGeom>
          <a:noFill/>
        </p:spPr>
        <p:txBody>
          <a:bodyPr wrap="square" rtlCol="0">
            <a:spAutoFit/>
          </a:bodyPr>
          <a:lstStyle/>
          <a:p>
            <a:r>
              <a:rPr lang="en-IN" sz="2000" dirty="0">
                <a:latin typeface="Arial Black" panose="020B0A04020102020204" pitchFamily="34" charset="0"/>
              </a:rPr>
              <a:t>MODULES</a:t>
            </a:r>
          </a:p>
        </p:txBody>
      </p:sp>
      <p:sp>
        <p:nvSpPr>
          <p:cNvPr id="38" name="TextBox 37">
            <a:extLst>
              <a:ext uri="{FF2B5EF4-FFF2-40B4-BE49-F238E27FC236}">
                <a16:creationId xmlns:a16="http://schemas.microsoft.com/office/drawing/2014/main" id="{14CB7A0E-F669-E509-C0DA-48FBAA432BF8}"/>
              </a:ext>
            </a:extLst>
          </p:cNvPr>
          <p:cNvSpPr txBox="1"/>
          <p:nvPr/>
        </p:nvSpPr>
        <p:spPr>
          <a:xfrm>
            <a:off x="3270306" y="1135903"/>
            <a:ext cx="5151120" cy="2800767"/>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Algorithm.</a:t>
            </a:r>
          </a:p>
          <a:p>
            <a:pPr algn="just"/>
            <a:r>
              <a:rPr lang="en-IN" sz="1400" dirty="0">
                <a:latin typeface="Arial" panose="020B0604020202020204" pitchFamily="34" charset="0"/>
                <a:cs typeface="Arial" panose="020B0604020202020204" pitchFamily="34" charset="0"/>
              </a:rPr>
              <a:t>1.Decision Tree.		</a:t>
            </a:r>
          </a:p>
          <a:p>
            <a:pPr algn="just"/>
            <a:r>
              <a:rPr lang="en-IN" sz="1400" dirty="0">
                <a:latin typeface="Arial" panose="020B0604020202020204" pitchFamily="34" charset="0"/>
                <a:cs typeface="Arial" panose="020B0604020202020204" pitchFamily="34" charset="0"/>
              </a:rPr>
              <a:t>2. Random Forest.</a:t>
            </a:r>
          </a:p>
          <a:p>
            <a:pPr algn="just"/>
            <a:r>
              <a:rPr lang="en-IN" sz="1400" dirty="0">
                <a:latin typeface="Arial" panose="020B0604020202020204" pitchFamily="34" charset="0"/>
                <a:cs typeface="Arial" panose="020B0604020202020204" pitchFamily="34" charset="0"/>
              </a:rPr>
              <a:t>3. Logistic Regression.		</a:t>
            </a:r>
          </a:p>
          <a:p>
            <a:pPr algn="just"/>
            <a:r>
              <a:rPr lang="en-IN" sz="1400" dirty="0">
                <a:latin typeface="Arial" panose="020B0604020202020204" pitchFamily="34" charset="0"/>
                <a:cs typeface="Arial" panose="020B0604020202020204" pitchFamily="34" charset="0"/>
              </a:rPr>
              <a:t>4. Support Vector Machine.</a:t>
            </a:r>
          </a:p>
          <a:p>
            <a:pPr algn="just"/>
            <a:r>
              <a:rPr lang="en-IN" sz="1400" dirty="0">
                <a:latin typeface="Arial" panose="020B0604020202020204" pitchFamily="34" charset="0"/>
                <a:cs typeface="Arial" panose="020B0604020202020204" pitchFamily="34" charset="0"/>
              </a:rPr>
              <a:t>5. XG-Boost		</a:t>
            </a:r>
          </a:p>
          <a:p>
            <a:pPr algn="just"/>
            <a:r>
              <a:rPr lang="en-IN" sz="1400" dirty="0">
                <a:latin typeface="Arial" panose="020B0604020202020204" pitchFamily="34" charset="0"/>
                <a:cs typeface="Arial" panose="020B0604020202020204" pitchFamily="34" charset="0"/>
              </a:rPr>
              <a:t>6. Gradient Boost.</a:t>
            </a:r>
          </a:p>
          <a:p>
            <a:pPr algn="just"/>
            <a:r>
              <a:rPr lang="en-IN" sz="1400" dirty="0">
                <a:latin typeface="Arial" panose="020B0604020202020204" pitchFamily="34" charset="0"/>
                <a:cs typeface="Arial" panose="020B0604020202020204" pitchFamily="34" charset="0"/>
              </a:rPr>
              <a:t>7. KNN			</a:t>
            </a:r>
          </a:p>
          <a:p>
            <a:r>
              <a:rPr lang="en-IN" sz="1400" dirty="0">
                <a:latin typeface="Arial" panose="020B0604020202020204" pitchFamily="34" charset="0"/>
                <a:cs typeface="Arial" panose="020B0604020202020204" pitchFamily="34" charset="0"/>
              </a:rPr>
              <a:t>8. Gaussian NB.</a:t>
            </a:r>
          </a:p>
          <a:p>
            <a:pPr algn="just"/>
            <a:r>
              <a:rPr lang="en-IN" sz="1400" dirty="0">
                <a:latin typeface="Arial" panose="020B0604020202020204" pitchFamily="34" charset="0"/>
                <a:cs typeface="Arial" panose="020B0604020202020204" pitchFamily="34" charset="0"/>
              </a:rPr>
              <a:t>9. Adaboost.</a:t>
            </a:r>
          </a:p>
          <a:p>
            <a:endParaRPr lang="en-IN" dirty="0"/>
          </a:p>
          <a:p>
            <a:endParaRPr lang="en-IN" dirty="0"/>
          </a:p>
        </p:txBody>
      </p:sp>
      <p:sp>
        <p:nvSpPr>
          <p:cNvPr id="39" name="TextBox 38">
            <a:extLst>
              <a:ext uri="{FF2B5EF4-FFF2-40B4-BE49-F238E27FC236}">
                <a16:creationId xmlns:a16="http://schemas.microsoft.com/office/drawing/2014/main" id="{61BB1486-B9E0-5F56-93AD-4BEFF299BE27}"/>
              </a:ext>
            </a:extLst>
          </p:cNvPr>
          <p:cNvSpPr txBox="1"/>
          <p:nvPr/>
        </p:nvSpPr>
        <p:spPr>
          <a:xfrm>
            <a:off x="3270306" y="3336383"/>
            <a:ext cx="5151120" cy="1384995"/>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Web Application Modules.</a:t>
            </a:r>
          </a:p>
          <a:p>
            <a:pPr algn="just"/>
            <a:r>
              <a:rPr lang="en-IN" sz="1400" dirty="0">
                <a:latin typeface="Arial" panose="020B0604020202020204" pitchFamily="34" charset="0"/>
                <a:cs typeface="Arial" panose="020B0604020202020204" pitchFamily="34" charset="0"/>
              </a:rPr>
              <a:t>1.Flask			</a:t>
            </a:r>
          </a:p>
          <a:p>
            <a:pPr algn="just"/>
            <a:r>
              <a:rPr lang="en-IN" sz="1400" dirty="0">
                <a:latin typeface="Arial" panose="020B0604020202020204" pitchFamily="34" charset="0"/>
                <a:cs typeface="Arial" panose="020B0604020202020204" pitchFamily="34" charset="0"/>
              </a:rPr>
              <a:t>2. HTML</a:t>
            </a:r>
          </a:p>
          <a:p>
            <a:pPr algn="just"/>
            <a:r>
              <a:rPr lang="en-IN" sz="1400" dirty="0">
                <a:latin typeface="Arial" panose="020B0604020202020204" pitchFamily="34" charset="0"/>
                <a:cs typeface="Arial" panose="020B0604020202020204" pitchFamily="34" charset="0"/>
              </a:rPr>
              <a:t>3. CSS			</a:t>
            </a:r>
          </a:p>
          <a:p>
            <a:pPr algn="just"/>
            <a:r>
              <a:rPr lang="en-IN" sz="1400" dirty="0">
                <a:latin typeface="Arial" panose="020B0604020202020204" pitchFamily="34" charset="0"/>
                <a:cs typeface="Arial" panose="020B0604020202020204" pitchFamily="34" charset="0"/>
              </a:rPr>
              <a:t>4. Bootstrap</a:t>
            </a:r>
          </a:p>
          <a:p>
            <a:pPr algn="just"/>
            <a:r>
              <a:rPr lang="en-IN" sz="1400" dirty="0">
                <a:latin typeface="Arial" panose="020B0604020202020204" pitchFamily="34" charset="0"/>
                <a:cs typeface="Arial" panose="020B0604020202020204" pitchFamily="34" charset="0"/>
              </a:rPr>
              <a:t>5. JavaScript</a:t>
            </a:r>
            <a:endParaRPr lang="en-IN" dirty="0"/>
          </a:p>
        </p:txBody>
      </p:sp>
      <p:sp>
        <p:nvSpPr>
          <p:cNvPr id="40" name="TextBox 39">
            <a:extLst>
              <a:ext uri="{FF2B5EF4-FFF2-40B4-BE49-F238E27FC236}">
                <a16:creationId xmlns:a16="http://schemas.microsoft.com/office/drawing/2014/main" id="{EF5173B9-B138-F922-AE69-7B6BA9506A4E}"/>
              </a:ext>
            </a:extLst>
          </p:cNvPr>
          <p:cNvSpPr txBox="1"/>
          <p:nvPr/>
        </p:nvSpPr>
        <p:spPr>
          <a:xfrm>
            <a:off x="3270306" y="4746052"/>
            <a:ext cx="5151120" cy="307777"/>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Database Modules</a:t>
            </a:r>
          </a:p>
        </p:txBody>
      </p:sp>
    </p:spTree>
    <p:extLst>
      <p:ext uri="{BB962C8B-B14F-4D97-AF65-F5344CB8AC3E}">
        <p14:creationId xmlns:p14="http://schemas.microsoft.com/office/powerpoint/2010/main" val="260745022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{6C242557-422E-4D81-AE58-C84CE85247CA}tf67061901_win32</Template>
  <TotalTime>1084</TotalTime>
  <Words>3374</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Black</vt:lpstr>
      <vt:lpstr>Calibri</vt:lpstr>
      <vt:lpstr>Daytona Condensed Light</vt:lpstr>
      <vt:lpstr>NexusSerif</vt:lpstr>
      <vt:lpstr>Posterama</vt:lpstr>
      <vt:lpstr>Times New Roman</vt:lpstr>
      <vt:lpstr>Wingdings</vt:lpstr>
      <vt:lpstr>Office Theme</vt:lpstr>
      <vt:lpstr>Prediction of diabetes using machine Learning</vt:lpstr>
      <vt:lpstr>Introduction</vt:lpstr>
      <vt:lpstr>ABSTRACT</vt:lpstr>
      <vt:lpstr>Project overview</vt:lpstr>
      <vt:lpstr>Literature Survey</vt:lpstr>
      <vt:lpstr>PowerPoint Presentation</vt:lpstr>
      <vt:lpstr>EXISTING SYSTEM</vt:lpstr>
      <vt:lpstr>Proposed System</vt:lpstr>
      <vt:lpstr>PowerPoint Presentation</vt:lpstr>
      <vt:lpstr>Decision Tree</vt:lpstr>
      <vt:lpstr>PowerPoint Presentation</vt:lpstr>
      <vt:lpstr>RANDOM FOREST </vt:lpstr>
      <vt:lpstr>PowerPoint Presentation</vt:lpstr>
      <vt:lpstr>Logistic Regression</vt:lpstr>
      <vt:lpstr>PowerPoint Presentation</vt:lpstr>
      <vt:lpstr>Support vector machine</vt:lpstr>
      <vt:lpstr>PowerPoint Presentation</vt:lpstr>
      <vt:lpstr>XG-boost</vt:lpstr>
      <vt:lpstr>PowerPoint Presentation</vt:lpstr>
      <vt:lpstr>Gradient boosting</vt:lpstr>
      <vt:lpstr>PowerPoint Presentation</vt:lpstr>
      <vt:lpstr>KNN</vt:lpstr>
      <vt:lpstr>PowerPoint Presentation</vt:lpstr>
      <vt:lpstr>Gaussian Naïve Bayes</vt:lpstr>
      <vt:lpstr>PowerPoint Presentation</vt:lpstr>
      <vt:lpstr>Ada-boost</vt:lpstr>
      <vt:lpstr>PowerPoint Presentation</vt:lpstr>
      <vt:lpstr>Data Flow Diagram- Web application</vt:lpstr>
      <vt:lpstr>COMPARATIVE ANALYSIS OF CLASSIFICATION ALGORITHMS AND THEIR ACCURACY</vt:lpstr>
      <vt:lpstr>RESULT</vt:lpstr>
      <vt:lpstr>Result 0 Page</vt:lpstr>
      <vt:lpstr>Result 1 Page</vt:lpstr>
      <vt:lpstr>Result 2 -Page</vt:lpstr>
      <vt:lpstr>Applications</vt:lpstr>
      <vt:lpstr>Summary </vt:lpstr>
      <vt:lpstr>Reference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using machine Learning</dc:title>
  <dc:creator>Swedha B</dc:creator>
  <cp:lastModifiedBy>Vishnu krizhx</cp:lastModifiedBy>
  <cp:revision>18</cp:revision>
  <dcterms:created xsi:type="dcterms:W3CDTF">2022-11-25T04:09:57Z</dcterms:created>
  <dcterms:modified xsi:type="dcterms:W3CDTF">2022-12-01T04:03:32Z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