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 id="2147483753" r:id="rId2"/>
    <p:sldMasterId id="2147483771" r:id="rId3"/>
  </p:sldMasterIdLst>
  <p:sldIdLst>
    <p:sldId id="289" r:id="rId4"/>
    <p:sldId id="259" r:id="rId5"/>
    <p:sldId id="260" r:id="rId6"/>
    <p:sldId id="293" r:id="rId7"/>
    <p:sldId id="272" r:id="rId8"/>
    <p:sldId id="273" r:id="rId9"/>
    <p:sldId id="262" r:id="rId10"/>
    <p:sldId id="280" r:id="rId11"/>
    <p:sldId id="274" r:id="rId12"/>
    <p:sldId id="277" r:id="rId13"/>
    <p:sldId id="276" r:id="rId14"/>
    <p:sldId id="282" r:id="rId15"/>
    <p:sldId id="283" r:id="rId16"/>
    <p:sldId id="284" r:id="rId17"/>
    <p:sldId id="257" r:id="rId18"/>
    <p:sldId id="258" r:id="rId19"/>
    <p:sldId id="295" r:id="rId20"/>
    <p:sldId id="294" r:id="rId21"/>
    <p:sldId id="29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15" autoAdjust="0"/>
    <p:restoredTop sz="94660"/>
  </p:normalViewPr>
  <p:slideViewPr>
    <p:cSldViewPr snapToGrid="0">
      <p:cViewPr varScale="1">
        <p:scale>
          <a:sx n="81" d="100"/>
          <a:sy n="81" d="100"/>
        </p:scale>
        <p:origin x="52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4DE080-A314-49ED-86EA-F55874BB332E}"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750C2D-EB86-4DC7-810D-F5C26647ADEE}" type="slidenum">
              <a:rPr lang="en-US" smtClean="0"/>
              <a:t>‹#›</a:t>
            </a:fld>
            <a:endParaRPr lang="en-US"/>
          </a:p>
        </p:txBody>
      </p:sp>
    </p:spTree>
    <p:extLst>
      <p:ext uri="{BB962C8B-B14F-4D97-AF65-F5344CB8AC3E}">
        <p14:creationId xmlns:p14="http://schemas.microsoft.com/office/powerpoint/2010/main" val="1152897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4DE080-A314-49ED-86EA-F55874BB332E}"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750C2D-EB86-4DC7-810D-F5C26647ADEE}" type="slidenum">
              <a:rPr lang="en-US" smtClean="0"/>
              <a:t>‹#›</a:t>
            </a:fld>
            <a:endParaRPr lang="en-US"/>
          </a:p>
        </p:txBody>
      </p:sp>
    </p:spTree>
    <p:extLst>
      <p:ext uri="{BB962C8B-B14F-4D97-AF65-F5344CB8AC3E}">
        <p14:creationId xmlns:p14="http://schemas.microsoft.com/office/powerpoint/2010/main" val="1011004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4DE080-A314-49ED-86EA-F55874BB332E}"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750C2D-EB86-4DC7-810D-F5C26647ADE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685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4DE080-A314-49ED-86EA-F55874BB332E}"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750C2D-EB86-4DC7-810D-F5C26647ADEE}" type="slidenum">
              <a:rPr lang="en-US" smtClean="0"/>
              <a:t>‹#›</a:t>
            </a:fld>
            <a:endParaRPr lang="en-US"/>
          </a:p>
        </p:txBody>
      </p:sp>
    </p:spTree>
    <p:extLst>
      <p:ext uri="{BB962C8B-B14F-4D97-AF65-F5344CB8AC3E}">
        <p14:creationId xmlns:p14="http://schemas.microsoft.com/office/powerpoint/2010/main" val="13131456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4DE080-A314-49ED-86EA-F55874BB332E}"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750C2D-EB86-4DC7-810D-F5C26647ADE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864438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4DE080-A314-49ED-86EA-F55874BB332E}"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750C2D-EB86-4DC7-810D-F5C26647ADEE}" type="slidenum">
              <a:rPr lang="en-US" smtClean="0"/>
              <a:t>‹#›</a:t>
            </a:fld>
            <a:endParaRPr lang="en-US"/>
          </a:p>
        </p:txBody>
      </p:sp>
    </p:spTree>
    <p:extLst>
      <p:ext uri="{BB962C8B-B14F-4D97-AF65-F5344CB8AC3E}">
        <p14:creationId xmlns:p14="http://schemas.microsoft.com/office/powerpoint/2010/main" val="26282059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4DE080-A314-49ED-86EA-F55874BB332E}"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750C2D-EB86-4DC7-810D-F5C26647ADEE}" type="slidenum">
              <a:rPr lang="en-US" smtClean="0"/>
              <a:t>‹#›</a:t>
            </a:fld>
            <a:endParaRPr lang="en-US"/>
          </a:p>
        </p:txBody>
      </p:sp>
    </p:spTree>
    <p:extLst>
      <p:ext uri="{BB962C8B-B14F-4D97-AF65-F5344CB8AC3E}">
        <p14:creationId xmlns:p14="http://schemas.microsoft.com/office/powerpoint/2010/main" val="2244483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4DE080-A314-49ED-86EA-F55874BB332E}"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750C2D-EB86-4DC7-810D-F5C26647ADEE}" type="slidenum">
              <a:rPr lang="en-US" smtClean="0"/>
              <a:t>‹#›</a:t>
            </a:fld>
            <a:endParaRPr lang="en-US"/>
          </a:p>
        </p:txBody>
      </p:sp>
    </p:spTree>
    <p:extLst>
      <p:ext uri="{BB962C8B-B14F-4D97-AF65-F5344CB8AC3E}">
        <p14:creationId xmlns:p14="http://schemas.microsoft.com/office/powerpoint/2010/main" val="14705384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5666765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435764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898F52-2787-4BA2-BBBC-9395E9F86D50}"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010021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4DE080-A314-49ED-86EA-F55874BB332E}"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750C2D-EB86-4DC7-810D-F5C26647ADEE}" type="slidenum">
              <a:rPr lang="en-US" smtClean="0"/>
              <a:t>‹#›</a:t>
            </a:fld>
            <a:endParaRPr lang="en-US"/>
          </a:p>
        </p:txBody>
      </p:sp>
    </p:spTree>
    <p:extLst>
      <p:ext uri="{BB962C8B-B14F-4D97-AF65-F5344CB8AC3E}">
        <p14:creationId xmlns:p14="http://schemas.microsoft.com/office/powerpoint/2010/main" val="11353907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898F52-2787-4BA2-BBBC-9395E9F86D50}"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2338998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898F52-2787-4BA2-BBBC-9395E9F86D50}" type="datetimeFigureOut">
              <a:rPr lang="en-US" smtClean="0"/>
              <a:t>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8676137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898F52-2787-4BA2-BBBC-9395E9F86D50}" type="datetimeFigureOut">
              <a:rPr lang="en-US" smtClean="0"/>
              <a:t>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9250985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898F52-2787-4BA2-BBBC-9395E9F86D50}" type="datetimeFigureOut">
              <a:rPr lang="en-US" smtClean="0"/>
              <a:t>12/9/2020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5573444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898F52-2787-4BA2-BBBC-9395E9F86D50}"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292852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5898F52-2787-4BA2-BBBC-9395E9F86D50}" type="datetimeFigureOut">
              <a:rPr lang="en-US" smtClean="0"/>
              <a:t>12/9/2020</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6468714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898F52-2787-4BA2-BBBC-9395E9F86D50}" type="datetimeFigureOut">
              <a:rPr lang="en-US" smtClean="0"/>
              <a:pPr/>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3576668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898F52-2787-4BA2-BBBC-9395E9F86D50}" type="datetimeFigureOut">
              <a:rPr lang="en-US" smtClean="0"/>
              <a:pPr/>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5005850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5898F52-2787-4BA2-BBBC-9395E9F86D50}" type="datetimeFigureOut">
              <a:rPr lang="en-US" smtClean="0"/>
              <a:pPr/>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36107113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5898F52-2787-4BA2-BBBC-9395E9F86D50}" type="datetimeFigureOut">
              <a:rPr lang="en-US" smtClean="0"/>
              <a:pPr/>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2003363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4DE080-A314-49ED-86EA-F55874BB332E}"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750C2D-EB86-4DC7-810D-F5C26647ADEE}" type="slidenum">
              <a:rPr lang="en-US" smtClean="0"/>
              <a:t>‹#›</a:t>
            </a:fld>
            <a:endParaRPr lang="en-US"/>
          </a:p>
        </p:txBody>
      </p:sp>
    </p:spTree>
    <p:extLst>
      <p:ext uri="{BB962C8B-B14F-4D97-AF65-F5344CB8AC3E}">
        <p14:creationId xmlns:p14="http://schemas.microsoft.com/office/powerpoint/2010/main" val="398162114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898F52-2787-4BA2-BBBC-9395E9F86D50}" type="datetimeFigureOut">
              <a:rPr lang="en-US" smtClean="0"/>
              <a:pPr/>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10074703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898F52-2787-4BA2-BBBC-9395E9F86D50}" type="datetimeFigureOut">
              <a:rPr lang="en-US" smtClean="0"/>
              <a:pPr/>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35324422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79590765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39996118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EE9D0-4C94-4721-B49E-4C48841210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2CD4F2-1934-4B5F-A8C0-546008F30A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2691F6-A2EB-48FF-A074-24719300A999}"/>
              </a:ext>
            </a:extLst>
          </p:cNvPr>
          <p:cNvSpPr>
            <a:spLocks noGrp="1"/>
          </p:cNvSpPr>
          <p:nvPr>
            <p:ph type="dt" sz="half" idx="10"/>
          </p:nvPr>
        </p:nvSpPr>
        <p:spPr/>
        <p:txBody>
          <a:bodyPr/>
          <a:lstStyle/>
          <a:p>
            <a:fld id="{714DE080-A314-49ED-86EA-F55874BB332E}" type="datetimeFigureOut">
              <a:rPr lang="en-US" smtClean="0"/>
              <a:t>12/9/2020</a:t>
            </a:fld>
            <a:endParaRPr lang="en-US"/>
          </a:p>
        </p:txBody>
      </p:sp>
      <p:sp>
        <p:nvSpPr>
          <p:cNvPr id="5" name="Footer Placeholder 4">
            <a:extLst>
              <a:ext uri="{FF2B5EF4-FFF2-40B4-BE49-F238E27FC236}">
                <a16:creationId xmlns:a16="http://schemas.microsoft.com/office/drawing/2014/main" id="{6B7BAD48-9304-495B-AE11-D90B1A177A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D9FC37-CA5F-41A4-8915-D29914EF93C7}"/>
              </a:ext>
            </a:extLst>
          </p:cNvPr>
          <p:cNvSpPr>
            <a:spLocks noGrp="1"/>
          </p:cNvSpPr>
          <p:nvPr>
            <p:ph type="sldNum" sz="quarter" idx="12"/>
          </p:nvPr>
        </p:nvSpPr>
        <p:spPr/>
        <p:txBody>
          <a:bodyPr/>
          <a:lstStyle/>
          <a:p>
            <a:fld id="{0F750C2D-EB86-4DC7-810D-F5C26647ADEE}" type="slidenum">
              <a:rPr lang="en-US" smtClean="0"/>
              <a:t>‹#›</a:t>
            </a:fld>
            <a:endParaRPr lang="en-US"/>
          </a:p>
        </p:txBody>
      </p:sp>
    </p:spTree>
    <p:extLst>
      <p:ext uri="{BB962C8B-B14F-4D97-AF65-F5344CB8AC3E}">
        <p14:creationId xmlns:p14="http://schemas.microsoft.com/office/powerpoint/2010/main" val="257927325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19465-4E8D-4D33-A8D9-04014A4F2B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F102A3-DB60-4252-9D0C-CA5EC41B00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2E4454-F2A5-4381-87B4-3DD17878046F}"/>
              </a:ext>
            </a:extLst>
          </p:cNvPr>
          <p:cNvSpPr>
            <a:spLocks noGrp="1"/>
          </p:cNvSpPr>
          <p:nvPr>
            <p:ph type="dt" sz="half" idx="10"/>
          </p:nvPr>
        </p:nvSpPr>
        <p:spPr/>
        <p:txBody>
          <a:bodyPr/>
          <a:lstStyle/>
          <a:p>
            <a:fld id="{714DE080-A314-49ED-86EA-F55874BB332E}" type="datetimeFigureOut">
              <a:rPr lang="en-US" smtClean="0"/>
              <a:t>12/9/2020</a:t>
            </a:fld>
            <a:endParaRPr lang="en-US"/>
          </a:p>
        </p:txBody>
      </p:sp>
      <p:sp>
        <p:nvSpPr>
          <p:cNvPr id="5" name="Footer Placeholder 4">
            <a:extLst>
              <a:ext uri="{FF2B5EF4-FFF2-40B4-BE49-F238E27FC236}">
                <a16:creationId xmlns:a16="http://schemas.microsoft.com/office/drawing/2014/main" id="{AEFF6EB5-8DC9-457A-98F7-6F848F017F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ED0727-9A21-4083-B304-2CD7B8250C60}"/>
              </a:ext>
            </a:extLst>
          </p:cNvPr>
          <p:cNvSpPr>
            <a:spLocks noGrp="1"/>
          </p:cNvSpPr>
          <p:nvPr>
            <p:ph type="sldNum" sz="quarter" idx="12"/>
          </p:nvPr>
        </p:nvSpPr>
        <p:spPr/>
        <p:txBody>
          <a:bodyPr/>
          <a:lstStyle/>
          <a:p>
            <a:fld id="{0F750C2D-EB86-4DC7-810D-F5C26647ADEE}" type="slidenum">
              <a:rPr lang="en-US" smtClean="0"/>
              <a:t>‹#›</a:t>
            </a:fld>
            <a:endParaRPr lang="en-US"/>
          </a:p>
        </p:txBody>
      </p:sp>
    </p:spTree>
    <p:extLst>
      <p:ext uri="{BB962C8B-B14F-4D97-AF65-F5344CB8AC3E}">
        <p14:creationId xmlns:p14="http://schemas.microsoft.com/office/powerpoint/2010/main" val="3093696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51BF1-2411-44B2-8779-933BD3DBE2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8A7FC2-60DF-4900-9337-E79550D1D1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A0AABA-D49E-4321-A43A-D6A458F88491}"/>
              </a:ext>
            </a:extLst>
          </p:cNvPr>
          <p:cNvSpPr>
            <a:spLocks noGrp="1"/>
          </p:cNvSpPr>
          <p:nvPr>
            <p:ph type="dt" sz="half" idx="10"/>
          </p:nvPr>
        </p:nvSpPr>
        <p:spPr/>
        <p:txBody>
          <a:bodyPr/>
          <a:lstStyle/>
          <a:p>
            <a:fld id="{714DE080-A314-49ED-86EA-F55874BB332E}" type="datetimeFigureOut">
              <a:rPr lang="en-US" smtClean="0"/>
              <a:t>12/9/2020</a:t>
            </a:fld>
            <a:endParaRPr lang="en-US"/>
          </a:p>
        </p:txBody>
      </p:sp>
      <p:sp>
        <p:nvSpPr>
          <p:cNvPr id="5" name="Footer Placeholder 4">
            <a:extLst>
              <a:ext uri="{FF2B5EF4-FFF2-40B4-BE49-F238E27FC236}">
                <a16:creationId xmlns:a16="http://schemas.microsoft.com/office/drawing/2014/main" id="{0F9B0EC4-C144-4B0F-9F8A-283A06F182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12B479-033E-4C52-80FC-014CE053B640}"/>
              </a:ext>
            </a:extLst>
          </p:cNvPr>
          <p:cNvSpPr>
            <a:spLocks noGrp="1"/>
          </p:cNvSpPr>
          <p:nvPr>
            <p:ph type="sldNum" sz="quarter" idx="12"/>
          </p:nvPr>
        </p:nvSpPr>
        <p:spPr/>
        <p:txBody>
          <a:bodyPr/>
          <a:lstStyle/>
          <a:p>
            <a:fld id="{0F750C2D-EB86-4DC7-810D-F5C26647ADEE}" type="slidenum">
              <a:rPr lang="en-US" smtClean="0"/>
              <a:t>‹#›</a:t>
            </a:fld>
            <a:endParaRPr lang="en-US"/>
          </a:p>
        </p:txBody>
      </p:sp>
    </p:spTree>
    <p:extLst>
      <p:ext uri="{BB962C8B-B14F-4D97-AF65-F5344CB8AC3E}">
        <p14:creationId xmlns:p14="http://schemas.microsoft.com/office/powerpoint/2010/main" val="27310471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D1E14-63C3-44D3-B3BD-45BEE77924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3513F5-5E04-4256-95DD-100FD55CDC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76FD30-AF46-48F5-9169-8D4DD69F3B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9BDF70-70E6-49CA-9D7E-50944A06099A}"/>
              </a:ext>
            </a:extLst>
          </p:cNvPr>
          <p:cNvSpPr>
            <a:spLocks noGrp="1"/>
          </p:cNvSpPr>
          <p:nvPr>
            <p:ph type="dt" sz="half" idx="10"/>
          </p:nvPr>
        </p:nvSpPr>
        <p:spPr/>
        <p:txBody>
          <a:bodyPr/>
          <a:lstStyle/>
          <a:p>
            <a:fld id="{714DE080-A314-49ED-86EA-F55874BB332E}" type="datetimeFigureOut">
              <a:rPr lang="en-US" smtClean="0"/>
              <a:t>12/9/2020</a:t>
            </a:fld>
            <a:endParaRPr lang="en-US"/>
          </a:p>
        </p:txBody>
      </p:sp>
      <p:sp>
        <p:nvSpPr>
          <p:cNvPr id="6" name="Footer Placeholder 5">
            <a:extLst>
              <a:ext uri="{FF2B5EF4-FFF2-40B4-BE49-F238E27FC236}">
                <a16:creationId xmlns:a16="http://schemas.microsoft.com/office/drawing/2014/main" id="{98100D2C-00DC-4D12-A6A4-CABAF26D5D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9D7315-54D4-40E2-9B26-B4AB46A9EAAC}"/>
              </a:ext>
            </a:extLst>
          </p:cNvPr>
          <p:cNvSpPr>
            <a:spLocks noGrp="1"/>
          </p:cNvSpPr>
          <p:nvPr>
            <p:ph type="sldNum" sz="quarter" idx="12"/>
          </p:nvPr>
        </p:nvSpPr>
        <p:spPr/>
        <p:txBody>
          <a:bodyPr/>
          <a:lstStyle/>
          <a:p>
            <a:fld id="{0F750C2D-EB86-4DC7-810D-F5C26647ADEE}" type="slidenum">
              <a:rPr lang="en-US" smtClean="0"/>
              <a:t>‹#›</a:t>
            </a:fld>
            <a:endParaRPr lang="en-US"/>
          </a:p>
        </p:txBody>
      </p:sp>
    </p:spTree>
    <p:extLst>
      <p:ext uri="{BB962C8B-B14F-4D97-AF65-F5344CB8AC3E}">
        <p14:creationId xmlns:p14="http://schemas.microsoft.com/office/powerpoint/2010/main" val="24715684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E6F2B-AE81-469C-AFE3-829BFB944B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9910CF-0CC6-4F29-9D4B-774423DCBB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8E41CE-CF39-4F4A-A77D-BDED30C1AE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0A8EBA-6D3D-4E18-B1D5-E0F0672067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A6218B-1A36-414E-BC42-2D6AAF70B9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80A11E-FA04-447F-8511-E613803176F9}"/>
              </a:ext>
            </a:extLst>
          </p:cNvPr>
          <p:cNvSpPr>
            <a:spLocks noGrp="1"/>
          </p:cNvSpPr>
          <p:nvPr>
            <p:ph type="dt" sz="half" idx="10"/>
          </p:nvPr>
        </p:nvSpPr>
        <p:spPr/>
        <p:txBody>
          <a:bodyPr/>
          <a:lstStyle/>
          <a:p>
            <a:fld id="{714DE080-A314-49ED-86EA-F55874BB332E}" type="datetimeFigureOut">
              <a:rPr lang="en-US" smtClean="0"/>
              <a:t>12/9/2020</a:t>
            </a:fld>
            <a:endParaRPr lang="en-US"/>
          </a:p>
        </p:txBody>
      </p:sp>
      <p:sp>
        <p:nvSpPr>
          <p:cNvPr id="8" name="Footer Placeholder 7">
            <a:extLst>
              <a:ext uri="{FF2B5EF4-FFF2-40B4-BE49-F238E27FC236}">
                <a16:creationId xmlns:a16="http://schemas.microsoft.com/office/drawing/2014/main" id="{77078145-E18D-4F74-9DB5-DD406E9B1E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BFFE13-2C03-4AE9-B8EC-E707ABB46FFA}"/>
              </a:ext>
            </a:extLst>
          </p:cNvPr>
          <p:cNvSpPr>
            <a:spLocks noGrp="1"/>
          </p:cNvSpPr>
          <p:nvPr>
            <p:ph type="sldNum" sz="quarter" idx="12"/>
          </p:nvPr>
        </p:nvSpPr>
        <p:spPr/>
        <p:txBody>
          <a:bodyPr/>
          <a:lstStyle/>
          <a:p>
            <a:fld id="{0F750C2D-EB86-4DC7-810D-F5C26647ADEE}" type="slidenum">
              <a:rPr lang="en-US" smtClean="0"/>
              <a:t>‹#›</a:t>
            </a:fld>
            <a:endParaRPr lang="en-US"/>
          </a:p>
        </p:txBody>
      </p:sp>
    </p:spTree>
    <p:extLst>
      <p:ext uri="{BB962C8B-B14F-4D97-AF65-F5344CB8AC3E}">
        <p14:creationId xmlns:p14="http://schemas.microsoft.com/office/powerpoint/2010/main" val="76274731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0BBAA-7281-4AAB-81D1-9DBD16FCB9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F05A26-5570-466C-9938-C13DC0800471}"/>
              </a:ext>
            </a:extLst>
          </p:cNvPr>
          <p:cNvSpPr>
            <a:spLocks noGrp="1"/>
          </p:cNvSpPr>
          <p:nvPr>
            <p:ph type="dt" sz="half" idx="10"/>
          </p:nvPr>
        </p:nvSpPr>
        <p:spPr/>
        <p:txBody>
          <a:bodyPr/>
          <a:lstStyle/>
          <a:p>
            <a:fld id="{714DE080-A314-49ED-86EA-F55874BB332E}" type="datetimeFigureOut">
              <a:rPr lang="en-US" smtClean="0"/>
              <a:t>12/9/2020</a:t>
            </a:fld>
            <a:endParaRPr lang="en-US"/>
          </a:p>
        </p:txBody>
      </p:sp>
      <p:sp>
        <p:nvSpPr>
          <p:cNvPr id="4" name="Footer Placeholder 3">
            <a:extLst>
              <a:ext uri="{FF2B5EF4-FFF2-40B4-BE49-F238E27FC236}">
                <a16:creationId xmlns:a16="http://schemas.microsoft.com/office/drawing/2014/main" id="{28F1F458-64E8-46C5-ACAF-21DF8071F2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350801D-A1FF-4D6B-BFDA-AB0EC89B8075}"/>
              </a:ext>
            </a:extLst>
          </p:cNvPr>
          <p:cNvSpPr>
            <a:spLocks noGrp="1"/>
          </p:cNvSpPr>
          <p:nvPr>
            <p:ph type="sldNum" sz="quarter" idx="12"/>
          </p:nvPr>
        </p:nvSpPr>
        <p:spPr/>
        <p:txBody>
          <a:bodyPr/>
          <a:lstStyle/>
          <a:p>
            <a:fld id="{0F750C2D-EB86-4DC7-810D-F5C26647ADEE}" type="slidenum">
              <a:rPr lang="en-US" smtClean="0"/>
              <a:t>‹#›</a:t>
            </a:fld>
            <a:endParaRPr lang="en-US"/>
          </a:p>
        </p:txBody>
      </p:sp>
    </p:spTree>
    <p:extLst>
      <p:ext uri="{BB962C8B-B14F-4D97-AF65-F5344CB8AC3E}">
        <p14:creationId xmlns:p14="http://schemas.microsoft.com/office/powerpoint/2010/main" val="3953341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4DE080-A314-49ED-86EA-F55874BB332E}"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750C2D-EB86-4DC7-810D-F5C26647ADEE}" type="slidenum">
              <a:rPr lang="en-US" smtClean="0"/>
              <a:t>‹#›</a:t>
            </a:fld>
            <a:endParaRPr lang="en-US"/>
          </a:p>
        </p:txBody>
      </p:sp>
    </p:spTree>
    <p:extLst>
      <p:ext uri="{BB962C8B-B14F-4D97-AF65-F5344CB8AC3E}">
        <p14:creationId xmlns:p14="http://schemas.microsoft.com/office/powerpoint/2010/main" val="276176501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09115F-B537-4483-8974-3F6D62717CDB}"/>
              </a:ext>
            </a:extLst>
          </p:cNvPr>
          <p:cNvSpPr>
            <a:spLocks noGrp="1"/>
          </p:cNvSpPr>
          <p:nvPr>
            <p:ph type="dt" sz="half" idx="10"/>
          </p:nvPr>
        </p:nvSpPr>
        <p:spPr/>
        <p:txBody>
          <a:bodyPr/>
          <a:lstStyle/>
          <a:p>
            <a:fld id="{714DE080-A314-49ED-86EA-F55874BB332E}" type="datetimeFigureOut">
              <a:rPr lang="en-US" smtClean="0"/>
              <a:t>12/9/2020</a:t>
            </a:fld>
            <a:endParaRPr lang="en-US"/>
          </a:p>
        </p:txBody>
      </p:sp>
      <p:sp>
        <p:nvSpPr>
          <p:cNvPr id="3" name="Footer Placeholder 2">
            <a:extLst>
              <a:ext uri="{FF2B5EF4-FFF2-40B4-BE49-F238E27FC236}">
                <a16:creationId xmlns:a16="http://schemas.microsoft.com/office/drawing/2014/main" id="{81044B2E-CC33-4F9F-B64E-D04084A991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9D75B5-209C-459B-8667-2FF43C254721}"/>
              </a:ext>
            </a:extLst>
          </p:cNvPr>
          <p:cNvSpPr>
            <a:spLocks noGrp="1"/>
          </p:cNvSpPr>
          <p:nvPr>
            <p:ph type="sldNum" sz="quarter" idx="12"/>
          </p:nvPr>
        </p:nvSpPr>
        <p:spPr/>
        <p:txBody>
          <a:bodyPr/>
          <a:lstStyle/>
          <a:p>
            <a:fld id="{0F750C2D-EB86-4DC7-810D-F5C26647ADEE}" type="slidenum">
              <a:rPr lang="en-US" smtClean="0"/>
              <a:t>‹#›</a:t>
            </a:fld>
            <a:endParaRPr lang="en-US"/>
          </a:p>
        </p:txBody>
      </p:sp>
    </p:spTree>
    <p:extLst>
      <p:ext uri="{BB962C8B-B14F-4D97-AF65-F5344CB8AC3E}">
        <p14:creationId xmlns:p14="http://schemas.microsoft.com/office/powerpoint/2010/main" val="11651663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794DC-9B16-4354-83F4-1D3FA222BF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005B7A-7907-4B7E-9156-30356A8065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2AC16B-7F27-470E-B397-1FCEC1D5E5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FAC36C-5FC3-4A1F-BEA7-C996B7CD00AF}"/>
              </a:ext>
            </a:extLst>
          </p:cNvPr>
          <p:cNvSpPr>
            <a:spLocks noGrp="1"/>
          </p:cNvSpPr>
          <p:nvPr>
            <p:ph type="dt" sz="half" idx="10"/>
          </p:nvPr>
        </p:nvSpPr>
        <p:spPr/>
        <p:txBody>
          <a:bodyPr/>
          <a:lstStyle/>
          <a:p>
            <a:fld id="{714DE080-A314-49ED-86EA-F55874BB332E}" type="datetimeFigureOut">
              <a:rPr lang="en-US" smtClean="0"/>
              <a:t>12/9/2020</a:t>
            </a:fld>
            <a:endParaRPr lang="en-US"/>
          </a:p>
        </p:txBody>
      </p:sp>
      <p:sp>
        <p:nvSpPr>
          <p:cNvPr id="6" name="Footer Placeholder 5">
            <a:extLst>
              <a:ext uri="{FF2B5EF4-FFF2-40B4-BE49-F238E27FC236}">
                <a16:creationId xmlns:a16="http://schemas.microsoft.com/office/drawing/2014/main" id="{AADF3112-CC95-4604-93E3-99F42083E2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A64886-7184-4BA9-A6A6-E1DCEE319B9E}"/>
              </a:ext>
            </a:extLst>
          </p:cNvPr>
          <p:cNvSpPr>
            <a:spLocks noGrp="1"/>
          </p:cNvSpPr>
          <p:nvPr>
            <p:ph type="sldNum" sz="quarter" idx="12"/>
          </p:nvPr>
        </p:nvSpPr>
        <p:spPr/>
        <p:txBody>
          <a:bodyPr/>
          <a:lstStyle/>
          <a:p>
            <a:fld id="{0F750C2D-EB86-4DC7-810D-F5C26647ADEE}" type="slidenum">
              <a:rPr lang="en-US" smtClean="0"/>
              <a:t>‹#›</a:t>
            </a:fld>
            <a:endParaRPr lang="en-US"/>
          </a:p>
        </p:txBody>
      </p:sp>
    </p:spTree>
    <p:extLst>
      <p:ext uri="{BB962C8B-B14F-4D97-AF65-F5344CB8AC3E}">
        <p14:creationId xmlns:p14="http://schemas.microsoft.com/office/powerpoint/2010/main" val="203776064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5A5CB-3EF3-4D9A-AC90-40D74851CD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D7D027-5DC2-453F-B589-4B981A1290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45402B-3BC9-4FBE-8FF0-0F23E90A94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C3E2F2-1CF9-4E12-A62D-C4B7126E594E}"/>
              </a:ext>
            </a:extLst>
          </p:cNvPr>
          <p:cNvSpPr>
            <a:spLocks noGrp="1"/>
          </p:cNvSpPr>
          <p:nvPr>
            <p:ph type="dt" sz="half" idx="10"/>
          </p:nvPr>
        </p:nvSpPr>
        <p:spPr/>
        <p:txBody>
          <a:bodyPr/>
          <a:lstStyle/>
          <a:p>
            <a:fld id="{714DE080-A314-49ED-86EA-F55874BB332E}" type="datetimeFigureOut">
              <a:rPr lang="en-US" smtClean="0"/>
              <a:t>12/9/2020</a:t>
            </a:fld>
            <a:endParaRPr lang="en-US"/>
          </a:p>
        </p:txBody>
      </p:sp>
      <p:sp>
        <p:nvSpPr>
          <p:cNvPr id="6" name="Footer Placeholder 5">
            <a:extLst>
              <a:ext uri="{FF2B5EF4-FFF2-40B4-BE49-F238E27FC236}">
                <a16:creationId xmlns:a16="http://schemas.microsoft.com/office/drawing/2014/main" id="{2F8AA705-C415-46EB-B2F9-318B3DBDCF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B60015-8B8A-491D-A1BF-74351FF7422D}"/>
              </a:ext>
            </a:extLst>
          </p:cNvPr>
          <p:cNvSpPr>
            <a:spLocks noGrp="1"/>
          </p:cNvSpPr>
          <p:nvPr>
            <p:ph type="sldNum" sz="quarter" idx="12"/>
          </p:nvPr>
        </p:nvSpPr>
        <p:spPr/>
        <p:txBody>
          <a:bodyPr/>
          <a:lstStyle/>
          <a:p>
            <a:fld id="{0F750C2D-EB86-4DC7-810D-F5C26647ADEE}" type="slidenum">
              <a:rPr lang="en-US" smtClean="0"/>
              <a:t>‹#›</a:t>
            </a:fld>
            <a:endParaRPr lang="en-US"/>
          </a:p>
        </p:txBody>
      </p:sp>
    </p:spTree>
    <p:extLst>
      <p:ext uri="{BB962C8B-B14F-4D97-AF65-F5344CB8AC3E}">
        <p14:creationId xmlns:p14="http://schemas.microsoft.com/office/powerpoint/2010/main" val="151138709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E9B7E-F598-41DB-B1A5-DA84AF3662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E14287-C122-4C20-A890-C242472B6B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C18141-6BEA-4618-B673-C6BC40803108}"/>
              </a:ext>
            </a:extLst>
          </p:cNvPr>
          <p:cNvSpPr>
            <a:spLocks noGrp="1"/>
          </p:cNvSpPr>
          <p:nvPr>
            <p:ph type="dt" sz="half" idx="10"/>
          </p:nvPr>
        </p:nvSpPr>
        <p:spPr/>
        <p:txBody>
          <a:bodyPr/>
          <a:lstStyle/>
          <a:p>
            <a:fld id="{714DE080-A314-49ED-86EA-F55874BB332E}" type="datetimeFigureOut">
              <a:rPr lang="en-US" smtClean="0"/>
              <a:t>12/9/2020</a:t>
            </a:fld>
            <a:endParaRPr lang="en-US"/>
          </a:p>
        </p:txBody>
      </p:sp>
      <p:sp>
        <p:nvSpPr>
          <p:cNvPr id="5" name="Footer Placeholder 4">
            <a:extLst>
              <a:ext uri="{FF2B5EF4-FFF2-40B4-BE49-F238E27FC236}">
                <a16:creationId xmlns:a16="http://schemas.microsoft.com/office/drawing/2014/main" id="{59A54674-B533-45D2-A804-07A97DB2D1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212C4-F405-4276-85E6-8D4927A75CC1}"/>
              </a:ext>
            </a:extLst>
          </p:cNvPr>
          <p:cNvSpPr>
            <a:spLocks noGrp="1"/>
          </p:cNvSpPr>
          <p:nvPr>
            <p:ph type="sldNum" sz="quarter" idx="12"/>
          </p:nvPr>
        </p:nvSpPr>
        <p:spPr/>
        <p:txBody>
          <a:bodyPr/>
          <a:lstStyle/>
          <a:p>
            <a:fld id="{0F750C2D-EB86-4DC7-810D-F5C26647ADEE}" type="slidenum">
              <a:rPr lang="en-US" smtClean="0"/>
              <a:t>‹#›</a:t>
            </a:fld>
            <a:endParaRPr lang="en-US"/>
          </a:p>
        </p:txBody>
      </p:sp>
    </p:spTree>
    <p:extLst>
      <p:ext uri="{BB962C8B-B14F-4D97-AF65-F5344CB8AC3E}">
        <p14:creationId xmlns:p14="http://schemas.microsoft.com/office/powerpoint/2010/main" val="21336145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8842AF-F586-4A8C-B25D-D7BD521668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371FC7-D871-426C-93CE-FE7C45EF74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CCCED6-6496-4776-98A2-BC8330B7FD4D}"/>
              </a:ext>
            </a:extLst>
          </p:cNvPr>
          <p:cNvSpPr>
            <a:spLocks noGrp="1"/>
          </p:cNvSpPr>
          <p:nvPr>
            <p:ph type="dt" sz="half" idx="10"/>
          </p:nvPr>
        </p:nvSpPr>
        <p:spPr/>
        <p:txBody>
          <a:bodyPr/>
          <a:lstStyle/>
          <a:p>
            <a:fld id="{714DE080-A314-49ED-86EA-F55874BB332E}" type="datetimeFigureOut">
              <a:rPr lang="en-US" smtClean="0"/>
              <a:t>12/9/2020</a:t>
            </a:fld>
            <a:endParaRPr lang="en-US"/>
          </a:p>
        </p:txBody>
      </p:sp>
      <p:sp>
        <p:nvSpPr>
          <p:cNvPr id="5" name="Footer Placeholder 4">
            <a:extLst>
              <a:ext uri="{FF2B5EF4-FFF2-40B4-BE49-F238E27FC236}">
                <a16:creationId xmlns:a16="http://schemas.microsoft.com/office/drawing/2014/main" id="{87273B76-BD63-40B1-88BB-9847786360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B0CEB0-5743-4F38-8B01-669F91265369}"/>
              </a:ext>
            </a:extLst>
          </p:cNvPr>
          <p:cNvSpPr>
            <a:spLocks noGrp="1"/>
          </p:cNvSpPr>
          <p:nvPr>
            <p:ph type="sldNum" sz="quarter" idx="12"/>
          </p:nvPr>
        </p:nvSpPr>
        <p:spPr/>
        <p:txBody>
          <a:bodyPr/>
          <a:lstStyle/>
          <a:p>
            <a:fld id="{0F750C2D-EB86-4DC7-810D-F5C26647ADEE}" type="slidenum">
              <a:rPr lang="en-US" smtClean="0"/>
              <a:t>‹#›</a:t>
            </a:fld>
            <a:endParaRPr lang="en-US"/>
          </a:p>
        </p:txBody>
      </p:sp>
    </p:spTree>
    <p:extLst>
      <p:ext uri="{BB962C8B-B14F-4D97-AF65-F5344CB8AC3E}">
        <p14:creationId xmlns:p14="http://schemas.microsoft.com/office/powerpoint/2010/main" val="3589017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4DE080-A314-49ED-86EA-F55874BB332E}" type="datetimeFigureOut">
              <a:rPr lang="en-US" smtClean="0"/>
              <a:t>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750C2D-EB86-4DC7-810D-F5C26647ADEE}" type="slidenum">
              <a:rPr lang="en-US" smtClean="0"/>
              <a:t>‹#›</a:t>
            </a:fld>
            <a:endParaRPr lang="en-US"/>
          </a:p>
        </p:txBody>
      </p:sp>
    </p:spTree>
    <p:extLst>
      <p:ext uri="{BB962C8B-B14F-4D97-AF65-F5344CB8AC3E}">
        <p14:creationId xmlns:p14="http://schemas.microsoft.com/office/powerpoint/2010/main" val="681097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4DE080-A314-49ED-86EA-F55874BB332E}" type="datetimeFigureOut">
              <a:rPr lang="en-US" smtClean="0"/>
              <a:t>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750C2D-EB86-4DC7-810D-F5C26647ADEE}" type="slidenum">
              <a:rPr lang="en-US" smtClean="0"/>
              <a:t>‹#›</a:t>
            </a:fld>
            <a:endParaRPr lang="en-US"/>
          </a:p>
        </p:txBody>
      </p:sp>
    </p:spTree>
    <p:extLst>
      <p:ext uri="{BB962C8B-B14F-4D97-AF65-F5344CB8AC3E}">
        <p14:creationId xmlns:p14="http://schemas.microsoft.com/office/powerpoint/2010/main" val="2829922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4DE080-A314-49ED-86EA-F55874BB332E}" type="datetimeFigureOut">
              <a:rPr lang="en-US" smtClean="0"/>
              <a:t>12/9/2020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750C2D-EB86-4DC7-810D-F5C26647ADEE}" type="slidenum">
              <a:rPr lang="en-US" smtClean="0"/>
              <a:t>‹#›</a:t>
            </a:fld>
            <a:endParaRPr lang="en-US"/>
          </a:p>
        </p:txBody>
      </p:sp>
    </p:spTree>
    <p:extLst>
      <p:ext uri="{BB962C8B-B14F-4D97-AF65-F5344CB8AC3E}">
        <p14:creationId xmlns:p14="http://schemas.microsoft.com/office/powerpoint/2010/main" val="439188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4DE080-A314-49ED-86EA-F55874BB332E}"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750C2D-EB86-4DC7-810D-F5C26647ADEE}" type="slidenum">
              <a:rPr lang="en-US" smtClean="0"/>
              <a:t>‹#›</a:t>
            </a:fld>
            <a:endParaRPr lang="en-US"/>
          </a:p>
        </p:txBody>
      </p:sp>
    </p:spTree>
    <p:extLst>
      <p:ext uri="{BB962C8B-B14F-4D97-AF65-F5344CB8AC3E}">
        <p14:creationId xmlns:p14="http://schemas.microsoft.com/office/powerpoint/2010/main" val="898237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4DE080-A314-49ED-86EA-F55874BB332E}"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750C2D-EB86-4DC7-810D-F5C26647ADEE}" type="slidenum">
              <a:rPr lang="en-US" smtClean="0"/>
              <a:t>‹#›</a:t>
            </a:fld>
            <a:endParaRPr lang="en-US"/>
          </a:p>
        </p:txBody>
      </p:sp>
    </p:spTree>
    <p:extLst>
      <p:ext uri="{BB962C8B-B14F-4D97-AF65-F5344CB8AC3E}">
        <p14:creationId xmlns:p14="http://schemas.microsoft.com/office/powerpoint/2010/main" val="709809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3.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14DE080-A314-49ED-86EA-F55874BB332E}" type="datetimeFigureOut">
              <a:rPr lang="en-US" smtClean="0"/>
              <a:t>12/9/2020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0F750C2D-EB86-4DC7-810D-F5C26647ADEE}" type="slidenum">
              <a:rPr lang="en-US" smtClean="0"/>
              <a:t>‹#›</a:t>
            </a:fld>
            <a:endParaRPr lang="en-US"/>
          </a:p>
        </p:txBody>
      </p:sp>
    </p:spTree>
    <p:extLst>
      <p:ext uri="{BB962C8B-B14F-4D97-AF65-F5344CB8AC3E}">
        <p14:creationId xmlns:p14="http://schemas.microsoft.com/office/powerpoint/2010/main" val="2335103760"/>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5898F52-2787-4BA2-BBBC-9395E9F86D50}" type="datetimeFigureOut">
              <a:rPr lang="en-US" smtClean="0"/>
              <a:pPr/>
              <a:t>12/9/2020</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4C8B8A27-DF03-4546-BA93-21C967D57E5C}" type="slidenum">
              <a:rPr lang="en-US" smtClean="0"/>
              <a:pPr/>
              <a:t>‹#›</a:t>
            </a:fld>
            <a:endParaRPr lang="en-US"/>
          </a:p>
        </p:txBody>
      </p:sp>
    </p:spTree>
    <p:extLst>
      <p:ext uri="{BB962C8B-B14F-4D97-AF65-F5344CB8AC3E}">
        <p14:creationId xmlns:p14="http://schemas.microsoft.com/office/powerpoint/2010/main" val="2745096882"/>
      </p:ext>
    </p:extLst>
  </p:cSld>
  <p:clrMap bg1="dk1" tx1="lt1" bg2="dk2" tx2="lt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968D32-CB99-4B8E-B827-BD9745D6F0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42EB2E-3F22-403E-A097-47A7FB9EA4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5686C5-D294-4F38-906B-DB973903D3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4DE080-A314-49ED-86EA-F55874BB332E}" type="datetimeFigureOut">
              <a:rPr lang="en-US" smtClean="0"/>
              <a:t>12/9/2020</a:t>
            </a:fld>
            <a:endParaRPr lang="en-US"/>
          </a:p>
        </p:txBody>
      </p:sp>
      <p:sp>
        <p:nvSpPr>
          <p:cNvPr id="5" name="Footer Placeholder 4">
            <a:extLst>
              <a:ext uri="{FF2B5EF4-FFF2-40B4-BE49-F238E27FC236}">
                <a16:creationId xmlns:a16="http://schemas.microsoft.com/office/drawing/2014/main" id="{B1C41820-4A67-4034-8186-CA1A7B2A26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47A861-11C0-4108-8FFC-FD3CA12CB3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750C2D-EB86-4DC7-810D-F5C26647ADEE}" type="slidenum">
              <a:rPr lang="en-US" smtClean="0"/>
              <a:t>‹#›</a:t>
            </a:fld>
            <a:endParaRPr lang="en-US"/>
          </a:p>
        </p:txBody>
      </p:sp>
    </p:spTree>
    <p:extLst>
      <p:ext uri="{BB962C8B-B14F-4D97-AF65-F5344CB8AC3E}">
        <p14:creationId xmlns:p14="http://schemas.microsoft.com/office/powerpoint/2010/main" val="718555820"/>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s://github.com/Suhabavan/BCareSolution/"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g"/><Relationship Id="rId9" Type="http://schemas.openxmlformats.org/officeDocument/2006/relationships/image" Target="../media/image11.jpe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17.xml"/><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5" name="Rectangle 54">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Freeform: Shape 56">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3CAB18B-89E2-4932-AA01-B6C04675C961}"/>
              </a:ext>
            </a:extLst>
          </p:cNvPr>
          <p:cNvSpPr>
            <a:spLocks noGrp="1"/>
          </p:cNvSpPr>
          <p:nvPr>
            <p:ph type="ctrTitle"/>
          </p:nvPr>
        </p:nvSpPr>
        <p:spPr>
          <a:xfrm>
            <a:off x="804672" y="1122363"/>
            <a:ext cx="3308130" cy="2387600"/>
          </a:xfrm>
        </p:spPr>
        <p:txBody>
          <a:bodyPr>
            <a:normAutofit/>
          </a:bodyPr>
          <a:lstStyle/>
          <a:p>
            <a:pPr algn="l"/>
            <a:r>
              <a:rPr lang="en-US" sz="5400">
                <a:solidFill>
                  <a:srgbClr val="FFFFFF"/>
                </a:solidFill>
              </a:rPr>
              <a:t>B-CARE</a:t>
            </a:r>
            <a:endParaRPr lang="en-US" sz="5400" dirty="0">
              <a:solidFill>
                <a:srgbClr val="FFFFFF"/>
              </a:solidFill>
            </a:endParaRPr>
          </a:p>
        </p:txBody>
      </p:sp>
      <p:sp>
        <p:nvSpPr>
          <p:cNvPr id="3" name="Subtitle 2">
            <a:extLst>
              <a:ext uri="{FF2B5EF4-FFF2-40B4-BE49-F238E27FC236}">
                <a16:creationId xmlns:a16="http://schemas.microsoft.com/office/drawing/2014/main" id="{6958374D-5B23-4570-8F8F-BF5CEBC41F47}"/>
              </a:ext>
            </a:extLst>
          </p:cNvPr>
          <p:cNvSpPr>
            <a:spLocks noGrp="1"/>
          </p:cNvSpPr>
          <p:nvPr>
            <p:ph type="subTitle" idx="1"/>
          </p:nvPr>
        </p:nvSpPr>
        <p:spPr>
          <a:xfrm>
            <a:off x="804672" y="3602038"/>
            <a:ext cx="3308131" cy="1655762"/>
          </a:xfrm>
        </p:spPr>
        <p:txBody>
          <a:bodyPr>
            <a:normAutofit/>
          </a:bodyPr>
          <a:lstStyle/>
          <a:p>
            <a:pPr algn="l"/>
            <a:r>
              <a:rPr lang="en-US" sz="2000" dirty="0">
                <a:solidFill>
                  <a:srgbClr val="FFFFFF"/>
                </a:solidFill>
              </a:rPr>
              <a:t>An ingenious solution that will help users in early diagnosis of Breast Cancer with the help of Machine Learning.</a:t>
            </a:r>
          </a:p>
        </p:txBody>
      </p:sp>
      <p:pic>
        <p:nvPicPr>
          <p:cNvPr id="5" name="Picture 4" descr="A picture containing logo&#10;&#10;Description automatically generated">
            <a:extLst>
              <a:ext uri="{FF2B5EF4-FFF2-40B4-BE49-F238E27FC236}">
                <a16:creationId xmlns:a16="http://schemas.microsoft.com/office/drawing/2014/main" id="{09852458-B6FE-4D82-91DE-14C535B99004}"/>
              </a:ext>
            </a:extLst>
          </p:cNvPr>
          <p:cNvPicPr>
            <a:picLocks noChangeAspect="1"/>
          </p:cNvPicPr>
          <p:nvPr/>
        </p:nvPicPr>
        <p:blipFill rotWithShape="1">
          <a:blip r:embed="rId2">
            <a:extLst>
              <a:ext uri="{28A0092B-C50C-407E-A947-70E740481C1C}">
                <a14:useLocalDpi xmlns:a14="http://schemas.microsoft.com/office/drawing/2010/main" val="0"/>
              </a:ext>
            </a:extLst>
          </a:blip>
          <a:srcRect t="597" r="1" b="1"/>
          <a:stretch/>
        </p:blipFill>
        <p:spPr>
          <a:xfrm>
            <a:off x="5320996" y="1269495"/>
            <a:ext cx="6274296" cy="4319010"/>
          </a:xfrm>
          <a:prstGeom prst="rect">
            <a:avLst/>
          </a:prstGeom>
        </p:spPr>
      </p:pic>
    </p:spTree>
    <p:extLst>
      <p:ext uri="{BB962C8B-B14F-4D97-AF65-F5344CB8AC3E}">
        <p14:creationId xmlns:p14="http://schemas.microsoft.com/office/powerpoint/2010/main" val="190773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i="1" dirty="0"/>
              <a:t>Quick Checkup Criteria Selection</a:t>
            </a:r>
          </a:p>
        </p:txBody>
      </p:sp>
      <p:sp>
        <p:nvSpPr>
          <p:cNvPr id="3" name="Content Placeholder 2"/>
          <p:cNvSpPr>
            <a:spLocks noGrp="1"/>
          </p:cNvSpPr>
          <p:nvPr>
            <p:ph idx="1"/>
          </p:nvPr>
        </p:nvSpPr>
        <p:spPr>
          <a:xfrm>
            <a:off x="677334" y="1364974"/>
            <a:ext cx="9031110" cy="5397070"/>
          </a:xfrm>
        </p:spPr>
        <p:txBody>
          <a:bodyPr>
            <a:normAutofit fontScale="55000" lnSpcReduction="20000"/>
          </a:bodyPr>
          <a:lstStyle/>
          <a:p>
            <a:pPr>
              <a:buNone/>
            </a:pPr>
            <a:r>
              <a:rPr lang="en-IN" sz="2300" dirty="0">
                <a:solidFill>
                  <a:schemeClr val="accent1">
                    <a:lumMod val="75000"/>
                  </a:schemeClr>
                </a:solidFill>
                <a:latin typeface="Calibri" panose="020F0502020204030204" pitchFamily="34" charset="0"/>
                <a:cs typeface="Calibri" panose="020F0502020204030204" pitchFamily="34" charset="0"/>
              </a:rPr>
              <a:t>      The inputs we are getting from user in Quick checkup functionality is based on </a:t>
            </a:r>
            <a:r>
              <a:rPr lang="en-IN" sz="2300" b="1" dirty="0">
                <a:solidFill>
                  <a:schemeClr val="accent1">
                    <a:lumMod val="75000"/>
                  </a:schemeClr>
                </a:solidFill>
                <a:latin typeface="Calibri" panose="020F0502020204030204" pitchFamily="34" charset="0"/>
                <a:cs typeface="Calibri" panose="020F0502020204030204" pitchFamily="34" charset="0"/>
              </a:rPr>
              <a:t>Risk Factors</a:t>
            </a:r>
            <a:r>
              <a:rPr lang="en-IN" sz="2300" dirty="0">
                <a:solidFill>
                  <a:schemeClr val="accent1">
                    <a:lumMod val="75000"/>
                  </a:schemeClr>
                </a:solidFill>
                <a:latin typeface="Calibri" panose="020F0502020204030204" pitchFamily="34" charset="0"/>
                <a:cs typeface="Calibri" panose="020F0502020204030204" pitchFamily="34" charset="0"/>
              </a:rPr>
              <a:t>. Few of them are</a:t>
            </a:r>
          </a:p>
          <a:p>
            <a:r>
              <a:rPr lang="en-IN" sz="2600" b="1" dirty="0">
                <a:latin typeface="Calibri" panose="020F0502020204030204" pitchFamily="34" charset="0"/>
                <a:cs typeface="Calibri" panose="020F0502020204030204" pitchFamily="34" charset="0"/>
              </a:rPr>
              <a:t>Radiation exposure:</a:t>
            </a:r>
            <a:r>
              <a:rPr lang="en-IN" sz="2600" dirty="0">
                <a:latin typeface="Calibri" panose="020F0502020204030204" pitchFamily="34" charset="0"/>
                <a:cs typeface="Calibri" panose="020F0502020204030204" pitchFamily="34" charset="0"/>
              </a:rPr>
              <a:t> Women who, as children or young adults, had radiation therapy to the chest area as treatment for another cancer have a significantly increased risk for breast cancer.   </a:t>
            </a:r>
          </a:p>
          <a:p>
            <a:r>
              <a:rPr lang="en-IN" sz="2600" b="1" dirty="0">
                <a:latin typeface="Calibri" panose="020F0502020204030204" pitchFamily="34" charset="0"/>
                <a:cs typeface="Calibri" panose="020F0502020204030204" pitchFamily="34" charset="0"/>
              </a:rPr>
              <a:t>Menstrual history:</a:t>
            </a:r>
            <a:r>
              <a:rPr lang="en-IN" sz="2600" dirty="0">
                <a:latin typeface="Calibri" panose="020F0502020204030204" pitchFamily="34" charset="0"/>
                <a:cs typeface="Calibri" panose="020F0502020204030204" pitchFamily="34" charset="0"/>
              </a:rPr>
              <a:t> Women who start menstruation at an early age (before age 12) and/or menopause at an older age (after age 55) have a slightly higher risk of breast cancer. The increase in risk may be due to a longer lifetime exposure to the hormones estrogen and progesterone.</a:t>
            </a:r>
          </a:p>
          <a:p>
            <a:r>
              <a:rPr lang="en-IN" sz="2600" b="1" dirty="0">
                <a:latin typeface="Calibri" panose="020F0502020204030204" pitchFamily="34" charset="0"/>
                <a:cs typeface="Calibri" panose="020F0502020204030204" pitchFamily="34" charset="0"/>
              </a:rPr>
              <a:t>Family history:</a:t>
            </a:r>
            <a:r>
              <a:rPr lang="en-IN" sz="2600" dirty="0">
                <a:latin typeface="Calibri" panose="020F0502020204030204" pitchFamily="34" charset="0"/>
                <a:cs typeface="Calibri" panose="020F0502020204030204" pitchFamily="34" charset="0"/>
              </a:rPr>
              <a:t> Having a family history of breast cancer, particularly women with a mother, sister or daughter who has or had breast cancer, may double the risk.</a:t>
            </a:r>
          </a:p>
          <a:p>
            <a:r>
              <a:rPr lang="en-IN" sz="2600" b="1" dirty="0"/>
              <a:t>Personal history of breast cancer :</a:t>
            </a:r>
            <a:r>
              <a:rPr lang="en-IN" sz="2600" dirty="0">
                <a:latin typeface="Calibri" panose="020F0502020204030204" pitchFamily="34" charset="0"/>
                <a:cs typeface="Calibri" panose="020F0502020204030204" pitchFamily="34" charset="0"/>
              </a:rPr>
              <a:t>Women who have had breast cancer are more likely to get breast cancer a second time. Some non-cancerous breast diseases are associated with a higher risk of getting breast cancer.</a:t>
            </a:r>
          </a:p>
          <a:p>
            <a:r>
              <a:rPr lang="en-IN" sz="2600" b="1" dirty="0"/>
              <a:t>Reproductive history:</a:t>
            </a:r>
            <a:r>
              <a:rPr lang="en-IN" sz="2600" dirty="0"/>
              <a:t> </a:t>
            </a:r>
            <a:r>
              <a:rPr lang="en-IN" sz="2600" dirty="0">
                <a:latin typeface="Calibri" panose="020F0502020204030204" pitchFamily="34" charset="0"/>
                <a:cs typeface="Calibri" panose="020F0502020204030204" pitchFamily="34" charset="0"/>
              </a:rPr>
              <a:t>Having the first pregnancy after age 30, not breastfeeding, and never having a full-term pregnancy can raise breast cancer risk.</a:t>
            </a:r>
          </a:p>
          <a:p>
            <a:r>
              <a:rPr lang="en-IN" sz="2600" b="1" dirty="0"/>
              <a:t>Hormonal Use: </a:t>
            </a:r>
            <a:r>
              <a:rPr lang="en-IN" sz="2600" dirty="0">
                <a:latin typeface="Calibri" panose="020F0502020204030204" pitchFamily="34" charset="0"/>
                <a:cs typeface="Calibri" panose="020F0502020204030204" pitchFamily="34" charset="0"/>
              </a:rPr>
              <a:t>Some forms of hormone replacement therapy taken during menopause can raise risk for breast cancer when taken for more than five years. Certain birth control pills also have been found to raise breast cancer risk.</a:t>
            </a:r>
          </a:p>
          <a:p>
            <a:r>
              <a:rPr lang="en-IN" sz="2000" b="1" dirty="0"/>
              <a:t>Drinking alcohol.</a:t>
            </a:r>
            <a:r>
              <a:rPr lang="en-IN" sz="2000" dirty="0"/>
              <a:t> Studies show that a woman’s risk for breast cancer increases with the more alcohol she drinks.</a:t>
            </a:r>
          </a:p>
          <a:p>
            <a:r>
              <a:rPr lang="en-IN" sz="2000" b="1" dirty="0"/>
              <a:t>Personal history of breast cancer :</a:t>
            </a:r>
            <a:r>
              <a:rPr lang="en-IN" sz="2000" dirty="0"/>
              <a:t>Women who have had breast cancer are more likely to get breast cancer a second time. Some non-cancerous breast diseases are associated with a higher risk of getting breast cancer.</a:t>
            </a:r>
          </a:p>
          <a:p>
            <a:endParaRPr lang="en-IN" sz="2000" dirty="0"/>
          </a:p>
          <a:p>
            <a:endParaRPr lang="en-IN" sz="1900" dirty="0">
              <a:latin typeface="Calibri" panose="020F0502020204030204" pitchFamily="34" charset="0"/>
              <a:cs typeface="Calibri" panose="020F0502020204030204" pitchFamily="34" charset="0"/>
            </a:endParaRPr>
          </a:p>
          <a:p>
            <a:endParaRPr lang="en-IN" sz="1900" dirty="0">
              <a:latin typeface="Calibri" panose="020F0502020204030204" pitchFamily="34" charset="0"/>
              <a:cs typeface="Calibri" panose="020F0502020204030204" pitchFamily="34" charset="0"/>
            </a:endParaRPr>
          </a:p>
          <a:p>
            <a:pPr lvl="8"/>
            <a:r>
              <a:rPr lang="en-IN" sz="1000" dirty="0"/>
              <a:t>                                                                                                              </a:t>
            </a:r>
          </a:p>
          <a:p>
            <a:pPr lvl="8"/>
            <a:endParaRPr lang="en-IN" sz="1000" dirty="0"/>
          </a:p>
        </p:txBody>
      </p:sp>
      <p:pic>
        <p:nvPicPr>
          <p:cNvPr id="4" name="Picture 3" descr="A picture containing drawing&#10;&#10;Description automatically generated">
            <a:extLst>
              <a:ext uri="{FF2B5EF4-FFF2-40B4-BE49-F238E27FC236}">
                <a16:creationId xmlns:a16="http://schemas.microsoft.com/office/drawing/2014/main" id="{384774AD-E191-46A5-84A7-C81799C60E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7365" y="6143625"/>
            <a:ext cx="1417320" cy="4038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39E6-33B7-417D-BBC1-79F0FC2A86F8}"/>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Risk prediction</a:t>
            </a:r>
          </a:p>
        </p:txBody>
      </p:sp>
      <p:sp>
        <p:nvSpPr>
          <p:cNvPr id="22" name="Content Placeholder 2">
            <a:extLst>
              <a:ext uri="{FF2B5EF4-FFF2-40B4-BE49-F238E27FC236}">
                <a16:creationId xmlns:a16="http://schemas.microsoft.com/office/drawing/2014/main" id="{C0735110-4149-47CD-880F-7C9F931A37BD}"/>
              </a:ext>
            </a:extLst>
          </p:cNvPr>
          <p:cNvSpPr>
            <a:spLocks noGrp="1"/>
          </p:cNvSpPr>
          <p:nvPr>
            <p:ph idx="1"/>
          </p:nvPr>
        </p:nvSpPr>
        <p:spPr>
          <a:xfrm>
            <a:off x="583097" y="649480"/>
            <a:ext cx="7023934" cy="5546047"/>
          </a:xfrm>
        </p:spPr>
        <p:txBody>
          <a:bodyPr anchor="ctr">
            <a:normAutofit/>
          </a:bodyPr>
          <a:lstStyle/>
          <a:p>
            <a:r>
              <a:rPr lang="en-US" sz="2000" dirty="0">
                <a:latin typeface="Calibri" panose="020F0502020204030204" pitchFamily="34" charset="0"/>
                <a:cs typeface="Calibri" panose="020F0502020204030204" pitchFamily="34" charset="0"/>
              </a:rPr>
              <a:t>Multiple Linear regression was used for risk prediction.</a:t>
            </a:r>
          </a:p>
          <a:p>
            <a:r>
              <a:rPr lang="en-US" sz="2000" dirty="0">
                <a:latin typeface="Calibri" panose="020F0502020204030204" pitchFamily="34" charset="0"/>
                <a:cs typeface="Calibri" panose="020F0502020204030204" pitchFamily="34" charset="0"/>
              </a:rPr>
              <a:t>Regression analysis is a predictive modelling technique that analyzes the relation between the target or dependent variable and independent variable in a dataset.</a:t>
            </a:r>
          </a:p>
          <a:p>
            <a:r>
              <a:rPr lang="en-US" sz="2000" dirty="0">
                <a:latin typeface="Calibri" panose="020F0502020204030204" pitchFamily="34" charset="0"/>
                <a:cs typeface="Calibri" panose="020F0502020204030204" pitchFamily="34" charset="0"/>
              </a:rPr>
              <a:t>Multiple Linear Regression takes more than one predictor variable to predict the response variable.</a:t>
            </a:r>
          </a:p>
          <a:p>
            <a:r>
              <a:rPr lang="en-US" sz="2000" dirty="0">
                <a:latin typeface="Calibri" panose="020F0502020204030204" pitchFamily="34" charset="0"/>
                <a:cs typeface="Calibri" panose="020F0502020204030204" pitchFamily="34" charset="0"/>
              </a:rPr>
              <a:t>We are using numpy, pandas, sklearn and matplotlib for model training in multiple linear regression. </a:t>
            </a:r>
          </a:p>
        </p:txBody>
      </p:sp>
      <p:pic>
        <p:nvPicPr>
          <p:cNvPr id="7" name="Graphic 6" descr="Statistics">
            <a:extLst>
              <a:ext uri="{FF2B5EF4-FFF2-40B4-BE49-F238E27FC236}">
                <a16:creationId xmlns:a16="http://schemas.microsoft.com/office/drawing/2014/main" id="{9890FB2F-919B-4763-B338-A768423ABD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22824" y="1614615"/>
            <a:ext cx="3615776" cy="3615776"/>
          </a:xfrm>
          <a:prstGeom prst="rect">
            <a:avLst/>
          </a:prstGeom>
        </p:spPr>
      </p:pic>
      <p:sp>
        <p:nvSpPr>
          <p:cNvPr id="3" name="TextBox 2">
            <a:extLst>
              <a:ext uri="{FF2B5EF4-FFF2-40B4-BE49-F238E27FC236}">
                <a16:creationId xmlns:a16="http://schemas.microsoft.com/office/drawing/2014/main" id="{FC254CB3-A016-487B-8535-12E2E2EAE94F}"/>
              </a:ext>
            </a:extLst>
          </p:cNvPr>
          <p:cNvSpPr txBox="1"/>
          <p:nvPr/>
        </p:nvSpPr>
        <p:spPr>
          <a:xfrm>
            <a:off x="2928729" y="397565"/>
            <a:ext cx="4678301" cy="707886"/>
          </a:xfrm>
          <a:prstGeom prst="rect">
            <a:avLst/>
          </a:prstGeom>
          <a:noFill/>
        </p:spPr>
        <p:txBody>
          <a:bodyPr wrap="square" rtlCol="0">
            <a:spAutoFit/>
          </a:bodyPr>
          <a:lstStyle/>
          <a:p>
            <a:r>
              <a:rPr lang="en-US" sz="4000" b="1" dirty="0">
                <a:solidFill>
                  <a:schemeClr val="accent1">
                    <a:lumMod val="75000"/>
                  </a:schemeClr>
                </a:solidFill>
              </a:rPr>
              <a:t>RISK PREDICTION</a:t>
            </a:r>
          </a:p>
        </p:txBody>
      </p:sp>
      <p:pic>
        <p:nvPicPr>
          <p:cNvPr id="12" name="Picture 11" descr="A picture containing drawing&#10;&#10;Description automatically generated">
            <a:extLst>
              <a:ext uri="{FF2B5EF4-FFF2-40B4-BE49-F238E27FC236}">
                <a16:creationId xmlns:a16="http://schemas.microsoft.com/office/drawing/2014/main" id="{5549608F-4DB2-4C31-9324-3B052A7B7A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97365" y="6143625"/>
            <a:ext cx="1417320" cy="403860"/>
          </a:xfrm>
          <a:prstGeom prst="rect">
            <a:avLst/>
          </a:prstGeom>
        </p:spPr>
      </p:pic>
    </p:spTree>
    <p:extLst>
      <p:ext uri="{BB962C8B-B14F-4D97-AF65-F5344CB8AC3E}">
        <p14:creationId xmlns:p14="http://schemas.microsoft.com/office/powerpoint/2010/main" val="3072055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15EFAB3-0212-438D-AE8A-A21415A6BBBA}"/>
              </a:ext>
            </a:extLst>
          </p:cNvPr>
          <p:cNvPicPr>
            <a:picLocks noGrp="1" noChangeAspect="1"/>
          </p:cNvPicPr>
          <p:nvPr>
            <p:ph idx="1"/>
          </p:nvPr>
        </p:nvPicPr>
        <p:blipFill rotWithShape="1">
          <a:blip r:embed="rId2"/>
          <a:srcRect r="1315"/>
          <a:stretch/>
        </p:blipFill>
        <p:spPr>
          <a:xfrm>
            <a:off x="450575" y="212035"/>
            <a:ext cx="8839199" cy="617551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5ECE5666-6D1B-40F6-A669-F6A8AEBE6A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7365" y="6143625"/>
            <a:ext cx="1417320" cy="403860"/>
          </a:xfrm>
          <a:prstGeom prst="rect">
            <a:avLst/>
          </a:prstGeom>
        </p:spPr>
      </p:pic>
    </p:spTree>
    <p:extLst>
      <p:ext uri="{BB962C8B-B14F-4D97-AF65-F5344CB8AC3E}">
        <p14:creationId xmlns:p14="http://schemas.microsoft.com/office/powerpoint/2010/main" val="318477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7505DF2-CB3E-4B2B-8DBB-2EC33031196B}"/>
              </a:ext>
            </a:extLst>
          </p:cNvPr>
          <p:cNvPicPr>
            <a:picLocks noGrp="1" noChangeAspect="1"/>
          </p:cNvPicPr>
          <p:nvPr>
            <p:ph idx="1"/>
          </p:nvPr>
        </p:nvPicPr>
        <p:blipFill rotWithShape="1">
          <a:blip r:embed="rId2"/>
          <a:srcRect r="3538" b="1"/>
          <a:stretch/>
        </p:blipFill>
        <p:spPr>
          <a:xfrm>
            <a:off x="490332" y="526773"/>
            <a:ext cx="8892208" cy="58044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2D074776-069A-45E7-8A6A-964C58C1FF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7365" y="6143625"/>
            <a:ext cx="1417320" cy="403860"/>
          </a:xfrm>
          <a:prstGeom prst="rect">
            <a:avLst/>
          </a:prstGeom>
        </p:spPr>
      </p:pic>
    </p:spTree>
    <p:extLst>
      <p:ext uri="{BB962C8B-B14F-4D97-AF65-F5344CB8AC3E}">
        <p14:creationId xmlns:p14="http://schemas.microsoft.com/office/powerpoint/2010/main" val="347818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4CEF861-492E-4D2B-A708-985CCFAC4B89}"/>
              </a:ext>
            </a:extLst>
          </p:cNvPr>
          <p:cNvPicPr>
            <a:picLocks noGrp="1" noChangeAspect="1"/>
          </p:cNvPicPr>
          <p:nvPr>
            <p:ph idx="1"/>
          </p:nvPr>
        </p:nvPicPr>
        <p:blipFill rotWithShape="1">
          <a:blip r:embed="rId2"/>
          <a:srcRect r="322" b="2"/>
          <a:stretch/>
        </p:blipFill>
        <p:spPr>
          <a:xfrm>
            <a:off x="927652" y="1478948"/>
            <a:ext cx="8587409" cy="3900104"/>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A0440E1-DD68-46FF-B8E4-45AB561A6C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7365" y="6143625"/>
            <a:ext cx="1417320" cy="403860"/>
          </a:xfrm>
          <a:prstGeom prst="rect">
            <a:avLst/>
          </a:prstGeom>
        </p:spPr>
      </p:pic>
    </p:spTree>
    <p:extLst>
      <p:ext uri="{BB962C8B-B14F-4D97-AF65-F5344CB8AC3E}">
        <p14:creationId xmlns:p14="http://schemas.microsoft.com/office/powerpoint/2010/main" val="647367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BC58FE-9505-48B5-8DC8-C00A978EF5E4}"/>
              </a:ext>
            </a:extLst>
          </p:cNvPr>
          <p:cNvSpPr>
            <a:spLocks noGrp="1"/>
          </p:cNvSpPr>
          <p:nvPr>
            <p:ph idx="1"/>
          </p:nvPr>
        </p:nvSpPr>
        <p:spPr>
          <a:xfrm>
            <a:off x="838200" y="2239617"/>
            <a:ext cx="10515600" cy="3180522"/>
          </a:xfrm>
        </p:spPr>
        <p:txBody>
          <a:bodyPr/>
          <a:lstStyle/>
          <a:p>
            <a:r>
              <a:rPr lang="en-US" dirty="0"/>
              <a:t>Currently the features we are suggesting user  includes only exercises. Along with it we have also planned to include Diet plans for each cluster.</a:t>
            </a:r>
          </a:p>
          <a:p>
            <a:r>
              <a:rPr lang="en-US" dirty="0"/>
              <a:t>Accommodating Doctors into our Platform.</a:t>
            </a:r>
          </a:p>
          <a:p>
            <a:r>
              <a:rPr lang="en-US" dirty="0"/>
              <a:t>Addition of a video call feature for doctor and patient to interact.</a:t>
            </a:r>
          </a:p>
          <a:p>
            <a:r>
              <a:rPr lang="en-US" dirty="0"/>
              <a:t>Creating a discussion forum for people to interact with each other.</a:t>
            </a:r>
          </a:p>
          <a:p>
            <a:endParaRPr lang="en-US" dirty="0"/>
          </a:p>
          <a:p>
            <a:pPr marL="0" indent="0">
              <a:buNone/>
            </a:pPr>
            <a:endParaRPr lang="en-US" dirty="0"/>
          </a:p>
        </p:txBody>
      </p:sp>
      <p:pic>
        <p:nvPicPr>
          <p:cNvPr id="2050" name="Picture 2" descr="The Future Ideas European Thesis Competition 2014 -">
            <a:extLst>
              <a:ext uri="{FF2B5EF4-FFF2-40B4-BE49-F238E27FC236}">
                <a16:creationId xmlns:a16="http://schemas.microsoft.com/office/drawing/2014/main" id="{FE48BF48-4372-46E4-8F47-6DA31E9DF3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1" y="409299"/>
            <a:ext cx="6917635" cy="102856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drawing&#10;&#10;Description automatically generated">
            <a:extLst>
              <a:ext uri="{FF2B5EF4-FFF2-40B4-BE49-F238E27FC236}">
                <a16:creationId xmlns:a16="http://schemas.microsoft.com/office/drawing/2014/main" id="{65E81D9C-5BD6-4C64-A297-A86A5B5AA2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7365" y="6143625"/>
            <a:ext cx="1417320" cy="403860"/>
          </a:xfrm>
          <a:prstGeom prst="rect">
            <a:avLst/>
          </a:prstGeom>
        </p:spPr>
      </p:pic>
    </p:spTree>
    <p:extLst>
      <p:ext uri="{BB962C8B-B14F-4D97-AF65-F5344CB8AC3E}">
        <p14:creationId xmlns:p14="http://schemas.microsoft.com/office/powerpoint/2010/main" val="69107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404D6-DE48-4590-A945-624314E57CE0}"/>
              </a:ext>
            </a:extLst>
          </p:cNvPr>
          <p:cNvSpPr>
            <a:spLocks noGrp="1"/>
          </p:cNvSpPr>
          <p:nvPr>
            <p:ph type="title"/>
          </p:nvPr>
        </p:nvSpPr>
        <p:spPr>
          <a:xfrm>
            <a:off x="0" y="467096"/>
            <a:ext cx="10770919" cy="1320800"/>
          </a:xfrm>
        </p:spPr>
        <p:txBody>
          <a:bodyPr>
            <a:normAutofit/>
          </a:bodyPr>
          <a:lstStyle/>
          <a:p>
            <a:r>
              <a:rPr lang="en-US" dirty="0"/>
              <a:t>	  </a:t>
            </a:r>
            <a:r>
              <a:rPr lang="en-US" sz="3200" b="1" dirty="0"/>
              <a:t>Scalability, Usability, Advantages &amp; Business value</a:t>
            </a:r>
          </a:p>
        </p:txBody>
      </p:sp>
      <p:sp>
        <p:nvSpPr>
          <p:cNvPr id="3" name="Content Placeholder 2">
            <a:extLst>
              <a:ext uri="{FF2B5EF4-FFF2-40B4-BE49-F238E27FC236}">
                <a16:creationId xmlns:a16="http://schemas.microsoft.com/office/drawing/2014/main" id="{4ADD46BE-C2D2-40EF-99BB-38EF98D078BC}"/>
              </a:ext>
            </a:extLst>
          </p:cNvPr>
          <p:cNvSpPr>
            <a:spLocks noGrp="1"/>
          </p:cNvSpPr>
          <p:nvPr>
            <p:ph idx="1"/>
          </p:nvPr>
        </p:nvSpPr>
        <p:spPr>
          <a:xfrm>
            <a:off x="677334" y="1543793"/>
            <a:ext cx="8596668" cy="4497570"/>
          </a:xfrm>
        </p:spPr>
        <p:txBody>
          <a:bodyPr>
            <a:normAutofit/>
          </a:bodyPr>
          <a:lstStyle/>
          <a:p>
            <a:r>
              <a:rPr lang="en-US" dirty="0"/>
              <a:t>Dataset used in prediction  can be increased to a larger extent  so as to obtain much better and  accurate results.</a:t>
            </a:r>
          </a:p>
          <a:p>
            <a:r>
              <a:rPr lang="en-US" dirty="0"/>
              <a:t>It is more socially feasible and easy to use considering the application is designed keeping the  common people as users in mind and how useful it can be for the general public.</a:t>
            </a:r>
          </a:p>
          <a:p>
            <a:r>
              <a:rPr lang="en-US" dirty="0"/>
              <a:t>Early detection will help reduce deaths due to breast cancer and will create awareness among general public.</a:t>
            </a:r>
          </a:p>
          <a:p>
            <a:r>
              <a:rPr lang="en-US" dirty="0"/>
              <a:t>Coming to the point of cost factors since we are using open-source technologies it is also economically feasible.</a:t>
            </a:r>
          </a:p>
          <a:p>
            <a:r>
              <a:rPr lang="en-US" dirty="0"/>
              <a:t>Once we develop it as a mobile application, we can target way more audience using mobile as you know everyone has mobile nowadays.</a:t>
            </a:r>
          </a:p>
          <a:p>
            <a:r>
              <a:rPr lang="en-US" b="1" dirty="0"/>
              <a:t>Infosys Foundation</a:t>
            </a:r>
            <a:r>
              <a:rPr lang="en-US" dirty="0"/>
              <a:t> has programs in the areas of healthcare this application will make a difference in health care.</a:t>
            </a:r>
          </a:p>
          <a:p>
            <a:endParaRPr lang="en-US" dirty="0"/>
          </a:p>
          <a:p>
            <a:endParaRPr lang="en-US" dirty="0"/>
          </a:p>
          <a:p>
            <a:endParaRPr lang="en-US" dirty="0"/>
          </a:p>
        </p:txBody>
      </p:sp>
      <p:pic>
        <p:nvPicPr>
          <p:cNvPr id="4" name="Picture 3" descr="A picture containing drawing&#10;&#10;Description automatically generated">
            <a:extLst>
              <a:ext uri="{FF2B5EF4-FFF2-40B4-BE49-F238E27FC236}">
                <a16:creationId xmlns:a16="http://schemas.microsoft.com/office/drawing/2014/main" id="{D4442F8B-4E1A-48AC-A8DC-36AD193A75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7365" y="6143625"/>
            <a:ext cx="1417320" cy="403860"/>
          </a:xfrm>
          <a:prstGeom prst="rect">
            <a:avLst/>
          </a:prstGeom>
        </p:spPr>
      </p:pic>
    </p:spTree>
    <p:extLst>
      <p:ext uri="{BB962C8B-B14F-4D97-AF65-F5344CB8AC3E}">
        <p14:creationId xmlns:p14="http://schemas.microsoft.com/office/powerpoint/2010/main" val="927000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 shot of a computer&#10;&#10;Description automatically generated">
            <a:extLst>
              <a:ext uri="{FF2B5EF4-FFF2-40B4-BE49-F238E27FC236}">
                <a16:creationId xmlns:a16="http://schemas.microsoft.com/office/drawing/2014/main" id="{5CA162BB-7EFF-47B0-A334-8A634EDB68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3295" y="638299"/>
            <a:ext cx="3134162" cy="6258798"/>
          </a:xfrm>
          <a:prstGeom prst="rect">
            <a:avLst/>
          </a:prstGeom>
        </p:spPr>
      </p:pic>
      <p:sp>
        <p:nvSpPr>
          <p:cNvPr id="6" name="Rectangle 5">
            <a:extLst>
              <a:ext uri="{FF2B5EF4-FFF2-40B4-BE49-F238E27FC236}">
                <a16:creationId xmlns:a16="http://schemas.microsoft.com/office/drawing/2014/main" id="{A682DD6F-343F-4E57-8007-BE3288F4DABF}"/>
              </a:ext>
            </a:extLst>
          </p:cNvPr>
          <p:cNvSpPr/>
          <p:nvPr/>
        </p:nvSpPr>
        <p:spPr>
          <a:xfrm>
            <a:off x="403543" y="176634"/>
            <a:ext cx="4120956" cy="2585323"/>
          </a:xfrm>
          <a:prstGeom prst="rect">
            <a:avLst/>
          </a:prstGeom>
          <a:noFill/>
        </p:spPr>
        <p:txBody>
          <a:bodyPr wrap="square" lIns="91440" tIns="45720" rIns="91440" bIns="45720">
            <a:spAutoFit/>
          </a:bodyPr>
          <a:lstStyle/>
          <a:p>
            <a:pPr algn="ctr"/>
            <a:r>
              <a:rPr lang="en-US" sz="5400" b="0" cap="none" spc="0" dirty="0">
                <a:ln w="0"/>
                <a:solidFill>
                  <a:schemeClr val="accent1">
                    <a:lumMod val="50000"/>
                  </a:schemeClr>
                </a:solidFill>
                <a:effectLst>
                  <a:outerShdw blurRad="38100" dist="25400" dir="5400000" algn="ctr" rotWithShape="0">
                    <a:srgbClr val="6E747A">
                      <a:alpha val="43000"/>
                    </a:srgbClr>
                  </a:outerShdw>
                </a:effectLst>
              </a:rPr>
              <a:t>Mobile Reminder  Notification</a:t>
            </a:r>
          </a:p>
        </p:txBody>
      </p:sp>
    </p:spTree>
    <p:extLst>
      <p:ext uri="{BB962C8B-B14F-4D97-AF65-F5344CB8AC3E}">
        <p14:creationId xmlns:p14="http://schemas.microsoft.com/office/powerpoint/2010/main" val="387420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404D6-DE48-4590-A945-624314E57CE0}"/>
              </a:ext>
            </a:extLst>
          </p:cNvPr>
          <p:cNvSpPr>
            <a:spLocks noGrp="1"/>
          </p:cNvSpPr>
          <p:nvPr>
            <p:ph type="title"/>
          </p:nvPr>
        </p:nvSpPr>
        <p:spPr>
          <a:xfrm>
            <a:off x="677334" y="609600"/>
            <a:ext cx="8596668" cy="925689"/>
          </a:xfrm>
        </p:spPr>
        <p:txBody>
          <a:bodyPr>
            <a:normAutofit/>
          </a:bodyPr>
          <a:lstStyle/>
          <a:p>
            <a:r>
              <a:rPr lang="en-US" dirty="0"/>
              <a:t>	  </a:t>
            </a:r>
            <a:r>
              <a:rPr lang="en-US" sz="4400" b="1" dirty="0"/>
              <a:t>Code URL-</a:t>
            </a:r>
          </a:p>
        </p:txBody>
      </p:sp>
      <p:sp>
        <p:nvSpPr>
          <p:cNvPr id="3" name="Content Placeholder 2">
            <a:extLst>
              <a:ext uri="{FF2B5EF4-FFF2-40B4-BE49-F238E27FC236}">
                <a16:creationId xmlns:a16="http://schemas.microsoft.com/office/drawing/2014/main" id="{4ADD46BE-C2D2-40EF-99BB-38EF98D078BC}"/>
              </a:ext>
            </a:extLst>
          </p:cNvPr>
          <p:cNvSpPr>
            <a:spLocks noGrp="1"/>
          </p:cNvSpPr>
          <p:nvPr>
            <p:ph idx="1"/>
          </p:nvPr>
        </p:nvSpPr>
        <p:spPr/>
        <p:txBody>
          <a:bodyPr/>
          <a:lstStyle/>
          <a:p>
            <a:r>
              <a:rPr lang="en-US" dirty="0"/>
              <a:t>Python API [ML], Test Cases &amp; Postman Collection-https://github.com/vijayjeyakumar/BreastCancerSolutionAPI</a:t>
            </a:r>
          </a:p>
          <a:p>
            <a:r>
              <a:rPr lang="en-US" dirty="0"/>
              <a:t>Angular UI Code- </a:t>
            </a:r>
            <a:r>
              <a:rPr lang="en-US" dirty="0">
                <a:hlinkClick r:id="rId2"/>
              </a:rPr>
              <a:t>https://github.com/Suhabavan/BCareSolution/</a:t>
            </a:r>
            <a:endParaRPr lang="en-US" dirty="0"/>
          </a:p>
          <a:p>
            <a:endParaRPr lang="en-US" dirty="0"/>
          </a:p>
          <a:p>
            <a:endParaRPr lang="en-US" dirty="0"/>
          </a:p>
          <a:p>
            <a:endParaRPr lang="en-US" dirty="0"/>
          </a:p>
          <a:p>
            <a:endParaRPr lang="en-US" dirty="0"/>
          </a:p>
          <a:p>
            <a:endParaRPr lang="en-US" dirty="0"/>
          </a:p>
        </p:txBody>
      </p:sp>
      <p:pic>
        <p:nvPicPr>
          <p:cNvPr id="4" name="Picture 3" descr="A picture containing drawing&#10;&#10;Description automatically generated">
            <a:extLst>
              <a:ext uri="{FF2B5EF4-FFF2-40B4-BE49-F238E27FC236}">
                <a16:creationId xmlns:a16="http://schemas.microsoft.com/office/drawing/2014/main" id="{D4442F8B-4E1A-48AC-A8DC-36AD193A75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7365" y="6143625"/>
            <a:ext cx="1417320" cy="403860"/>
          </a:xfrm>
          <a:prstGeom prst="rect">
            <a:avLst/>
          </a:prstGeom>
        </p:spPr>
      </p:pic>
    </p:spTree>
    <p:extLst>
      <p:ext uri="{BB962C8B-B14F-4D97-AF65-F5344CB8AC3E}">
        <p14:creationId xmlns:p14="http://schemas.microsoft.com/office/powerpoint/2010/main" val="3177610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DE8DE2B-61C1-46D5-BEB8-521321C182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E012C92A-B902-4B69-BDCF-CCA3021FC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A2BDBC14-42A0-4182-BFBA-0751F6350C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902DC474-5BCC-4188-ACDC-AD63E6B18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7B427019-8592-4032-931B-4F27104C9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6E2CEA-A5BB-4CF7-B907-AE4DBF674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78D09D5A-29CC-4B32-9CE1-72E607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6DF3A3FC-950B-40B0-923D-0F0BC1A5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BCA0F2E1-CD3D-4521-9CCB-41A5CC6C5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9BA4F16A-21DC-462A-AD37-0A93C8B79E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B75EBDD-038D-4572-A372-114938295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21029ED5-F105-4DD2-99C8-1E44228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D621E68-BF28-4A1C-B1A2-4E55E139E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BE8BBE4D-F0DF-49B9-B75A-99DAC53AC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E0F07DDC-34A6-46A1-9DE9-2BBE2931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2CEB2BF9-B8DB-45B9-86EA-D197B5B1A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08B5BB34-3801-4E70-A981-FE007635E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38432A75-2CEB-463C-A8F2-ABB50A79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E7E850B8-C050-4597-8BEB-113FEC9A2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24ACC798-9CEC-4B6F-A8DD-F8E6FCCCF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1">
              <a:extLst>
                <a:ext uri="{FF2B5EF4-FFF2-40B4-BE49-F238E27FC236}">
                  <a16:creationId xmlns:a16="http://schemas.microsoft.com/office/drawing/2014/main" id="{1D58A8C6-1294-4CD9-89BC-F1E981A5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2">
              <a:extLst>
                <a:ext uri="{FF2B5EF4-FFF2-40B4-BE49-F238E27FC236}">
                  <a16:creationId xmlns:a16="http://schemas.microsoft.com/office/drawing/2014/main" id="{F32F2ED6-6143-46C4-A641-72D42732B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1" name="Rectangle 34">
            <a:extLst>
              <a:ext uri="{FF2B5EF4-FFF2-40B4-BE49-F238E27FC236}">
                <a16:creationId xmlns:a16="http://schemas.microsoft.com/office/drawing/2014/main" id="{5C9652B3-A450-4ED6-8FBF-F536BA60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graphical user interface&#10;&#10;Description automatically generated">
            <a:extLst>
              <a:ext uri="{FF2B5EF4-FFF2-40B4-BE49-F238E27FC236}">
                <a16:creationId xmlns:a16="http://schemas.microsoft.com/office/drawing/2014/main" id="{A3A2826F-1212-4855-9AD0-C56F60A7CB11}"/>
              </a:ext>
            </a:extLst>
          </p:cNvPr>
          <p:cNvPicPr>
            <a:picLocks noChangeAspect="1"/>
          </p:cNvPicPr>
          <p:nvPr/>
        </p:nvPicPr>
        <p:blipFill rotWithShape="1">
          <a:blip r:embed="rId2">
            <a:extLst>
              <a:ext uri="{28A0092B-C50C-407E-A947-70E740481C1C}">
                <a14:useLocalDpi xmlns:a14="http://schemas.microsoft.com/office/drawing/2010/main" val="0"/>
              </a:ext>
            </a:extLst>
          </a:blip>
          <a:srcRect t="12323" r="1" b="18750"/>
          <a:stretch/>
        </p:blipFill>
        <p:spPr>
          <a:xfrm>
            <a:off x="568452" y="571500"/>
            <a:ext cx="11055096" cy="5715000"/>
          </a:xfrm>
          <a:prstGeom prst="rect">
            <a:avLst/>
          </a:prstGeom>
        </p:spPr>
      </p:pic>
    </p:spTree>
    <p:extLst>
      <p:ext uri="{BB962C8B-B14F-4D97-AF65-F5344CB8AC3E}">
        <p14:creationId xmlns:p14="http://schemas.microsoft.com/office/powerpoint/2010/main" val="2778673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1051E-EBC5-46FF-BA15-46BE45825B07}"/>
              </a:ext>
            </a:extLst>
          </p:cNvPr>
          <p:cNvSpPr>
            <a:spLocks noGrp="1"/>
          </p:cNvSpPr>
          <p:nvPr>
            <p:ph type="title"/>
          </p:nvPr>
        </p:nvSpPr>
        <p:spPr>
          <a:xfrm>
            <a:off x="677334" y="609599"/>
            <a:ext cx="3843375" cy="5545667"/>
          </a:xfrm>
        </p:spPr>
        <p:txBody>
          <a:bodyPr anchor="ctr">
            <a:normAutofit/>
          </a:bodyPr>
          <a:lstStyle/>
          <a:p>
            <a:r>
              <a:rPr lang="en-US" b="1">
                <a:solidFill>
                  <a:schemeClr val="tx1">
                    <a:lumMod val="85000"/>
                    <a:lumOff val="15000"/>
                  </a:schemeClr>
                </a:solidFill>
              </a:rPr>
              <a:t>Problem Statement</a:t>
            </a:r>
          </a:p>
        </p:txBody>
      </p:sp>
      <p:sp>
        <p:nvSpPr>
          <p:cNvPr id="3" name="Content Placeholder 2">
            <a:extLst>
              <a:ext uri="{FF2B5EF4-FFF2-40B4-BE49-F238E27FC236}">
                <a16:creationId xmlns:a16="http://schemas.microsoft.com/office/drawing/2014/main" id="{BB61868C-A650-4F7C-840E-E855D2D28F4C}"/>
              </a:ext>
            </a:extLst>
          </p:cNvPr>
          <p:cNvSpPr>
            <a:spLocks noGrp="1"/>
          </p:cNvSpPr>
          <p:nvPr>
            <p:ph idx="1"/>
          </p:nvPr>
        </p:nvSpPr>
        <p:spPr>
          <a:xfrm>
            <a:off x="6116084" y="609600"/>
            <a:ext cx="5511296" cy="5545667"/>
          </a:xfrm>
        </p:spPr>
        <p:txBody>
          <a:bodyPr anchor="ctr">
            <a:normAutofit/>
          </a:bodyPr>
          <a:lstStyle/>
          <a:p>
            <a:pPr>
              <a:lnSpc>
                <a:spcPct val="90000"/>
              </a:lnSpc>
            </a:pPr>
            <a:r>
              <a:rPr lang="en-US" sz="1700" dirty="0">
                <a:solidFill>
                  <a:srgbClr val="FFFFFF"/>
                </a:solidFill>
              </a:rPr>
              <a:t>Breast cancer is the most common form of cancer women across the world, including in India. In fact, breast cancer accounts for a third of all the cancers that affect women in the country.</a:t>
            </a:r>
            <a:br>
              <a:rPr lang="en-US" sz="1700" dirty="0">
                <a:solidFill>
                  <a:srgbClr val="FFFFFF"/>
                </a:solidFill>
              </a:rPr>
            </a:br>
            <a:br>
              <a:rPr lang="en-US" sz="1700" dirty="0">
                <a:solidFill>
                  <a:srgbClr val="FFFFFF"/>
                </a:solidFill>
              </a:rPr>
            </a:br>
            <a:r>
              <a:rPr lang="en-US" sz="1700" dirty="0">
                <a:solidFill>
                  <a:srgbClr val="FFFFFF"/>
                </a:solidFill>
              </a:rPr>
              <a:t>Unfortunately, the prevalence of taboo and lack of awareness results in late presentation of the disease.</a:t>
            </a:r>
            <a:br>
              <a:rPr lang="en-US" sz="1700" dirty="0">
                <a:solidFill>
                  <a:srgbClr val="FFFFFF"/>
                </a:solidFill>
              </a:rPr>
            </a:br>
            <a:br>
              <a:rPr lang="en-US" sz="1700" dirty="0">
                <a:solidFill>
                  <a:srgbClr val="FFFFFF"/>
                </a:solidFill>
              </a:rPr>
            </a:br>
            <a:r>
              <a:rPr lang="en-US" sz="1700" dirty="0">
                <a:solidFill>
                  <a:srgbClr val="FFFFFF"/>
                </a:solidFill>
              </a:rPr>
              <a:t>According to an ICMR study, the age-</a:t>
            </a:r>
            <a:r>
              <a:rPr lang="en-US" sz="1700" dirty="0" err="1">
                <a:solidFill>
                  <a:srgbClr val="FFFFFF"/>
                </a:solidFill>
              </a:rPr>
              <a:t>standardised</a:t>
            </a:r>
            <a:r>
              <a:rPr lang="en-US" sz="1700" dirty="0">
                <a:solidFill>
                  <a:srgbClr val="FFFFFF"/>
                </a:solidFill>
              </a:rPr>
              <a:t> rate of breast cancer is approximately 25.8 per one lakh women and is expected to rise to 35 per one lakh women by 2026.</a:t>
            </a:r>
            <a:br>
              <a:rPr lang="en-US" sz="1700" dirty="0">
                <a:solidFill>
                  <a:srgbClr val="FFFFFF"/>
                </a:solidFill>
              </a:rPr>
            </a:br>
            <a:br>
              <a:rPr lang="en-US" sz="1700" dirty="0">
                <a:solidFill>
                  <a:srgbClr val="FFFFFF"/>
                </a:solidFill>
              </a:rPr>
            </a:br>
            <a:r>
              <a:rPr lang="en-US" dirty="0"/>
              <a:t>Early diagnosis of breast cancer accounts for only 30% of all reported cases in India, compared to 70% in the developed world and 70% of patients are diagnosed with cancer when the disease is far too advanced (stage 3 or 4).</a:t>
            </a:r>
            <a:br>
              <a:rPr lang="en-US" sz="1700" dirty="0">
                <a:solidFill>
                  <a:srgbClr val="FFFFFF"/>
                </a:solidFill>
              </a:rPr>
            </a:br>
            <a:br>
              <a:rPr lang="en-US" sz="1700" dirty="0">
                <a:solidFill>
                  <a:srgbClr val="FFFFFF"/>
                </a:solidFill>
              </a:rPr>
            </a:br>
            <a:endParaRPr lang="en-US" sz="1700" dirty="0">
              <a:solidFill>
                <a:srgbClr val="FFFFFF"/>
              </a:solidFill>
            </a:endParaRPr>
          </a:p>
        </p:txBody>
      </p:sp>
      <p:pic>
        <p:nvPicPr>
          <p:cNvPr id="14" name="Picture 13" descr="A picture containing drawing&#10;&#10;Description automatically generated">
            <a:extLst>
              <a:ext uri="{FF2B5EF4-FFF2-40B4-BE49-F238E27FC236}">
                <a16:creationId xmlns:a16="http://schemas.microsoft.com/office/drawing/2014/main" id="{D13AF170-D083-4EB4-8157-F5A9628893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7365" y="6143625"/>
            <a:ext cx="1417320" cy="403860"/>
          </a:xfrm>
          <a:prstGeom prst="rect">
            <a:avLst/>
          </a:prstGeom>
        </p:spPr>
      </p:pic>
    </p:spTree>
    <p:extLst>
      <p:ext uri="{BB962C8B-B14F-4D97-AF65-F5344CB8AC3E}">
        <p14:creationId xmlns:p14="http://schemas.microsoft.com/office/powerpoint/2010/main" val="6886990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E4B5-37AB-4452-B4B1-03F55233CE69}"/>
              </a:ext>
            </a:extLst>
          </p:cNvPr>
          <p:cNvSpPr>
            <a:spLocks noGrp="1"/>
          </p:cNvSpPr>
          <p:nvPr>
            <p:ph type="title"/>
          </p:nvPr>
        </p:nvSpPr>
        <p:spPr/>
        <p:txBody>
          <a:bodyPr>
            <a:normAutofit/>
          </a:bodyPr>
          <a:lstStyle/>
          <a:p>
            <a:r>
              <a:rPr lang="en-US" sz="4800" b="1" dirty="0"/>
              <a:t>Why B-Care???</a:t>
            </a:r>
          </a:p>
        </p:txBody>
      </p:sp>
      <p:sp>
        <p:nvSpPr>
          <p:cNvPr id="3" name="Content Placeholder 2">
            <a:extLst>
              <a:ext uri="{FF2B5EF4-FFF2-40B4-BE49-F238E27FC236}">
                <a16:creationId xmlns:a16="http://schemas.microsoft.com/office/drawing/2014/main" id="{9F84BE68-996B-4049-BD41-85EC58826708}"/>
              </a:ext>
            </a:extLst>
          </p:cNvPr>
          <p:cNvSpPr>
            <a:spLocks noGrp="1"/>
          </p:cNvSpPr>
          <p:nvPr>
            <p:ph idx="1"/>
          </p:nvPr>
        </p:nvSpPr>
        <p:spPr>
          <a:xfrm>
            <a:off x="677334" y="2266122"/>
            <a:ext cx="8596668" cy="3034748"/>
          </a:xfrm>
        </p:spPr>
        <p:txBody>
          <a:bodyPr>
            <a:normAutofit/>
          </a:bodyPr>
          <a:lstStyle/>
          <a:p>
            <a:r>
              <a:rPr lang="en-US" dirty="0"/>
              <a:t>Breast cancer is a taboo in our society and even in other developed countries. An application  like this can help people in early diagnosis even if they are shy to reach out to a doctor.</a:t>
            </a:r>
          </a:p>
          <a:p>
            <a:r>
              <a:rPr lang="en-US" dirty="0"/>
              <a:t>A simple yet powerful application where user is been provided with several essential  features  like Calculating  Risk, Exercise with goals and reminders, motivation, Awareness page and Real time data analysis</a:t>
            </a:r>
          </a:p>
          <a:p>
            <a:r>
              <a:rPr lang="en-US" dirty="0"/>
              <a:t>We live in a technology centric world and therefore more awareness can be created to general  public with help of these technologies.</a:t>
            </a:r>
          </a:p>
          <a:p>
            <a:endParaRPr lang="en-US" dirty="0"/>
          </a:p>
          <a:p>
            <a:endParaRPr lang="en-US" dirty="0"/>
          </a:p>
          <a:p>
            <a:endParaRPr lang="en-US" dirty="0"/>
          </a:p>
        </p:txBody>
      </p:sp>
      <p:pic>
        <p:nvPicPr>
          <p:cNvPr id="4" name="Picture 3" descr="A picture containing drawing&#10;&#10;Description automatically generated">
            <a:extLst>
              <a:ext uri="{FF2B5EF4-FFF2-40B4-BE49-F238E27FC236}">
                <a16:creationId xmlns:a16="http://schemas.microsoft.com/office/drawing/2014/main" id="{CB622EB9-198B-4D48-9192-3BD87C1E31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7365" y="6143625"/>
            <a:ext cx="1417320" cy="403860"/>
          </a:xfrm>
          <a:prstGeom prst="rect">
            <a:avLst/>
          </a:prstGeom>
        </p:spPr>
      </p:pic>
    </p:spTree>
    <p:extLst>
      <p:ext uri="{BB962C8B-B14F-4D97-AF65-F5344CB8AC3E}">
        <p14:creationId xmlns:p14="http://schemas.microsoft.com/office/powerpoint/2010/main" val="853324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C5786EA6-31F3-42A8-B1BA-319DE00CC0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68709"/>
            <a:ext cx="9148118" cy="6360583"/>
          </a:xfrm>
        </p:spPr>
      </p:pic>
      <p:pic>
        <p:nvPicPr>
          <p:cNvPr id="3" name="Picture 2" descr="Logo, company name&#10;&#10;Description automatically generated">
            <a:extLst>
              <a:ext uri="{FF2B5EF4-FFF2-40B4-BE49-F238E27FC236}">
                <a16:creationId xmlns:a16="http://schemas.microsoft.com/office/drawing/2014/main" id="{819ADC5F-15C7-475C-901D-1ACD644BD1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6858" y="2842538"/>
            <a:ext cx="2242165" cy="972560"/>
          </a:xfrm>
          <a:prstGeom prst="rect">
            <a:avLst/>
          </a:prstGeom>
        </p:spPr>
      </p:pic>
      <p:pic>
        <p:nvPicPr>
          <p:cNvPr id="6" name="Picture 5" descr="Logo&#10;&#10;Description automatically generated">
            <a:extLst>
              <a:ext uri="{FF2B5EF4-FFF2-40B4-BE49-F238E27FC236}">
                <a16:creationId xmlns:a16="http://schemas.microsoft.com/office/drawing/2014/main" id="{72B9A465-9F0E-4FF3-BEF7-5B1D78F1AB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9336" y="6003129"/>
            <a:ext cx="1301768" cy="675025"/>
          </a:xfrm>
          <a:prstGeom prst="rect">
            <a:avLst/>
          </a:prstGeom>
        </p:spPr>
      </p:pic>
      <p:pic>
        <p:nvPicPr>
          <p:cNvPr id="8" name="Picture 7" descr="Logo, company name&#10;&#10;Description automatically generated">
            <a:extLst>
              <a:ext uri="{FF2B5EF4-FFF2-40B4-BE49-F238E27FC236}">
                <a16:creationId xmlns:a16="http://schemas.microsoft.com/office/drawing/2014/main" id="{4E989735-DF0C-466A-9EF6-C6EA948AB7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76858" y="1148352"/>
            <a:ext cx="1091334" cy="985838"/>
          </a:xfrm>
          <a:prstGeom prst="rect">
            <a:avLst/>
          </a:prstGeom>
        </p:spPr>
      </p:pic>
      <p:pic>
        <p:nvPicPr>
          <p:cNvPr id="10" name="Picture 9" descr="A picture containing company name&#10;&#10;Description automatically generated">
            <a:extLst>
              <a:ext uri="{FF2B5EF4-FFF2-40B4-BE49-F238E27FC236}">
                <a16:creationId xmlns:a16="http://schemas.microsoft.com/office/drawing/2014/main" id="{03BE2DE4-8560-4A85-A351-9EFE6C6334C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33165" y="2989303"/>
            <a:ext cx="2076451" cy="679029"/>
          </a:xfrm>
          <a:prstGeom prst="rect">
            <a:avLst/>
          </a:prstGeom>
        </p:spPr>
      </p:pic>
      <p:sp>
        <p:nvSpPr>
          <p:cNvPr id="2" name="TextBox 1">
            <a:extLst>
              <a:ext uri="{FF2B5EF4-FFF2-40B4-BE49-F238E27FC236}">
                <a16:creationId xmlns:a16="http://schemas.microsoft.com/office/drawing/2014/main" id="{536ED4DC-858A-4302-ADCB-EB8E1BA18EAF}"/>
              </a:ext>
            </a:extLst>
          </p:cNvPr>
          <p:cNvSpPr txBox="1"/>
          <p:nvPr/>
        </p:nvSpPr>
        <p:spPr>
          <a:xfrm>
            <a:off x="1516381" y="1641271"/>
            <a:ext cx="1192955" cy="369332"/>
          </a:xfrm>
          <a:prstGeom prst="rect">
            <a:avLst/>
          </a:prstGeom>
          <a:noFill/>
        </p:spPr>
        <p:txBody>
          <a:bodyPr wrap="none" rtlCol="0">
            <a:spAutoFit/>
          </a:bodyPr>
          <a:lstStyle/>
          <a:p>
            <a:r>
              <a:rPr lang="en-US" dirty="0"/>
              <a:t>(Cordova)</a:t>
            </a:r>
          </a:p>
        </p:txBody>
      </p:sp>
      <p:sp>
        <p:nvSpPr>
          <p:cNvPr id="4" name="TextBox 3">
            <a:extLst>
              <a:ext uri="{FF2B5EF4-FFF2-40B4-BE49-F238E27FC236}">
                <a16:creationId xmlns:a16="http://schemas.microsoft.com/office/drawing/2014/main" id="{2D536380-5422-43A2-9868-5F975525FE56}"/>
              </a:ext>
            </a:extLst>
          </p:cNvPr>
          <p:cNvSpPr txBox="1"/>
          <p:nvPr/>
        </p:nvSpPr>
        <p:spPr>
          <a:xfrm>
            <a:off x="4260877" y="1641271"/>
            <a:ext cx="1138453" cy="369332"/>
          </a:xfrm>
          <a:prstGeom prst="rect">
            <a:avLst/>
          </a:prstGeom>
          <a:noFill/>
        </p:spPr>
        <p:txBody>
          <a:bodyPr wrap="none" rtlCol="0">
            <a:spAutoFit/>
          </a:bodyPr>
          <a:lstStyle/>
          <a:p>
            <a:r>
              <a:rPr lang="en-US" dirty="0"/>
              <a:t>(Angular)</a:t>
            </a:r>
          </a:p>
        </p:txBody>
      </p:sp>
      <p:pic>
        <p:nvPicPr>
          <p:cNvPr id="9" name="Picture 8" descr="A picture containing shape&#10;&#10;Description automatically generated">
            <a:extLst>
              <a:ext uri="{FF2B5EF4-FFF2-40B4-BE49-F238E27FC236}">
                <a16:creationId xmlns:a16="http://schemas.microsoft.com/office/drawing/2014/main" id="{EBE876C4-2BBE-41F3-A135-77E79176677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86507" y="1188832"/>
            <a:ext cx="1504952" cy="757238"/>
          </a:xfrm>
          <a:prstGeom prst="rect">
            <a:avLst/>
          </a:prstGeom>
        </p:spPr>
      </p:pic>
      <p:pic>
        <p:nvPicPr>
          <p:cNvPr id="12" name="Picture 11" descr="A picture containing logo&#10;&#10;Description automatically generated">
            <a:extLst>
              <a:ext uri="{FF2B5EF4-FFF2-40B4-BE49-F238E27FC236}">
                <a16:creationId xmlns:a16="http://schemas.microsoft.com/office/drawing/2014/main" id="{4BC443E6-4497-43AA-B909-0B720345892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18862" y="5864549"/>
            <a:ext cx="1301768" cy="813605"/>
          </a:xfrm>
          <a:prstGeom prst="rect">
            <a:avLst/>
          </a:prstGeom>
        </p:spPr>
      </p:pic>
      <p:pic>
        <p:nvPicPr>
          <p:cNvPr id="14" name="Picture 13" descr="Icon&#10;&#10;Description automatically generated">
            <a:extLst>
              <a:ext uri="{FF2B5EF4-FFF2-40B4-BE49-F238E27FC236}">
                <a16:creationId xmlns:a16="http://schemas.microsoft.com/office/drawing/2014/main" id="{76F48BE0-AF25-40D3-BB27-C5952EB6228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20629" y="5705595"/>
            <a:ext cx="1398065" cy="972559"/>
          </a:xfrm>
          <a:prstGeom prst="rect">
            <a:avLst/>
          </a:prstGeom>
        </p:spPr>
      </p:pic>
      <p:sp>
        <p:nvSpPr>
          <p:cNvPr id="15" name="TextBox 14">
            <a:extLst>
              <a:ext uri="{FF2B5EF4-FFF2-40B4-BE49-F238E27FC236}">
                <a16:creationId xmlns:a16="http://schemas.microsoft.com/office/drawing/2014/main" id="{CF00B28D-A8CF-4238-BA0B-B9CA6FD2C4EF}"/>
              </a:ext>
            </a:extLst>
          </p:cNvPr>
          <p:cNvSpPr txBox="1"/>
          <p:nvPr/>
        </p:nvSpPr>
        <p:spPr>
          <a:xfrm>
            <a:off x="2122311" y="3273600"/>
            <a:ext cx="2707793" cy="369332"/>
          </a:xfrm>
          <a:prstGeom prst="rect">
            <a:avLst/>
          </a:prstGeom>
          <a:noFill/>
        </p:spPr>
        <p:txBody>
          <a:bodyPr wrap="none" rtlCol="0">
            <a:spAutoFit/>
          </a:bodyPr>
          <a:lstStyle/>
          <a:p>
            <a:r>
              <a:rPr lang="en-US" dirty="0"/>
              <a:t>Python Flask Framework</a:t>
            </a:r>
          </a:p>
        </p:txBody>
      </p:sp>
    </p:spTree>
    <p:extLst>
      <p:ext uri="{BB962C8B-B14F-4D97-AF65-F5344CB8AC3E}">
        <p14:creationId xmlns:p14="http://schemas.microsoft.com/office/powerpoint/2010/main" val="369583964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666E9-22DA-46E4-ADC1-BFA4AA9082B9}"/>
              </a:ext>
            </a:extLst>
          </p:cNvPr>
          <p:cNvSpPr>
            <a:spLocks noGrp="1"/>
          </p:cNvSpPr>
          <p:nvPr>
            <p:ph type="ctrTitle"/>
          </p:nvPr>
        </p:nvSpPr>
        <p:spPr>
          <a:xfrm>
            <a:off x="6735098" y="1802297"/>
            <a:ext cx="4798142" cy="2438399"/>
          </a:xfrm>
        </p:spPr>
        <p:txBody>
          <a:bodyPr>
            <a:normAutofit/>
          </a:bodyPr>
          <a:lstStyle/>
          <a:p>
            <a:r>
              <a:rPr lang="en-US" dirty="0">
                <a:latin typeface="Arial Black" panose="020B0A04020102020204" pitchFamily="34" charset="0"/>
                <a:cs typeface="Aharoni" panose="020B0604020202020204" pitchFamily="2" charset="-79"/>
              </a:rPr>
              <a:t>ML DATA &amp; ALGORITHMS</a:t>
            </a:r>
            <a:endParaRPr lang="en-IN" dirty="0">
              <a:latin typeface="Arial Black" panose="020B0A04020102020204" pitchFamily="34" charset="0"/>
              <a:cs typeface="Aharoni" panose="020B0604020202020204" pitchFamily="2" charset="-79"/>
            </a:endParaRPr>
          </a:p>
        </p:txBody>
      </p:sp>
      <p:sp>
        <p:nvSpPr>
          <p:cNvPr id="10" name="Rounded Rectangle 7">
            <a:extLst>
              <a:ext uri="{FF2B5EF4-FFF2-40B4-BE49-F238E27FC236}">
                <a16:creationId xmlns:a16="http://schemas.microsoft.com/office/drawing/2014/main" id="{9DAC9F73-F9E1-419D-8673-AF4E754CE6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290" y="620720"/>
            <a:ext cx="5457375" cy="5597200"/>
          </a:xfrm>
          <a:prstGeom prst="roundRect">
            <a:avLst>
              <a:gd name="adj" fmla="val 3812"/>
            </a:avLst>
          </a:prstGeom>
          <a:solidFill>
            <a:srgbClr val="FFFFFF"/>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5" name="Picture 4" descr="A picture containing drawing&#10;&#10;Description automatically generated">
            <a:extLst>
              <a:ext uri="{FF2B5EF4-FFF2-40B4-BE49-F238E27FC236}">
                <a16:creationId xmlns:a16="http://schemas.microsoft.com/office/drawing/2014/main" id="{A7A726C6-8301-4766-AF2F-62F4A0150F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7365" y="6143625"/>
            <a:ext cx="1417320" cy="403860"/>
          </a:xfrm>
          <a:prstGeom prst="rect">
            <a:avLst/>
          </a:prstGeom>
        </p:spPr>
      </p:pic>
      <p:pic>
        <p:nvPicPr>
          <p:cNvPr id="3074" name="Picture 2" descr="There's an algorithm behind the most successful companies&quot; | BBVA">
            <a:extLst>
              <a:ext uri="{FF2B5EF4-FFF2-40B4-BE49-F238E27FC236}">
                <a16:creationId xmlns:a16="http://schemas.microsoft.com/office/drawing/2014/main" id="{4E76782A-924B-43ED-A12B-63FEC2FB5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4157" y="940904"/>
            <a:ext cx="4876800" cy="4943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5842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89FC4-272B-44DD-8096-E5E73B62B5FA}"/>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Clustering</a:t>
            </a:r>
          </a:p>
        </p:txBody>
      </p:sp>
      <p:sp>
        <p:nvSpPr>
          <p:cNvPr id="3" name="Content Placeholder 2">
            <a:extLst>
              <a:ext uri="{FF2B5EF4-FFF2-40B4-BE49-F238E27FC236}">
                <a16:creationId xmlns:a16="http://schemas.microsoft.com/office/drawing/2014/main" id="{07637DAA-C497-4F96-BC6B-8AF1DA5F94F2}"/>
              </a:ext>
            </a:extLst>
          </p:cNvPr>
          <p:cNvSpPr>
            <a:spLocks noGrp="1"/>
          </p:cNvSpPr>
          <p:nvPr>
            <p:ph idx="1"/>
          </p:nvPr>
        </p:nvSpPr>
        <p:spPr>
          <a:xfrm>
            <a:off x="466722" y="649480"/>
            <a:ext cx="7140309" cy="5546047"/>
          </a:xfrm>
        </p:spPr>
        <p:txBody>
          <a:bodyPr anchor="ctr">
            <a:normAutofit/>
          </a:bodyPr>
          <a:lstStyle/>
          <a:p>
            <a:r>
              <a:rPr lang="en-US" sz="2000" dirty="0"/>
              <a:t>We are using K-nearest neighbor algorithm for finding clusters for a particular user.</a:t>
            </a:r>
          </a:p>
          <a:p>
            <a:r>
              <a:rPr lang="en-US" sz="2000" dirty="0"/>
              <a:t>It belongs to supervised learning domain and used for  pattern recognition and data mining.</a:t>
            </a:r>
          </a:p>
          <a:p>
            <a:r>
              <a:rPr lang="en-US" sz="2000" dirty="0"/>
              <a:t>As K-nearest neighbor algorithm works well with smaller data sets and it is easy to implement over other algorithms, we went with K-nearest neighbor over other algorithms.</a:t>
            </a:r>
          </a:p>
          <a:p>
            <a:r>
              <a:rPr lang="en-US" sz="2000" dirty="0"/>
              <a:t>We are using numpy, pandas, sklearn and matplotlib for model training in K-nearest neighbor . </a:t>
            </a:r>
          </a:p>
          <a:p>
            <a:endParaRPr lang="en-US" sz="1700" dirty="0"/>
          </a:p>
        </p:txBody>
      </p:sp>
      <p:pic>
        <p:nvPicPr>
          <p:cNvPr id="7" name="Graphic 6" descr="Laptop Secure">
            <a:extLst>
              <a:ext uri="{FF2B5EF4-FFF2-40B4-BE49-F238E27FC236}">
                <a16:creationId xmlns:a16="http://schemas.microsoft.com/office/drawing/2014/main" id="{AFDF5768-8023-450A-B7F2-E085A3D594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16808" y="1614615"/>
            <a:ext cx="3615776" cy="3615776"/>
          </a:xfrm>
          <a:prstGeom prst="rect">
            <a:avLst/>
          </a:prstGeom>
        </p:spPr>
      </p:pic>
      <p:sp>
        <p:nvSpPr>
          <p:cNvPr id="4" name="TextBox 3">
            <a:extLst>
              <a:ext uri="{FF2B5EF4-FFF2-40B4-BE49-F238E27FC236}">
                <a16:creationId xmlns:a16="http://schemas.microsoft.com/office/drawing/2014/main" id="{5D1E7DBF-63E3-4C5C-BBC3-46A1116C7F1F}"/>
              </a:ext>
            </a:extLst>
          </p:cNvPr>
          <p:cNvSpPr txBox="1"/>
          <p:nvPr/>
        </p:nvSpPr>
        <p:spPr>
          <a:xfrm>
            <a:off x="3232149" y="264759"/>
            <a:ext cx="4094094" cy="769441"/>
          </a:xfrm>
          <a:prstGeom prst="rect">
            <a:avLst/>
          </a:prstGeom>
          <a:noFill/>
        </p:spPr>
        <p:txBody>
          <a:bodyPr wrap="square" rtlCol="0">
            <a:spAutoFit/>
          </a:bodyPr>
          <a:lstStyle/>
          <a:p>
            <a:r>
              <a:rPr lang="en-US" sz="4400" b="1" dirty="0">
                <a:solidFill>
                  <a:schemeClr val="accent1">
                    <a:lumMod val="75000"/>
                  </a:schemeClr>
                </a:solidFill>
              </a:rPr>
              <a:t>CLUSTERING</a:t>
            </a:r>
          </a:p>
        </p:txBody>
      </p:sp>
      <p:pic>
        <p:nvPicPr>
          <p:cNvPr id="12" name="Picture 11" descr="A picture containing drawing&#10;&#10;Description automatically generated">
            <a:extLst>
              <a:ext uri="{FF2B5EF4-FFF2-40B4-BE49-F238E27FC236}">
                <a16:creationId xmlns:a16="http://schemas.microsoft.com/office/drawing/2014/main" id="{918D3E4A-2800-4320-8CB9-4887670449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97365" y="6143625"/>
            <a:ext cx="1417320" cy="403860"/>
          </a:xfrm>
          <a:prstGeom prst="rect">
            <a:avLst/>
          </a:prstGeom>
        </p:spPr>
      </p:pic>
    </p:spTree>
    <p:extLst>
      <p:ext uri="{BB962C8B-B14F-4D97-AF65-F5344CB8AC3E}">
        <p14:creationId xmlns:p14="http://schemas.microsoft.com/office/powerpoint/2010/main" val="1815273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9D0855F-1512-49D6-9AB9-CFAC8E7065F9}"/>
              </a:ext>
            </a:extLst>
          </p:cNvPr>
          <p:cNvPicPr>
            <a:picLocks noGrp="1" noChangeAspect="1"/>
          </p:cNvPicPr>
          <p:nvPr>
            <p:ph idx="1"/>
          </p:nvPr>
        </p:nvPicPr>
        <p:blipFill rotWithShape="1">
          <a:blip r:embed="rId2"/>
          <a:srcRect r="4872" b="1"/>
          <a:stretch/>
        </p:blipFill>
        <p:spPr>
          <a:xfrm>
            <a:off x="477077" y="304800"/>
            <a:ext cx="8719931" cy="6215270"/>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5808C297-91C6-4A74-8CA6-7466439BC2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7365" y="6143625"/>
            <a:ext cx="1417320" cy="403860"/>
          </a:xfrm>
          <a:prstGeom prst="rect">
            <a:avLst/>
          </a:prstGeom>
        </p:spPr>
      </p:pic>
    </p:spTree>
    <p:extLst>
      <p:ext uri="{BB962C8B-B14F-4D97-AF65-F5344CB8AC3E}">
        <p14:creationId xmlns:p14="http://schemas.microsoft.com/office/powerpoint/2010/main" val="4286070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9A26638-EF9F-481D-9800-537930220025}"/>
              </a:ext>
            </a:extLst>
          </p:cNvPr>
          <p:cNvPicPr>
            <a:picLocks noGrp="1" noChangeAspect="1"/>
          </p:cNvPicPr>
          <p:nvPr>
            <p:ph idx="1"/>
          </p:nvPr>
        </p:nvPicPr>
        <p:blipFill rotWithShape="1">
          <a:blip r:embed="rId2"/>
          <a:srcRect r="2508"/>
          <a:stretch/>
        </p:blipFill>
        <p:spPr>
          <a:xfrm>
            <a:off x="196704" y="174032"/>
            <a:ext cx="11814054" cy="3726295"/>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88F6B1A5-BDFA-493A-942B-54D64C7670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7365" y="6143625"/>
            <a:ext cx="1417320" cy="403860"/>
          </a:xfrm>
          <a:prstGeom prst="rect">
            <a:avLst/>
          </a:prstGeom>
        </p:spPr>
      </p:pic>
    </p:spTree>
    <p:extLst>
      <p:ext uri="{BB962C8B-B14F-4D97-AF65-F5344CB8AC3E}">
        <p14:creationId xmlns:p14="http://schemas.microsoft.com/office/powerpoint/2010/main" val="730917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t>           Classification Of Clusters</a:t>
            </a:r>
            <a:endParaRPr lang="en-IN" dirty="0"/>
          </a:p>
        </p:txBody>
      </p:sp>
      <p:sp>
        <p:nvSpPr>
          <p:cNvPr id="3" name="Content Placeholder 2"/>
          <p:cNvSpPr>
            <a:spLocks noGrp="1"/>
          </p:cNvSpPr>
          <p:nvPr>
            <p:ph idx="1"/>
          </p:nvPr>
        </p:nvSpPr>
        <p:spPr>
          <a:xfrm>
            <a:off x="530087" y="2213113"/>
            <a:ext cx="9680713" cy="3419061"/>
          </a:xfrm>
        </p:spPr>
        <p:txBody>
          <a:bodyPr/>
          <a:lstStyle/>
          <a:p>
            <a:r>
              <a:rPr lang="en-IN" sz="2200" dirty="0"/>
              <a:t>The users are split in to various clusters once they take Quick checkup.</a:t>
            </a:r>
          </a:p>
          <a:p>
            <a:r>
              <a:rPr lang="en-IN" sz="2200" dirty="0"/>
              <a:t>Clustering is done based on their symptoms shown and age group they belong.</a:t>
            </a:r>
          </a:p>
          <a:p>
            <a:r>
              <a:rPr lang="en-IN" sz="2200" dirty="0"/>
              <a:t>The clustering of users in such groups helps to provide them  with cluster specific treatment details  and helps in suggesting exercises. </a:t>
            </a:r>
          </a:p>
          <a:p>
            <a:endParaRPr lang="en-IN" sz="2800" dirty="0"/>
          </a:p>
        </p:txBody>
      </p:sp>
      <p:pic>
        <p:nvPicPr>
          <p:cNvPr id="4" name="Picture 3" descr="A picture containing drawing&#10;&#10;Description automatically generated">
            <a:extLst>
              <a:ext uri="{FF2B5EF4-FFF2-40B4-BE49-F238E27FC236}">
                <a16:creationId xmlns:a16="http://schemas.microsoft.com/office/drawing/2014/main" id="{E60F3034-5C69-4398-9C84-308CBE5E0C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7365" y="6143625"/>
            <a:ext cx="1417320" cy="403860"/>
          </a:xfrm>
          <a:prstGeom prst="rect">
            <a:avLst/>
          </a:prstGeom>
        </p:spPr>
      </p:pic>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1028</Words>
  <Application>Microsoft Office PowerPoint</Application>
  <PresentationFormat>Widescreen</PresentationFormat>
  <Paragraphs>62</Paragraphs>
  <Slides>19</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19</vt:i4>
      </vt:variant>
    </vt:vector>
  </HeadingPairs>
  <TitlesOfParts>
    <vt:vector size="29" baseType="lpstr">
      <vt:lpstr>Arial</vt:lpstr>
      <vt:lpstr>Arial Black</vt:lpstr>
      <vt:lpstr>Calibri</vt:lpstr>
      <vt:lpstr>Calibri Light</vt:lpstr>
      <vt:lpstr>Century Gothic</vt:lpstr>
      <vt:lpstr>Trebuchet MS</vt:lpstr>
      <vt:lpstr>Wingdings 3</vt:lpstr>
      <vt:lpstr>Facet</vt:lpstr>
      <vt:lpstr>Mesh</vt:lpstr>
      <vt:lpstr>Office Theme</vt:lpstr>
      <vt:lpstr>B-CARE</vt:lpstr>
      <vt:lpstr>Problem Statement</vt:lpstr>
      <vt:lpstr>Why B-Care???</vt:lpstr>
      <vt:lpstr>PowerPoint Presentation</vt:lpstr>
      <vt:lpstr>ML DATA &amp; ALGORITHMS</vt:lpstr>
      <vt:lpstr>Clustering</vt:lpstr>
      <vt:lpstr>PowerPoint Presentation</vt:lpstr>
      <vt:lpstr>PowerPoint Presentation</vt:lpstr>
      <vt:lpstr>           Classification Of Clusters</vt:lpstr>
      <vt:lpstr>Quick Checkup Criteria Selection</vt:lpstr>
      <vt:lpstr>Risk prediction</vt:lpstr>
      <vt:lpstr>PowerPoint Presentation</vt:lpstr>
      <vt:lpstr>PowerPoint Presentation</vt:lpstr>
      <vt:lpstr>PowerPoint Presentation</vt:lpstr>
      <vt:lpstr>PowerPoint Presentation</vt:lpstr>
      <vt:lpstr>   Scalability, Usability, Advantages &amp; Business value</vt:lpstr>
      <vt:lpstr>PowerPoint Presentation</vt:lpstr>
      <vt:lpstr>   Code URL-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B-CARE</dc:title>
  <dc:creator>Vijay Jeyakumar</dc:creator>
  <cp:lastModifiedBy>Vijay Jeyakumar</cp:lastModifiedBy>
  <cp:revision>27</cp:revision>
  <dcterms:created xsi:type="dcterms:W3CDTF">2020-12-09T02:55:04Z</dcterms:created>
  <dcterms:modified xsi:type="dcterms:W3CDTF">2020-12-09T06:19:26Z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vijay.jeyakumar@ad.infosys.com</vt:lpwstr>
  </property>
  <property fmtid="{D5CDD505-2E9C-101B-9397-08002B2CF9AE}" pid="5" name="MSIP_Label_be4b3411-284d-4d31-bd4f-bc13ef7f1fd6_SetDate">
    <vt:lpwstr>2020-12-09T05:54:16.5185623Z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ActionId">
    <vt:lpwstr>6b59275f-f1e8-4e0f-8e61-95a9c82879ec</vt:lpwstr>
  </property>
  <property fmtid="{D5CDD505-2E9C-101B-9397-08002B2CF9AE}" pid="9" name="MSIP_Label_be4b3411-284d-4d31-bd4f-bc13ef7f1fd6_Extended_MSFT_Method">
    <vt:lpwstr>Automatic</vt:lpwstr>
  </property>
  <property fmtid="{D5CDD505-2E9C-101B-9397-08002B2CF9AE}" pid="10" name="MSIP_Label_a0819fa7-4367-4500-ba88-dd630d977609_Enabled">
    <vt:lpwstr>True</vt:lpwstr>
  </property>
  <property fmtid="{D5CDD505-2E9C-101B-9397-08002B2CF9AE}" pid="11" name="MSIP_Label_a0819fa7-4367-4500-ba88-dd630d977609_SiteId">
    <vt:lpwstr>63ce7d59-2f3e-42cd-a8cc-be764cff5eb6</vt:lpwstr>
  </property>
  <property fmtid="{D5CDD505-2E9C-101B-9397-08002B2CF9AE}" pid="12" name="MSIP_Label_a0819fa7-4367-4500-ba88-dd630d977609_Owner">
    <vt:lpwstr>vijay.jeyakumar@ad.infosys.com</vt:lpwstr>
  </property>
  <property fmtid="{D5CDD505-2E9C-101B-9397-08002B2CF9AE}" pid="13" name="MSIP_Label_a0819fa7-4367-4500-ba88-dd630d977609_SetDate">
    <vt:lpwstr>2020-12-09T05:54:16.5185623Z</vt:lpwstr>
  </property>
  <property fmtid="{D5CDD505-2E9C-101B-9397-08002B2CF9AE}" pid="14" name="MSIP_Label_a0819fa7-4367-4500-ba88-dd630d977609_Name">
    <vt:lpwstr>Companywide usage</vt:lpwstr>
  </property>
  <property fmtid="{D5CDD505-2E9C-101B-9397-08002B2CF9AE}" pid="15" name="MSIP_Label_a0819fa7-4367-4500-ba88-dd630d977609_Application">
    <vt:lpwstr>Microsoft Azure Information Protection</vt:lpwstr>
  </property>
  <property fmtid="{D5CDD505-2E9C-101B-9397-08002B2CF9AE}" pid="16" name="MSIP_Label_a0819fa7-4367-4500-ba88-dd630d977609_ActionId">
    <vt:lpwstr>6b59275f-f1e8-4e0f-8e61-95a9c82879ec</vt:lpwstr>
  </property>
  <property fmtid="{D5CDD505-2E9C-101B-9397-08002B2CF9AE}" pid="17" name="MSIP_Label_a0819fa7-4367-4500-ba88-dd630d977609_Parent">
    <vt:lpwstr>be4b3411-284d-4d31-bd4f-bc13ef7f1fd6</vt:lpwstr>
  </property>
  <property fmtid="{D5CDD505-2E9C-101B-9397-08002B2CF9AE}" pid="18" name="MSIP_Label_a0819fa7-4367-4500-ba88-dd630d977609_Extended_MSFT_Method">
    <vt:lpwstr>Automatic</vt:lpwstr>
  </property>
  <property fmtid="{D5CDD505-2E9C-101B-9397-08002B2CF9AE}" pid="19" name="Sensitivity">
    <vt:lpwstr>Internal Companywide usage</vt:lpwstr>
  </property>
</Properties>
</file>