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2" r:id="rId1"/>
  </p:sldMasterIdLst>
  <p:notesMasterIdLst>
    <p:notesMasterId r:id="rId24"/>
  </p:notesMasterIdLst>
  <p:handoutMasterIdLst>
    <p:handoutMasterId r:id="rId25"/>
  </p:handoutMasterIdLst>
  <p:sldIdLst>
    <p:sldId id="256" r:id="rId2"/>
    <p:sldId id="259" r:id="rId3"/>
    <p:sldId id="286" r:id="rId4"/>
    <p:sldId id="288" r:id="rId5"/>
    <p:sldId id="308" r:id="rId6"/>
    <p:sldId id="289" r:id="rId7"/>
    <p:sldId id="302" r:id="rId8"/>
    <p:sldId id="293" r:id="rId9"/>
    <p:sldId id="307" r:id="rId10"/>
    <p:sldId id="298" r:id="rId11"/>
    <p:sldId id="314" r:id="rId12"/>
    <p:sldId id="303" r:id="rId13"/>
    <p:sldId id="305" r:id="rId14"/>
    <p:sldId id="306" r:id="rId15"/>
    <p:sldId id="309" r:id="rId16"/>
    <p:sldId id="315" r:id="rId17"/>
    <p:sldId id="296" r:id="rId18"/>
    <p:sldId id="313" r:id="rId19"/>
    <p:sldId id="301" r:id="rId20"/>
    <p:sldId id="310" r:id="rId21"/>
    <p:sldId id="297" r:id="rId22"/>
    <p:sldId id="284" r:id="rId23"/>
  </p:sldIdLst>
  <p:sldSz cx="24387175" cy="13716000"/>
  <p:notesSz cx="6858000" cy="9144000"/>
  <p:custDataLst>
    <p:tags r:id="rId26"/>
  </p:custDataLst>
  <p:defaultTextStyle>
    <a:defPPr>
      <a:defRPr lang="en-US"/>
    </a:defPPr>
    <a:lvl1pPr marL="0" algn="l" defTabSz="2177278" rtl="0" eaLnBrk="1" latinLnBrk="0" hangingPunct="1">
      <a:defRPr sz="4300" kern="1200">
        <a:solidFill>
          <a:schemeClr val="tx1"/>
        </a:solidFill>
        <a:latin typeface="+mn-lt"/>
        <a:ea typeface="+mn-ea"/>
        <a:cs typeface="+mn-cs"/>
      </a:defRPr>
    </a:lvl1pPr>
    <a:lvl2pPr marL="1088639" algn="l" defTabSz="2177278" rtl="0" eaLnBrk="1" latinLnBrk="0" hangingPunct="1">
      <a:defRPr sz="4300" kern="1200">
        <a:solidFill>
          <a:schemeClr val="tx1"/>
        </a:solidFill>
        <a:latin typeface="+mn-lt"/>
        <a:ea typeface="+mn-ea"/>
        <a:cs typeface="+mn-cs"/>
      </a:defRPr>
    </a:lvl2pPr>
    <a:lvl3pPr marL="2177278" algn="l" defTabSz="2177278" rtl="0" eaLnBrk="1" latinLnBrk="0" hangingPunct="1">
      <a:defRPr sz="4300" kern="1200">
        <a:solidFill>
          <a:schemeClr val="tx1"/>
        </a:solidFill>
        <a:latin typeface="+mn-lt"/>
        <a:ea typeface="+mn-ea"/>
        <a:cs typeface="+mn-cs"/>
      </a:defRPr>
    </a:lvl3pPr>
    <a:lvl4pPr marL="3265917" algn="l" defTabSz="2177278" rtl="0" eaLnBrk="1" latinLnBrk="0" hangingPunct="1">
      <a:defRPr sz="4300" kern="1200">
        <a:solidFill>
          <a:schemeClr val="tx1"/>
        </a:solidFill>
        <a:latin typeface="+mn-lt"/>
        <a:ea typeface="+mn-ea"/>
        <a:cs typeface="+mn-cs"/>
      </a:defRPr>
    </a:lvl4pPr>
    <a:lvl5pPr marL="4354556" algn="l" defTabSz="2177278" rtl="0" eaLnBrk="1" latinLnBrk="0" hangingPunct="1">
      <a:defRPr sz="4300" kern="1200">
        <a:solidFill>
          <a:schemeClr val="tx1"/>
        </a:solidFill>
        <a:latin typeface="+mn-lt"/>
        <a:ea typeface="+mn-ea"/>
        <a:cs typeface="+mn-cs"/>
      </a:defRPr>
    </a:lvl5pPr>
    <a:lvl6pPr marL="5443195" algn="l" defTabSz="2177278" rtl="0" eaLnBrk="1" latinLnBrk="0" hangingPunct="1">
      <a:defRPr sz="4300" kern="1200">
        <a:solidFill>
          <a:schemeClr val="tx1"/>
        </a:solidFill>
        <a:latin typeface="+mn-lt"/>
        <a:ea typeface="+mn-ea"/>
        <a:cs typeface="+mn-cs"/>
      </a:defRPr>
    </a:lvl6pPr>
    <a:lvl7pPr marL="6531834" algn="l" defTabSz="2177278" rtl="0" eaLnBrk="1" latinLnBrk="0" hangingPunct="1">
      <a:defRPr sz="4300" kern="1200">
        <a:solidFill>
          <a:schemeClr val="tx1"/>
        </a:solidFill>
        <a:latin typeface="+mn-lt"/>
        <a:ea typeface="+mn-ea"/>
        <a:cs typeface="+mn-cs"/>
      </a:defRPr>
    </a:lvl7pPr>
    <a:lvl8pPr marL="7620472" algn="l" defTabSz="2177278" rtl="0" eaLnBrk="1" latinLnBrk="0" hangingPunct="1">
      <a:defRPr sz="4300" kern="1200">
        <a:solidFill>
          <a:schemeClr val="tx1"/>
        </a:solidFill>
        <a:latin typeface="+mn-lt"/>
        <a:ea typeface="+mn-ea"/>
        <a:cs typeface="+mn-cs"/>
      </a:defRPr>
    </a:lvl8pPr>
    <a:lvl9pPr marL="8709111" algn="l" defTabSz="2177278" rtl="0" eaLnBrk="1" latinLnBrk="0" hangingPunct="1">
      <a:defRPr sz="4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064" userDrawn="1">
          <p15:clr>
            <a:srgbClr val="A4A3A4"/>
          </p15:clr>
        </p15:guide>
        <p15:guide id="2" pos="14809" userDrawn="1">
          <p15:clr>
            <a:srgbClr val="A4A3A4"/>
          </p15:clr>
        </p15:guide>
        <p15:guide id="3" pos="769" userDrawn="1">
          <p15:clr>
            <a:srgbClr val="A4A3A4"/>
          </p15:clr>
        </p15:guide>
        <p15:guide id="4" orient="horz" pos="8568" userDrawn="1">
          <p15:clr>
            <a:srgbClr val="A4A3A4"/>
          </p15:clr>
        </p15:guide>
        <p15:guide id="5" pos="768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ng, Joy" initials="KJ" lastIdx="9" clrIdx="0">
    <p:extLst>
      <p:ext uri="{19B8F6BF-5375-455C-9EA6-DF929625EA0E}">
        <p15:presenceInfo xmlns:p15="http://schemas.microsoft.com/office/powerpoint/2012/main" userId="S-1-5-21-839522115-1383384898-515967899-57765" providerId="AD"/>
      </p:ext>
    </p:extLst>
  </p:cmAuthor>
  <p:cmAuthor id="2" name="mark lyons" initials="ml" lastIdx="2" clrIdx="1">
    <p:extLst>
      <p:ext uri="{19B8F6BF-5375-455C-9EA6-DF929625EA0E}">
        <p15:presenceInfo xmlns:p15="http://schemas.microsoft.com/office/powerpoint/2012/main" userId="16f8521b4e05536e" providerId="Windows Live"/>
      </p:ext>
    </p:extLst>
  </p:cmAuthor>
  <p:cmAuthor id="3" name="Vijay Karigowdara" initials="VK" lastIdx="2" clrIdx="2">
    <p:extLst>
      <p:ext uri="{19B8F6BF-5375-455C-9EA6-DF929625EA0E}">
        <p15:presenceInfo xmlns:p15="http://schemas.microsoft.com/office/powerpoint/2012/main" userId="S::vijay.karigowdara@microfocus.com::6387cc1f-a98f-487f-bbe7-448582ad1ce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B389"/>
    <a:srgbClr val="425563"/>
    <a:srgbClr val="0079EF"/>
    <a:srgbClr val="F48B34"/>
    <a:srgbClr val="FF6600"/>
    <a:srgbClr val="E9E5E4"/>
    <a:srgbClr val="1C61A4"/>
    <a:srgbClr val="000000"/>
    <a:srgbClr val="2BD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58" d="100"/>
          <a:sy n="58" d="100"/>
        </p:scale>
        <p:origin x="432" y="78"/>
      </p:cViewPr>
      <p:guideLst>
        <p:guide orient="horz" pos="8064"/>
        <p:guide pos="14809"/>
        <p:guide pos="769"/>
        <p:guide orient="horz" pos="8568"/>
        <p:guide pos="7681"/>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3240"/>
    </p:cViewPr>
  </p:sorterViewPr>
  <p:notesViewPr>
    <p:cSldViewPr snapToGrid="0">
      <p:cViewPr varScale="1">
        <p:scale>
          <a:sx n="98" d="100"/>
          <a:sy n="98" d="100"/>
        </p:scale>
        <p:origin x="351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MetricHPE" panose="020B0503030202060203"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BB85E02-E6F6-574D-844B-E7B4BD959329}" type="datetime8">
              <a:rPr lang="en-US" smtClean="0">
                <a:latin typeface="MetricHPE" panose="020B0503030202060203" pitchFamily="34" charset="0"/>
              </a:rPr>
              <a:t>7/8/2019 12:43 PM</a:t>
            </a:fld>
            <a:endParaRPr lang="en-US" dirty="0">
              <a:latin typeface="MetricHPE" panose="020B0503030202060203"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latin typeface="MetricHPE" panose="020B0503030202060203" pitchFamily="34" charset="0"/>
              </a:rPr>
              <a:t>Presenter Name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652DAE-B5EC-4834-8DA0-0285BBED333F}" type="slidenum">
              <a:rPr lang="en-US" smtClean="0">
                <a:latin typeface="MetricHPE" panose="020B0503030202060203" pitchFamily="34" charset="0"/>
              </a:rPr>
              <a:t>‹#›</a:t>
            </a:fld>
            <a:endParaRPr lang="en-US" dirty="0">
              <a:latin typeface="MetricHPE" panose="020B0503030202060203" pitchFamily="34" charset="0"/>
            </a:endParaRPr>
          </a:p>
        </p:txBody>
      </p:sp>
    </p:spTree>
    <p:extLst>
      <p:ext uri="{BB962C8B-B14F-4D97-AF65-F5344CB8AC3E}">
        <p14:creationId xmlns:p14="http://schemas.microsoft.com/office/powerpoint/2010/main" val="1060654713"/>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tricHPE" panose="020B050303020206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tricHPE" panose="020B0503030202060203" pitchFamily="34" charset="0"/>
              </a:defRPr>
            </a:lvl1pPr>
          </a:lstStyle>
          <a:p>
            <a:fld id="{92400D51-FE30-634A-87BC-8E4596F1BF3E}" type="datetime8">
              <a:rPr lang="en-US" smtClean="0"/>
              <a:pPr/>
              <a:t>7/8/2019 10:29 AM</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tricHPE" panose="020B0503030202060203" pitchFamily="34" charset="0"/>
              </a:defRPr>
            </a:lvl1pPr>
          </a:lstStyle>
          <a:p>
            <a:r>
              <a:rPr lang="en-US" dirty="0"/>
              <a:t>Presenter Name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tricHPE" panose="020B0503030202060203" pitchFamily="34" charset="0"/>
              </a:defRPr>
            </a:lvl1pPr>
          </a:lstStyle>
          <a:p>
            <a:fld id="{FAFD0A4E-C84B-4CA7-B282-E0CBFDBAC773}" type="slidenum">
              <a:rPr lang="en-US" smtClean="0"/>
              <a:pPr/>
              <a:t>‹#›</a:t>
            </a:fld>
            <a:endParaRPr lang="en-US" dirty="0"/>
          </a:p>
        </p:txBody>
      </p:sp>
    </p:spTree>
    <p:extLst>
      <p:ext uri="{BB962C8B-B14F-4D97-AF65-F5344CB8AC3E}">
        <p14:creationId xmlns:p14="http://schemas.microsoft.com/office/powerpoint/2010/main" val="156656468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etricHPE" panose="020B0503030202060203" pitchFamily="34" charset="0"/>
        <a:ea typeface="+mn-ea"/>
        <a:cs typeface="+mn-cs"/>
      </a:defRPr>
    </a:lvl1pPr>
    <a:lvl2pPr marL="457200" algn="l" defTabSz="914400" rtl="0" eaLnBrk="1" latinLnBrk="0" hangingPunct="1">
      <a:defRPr sz="1200" kern="1200">
        <a:solidFill>
          <a:schemeClr val="tx1"/>
        </a:solidFill>
        <a:latin typeface="MetricHPE" panose="020B0503030202060203" pitchFamily="34" charset="0"/>
        <a:ea typeface="+mn-ea"/>
        <a:cs typeface="+mn-cs"/>
      </a:defRPr>
    </a:lvl2pPr>
    <a:lvl3pPr marL="914400" algn="l" defTabSz="914400" rtl="0" eaLnBrk="1" latinLnBrk="0" hangingPunct="1">
      <a:defRPr sz="1200" kern="1200">
        <a:solidFill>
          <a:schemeClr val="tx1"/>
        </a:solidFill>
        <a:latin typeface="MetricHPE" panose="020B0503030202060203" pitchFamily="34" charset="0"/>
        <a:ea typeface="+mn-ea"/>
        <a:cs typeface="+mn-cs"/>
      </a:defRPr>
    </a:lvl3pPr>
    <a:lvl4pPr marL="1371600" algn="l" defTabSz="914400" rtl="0" eaLnBrk="1" latinLnBrk="0" hangingPunct="1">
      <a:defRPr sz="1200" kern="1200">
        <a:solidFill>
          <a:schemeClr val="tx1"/>
        </a:solidFill>
        <a:latin typeface="MetricHPE" panose="020B0503030202060203" pitchFamily="34" charset="0"/>
        <a:ea typeface="+mn-ea"/>
        <a:cs typeface="+mn-cs"/>
      </a:defRPr>
    </a:lvl4pPr>
    <a:lvl5pPr marL="1828800" algn="l" defTabSz="914400" rtl="0" eaLnBrk="1" latinLnBrk="0" hangingPunct="1">
      <a:defRPr sz="1200" kern="1200">
        <a:solidFill>
          <a:schemeClr val="tx1"/>
        </a:solidFill>
        <a:latin typeface="MetricHPE" panose="020B050303020206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lue Title Slide">
    <p:spTree>
      <p:nvGrpSpPr>
        <p:cNvPr id="1" name=""/>
        <p:cNvGrpSpPr/>
        <p:nvPr/>
      </p:nvGrpSpPr>
      <p:grpSpPr>
        <a:xfrm>
          <a:off x="0" y="0"/>
          <a:ext cx="0" cy="0"/>
          <a:chOff x="0" y="0"/>
          <a:chExt cx="0" cy="0"/>
        </a:xfrm>
      </p:grpSpPr>
      <p:pic>
        <p:nvPicPr>
          <p:cNvPr id="38" name="Picture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7175" cy="13716000"/>
          </a:xfrm>
          <a:prstGeom prst="rect">
            <a:avLst/>
          </a:prstGeom>
        </p:spPr>
      </p:pic>
      <p:sp>
        <p:nvSpPr>
          <p:cNvPr id="2" name="Title 1"/>
          <p:cNvSpPr>
            <a:spLocks noGrp="1"/>
          </p:cNvSpPr>
          <p:nvPr>
            <p:ph type="ctrTitle"/>
          </p:nvPr>
        </p:nvSpPr>
        <p:spPr>
          <a:xfrm>
            <a:off x="1829038" y="7228474"/>
            <a:ext cx="21161971" cy="3291840"/>
          </a:xfrm>
        </p:spPr>
        <p:txBody>
          <a:bodyPr anchor="t">
            <a:normAutofit/>
          </a:bodyPr>
          <a:lstStyle>
            <a:lvl1pPr algn="l">
              <a:defRPr sz="9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829038" y="10520316"/>
            <a:ext cx="8541608" cy="1723724"/>
          </a:xfrm>
        </p:spPr>
        <p:txBody>
          <a:bodyPr>
            <a:normAutofit/>
          </a:bodyPr>
          <a:lstStyle>
            <a:lvl1pPr marL="0" indent="0" algn="l">
              <a:lnSpc>
                <a:spcPct val="100000"/>
              </a:lnSpc>
              <a:spcAft>
                <a:spcPts val="1200"/>
              </a:spcAft>
              <a:buNone/>
              <a:defRPr sz="32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774" y="1467725"/>
            <a:ext cx="4629665" cy="999878"/>
          </a:xfrm>
          <a:prstGeom prst="rect">
            <a:avLst/>
          </a:prstGeom>
        </p:spPr>
      </p:pic>
      <p:sp>
        <p:nvSpPr>
          <p:cNvPr id="39" name="Rectangle 38"/>
          <p:cNvSpPr/>
          <p:nvPr/>
        </p:nvSpPr>
        <p:spPr>
          <a:xfrm>
            <a:off x="2095774" y="1"/>
            <a:ext cx="4629665" cy="304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solidFill>
                <a:prstClr val="white"/>
              </a:solidFill>
            </a:endParaRPr>
          </a:p>
        </p:txBody>
      </p:sp>
      <p:grpSp>
        <p:nvGrpSpPr>
          <p:cNvPr id="23" name="Group 22"/>
          <p:cNvGrpSpPr/>
          <p:nvPr/>
        </p:nvGrpSpPr>
        <p:grpSpPr>
          <a:xfrm>
            <a:off x="21131719" y="12898811"/>
            <a:ext cx="1480925" cy="358542"/>
            <a:chOff x="-504825" y="3757613"/>
            <a:chExt cx="1009650" cy="244475"/>
          </a:xfrm>
          <a:solidFill>
            <a:schemeClr val="bg1">
              <a:lumMod val="85000"/>
            </a:schemeClr>
          </a:solidFill>
        </p:grpSpPr>
        <p:sp>
          <p:nvSpPr>
            <p:cNvPr id="24" name="Freeform 5"/>
            <p:cNvSpPr>
              <a:spLocks/>
            </p:cNvSpPr>
            <p:nvPr userDrawn="1"/>
          </p:nvSpPr>
          <p:spPr bwMode="auto">
            <a:xfrm>
              <a:off x="-504825" y="3808413"/>
              <a:ext cx="193675" cy="193675"/>
            </a:xfrm>
            <a:custGeom>
              <a:avLst/>
              <a:gdLst>
                <a:gd name="T0" fmla="*/ 0 w 122"/>
                <a:gd name="T1" fmla="*/ 122 h 122"/>
                <a:gd name="T2" fmla="*/ 0 w 122"/>
                <a:gd name="T3" fmla="*/ 0 h 122"/>
                <a:gd name="T4" fmla="*/ 30 w 122"/>
                <a:gd name="T5" fmla="*/ 0 h 122"/>
                <a:gd name="T6" fmla="*/ 30 w 122"/>
                <a:gd name="T7" fmla="*/ 92 h 122"/>
                <a:gd name="T8" fmla="*/ 122 w 122"/>
                <a:gd name="T9" fmla="*/ 92 h 122"/>
                <a:gd name="T10" fmla="*/ 122 w 122"/>
                <a:gd name="T11" fmla="*/ 122 h 122"/>
                <a:gd name="T12" fmla="*/ 0 w 122"/>
                <a:gd name="T13" fmla="*/ 122 h 122"/>
                <a:gd name="T14" fmla="*/ 0 w 122"/>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2">
                  <a:moveTo>
                    <a:pt x="0" y="122"/>
                  </a:moveTo>
                  <a:lnTo>
                    <a:pt x="0" y="0"/>
                  </a:lnTo>
                  <a:lnTo>
                    <a:pt x="30" y="0"/>
                  </a:lnTo>
                  <a:lnTo>
                    <a:pt x="30" y="92"/>
                  </a:lnTo>
                  <a:lnTo>
                    <a:pt x="122" y="92"/>
                  </a:lnTo>
                  <a:lnTo>
                    <a:pt x="122" y="122"/>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25" name="Freeform 6"/>
            <p:cNvSpPr>
              <a:spLocks/>
            </p:cNvSpPr>
            <p:nvPr userDrawn="1"/>
          </p:nvSpPr>
          <p:spPr bwMode="auto">
            <a:xfrm>
              <a:off x="-457200" y="3763963"/>
              <a:ext cx="193675" cy="190500"/>
            </a:xfrm>
            <a:custGeom>
              <a:avLst/>
              <a:gdLst>
                <a:gd name="T0" fmla="*/ 0 w 122"/>
                <a:gd name="T1" fmla="*/ 28 h 120"/>
                <a:gd name="T2" fmla="*/ 0 w 122"/>
                <a:gd name="T3" fmla="*/ 0 h 120"/>
                <a:gd name="T4" fmla="*/ 122 w 122"/>
                <a:gd name="T5" fmla="*/ 0 h 120"/>
                <a:gd name="T6" fmla="*/ 122 w 122"/>
                <a:gd name="T7" fmla="*/ 120 h 120"/>
                <a:gd name="T8" fmla="*/ 92 w 122"/>
                <a:gd name="T9" fmla="*/ 120 h 120"/>
                <a:gd name="T10" fmla="*/ 92 w 122"/>
                <a:gd name="T11" fmla="*/ 28 h 120"/>
                <a:gd name="T12" fmla="*/ 0 w 122"/>
                <a:gd name="T13" fmla="*/ 28 h 120"/>
                <a:gd name="T14" fmla="*/ 0 w 122"/>
                <a:gd name="T15" fmla="*/ 28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0">
                  <a:moveTo>
                    <a:pt x="0" y="28"/>
                  </a:moveTo>
                  <a:lnTo>
                    <a:pt x="0" y="0"/>
                  </a:lnTo>
                  <a:lnTo>
                    <a:pt x="122" y="0"/>
                  </a:lnTo>
                  <a:lnTo>
                    <a:pt x="122" y="120"/>
                  </a:lnTo>
                  <a:lnTo>
                    <a:pt x="92" y="120"/>
                  </a:lnTo>
                  <a:lnTo>
                    <a:pt x="92"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26" name="Freeform 7"/>
            <p:cNvSpPr>
              <a:spLocks/>
            </p:cNvSpPr>
            <p:nvPr userDrawn="1"/>
          </p:nvSpPr>
          <p:spPr bwMode="auto">
            <a:xfrm>
              <a:off x="-209550" y="3763963"/>
              <a:ext cx="111125" cy="101600"/>
            </a:xfrm>
            <a:custGeom>
              <a:avLst/>
              <a:gdLst>
                <a:gd name="T0" fmla="*/ 70 w 70"/>
                <a:gd name="T1" fmla="*/ 64 h 64"/>
                <a:gd name="T2" fmla="*/ 70 w 70"/>
                <a:gd name="T3" fmla="*/ 0 h 64"/>
                <a:gd name="T4" fmla="*/ 58 w 70"/>
                <a:gd name="T5" fmla="*/ 0 h 64"/>
                <a:gd name="T6" fmla="*/ 36 w 70"/>
                <a:gd name="T7" fmla="*/ 32 h 64"/>
                <a:gd name="T8" fmla="*/ 14 w 70"/>
                <a:gd name="T9" fmla="*/ 0 h 64"/>
                <a:gd name="T10" fmla="*/ 0 w 70"/>
                <a:gd name="T11" fmla="*/ 0 h 64"/>
                <a:gd name="T12" fmla="*/ 0 w 70"/>
                <a:gd name="T13" fmla="*/ 64 h 64"/>
                <a:gd name="T14" fmla="*/ 14 w 70"/>
                <a:gd name="T15" fmla="*/ 64 h 64"/>
                <a:gd name="T16" fmla="*/ 14 w 70"/>
                <a:gd name="T17" fmla="*/ 22 h 64"/>
                <a:gd name="T18" fmla="*/ 32 w 70"/>
                <a:gd name="T19" fmla="*/ 48 h 64"/>
                <a:gd name="T20" fmla="*/ 40 w 70"/>
                <a:gd name="T21" fmla="*/ 48 h 64"/>
                <a:gd name="T22" fmla="*/ 58 w 70"/>
                <a:gd name="T23" fmla="*/ 22 h 64"/>
                <a:gd name="T24" fmla="*/ 58 w 70"/>
                <a:gd name="T25" fmla="*/ 64 h 64"/>
                <a:gd name="T26" fmla="*/ 70 w 70"/>
                <a:gd name="T27" fmla="*/ 64 h 64"/>
                <a:gd name="T28" fmla="*/ 70 w 70"/>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4">
                  <a:moveTo>
                    <a:pt x="70" y="64"/>
                  </a:moveTo>
                  <a:lnTo>
                    <a:pt x="70" y="0"/>
                  </a:lnTo>
                  <a:lnTo>
                    <a:pt x="58" y="0"/>
                  </a:lnTo>
                  <a:lnTo>
                    <a:pt x="36" y="32"/>
                  </a:lnTo>
                  <a:lnTo>
                    <a:pt x="14" y="0"/>
                  </a:lnTo>
                  <a:lnTo>
                    <a:pt x="0" y="0"/>
                  </a:lnTo>
                  <a:lnTo>
                    <a:pt x="0" y="64"/>
                  </a:lnTo>
                  <a:lnTo>
                    <a:pt x="14" y="64"/>
                  </a:lnTo>
                  <a:lnTo>
                    <a:pt x="14" y="22"/>
                  </a:lnTo>
                  <a:lnTo>
                    <a:pt x="32" y="48"/>
                  </a:lnTo>
                  <a:lnTo>
                    <a:pt x="40" y="48"/>
                  </a:lnTo>
                  <a:lnTo>
                    <a:pt x="58" y="22"/>
                  </a:lnTo>
                  <a:lnTo>
                    <a:pt x="58" y="64"/>
                  </a:lnTo>
                  <a:lnTo>
                    <a:pt x="70" y="64"/>
                  </a:lnTo>
                  <a:lnTo>
                    <a:pt x="7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27" name="Freeform 8"/>
            <p:cNvSpPr>
              <a:spLocks/>
            </p:cNvSpPr>
            <p:nvPr userDrawn="1"/>
          </p:nvSpPr>
          <p:spPr bwMode="auto">
            <a:xfrm>
              <a:off x="-44450" y="3763963"/>
              <a:ext cx="19050" cy="101600"/>
            </a:xfrm>
            <a:custGeom>
              <a:avLst/>
              <a:gdLst>
                <a:gd name="T0" fmla="*/ 0 w 12"/>
                <a:gd name="T1" fmla="*/ 64 h 64"/>
                <a:gd name="T2" fmla="*/ 12 w 12"/>
                <a:gd name="T3" fmla="*/ 64 h 64"/>
                <a:gd name="T4" fmla="*/ 12 w 12"/>
                <a:gd name="T5" fmla="*/ 0 h 64"/>
                <a:gd name="T6" fmla="*/ 0 w 12"/>
                <a:gd name="T7" fmla="*/ 0 h 64"/>
                <a:gd name="T8" fmla="*/ 0 w 12"/>
                <a:gd name="T9" fmla="*/ 64 h 64"/>
                <a:gd name="T10" fmla="*/ 0 w 12"/>
                <a:gd name="T11" fmla="*/ 64 h 64"/>
              </a:gdLst>
              <a:ahLst/>
              <a:cxnLst>
                <a:cxn ang="0">
                  <a:pos x="T0" y="T1"/>
                </a:cxn>
                <a:cxn ang="0">
                  <a:pos x="T2" y="T3"/>
                </a:cxn>
                <a:cxn ang="0">
                  <a:pos x="T4" y="T5"/>
                </a:cxn>
                <a:cxn ang="0">
                  <a:pos x="T6" y="T7"/>
                </a:cxn>
                <a:cxn ang="0">
                  <a:pos x="T8" y="T9"/>
                </a:cxn>
                <a:cxn ang="0">
                  <a:pos x="T10" y="T11"/>
                </a:cxn>
              </a:cxnLst>
              <a:rect l="0" t="0" r="r" b="b"/>
              <a:pathLst>
                <a:path w="12" h="64">
                  <a:moveTo>
                    <a:pt x="0" y="64"/>
                  </a:moveTo>
                  <a:lnTo>
                    <a:pt x="12" y="64"/>
                  </a:lnTo>
                  <a:lnTo>
                    <a:pt x="12" y="0"/>
                  </a:lnTo>
                  <a:lnTo>
                    <a:pt x="0" y="0"/>
                  </a:lnTo>
                  <a:lnTo>
                    <a:pt x="0" y="64"/>
                  </a:lnTo>
                  <a:lnTo>
                    <a:pt x="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28" name="Freeform 9"/>
            <p:cNvSpPr>
              <a:spLocks/>
            </p:cNvSpPr>
            <p:nvPr userDrawn="1"/>
          </p:nvSpPr>
          <p:spPr bwMode="auto">
            <a:xfrm>
              <a:off x="28575" y="3763963"/>
              <a:ext cx="98425" cy="101600"/>
            </a:xfrm>
            <a:custGeom>
              <a:avLst/>
              <a:gdLst>
                <a:gd name="T0" fmla="*/ 62 w 62"/>
                <a:gd name="T1" fmla="*/ 58 h 64"/>
                <a:gd name="T2" fmla="*/ 62 w 62"/>
                <a:gd name="T3" fmla="*/ 44 h 64"/>
                <a:gd name="T4" fmla="*/ 50 w 62"/>
                <a:gd name="T5" fmla="*/ 44 h 64"/>
                <a:gd name="T6" fmla="*/ 50 w 62"/>
                <a:gd name="T7" fmla="*/ 52 h 64"/>
                <a:gd name="T8" fmla="*/ 12 w 62"/>
                <a:gd name="T9" fmla="*/ 52 h 64"/>
                <a:gd name="T10" fmla="*/ 12 w 62"/>
                <a:gd name="T11" fmla="*/ 12 h 64"/>
                <a:gd name="T12" fmla="*/ 50 w 62"/>
                <a:gd name="T13" fmla="*/ 12 h 64"/>
                <a:gd name="T14" fmla="*/ 50 w 62"/>
                <a:gd name="T15" fmla="*/ 18 h 64"/>
                <a:gd name="T16" fmla="*/ 62 w 62"/>
                <a:gd name="T17" fmla="*/ 20 h 64"/>
                <a:gd name="T18" fmla="*/ 62 w 62"/>
                <a:gd name="T19" fmla="*/ 6 h 64"/>
                <a:gd name="T20" fmla="*/ 62 w 62"/>
                <a:gd name="T21" fmla="*/ 6 h 64"/>
                <a:gd name="T22" fmla="*/ 62 w 62"/>
                <a:gd name="T23" fmla="*/ 0 h 64"/>
                <a:gd name="T24" fmla="*/ 56 w 62"/>
                <a:gd name="T25" fmla="*/ 0 h 64"/>
                <a:gd name="T26" fmla="*/ 6 w 62"/>
                <a:gd name="T27" fmla="*/ 0 h 64"/>
                <a:gd name="T28" fmla="*/ 6 w 62"/>
                <a:gd name="T29" fmla="*/ 0 h 64"/>
                <a:gd name="T30" fmla="*/ 0 w 62"/>
                <a:gd name="T31" fmla="*/ 0 h 64"/>
                <a:gd name="T32" fmla="*/ 0 w 62"/>
                <a:gd name="T33" fmla="*/ 6 h 64"/>
                <a:gd name="T34" fmla="*/ 0 w 62"/>
                <a:gd name="T35" fmla="*/ 58 h 64"/>
                <a:gd name="T36" fmla="*/ 0 w 62"/>
                <a:gd name="T37" fmla="*/ 58 h 64"/>
                <a:gd name="T38" fmla="*/ 0 w 62"/>
                <a:gd name="T39" fmla="*/ 62 h 64"/>
                <a:gd name="T40" fmla="*/ 6 w 62"/>
                <a:gd name="T41" fmla="*/ 64 h 64"/>
                <a:gd name="T42" fmla="*/ 56 w 62"/>
                <a:gd name="T43" fmla="*/ 64 h 64"/>
                <a:gd name="T44" fmla="*/ 56 w 62"/>
                <a:gd name="T45" fmla="*/ 64 h 64"/>
                <a:gd name="T46" fmla="*/ 62 w 62"/>
                <a:gd name="T47" fmla="*/ 62 h 64"/>
                <a:gd name="T48" fmla="*/ 62 w 62"/>
                <a:gd name="T49" fmla="*/ 58 h 64"/>
                <a:gd name="T50" fmla="*/ 62 w 62"/>
                <a:gd name="T51" fmla="*/ 5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4">
                  <a:moveTo>
                    <a:pt x="62" y="58"/>
                  </a:moveTo>
                  <a:lnTo>
                    <a:pt x="62" y="44"/>
                  </a:lnTo>
                  <a:lnTo>
                    <a:pt x="50" y="44"/>
                  </a:lnTo>
                  <a:lnTo>
                    <a:pt x="50" y="52"/>
                  </a:lnTo>
                  <a:lnTo>
                    <a:pt x="12" y="52"/>
                  </a:lnTo>
                  <a:lnTo>
                    <a:pt x="12" y="12"/>
                  </a:lnTo>
                  <a:lnTo>
                    <a:pt x="50" y="12"/>
                  </a:lnTo>
                  <a:lnTo>
                    <a:pt x="50" y="18"/>
                  </a:lnTo>
                  <a:lnTo>
                    <a:pt x="62" y="20"/>
                  </a:lnTo>
                  <a:lnTo>
                    <a:pt x="62" y="6"/>
                  </a:lnTo>
                  <a:lnTo>
                    <a:pt x="62" y="6"/>
                  </a:lnTo>
                  <a:lnTo>
                    <a:pt x="62" y="0"/>
                  </a:lnTo>
                  <a:lnTo>
                    <a:pt x="56" y="0"/>
                  </a:lnTo>
                  <a:lnTo>
                    <a:pt x="6" y="0"/>
                  </a:lnTo>
                  <a:lnTo>
                    <a:pt x="6" y="0"/>
                  </a:lnTo>
                  <a:lnTo>
                    <a:pt x="0" y="0"/>
                  </a:lnTo>
                  <a:lnTo>
                    <a:pt x="0" y="6"/>
                  </a:lnTo>
                  <a:lnTo>
                    <a:pt x="0" y="58"/>
                  </a:lnTo>
                  <a:lnTo>
                    <a:pt x="0" y="58"/>
                  </a:lnTo>
                  <a:lnTo>
                    <a:pt x="0" y="62"/>
                  </a:lnTo>
                  <a:lnTo>
                    <a:pt x="6" y="64"/>
                  </a:lnTo>
                  <a:lnTo>
                    <a:pt x="56" y="64"/>
                  </a:lnTo>
                  <a:lnTo>
                    <a:pt x="56" y="64"/>
                  </a:lnTo>
                  <a:lnTo>
                    <a:pt x="62" y="62"/>
                  </a:lnTo>
                  <a:lnTo>
                    <a:pt x="62" y="58"/>
                  </a:lnTo>
                  <a:lnTo>
                    <a:pt x="6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29" name="Freeform 10"/>
            <p:cNvSpPr>
              <a:spLocks noEditPoints="1"/>
            </p:cNvSpPr>
            <p:nvPr userDrawn="1"/>
          </p:nvSpPr>
          <p:spPr bwMode="auto">
            <a:xfrm>
              <a:off x="180975" y="3763963"/>
              <a:ext cx="101600" cy="101600"/>
            </a:xfrm>
            <a:custGeom>
              <a:avLst/>
              <a:gdLst>
                <a:gd name="T0" fmla="*/ 64 w 64"/>
                <a:gd name="T1" fmla="*/ 64 h 64"/>
                <a:gd name="T2" fmla="*/ 44 w 64"/>
                <a:gd name="T3" fmla="*/ 38 h 64"/>
                <a:gd name="T4" fmla="*/ 58 w 64"/>
                <a:gd name="T5" fmla="*/ 38 h 64"/>
                <a:gd name="T6" fmla="*/ 58 w 64"/>
                <a:gd name="T7" fmla="*/ 38 h 64"/>
                <a:gd name="T8" fmla="*/ 62 w 64"/>
                <a:gd name="T9" fmla="*/ 36 h 64"/>
                <a:gd name="T10" fmla="*/ 64 w 64"/>
                <a:gd name="T11" fmla="*/ 32 h 64"/>
                <a:gd name="T12" fmla="*/ 64 w 64"/>
                <a:gd name="T13" fmla="*/ 6 h 64"/>
                <a:gd name="T14" fmla="*/ 64 w 64"/>
                <a:gd name="T15" fmla="*/ 6 h 64"/>
                <a:gd name="T16" fmla="*/ 62 w 64"/>
                <a:gd name="T17" fmla="*/ 0 h 64"/>
                <a:gd name="T18" fmla="*/ 58 w 64"/>
                <a:gd name="T19" fmla="*/ 0 h 64"/>
                <a:gd name="T20" fmla="*/ 0 w 64"/>
                <a:gd name="T21" fmla="*/ 0 h 64"/>
                <a:gd name="T22" fmla="*/ 0 w 64"/>
                <a:gd name="T23" fmla="*/ 64 h 64"/>
                <a:gd name="T24" fmla="*/ 12 w 64"/>
                <a:gd name="T25" fmla="*/ 64 h 64"/>
                <a:gd name="T26" fmla="*/ 12 w 64"/>
                <a:gd name="T27" fmla="*/ 38 h 64"/>
                <a:gd name="T28" fmla="*/ 28 w 64"/>
                <a:gd name="T29" fmla="*/ 38 h 64"/>
                <a:gd name="T30" fmla="*/ 48 w 64"/>
                <a:gd name="T31" fmla="*/ 64 h 64"/>
                <a:gd name="T32" fmla="*/ 64 w 64"/>
                <a:gd name="T33" fmla="*/ 64 h 64"/>
                <a:gd name="T34" fmla="*/ 64 w 64"/>
                <a:gd name="T35" fmla="*/ 64 h 64"/>
                <a:gd name="T36" fmla="*/ 12 w 64"/>
                <a:gd name="T37" fmla="*/ 12 h 64"/>
                <a:gd name="T38" fmla="*/ 50 w 64"/>
                <a:gd name="T39" fmla="*/ 12 h 64"/>
                <a:gd name="T40" fmla="*/ 50 w 64"/>
                <a:gd name="T41" fmla="*/ 26 h 64"/>
                <a:gd name="T42" fmla="*/ 12 w 64"/>
                <a:gd name="T43" fmla="*/ 26 h 64"/>
                <a:gd name="T44" fmla="*/ 12 w 64"/>
                <a:gd name="T45" fmla="*/ 12 h 64"/>
                <a:gd name="T46" fmla="*/ 12 w 64"/>
                <a:gd name="T47"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4">
                  <a:moveTo>
                    <a:pt x="64" y="64"/>
                  </a:moveTo>
                  <a:lnTo>
                    <a:pt x="44" y="38"/>
                  </a:lnTo>
                  <a:lnTo>
                    <a:pt x="58" y="38"/>
                  </a:lnTo>
                  <a:lnTo>
                    <a:pt x="58" y="38"/>
                  </a:lnTo>
                  <a:lnTo>
                    <a:pt x="62" y="36"/>
                  </a:lnTo>
                  <a:lnTo>
                    <a:pt x="64" y="32"/>
                  </a:lnTo>
                  <a:lnTo>
                    <a:pt x="64" y="6"/>
                  </a:lnTo>
                  <a:lnTo>
                    <a:pt x="64" y="6"/>
                  </a:lnTo>
                  <a:lnTo>
                    <a:pt x="62" y="0"/>
                  </a:lnTo>
                  <a:lnTo>
                    <a:pt x="58" y="0"/>
                  </a:lnTo>
                  <a:lnTo>
                    <a:pt x="0" y="0"/>
                  </a:lnTo>
                  <a:lnTo>
                    <a:pt x="0" y="64"/>
                  </a:lnTo>
                  <a:lnTo>
                    <a:pt x="12" y="64"/>
                  </a:lnTo>
                  <a:lnTo>
                    <a:pt x="12" y="38"/>
                  </a:lnTo>
                  <a:lnTo>
                    <a:pt x="28" y="38"/>
                  </a:lnTo>
                  <a:lnTo>
                    <a:pt x="48" y="64"/>
                  </a:lnTo>
                  <a:lnTo>
                    <a:pt x="64" y="64"/>
                  </a:lnTo>
                  <a:lnTo>
                    <a:pt x="64" y="64"/>
                  </a:lnTo>
                  <a:close/>
                  <a:moveTo>
                    <a:pt x="12" y="12"/>
                  </a:moveTo>
                  <a:lnTo>
                    <a:pt x="50" y="12"/>
                  </a:lnTo>
                  <a:lnTo>
                    <a:pt x="50" y="26"/>
                  </a:lnTo>
                  <a:lnTo>
                    <a:pt x="12" y="26"/>
                  </a:lnTo>
                  <a:lnTo>
                    <a:pt x="12" y="12"/>
                  </a:ln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0" name="Freeform 11"/>
            <p:cNvSpPr>
              <a:spLocks noEditPoints="1"/>
            </p:cNvSpPr>
            <p:nvPr userDrawn="1"/>
          </p:nvSpPr>
          <p:spPr bwMode="auto">
            <a:xfrm>
              <a:off x="333375" y="3763963"/>
              <a:ext cx="101600" cy="101600"/>
            </a:xfrm>
            <a:custGeom>
              <a:avLst/>
              <a:gdLst>
                <a:gd name="T0" fmla="*/ 64 w 64"/>
                <a:gd name="T1" fmla="*/ 58 h 64"/>
                <a:gd name="T2" fmla="*/ 64 w 64"/>
                <a:gd name="T3" fmla="*/ 6 h 64"/>
                <a:gd name="T4" fmla="*/ 64 w 64"/>
                <a:gd name="T5" fmla="*/ 6 h 64"/>
                <a:gd name="T6" fmla="*/ 62 w 64"/>
                <a:gd name="T7" fmla="*/ 0 h 64"/>
                <a:gd name="T8" fmla="*/ 58 w 64"/>
                <a:gd name="T9" fmla="*/ 0 h 64"/>
                <a:gd name="T10" fmla="*/ 6 w 64"/>
                <a:gd name="T11" fmla="*/ 0 h 64"/>
                <a:gd name="T12" fmla="*/ 6 w 64"/>
                <a:gd name="T13" fmla="*/ 0 h 64"/>
                <a:gd name="T14" fmla="*/ 2 w 64"/>
                <a:gd name="T15" fmla="*/ 0 h 64"/>
                <a:gd name="T16" fmla="*/ 0 w 64"/>
                <a:gd name="T17" fmla="*/ 6 h 64"/>
                <a:gd name="T18" fmla="*/ 0 w 64"/>
                <a:gd name="T19" fmla="*/ 58 h 64"/>
                <a:gd name="T20" fmla="*/ 0 w 64"/>
                <a:gd name="T21" fmla="*/ 58 h 64"/>
                <a:gd name="T22" fmla="*/ 2 w 64"/>
                <a:gd name="T23" fmla="*/ 62 h 64"/>
                <a:gd name="T24" fmla="*/ 6 w 64"/>
                <a:gd name="T25" fmla="*/ 64 h 64"/>
                <a:gd name="T26" fmla="*/ 58 w 64"/>
                <a:gd name="T27" fmla="*/ 64 h 64"/>
                <a:gd name="T28" fmla="*/ 58 w 64"/>
                <a:gd name="T29" fmla="*/ 64 h 64"/>
                <a:gd name="T30" fmla="*/ 62 w 64"/>
                <a:gd name="T31" fmla="*/ 62 h 64"/>
                <a:gd name="T32" fmla="*/ 64 w 64"/>
                <a:gd name="T33" fmla="*/ 58 h 64"/>
                <a:gd name="T34" fmla="*/ 64 w 64"/>
                <a:gd name="T35" fmla="*/ 58 h 64"/>
                <a:gd name="T36" fmla="*/ 12 w 64"/>
                <a:gd name="T37" fmla="*/ 12 h 64"/>
                <a:gd name="T38" fmla="*/ 52 w 64"/>
                <a:gd name="T39" fmla="*/ 12 h 64"/>
                <a:gd name="T40" fmla="*/ 52 w 64"/>
                <a:gd name="T41" fmla="*/ 52 h 64"/>
                <a:gd name="T42" fmla="*/ 12 w 64"/>
                <a:gd name="T43" fmla="*/ 52 h 64"/>
                <a:gd name="T44" fmla="*/ 12 w 64"/>
                <a:gd name="T45" fmla="*/ 12 h 64"/>
                <a:gd name="T46" fmla="*/ 12 w 64"/>
                <a:gd name="T47"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4">
                  <a:moveTo>
                    <a:pt x="64" y="58"/>
                  </a:moveTo>
                  <a:lnTo>
                    <a:pt x="64" y="6"/>
                  </a:lnTo>
                  <a:lnTo>
                    <a:pt x="64" y="6"/>
                  </a:lnTo>
                  <a:lnTo>
                    <a:pt x="62" y="0"/>
                  </a:lnTo>
                  <a:lnTo>
                    <a:pt x="58" y="0"/>
                  </a:lnTo>
                  <a:lnTo>
                    <a:pt x="6" y="0"/>
                  </a:lnTo>
                  <a:lnTo>
                    <a:pt x="6" y="0"/>
                  </a:lnTo>
                  <a:lnTo>
                    <a:pt x="2" y="0"/>
                  </a:lnTo>
                  <a:lnTo>
                    <a:pt x="0" y="6"/>
                  </a:lnTo>
                  <a:lnTo>
                    <a:pt x="0" y="58"/>
                  </a:lnTo>
                  <a:lnTo>
                    <a:pt x="0" y="58"/>
                  </a:lnTo>
                  <a:lnTo>
                    <a:pt x="2" y="62"/>
                  </a:lnTo>
                  <a:lnTo>
                    <a:pt x="6" y="64"/>
                  </a:lnTo>
                  <a:lnTo>
                    <a:pt x="58" y="64"/>
                  </a:lnTo>
                  <a:lnTo>
                    <a:pt x="58" y="64"/>
                  </a:lnTo>
                  <a:lnTo>
                    <a:pt x="62" y="62"/>
                  </a:lnTo>
                  <a:lnTo>
                    <a:pt x="64" y="58"/>
                  </a:lnTo>
                  <a:lnTo>
                    <a:pt x="64" y="58"/>
                  </a:lnTo>
                  <a:close/>
                  <a:moveTo>
                    <a:pt x="12" y="12"/>
                  </a:moveTo>
                  <a:lnTo>
                    <a:pt x="52" y="12"/>
                  </a:lnTo>
                  <a:lnTo>
                    <a:pt x="52" y="52"/>
                  </a:lnTo>
                  <a:lnTo>
                    <a:pt x="12" y="52"/>
                  </a:lnTo>
                  <a:lnTo>
                    <a:pt x="12" y="12"/>
                  </a:ln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1" name="Freeform 12"/>
            <p:cNvSpPr>
              <a:spLocks/>
            </p:cNvSpPr>
            <p:nvPr userDrawn="1"/>
          </p:nvSpPr>
          <p:spPr bwMode="auto">
            <a:xfrm>
              <a:off x="-209550" y="3897313"/>
              <a:ext cx="101600" cy="104775"/>
            </a:xfrm>
            <a:custGeom>
              <a:avLst/>
              <a:gdLst>
                <a:gd name="T0" fmla="*/ 64 w 64"/>
                <a:gd name="T1" fmla="*/ 14 h 66"/>
                <a:gd name="T2" fmla="*/ 64 w 64"/>
                <a:gd name="T3" fmla="*/ 0 h 66"/>
                <a:gd name="T4" fmla="*/ 0 w 64"/>
                <a:gd name="T5" fmla="*/ 0 h 66"/>
                <a:gd name="T6" fmla="*/ 0 w 64"/>
                <a:gd name="T7" fmla="*/ 66 h 66"/>
                <a:gd name="T8" fmla="*/ 14 w 64"/>
                <a:gd name="T9" fmla="*/ 66 h 66"/>
                <a:gd name="T10" fmla="*/ 14 w 64"/>
                <a:gd name="T11" fmla="*/ 40 h 66"/>
                <a:gd name="T12" fmla="*/ 52 w 64"/>
                <a:gd name="T13" fmla="*/ 40 h 66"/>
                <a:gd name="T14" fmla="*/ 52 w 64"/>
                <a:gd name="T15" fmla="*/ 26 h 66"/>
                <a:gd name="T16" fmla="*/ 14 w 64"/>
                <a:gd name="T17" fmla="*/ 26 h 66"/>
                <a:gd name="T18" fmla="*/ 14 w 64"/>
                <a:gd name="T19" fmla="*/ 14 h 66"/>
                <a:gd name="T20" fmla="*/ 64 w 64"/>
                <a:gd name="T21" fmla="*/ 14 h 66"/>
                <a:gd name="T22" fmla="*/ 64 w 64"/>
                <a:gd name="T23"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6">
                  <a:moveTo>
                    <a:pt x="64" y="14"/>
                  </a:moveTo>
                  <a:lnTo>
                    <a:pt x="64" y="0"/>
                  </a:lnTo>
                  <a:lnTo>
                    <a:pt x="0" y="0"/>
                  </a:lnTo>
                  <a:lnTo>
                    <a:pt x="0" y="66"/>
                  </a:lnTo>
                  <a:lnTo>
                    <a:pt x="14" y="66"/>
                  </a:lnTo>
                  <a:lnTo>
                    <a:pt x="14" y="40"/>
                  </a:lnTo>
                  <a:lnTo>
                    <a:pt x="52" y="40"/>
                  </a:lnTo>
                  <a:lnTo>
                    <a:pt x="52" y="26"/>
                  </a:lnTo>
                  <a:lnTo>
                    <a:pt x="14" y="26"/>
                  </a:lnTo>
                  <a:lnTo>
                    <a:pt x="14" y="14"/>
                  </a:lnTo>
                  <a:lnTo>
                    <a:pt x="64" y="14"/>
                  </a:lnTo>
                  <a:lnTo>
                    <a:pt x="6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2" name="Freeform 13"/>
            <p:cNvSpPr>
              <a:spLocks noEditPoints="1"/>
            </p:cNvSpPr>
            <p:nvPr userDrawn="1"/>
          </p:nvSpPr>
          <p:spPr bwMode="auto">
            <a:xfrm>
              <a:off x="-79375" y="3897313"/>
              <a:ext cx="101600" cy="104775"/>
            </a:xfrm>
            <a:custGeom>
              <a:avLst/>
              <a:gdLst>
                <a:gd name="T0" fmla="*/ 64 w 64"/>
                <a:gd name="T1" fmla="*/ 60 h 66"/>
                <a:gd name="T2" fmla="*/ 64 w 64"/>
                <a:gd name="T3" fmla="*/ 8 h 66"/>
                <a:gd name="T4" fmla="*/ 64 w 64"/>
                <a:gd name="T5" fmla="*/ 8 h 66"/>
                <a:gd name="T6" fmla="*/ 62 w 64"/>
                <a:gd name="T7" fmla="*/ 2 h 66"/>
                <a:gd name="T8" fmla="*/ 58 w 64"/>
                <a:gd name="T9" fmla="*/ 0 h 66"/>
                <a:gd name="T10" fmla="*/ 6 w 64"/>
                <a:gd name="T11" fmla="*/ 0 h 66"/>
                <a:gd name="T12" fmla="*/ 6 w 64"/>
                <a:gd name="T13" fmla="*/ 0 h 66"/>
                <a:gd name="T14" fmla="*/ 2 w 64"/>
                <a:gd name="T15" fmla="*/ 2 h 66"/>
                <a:gd name="T16" fmla="*/ 0 w 64"/>
                <a:gd name="T17" fmla="*/ 8 h 66"/>
                <a:gd name="T18" fmla="*/ 0 w 64"/>
                <a:gd name="T19" fmla="*/ 60 h 66"/>
                <a:gd name="T20" fmla="*/ 0 w 64"/>
                <a:gd name="T21" fmla="*/ 60 h 66"/>
                <a:gd name="T22" fmla="*/ 2 w 64"/>
                <a:gd name="T23" fmla="*/ 64 h 66"/>
                <a:gd name="T24" fmla="*/ 6 w 64"/>
                <a:gd name="T25" fmla="*/ 66 h 66"/>
                <a:gd name="T26" fmla="*/ 58 w 64"/>
                <a:gd name="T27" fmla="*/ 66 h 66"/>
                <a:gd name="T28" fmla="*/ 58 w 64"/>
                <a:gd name="T29" fmla="*/ 66 h 66"/>
                <a:gd name="T30" fmla="*/ 62 w 64"/>
                <a:gd name="T31" fmla="*/ 64 h 66"/>
                <a:gd name="T32" fmla="*/ 64 w 64"/>
                <a:gd name="T33" fmla="*/ 60 h 66"/>
                <a:gd name="T34" fmla="*/ 64 w 64"/>
                <a:gd name="T35" fmla="*/ 60 h 66"/>
                <a:gd name="T36" fmla="*/ 12 w 64"/>
                <a:gd name="T37" fmla="*/ 14 h 66"/>
                <a:gd name="T38" fmla="*/ 52 w 64"/>
                <a:gd name="T39" fmla="*/ 14 h 66"/>
                <a:gd name="T40" fmla="*/ 52 w 64"/>
                <a:gd name="T41" fmla="*/ 52 h 66"/>
                <a:gd name="T42" fmla="*/ 12 w 64"/>
                <a:gd name="T43" fmla="*/ 52 h 66"/>
                <a:gd name="T44" fmla="*/ 12 w 64"/>
                <a:gd name="T45" fmla="*/ 14 h 66"/>
                <a:gd name="T46" fmla="*/ 12 w 64"/>
                <a:gd name="T4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6">
                  <a:moveTo>
                    <a:pt x="64" y="60"/>
                  </a:moveTo>
                  <a:lnTo>
                    <a:pt x="64" y="8"/>
                  </a:lnTo>
                  <a:lnTo>
                    <a:pt x="64" y="8"/>
                  </a:lnTo>
                  <a:lnTo>
                    <a:pt x="62" y="2"/>
                  </a:lnTo>
                  <a:lnTo>
                    <a:pt x="58" y="0"/>
                  </a:lnTo>
                  <a:lnTo>
                    <a:pt x="6" y="0"/>
                  </a:lnTo>
                  <a:lnTo>
                    <a:pt x="6" y="0"/>
                  </a:lnTo>
                  <a:lnTo>
                    <a:pt x="2" y="2"/>
                  </a:lnTo>
                  <a:lnTo>
                    <a:pt x="0" y="8"/>
                  </a:lnTo>
                  <a:lnTo>
                    <a:pt x="0" y="60"/>
                  </a:lnTo>
                  <a:lnTo>
                    <a:pt x="0" y="60"/>
                  </a:lnTo>
                  <a:lnTo>
                    <a:pt x="2" y="64"/>
                  </a:lnTo>
                  <a:lnTo>
                    <a:pt x="6" y="66"/>
                  </a:lnTo>
                  <a:lnTo>
                    <a:pt x="58" y="66"/>
                  </a:lnTo>
                  <a:lnTo>
                    <a:pt x="58" y="66"/>
                  </a:lnTo>
                  <a:lnTo>
                    <a:pt x="62" y="64"/>
                  </a:lnTo>
                  <a:lnTo>
                    <a:pt x="64" y="60"/>
                  </a:lnTo>
                  <a:lnTo>
                    <a:pt x="64" y="60"/>
                  </a:lnTo>
                  <a:close/>
                  <a:moveTo>
                    <a:pt x="12" y="14"/>
                  </a:moveTo>
                  <a:lnTo>
                    <a:pt x="52" y="14"/>
                  </a:lnTo>
                  <a:lnTo>
                    <a:pt x="52" y="52"/>
                  </a:lnTo>
                  <a:lnTo>
                    <a:pt x="12" y="52"/>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3" name="Freeform 14"/>
            <p:cNvSpPr>
              <a:spLocks/>
            </p:cNvSpPr>
            <p:nvPr userDrawn="1"/>
          </p:nvSpPr>
          <p:spPr bwMode="auto">
            <a:xfrm>
              <a:off x="57150" y="3897313"/>
              <a:ext cx="101600" cy="104775"/>
            </a:xfrm>
            <a:custGeom>
              <a:avLst/>
              <a:gdLst>
                <a:gd name="T0" fmla="*/ 64 w 64"/>
                <a:gd name="T1" fmla="*/ 60 h 66"/>
                <a:gd name="T2" fmla="*/ 64 w 64"/>
                <a:gd name="T3" fmla="*/ 44 h 66"/>
                <a:gd name="T4" fmla="*/ 52 w 64"/>
                <a:gd name="T5" fmla="*/ 46 h 66"/>
                <a:gd name="T6" fmla="*/ 52 w 64"/>
                <a:gd name="T7" fmla="*/ 52 h 66"/>
                <a:gd name="T8" fmla="*/ 14 w 64"/>
                <a:gd name="T9" fmla="*/ 52 h 66"/>
                <a:gd name="T10" fmla="*/ 14 w 64"/>
                <a:gd name="T11" fmla="*/ 14 h 66"/>
                <a:gd name="T12" fmla="*/ 52 w 64"/>
                <a:gd name="T13" fmla="*/ 14 h 66"/>
                <a:gd name="T14" fmla="*/ 52 w 64"/>
                <a:gd name="T15" fmla="*/ 20 h 66"/>
                <a:gd name="T16" fmla="*/ 64 w 64"/>
                <a:gd name="T17" fmla="*/ 22 h 66"/>
                <a:gd name="T18" fmla="*/ 64 w 64"/>
                <a:gd name="T19" fmla="*/ 8 h 66"/>
                <a:gd name="T20" fmla="*/ 64 w 64"/>
                <a:gd name="T21" fmla="*/ 8 h 66"/>
                <a:gd name="T22" fmla="*/ 62 w 64"/>
                <a:gd name="T23" fmla="*/ 2 h 66"/>
                <a:gd name="T24" fmla="*/ 58 w 64"/>
                <a:gd name="T25" fmla="*/ 0 h 66"/>
                <a:gd name="T26" fmla="*/ 8 w 64"/>
                <a:gd name="T27" fmla="*/ 0 h 66"/>
                <a:gd name="T28" fmla="*/ 8 w 64"/>
                <a:gd name="T29" fmla="*/ 0 h 66"/>
                <a:gd name="T30" fmla="*/ 2 w 64"/>
                <a:gd name="T31" fmla="*/ 2 h 66"/>
                <a:gd name="T32" fmla="*/ 0 w 64"/>
                <a:gd name="T33" fmla="*/ 8 h 66"/>
                <a:gd name="T34" fmla="*/ 0 w 64"/>
                <a:gd name="T35" fmla="*/ 60 h 66"/>
                <a:gd name="T36" fmla="*/ 0 w 64"/>
                <a:gd name="T37" fmla="*/ 60 h 66"/>
                <a:gd name="T38" fmla="*/ 2 w 64"/>
                <a:gd name="T39" fmla="*/ 64 h 66"/>
                <a:gd name="T40" fmla="*/ 8 w 64"/>
                <a:gd name="T41" fmla="*/ 66 h 66"/>
                <a:gd name="T42" fmla="*/ 58 w 64"/>
                <a:gd name="T43" fmla="*/ 66 h 66"/>
                <a:gd name="T44" fmla="*/ 58 w 64"/>
                <a:gd name="T45" fmla="*/ 66 h 66"/>
                <a:gd name="T46" fmla="*/ 62 w 64"/>
                <a:gd name="T47" fmla="*/ 64 h 66"/>
                <a:gd name="T48" fmla="*/ 64 w 64"/>
                <a:gd name="T49" fmla="*/ 60 h 66"/>
                <a:gd name="T50" fmla="*/ 64 w 64"/>
                <a:gd name="T5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6">
                  <a:moveTo>
                    <a:pt x="64" y="60"/>
                  </a:moveTo>
                  <a:lnTo>
                    <a:pt x="64" y="44"/>
                  </a:lnTo>
                  <a:lnTo>
                    <a:pt x="52" y="46"/>
                  </a:lnTo>
                  <a:lnTo>
                    <a:pt x="52" y="52"/>
                  </a:lnTo>
                  <a:lnTo>
                    <a:pt x="14" y="52"/>
                  </a:lnTo>
                  <a:lnTo>
                    <a:pt x="14" y="14"/>
                  </a:lnTo>
                  <a:lnTo>
                    <a:pt x="52" y="14"/>
                  </a:lnTo>
                  <a:lnTo>
                    <a:pt x="52" y="20"/>
                  </a:lnTo>
                  <a:lnTo>
                    <a:pt x="64" y="22"/>
                  </a:lnTo>
                  <a:lnTo>
                    <a:pt x="64" y="8"/>
                  </a:lnTo>
                  <a:lnTo>
                    <a:pt x="64" y="8"/>
                  </a:lnTo>
                  <a:lnTo>
                    <a:pt x="62" y="2"/>
                  </a:lnTo>
                  <a:lnTo>
                    <a:pt x="58" y="0"/>
                  </a:lnTo>
                  <a:lnTo>
                    <a:pt x="8" y="0"/>
                  </a:lnTo>
                  <a:lnTo>
                    <a:pt x="8" y="0"/>
                  </a:lnTo>
                  <a:lnTo>
                    <a:pt x="2" y="2"/>
                  </a:lnTo>
                  <a:lnTo>
                    <a:pt x="0" y="8"/>
                  </a:lnTo>
                  <a:lnTo>
                    <a:pt x="0" y="60"/>
                  </a:lnTo>
                  <a:lnTo>
                    <a:pt x="0" y="60"/>
                  </a:lnTo>
                  <a:lnTo>
                    <a:pt x="2" y="64"/>
                  </a:lnTo>
                  <a:lnTo>
                    <a:pt x="8" y="66"/>
                  </a:lnTo>
                  <a:lnTo>
                    <a:pt x="58" y="66"/>
                  </a:lnTo>
                  <a:lnTo>
                    <a:pt x="58" y="66"/>
                  </a:lnTo>
                  <a:lnTo>
                    <a:pt x="62" y="64"/>
                  </a:lnTo>
                  <a:lnTo>
                    <a:pt x="64" y="60"/>
                  </a:lnTo>
                  <a:lnTo>
                    <a:pt x="6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4" name="Freeform 15"/>
            <p:cNvSpPr>
              <a:spLocks/>
            </p:cNvSpPr>
            <p:nvPr userDrawn="1"/>
          </p:nvSpPr>
          <p:spPr bwMode="auto">
            <a:xfrm>
              <a:off x="196850" y="3897313"/>
              <a:ext cx="101600" cy="104775"/>
            </a:xfrm>
            <a:custGeom>
              <a:avLst/>
              <a:gdLst>
                <a:gd name="T0" fmla="*/ 64 w 64"/>
                <a:gd name="T1" fmla="*/ 60 h 66"/>
                <a:gd name="T2" fmla="*/ 64 w 64"/>
                <a:gd name="T3" fmla="*/ 0 h 66"/>
                <a:gd name="T4" fmla="*/ 50 w 64"/>
                <a:gd name="T5" fmla="*/ 0 h 66"/>
                <a:gd name="T6" fmla="*/ 50 w 64"/>
                <a:gd name="T7" fmla="*/ 52 h 66"/>
                <a:gd name="T8" fmla="*/ 12 w 64"/>
                <a:gd name="T9" fmla="*/ 52 h 66"/>
                <a:gd name="T10" fmla="*/ 12 w 64"/>
                <a:gd name="T11" fmla="*/ 0 h 66"/>
                <a:gd name="T12" fmla="*/ 0 w 64"/>
                <a:gd name="T13" fmla="*/ 0 h 66"/>
                <a:gd name="T14" fmla="*/ 0 w 64"/>
                <a:gd name="T15" fmla="*/ 60 h 66"/>
                <a:gd name="T16" fmla="*/ 0 w 64"/>
                <a:gd name="T17" fmla="*/ 60 h 66"/>
                <a:gd name="T18" fmla="*/ 2 w 64"/>
                <a:gd name="T19" fmla="*/ 64 h 66"/>
                <a:gd name="T20" fmla="*/ 6 w 64"/>
                <a:gd name="T21" fmla="*/ 66 h 66"/>
                <a:gd name="T22" fmla="*/ 56 w 64"/>
                <a:gd name="T23" fmla="*/ 66 h 66"/>
                <a:gd name="T24" fmla="*/ 56 w 64"/>
                <a:gd name="T25" fmla="*/ 66 h 66"/>
                <a:gd name="T26" fmla="*/ 62 w 64"/>
                <a:gd name="T27" fmla="*/ 64 h 66"/>
                <a:gd name="T28" fmla="*/ 64 w 64"/>
                <a:gd name="T29" fmla="*/ 60 h 66"/>
                <a:gd name="T30" fmla="*/ 64 w 64"/>
                <a:gd name="T3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6">
                  <a:moveTo>
                    <a:pt x="64" y="60"/>
                  </a:moveTo>
                  <a:lnTo>
                    <a:pt x="64" y="0"/>
                  </a:lnTo>
                  <a:lnTo>
                    <a:pt x="50" y="0"/>
                  </a:lnTo>
                  <a:lnTo>
                    <a:pt x="50" y="52"/>
                  </a:lnTo>
                  <a:lnTo>
                    <a:pt x="12" y="52"/>
                  </a:lnTo>
                  <a:lnTo>
                    <a:pt x="12" y="0"/>
                  </a:lnTo>
                  <a:lnTo>
                    <a:pt x="0" y="0"/>
                  </a:lnTo>
                  <a:lnTo>
                    <a:pt x="0" y="60"/>
                  </a:lnTo>
                  <a:lnTo>
                    <a:pt x="0" y="60"/>
                  </a:lnTo>
                  <a:lnTo>
                    <a:pt x="2" y="64"/>
                  </a:lnTo>
                  <a:lnTo>
                    <a:pt x="6" y="66"/>
                  </a:lnTo>
                  <a:lnTo>
                    <a:pt x="56" y="66"/>
                  </a:lnTo>
                  <a:lnTo>
                    <a:pt x="56" y="66"/>
                  </a:lnTo>
                  <a:lnTo>
                    <a:pt x="62" y="64"/>
                  </a:lnTo>
                  <a:lnTo>
                    <a:pt x="64" y="60"/>
                  </a:lnTo>
                  <a:lnTo>
                    <a:pt x="6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5" name="Freeform 16"/>
            <p:cNvSpPr>
              <a:spLocks/>
            </p:cNvSpPr>
            <p:nvPr userDrawn="1"/>
          </p:nvSpPr>
          <p:spPr bwMode="auto">
            <a:xfrm>
              <a:off x="333375" y="3897313"/>
              <a:ext cx="101600" cy="104775"/>
            </a:xfrm>
            <a:custGeom>
              <a:avLst/>
              <a:gdLst>
                <a:gd name="T0" fmla="*/ 64 w 64"/>
                <a:gd name="T1" fmla="*/ 60 h 66"/>
                <a:gd name="T2" fmla="*/ 64 w 64"/>
                <a:gd name="T3" fmla="*/ 34 h 66"/>
                <a:gd name="T4" fmla="*/ 64 w 64"/>
                <a:gd name="T5" fmla="*/ 34 h 66"/>
                <a:gd name="T6" fmla="*/ 62 w 64"/>
                <a:gd name="T7" fmla="*/ 28 h 66"/>
                <a:gd name="T8" fmla="*/ 58 w 64"/>
                <a:gd name="T9" fmla="*/ 26 h 66"/>
                <a:gd name="T10" fmla="*/ 12 w 64"/>
                <a:gd name="T11" fmla="*/ 26 h 66"/>
                <a:gd name="T12" fmla="*/ 12 w 64"/>
                <a:gd name="T13" fmla="*/ 14 h 66"/>
                <a:gd name="T14" fmla="*/ 52 w 64"/>
                <a:gd name="T15" fmla="*/ 14 h 66"/>
                <a:gd name="T16" fmla="*/ 52 w 64"/>
                <a:gd name="T17" fmla="*/ 20 h 66"/>
                <a:gd name="T18" fmla="*/ 64 w 64"/>
                <a:gd name="T19" fmla="*/ 22 h 66"/>
                <a:gd name="T20" fmla="*/ 64 w 64"/>
                <a:gd name="T21" fmla="*/ 8 h 66"/>
                <a:gd name="T22" fmla="*/ 64 w 64"/>
                <a:gd name="T23" fmla="*/ 8 h 66"/>
                <a:gd name="T24" fmla="*/ 62 w 64"/>
                <a:gd name="T25" fmla="*/ 2 h 66"/>
                <a:gd name="T26" fmla="*/ 58 w 64"/>
                <a:gd name="T27" fmla="*/ 0 h 66"/>
                <a:gd name="T28" fmla="*/ 6 w 64"/>
                <a:gd name="T29" fmla="*/ 0 h 66"/>
                <a:gd name="T30" fmla="*/ 6 w 64"/>
                <a:gd name="T31" fmla="*/ 0 h 66"/>
                <a:gd name="T32" fmla="*/ 2 w 64"/>
                <a:gd name="T33" fmla="*/ 2 h 66"/>
                <a:gd name="T34" fmla="*/ 0 w 64"/>
                <a:gd name="T35" fmla="*/ 8 h 66"/>
                <a:gd name="T36" fmla="*/ 0 w 64"/>
                <a:gd name="T37" fmla="*/ 32 h 66"/>
                <a:gd name="T38" fmla="*/ 0 w 64"/>
                <a:gd name="T39" fmla="*/ 32 h 66"/>
                <a:gd name="T40" fmla="*/ 2 w 64"/>
                <a:gd name="T41" fmla="*/ 38 h 66"/>
                <a:gd name="T42" fmla="*/ 6 w 64"/>
                <a:gd name="T43" fmla="*/ 40 h 66"/>
                <a:gd name="T44" fmla="*/ 52 w 64"/>
                <a:gd name="T45" fmla="*/ 40 h 66"/>
                <a:gd name="T46" fmla="*/ 52 w 64"/>
                <a:gd name="T47" fmla="*/ 52 h 66"/>
                <a:gd name="T48" fmla="*/ 12 w 64"/>
                <a:gd name="T49" fmla="*/ 52 h 66"/>
                <a:gd name="T50" fmla="*/ 12 w 64"/>
                <a:gd name="T51" fmla="*/ 46 h 66"/>
                <a:gd name="T52" fmla="*/ 0 w 64"/>
                <a:gd name="T53" fmla="*/ 44 h 66"/>
                <a:gd name="T54" fmla="*/ 0 w 64"/>
                <a:gd name="T55" fmla="*/ 60 h 66"/>
                <a:gd name="T56" fmla="*/ 0 w 64"/>
                <a:gd name="T57" fmla="*/ 60 h 66"/>
                <a:gd name="T58" fmla="*/ 2 w 64"/>
                <a:gd name="T59" fmla="*/ 64 h 66"/>
                <a:gd name="T60" fmla="*/ 6 w 64"/>
                <a:gd name="T61" fmla="*/ 66 h 66"/>
                <a:gd name="T62" fmla="*/ 58 w 64"/>
                <a:gd name="T63" fmla="*/ 66 h 66"/>
                <a:gd name="T64" fmla="*/ 58 w 64"/>
                <a:gd name="T65" fmla="*/ 66 h 66"/>
                <a:gd name="T66" fmla="*/ 62 w 64"/>
                <a:gd name="T67" fmla="*/ 64 h 66"/>
                <a:gd name="T68" fmla="*/ 64 w 64"/>
                <a:gd name="T69" fmla="*/ 60 h 66"/>
                <a:gd name="T70" fmla="*/ 64 w 64"/>
                <a:gd name="T7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66">
                  <a:moveTo>
                    <a:pt x="64" y="60"/>
                  </a:moveTo>
                  <a:lnTo>
                    <a:pt x="64" y="34"/>
                  </a:lnTo>
                  <a:lnTo>
                    <a:pt x="64" y="34"/>
                  </a:lnTo>
                  <a:lnTo>
                    <a:pt x="62" y="28"/>
                  </a:lnTo>
                  <a:lnTo>
                    <a:pt x="58" y="26"/>
                  </a:lnTo>
                  <a:lnTo>
                    <a:pt x="12" y="26"/>
                  </a:lnTo>
                  <a:lnTo>
                    <a:pt x="12" y="14"/>
                  </a:lnTo>
                  <a:lnTo>
                    <a:pt x="52" y="14"/>
                  </a:lnTo>
                  <a:lnTo>
                    <a:pt x="52" y="20"/>
                  </a:lnTo>
                  <a:lnTo>
                    <a:pt x="64" y="22"/>
                  </a:lnTo>
                  <a:lnTo>
                    <a:pt x="64" y="8"/>
                  </a:lnTo>
                  <a:lnTo>
                    <a:pt x="64" y="8"/>
                  </a:lnTo>
                  <a:lnTo>
                    <a:pt x="62" y="2"/>
                  </a:lnTo>
                  <a:lnTo>
                    <a:pt x="58" y="0"/>
                  </a:lnTo>
                  <a:lnTo>
                    <a:pt x="6" y="0"/>
                  </a:lnTo>
                  <a:lnTo>
                    <a:pt x="6" y="0"/>
                  </a:lnTo>
                  <a:lnTo>
                    <a:pt x="2" y="2"/>
                  </a:lnTo>
                  <a:lnTo>
                    <a:pt x="0" y="8"/>
                  </a:lnTo>
                  <a:lnTo>
                    <a:pt x="0" y="32"/>
                  </a:lnTo>
                  <a:lnTo>
                    <a:pt x="0" y="32"/>
                  </a:lnTo>
                  <a:lnTo>
                    <a:pt x="2" y="38"/>
                  </a:lnTo>
                  <a:lnTo>
                    <a:pt x="6" y="40"/>
                  </a:lnTo>
                  <a:lnTo>
                    <a:pt x="52" y="40"/>
                  </a:lnTo>
                  <a:lnTo>
                    <a:pt x="52" y="52"/>
                  </a:lnTo>
                  <a:lnTo>
                    <a:pt x="12" y="52"/>
                  </a:lnTo>
                  <a:lnTo>
                    <a:pt x="12" y="46"/>
                  </a:lnTo>
                  <a:lnTo>
                    <a:pt x="0" y="44"/>
                  </a:lnTo>
                  <a:lnTo>
                    <a:pt x="0" y="60"/>
                  </a:lnTo>
                  <a:lnTo>
                    <a:pt x="0" y="60"/>
                  </a:lnTo>
                  <a:lnTo>
                    <a:pt x="2" y="64"/>
                  </a:lnTo>
                  <a:lnTo>
                    <a:pt x="6" y="66"/>
                  </a:lnTo>
                  <a:lnTo>
                    <a:pt x="58" y="66"/>
                  </a:lnTo>
                  <a:lnTo>
                    <a:pt x="58" y="66"/>
                  </a:lnTo>
                  <a:lnTo>
                    <a:pt x="62" y="64"/>
                  </a:lnTo>
                  <a:lnTo>
                    <a:pt x="64" y="60"/>
                  </a:lnTo>
                  <a:lnTo>
                    <a:pt x="6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6" name="Freeform 17"/>
            <p:cNvSpPr>
              <a:spLocks noEditPoints="1"/>
            </p:cNvSpPr>
            <p:nvPr userDrawn="1"/>
          </p:nvSpPr>
          <p:spPr bwMode="auto">
            <a:xfrm>
              <a:off x="460375" y="3757613"/>
              <a:ext cx="44450" cy="44450"/>
            </a:xfrm>
            <a:custGeom>
              <a:avLst/>
              <a:gdLst>
                <a:gd name="T0" fmla="*/ 14 w 28"/>
                <a:gd name="T1" fmla="*/ 28 h 28"/>
                <a:gd name="T2" fmla="*/ 4 w 28"/>
                <a:gd name="T3" fmla="*/ 24 h 28"/>
                <a:gd name="T4" fmla="*/ 0 w 28"/>
                <a:gd name="T5" fmla="*/ 14 h 28"/>
                <a:gd name="T6" fmla="*/ 0 w 28"/>
                <a:gd name="T7" fmla="*/ 8 h 28"/>
                <a:gd name="T8" fmla="*/ 8 w 28"/>
                <a:gd name="T9" fmla="*/ 0 h 28"/>
                <a:gd name="T10" fmla="*/ 14 w 28"/>
                <a:gd name="T11" fmla="*/ 0 h 28"/>
                <a:gd name="T12" fmla="*/ 24 w 28"/>
                <a:gd name="T13" fmla="*/ 4 h 28"/>
                <a:gd name="T14" fmla="*/ 28 w 28"/>
                <a:gd name="T15" fmla="*/ 14 h 28"/>
                <a:gd name="T16" fmla="*/ 26 w 28"/>
                <a:gd name="T17" fmla="*/ 18 h 28"/>
                <a:gd name="T18" fmla="*/ 18 w 28"/>
                <a:gd name="T19" fmla="*/ 26 h 28"/>
                <a:gd name="T20" fmla="*/ 14 w 28"/>
                <a:gd name="T21" fmla="*/ 28 h 28"/>
                <a:gd name="T22" fmla="*/ 14 w 28"/>
                <a:gd name="T23" fmla="*/ 0 h 28"/>
                <a:gd name="T24" fmla="*/ 4 w 28"/>
                <a:gd name="T25" fmla="*/ 4 h 28"/>
                <a:gd name="T26" fmla="*/ 0 w 28"/>
                <a:gd name="T27" fmla="*/ 14 h 28"/>
                <a:gd name="T28" fmla="*/ 2 w 28"/>
                <a:gd name="T29" fmla="*/ 18 h 28"/>
                <a:gd name="T30" fmla="*/ 8 w 28"/>
                <a:gd name="T31" fmla="*/ 24 h 28"/>
                <a:gd name="T32" fmla="*/ 14 w 28"/>
                <a:gd name="T33" fmla="*/ 26 h 28"/>
                <a:gd name="T34" fmla="*/ 22 w 28"/>
                <a:gd name="T35" fmla="*/ 22 h 28"/>
                <a:gd name="T36" fmla="*/ 26 w 28"/>
                <a:gd name="T37" fmla="*/ 14 h 28"/>
                <a:gd name="T38" fmla="*/ 24 w 28"/>
                <a:gd name="T39" fmla="*/ 8 h 28"/>
                <a:gd name="T40" fmla="*/ 18 w 28"/>
                <a:gd name="T41" fmla="*/ 2 h 28"/>
                <a:gd name="T42" fmla="*/ 14 w 28"/>
                <a:gd name="T43" fmla="*/ 0 h 28"/>
                <a:gd name="T44" fmla="*/ 14 w 28"/>
                <a:gd name="T45" fmla="*/ 14 h 28"/>
                <a:gd name="T46" fmla="*/ 10 w 28"/>
                <a:gd name="T47" fmla="*/ 22 h 28"/>
                <a:gd name="T48" fmla="*/ 8 w 28"/>
                <a:gd name="T49" fmla="*/ 4 h 28"/>
                <a:gd name="T50" fmla="*/ 14 w 28"/>
                <a:gd name="T51" fmla="*/ 4 h 28"/>
                <a:gd name="T52" fmla="*/ 18 w 28"/>
                <a:gd name="T53" fmla="*/ 10 h 28"/>
                <a:gd name="T54" fmla="*/ 18 w 28"/>
                <a:gd name="T55" fmla="*/ 12 h 28"/>
                <a:gd name="T56" fmla="*/ 18 w 28"/>
                <a:gd name="T57" fmla="*/ 22 h 28"/>
                <a:gd name="T58" fmla="*/ 10 w 28"/>
                <a:gd name="T59" fmla="*/ 12 h 28"/>
                <a:gd name="T60" fmla="*/ 14 w 28"/>
                <a:gd name="T61" fmla="*/ 12 h 28"/>
                <a:gd name="T62" fmla="*/ 16 w 28"/>
                <a:gd name="T63" fmla="*/ 10 h 28"/>
                <a:gd name="T64" fmla="*/ 16 w 28"/>
                <a:gd name="T65" fmla="*/ 8 h 28"/>
                <a:gd name="T66" fmla="*/ 10 w 28"/>
                <a:gd name="T6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8">
                  <a:moveTo>
                    <a:pt x="14" y="28"/>
                  </a:moveTo>
                  <a:lnTo>
                    <a:pt x="14" y="28"/>
                  </a:lnTo>
                  <a:lnTo>
                    <a:pt x="8" y="26"/>
                  </a:lnTo>
                  <a:lnTo>
                    <a:pt x="4" y="24"/>
                  </a:lnTo>
                  <a:lnTo>
                    <a:pt x="0" y="18"/>
                  </a:lnTo>
                  <a:lnTo>
                    <a:pt x="0" y="14"/>
                  </a:lnTo>
                  <a:lnTo>
                    <a:pt x="0" y="14"/>
                  </a:lnTo>
                  <a:lnTo>
                    <a:pt x="0" y="8"/>
                  </a:lnTo>
                  <a:lnTo>
                    <a:pt x="4" y="4"/>
                  </a:lnTo>
                  <a:lnTo>
                    <a:pt x="8" y="0"/>
                  </a:lnTo>
                  <a:lnTo>
                    <a:pt x="14" y="0"/>
                  </a:lnTo>
                  <a:lnTo>
                    <a:pt x="14" y="0"/>
                  </a:lnTo>
                  <a:lnTo>
                    <a:pt x="18" y="0"/>
                  </a:lnTo>
                  <a:lnTo>
                    <a:pt x="24" y="4"/>
                  </a:lnTo>
                  <a:lnTo>
                    <a:pt x="26" y="8"/>
                  </a:lnTo>
                  <a:lnTo>
                    <a:pt x="28" y="14"/>
                  </a:lnTo>
                  <a:lnTo>
                    <a:pt x="28" y="14"/>
                  </a:lnTo>
                  <a:lnTo>
                    <a:pt x="26" y="18"/>
                  </a:lnTo>
                  <a:lnTo>
                    <a:pt x="24" y="24"/>
                  </a:lnTo>
                  <a:lnTo>
                    <a:pt x="18" y="26"/>
                  </a:lnTo>
                  <a:lnTo>
                    <a:pt x="14" y="28"/>
                  </a:lnTo>
                  <a:lnTo>
                    <a:pt x="14" y="28"/>
                  </a:lnTo>
                  <a:close/>
                  <a:moveTo>
                    <a:pt x="14" y="0"/>
                  </a:moveTo>
                  <a:lnTo>
                    <a:pt x="14" y="0"/>
                  </a:lnTo>
                  <a:lnTo>
                    <a:pt x="8" y="2"/>
                  </a:lnTo>
                  <a:lnTo>
                    <a:pt x="4" y="4"/>
                  </a:lnTo>
                  <a:lnTo>
                    <a:pt x="2" y="8"/>
                  </a:lnTo>
                  <a:lnTo>
                    <a:pt x="0" y="14"/>
                  </a:lnTo>
                  <a:lnTo>
                    <a:pt x="0" y="14"/>
                  </a:lnTo>
                  <a:lnTo>
                    <a:pt x="2" y="18"/>
                  </a:lnTo>
                  <a:lnTo>
                    <a:pt x="4" y="22"/>
                  </a:lnTo>
                  <a:lnTo>
                    <a:pt x="8" y="24"/>
                  </a:lnTo>
                  <a:lnTo>
                    <a:pt x="14" y="26"/>
                  </a:lnTo>
                  <a:lnTo>
                    <a:pt x="14" y="26"/>
                  </a:lnTo>
                  <a:lnTo>
                    <a:pt x="18" y="24"/>
                  </a:lnTo>
                  <a:lnTo>
                    <a:pt x="22" y="22"/>
                  </a:lnTo>
                  <a:lnTo>
                    <a:pt x="24" y="18"/>
                  </a:lnTo>
                  <a:lnTo>
                    <a:pt x="26" y="14"/>
                  </a:lnTo>
                  <a:lnTo>
                    <a:pt x="26" y="14"/>
                  </a:lnTo>
                  <a:lnTo>
                    <a:pt x="24" y="8"/>
                  </a:lnTo>
                  <a:lnTo>
                    <a:pt x="22" y="4"/>
                  </a:lnTo>
                  <a:lnTo>
                    <a:pt x="18" y="2"/>
                  </a:lnTo>
                  <a:lnTo>
                    <a:pt x="14" y="0"/>
                  </a:lnTo>
                  <a:lnTo>
                    <a:pt x="14" y="0"/>
                  </a:lnTo>
                  <a:close/>
                  <a:moveTo>
                    <a:pt x="16" y="22"/>
                  </a:moveTo>
                  <a:lnTo>
                    <a:pt x="14" y="14"/>
                  </a:lnTo>
                  <a:lnTo>
                    <a:pt x="10" y="14"/>
                  </a:lnTo>
                  <a:lnTo>
                    <a:pt x="10" y="22"/>
                  </a:lnTo>
                  <a:lnTo>
                    <a:pt x="8" y="22"/>
                  </a:lnTo>
                  <a:lnTo>
                    <a:pt x="8" y="4"/>
                  </a:lnTo>
                  <a:lnTo>
                    <a:pt x="14" y="4"/>
                  </a:lnTo>
                  <a:lnTo>
                    <a:pt x="14" y="4"/>
                  </a:lnTo>
                  <a:lnTo>
                    <a:pt x="18" y="6"/>
                  </a:lnTo>
                  <a:lnTo>
                    <a:pt x="18" y="10"/>
                  </a:lnTo>
                  <a:lnTo>
                    <a:pt x="18" y="10"/>
                  </a:lnTo>
                  <a:lnTo>
                    <a:pt x="18" y="12"/>
                  </a:lnTo>
                  <a:lnTo>
                    <a:pt x="16" y="14"/>
                  </a:lnTo>
                  <a:lnTo>
                    <a:pt x="18" y="22"/>
                  </a:lnTo>
                  <a:lnTo>
                    <a:pt x="16" y="22"/>
                  </a:lnTo>
                  <a:close/>
                  <a:moveTo>
                    <a:pt x="10" y="12"/>
                  </a:moveTo>
                  <a:lnTo>
                    <a:pt x="14" y="12"/>
                  </a:lnTo>
                  <a:lnTo>
                    <a:pt x="14" y="12"/>
                  </a:lnTo>
                  <a:lnTo>
                    <a:pt x="16" y="12"/>
                  </a:lnTo>
                  <a:lnTo>
                    <a:pt x="16" y="10"/>
                  </a:lnTo>
                  <a:lnTo>
                    <a:pt x="16" y="10"/>
                  </a:lnTo>
                  <a:lnTo>
                    <a:pt x="16" y="8"/>
                  </a:lnTo>
                  <a:lnTo>
                    <a:pt x="12" y="6"/>
                  </a:lnTo>
                  <a:lnTo>
                    <a:pt x="10" y="6"/>
                  </a:lnTo>
                  <a:lnTo>
                    <a:pt x="1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grpSp>
    </p:spTree>
    <p:extLst>
      <p:ext uri="{BB962C8B-B14F-4D97-AF65-F5344CB8AC3E}">
        <p14:creationId xmlns:p14="http://schemas.microsoft.com/office/powerpoint/2010/main" val="226732194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2"/>
          <p:cNvSpPr>
            <a:spLocks noGrp="1"/>
          </p:cNvSpPr>
          <p:nvPr>
            <p:ph type="pic" idx="11"/>
          </p:nvPr>
        </p:nvSpPr>
        <p:spPr bwMode="ltGray">
          <a:xfrm>
            <a:off x="2095772" y="3651253"/>
            <a:ext cx="12291982" cy="8452338"/>
          </a:xfrm>
          <a:prstGeom prst="rect">
            <a:avLst/>
          </a:prstGeom>
          <a:solidFill>
            <a:schemeClr val="bg1">
              <a:lumMod val="95000"/>
            </a:schemeClr>
          </a:solidFill>
        </p:spPr>
        <p:txBody>
          <a:bodyPr lIns="0" tIns="457200">
            <a:normAutofit/>
          </a:bodyPr>
          <a:lstStyle>
            <a:lvl1pPr marL="0" indent="0" algn="ctr">
              <a:buNone/>
              <a:defRPr sz="36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dirty="0"/>
          </a:p>
        </p:txBody>
      </p:sp>
      <p:sp>
        <p:nvSpPr>
          <p:cNvPr id="5" name="Text Placeholder 4"/>
          <p:cNvSpPr>
            <a:spLocks noGrp="1"/>
          </p:cNvSpPr>
          <p:nvPr>
            <p:ph type="body" sz="quarter" idx="12"/>
          </p:nvPr>
        </p:nvSpPr>
        <p:spPr>
          <a:xfrm>
            <a:off x="14803778" y="3632201"/>
            <a:ext cx="7716255" cy="8477250"/>
          </a:xfrm>
        </p:spPr>
        <p:txBody>
          <a:bodyPr/>
          <a:lstStyle>
            <a:lvl1pPr marL="0" indent="0">
              <a:buNone/>
              <a:defRPr/>
            </a:lvl1pPr>
            <a:lvl2pPr marL="571500" indent="0">
              <a:buNone/>
              <a:defRPr/>
            </a:lvl2pPr>
            <a:lvl3pPr marL="1155700" indent="0">
              <a:buNone/>
              <a:defRPr/>
            </a:lvl3pPr>
            <a:lvl4pPr marL="1485900" indent="0">
              <a:buNone/>
              <a:defRPr/>
            </a:lvl4pPr>
            <a:lvl5pPr marL="1828800" indent="0">
              <a:buNone/>
              <a:defRPr/>
            </a:lvl5pPr>
          </a:lstStyle>
          <a:p>
            <a:pPr lvl="0"/>
            <a:r>
              <a:rPr lang="en-US"/>
              <a:t>Click to edit Master text styles</a:t>
            </a:r>
          </a:p>
        </p:txBody>
      </p:sp>
      <p:sp>
        <p:nvSpPr>
          <p:cNvPr id="8" name="Slide Number Placeholder 5"/>
          <p:cNvSpPr>
            <a:spLocks noGrp="1"/>
          </p:cNvSpPr>
          <p:nvPr>
            <p:ph type="sldNum" sz="quarter" idx="4"/>
          </p:nvPr>
        </p:nvSpPr>
        <p:spPr>
          <a:xfrm>
            <a:off x="463324" y="12704481"/>
            <a:ext cx="731615" cy="730250"/>
          </a:xfrm>
          <a:prstGeom prst="rect">
            <a:avLst/>
          </a:prstGeom>
        </p:spPr>
        <p:txBody>
          <a:bodyPr anchor="ctr"/>
          <a:lstStyle>
            <a:lvl1pPr>
              <a:defRPr sz="22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60727828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Picture Placeholder 2"/>
          <p:cNvSpPr>
            <a:spLocks noGrp="1"/>
          </p:cNvSpPr>
          <p:nvPr>
            <p:ph type="pic" idx="11"/>
          </p:nvPr>
        </p:nvSpPr>
        <p:spPr bwMode="ltGray">
          <a:xfrm>
            <a:off x="12535603" y="3651253"/>
            <a:ext cx="9984430" cy="8452338"/>
          </a:xfrm>
          <a:prstGeom prst="rect">
            <a:avLst/>
          </a:prstGeom>
          <a:solidFill>
            <a:schemeClr val="bg1">
              <a:lumMod val="95000"/>
            </a:schemeClr>
          </a:solidFill>
        </p:spPr>
        <p:txBody>
          <a:bodyPr lIns="0" tIns="457200">
            <a:normAutofit/>
          </a:bodyPr>
          <a:lstStyle>
            <a:lvl1pPr marL="0" indent="0" algn="ctr">
              <a:buNone/>
              <a:defRPr sz="36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dirty="0"/>
          </a:p>
        </p:txBody>
      </p:sp>
      <p:sp>
        <p:nvSpPr>
          <p:cNvPr id="5" name="Text Placeholder 4"/>
          <p:cNvSpPr>
            <a:spLocks noGrp="1"/>
          </p:cNvSpPr>
          <p:nvPr>
            <p:ph type="body" sz="quarter" idx="12"/>
          </p:nvPr>
        </p:nvSpPr>
        <p:spPr>
          <a:xfrm>
            <a:off x="1893816" y="3651253"/>
            <a:ext cx="10128763" cy="8477250"/>
          </a:xfrm>
        </p:spPr>
        <p:txBody>
          <a:bodyPr/>
          <a:lstStyle>
            <a:lvl1pPr marL="0" indent="0">
              <a:buNone/>
              <a:defRPr/>
            </a:lvl1pPr>
            <a:lvl2pPr marL="571500" indent="0">
              <a:buNone/>
              <a:defRPr/>
            </a:lvl2pPr>
            <a:lvl3pPr marL="1155700" indent="0">
              <a:buNone/>
              <a:defRPr/>
            </a:lvl3pPr>
            <a:lvl4pPr marL="1485900" indent="0">
              <a:buNone/>
              <a:defRPr/>
            </a:lvl4pPr>
            <a:lvl5pPr marL="1828800" indent="0">
              <a:buNone/>
              <a:defRPr/>
            </a:lvl5pPr>
          </a:lstStyle>
          <a:p>
            <a:pPr lvl="0"/>
            <a:r>
              <a:rPr lang="en-US"/>
              <a:t>Click to edit Master text styles</a:t>
            </a:r>
          </a:p>
        </p:txBody>
      </p:sp>
      <p:sp>
        <p:nvSpPr>
          <p:cNvPr id="10" name="Slide Number Placeholder 5"/>
          <p:cNvSpPr>
            <a:spLocks noGrp="1"/>
          </p:cNvSpPr>
          <p:nvPr>
            <p:ph type="sldNum" sz="quarter" idx="4"/>
          </p:nvPr>
        </p:nvSpPr>
        <p:spPr>
          <a:xfrm>
            <a:off x="463324" y="12704481"/>
            <a:ext cx="731615" cy="730250"/>
          </a:xfrm>
          <a:prstGeom prst="rect">
            <a:avLst/>
          </a:prstGeom>
        </p:spPr>
        <p:txBody>
          <a:bodyPr anchor="ctr"/>
          <a:lstStyle>
            <a:lvl1pPr>
              <a:defRPr sz="22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1993277495"/>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alf-Screen Image Right">
    <p:spTree>
      <p:nvGrpSpPr>
        <p:cNvPr id="1" name=""/>
        <p:cNvGrpSpPr/>
        <p:nvPr/>
      </p:nvGrpSpPr>
      <p:grpSpPr>
        <a:xfrm>
          <a:off x="0" y="0"/>
          <a:ext cx="0" cy="0"/>
          <a:chOff x="0" y="0"/>
          <a:chExt cx="0" cy="0"/>
        </a:xfrm>
      </p:grpSpPr>
      <p:sp>
        <p:nvSpPr>
          <p:cNvPr id="2" name="Title 1"/>
          <p:cNvSpPr>
            <a:spLocks noGrp="1"/>
          </p:cNvSpPr>
          <p:nvPr>
            <p:ph type="title"/>
          </p:nvPr>
        </p:nvSpPr>
        <p:spPr>
          <a:xfrm>
            <a:off x="2275144" y="3902928"/>
            <a:ext cx="8768138" cy="7872760"/>
          </a:xfrm>
        </p:spPr>
        <p:txBody>
          <a:bodyPr/>
          <a:lstStyle/>
          <a:p>
            <a:r>
              <a:rPr lang="en-US"/>
              <a:t>Click to edit Master title style</a:t>
            </a:r>
          </a:p>
        </p:txBody>
      </p:sp>
      <p:sp>
        <p:nvSpPr>
          <p:cNvPr id="4" name="Picture Placeholder 2"/>
          <p:cNvSpPr>
            <a:spLocks noGrp="1"/>
          </p:cNvSpPr>
          <p:nvPr>
            <p:ph type="pic" idx="11"/>
          </p:nvPr>
        </p:nvSpPr>
        <p:spPr bwMode="ltGray">
          <a:xfrm>
            <a:off x="12384112" y="2"/>
            <a:ext cx="12003063" cy="13916720"/>
          </a:xfrm>
          <a:prstGeom prst="rect">
            <a:avLst/>
          </a:prstGeom>
          <a:solidFill>
            <a:schemeClr val="bg1">
              <a:lumMod val="95000"/>
            </a:schemeClr>
          </a:solidFill>
        </p:spPr>
        <p:txBody>
          <a:bodyPr lIns="0" tIns="457200">
            <a:normAutofit/>
          </a:bodyPr>
          <a:lstStyle>
            <a:lvl1pPr marL="0" indent="0" algn="ctr">
              <a:buNone/>
              <a:defRPr sz="36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dirty="0"/>
          </a:p>
        </p:txBody>
      </p:sp>
      <p:sp>
        <p:nvSpPr>
          <p:cNvPr id="8" name="Rectangle 7"/>
          <p:cNvSpPr/>
          <p:nvPr/>
        </p:nvSpPr>
        <p:spPr>
          <a:xfrm>
            <a:off x="0" y="0"/>
            <a:ext cx="2275144" cy="401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9" name="Slide Number Placeholder 5"/>
          <p:cNvSpPr>
            <a:spLocks noGrp="1"/>
          </p:cNvSpPr>
          <p:nvPr>
            <p:ph type="sldNum" sz="quarter" idx="4"/>
          </p:nvPr>
        </p:nvSpPr>
        <p:spPr>
          <a:xfrm>
            <a:off x="463324" y="12704481"/>
            <a:ext cx="731615" cy="730250"/>
          </a:xfrm>
          <a:prstGeom prst="rect">
            <a:avLst/>
          </a:prstGeom>
        </p:spPr>
        <p:txBody>
          <a:bodyPr anchor="ctr"/>
          <a:lstStyle>
            <a:lvl1pPr>
              <a:defRPr sz="22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1641818107"/>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alf-Screen Image Left">
    <p:spTree>
      <p:nvGrpSpPr>
        <p:cNvPr id="1" name=""/>
        <p:cNvGrpSpPr/>
        <p:nvPr/>
      </p:nvGrpSpPr>
      <p:grpSpPr>
        <a:xfrm>
          <a:off x="0" y="0"/>
          <a:ext cx="0" cy="0"/>
          <a:chOff x="0" y="0"/>
          <a:chExt cx="0" cy="0"/>
        </a:xfrm>
      </p:grpSpPr>
      <p:sp>
        <p:nvSpPr>
          <p:cNvPr id="2" name="Title 1"/>
          <p:cNvSpPr>
            <a:spLocks noGrp="1"/>
          </p:cNvSpPr>
          <p:nvPr>
            <p:ph type="title"/>
          </p:nvPr>
        </p:nvSpPr>
        <p:spPr>
          <a:xfrm>
            <a:off x="14001575" y="3902928"/>
            <a:ext cx="8768138" cy="7872760"/>
          </a:xfrm>
        </p:spPr>
        <p:txBody>
          <a:bodyPr/>
          <a:lstStyle/>
          <a:p>
            <a:r>
              <a:rPr lang="en-US"/>
              <a:t>Click to edit Master title style</a:t>
            </a:r>
          </a:p>
        </p:txBody>
      </p:sp>
      <p:sp>
        <p:nvSpPr>
          <p:cNvPr id="4" name="Picture Placeholder 2"/>
          <p:cNvSpPr>
            <a:spLocks noGrp="1"/>
          </p:cNvSpPr>
          <p:nvPr>
            <p:ph type="pic" idx="11"/>
          </p:nvPr>
        </p:nvSpPr>
        <p:spPr bwMode="ltGray">
          <a:xfrm>
            <a:off x="0" y="2"/>
            <a:ext cx="12003063" cy="13916720"/>
          </a:xfrm>
          <a:prstGeom prst="rect">
            <a:avLst/>
          </a:prstGeom>
          <a:solidFill>
            <a:schemeClr val="bg1">
              <a:lumMod val="95000"/>
            </a:schemeClr>
          </a:solidFill>
        </p:spPr>
        <p:txBody>
          <a:bodyPr lIns="0" tIns="457200">
            <a:normAutofit/>
          </a:bodyPr>
          <a:lstStyle>
            <a:lvl1pPr marL="0" indent="0" algn="ctr">
              <a:buNone/>
              <a:defRPr sz="36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dirty="0"/>
          </a:p>
        </p:txBody>
      </p:sp>
    </p:spTree>
    <p:extLst>
      <p:ext uri="{BB962C8B-B14F-4D97-AF65-F5344CB8AC3E}">
        <p14:creationId xmlns:p14="http://schemas.microsoft.com/office/powerpoint/2010/main" val="293783153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Slide Number Placeholder 5"/>
          <p:cNvSpPr>
            <a:spLocks noGrp="1"/>
          </p:cNvSpPr>
          <p:nvPr>
            <p:ph type="sldNum" sz="quarter" idx="4"/>
          </p:nvPr>
        </p:nvSpPr>
        <p:spPr>
          <a:xfrm>
            <a:off x="463324" y="12704481"/>
            <a:ext cx="731615" cy="730250"/>
          </a:xfrm>
          <a:prstGeom prst="rect">
            <a:avLst/>
          </a:prstGeom>
        </p:spPr>
        <p:txBody>
          <a:bodyPr anchor="ctr"/>
          <a:lstStyle>
            <a:lvl1pPr>
              <a:defRPr sz="22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11762911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463324" y="12704481"/>
            <a:ext cx="731615" cy="730250"/>
          </a:xfrm>
          <a:prstGeom prst="rect">
            <a:avLst/>
          </a:prstGeom>
        </p:spPr>
        <p:txBody>
          <a:bodyPr anchor="ctr"/>
          <a:lstStyle>
            <a:lvl1pPr>
              <a:defRPr sz="22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1004116611"/>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1"/>
          </p:nvPr>
        </p:nvSpPr>
        <p:spPr>
          <a:xfrm>
            <a:off x="0" y="0"/>
            <a:ext cx="24387175" cy="13716000"/>
          </a:xfrm>
          <a:solidFill>
            <a:schemeClr val="bg1">
              <a:lumMod val="95000"/>
            </a:schemeClr>
          </a:solidFill>
        </p:spPr>
        <p:txBody>
          <a:bodyPr/>
          <a:lstStyle>
            <a:lvl1pPr marL="0" indent="0" algn="ctr">
              <a:buNone/>
              <a:defRPr baseline="0"/>
            </a:lvl1pPr>
          </a:lstStyle>
          <a:p>
            <a:r>
              <a:rPr lang="en-US"/>
              <a:t>Click icon to add picture</a:t>
            </a:r>
            <a:endParaRPr lang="en-US" dirty="0"/>
          </a:p>
        </p:txBody>
      </p:sp>
    </p:spTree>
    <p:extLst>
      <p:ext uri="{BB962C8B-B14F-4D97-AF65-F5344CB8AC3E}">
        <p14:creationId xmlns:p14="http://schemas.microsoft.com/office/powerpoint/2010/main" val="3698778149"/>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13_Blue Title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4387175" cy="13716000"/>
          </a:xfrm>
          <a:prstGeom prst="rect">
            <a:avLst/>
          </a:prstGeom>
        </p:spPr>
      </p:pic>
      <p:sp>
        <p:nvSpPr>
          <p:cNvPr id="2" name="Title 1"/>
          <p:cNvSpPr>
            <a:spLocks noGrp="1"/>
          </p:cNvSpPr>
          <p:nvPr>
            <p:ph type="ctrTitle" hasCustomPrompt="1"/>
          </p:nvPr>
        </p:nvSpPr>
        <p:spPr>
          <a:xfrm>
            <a:off x="1829038" y="7228474"/>
            <a:ext cx="21161971" cy="3291840"/>
          </a:xfrm>
        </p:spPr>
        <p:txBody>
          <a:bodyPr anchor="t">
            <a:normAutofit/>
          </a:bodyPr>
          <a:lstStyle>
            <a:lvl1pPr algn="l">
              <a:defRPr sz="10800">
                <a:solidFill>
                  <a:schemeClr val="bg1"/>
                </a:solidFill>
              </a:defRPr>
            </a:lvl1pPr>
          </a:lstStyle>
          <a:p>
            <a:r>
              <a:rPr lang="en-US" dirty="0"/>
              <a:t>Thank you.</a:t>
            </a:r>
          </a:p>
        </p:txBody>
      </p:sp>
      <p:sp>
        <p:nvSpPr>
          <p:cNvPr id="3" name="Subtitle 2"/>
          <p:cNvSpPr>
            <a:spLocks noGrp="1"/>
          </p:cNvSpPr>
          <p:nvPr>
            <p:ph type="subTitle" idx="1" hasCustomPrompt="1"/>
          </p:nvPr>
        </p:nvSpPr>
        <p:spPr>
          <a:xfrm>
            <a:off x="1829038" y="10520316"/>
            <a:ext cx="8541608" cy="1723724"/>
          </a:xfrm>
        </p:spPr>
        <p:txBody>
          <a:bodyPr>
            <a:normAutofit/>
          </a:bodyPr>
          <a:lstStyle>
            <a:lvl1pPr marL="0" indent="0" algn="l">
              <a:lnSpc>
                <a:spcPct val="100000"/>
              </a:lnSpc>
              <a:spcAft>
                <a:spcPts val="1200"/>
              </a:spcAft>
              <a:buNone/>
              <a:defRPr sz="32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err="1"/>
              <a:t>www.vertica.com</a:t>
            </a:r>
            <a:endParaRPr lang="en-US" dirty="0"/>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774" y="1467725"/>
            <a:ext cx="4629665" cy="999878"/>
          </a:xfrm>
          <a:prstGeom prst="rect">
            <a:avLst/>
          </a:prstGeom>
        </p:spPr>
      </p:pic>
      <p:sp>
        <p:nvSpPr>
          <p:cNvPr id="27" name="Rectangle 26"/>
          <p:cNvSpPr/>
          <p:nvPr/>
        </p:nvSpPr>
        <p:spPr>
          <a:xfrm>
            <a:off x="2095774" y="1"/>
            <a:ext cx="4629665" cy="3047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solidFill>
                <a:prstClr val="white"/>
              </a:solidFill>
            </a:endParaRPr>
          </a:p>
        </p:txBody>
      </p:sp>
      <p:grpSp>
        <p:nvGrpSpPr>
          <p:cNvPr id="28" name="Group 27"/>
          <p:cNvGrpSpPr/>
          <p:nvPr/>
        </p:nvGrpSpPr>
        <p:grpSpPr>
          <a:xfrm>
            <a:off x="21131719" y="12898811"/>
            <a:ext cx="1480925" cy="358542"/>
            <a:chOff x="-504825" y="3757613"/>
            <a:chExt cx="1009650" cy="244475"/>
          </a:xfrm>
          <a:solidFill>
            <a:schemeClr val="bg1">
              <a:lumMod val="85000"/>
            </a:schemeClr>
          </a:solidFill>
        </p:grpSpPr>
        <p:sp>
          <p:nvSpPr>
            <p:cNvPr id="29" name="Freeform 5"/>
            <p:cNvSpPr>
              <a:spLocks/>
            </p:cNvSpPr>
            <p:nvPr userDrawn="1"/>
          </p:nvSpPr>
          <p:spPr bwMode="auto">
            <a:xfrm>
              <a:off x="-504825" y="3808413"/>
              <a:ext cx="193675" cy="193675"/>
            </a:xfrm>
            <a:custGeom>
              <a:avLst/>
              <a:gdLst>
                <a:gd name="T0" fmla="*/ 0 w 122"/>
                <a:gd name="T1" fmla="*/ 122 h 122"/>
                <a:gd name="T2" fmla="*/ 0 w 122"/>
                <a:gd name="T3" fmla="*/ 0 h 122"/>
                <a:gd name="T4" fmla="*/ 30 w 122"/>
                <a:gd name="T5" fmla="*/ 0 h 122"/>
                <a:gd name="T6" fmla="*/ 30 w 122"/>
                <a:gd name="T7" fmla="*/ 92 h 122"/>
                <a:gd name="T8" fmla="*/ 122 w 122"/>
                <a:gd name="T9" fmla="*/ 92 h 122"/>
                <a:gd name="T10" fmla="*/ 122 w 122"/>
                <a:gd name="T11" fmla="*/ 122 h 122"/>
                <a:gd name="T12" fmla="*/ 0 w 122"/>
                <a:gd name="T13" fmla="*/ 122 h 122"/>
                <a:gd name="T14" fmla="*/ 0 w 122"/>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2">
                  <a:moveTo>
                    <a:pt x="0" y="122"/>
                  </a:moveTo>
                  <a:lnTo>
                    <a:pt x="0" y="0"/>
                  </a:lnTo>
                  <a:lnTo>
                    <a:pt x="30" y="0"/>
                  </a:lnTo>
                  <a:lnTo>
                    <a:pt x="30" y="92"/>
                  </a:lnTo>
                  <a:lnTo>
                    <a:pt x="122" y="92"/>
                  </a:lnTo>
                  <a:lnTo>
                    <a:pt x="122" y="122"/>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0" name="Freeform 6"/>
            <p:cNvSpPr>
              <a:spLocks/>
            </p:cNvSpPr>
            <p:nvPr userDrawn="1"/>
          </p:nvSpPr>
          <p:spPr bwMode="auto">
            <a:xfrm>
              <a:off x="-457200" y="3763963"/>
              <a:ext cx="193675" cy="190500"/>
            </a:xfrm>
            <a:custGeom>
              <a:avLst/>
              <a:gdLst>
                <a:gd name="T0" fmla="*/ 0 w 122"/>
                <a:gd name="T1" fmla="*/ 28 h 120"/>
                <a:gd name="T2" fmla="*/ 0 w 122"/>
                <a:gd name="T3" fmla="*/ 0 h 120"/>
                <a:gd name="T4" fmla="*/ 122 w 122"/>
                <a:gd name="T5" fmla="*/ 0 h 120"/>
                <a:gd name="T6" fmla="*/ 122 w 122"/>
                <a:gd name="T7" fmla="*/ 120 h 120"/>
                <a:gd name="T8" fmla="*/ 92 w 122"/>
                <a:gd name="T9" fmla="*/ 120 h 120"/>
                <a:gd name="T10" fmla="*/ 92 w 122"/>
                <a:gd name="T11" fmla="*/ 28 h 120"/>
                <a:gd name="T12" fmla="*/ 0 w 122"/>
                <a:gd name="T13" fmla="*/ 28 h 120"/>
                <a:gd name="T14" fmla="*/ 0 w 122"/>
                <a:gd name="T15" fmla="*/ 28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0">
                  <a:moveTo>
                    <a:pt x="0" y="28"/>
                  </a:moveTo>
                  <a:lnTo>
                    <a:pt x="0" y="0"/>
                  </a:lnTo>
                  <a:lnTo>
                    <a:pt x="122" y="0"/>
                  </a:lnTo>
                  <a:lnTo>
                    <a:pt x="122" y="120"/>
                  </a:lnTo>
                  <a:lnTo>
                    <a:pt x="92" y="120"/>
                  </a:lnTo>
                  <a:lnTo>
                    <a:pt x="92"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1" name="Freeform 7"/>
            <p:cNvSpPr>
              <a:spLocks/>
            </p:cNvSpPr>
            <p:nvPr userDrawn="1"/>
          </p:nvSpPr>
          <p:spPr bwMode="auto">
            <a:xfrm>
              <a:off x="-209550" y="3763963"/>
              <a:ext cx="111125" cy="101600"/>
            </a:xfrm>
            <a:custGeom>
              <a:avLst/>
              <a:gdLst>
                <a:gd name="T0" fmla="*/ 70 w 70"/>
                <a:gd name="T1" fmla="*/ 64 h 64"/>
                <a:gd name="T2" fmla="*/ 70 w 70"/>
                <a:gd name="T3" fmla="*/ 0 h 64"/>
                <a:gd name="T4" fmla="*/ 58 w 70"/>
                <a:gd name="T5" fmla="*/ 0 h 64"/>
                <a:gd name="T6" fmla="*/ 36 w 70"/>
                <a:gd name="T7" fmla="*/ 32 h 64"/>
                <a:gd name="T8" fmla="*/ 14 w 70"/>
                <a:gd name="T9" fmla="*/ 0 h 64"/>
                <a:gd name="T10" fmla="*/ 0 w 70"/>
                <a:gd name="T11" fmla="*/ 0 h 64"/>
                <a:gd name="T12" fmla="*/ 0 w 70"/>
                <a:gd name="T13" fmla="*/ 64 h 64"/>
                <a:gd name="T14" fmla="*/ 14 w 70"/>
                <a:gd name="T15" fmla="*/ 64 h 64"/>
                <a:gd name="T16" fmla="*/ 14 w 70"/>
                <a:gd name="T17" fmla="*/ 22 h 64"/>
                <a:gd name="T18" fmla="*/ 32 w 70"/>
                <a:gd name="T19" fmla="*/ 48 h 64"/>
                <a:gd name="T20" fmla="*/ 40 w 70"/>
                <a:gd name="T21" fmla="*/ 48 h 64"/>
                <a:gd name="T22" fmla="*/ 58 w 70"/>
                <a:gd name="T23" fmla="*/ 22 h 64"/>
                <a:gd name="T24" fmla="*/ 58 w 70"/>
                <a:gd name="T25" fmla="*/ 64 h 64"/>
                <a:gd name="T26" fmla="*/ 70 w 70"/>
                <a:gd name="T27" fmla="*/ 64 h 64"/>
                <a:gd name="T28" fmla="*/ 70 w 70"/>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4">
                  <a:moveTo>
                    <a:pt x="70" y="64"/>
                  </a:moveTo>
                  <a:lnTo>
                    <a:pt x="70" y="0"/>
                  </a:lnTo>
                  <a:lnTo>
                    <a:pt x="58" y="0"/>
                  </a:lnTo>
                  <a:lnTo>
                    <a:pt x="36" y="32"/>
                  </a:lnTo>
                  <a:lnTo>
                    <a:pt x="14" y="0"/>
                  </a:lnTo>
                  <a:lnTo>
                    <a:pt x="0" y="0"/>
                  </a:lnTo>
                  <a:lnTo>
                    <a:pt x="0" y="64"/>
                  </a:lnTo>
                  <a:lnTo>
                    <a:pt x="14" y="64"/>
                  </a:lnTo>
                  <a:lnTo>
                    <a:pt x="14" y="22"/>
                  </a:lnTo>
                  <a:lnTo>
                    <a:pt x="32" y="48"/>
                  </a:lnTo>
                  <a:lnTo>
                    <a:pt x="40" y="48"/>
                  </a:lnTo>
                  <a:lnTo>
                    <a:pt x="58" y="22"/>
                  </a:lnTo>
                  <a:lnTo>
                    <a:pt x="58" y="64"/>
                  </a:lnTo>
                  <a:lnTo>
                    <a:pt x="70" y="64"/>
                  </a:lnTo>
                  <a:lnTo>
                    <a:pt x="7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2" name="Freeform 8"/>
            <p:cNvSpPr>
              <a:spLocks/>
            </p:cNvSpPr>
            <p:nvPr userDrawn="1"/>
          </p:nvSpPr>
          <p:spPr bwMode="auto">
            <a:xfrm>
              <a:off x="-44450" y="3763963"/>
              <a:ext cx="19050" cy="101600"/>
            </a:xfrm>
            <a:custGeom>
              <a:avLst/>
              <a:gdLst>
                <a:gd name="T0" fmla="*/ 0 w 12"/>
                <a:gd name="T1" fmla="*/ 64 h 64"/>
                <a:gd name="T2" fmla="*/ 12 w 12"/>
                <a:gd name="T3" fmla="*/ 64 h 64"/>
                <a:gd name="T4" fmla="*/ 12 w 12"/>
                <a:gd name="T5" fmla="*/ 0 h 64"/>
                <a:gd name="T6" fmla="*/ 0 w 12"/>
                <a:gd name="T7" fmla="*/ 0 h 64"/>
                <a:gd name="T8" fmla="*/ 0 w 12"/>
                <a:gd name="T9" fmla="*/ 64 h 64"/>
                <a:gd name="T10" fmla="*/ 0 w 12"/>
                <a:gd name="T11" fmla="*/ 64 h 64"/>
              </a:gdLst>
              <a:ahLst/>
              <a:cxnLst>
                <a:cxn ang="0">
                  <a:pos x="T0" y="T1"/>
                </a:cxn>
                <a:cxn ang="0">
                  <a:pos x="T2" y="T3"/>
                </a:cxn>
                <a:cxn ang="0">
                  <a:pos x="T4" y="T5"/>
                </a:cxn>
                <a:cxn ang="0">
                  <a:pos x="T6" y="T7"/>
                </a:cxn>
                <a:cxn ang="0">
                  <a:pos x="T8" y="T9"/>
                </a:cxn>
                <a:cxn ang="0">
                  <a:pos x="T10" y="T11"/>
                </a:cxn>
              </a:cxnLst>
              <a:rect l="0" t="0" r="r" b="b"/>
              <a:pathLst>
                <a:path w="12" h="64">
                  <a:moveTo>
                    <a:pt x="0" y="64"/>
                  </a:moveTo>
                  <a:lnTo>
                    <a:pt x="12" y="64"/>
                  </a:lnTo>
                  <a:lnTo>
                    <a:pt x="12" y="0"/>
                  </a:lnTo>
                  <a:lnTo>
                    <a:pt x="0" y="0"/>
                  </a:lnTo>
                  <a:lnTo>
                    <a:pt x="0" y="64"/>
                  </a:lnTo>
                  <a:lnTo>
                    <a:pt x="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3" name="Freeform 9"/>
            <p:cNvSpPr>
              <a:spLocks/>
            </p:cNvSpPr>
            <p:nvPr userDrawn="1"/>
          </p:nvSpPr>
          <p:spPr bwMode="auto">
            <a:xfrm>
              <a:off x="28575" y="3763963"/>
              <a:ext cx="98425" cy="101600"/>
            </a:xfrm>
            <a:custGeom>
              <a:avLst/>
              <a:gdLst>
                <a:gd name="T0" fmla="*/ 62 w 62"/>
                <a:gd name="T1" fmla="*/ 58 h 64"/>
                <a:gd name="T2" fmla="*/ 62 w 62"/>
                <a:gd name="T3" fmla="*/ 44 h 64"/>
                <a:gd name="T4" fmla="*/ 50 w 62"/>
                <a:gd name="T5" fmla="*/ 44 h 64"/>
                <a:gd name="T6" fmla="*/ 50 w 62"/>
                <a:gd name="T7" fmla="*/ 52 h 64"/>
                <a:gd name="T8" fmla="*/ 12 w 62"/>
                <a:gd name="T9" fmla="*/ 52 h 64"/>
                <a:gd name="T10" fmla="*/ 12 w 62"/>
                <a:gd name="T11" fmla="*/ 12 h 64"/>
                <a:gd name="T12" fmla="*/ 50 w 62"/>
                <a:gd name="T13" fmla="*/ 12 h 64"/>
                <a:gd name="T14" fmla="*/ 50 w 62"/>
                <a:gd name="T15" fmla="*/ 18 h 64"/>
                <a:gd name="T16" fmla="*/ 62 w 62"/>
                <a:gd name="T17" fmla="*/ 20 h 64"/>
                <a:gd name="T18" fmla="*/ 62 w 62"/>
                <a:gd name="T19" fmla="*/ 6 h 64"/>
                <a:gd name="T20" fmla="*/ 62 w 62"/>
                <a:gd name="T21" fmla="*/ 6 h 64"/>
                <a:gd name="T22" fmla="*/ 62 w 62"/>
                <a:gd name="T23" fmla="*/ 0 h 64"/>
                <a:gd name="T24" fmla="*/ 56 w 62"/>
                <a:gd name="T25" fmla="*/ 0 h 64"/>
                <a:gd name="T26" fmla="*/ 6 w 62"/>
                <a:gd name="T27" fmla="*/ 0 h 64"/>
                <a:gd name="T28" fmla="*/ 6 w 62"/>
                <a:gd name="T29" fmla="*/ 0 h 64"/>
                <a:gd name="T30" fmla="*/ 0 w 62"/>
                <a:gd name="T31" fmla="*/ 0 h 64"/>
                <a:gd name="T32" fmla="*/ 0 w 62"/>
                <a:gd name="T33" fmla="*/ 6 h 64"/>
                <a:gd name="T34" fmla="*/ 0 w 62"/>
                <a:gd name="T35" fmla="*/ 58 h 64"/>
                <a:gd name="T36" fmla="*/ 0 w 62"/>
                <a:gd name="T37" fmla="*/ 58 h 64"/>
                <a:gd name="T38" fmla="*/ 0 w 62"/>
                <a:gd name="T39" fmla="*/ 62 h 64"/>
                <a:gd name="T40" fmla="*/ 6 w 62"/>
                <a:gd name="T41" fmla="*/ 64 h 64"/>
                <a:gd name="T42" fmla="*/ 56 w 62"/>
                <a:gd name="T43" fmla="*/ 64 h 64"/>
                <a:gd name="T44" fmla="*/ 56 w 62"/>
                <a:gd name="T45" fmla="*/ 64 h 64"/>
                <a:gd name="T46" fmla="*/ 62 w 62"/>
                <a:gd name="T47" fmla="*/ 62 h 64"/>
                <a:gd name="T48" fmla="*/ 62 w 62"/>
                <a:gd name="T49" fmla="*/ 58 h 64"/>
                <a:gd name="T50" fmla="*/ 62 w 62"/>
                <a:gd name="T51" fmla="*/ 5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4">
                  <a:moveTo>
                    <a:pt x="62" y="58"/>
                  </a:moveTo>
                  <a:lnTo>
                    <a:pt x="62" y="44"/>
                  </a:lnTo>
                  <a:lnTo>
                    <a:pt x="50" y="44"/>
                  </a:lnTo>
                  <a:lnTo>
                    <a:pt x="50" y="52"/>
                  </a:lnTo>
                  <a:lnTo>
                    <a:pt x="12" y="52"/>
                  </a:lnTo>
                  <a:lnTo>
                    <a:pt x="12" y="12"/>
                  </a:lnTo>
                  <a:lnTo>
                    <a:pt x="50" y="12"/>
                  </a:lnTo>
                  <a:lnTo>
                    <a:pt x="50" y="18"/>
                  </a:lnTo>
                  <a:lnTo>
                    <a:pt x="62" y="20"/>
                  </a:lnTo>
                  <a:lnTo>
                    <a:pt x="62" y="6"/>
                  </a:lnTo>
                  <a:lnTo>
                    <a:pt x="62" y="6"/>
                  </a:lnTo>
                  <a:lnTo>
                    <a:pt x="62" y="0"/>
                  </a:lnTo>
                  <a:lnTo>
                    <a:pt x="56" y="0"/>
                  </a:lnTo>
                  <a:lnTo>
                    <a:pt x="6" y="0"/>
                  </a:lnTo>
                  <a:lnTo>
                    <a:pt x="6" y="0"/>
                  </a:lnTo>
                  <a:lnTo>
                    <a:pt x="0" y="0"/>
                  </a:lnTo>
                  <a:lnTo>
                    <a:pt x="0" y="6"/>
                  </a:lnTo>
                  <a:lnTo>
                    <a:pt x="0" y="58"/>
                  </a:lnTo>
                  <a:lnTo>
                    <a:pt x="0" y="58"/>
                  </a:lnTo>
                  <a:lnTo>
                    <a:pt x="0" y="62"/>
                  </a:lnTo>
                  <a:lnTo>
                    <a:pt x="6" y="64"/>
                  </a:lnTo>
                  <a:lnTo>
                    <a:pt x="56" y="64"/>
                  </a:lnTo>
                  <a:lnTo>
                    <a:pt x="56" y="64"/>
                  </a:lnTo>
                  <a:lnTo>
                    <a:pt x="62" y="62"/>
                  </a:lnTo>
                  <a:lnTo>
                    <a:pt x="62" y="58"/>
                  </a:lnTo>
                  <a:lnTo>
                    <a:pt x="6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4" name="Freeform 10"/>
            <p:cNvSpPr>
              <a:spLocks noEditPoints="1"/>
            </p:cNvSpPr>
            <p:nvPr userDrawn="1"/>
          </p:nvSpPr>
          <p:spPr bwMode="auto">
            <a:xfrm>
              <a:off x="180975" y="3763963"/>
              <a:ext cx="101600" cy="101600"/>
            </a:xfrm>
            <a:custGeom>
              <a:avLst/>
              <a:gdLst>
                <a:gd name="T0" fmla="*/ 64 w 64"/>
                <a:gd name="T1" fmla="*/ 64 h 64"/>
                <a:gd name="T2" fmla="*/ 44 w 64"/>
                <a:gd name="T3" fmla="*/ 38 h 64"/>
                <a:gd name="T4" fmla="*/ 58 w 64"/>
                <a:gd name="T5" fmla="*/ 38 h 64"/>
                <a:gd name="T6" fmla="*/ 58 w 64"/>
                <a:gd name="T7" fmla="*/ 38 h 64"/>
                <a:gd name="T8" fmla="*/ 62 w 64"/>
                <a:gd name="T9" fmla="*/ 36 h 64"/>
                <a:gd name="T10" fmla="*/ 64 w 64"/>
                <a:gd name="T11" fmla="*/ 32 h 64"/>
                <a:gd name="T12" fmla="*/ 64 w 64"/>
                <a:gd name="T13" fmla="*/ 6 h 64"/>
                <a:gd name="T14" fmla="*/ 64 w 64"/>
                <a:gd name="T15" fmla="*/ 6 h 64"/>
                <a:gd name="T16" fmla="*/ 62 w 64"/>
                <a:gd name="T17" fmla="*/ 0 h 64"/>
                <a:gd name="T18" fmla="*/ 58 w 64"/>
                <a:gd name="T19" fmla="*/ 0 h 64"/>
                <a:gd name="T20" fmla="*/ 0 w 64"/>
                <a:gd name="T21" fmla="*/ 0 h 64"/>
                <a:gd name="T22" fmla="*/ 0 w 64"/>
                <a:gd name="T23" fmla="*/ 64 h 64"/>
                <a:gd name="T24" fmla="*/ 12 w 64"/>
                <a:gd name="T25" fmla="*/ 64 h 64"/>
                <a:gd name="T26" fmla="*/ 12 w 64"/>
                <a:gd name="T27" fmla="*/ 38 h 64"/>
                <a:gd name="T28" fmla="*/ 28 w 64"/>
                <a:gd name="T29" fmla="*/ 38 h 64"/>
                <a:gd name="T30" fmla="*/ 48 w 64"/>
                <a:gd name="T31" fmla="*/ 64 h 64"/>
                <a:gd name="T32" fmla="*/ 64 w 64"/>
                <a:gd name="T33" fmla="*/ 64 h 64"/>
                <a:gd name="T34" fmla="*/ 64 w 64"/>
                <a:gd name="T35" fmla="*/ 64 h 64"/>
                <a:gd name="T36" fmla="*/ 12 w 64"/>
                <a:gd name="T37" fmla="*/ 12 h 64"/>
                <a:gd name="T38" fmla="*/ 50 w 64"/>
                <a:gd name="T39" fmla="*/ 12 h 64"/>
                <a:gd name="T40" fmla="*/ 50 w 64"/>
                <a:gd name="T41" fmla="*/ 26 h 64"/>
                <a:gd name="T42" fmla="*/ 12 w 64"/>
                <a:gd name="T43" fmla="*/ 26 h 64"/>
                <a:gd name="T44" fmla="*/ 12 w 64"/>
                <a:gd name="T45" fmla="*/ 12 h 64"/>
                <a:gd name="T46" fmla="*/ 12 w 64"/>
                <a:gd name="T47"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4">
                  <a:moveTo>
                    <a:pt x="64" y="64"/>
                  </a:moveTo>
                  <a:lnTo>
                    <a:pt x="44" y="38"/>
                  </a:lnTo>
                  <a:lnTo>
                    <a:pt x="58" y="38"/>
                  </a:lnTo>
                  <a:lnTo>
                    <a:pt x="58" y="38"/>
                  </a:lnTo>
                  <a:lnTo>
                    <a:pt x="62" y="36"/>
                  </a:lnTo>
                  <a:lnTo>
                    <a:pt x="64" y="32"/>
                  </a:lnTo>
                  <a:lnTo>
                    <a:pt x="64" y="6"/>
                  </a:lnTo>
                  <a:lnTo>
                    <a:pt x="64" y="6"/>
                  </a:lnTo>
                  <a:lnTo>
                    <a:pt x="62" y="0"/>
                  </a:lnTo>
                  <a:lnTo>
                    <a:pt x="58" y="0"/>
                  </a:lnTo>
                  <a:lnTo>
                    <a:pt x="0" y="0"/>
                  </a:lnTo>
                  <a:lnTo>
                    <a:pt x="0" y="64"/>
                  </a:lnTo>
                  <a:lnTo>
                    <a:pt x="12" y="64"/>
                  </a:lnTo>
                  <a:lnTo>
                    <a:pt x="12" y="38"/>
                  </a:lnTo>
                  <a:lnTo>
                    <a:pt x="28" y="38"/>
                  </a:lnTo>
                  <a:lnTo>
                    <a:pt x="48" y="64"/>
                  </a:lnTo>
                  <a:lnTo>
                    <a:pt x="64" y="64"/>
                  </a:lnTo>
                  <a:lnTo>
                    <a:pt x="64" y="64"/>
                  </a:lnTo>
                  <a:close/>
                  <a:moveTo>
                    <a:pt x="12" y="12"/>
                  </a:moveTo>
                  <a:lnTo>
                    <a:pt x="50" y="12"/>
                  </a:lnTo>
                  <a:lnTo>
                    <a:pt x="50" y="26"/>
                  </a:lnTo>
                  <a:lnTo>
                    <a:pt x="12" y="26"/>
                  </a:lnTo>
                  <a:lnTo>
                    <a:pt x="12" y="12"/>
                  </a:ln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5" name="Freeform 11"/>
            <p:cNvSpPr>
              <a:spLocks noEditPoints="1"/>
            </p:cNvSpPr>
            <p:nvPr userDrawn="1"/>
          </p:nvSpPr>
          <p:spPr bwMode="auto">
            <a:xfrm>
              <a:off x="333375" y="3763963"/>
              <a:ext cx="101600" cy="101600"/>
            </a:xfrm>
            <a:custGeom>
              <a:avLst/>
              <a:gdLst>
                <a:gd name="T0" fmla="*/ 64 w 64"/>
                <a:gd name="T1" fmla="*/ 58 h 64"/>
                <a:gd name="T2" fmla="*/ 64 w 64"/>
                <a:gd name="T3" fmla="*/ 6 h 64"/>
                <a:gd name="T4" fmla="*/ 64 w 64"/>
                <a:gd name="T5" fmla="*/ 6 h 64"/>
                <a:gd name="T6" fmla="*/ 62 w 64"/>
                <a:gd name="T7" fmla="*/ 0 h 64"/>
                <a:gd name="T8" fmla="*/ 58 w 64"/>
                <a:gd name="T9" fmla="*/ 0 h 64"/>
                <a:gd name="T10" fmla="*/ 6 w 64"/>
                <a:gd name="T11" fmla="*/ 0 h 64"/>
                <a:gd name="T12" fmla="*/ 6 w 64"/>
                <a:gd name="T13" fmla="*/ 0 h 64"/>
                <a:gd name="T14" fmla="*/ 2 w 64"/>
                <a:gd name="T15" fmla="*/ 0 h 64"/>
                <a:gd name="T16" fmla="*/ 0 w 64"/>
                <a:gd name="T17" fmla="*/ 6 h 64"/>
                <a:gd name="T18" fmla="*/ 0 w 64"/>
                <a:gd name="T19" fmla="*/ 58 h 64"/>
                <a:gd name="T20" fmla="*/ 0 w 64"/>
                <a:gd name="T21" fmla="*/ 58 h 64"/>
                <a:gd name="T22" fmla="*/ 2 w 64"/>
                <a:gd name="T23" fmla="*/ 62 h 64"/>
                <a:gd name="T24" fmla="*/ 6 w 64"/>
                <a:gd name="T25" fmla="*/ 64 h 64"/>
                <a:gd name="T26" fmla="*/ 58 w 64"/>
                <a:gd name="T27" fmla="*/ 64 h 64"/>
                <a:gd name="T28" fmla="*/ 58 w 64"/>
                <a:gd name="T29" fmla="*/ 64 h 64"/>
                <a:gd name="T30" fmla="*/ 62 w 64"/>
                <a:gd name="T31" fmla="*/ 62 h 64"/>
                <a:gd name="T32" fmla="*/ 64 w 64"/>
                <a:gd name="T33" fmla="*/ 58 h 64"/>
                <a:gd name="T34" fmla="*/ 64 w 64"/>
                <a:gd name="T35" fmla="*/ 58 h 64"/>
                <a:gd name="T36" fmla="*/ 12 w 64"/>
                <a:gd name="T37" fmla="*/ 12 h 64"/>
                <a:gd name="T38" fmla="*/ 52 w 64"/>
                <a:gd name="T39" fmla="*/ 12 h 64"/>
                <a:gd name="T40" fmla="*/ 52 w 64"/>
                <a:gd name="T41" fmla="*/ 52 h 64"/>
                <a:gd name="T42" fmla="*/ 12 w 64"/>
                <a:gd name="T43" fmla="*/ 52 h 64"/>
                <a:gd name="T44" fmla="*/ 12 w 64"/>
                <a:gd name="T45" fmla="*/ 12 h 64"/>
                <a:gd name="T46" fmla="*/ 12 w 64"/>
                <a:gd name="T47"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4">
                  <a:moveTo>
                    <a:pt x="64" y="58"/>
                  </a:moveTo>
                  <a:lnTo>
                    <a:pt x="64" y="6"/>
                  </a:lnTo>
                  <a:lnTo>
                    <a:pt x="64" y="6"/>
                  </a:lnTo>
                  <a:lnTo>
                    <a:pt x="62" y="0"/>
                  </a:lnTo>
                  <a:lnTo>
                    <a:pt x="58" y="0"/>
                  </a:lnTo>
                  <a:lnTo>
                    <a:pt x="6" y="0"/>
                  </a:lnTo>
                  <a:lnTo>
                    <a:pt x="6" y="0"/>
                  </a:lnTo>
                  <a:lnTo>
                    <a:pt x="2" y="0"/>
                  </a:lnTo>
                  <a:lnTo>
                    <a:pt x="0" y="6"/>
                  </a:lnTo>
                  <a:lnTo>
                    <a:pt x="0" y="58"/>
                  </a:lnTo>
                  <a:lnTo>
                    <a:pt x="0" y="58"/>
                  </a:lnTo>
                  <a:lnTo>
                    <a:pt x="2" y="62"/>
                  </a:lnTo>
                  <a:lnTo>
                    <a:pt x="6" y="64"/>
                  </a:lnTo>
                  <a:lnTo>
                    <a:pt x="58" y="64"/>
                  </a:lnTo>
                  <a:lnTo>
                    <a:pt x="58" y="64"/>
                  </a:lnTo>
                  <a:lnTo>
                    <a:pt x="62" y="62"/>
                  </a:lnTo>
                  <a:lnTo>
                    <a:pt x="64" y="58"/>
                  </a:lnTo>
                  <a:lnTo>
                    <a:pt x="64" y="58"/>
                  </a:lnTo>
                  <a:close/>
                  <a:moveTo>
                    <a:pt x="12" y="12"/>
                  </a:moveTo>
                  <a:lnTo>
                    <a:pt x="52" y="12"/>
                  </a:lnTo>
                  <a:lnTo>
                    <a:pt x="52" y="52"/>
                  </a:lnTo>
                  <a:lnTo>
                    <a:pt x="12" y="52"/>
                  </a:lnTo>
                  <a:lnTo>
                    <a:pt x="12" y="12"/>
                  </a:ln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6" name="Freeform 12"/>
            <p:cNvSpPr>
              <a:spLocks/>
            </p:cNvSpPr>
            <p:nvPr userDrawn="1"/>
          </p:nvSpPr>
          <p:spPr bwMode="auto">
            <a:xfrm>
              <a:off x="-209550" y="3897313"/>
              <a:ext cx="101600" cy="104775"/>
            </a:xfrm>
            <a:custGeom>
              <a:avLst/>
              <a:gdLst>
                <a:gd name="T0" fmla="*/ 64 w 64"/>
                <a:gd name="T1" fmla="*/ 14 h 66"/>
                <a:gd name="T2" fmla="*/ 64 w 64"/>
                <a:gd name="T3" fmla="*/ 0 h 66"/>
                <a:gd name="T4" fmla="*/ 0 w 64"/>
                <a:gd name="T5" fmla="*/ 0 h 66"/>
                <a:gd name="T6" fmla="*/ 0 w 64"/>
                <a:gd name="T7" fmla="*/ 66 h 66"/>
                <a:gd name="T8" fmla="*/ 14 w 64"/>
                <a:gd name="T9" fmla="*/ 66 h 66"/>
                <a:gd name="T10" fmla="*/ 14 w 64"/>
                <a:gd name="T11" fmla="*/ 40 h 66"/>
                <a:gd name="T12" fmla="*/ 52 w 64"/>
                <a:gd name="T13" fmla="*/ 40 h 66"/>
                <a:gd name="T14" fmla="*/ 52 w 64"/>
                <a:gd name="T15" fmla="*/ 26 h 66"/>
                <a:gd name="T16" fmla="*/ 14 w 64"/>
                <a:gd name="T17" fmla="*/ 26 h 66"/>
                <a:gd name="T18" fmla="*/ 14 w 64"/>
                <a:gd name="T19" fmla="*/ 14 h 66"/>
                <a:gd name="T20" fmla="*/ 64 w 64"/>
                <a:gd name="T21" fmla="*/ 14 h 66"/>
                <a:gd name="T22" fmla="*/ 64 w 64"/>
                <a:gd name="T23"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6">
                  <a:moveTo>
                    <a:pt x="64" y="14"/>
                  </a:moveTo>
                  <a:lnTo>
                    <a:pt x="64" y="0"/>
                  </a:lnTo>
                  <a:lnTo>
                    <a:pt x="0" y="0"/>
                  </a:lnTo>
                  <a:lnTo>
                    <a:pt x="0" y="66"/>
                  </a:lnTo>
                  <a:lnTo>
                    <a:pt x="14" y="66"/>
                  </a:lnTo>
                  <a:lnTo>
                    <a:pt x="14" y="40"/>
                  </a:lnTo>
                  <a:lnTo>
                    <a:pt x="52" y="40"/>
                  </a:lnTo>
                  <a:lnTo>
                    <a:pt x="52" y="26"/>
                  </a:lnTo>
                  <a:lnTo>
                    <a:pt x="14" y="26"/>
                  </a:lnTo>
                  <a:lnTo>
                    <a:pt x="14" y="14"/>
                  </a:lnTo>
                  <a:lnTo>
                    <a:pt x="64" y="14"/>
                  </a:lnTo>
                  <a:lnTo>
                    <a:pt x="6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7" name="Freeform 13"/>
            <p:cNvSpPr>
              <a:spLocks noEditPoints="1"/>
            </p:cNvSpPr>
            <p:nvPr userDrawn="1"/>
          </p:nvSpPr>
          <p:spPr bwMode="auto">
            <a:xfrm>
              <a:off x="-79375" y="3897313"/>
              <a:ext cx="101600" cy="104775"/>
            </a:xfrm>
            <a:custGeom>
              <a:avLst/>
              <a:gdLst>
                <a:gd name="T0" fmla="*/ 64 w 64"/>
                <a:gd name="T1" fmla="*/ 60 h 66"/>
                <a:gd name="T2" fmla="*/ 64 w 64"/>
                <a:gd name="T3" fmla="*/ 8 h 66"/>
                <a:gd name="T4" fmla="*/ 64 w 64"/>
                <a:gd name="T5" fmla="*/ 8 h 66"/>
                <a:gd name="T6" fmla="*/ 62 w 64"/>
                <a:gd name="T7" fmla="*/ 2 h 66"/>
                <a:gd name="T8" fmla="*/ 58 w 64"/>
                <a:gd name="T9" fmla="*/ 0 h 66"/>
                <a:gd name="T10" fmla="*/ 6 w 64"/>
                <a:gd name="T11" fmla="*/ 0 h 66"/>
                <a:gd name="T12" fmla="*/ 6 w 64"/>
                <a:gd name="T13" fmla="*/ 0 h 66"/>
                <a:gd name="T14" fmla="*/ 2 w 64"/>
                <a:gd name="T15" fmla="*/ 2 h 66"/>
                <a:gd name="T16" fmla="*/ 0 w 64"/>
                <a:gd name="T17" fmla="*/ 8 h 66"/>
                <a:gd name="T18" fmla="*/ 0 w 64"/>
                <a:gd name="T19" fmla="*/ 60 h 66"/>
                <a:gd name="T20" fmla="*/ 0 w 64"/>
                <a:gd name="T21" fmla="*/ 60 h 66"/>
                <a:gd name="T22" fmla="*/ 2 w 64"/>
                <a:gd name="T23" fmla="*/ 64 h 66"/>
                <a:gd name="T24" fmla="*/ 6 w 64"/>
                <a:gd name="T25" fmla="*/ 66 h 66"/>
                <a:gd name="T26" fmla="*/ 58 w 64"/>
                <a:gd name="T27" fmla="*/ 66 h 66"/>
                <a:gd name="T28" fmla="*/ 58 w 64"/>
                <a:gd name="T29" fmla="*/ 66 h 66"/>
                <a:gd name="T30" fmla="*/ 62 w 64"/>
                <a:gd name="T31" fmla="*/ 64 h 66"/>
                <a:gd name="T32" fmla="*/ 64 w 64"/>
                <a:gd name="T33" fmla="*/ 60 h 66"/>
                <a:gd name="T34" fmla="*/ 64 w 64"/>
                <a:gd name="T35" fmla="*/ 60 h 66"/>
                <a:gd name="T36" fmla="*/ 12 w 64"/>
                <a:gd name="T37" fmla="*/ 14 h 66"/>
                <a:gd name="T38" fmla="*/ 52 w 64"/>
                <a:gd name="T39" fmla="*/ 14 h 66"/>
                <a:gd name="T40" fmla="*/ 52 w 64"/>
                <a:gd name="T41" fmla="*/ 52 h 66"/>
                <a:gd name="T42" fmla="*/ 12 w 64"/>
                <a:gd name="T43" fmla="*/ 52 h 66"/>
                <a:gd name="T44" fmla="*/ 12 w 64"/>
                <a:gd name="T45" fmla="*/ 14 h 66"/>
                <a:gd name="T46" fmla="*/ 12 w 64"/>
                <a:gd name="T4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6">
                  <a:moveTo>
                    <a:pt x="64" y="60"/>
                  </a:moveTo>
                  <a:lnTo>
                    <a:pt x="64" y="8"/>
                  </a:lnTo>
                  <a:lnTo>
                    <a:pt x="64" y="8"/>
                  </a:lnTo>
                  <a:lnTo>
                    <a:pt x="62" y="2"/>
                  </a:lnTo>
                  <a:lnTo>
                    <a:pt x="58" y="0"/>
                  </a:lnTo>
                  <a:lnTo>
                    <a:pt x="6" y="0"/>
                  </a:lnTo>
                  <a:lnTo>
                    <a:pt x="6" y="0"/>
                  </a:lnTo>
                  <a:lnTo>
                    <a:pt x="2" y="2"/>
                  </a:lnTo>
                  <a:lnTo>
                    <a:pt x="0" y="8"/>
                  </a:lnTo>
                  <a:lnTo>
                    <a:pt x="0" y="60"/>
                  </a:lnTo>
                  <a:lnTo>
                    <a:pt x="0" y="60"/>
                  </a:lnTo>
                  <a:lnTo>
                    <a:pt x="2" y="64"/>
                  </a:lnTo>
                  <a:lnTo>
                    <a:pt x="6" y="66"/>
                  </a:lnTo>
                  <a:lnTo>
                    <a:pt x="58" y="66"/>
                  </a:lnTo>
                  <a:lnTo>
                    <a:pt x="58" y="66"/>
                  </a:lnTo>
                  <a:lnTo>
                    <a:pt x="62" y="64"/>
                  </a:lnTo>
                  <a:lnTo>
                    <a:pt x="64" y="60"/>
                  </a:lnTo>
                  <a:lnTo>
                    <a:pt x="64" y="60"/>
                  </a:lnTo>
                  <a:close/>
                  <a:moveTo>
                    <a:pt x="12" y="14"/>
                  </a:moveTo>
                  <a:lnTo>
                    <a:pt x="52" y="14"/>
                  </a:lnTo>
                  <a:lnTo>
                    <a:pt x="52" y="52"/>
                  </a:lnTo>
                  <a:lnTo>
                    <a:pt x="12" y="52"/>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8" name="Freeform 14"/>
            <p:cNvSpPr>
              <a:spLocks/>
            </p:cNvSpPr>
            <p:nvPr userDrawn="1"/>
          </p:nvSpPr>
          <p:spPr bwMode="auto">
            <a:xfrm>
              <a:off x="57150" y="3897313"/>
              <a:ext cx="101600" cy="104775"/>
            </a:xfrm>
            <a:custGeom>
              <a:avLst/>
              <a:gdLst>
                <a:gd name="T0" fmla="*/ 64 w 64"/>
                <a:gd name="T1" fmla="*/ 60 h 66"/>
                <a:gd name="T2" fmla="*/ 64 w 64"/>
                <a:gd name="T3" fmla="*/ 44 h 66"/>
                <a:gd name="T4" fmla="*/ 52 w 64"/>
                <a:gd name="T5" fmla="*/ 46 h 66"/>
                <a:gd name="T6" fmla="*/ 52 w 64"/>
                <a:gd name="T7" fmla="*/ 52 h 66"/>
                <a:gd name="T8" fmla="*/ 14 w 64"/>
                <a:gd name="T9" fmla="*/ 52 h 66"/>
                <a:gd name="T10" fmla="*/ 14 w 64"/>
                <a:gd name="T11" fmla="*/ 14 h 66"/>
                <a:gd name="T12" fmla="*/ 52 w 64"/>
                <a:gd name="T13" fmla="*/ 14 h 66"/>
                <a:gd name="T14" fmla="*/ 52 w 64"/>
                <a:gd name="T15" fmla="*/ 20 h 66"/>
                <a:gd name="T16" fmla="*/ 64 w 64"/>
                <a:gd name="T17" fmla="*/ 22 h 66"/>
                <a:gd name="T18" fmla="*/ 64 w 64"/>
                <a:gd name="T19" fmla="*/ 8 h 66"/>
                <a:gd name="T20" fmla="*/ 64 w 64"/>
                <a:gd name="T21" fmla="*/ 8 h 66"/>
                <a:gd name="T22" fmla="*/ 62 w 64"/>
                <a:gd name="T23" fmla="*/ 2 h 66"/>
                <a:gd name="T24" fmla="*/ 58 w 64"/>
                <a:gd name="T25" fmla="*/ 0 h 66"/>
                <a:gd name="T26" fmla="*/ 8 w 64"/>
                <a:gd name="T27" fmla="*/ 0 h 66"/>
                <a:gd name="T28" fmla="*/ 8 w 64"/>
                <a:gd name="T29" fmla="*/ 0 h 66"/>
                <a:gd name="T30" fmla="*/ 2 w 64"/>
                <a:gd name="T31" fmla="*/ 2 h 66"/>
                <a:gd name="T32" fmla="*/ 0 w 64"/>
                <a:gd name="T33" fmla="*/ 8 h 66"/>
                <a:gd name="T34" fmla="*/ 0 w 64"/>
                <a:gd name="T35" fmla="*/ 60 h 66"/>
                <a:gd name="T36" fmla="*/ 0 w 64"/>
                <a:gd name="T37" fmla="*/ 60 h 66"/>
                <a:gd name="T38" fmla="*/ 2 w 64"/>
                <a:gd name="T39" fmla="*/ 64 h 66"/>
                <a:gd name="T40" fmla="*/ 8 w 64"/>
                <a:gd name="T41" fmla="*/ 66 h 66"/>
                <a:gd name="T42" fmla="*/ 58 w 64"/>
                <a:gd name="T43" fmla="*/ 66 h 66"/>
                <a:gd name="T44" fmla="*/ 58 w 64"/>
                <a:gd name="T45" fmla="*/ 66 h 66"/>
                <a:gd name="T46" fmla="*/ 62 w 64"/>
                <a:gd name="T47" fmla="*/ 64 h 66"/>
                <a:gd name="T48" fmla="*/ 64 w 64"/>
                <a:gd name="T49" fmla="*/ 60 h 66"/>
                <a:gd name="T50" fmla="*/ 64 w 64"/>
                <a:gd name="T5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6">
                  <a:moveTo>
                    <a:pt x="64" y="60"/>
                  </a:moveTo>
                  <a:lnTo>
                    <a:pt x="64" y="44"/>
                  </a:lnTo>
                  <a:lnTo>
                    <a:pt x="52" y="46"/>
                  </a:lnTo>
                  <a:lnTo>
                    <a:pt x="52" y="52"/>
                  </a:lnTo>
                  <a:lnTo>
                    <a:pt x="14" y="52"/>
                  </a:lnTo>
                  <a:lnTo>
                    <a:pt x="14" y="14"/>
                  </a:lnTo>
                  <a:lnTo>
                    <a:pt x="52" y="14"/>
                  </a:lnTo>
                  <a:lnTo>
                    <a:pt x="52" y="20"/>
                  </a:lnTo>
                  <a:lnTo>
                    <a:pt x="64" y="22"/>
                  </a:lnTo>
                  <a:lnTo>
                    <a:pt x="64" y="8"/>
                  </a:lnTo>
                  <a:lnTo>
                    <a:pt x="64" y="8"/>
                  </a:lnTo>
                  <a:lnTo>
                    <a:pt x="62" y="2"/>
                  </a:lnTo>
                  <a:lnTo>
                    <a:pt x="58" y="0"/>
                  </a:lnTo>
                  <a:lnTo>
                    <a:pt x="8" y="0"/>
                  </a:lnTo>
                  <a:lnTo>
                    <a:pt x="8" y="0"/>
                  </a:lnTo>
                  <a:lnTo>
                    <a:pt x="2" y="2"/>
                  </a:lnTo>
                  <a:lnTo>
                    <a:pt x="0" y="8"/>
                  </a:lnTo>
                  <a:lnTo>
                    <a:pt x="0" y="60"/>
                  </a:lnTo>
                  <a:lnTo>
                    <a:pt x="0" y="60"/>
                  </a:lnTo>
                  <a:lnTo>
                    <a:pt x="2" y="64"/>
                  </a:lnTo>
                  <a:lnTo>
                    <a:pt x="8" y="66"/>
                  </a:lnTo>
                  <a:lnTo>
                    <a:pt x="58" y="66"/>
                  </a:lnTo>
                  <a:lnTo>
                    <a:pt x="58" y="66"/>
                  </a:lnTo>
                  <a:lnTo>
                    <a:pt x="62" y="64"/>
                  </a:lnTo>
                  <a:lnTo>
                    <a:pt x="64" y="60"/>
                  </a:lnTo>
                  <a:lnTo>
                    <a:pt x="6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39" name="Freeform 15"/>
            <p:cNvSpPr>
              <a:spLocks/>
            </p:cNvSpPr>
            <p:nvPr userDrawn="1"/>
          </p:nvSpPr>
          <p:spPr bwMode="auto">
            <a:xfrm>
              <a:off x="196850" y="3897313"/>
              <a:ext cx="101600" cy="104775"/>
            </a:xfrm>
            <a:custGeom>
              <a:avLst/>
              <a:gdLst>
                <a:gd name="T0" fmla="*/ 64 w 64"/>
                <a:gd name="T1" fmla="*/ 60 h 66"/>
                <a:gd name="T2" fmla="*/ 64 w 64"/>
                <a:gd name="T3" fmla="*/ 0 h 66"/>
                <a:gd name="T4" fmla="*/ 50 w 64"/>
                <a:gd name="T5" fmla="*/ 0 h 66"/>
                <a:gd name="T6" fmla="*/ 50 w 64"/>
                <a:gd name="T7" fmla="*/ 52 h 66"/>
                <a:gd name="T8" fmla="*/ 12 w 64"/>
                <a:gd name="T9" fmla="*/ 52 h 66"/>
                <a:gd name="T10" fmla="*/ 12 w 64"/>
                <a:gd name="T11" fmla="*/ 0 h 66"/>
                <a:gd name="T12" fmla="*/ 0 w 64"/>
                <a:gd name="T13" fmla="*/ 0 h 66"/>
                <a:gd name="T14" fmla="*/ 0 w 64"/>
                <a:gd name="T15" fmla="*/ 60 h 66"/>
                <a:gd name="T16" fmla="*/ 0 w 64"/>
                <a:gd name="T17" fmla="*/ 60 h 66"/>
                <a:gd name="T18" fmla="*/ 2 w 64"/>
                <a:gd name="T19" fmla="*/ 64 h 66"/>
                <a:gd name="T20" fmla="*/ 6 w 64"/>
                <a:gd name="T21" fmla="*/ 66 h 66"/>
                <a:gd name="T22" fmla="*/ 56 w 64"/>
                <a:gd name="T23" fmla="*/ 66 h 66"/>
                <a:gd name="T24" fmla="*/ 56 w 64"/>
                <a:gd name="T25" fmla="*/ 66 h 66"/>
                <a:gd name="T26" fmla="*/ 62 w 64"/>
                <a:gd name="T27" fmla="*/ 64 h 66"/>
                <a:gd name="T28" fmla="*/ 64 w 64"/>
                <a:gd name="T29" fmla="*/ 60 h 66"/>
                <a:gd name="T30" fmla="*/ 64 w 64"/>
                <a:gd name="T3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6">
                  <a:moveTo>
                    <a:pt x="64" y="60"/>
                  </a:moveTo>
                  <a:lnTo>
                    <a:pt x="64" y="0"/>
                  </a:lnTo>
                  <a:lnTo>
                    <a:pt x="50" y="0"/>
                  </a:lnTo>
                  <a:lnTo>
                    <a:pt x="50" y="52"/>
                  </a:lnTo>
                  <a:lnTo>
                    <a:pt x="12" y="52"/>
                  </a:lnTo>
                  <a:lnTo>
                    <a:pt x="12" y="0"/>
                  </a:lnTo>
                  <a:lnTo>
                    <a:pt x="0" y="0"/>
                  </a:lnTo>
                  <a:lnTo>
                    <a:pt x="0" y="60"/>
                  </a:lnTo>
                  <a:lnTo>
                    <a:pt x="0" y="60"/>
                  </a:lnTo>
                  <a:lnTo>
                    <a:pt x="2" y="64"/>
                  </a:lnTo>
                  <a:lnTo>
                    <a:pt x="6" y="66"/>
                  </a:lnTo>
                  <a:lnTo>
                    <a:pt x="56" y="66"/>
                  </a:lnTo>
                  <a:lnTo>
                    <a:pt x="56" y="66"/>
                  </a:lnTo>
                  <a:lnTo>
                    <a:pt x="62" y="64"/>
                  </a:lnTo>
                  <a:lnTo>
                    <a:pt x="64" y="60"/>
                  </a:lnTo>
                  <a:lnTo>
                    <a:pt x="6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40" name="Freeform 16"/>
            <p:cNvSpPr>
              <a:spLocks/>
            </p:cNvSpPr>
            <p:nvPr userDrawn="1"/>
          </p:nvSpPr>
          <p:spPr bwMode="auto">
            <a:xfrm>
              <a:off x="333375" y="3897313"/>
              <a:ext cx="101600" cy="104775"/>
            </a:xfrm>
            <a:custGeom>
              <a:avLst/>
              <a:gdLst>
                <a:gd name="T0" fmla="*/ 64 w 64"/>
                <a:gd name="T1" fmla="*/ 60 h 66"/>
                <a:gd name="T2" fmla="*/ 64 w 64"/>
                <a:gd name="T3" fmla="*/ 34 h 66"/>
                <a:gd name="T4" fmla="*/ 64 w 64"/>
                <a:gd name="T5" fmla="*/ 34 h 66"/>
                <a:gd name="T6" fmla="*/ 62 w 64"/>
                <a:gd name="T7" fmla="*/ 28 h 66"/>
                <a:gd name="T8" fmla="*/ 58 w 64"/>
                <a:gd name="T9" fmla="*/ 26 h 66"/>
                <a:gd name="T10" fmla="*/ 12 w 64"/>
                <a:gd name="T11" fmla="*/ 26 h 66"/>
                <a:gd name="T12" fmla="*/ 12 w 64"/>
                <a:gd name="T13" fmla="*/ 14 h 66"/>
                <a:gd name="T14" fmla="*/ 52 w 64"/>
                <a:gd name="T15" fmla="*/ 14 h 66"/>
                <a:gd name="T16" fmla="*/ 52 w 64"/>
                <a:gd name="T17" fmla="*/ 20 h 66"/>
                <a:gd name="T18" fmla="*/ 64 w 64"/>
                <a:gd name="T19" fmla="*/ 22 h 66"/>
                <a:gd name="T20" fmla="*/ 64 w 64"/>
                <a:gd name="T21" fmla="*/ 8 h 66"/>
                <a:gd name="T22" fmla="*/ 64 w 64"/>
                <a:gd name="T23" fmla="*/ 8 h 66"/>
                <a:gd name="T24" fmla="*/ 62 w 64"/>
                <a:gd name="T25" fmla="*/ 2 h 66"/>
                <a:gd name="T26" fmla="*/ 58 w 64"/>
                <a:gd name="T27" fmla="*/ 0 h 66"/>
                <a:gd name="T28" fmla="*/ 6 w 64"/>
                <a:gd name="T29" fmla="*/ 0 h 66"/>
                <a:gd name="T30" fmla="*/ 6 w 64"/>
                <a:gd name="T31" fmla="*/ 0 h 66"/>
                <a:gd name="T32" fmla="*/ 2 w 64"/>
                <a:gd name="T33" fmla="*/ 2 h 66"/>
                <a:gd name="T34" fmla="*/ 0 w 64"/>
                <a:gd name="T35" fmla="*/ 8 h 66"/>
                <a:gd name="T36" fmla="*/ 0 w 64"/>
                <a:gd name="T37" fmla="*/ 32 h 66"/>
                <a:gd name="T38" fmla="*/ 0 w 64"/>
                <a:gd name="T39" fmla="*/ 32 h 66"/>
                <a:gd name="T40" fmla="*/ 2 w 64"/>
                <a:gd name="T41" fmla="*/ 38 h 66"/>
                <a:gd name="T42" fmla="*/ 6 w 64"/>
                <a:gd name="T43" fmla="*/ 40 h 66"/>
                <a:gd name="T44" fmla="*/ 52 w 64"/>
                <a:gd name="T45" fmla="*/ 40 h 66"/>
                <a:gd name="T46" fmla="*/ 52 w 64"/>
                <a:gd name="T47" fmla="*/ 52 h 66"/>
                <a:gd name="T48" fmla="*/ 12 w 64"/>
                <a:gd name="T49" fmla="*/ 52 h 66"/>
                <a:gd name="T50" fmla="*/ 12 w 64"/>
                <a:gd name="T51" fmla="*/ 46 h 66"/>
                <a:gd name="T52" fmla="*/ 0 w 64"/>
                <a:gd name="T53" fmla="*/ 44 h 66"/>
                <a:gd name="T54" fmla="*/ 0 w 64"/>
                <a:gd name="T55" fmla="*/ 60 h 66"/>
                <a:gd name="T56" fmla="*/ 0 w 64"/>
                <a:gd name="T57" fmla="*/ 60 h 66"/>
                <a:gd name="T58" fmla="*/ 2 w 64"/>
                <a:gd name="T59" fmla="*/ 64 h 66"/>
                <a:gd name="T60" fmla="*/ 6 w 64"/>
                <a:gd name="T61" fmla="*/ 66 h 66"/>
                <a:gd name="T62" fmla="*/ 58 w 64"/>
                <a:gd name="T63" fmla="*/ 66 h 66"/>
                <a:gd name="T64" fmla="*/ 58 w 64"/>
                <a:gd name="T65" fmla="*/ 66 h 66"/>
                <a:gd name="T66" fmla="*/ 62 w 64"/>
                <a:gd name="T67" fmla="*/ 64 h 66"/>
                <a:gd name="T68" fmla="*/ 64 w 64"/>
                <a:gd name="T69" fmla="*/ 60 h 66"/>
                <a:gd name="T70" fmla="*/ 64 w 64"/>
                <a:gd name="T7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66">
                  <a:moveTo>
                    <a:pt x="64" y="60"/>
                  </a:moveTo>
                  <a:lnTo>
                    <a:pt x="64" y="34"/>
                  </a:lnTo>
                  <a:lnTo>
                    <a:pt x="64" y="34"/>
                  </a:lnTo>
                  <a:lnTo>
                    <a:pt x="62" y="28"/>
                  </a:lnTo>
                  <a:lnTo>
                    <a:pt x="58" y="26"/>
                  </a:lnTo>
                  <a:lnTo>
                    <a:pt x="12" y="26"/>
                  </a:lnTo>
                  <a:lnTo>
                    <a:pt x="12" y="14"/>
                  </a:lnTo>
                  <a:lnTo>
                    <a:pt x="52" y="14"/>
                  </a:lnTo>
                  <a:lnTo>
                    <a:pt x="52" y="20"/>
                  </a:lnTo>
                  <a:lnTo>
                    <a:pt x="64" y="22"/>
                  </a:lnTo>
                  <a:lnTo>
                    <a:pt x="64" y="8"/>
                  </a:lnTo>
                  <a:lnTo>
                    <a:pt x="64" y="8"/>
                  </a:lnTo>
                  <a:lnTo>
                    <a:pt x="62" y="2"/>
                  </a:lnTo>
                  <a:lnTo>
                    <a:pt x="58" y="0"/>
                  </a:lnTo>
                  <a:lnTo>
                    <a:pt x="6" y="0"/>
                  </a:lnTo>
                  <a:lnTo>
                    <a:pt x="6" y="0"/>
                  </a:lnTo>
                  <a:lnTo>
                    <a:pt x="2" y="2"/>
                  </a:lnTo>
                  <a:lnTo>
                    <a:pt x="0" y="8"/>
                  </a:lnTo>
                  <a:lnTo>
                    <a:pt x="0" y="32"/>
                  </a:lnTo>
                  <a:lnTo>
                    <a:pt x="0" y="32"/>
                  </a:lnTo>
                  <a:lnTo>
                    <a:pt x="2" y="38"/>
                  </a:lnTo>
                  <a:lnTo>
                    <a:pt x="6" y="40"/>
                  </a:lnTo>
                  <a:lnTo>
                    <a:pt x="52" y="40"/>
                  </a:lnTo>
                  <a:lnTo>
                    <a:pt x="52" y="52"/>
                  </a:lnTo>
                  <a:lnTo>
                    <a:pt x="12" y="52"/>
                  </a:lnTo>
                  <a:lnTo>
                    <a:pt x="12" y="46"/>
                  </a:lnTo>
                  <a:lnTo>
                    <a:pt x="0" y="44"/>
                  </a:lnTo>
                  <a:lnTo>
                    <a:pt x="0" y="60"/>
                  </a:lnTo>
                  <a:lnTo>
                    <a:pt x="0" y="60"/>
                  </a:lnTo>
                  <a:lnTo>
                    <a:pt x="2" y="64"/>
                  </a:lnTo>
                  <a:lnTo>
                    <a:pt x="6" y="66"/>
                  </a:lnTo>
                  <a:lnTo>
                    <a:pt x="58" y="66"/>
                  </a:lnTo>
                  <a:lnTo>
                    <a:pt x="58" y="66"/>
                  </a:lnTo>
                  <a:lnTo>
                    <a:pt x="62" y="64"/>
                  </a:lnTo>
                  <a:lnTo>
                    <a:pt x="64" y="60"/>
                  </a:lnTo>
                  <a:lnTo>
                    <a:pt x="6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41" name="Freeform 17"/>
            <p:cNvSpPr>
              <a:spLocks noEditPoints="1"/>
            </p:cNvSpPr>
            <p:nvPr userDrawn="1"/>
          </p:nvSpPr>
          <p:spPr bwMode="auto">
            <a:xfrm>
              <a:off x="460375" y="3757613"/>
              <a:ext cx="44450" cy="44450"/>
            </a:xfrm>
            <a:custGeom>
              <a:avLst/>
              <a:gdLst>
                <a:gd name="T0" fmla="*/ 14 w 28"/>
                <a:gd name="T1" fmla="*/ 28 h 28"/>
                <a:gd name="T2" fmla="*/ 4 w 28"/>
                <a:gd name="T3" fmla="*/ 24 h 28"/>
                <a:gd name="T4" fmla="*/ 0 w 28"/>
                <a:gd name="T5" fmla="*/ 14 h 28"/>
                <a:gd name="T6" fmla="*/ 0 w 28"/>
                <a:gd name="T7" fmla="*/ 8 h 28"/>
                <a:gd name="T8" fmla="*/ 8 w 28"/>
                <a:gd name="T9" fmla="*/ 0 h 28"/>
                <a:gd name="T10" fmla="*/ 14 w 28"/>
                <a:gd name="T11" fmla="*/ 0 h 28"/>
                <a:gd name="T12" fmla="*/ 24 w 28"/>
                <a:gd name="T13" fmla="*/ 4 h 28"/>
                <a:gd name="T14" fmla="*/ 28 w 28"/>
                <a:gd name="T15" fmla="*/ 14 h 28"/>
                <a:gd name="T16" fmla="*/ 26 w 28"/>
                <a:gd name="T17" fmla="*/ 18 h 28"/>
                <a:gd name="T18" fmla="*/ 18 w 28"/>
                <a:gd name="T19" fmla="*/ 26 h 28"/>
                <a:gd name="T20" fmla="*/ 14 w 28"/>
                <a:gd name="T21" fmla="*/ 28 h 28"/>
                <a:gd name="T22" fmla="*/ 14 w 28"/>
                <a:gd name="T23" fmla="*/ 0 h 28"/>
                <a:gd name="T24" fmla="*/ 4 w 28"/>
                <a:gd name="T25" fmla="*/ 4 h 28"/>
                <a:gd name="T26" fmla="*/ 0 w 28"/>
                <a:gd name="T27" fmla="*/ 14 h 28"/>
                <a:gd name="T28" fmla="*/ 2 w 28"/>
                <a:gd name="T29" fmla="*/ 18 h 28"/>
                <a:gd name="T30" fmla="*/ 8 w 28"/>
                <a:gd name="T31" fmla="*/ 24 h 28"/>
                <a:gd name="T32" fmla="*/ 14 w 28"/>
                <a:gd name="T33" fmla="*/ 26 h 28"/>
                <a:gd name="T34" fmla="*/ 22 w 28"/>
                <a:gd name="T35" fmla="*/ 22 h 28"/>
                <a:gd name="T36" fmla="*/ 26 w 28"/>
                <a:gd name="T37" fmla="*/ 14 h 28"/>
                <a:gd name="T38" fmla="*/ 24 w 28"/>
                <a:gd name="T39" fmla="*/ 8 h 28"/>
                <a:gd name="T40" fmla="*/ 18 w 28"/>
                <a:gd name="T41" fmla="*/ 2 h 28"/>
                <a:gd name="T42" fmla="*/ 14 w 28"/>
                <a:gd name="T43" fmla="*/ 0 h 28"/>
                <a:gd name="T44" fmla="*/ 14 w 28"/>
                <a:gd name="T45" fmla="*/ 14 h 28"/>
                <a:gd name="T46" fmla="*/ 10 w 28"/>
                <a:gd name="T47" fmla="*/ 22 h 28"/>
                <a:gd name="T48" fmla="*/ 8 w 28"/>
                <a:gd name="T49" fmla="*/ 4 h 28"/>
                <a:gd name="T50" fmla="*/ 14 w 28"/>
                <a:gd name="T51" fmla="*/ 4 h 28"/>
                <a:gd name="T52" fmla="*/ 18 w 28"/>
                <a:gd name="T53" fmla="*/ 10 h 28"/>
                <a:gd name="T54" fmla="*/ 18 w 28"/>
                <a:gd name="T55" fmla="*/ 12 h 28"/>
                <a:gd name="T56" fmla="*/ 18 w 28"/>
                <a:gd name="T57" fmla="*/ 22 h 28"/>
                <a:gd name="T58" fmla="*/ 10 w 28"/>
                <a:gd name="T59" fmla="*/ 12 h 28"/>
                <a:gd name="T60" fmla="*/ 14 w 28"/>
                <a:gd name="T61" fmla="*/ 12 h 28"/>
                <a:gd name="T62" fmla="*/ 16 w 28"/>
                <a:gd name="T63" fmla="*/ 10 h 28"/>
                <a:gd name="T64" fmla="*/ 16 w 28"/>
                <a:gd name="T65" fmla="*/ 8 h 28"/>
                <a:gd name="T66" fmla="*/ 10 w 28"/>
                <a:gd name="T6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8">
                  <a:moveTo>
                    <a:pt x="14" y="28"/>
                  </a:moveTo>
                  <a:lnTo>
                    <a:pt x="14" y="28"/>
                  </a:lnTo>
                  <a:lnTo>
                    <a:pt x="8" y="26"/>
                  </a:lnTo>
                  <a:lnTo>
                    <a:pt x="4" y="24"/>
                  </a:lnTo>
                  <a:lnTo>
                    <a:pt x="0" y="18"/>
                  </a:lnTo>
                  <a:lnTo>
                    <a:pt x="0" y="14"/>
                  </a:lnTo>
                  <a:lnTo>
                    <a:pt x="0" y="14"/>
                  </a:lnTo>
                  <a:lnTo>
                    <a:pt x="0" y="8"/>
                  </a:lnTo>
                  <a:lnTo>
                    <a:pt x="4" y="4"/>
                  </a:lnTo>
                  <a:lnTo>
                    <a:pt x="8" y="0"/>
                  </a:lnTo>
                  <a:lnTo>
                    <a:pt x="14" y="0"/>
                  </a:lnTo>
                  <a:lnTo>
                    <a:pt x="14" y="0"/>
                  </a:lnTo>
                  <a:lnTo>
                    <a:pt x="18" y="0"/>
                  </a:lnTo>
                  <a:lnTo>
                    <a:pt x="24" y="4"/>
                  </a:lnTo>
                  <a:lnTo>
                    <a:pt x="26" y="8"/>
                  </a:lnTo>
                  <a:lnTo>
                    <a:pt x="28" y="14"/>
                  </a:lnTo>
                  <a:lnTo>
                    <a:pt x="28" y="14"/>
                  </a:lnTo>
                  <a:lnTo>
                    <a:pt x="26" y="18"/>
                  </a:lnTo>
                  <a:lnTo>
                    <a:pt x="24" y="24"/>
                  </a:lnTo>
                  <a:lnTo>
                    <a:pt x="18" y="26"/>
                  </a:lnTo>
                  <a:lnTo>
                    <a:pt x="14" y="28"/>
                  </a:lnTo>
                  <a:lnTo>
                    <a:pt x="14" y="28"/>
                  </a:lnTo>
                  <a:close/>
                  <a:moveTo>
                    <a:pt x="14" y="0"/>
                  </a:moveTo>
                  <a:lnTo>
                    <a:pt x="14" y="0"/>
                  </a:lnTo>
                  <a:lnTo>
                    <a:pt x="8" y="2"/>
                  </a:lnTo>
                  <a:lnTo>
                    <a:pt x="4" y="4"/>
                  </a:lnTo>
                  <a:lnTo>
                    <a:pt x="2" y="8"/>
                  </a:lnTo>
                  <a:lnTo>
                    <a:pt x="0" y="14"/>
                  </a:lnTo>
                  <a:lnTo>
                    <a:pt x="0" y="14"/>
                  </a:lnTo>
                  <a:lnTo>
                    <a:pt x="2" y="18"/>
                  </a:lnTo>
                  <a:lnTo>
                    <a:pt x="4" y="22"/>
                  </a:lnTo>
                  <a:lnTo>
                    <a:pt x="8" y="24"/>
                  </a:lnTo>
                  <a:lnTo>
                    <a:pt x="14" y="26"/>
                  </a:lnTo>
                  <a:lnTo>
                    <a:pt x="14" y="26"/>
                  </a:lnTo>
                  <a:lnTo>
                    <a:pt x="18" y="24"/>
                  </a:lnTo>
                  <a:lnTo>
                    <a:pt x="22" y="22"/>
                  </a:lnTo>
                  <a:lnTo>
                    <a:pt x="24" y="18"/>
                  </a:lnTo>
                  <a:lnTo>
                    <a:pt x="26" y="14"/>
                  </a:lnTo>
                  <a:lnTo>
                    <a:pt x="26" y="14"/>
                  </a:lnTo>
                  <a:lnTo>
                    <a:pt x="24" y="8"/>
                  </a:lnTo>
                  <a:lnTo>
                    <a:pt x="22" y="4"/>
                  </a:lnTo>
                  <a:lnTo>
                    <a:pt x="18" y="2"/>
                  </a:lnTo>
                  <a:lnTo>
                    <a:pt x="14" y="0"/>
                  </a:lnTo>
                  <a:lnTo>
                    <a:pt x="14" y="0"/>
                  </a:lnTo>
                  <a:close/>
                  <a:moveTo>
                    <a:pt x="16" y="22"/>
                  </a:moveTo>
                  <a:lnTo>
                    <a:pt x="14" y="14"/>
                  </a:lnTo>
                  <a:lnTo>
                    <a:pt x="10" y="14"/>
                  </a:lnTo>
                  <a:lnTo>
                    <a:pt x="10" y="22"/>
                  </a:lnTo>
                  <a:lnTo>
                    <a:pt x="8" y="22"/>
                  </a:lnTo>
                  <a:lnTo>
                    <a:pt x="8" y="4"/>
                  </a:lnTo>
                  <a:lnTo>
                    <a:pt x="14" y="4"/>
                  </a:lnTo>
                  <a:lnTo>
                    <a:pt x="14" y="4"/>
                  </a:lnTo>
                  <a:lnTo>
                    <a:pt x="18" y="6"/>
                  </a:lnTo>
                  <a:lnTo>
                    <a:pt x="18" y="10"/>
                  </a:lnTo>
                  <a:lnTo>
                    <a:pt x="18" y="10"/>
                  </a:lnTo>
                  <a:lnTo>
                    <a:pt x="18" y="12"/>
                  </a:lnTo>
                  <a:lnTo>
                    <a:pt x="16" y="14"/>
                  </a:lnTo>
                  <a:lnTo>
                    <a:pt x="18" y="22"/>
                  </a:lnTo>
                  <a:lnTo>
                    <a:pt x="16" y="22"/>
                  </a:lnTo>
                  <a:close/>
                  <a:moveTo>
                    <a:pt x="10" y="12"/>
                  </a:moveTo>
                  <a:lnTo>
                    <a:pt x="14" y="12"/>
                  </a:lnTo>
                  <a:lnTo>
                    <a:pt x="14" y="12"/>
                  </a:lnTo>
                  <a:lnTo>
                    <a:pt x="16" y="12"/>
                  </a:lnTo>
                  <a:lnTo>
                    <a:pt x="16" y="10"/>
                  </a:lnTo>
                  <a:lnTo>
                    <a:pt x="16" y="10"/>
                  </a:lnTo>
                  <a:lnTo>
                    <a:pt x="16" y="8"/>
                  </a:lnTo>
                  <a:lnTo>
                    <a:pt x="12" y="6"/>
                  </a:lnTo>
                  <a:lnTo>
                    <a:pt x="10" y="6"/>
                  </a:lnTo>
                  <a:lnTo>
                    <a:pt x="1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grpSp>
    </p:spTree>
    <p:extLst>
      <p:ext uri="{BB962C8B-B14F-4D97-AF65-F5344CB8AC3E}">
        <p14:creationId xmlns:p14="http://schemas.microsoft.com/office/powerpoint/2010/main" val="3774020532"/>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 (28pt)</a:t>
            </a:r>
          </a:p>
        </p:txBody>
      </p:sp>
      <p:sp>
        <p:nvSpPr>
          <p:cNvPr id="9" name="Text Placeholder 8"/>
          <p:cNvSpPr>
            <a:spLocks noGrp="1"/>
          </p:cNvSpPr>
          <p:nvPr>
            <p:ph type="body" sz="quarter" idx="13" hasCustomPrompt="1"/>
          </p:nvPr>
        </p:nvSpPr>
        <p:spPr>
          <a:xfrm>
            <a:off x="2332878" y="2498866"/>
            <a:ext cx="20187156" cy="1177784"/>
          </a:xfrm>
        </p:spPr>
        <p:txBody>
          <a:bodyPr anchor="t"/>
          <a:lstStyle>
            <a:lvl1pPr marL="0" indent="0">
              <a:lnSpc>
                <a:spcPct val="90000"/>
              </a:lnSpc>
              <a:spcBef>
                <a:spcPts val="0"/>
              </a:spcBef>
              <a:buNone/>
              <a:defRPr lang="en-US" sz="4000" b="1" kern="1200" baseline="0" smtClean="0">
                <a:solidFill>
                  <a:schemeClr val="accent1"/>
                </a:solidFill>
                <a:latin typeface="+mj-lt"/>
                <a:ea typeface="+mn-ea"/>
                <a:cs typeface="Arial" panose="020B0604020202020204" pitchFamily="34" charset="0"/>
              </a:defRPr>
            </a:lvl1pPr>
            <a:lvl2pPr marL="0" indent="0">
              <a:defRPr lang="en-US" sz="4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4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4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4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a:t>Click to edit subhead text (15pt)</a:t>
            </a:r>
          </a:p>
        </p:txBody>
      </p:sp>
      <p:sp>
        <p:nvSpPr>
          <p:cNvPr id="10" name="Content Placeholder 2"/>
          <p:cNvSpPr>
            <a:spLocks noGrp="1"/>
          </p:cNvSpPr>
          <p:nvPr>
            <p:ph idx="1" hasCustomPrompt="1"/>
          </p:nvPr>
        </p:nvSpPr>
        <p:spPr>
          <a:xfrm>
            <a:off x="1908516" y="3638551"/>
            <a:ext cx="20611517" cy="8491770"/>
          </a:xfrm>
        </p:spPr>
        <p:txBody>
          <a:bodyPr/>
          <a:lstStyle>
            <a:lvl3pPr marL="609584" indent="-304792">
              <a:defRPr/>
            </a:lvl3pPr>
          </a:lstStyle>
          <a:p>
            <a:pPr lvl="0"/>
            <a:r>
              <a:rPr lang="en-US" dirty="0"/>
              <a:t>First level bullet (18pt)</a:t>
            </a:r>
          </a:p>
          <a:p>
            <a:pPr lvl="1"/>
            <a:r>
              <a:rPr lang="en-US" dirty="0"/>
              <a:t>Second level bullet (14pt)</a:t>
            </a:r>
          </a:p>
          <a:p>
            <a:pPr lvl="2"/>
            <a:r>
              <a:rPr lang="en-US" dirty="0"/>
              <a:t>Third level bullet (12pt)</a:t>
            </a:r>
          </a:p>
          <a:p>
            <a:pPr lvl="3"/>
            <a:r>
              <a:rPr lang="en-US" dirty="0"/>
              <a:t>Fourth level (11pt)</a:t>
            </a:r>
          </a:p>
          <a:p>
            <a:pPr lvl="4"/>
            <a:r>
              <a:rPr lang="en-US" dirty="0"/>
              <a:t>Fifth level (10pt)</a:t>
            </a:r>
          </a:p>
        </p:txBody>
      </p:sp>
      <p:sp>
        <p:nvSpPr>
          <p:cNvPr id="8" name="Slide Number Placeholder 5"/>
          <p:cNvSpPr>
            <a:spLocks noGrp="1"/>
          </p:cNvSpPr>
          <p:nvPr>
            <p:ph type="sldNum" sz="quarter" idx="4"/>
          </p:nvPr>
        </p:nvSpPr>
        <p:spPr>
          <a:xfrm>
            <a:off x="463324" y="12704481"/>
            <a:ext cx="731615" cy="730250"/>
          </a:xfrm>
          <a:prstGeom prst="rect">
            <a:avLst/>
          </a:prstGeom>
        </p:spPr>
        <p:txBody>
          <a:bodyPr anchor="ctr"/>
          <a:lstStyle>
            <a:lvl1pPr>
              <a:defRPr sz="22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108524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1_Title Slide">
    <p:bg>
      <p:bgPr>
        <a:gradFill flip="none" rotWithShape="1">
          <a:gsLst>
            <a:gs pos="0">
              <a:schemeClr val="accent5">
                <a:lumMod val="100000"/>
              </a:schemeClr>
            </a:gs>
            <a:gs pos="37000">
              <a:schemeClr val="accent1"/>
            </a:gs>
            <a:gs pos="99000">
              <a:srgbClr val="0155EF"/>
            </a:gs>
          </a:gsLst>
          <a:lin ang="2700000" scaled="1"/>
          <a:tileRect/>
        </a:gra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alphaModFix amt="5000"/>
          </a:blip>
          <a:stretch>
            <a:fillRect/>
          </a:stretch>
        </p:blipFill>
        <p:spPr>
          <a:xfrm>
            <a:off x="-175583" y="0"/>
            <a:ext cx="23843592" cy="13716000"/>
          </a:xfrm>
          <a:prstGeom prst="rect">
            <a:avLst/>
          </a:prstGeom>
        </p:spPr>
      </p:pic>
      <p:sp>
        <p:nvSpPr>
          <p:cNvPr id="4" name="Rectangle 3"/>
          <p:cNvSpPr/>
          <p:nvPr userDrawn="1"/>
        </p:nvSpPr>
        <p:spPr>
          <a:xfrm>
            <a:off x="12195" y="0"/>
            <a:ext cx="24411560" cy="13716000"/>
          </a:xfrm>
          <a:prstGeom prst="rect">
            <a:avLst/>
          </a:prstGeom>
          <a:gradFill flip="none" rotWithShape="1">
            <a:gsLst>
              <a:gs pos="0">
                <a:schemeClr val="accent1">
                  <a:lumMod val="80000"/>
                  <a:lumOff val="20000"/>
                  <a:alpha val="34000"/>
                </a:schemeClr>
              </a:gs>
              <a:gs pos="100000">
                <a:schemeClr val="accent1">
                  <a:lumMod val="100000"/>
                  <a:alpha val="5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38" name="Title 1"/>
          <p:cNvSpPr>
            <a:spLocks noGrp="1"/>
          </p:cNvSpPr>
          <p:nvPr>
            <p:ph type="ctrTitle"/>
          </p:nvPr>
        </p:nvSpPr>
        <p:spPr>
          <a:xfrm>
            <a:off x="1902200" y="6157866"/>
            <a:ext cx="20631550" cy="3929956"/>
          </a:xfrm>
        </p:spPr>
        <p:txBody>
          <a:bodyPr anchor="b" anchorCtr="0">
            <a:normAutofit/>
          </a:bodyPr>
          <a:lstStyle>
            <a:lvl1pPr algn="l">
              <a:lnSpc>
                <a:spcPct val="80000"/>
              </a:lnSpc>
              <a:defRPr sz="12000">
                <a:solidFill>
                  <a:schemeClr val="bg1"/>
                </a:solidFill>
              </a:defRPr>
            </a:lvl1pPr>
          </a:lstStyle>
          <a:p>
            <a:r>
              <a:rPr lang="en-US"/>
              <a:t>Click to edit Master title style</a:t>
            </a:r>
            <a:endParaRPr lang="en-US" dirty="0"/>
          </a:p>
        </p:txBody>
      </p:sp>
      <p:sp>
        <p:nvSpPr>
          <p:cNvPr id="40" name="Shape 48"/>
          <p:cNvSpPr>
            <a:spLocks noGrp="1"/>
          </p:cNvSpPr>
          <p:nvPr>
            <p:ph type="body" sz="quarter" idx="10" hasCustomPrompt="1"/>
          </p:nvPr>
        </p:nvSpPr>
        <p:spPr>
          <a:xfrm>
            <a:off x="1903575" y="10142007"/>
            <a:ext cx="8541610" cy="2854906"/>
          </a:xfrm>
          <a:prstGeom prst="rect">
            <a:avLst/>
          </a:prstGeom>
        </p:spPr>
        <p:txBody>
          <a:bodyPr>
            <a:noAutofit/>
          </a:bodyPr>
          <a:lstStyle>
            <a:lvl1pPr marL="0" indent="0">
              <a:lnSpc>
                <a:spcPct val="80000"/>
              </a:lnSpc>
              <a:spcBef>
                <a:spcPts val="0"/>
              </a:spcBef>
              <a:spcAft>
                <a:spcPts val="1200"/>
              </a:spcAft>
              <a:buSzTx/>
              <a:buFontTx/>
              <a:buNone/>
              <a:defRPr sz="4000">
                <a:solidFill>
                  <a:srgbClr val="FFFFFF"/>
                </a:solidFill>
              </a:defRPr>
            </a:lvl1pPr>
            <a:lvl2pPr marL="0" indent="0">
              <a:lnSpc>
                <a:spcPct val="80000"/>
              </a:lnSpc>
              <a:spcBef>
                <a:spcPts val="0"/>
              </a:spcBef>
              <a:spcAft>
                <a:spcPts val="1200"/>
              </a:spcAft>
              <a:buSzTx/>
              <a:buFontTx/>
              <a:buNone/>
              <a:defRPr sz="4000">
                <a:solidFill>
                  <a:srgbClr val="FFFFFF"/>
                </a:solidFill>
              </a:defRPr>
            </a:lvl2pPr>
            <a:lvl3pPr marL="0" indent="0">
              <a:lnSpc>
                <a:spcPct val="80000"/>
              </a:lnSpc>
              <a:spcBef>
                <a:spcPts val="0"/>
              </a:spcBef>
              <a:spcAft>
                <a:spcPts val="1200"/>
              </a:spcAft>
              <a:buSzTx/>
              <a:buFontTx/>
              <a:buNone/>
              <a:defRPr sz="4000">
                <a:solidFill>
                  <a:srgbClr val="FFFFFF"/>
                </a:solidFill>
              </a:defRPr>
            </a:lvl3pPr>
            <a:lvl4pPr marL="0" indent="0">
              <a:lnSpc>
                <a:spcPct val="80000"/>
              </a:lnSpc>
              <a:spcBef>
                <a:spcPts val="0"/>
              </a:spcBef>
              <a:spcAft>
                <a:spcPts val="1200"/>
              </a:spcAft>
              <a:buSzTx/>
              <a:buFontTx/>
              <a:buNone/>
              <a:defRPr sz="4800">
                <a:solidFill>
                  <a:srgbClr val="FFFFFF"/>
                </a:solidFill>
              </a:defRPr>
            </a:lvl4pPr>
            <a:lvl5pPr marL="0" indent="0">
              <a:lnSpc>
                <a:spcPct val="80000"/>
              </a:lnSpc>
              <a:spcBef>
                <a:spcPts val="0"/>
              </a:spcBef>
              <a:spcAft>
                <a:spcPts val="1200"/>
              </a:spcAft>
              <a:buSzTx/>
              <a:buFontTx/>
              <a:buNone/>
              <a:defRPr sz="4800">
                <a:solidFill>
                  <a:srgbClr val="FFFFFF"/>
                </a:solidFill>
              </a:defRPr>
            </a:lvl5pPr>
          </a:lstStyle>
          <a:p>
            <a:r>
              <a:rPr lang="en-US" dirty="0"/>
              <a:t>Speaker Name</a:t>
            </a:r>
            <a:endParaRPr dirty="0"/>
          </a:p>
          <a:p>
            <a:pPr lvl="1"/>
            <a:r>
              <a:rPr lang="en-US" dirty="0"/>
              <a:t>Title/Company</a:t>
            </a:r>
            <a:endParaRPr dirty="0"/>
          </a:p>
          <a:p>
            <a:pPr lvl="2"/>
            <a:r>
              <a:rPr lang="en-US" dirty="0"/>
              <a:t>Date</a:t>
            </a:r>
            <a:endParaRPr dirty="0"/>
          </a:p>
        </p:txBody>
      </p:sp>
      <p:grpSp>
        <p:nvGrpSpPr>
          <p:cNvPr id="10" name="Large Logo"/>
          <p:cNvGrpSpPr/>
          <p:nvPr/>
        </p:nvGrpSpPr>
        <p:grpSpPr>
          <a:xfrm>
            <a:off x="1894219" y="2079516"/>
            <a:ext cx="5612373" cy="1360028"/>
            <a:chOff x="5753494" y="2024196"/>
            <a:chExt cx="846681" cy="205200"/>
          </a:xfrm>
        </p:grpSpPr>
        <p:sp>
          <p:nvSpPr>
            <p:cNvPr id="11" name="Freeform 5"/>
            <p:cNvSpPr>
              <a:spLocks/>
            </p:cNvSpPr>
            <p:nvPr/>
          </p:nvSpPr>
          <p:spPr bwMode="auto">
            <a:xfrm>
              <a:off x="5793240" y="2024196"/>
              <a:ext cx="164530" cy="164530"/>
            </a:xfrm>
            <a:custGeom>
              <a:avLst/>
              <a:gdLst>
                <a:gd name="T0" fmla="*/ 178 w 178"/>
                <a:gd name="T1" fmla="*/ 0 h 178"/>
                <a:gd name="T2" fmla="*/ 178 w 178"/>
                <a:gd name="T3" fmla="*/ 178 h 178"/>
                <a:gd name="T4" fmla="*/ 135 w 178"/>
                <a:gd name="T5" fmla="*/ 178 h 178"/>
                <a:gd name="T6" fmla="*/ 135 w 178"/>
                <a:gd name="T7" fmla="*/ 43 h 178"/>
                <a:gd name="T8" fmla="*/ 0 w 178"/>
                <a:gd name="T9" fmla="*/ 43 h 178"/>
                <a:gd name="T10" fmla="*/ 0 w 178"/>
                <a:gd name="T11" fmla="*/ 0 h 178"/>
                <a:gd name="T12" fmla="*/ 178 w 178"/>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178" h="178">
                  <a:moveTo>
                    <a:pt x="178" y="0"/>
                  </a:moveTo>
                  <a:lnTo>
                    <a:pt x="178" y="178"/>
                  </a:lnTo>
                  <a:lnTo>
                    <a:pt x="135" y="178"/>
                  </a:lnTo>
                  <a:lnTo>
                    <a:pt x="135" y="43"/>
                  </a:lnTo>
                  <a:lnTo>
                    <a:pt x="0" y="43"/>
                  </a:lnTo>
                  <a:lnTo>
                    <a:pt x="0" y="0"/>
                  </a:lnTo>
                  <a:lnTo>
                    <a:pt x="178" y="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4800"/>
            </a:p>
          </p:txBody>
        </p:sp>
        <p:sp>
          <p:nvSpPr>
            <p:cNvPr id="12" name="Freeform 6"/>
            <p:cNvSpPr>
              <a:spLocks/>
            </p:cNvSpPr>
            <p:nvPr/>
          </p:nvSpPr>
          <p:spPr bwMode="auto">
            <a:xfrm>
              <a:off x="5753494" y="2063942"/>
              <a:ext cx="164530" cy="165454"/>
            </a:xfrm>
            <a:custGeom>
              <a:avLst/>
              <a:gdLst>
                <a:gd name="T0" fmla="*/ 178 w 178"/>
                <a:gd name="T1" fmla="*/ 135 h 179"/>
                <a:gd name="T2" fmla="*/ 178 w 178"/>
                <a:gd name="T3" fmla="*/ 179 h 179"/>
                <a:gd name="T4" fmla="*/ 0 w 178"/>
                <a:gd name="T5" fmla="*/ 179 h 179"/>
                <a:gd name="T6" fmla="*/ 0 w 178"/>
                <a:gd name="T7" fmla="*/ 0 h 179"/>
                <a:gd name="T8" fmla="*/ 43 w 178"/>
                <a:gd name="T9" fmla="*/ 0 h 179"/>
                <a:gd name="T10" fmla="*/ 43 w 178"/>
                <a:gd name="T11" fmla="*/ 135 h 179"/>
                <a:gd name="T12" fmla="*/ 178 w 178"/>
                <a:gd name="T13" fmla="*/ 135 h 179"/>
              </a:gdLst>
              <a:ahLst/>
              <a:cxnLst>
                <a:cxn ang="0">
                  <a:pos x="T0" y="T1"/>
                </a:cxn>
                <a:cxn ang="0">
                  <a:pos x="T2" y="T3"/>
                </a:cxn>
                <a:cxn ang="0">
                  <a:pos x="T4" y="T5"/>
                </a:cxn>
                <a:cxn ang="0">
                  <a:pos x="T6" y="T7"/>
                </a:cxn>
                <a:cxn ang="0">
                  <a:pos x="T8" y="T9"/>
                </a:cxn>
                <a:cxn ang="0">
                  <a:pos x="T10" y="T11"/>
                </a:cxn>
                <a:cxn ang="0">
                  <a:pos x="T12" y="T13"/>
                </a:cxn>
              </a:cxnLst>
              <a:rect l="0" t="0" r="r" b="b"/>
              <a:pathLst>
                <a:path w="178" h="179">
                  <a:moveTo>
                    <a:pt x="178" y="135"/>
                  </a:moveTo>
                  <a:lnTo>
                    <a:pt x="178" y="179"/>
                  </a:lnTo>
                  <a:lnTo>
                    <a:pt x="0" y="179"/>
                  </a:lnTo>
                  <a:lnTo>
                    <a:pt x="0" y="0"/>
                  </a:lnTo>
                  <a:lnTo>
                    <a:pt x="43" y="0"/>
                  </a:lnTo>
                  <a:lnTo>
                    <a:pt x="43" y="135"/>
                  </a:lnTo>
                  <a:lnTo>
                    <a:pt x="178" y="135"/>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4800"/>
            </a:p>
          </p:txBody>
        </p:sp>
        <p:sp>
          <p:nvSpPr>
            <p:cNvPr id="13" name="Freeform 7"/>
            <p:cNvSpPr>
              <a:spLocks/>
            </p:cNvSpPr>
            <p:nvPr/>
          </p:nvSpPr>
          <p:spPr bwMode="auto">
            <a:xfrm>
              <a:off x="6005835" y="2024196"/>
              <a:ext cx="95206" cy="88735"/>
            </a:xfrm>
            <a:custGeom>
              <a:avLst/>
              <a:gdLst>
                <a:gd name="T0" fmla="*/ 103 w 103"/>
                <a:gd name="T1" fmla="*/ 96 h 96"/>
                <a:gd name="T2" fmla="*/ 103 w 103"/>
                <a:gd name="T3" fmla="*/ 0 h 96"/>
                <a:gd name="T4" fmla="*/ 85 w 103"/>
                <a:gd name="T5" fmla="*/ 0 h 96"/>
                <a:gd name="T6" fmla="*/ 52 w 103"/>
                <a:gd name="T7" fmla="*/ 48 h 96"/>
                <a:gd name="T8" fmla="*/ 19 w 103"/>
                <a:gd name="T9" fmla="*/ 0 h 96"/>
                <a:gd name="T10" fmla="*/ 0 w 103"/>
                <a:gd name="T11" fmla="*/ 0 h 96"/>
                <a:gd name="T12" fmla="*/ 0 w 103"/>
                <a:gd name="T13" fmla="*/ 96 h 96"/>
                <a:gd name="T14" fmla="*/ 19 w 103"/>
                <a:gd name="T15" fmla="*/ 96 h 96"/>
                <a:gd name="T16" fmla="*/ 19 w 103"/>
                <a:gd name="T17" fmla="*/ 33 h 96"/>
                <a:gd name="T18" fmla="*/ 46 w 103"/>
                <a:gd name="T19" fmla="*/ 73 h 96"/>
                <a:gd name="T20" fmla="*/ 57 w 103"/>
                <a:gd name="T21" fmla="*/ 73 h 96"/>
                <a:gd name="T22" fmla="*/ 84 w 103"/>
                <a:gd name="T23" fmla="*/ 33 h 96"/>
                <a:gd name="T24" fmla="*/ 84 w 103"/>
                <a:gd name="T25" fmla="*/ 96 h 96"/>
                <a:gd name="T26" fmla="*/ 103 w 103"/>
                <a:gd name="T2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96">
                  <a:moveTo>
                    <a:pt x="103" y="96"/>
                  </a:moveTo>
                  <a:lnTo>
                    <a:pt x="103" y="0"/>
                  </a:lnTo>
                  <a:lnTo>
                    <a:pt x="85" y="0"/>
                  </a:lnTo>
                  <a:lnTo>
                    <a:pt x="52" y="48"/>
                  </a:lnTo>
                  <a:lnTo>
                    <a:pt x="19" y="0"/>
                  </a:lnTo>
                  <a:lnTo>
                    <a:pt x="0" y="0"/>
                  </a:lnTo>
                  <a:lnTo>
                    <a:pt x="0" y="96"/>
                  </a:lnTo>
                  <a:lnTo>
                    <a:pt x="19" y="96"/>
                  </a:lnTo>
                  <a:lnTo>
                    <a:pt x="19" y="33"/>
                  </a:lnTo>
                  <a:lnTo>
                    <a:pt x="46" y="73"/>
                  </a:lnTo>
                  <a:lnTo>
                    <a:pt x="57" y="73"/>
                  </a:lnTo>
                  <a:lnTo>
                    <a:pt x="84" y="33"/>
                  </a:lnTo>
                  <a:lnTo>
                    <a:pt x="84" y="96"/>
                  </a:lnTo>
                  <a:lnTo>
                    <a:pt x="103" y="96"/>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4800"/>
            </a:p>
          </p:txBody>
        </p:sp>
        <p:sp>
          <p:nvSpPr>
            <p:cNvPr id="14" name="Rectangle 8"/>
            <p:cNvSpPr>
              <a:spLocks noChangeArrowheads="1"/>
            </p:cNvSpPr>
            <p:nvPr/>
          </p:nvSpPr>
          <p:spPr bwMode="auto">
            <a:xfrm>
              <a:off x="6145407" y="2024196"/>
              <a:ext cx="16638" cy="88735"/>
            </a:xfrm>
            <a:prstGeom prst="rect">
              <a:avLst/>
            </a:prstGeom>
            <a:solidFill>
              <a:srgbClr val="FFFFFF"/>
            </a:solidFill>
            <a:ln>
              <a:noFill/>
            </a:ln>
          </p:spPr>
          <p:txBody>
            <a:bodyPr vert="horz" wrap="square" lIns="121920" tIns="60960" rIns="121920" bIns="60960" numCol="1" anchor="t" anchorCtr="0" compatLnSpc="1">
              <a:prstTxWarp prst="textNoShape">
                <a:avLst/>
              </a:prstTxWarp>
            </a:bodyPr>
            <a:lstStyle/>
            <a:p>
              <a:endParaRPr lang="en-US" sz="4800"/>
            </a:p>
          </p:txBody>
        </p:sp>
        <p:sp>
          <p:nvSpPr>
            <p:cNvPr id="15" name="Freeform 9"/>
            <p:cNvSpPr>
              <a:spLocks/>
            </p:cNvSpPr>
            <p:nvPr/>
          </p:nvSpPr>
          <p:spPr bwMode="auto">
            <a:xfrm>
              <a:off x="6207337" y="2024196"/>
              <a:ext cx="85962" cy="88735"/>
            </a:xfrm>
            <a:custGeom>
              <a:avLst/>
              <a:gdLst>
                <a:gd name="T0" fmla="*/ 193 w 193"/>
                <a:gd name="T1" fmla="*/ 178 h 198"/>
                <a:gd name="T2" fmla="*/ 193 w 193"/>
                <a:gd name="T3" fmla="*/ 134 h 198"/>
                <a:gd name="T4" fmla="*/ 154 w 193"/>
                <a:gd name="T5" fmla="*/ 134 h 198"/>
                <a:gd name="T6" fmla="*/ 154 w 193"/>
                <a:gd name="T7" fmla="*/ 160 h 198"/>
                <a:gd name="T8" fmla="*/ 37 w 193"/>
                <a:gd name="T9" fmla="*/ 160 h 198"/>
                <a:gd name="T10" fmla="*/ 37 w 193"/>
                <a:gd name="T11" fmla="*/ 38 h 198"/>
                <a:gd name="T12" fmla="*/ 154 w 193"/>
                <a:gd name="T13" fmla="*/ 38 h 198"/>
                <a:gd name="T14" fmla="*/ 154 w 193"/>
                <a:gd name="T15" fmla="*/ 64 h 198"/>
                <a:gd name="T16" fmla="*/ 193 w 193"/>
                <a:gd name="T17" fmla="*/ 64 h 198"/>
                <a:gd name="T18" fmla="*/ 193 w 193"/>
                <a:gd name="T19" fmla="*/ 20 h 198"/>
                <a:gd name="T20" fmla="*/ 173 w 193"/>
                <a:gd name="T21" fmla="*/ 0 h 198"/>
                <a:gd name="T22" fmla="*/ 18 w 193"/>
                <a:gd name="T23" fmla="*/ 0 h 198"/>
                <a:gd name="T24" fmla="*/ 0 w 193"/>
                <a:gd name="T25" fmla="*/ 20 h 198"/>
                <a:gd name="T26" fmla="*/ 0 w 193"/>
                <a:gd name="T27" fmla="*/ 178 h 198"/>
                <a:gd name="T28" fmla="*/ 18 w 193"/>
                <a:gd name="T29" fmla="*/ 198 h 198"/>
                <a:gd name="T30" fmla="*/ 174 w 193"/>
                <a:gd name="T31" fmla="*/ 198 h 198"/>
                <a:gd name="T32" fmla="*/ 193 w 193"/>
                <a:gd name="T33" fmla="*/ 178 h 198"/>
                <a:gd name="T34" fmla="*/ 193 w 193"/>
                <a:gd name="T35" fmla="*/ 17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8">
                  <a:moveTo>
                    <a:pt x="193" y="178"/>
                  </a:moveTo>
                  <a:lnTo>
                    <a:pt x="193" y="134"/>
                  </a:lnTo>
                  <a:lnTo>
                    <a:pt x="154" y="134"/>
                  </a:lnTo>
                  <a:lnTo>
                    <a:pt x="154" y="160"/>
                  </a:lnTo>
                  <a:lnTo>
                    <a:pt x="37" y="160"/>
                  </a:lnTo>
                  <a:lnTo>
                    <a:pt x="37" y="38"/>
                  </a:lnTo>
                  <a:lnTo>
                    <a:pt x="154" y="38"/>
                  </a:lnTo>
                  <a:lnTo>
                    <a:pt x="154" y="64"/>
                  </a:lnTo>
                  <a:lnTo>
                    <a:pt x="193" y="64"/>
                  </a:ln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78"/>
                  </a:cubicBezTo>
                  <a:lnTo>
                    <a:pt x="193" y="17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4800"/>
            </a:p>
          </p:txBody>
        </p:sp>
        <p:sp>
          <p:nvSpPr>
            <p:cNvPr id="16" name="Freeform 10"/>
            <p:cNvSpPr>
              <a:spLocks noEditPoints="1"/>
            </p:cNvSpPr>
            <p:nvPr/>
          </p:nvSpPr>
          <p:spPr bwMode="auto">
            <a:xfrm>
              <a:off x="6337667" y="2024196"/>
              <a:ext cx="86886" cy="88735"/>
            </a:xfrm>
            <a:custGeom>
              <a:avLst/>
              <a:gdLst>
                <a:gd name="T0" fmla="*/ 195 w 195"/>
                <a:gd name="T1" fmla="*/ 200 h 200"/>
                <a:gd name="T2" fmla="*/ 136 w 195"/>
                <a:gd name="T3" fmla="*/ 120 h 200"/>
                <a:gd name="T4" fmla="*/ 175 w 195"/>
                <a:gd name="T5" fmla="*/ 120 h 200"/>
                <a:gd name="T6" fmla="*/ 195 w 195"/>
                <a:gd name="T7" fmla="*/ 100 h 200"/>
                <a:gd name="T8" fmla="*/ 195 w 195"/>
                <a:gd name="T9" fmla="*/ 20 h 200"/>
                <a:gd name="T10" fmla="*/ 175 w 195"/>
                <a:gd name="T11" fmla="*/ 0 h 200"/>
                <a:gd name="T12" fmla="*/ 0 w 195"/>
                <a:gd name="T13" fmla="*/ 0 h 200"/>
                <a:gd name="T14" fmla="*/ 0 w 195"/>
                <a:gd name="T15" fmla="*/ 199 h 200"/>
                <a:gd name="T16" fmla="*/ 39 w 195"/>
                <a:gd name="T17" fmla="*/ 199 h 200"/>
                <a:gd name="T18" fmla="*/ 39 w 195"/>
                <a:gd name="T19" fmla="*/ 119 h 200"/>
                <a:gd name="T20" fmla="*/ 87 w 195"/>
                <a:gd name="T21" fmla="*/ 119 h 200"/>
                <a:gd name="T22" fmla="*/ 145 w 195"/>
                <a:gd name="T23" fmla="*/ 199 h 200"/>
                <a:gd name="T24" fmla="*/ 195 w 195"/>
                <a:gd name="T25" fmla="*/ 199 h 200"/>
                <a:gd name="T26" fmla="*/ 195 w 195"/>
                <a:gd name="T27" fmla="*/ 200 h 200"/>
                <a:gd name="T28" fmla="*/ 39 w 195"/>
                <a:gd name="T29" fmla="*/ 40 h 200"/>
                <a:gd name="T30" fmla="*/ 156 w 195"/>
                <a:gd name="T31" fmla="*/ 40 h 200"/>
                <a:gd name="T32" fmla="*/ 156 w 195"/>
                <a:gd name="T33" fmla="*/ 82 h 200"/>
                <a:gd name="T34" fmla="*/ 39 w 195"/>
                <a:gd name="T35" fmla="*/ 82 h 200"/>
                <a:gd name="T36" fmla="*/ 39 w 195"/>
                <a:gd name="T37" fmla="*/ 40 h 200"/>
                <a:gd name="T38" fmla="*/ 39 w 195"/>
                <a:gd name="T39" fmla="*/ 4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5" h="200">
                  <a:moveTo>
                    <a:pt x="195" y="200"/>
                  </a:moveTo>
                  <a:lnTo>
                    <a:pt x="136" y="120"/>
                  </a:lnTo>
                  <a:lnTo>
                    <a:pt x="175" y="120"/>
                  </a:lnTo>
                  <a:cubicBezTo>
                    <a:pt x="185" y="120"/>
                    <a:pt x="195" y="112"/>
                    <a:pt x="195" y="100"/>
                  </a:cubicBezTo>
                  <a:lnTo>
                    <a:pt x="195" y="20"/>
                  </a:lnTo>
                  <a:cubicBezTo>
                    <a:pt x="195" y="8"/>
                    <a:pt x="187" y="0"/>
                    <a:pt x="175" y="0"/>
                  </a:cubicBezTo>
                  <a:lnTo>
                    <a:pt x="0" y="0"/>
                  </a:lnTo>
                  <a:lnTo>
                    <a:pt x="0" y="199"/>
                  </a:lnTo>
                  <a:lnTo>
                    <a:pt x="39" y="199"/>
                  </a:lnTo>
                  <a:lnTo>
                    <a:pt x="39" y="119"/>
                  </a:lnTo>
                  <a:lnTo>
                    <a:pt x="87" y="119"/>
                  </a:lnTo>
                  <a:lnTo>
                    <a:pt x="145" y="199"/>
                  </a:lnTo>
                  <a:lnTo>
                    <a:pt x="195" y="199"/>
                  </a:lnTo>
                  <a:lnTo>
                    <a:pt x="195" y="200"/>
                  </a:lnTo>
                  <a:close/>
                  <a:moveTo>
                    <a:pt x="39" y="40"/>
                  </a:moveTo>
                  <a:lnTo>
                    <a:pt x="156" y="40"/>
                  </a:lnTo>
                  <a:lnTo>
                    <a:pt x="156" y="82"/>
                  </a:lnTo>
                  <a:lnTo>
                    <a:pt x="39" y="82"/>
                  </a:lnTo>
                  <a:lnTo>
                    <a:pt x="39" y="40"/>
                  </a:lnTo>
                  <a:lnTo>
                    <a:pt x="39"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4800"/>
            </a:p>
          </p:txBody>
        </p:sp>
        <p:sp>
          <p:nvSpPr>
            <p:cNvPr id="17" name="Freeform 11"/>
            <p:cNvSpPr>
              <a:spLocks noEditPoints="1"/>
            </p:cNvSpPr>
            <p:nvPr/>
          </p:nvSpPr>
          <p:spPr bwMode="auto">
            <a:xfrm>
              <a:off x="6468920" y="2024196"/>
              <a:ext cx="85962" cy="88735"/>
            </a:xfrm>
            <a:custGeom>
              <a:avLst/>
              <a:gdLst>
                <a:gd name="T0" fmla="*/ 194 w 194"/>
                <a:gd name="T1" fmla="*/ 178 h 198"/>
                <a:gd name="T2" fmla="*/ 194 w 194"/>
                <a:gd name="T3" fmla="*/ 20 h 198"/>
                <a:gd name="T4" fmla="*/ 174 w 194"/>
                <a:gd name="T5" fmla="*/ 0 h 198"/>
                <a:gd name="T6" fmla="*/ 18 w 194"/>
                <a:gd name="T7" fmla="*/ 0 h 198"/>
                <a:gd name="T8" fmla="*/ 0 w 194"/>
                <a:gd name="T9" fmla="*/ 20 h 198"/>
                <a:gd name="T10" fmla="*/ 0 w 194"/>
                <a:gd name="T11" fmla="*/ 178 h 198"/>
                <a:gd name="T12" fmla="*/ 18 w 194"/>
                <a:gd name="T13" fmla="*/ 198 h 198"/>
                <a:gd name="T14" fmla="*/ 176 w 194"/>
                <a:gd name="T15" fmla="*/ 198 h 198"/>
                <a:gd name="T16" fmla="*/ 194 w 194"/>
                <a:gd name="T17" fmla="*/ 178 h 198"/>
                <a:gd name="T18" fmla="*/ 194 w 194"/>
                <a:gd name="T19" fmla="*/ 178 h 198"/>
                <a:gd name="T20" fmla="*/ 38 w 194"/>
                <a:gd name="T21" fmla="*/ 38 h 198"/>
                <a:gd name="T22" fmla="*/ 156 w 194"/>
                <a:gd name="T23" fmla="*/ 38 h 198"/>
                <a:gd name="T24" fmla="*/ 156 w 194"/>
                <a:gd name="T25" fmla="*/ 160 h 198"/>
                <a:gd name="T26" fmla="*/ 38 w 194"/>
                <a:gd name="T27" fmla="*/ 160 h 198"/>
                <a:gd name="T28" fmla="*/ 38 w 194"/>
                <a:gd name="T29" fmla="*/ 38 h 198"/>
                <a:gd name="T30" fmla="*/ 38 w 194"/>
                <a:gd name="T31" fmla="*/ 3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198">
                  <a:moveTo>
                    <a:pt x="194" y="178"/>
                  </a:moveTo>
                  <a:lnTo>
                    <a:pt x="194" y="20"/>
                  </a:lnTo>
                  <a:cubicBezTo>
                    <a:pt x="194" y="8"/>
                    <a:pt x="186" y="0"/>
                    <a:pt x="174" y="0"/>
                  </a:cubicBezTo>
                  <a:lnTo>
                    <a:pt x="18" y="0"/>
                  </a:lnTo>
                  <a:cubicBezTo>
                    <a:pt x="8" y="0"/>
                    <a:pt x="0" y="8"/>
                    <a:pt x="0" y="20"/>
                  </a:cubicBezTo>
                  <a:lnTo>
                    <a:pt x="0" y="178"/>
                  </a:lnTo>
                  <a:cubicBezTo>
                    <a:pt x="0" y="189"/>
                    <a:pt x="8" y="198"/>
                    <a:pt x="18" y="198"/>
                  </a:cubicBezTo>
                  <a:lnTo>
                    <a:pt x="176" y="198"/>
                  </a:lnTo>
                  <a:cubicBezTo>
                    <a:pt x="186" y="198"/>
                    <a:pt x="194" y="190"/>
                    <a:pt x="194" y="178"/>
                  </a:cubicBezTo>
                  <a:lnTo>
                    <a:pt x="194" y="178"/>
                  </a:lnTo>
                  <a:close/>
                  <a:moveTo>
                    <a:pt x="38" y="38"/>
                  </a:moveTo>
                  <a:lnTo>
                    <a:pt x="156" y="38"/>
                  </a:lnTo>
                  <a:lnTo>
                    <a:pt x="156" y="160"/>
                  </a:lnTo>
                  <a:lnTo>
                    <a:pt x="38" y="160"/>
                  </a:lnTo>
                  <a:lnTo>
                    <a:pt x="38" y="38"/>
                  </a:lnTo>
                  <a:lnTo>
                    <a:pt x="38" y="38"/>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4800"/>
            </a:p>
          </p:txBody>
        </p:sp>
        <p:sp>
          <p:nvSpPr>
            <p:cNvPr id="18" name="Freeform 12"/>
            <p:cNvSpPr>
              <a:spLocks/>
            </p:cNvSpPr>
            <p:nvPr/>
          </p:nvSpPr>
          <p:spPr bwMode="auto">
            <a:xfrm>
              <a:off x="6005835" y="2140661"/>
              <a:ext cx="86886" cy="87811"/>
            </a:xfrm>
            <a:custGeom>
              <a:avLst/>
              <a:gdLst>
                <a:gd name="T0" fmla="*/ 94 w 94"/>
                <a:gd name="T1" fmla="*/ 19 h 95"/>
                <a:gd name="T2" fmla="*/ 94 w 94"/>
                <a:gd name="T3" fmla="*/ 0 h 95"/>
                <a:gd name="T4" fmla="*/ 0 w 94"/>
                <a:gd name="T5" fmla="*/ 0 h 95"/>
                <a:gd name="T6" fmla="*/ 0 w 94"/>
                <a:gd name="T7" fmla="*/ 95 h 95"/>
                <a:gd name="T8" fmla="*/ 19 w 94"/>
                <a:gd name="T9" fmla="*/ 95 h 95"/>
                <a:gd name="T10" fmla="*/ 19 w 94"/>
                <a:gd name="T11" fmla="*/ 57 h 95"/>
                <a:gd name="T12" fmla="*/ 75 w 94"/>
                <a:gd name="T13" fmla="*/ 57 h 95"/>
                <a:gd name="T14" fmla="*/ 75 w 94"/>
                <a:gd name="T15" fmla="*/ 38 h 95"/>
                <a:gd name="T16" fmla="*/ 19 w 94"/>
                <a:gd name="T17" fmla="*/ 38 h 95"/>
                <a:gd name="T18" fmla="*/ 19 w 94"/>
                <a:gd name="T19" fmla="*/ 19 h 95"/>
                <a:gd name="T20" fmla="*/ 94 w 94"/>
                <a:gd name="T21" fmla="*/ 1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5">
                  <a:moveTo>
                    <a:pt x="94" y="19"/>
                  </a:moveTo>
                  <a:lnTo>
                    <a:pt x="94" y="0"/>
                  </a:lnTo>
                  <a:lnTo>
                    <a:pt x="0" y="0"/>
                  </a:lnTo>
                  <a:lnTo>
                    <a:pt x="0" y="95"/>
                  </a:lnTo>
                  <a:lnTo>
                    <a:pt x="19" y="95"/>
                  </a:lnTo>
                  <a:lnTo>
                    <a:pt x="19" y="57"/>
                  </a:lnTo>
                  <a:lnTo>
                    <a:pt x="75" y="57"/>
                  </a:lnTo>
                  <a:lnTo>
                    <a:pt x="75" y="38"/>
                  </a:lnTo>
                  <a:lnTo>
                    <a:pt x="19" y="38"/>
                  </a:lnTo>
                  <a:lnTo>
                    <a:pt x="19" y="19"/>
                  </a:lnTo>
                  <a:lnTo>
                    <a:pt x="94" y="1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4800"/>
            </a:p>
          </p:txBody>
        </p:sp>
        <p:sp>
          <p:nvSpPr>
            <p:cNvPr id="19" name="Freeform 13"/>
            <p:cNvSpPr>
              <a:spLocks noEditPoints="1"/>
            </p:cNvSpPr>
            <p:nvPr/>
          </p:nvSpPr>
          <p:spPr bwMode="auto">
            <a:xfrm>
              <a:off x="6116753" y="2140661"/>
              <a:ext cx="85962" cy="87811"/>
            </a:xfrm>
            <a:custGeom>
              <a:avLst/>
              <a:gdLst>
                <a:gd name="T0" fmla="*/ 193 w 193"/>
                <a:gd name="T1" fmla="*/ 180 h 198"/>
                <a:gd name="T2" fmla="*/ 193 w 193"/>
                <a:gd name="T3" fmla="*/ 20 h 198"/>
                <a:gd name="T4" fmla="*/ 173 w 193"/>
                <a:gd name="T5" fmla="*/ 0 h 198"/>
                <a:gd name="T6" fmla="*/ 18 w 193"/>
                <a:gd name="T7" fmla="*/ 0 h 198"/>
                <a:gd name="T8" fmla="*/ 0 w 193"/>
                <a:gd name="T9" fmla="*/ 20 h 198"/>
                <a:gd name="T10" fmla="*/ 0 w 193"/>
                <a:gd name="T11" fmla="*/ 178 h 198"/>
                <a:gd name="T12" fmla="*/ 18 w 193"/>
                <a:gd name="T13" fmla="*/ 198 h 198"/>
                <a:gd name="T14" fmla="*/ 174 w 193"/>
                <a:gd name="T15" fmla="*/ 198 h 198"/>
                <a:gd name="T16" fmla="*/ 193 w 193"/>
                <a:gd name="T17" fmla="*/ 180 h 198"/>
                <a:gd name="T18" fmla="*/ 193 w 193"/>
                <a:gd name="T19" fmla="*/ 180 h 198"/>
                <a:gd name="T20" fmla="*/ 38 w 193"/>
                <a:gd name="T21" fmla="*/ 40 h 198"/>
                <a:gd name="T22" fmla="*/ 154 w 193"/>
                <a:gd name="T23" fmla="*/ 40 h 198"/>
                <a:gd name="T24" fmla="*/ 154 w 193"/>
                <a:gd name="T25" fmla="*/ 161 h 198"/>
                <a:gd name="T26" fmla="*/ 37 w 193"/>
                <a:gd name="T27" fmla="*/ 161 h 198"/>
                <a:gd name="T28" fmla="*/ 37 w 193"/>
                <a:gd name="T29" fmla="*/ 40 h 198"/>
                <a:gd name="T30" fmla="*/ 38 w 193"/>
                <a:gd name="T31" fmla="*/ 4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3" h="198">
                  <a:moveTo>
                    <a:pt x="193" y="180"/>
                  </a:moveTo>
                  <a:lnTo>
                    <a:pt x="193" y="20"/>
                  </a:lnTo>
                  <a:cubicBezTo>
                    <a:pt x="193" y="8"/>
                    <a:pt x="185" y="0"/>
                    <a:pt x="173" y="0"/>
                  </a:cubicBezTo>
                  <a:lnTo>
                    <a:pt x="18" y="0"/>
                  </a:lnTo>
                  <a:cubicBezTo>
                    <a:pt x="8" y="0"/>
                    <a:pt x="0" y="8"/>
                    <a:pt x="0" y="20"/>
                  </a:cubicBezTo>
                  <a:lnTo>
                    <a:pt x="0" y="178"/>
                  </a:lnTo>
                  <a:cubicBezTo>
                    <a:pt x="0" y="189"/>
                    <a:pt x="8" y="198"/>
                    <a:pt x="18" y="198"/>
                  </a:cubicBezTo>
                  <a:lnTo>
                    <a:pt x="174" y="198"/>
                  </a:lnTo>
                  <a:cubicBezTo>
                    <a:pt x="185" y="198"/>
                    <a:pt x="193" y="190"/>
                    <a:pt x="193" y="180"/>
                  </a:cubicBezTo>
                  <a:lnTo>
                    <a:pt x="193" y="180"/>
                  </a:lnTo>
                  <a:close/>
                  <a:moveTo>
                    <a:pt x="38" y="40"/>
                  </a:moveTo>
                  <a:lnTo>
                    <a:pt x="154" y="40"/>
                  </a:lnTo>
                  <a:lnTo>
                    <a:pt x="154" y="161"/>
                  </a:lnTo>
                  <a:lnTo>
                    <a:pt x="37" y="161"/>
                  </a:lnTo>
                  <a:lnTo>
                    <a:pt x="37" y="40"/>
                  </a:lnTo>
                  <a:lnTo>
                    <a:pt x="38" y="4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4800"/>
            </a:p>
          </p:txBody>
        </p:sp>
        <p:sp>
          <p:nvSpPr>
            <p:cNvPr id="20" name="Freeform 14"/>
            <p:cNvSpPr>
              <a:spLocks/>
            </p:cNvSpPr>
            <p:nvPr/>
          </p:nvSpPr>
          <p:spPr bwMode="auto">
            <a:xfrm>
              <a:off x="6234142" y="2140661"/>
              <a:ext cx="85962" cy="88735"/>
            </a:xfrm>
            <a:custGeom>
              <a:avLst/>
              <a:gdLst>
                <a:gd name="T0" fmla="*/ 194 w 194"/>
                <a:gd name="T1" fmla="*/ 179 h 199"/>
                <a:gd name="T2" fmla="*/ 194 w 194"/>
                <a:gd name="T3" fmla="*/ 135 h 199"/>
                <a:gd name="T4" fmla="*/ 156 w 194"/>
                <a:gd name="T5" fmla="*/ 135 h 199"/>
                <a:gd name="T6" fmla="*/ 156 w 194"/>
                <a:gd name="T7" fmla="*/ 160 h 199"/>
                <a:gd name="T8" fmla="*/ 38 w 194"/>
                <a:gd name="T9" fmla="*/ 160 h 199"/>
                <a:gd name="T10" fmla="*/ 38 w 194"/>
                <a:gd name="T11" fmla="*/ 39 h 199"/>
                <a:gd name="T12" fmla="*/ 156 w 194"/>
                <a:gd name="T13" fmla="*/ 39 h 199"/>
                <a:gd name="T14" fmla="*/ 156 w 194"/>
                <a:gd name="T15" fmla="*/ 64 h 199"/>
                <a:gd name="T16" fmla="*/ 194 w 194"/>
                <a:gd name="T17" fmla="*/ 64 h 199"/>
                <a:gd name="T18" fmla="*/ 194 w 194"/>
                <a:gd name="T19" fmla="*/ 20 h 199"/>
                <a:gd name="T20" fmla="*/ 174 w 194"/>
                <a:gd name="T21" fmla="*/ 0 h 199"/>
                <a:gd name="T22" fmla="*/ 18 w 194"/>
                <a:gd name="T23" fmla="*/ 0 h 199"/>
                <a:gd name="T24" fmla="*/ 0 w 194"/>
                <a:gd name="T25" fmla="*/ 20 h 199"/>
                <a:gd name="T26" fmla="*/ 0 w 194"/>
                <a:gd name="T27" fmla="*/ 179 h 199"/>
                <a:gd name="T28" fmla="*/ 18 w 194"/>
                <a:gd name="T29" fmla="*/ 199 h 199"/>
                <a:gd name="T30" fmla="*/ 174 w 194"/>
                <a:gd name="T31" fmla="*/ 199 h 199"/>
                <a:gd name="T32" fmla="*/ 194 w 194"/>
                <a:gd name="T33" fmla="*/ 179 h 199"/>
                <a:gd name="T34" fmla="*/ 194 w 194"/>
                <a:gd name="T35" fmla="*/ 17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4" h="199">
                  <a:moveTo>
                    <a:pt x="194" y="179"/>
                  </a:moveTo>
                  <a:lnTo>
                    <a:pt x="194" y="135"/>
                  </a:lnTo>
                  <a:lnTo>
                    <a:pt x="156" y="135"/>
                  </a:lnTo>
                  <a:lnTo>
                    <a:pt x="156" y="160"/>
                  </a:lnTo>
                  <a:lnTo>
                    <a:pt x="38" y="160"/>
                  </a:lnTo>
                  <a:lnTo>
                    <a:pt x="38" y="39"/>
                  </a:lnTo>
                  <a:lnTo>
                    <a:pt x="156" y="39"/>
                  </a:lnTo>
                  <a:lnTo>
                    <a:pt x="156" y="64"/>
                  </a:lnTo>
                  <a:lnTo>
                    <a:pt x="194" y="64"/>
                  </a:lnTo>
                  <a:lnTo>
                    <a:pt x="194" y="20"/>
                  </a:lnTo>
                  <a:cubicBezTo>
                    <a:pt x="194" y="8"/>
                    <a:pt x="186" y="0"/>
                    <a:pt x="174" y="0"/>
                  </a:cubicBezTo>
                  <a:lnTo>
                    <a:pt x="18" y="0"/>
                  </a:lnTo>
                  <a:cubicBezTo>
                    <a:pt x="8" y="0"/>
                    <a:pt x="0" y="8"/>
                    <a:pt x="0" y="20"/>
                  </a:cubicBezTo>
                  <a:lnTo>
                    <a:pt x="0" y="179"/>
                  </a:lnTo>
                  <a:cubicBezTo>
                    <a:pt x="0" y="189"/>
                    <a:pt x="8" y="199"/>
                    <a:pt x="18" y="199"/>
                  </a:cubicBezTo>
                  <a:lnTo>
                    <a:pt x="174" y="199"/>
                  </a:lnTo>
                  <a:cubicBezTo>
                    <a:pt x="185" y="197"/>
                    <a:pt x="194" y="189"/>
                    <a:pt x="194" y="179"/>
                  </a:cubicBezTo>
                  <a:lnTo>
                    <a:pt x="194"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4800"/>
            </a:p>
          </p:txBody>
        </p:sp>
        <p:sp>
          <p:nvSpPr>
            <p:cNvPr id="23" name="Freeform 15"/>
            <p:cNvSpPr>
              <a:spLocks/>
            </p:cNvSpPr>
            <p:nvPr/>
          </p:nvSpPr>
          <p:spPr bwMode="auto">
            <a:xfrm>
              <a:off x="6351532" y="2140661"/>
              <a:ext cx="85962" cy="87811"/>
            </a:xfrm>
            <a:custGeom>
              <a:avLst/>
              <a:gdLst>
                <a:gd name="T0" fmla="*/ 194 w 194"/>
                <a:gd name="T1" fmla="*/ 180 h 198"/>
                <a:gd name="T2" fmla="*/ 194 w 194"/>
                <a:gd name="T3" fmla="*/ 0 h 198"/>
                <a:gd name="T4" fmla="*/ 156 w 194"/>
                <a:gd name="T5" fmla="*/ 0 h 198"/>
                <a:gd name="T6" fmla="*/ 156 w 194"/>
                <a:gd name="T7" fmla="*/ 160 h 198"/>
                <a:gd name="T8" fmla="*/ 38 w 194"/>
                <a:gd name="T9" fmla="*/ 160 h 198"/>
                <a:gd name="T10" fmla="*/ 38 w 194"/>
                <a:gd name="T11" fmla="*/ 0 h 198"/>
                <a:gd name="T12" fmla="*/ 0 w 194"/>
                <a:gd name="T13" fmla="*/ 0 h 198"/>
                <a:gd name="T14" fmla="*/ 0 w 194"/>
                <a:gd name="T15" fmla="*/ 178 h 198"/>
                <a:gd name="T16" fmla="*/ 18 w 194"/>
                <a:gd name="T17" fmla="*/ 198 h 198"/>
                <a:gd name="T18" fmla="*/ 174 w 194"/>
                <a:gd name="T19" fmla="*/ 198 h 198"/>
                <a:gd name="T20" fmla="*/ 194 w 194"/>
                <a:gd name="T21" fmla="*/ 180 h 198"/>
                <a:gd name="T22" fmla="*/ 194 w 194"/>
                <a:gd name="T23" fmla="*/ 18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 h="198">
                  <a:moveTo>
                    <a:pt x="194" y="180"/>
                  </a:moveTo>
                  <a:lnTo>
                    <a:pt x="194" y="0"/>
                  </a:lnTo>
                  <a:lnTo>
                    <a:pt x="156" y="0"/>
                  </a:lnTo>
                  <a:lnTo>
                    <a:pt x="156" y="160"/>
                  </a:lnTo>
                  <a:lnTo>
                    <a:pt x="38" y="160"/>
                  </a:lnTo>
                  <a:lnTo>
                    <a:pt x="38" y="0"/>
                  </a:lnTo>
                  <a:lnTo>
                    <a:pt x="0" y="0"/>
                  </a:lnTo>
                  <a:lnTo>
                    <a:pt x="0" y="178"/>
                  </a:lnTo>
                  <a:cubicBezTo>
                    <a:pt x="0" y="189"/>
                    <a:pt x="8" y="198"/>
                    <a:pt x="18" y="198"/>
                  </a:cubicBezTo>
                  <a:lnTo>
                    <a:pt x="174" y="198"/>
                  </a:lnTo>
                  <a:cubicBezTo>
                    <a:pt x="186" y="198"/>
                    <a:pt x="194" y="190"/>
                    <a:pt x="194" y="180"/>
                  </a:cubicBezTo>
                  <a:lnTo>
                    <a:pt x="194" y="180"/>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4800"/>
            </a:p>
          </p:txBody>
        </p:sp>
        <p:sp>
          <p:nvSpPr>
            <p:cNvPr id="24" name="Freeform 16"/>
            <p:cNvSpPr>
              <a:spLocks/>
            </p:cNvSpPr>
            <p:nvPr/>
          </p:nvSpPr>
          <p:spPr bwMode="auto">
            <a:xfrm>
              <a:off x="6467996" y="2140661"/>
              <a:ext cx="86886" cy="88735"/>
            </a:xfrm>
            <a:custGeom>
              <a:avLst/>
              <a:gdLst>
                <a:gd name="T0" fmla="*/ 196 w 196"/>
                <a:gd name="T1" fmla="*/ 179 h 200"/>
                <a:gd name="T2" fmla="*/ 196 w 196"/>
                <a:gd name="T3" fmla="*/ 100 h 200"/>
                <a:gd name="T4" fmla="*/ 176 w 196"/>
                <a:gd name="T5" fmla="*/ 80 h 200"/>
                <a:gd name="T6" fmla="*/ 40 w 196"/>
                <a:gd name="T7" fmla="*/ 80 h 200"/>
                <a:gd name="T8" fmla="*/ 40 w 196"/>
                <a:gd name="T9" fmla="*/ 39 h 200"/>
                <a:gd name="T10" fmla="*/ 158 w 196"/>
                <a:gd name="T11" fmla="*/ 39 h 200"/>
                <a:gd name="T12" fmla="*/ 158 w 196"/>
                <a:gd name="T13" fmla="*/ 60 h 200"/>
                <a:gd name="T14" fmla="*/ 196 w 196"/>
                <a:gd name="T15" fmla="*/ 60 h 200"/>
                <a:gd name="T16" fmla="*/ 196 w 196"/>
                <a:gd name="T17" fmla="*/ 20 h 200"/>
                <a:gd name="T18" fmla="*/ 176 w 196"/>
                <a:gd name="T19" fmla="*/ 0 h 200"/>
                <a:gd name="T20" fmla="*/ 20 w 196"/>
                <a:gd name="T21" fmla="*/ 0 h 200"/>
                <a:gd name="T22" fmla="*/ 2 w 196"/>
                <a:gd name="T23" fmla="*/ 20 h 200"/>
                <a:gd name="T24" fmla="*/ 2 w 196"/>
                <a:gd name="T25" fmla="*/ 99 h 200"/>
                <a:gd name="T26" fmla="*/ 20 w 196"/>
                <a:gd name="T27" fmla="*/ 119 h 200"/>
                <a:gd name="T28" fmla="*/ 156 w 196"/>
                <a:gd name="T29" fmla="*/ 119 h 200"/>
                <a:gd name="T30" fmla="*/ 156 w 196"/>
                <a:gd name="T31" fmla="*/ 160 h 200"/>
                <a:gd name="T32" fmla="*/ 39 w 196"/>
                <a:gd name="T33" fmla="*/ 160 h 200"/>
                <a:gd name="T34" fmla="*/ 39 w 196"/>
                <a:gd name="T35" fmla="*/ 140 h 200"/>
                <a:gd name="T36" fmla="*/ 0 w 196"/>
                <a:gd name="T37" fmla="*/ 140 h 200"/>
                <a:gd name="T38" fmla="*/ 0 w 196"/>
                <a:gd name="T39" fmla="*/ 180 h 200"/>
                <a:gd name="T40" fmla="*/ 19 w 196"/>
                <a:gd name="T41" fmla="*/ 200 h 200"/>
                <a:gd name="T42" fmla="*/ 175 w 196"/>
                <a:gd name="T43" fmla="*/ 200 h 200"/>
                <a:gd name="T44" fmla="*/ 196 w 196"/>
                <a:gd name="T45" fmla="*/ 179 h 200"/>
                <a:gd name="T46" fmla="*/ 196 w 196"/>
                <a:gd name="T47" fmla="*/ 179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200">
                  <a:moveTo>
                    <a:pt x="196" y="179"/>
                  </a:moveTo>
                  <a:lnTo>
                    <a:pt x="196" y="100"/>
                  </a:lnTo>
                  <a:cubicBezTo>
                    <a:pt x="196" y="89"/>
                    <a:pt x="188" y="80"/>
                    <a:pt x="176" y="80"/>
                  </a:cubicBezTo>
                  <a:lnTo>
                    <a:pt x="40" y="80"/>
                  </a:lnTo>
                  <a:lnTo>
                    <a:pt x="40" y="39"/>
                  </a:lnTo>
                  <a:lnTo>
                    <a:pt x="158" y="39"/>
                  </a:lnTo>
                  <a:lnTo>
                    <a:pt x="158" y="60"/>
                  </a:lnTo>
                  <a:lnTo>
                    <a:pt x="196" y="60"/>
                  </a:lnTo>
                  <a:lnTo>
                    <a:pt x="196" y="20"/>
                  </a:lnTo>
                  <a:cubicBezTo>
                    <a:pt x="196" y="8"/>
                    <a:pt x="188" y="0"/>
                    <a:pt x="176" y="0"/>
                  </a:cubicBezTo>
                  <a:lnTo>
                    <a:pt x="20" y="0"/>
                  </a:lnTo>
                  <a:cubicBezTo>
                    <a:pt x="10" y="0"/>
                    <a:pt x="2" y="8"/>
                    <a:pt x="2" y="20"/>
                  </a:cubicBezTo>
                  <a:lnTo>
                    <a:pt x="2" y="99"/>
                  </a:lnTo>
                  <a:cubicBezTo>
                    <a:pt x="2" y="109"/>
                    <a:pt x="10" y="119"/>
                    <a:pt x="20" y="119"/>
                  </a:cubicBezTo>
                  <a:lnTo>
                    <a:pt x="156" y="119"/>
                  </a:lnTo>
                  <a:lnTo>
                    <a:pt x="156" y="160"/>
                  </a:lnTo>
                  <a:lnTo>
                    <a:pt x="39" y="160"/>
                  </a:lnTo>
                  <a:lnTo>
                    <a:pt x="39" y="140"/>
                  </a:lnTo>
                  <a:lnTo>
                    <a:pt x="0" y="140"/>
                  </a:lnTo>
                  <a:lnTo>
                    <a:pt x="0" y="180"/>
                  </a:lnTo>
                  <a:cubicBezTo>
                    <a:pt x="0" y="191"/>
                    <a:pt x="8" y="200"/>
                    <a:pt x="19" y="200"/>
                  </a:cubicBezTo>
                  <a:lnTo>
                    <a:pt x="175" y="200"/>
                  </a:lnTo>
                  <a:cubicBezTo>
                    <a:pt x="188" y="197"/>
                    <a:pt x="196" y="189"/>
                    <a:pt x="196" y="179"/>
                  </a:cubicBezTo>
                  <a:lnTo>
                    <a:pt x="196" y="179"/>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4800"/>
            </a:p>
          </p:txBody>
        </p:sp>
        <p:sp>
          <p:nvSpPr>
            <p:cNvPr id="25" name="Freeform 17"/>
            <p:cNvSpPr>
              <a:spLocks noEditPoints="1"/>
            </p:cNvSpPr>
            <p:nvPr/>
          </p:nvSpPr>
          <p:spPr bwMode="auto">
            <a:xfrm>
              <a:off x="6567823" y="2025120"/>
              <a:ext cx="32352" cy="32352"/>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3 h 72"/>
                <a:gd name="T12" fmla="*/ 2 w 72"/>
                <a:gd name="T13" fmla="*/ 36 h 72"/>
                <a:gd name="T14" fmla="*/ 36 w 72"/>
                <a:gd name="T15" fmla="*/ 68 h 72"/>
                <a:gd name="T16" fmla="*/ 68 w 72"/>
                <a:gd name="T17" fmla="*/ 36 h 72"/>
                <a:gd name="T18" fmla="*/ 36 w 72"/>
                <a:gd name="T19" fmla="*/ 3 h 72"/>
                <a:gd name="T20" fmla="*/ 45 w 72"/>
                <a:gd name="T21" fmla="*/ 59 h 72"/>
                <a:gd name="T22" fmla="*/ 36 w 72"/>
                <a:gd name="T23" fmla="*/ 39 h 72"/>
                <a:gd name="T24" fmla="*/ 28 w 72"/>
                <a:gd name="T25" fmla="*/ 39 h 72"/>
                <a:gd name="T26" fmla="*/ 28 w 72"/>
                <a:gd name="T27" fmla="*/ 59 h 72"/>
                <a:gd name="T28" fmla="*/ 22 w 72"/>
                <a:gd name="T29" fmla="*/ 59 h 72"/>
                <a:gd name="T30" fmla="*/ 22 w 72"/>
                <a:gd name="T31" fmla="*/ 14 h 72"/>
                <a:gd name="T32" fmla="*/ 36 w 72"/>
                <a:gd name="T33" fmla="*/ 14 h 72"/>
                <a:gd name="T34" fmla="*/ 50 w 72"/>
                <a:gd name="T35" fmla="*/ 27 h 72"/>
                <a:gd name="T36" fmla="*/ 41 w 72"/>
                <a:gd name="T37" fmla="*/ 39 h 72"/>
                <a:gd name="T38" fmla="*/ 50 w 72"/>
                <a:gd name="T39" fmla="*/ 59 h 72"/>
                <a:gd name="T40" fmla="*/ 45 w 72"/>
                <a:gd name="T41" fmla="*/ 59 h 72"/>
                <a:gd name="T42" fmla="*/ 28 w 72"/>
                <a:gd name="T43" fmla="*/ 34 h 72"/>
                <a:gd name="T44" fmla="*/ 36 w 72"/>
                <a:gd name="T45" fmla="*/ 34 h 72"/>
                <a:gd name="T46" fmla="*/ 45 w 72"/>
                <a:gd name="T47" fmla="*/ 26 h 72"/>
                <a:gd name="T48" fmla="*/ 36 w 72"/>
                <a:gd name="T49" fmla="*/ 18 h 72"/>
                <a:gd name="T50" fmla="*/ 29 w 72"/>
                <a:gd name="T51" fmla="*/ 18 h 72"/>
                <a:gd name="T52" fmla="*/ 29 w 72"/>
                <a:gd name="T53" fmla="*/ 34 h 72"/>
                <a:gd name="T54" fmla="*/ 28 w 72"/>
                <a:gd name="T55" fmla="*/ 3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3"/>
                  </a:moveTo>
                  <a:cubicBezTo>
                    <a:pt x="17" y="3"/>
                    <a:pt x="2" y="18"/>
                    <a:pt x="2" y="36"/>
                  </a:cubicBezTo>
                  <a:cubicBezTo>
                    <a:pt x="2" y="55"/>
                    <a:pt x="17" y="68"/>
                    <a:pt x="36" y="68"/>
                  </a:cubicBezTo>
                  <a:cubicBezTo>
                    <a:pt x="54" y="68"/>
                    <a:pt x="68" y="54"/>
                    <a:pt x="68" y="36"/>
                  </a:cubicBezTo>
                  <a:cubicBezTo>
                    <a:pt x="68" y="18"/>
                    <a:pt x="54" y="3"/>
                    <a:pt x="36" y="3"/>
                  </a:cubicBezTo>
                  <a:close/>
                  <a:moveTo>
                    <a:pt x="45" y="59"/>
                  </a:moveTo>
                  <a:lnTo>
                    <a:pt x="36" y="39"/>
                  </a:lnTo>
                  <a:lnTo>
                    <a:pt x="28" y="39"/>
                  </a:lnTo>
                  <a:lnTo>
                    <a:pt x="28" y="59"/>
                  </a:lnTo>
                  <a:lnTo>
                    <a:pt x="22" y="59"/>
                  </a:lnTo>
                  <a:lnTo>
                    <a:pt x="22" y="14"/>
                  </a:lnTo>
                  <a:lnTo>
                    <a:pt x="36" y="14"/>
                  </a:lnTo>
                  <a:cubicBezTo>
                    <a:pt x="46" y="14"/>
                    <a:pt x="50" y="18"/>
                    <a:pt x="50" y="27"/>
                  </a:cubicBezTo>
                  <a:cubicBezTo>
                    <a:pt x="50" y="34"/>
                    <a:pt x="48" y="38"/>
                    <a:pt x="41" y="39"/>
                  </a:cubicBezTo>
                  <a:lnTo>
                    <a:pt x="50" y="59"/>
                  </a:lnTo>
                  <a:lnTo>
                    <a:pt x="45" y="59"/>
                  </a:lnTo>
                  <a:close/>
                  <a:moveTo>
                    <a:pt x="28" y="34"/>
                  </a:moveTo>
                  <a:lnTo>
                    <a:pt x="36" y="34"/>
                  </a:lnTo>
                  <a:cubicBezTo>
                    <a:pt x="42" y="34"/>
                    <a:pt x="45" y="31"/>
                    <a:pt x="45" y="26"/>
                  </a:cubicBezTo>
                  <a:cubicBezTo>
                    <a:pt x="45" y="20"/>
                    <a:pt x="42" y="18"/>
                    <a:pt x="36" y="18"/>
                  </a:cubicBezTo>
                  <a:lnTo>
                    <a:pt x="29" y="18"/>
                  </a:lnTo>
                  <a:lnTo>
                    <a:pt x="29" y="34"/>
                  </a:lnTo>
                  <a:lnTo>
                    <a:pt x="28" y="34"/>
                  </a:lnTo>
                  <a:close/>
                </a:path>
              </a:pathLst>
            </a:custGeom>
            <a:solidFill>
              <a:srgbClr val="FFFFFF"/>
            </a:solidFill>
            <a:ln>
              <a:noFill/>
            </a:ln>
          </p:spPr>
          <p:txBody>
            <a:bodyPr vert="horz" wrap="square" lIns="121920" tIns="60960" rIns="121920" bIns="60960" numCol="1" anchor="t" anchorCtr="0" compatLnSpc="1">
              <a:prstTxWarp prst="textNoShape">
                <a:avLst/>
              </a:prstTxWarp>
            </a:bodyPr>
            <a:lstStyle/>
            <a:p>
              <a:endParaRPr lang="en-US" sz="4800"/>
            </a:p>
          </p:txBody>
        </p:sp>
      </p:grpSp>
      <p:sp>
        <p:nvSpPr>
          <p:cNvPr id="21" name="Blue bar"/>
          <p:cNvSpPr/>
          <p:nvPr userDrawn="1"/>
        </p:nvSpPr>
        <p:spPr>
          <a:xfrm>
            <a:off x="1889372" y="0"/>
            <a:ext cx="3599861" cy="303688"/>
          </a:xfrm>
          <a:prstGeom prst="rect">
            <a:avLst/>
          </a:prstGeom>
          <a:solidFill>
            <a:schemeClr val="bg1"/>
          </a:solidFill>
          <a:ln w="12700">
            <a:miter lim="400000"/>
          </a:ln>
        </p:spPr>
        <p:txBody>
          <a:bodyPr lIns="91438" rIns="91438" anchor="ctr"/>
          <a:lstStyle/>
          <a:p>
            <a:pPr algn="ctr">
              <a:defRPr>
                <a:solidFill>
                  <a:srgbClr val="FFFFFF"/>
                </a:solidFill>
              </a:defRPr>
            </a:pPr>
            <a:endParaRPr sz="8600"/>
          </a:p>
        </p:txBody>
      </p:sp>
    </p:spTree>
    <p:extLst>
      <p:ext uri="{BB962C8B-B14F-4D97-AF65-F5344CB8AC3E}">
        <p14:creationId xmlns:p14="http://schemas.microsoft.com/office/powerpoint/2010/main" val="378090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sic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4"/>
          </p:nvPr>
        </p:nvSpPr>
        <p:spPr>
          <a:xfrm>
            <a:off x="463324" y="12704481"/>
            <a:ext cx="731615" cy="730250"/>
          </a:xfrm>
          <a:prstGeom prst="rect">
            <a:avLst/>
          </a:prstGeom>
        </p:spPr>
        <p:txBody>
          <a:bodyPr anchor="ctr"/>
          <a:lstStyle>
            <a:lvl1pPr>
              <a:defRPr sz="22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908567327"/>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 Separate Subhead">
    <p:spTree>
      <p:nvGrpSpPr>
        <p:cNvPr id="1" name=""/>
        <p:cNvGrpSpPr/>
        <p:nvPr/>
      </p:nvGrpSpPr>
      <p:grpSpPr>
        <a:xfrm>
          <a:off x="0" y="0"/>
          <a:ext cx="0" cy="0"/>
          <a:chOff x="0" y="0"/>
          <a:chExt cx="0" cy="0"/>
        </a:xfrm>
      </p:grpSpPr>
      <p:sp>
        <p:nvSpPr>
          <p:cNvPr id="2" name="Title 1"/>
          <p:cNvSpPr>
            <a:spLocks noGrp="1"/>
          </p:cNvSpPr>
          <p:nvPr>
            <p:ph type="title"/>
          </p:nvPr>
        </p:nvSpPr>
        <p:spPr>
          <a:xfrm>
            <a:off x="1893818" y="858545"/>
            <a:ext cx="20626215" cy="2152446"/>
          </a:xfrm>
        </p:spPr>
        <p:txBody>
          <a:bodyPr/>
          <a:lstStyle/>
          <a:p>
            <a:r>
              <a:rPr lang="en-US"/>
              <a:t>Click to edit Master title style</a:t>
            </a:r>
            <a:endParaRPr lang="en-US" dirty="0"/>
          </a:p>
        </p:txBody>
      </p:sp>
      <p:sp>
        <p:nvSpPr>
          <p:cNvPr id="9" name="Slide Number Placeholder 5"/>
          <p:cNvSpPr>
            <a:spLocks noGrp="1"/>
          </p:cNvSpPr>
          <p:nvPr>
            <p:ph type="sldNum" sz="quarter" idx="4"/>
          </p:nvPr>
        </p:nvSpPr>
        <p:spPr>
          <a:xfrm>
            <a:off x="463324" y="12704481"/>
            <a:ext cx="731615" cy="730250"/>
          </a:xfrm>
          <a:prstGeom prst="rect">
            <a:avLst/>
          </a:prstGeom>
        </p:spPr>
        <p:txBody>
          <a:bodyPr anchor="ctr"/>
          <a:lstStyle>
            <a:lvl1pPr>
              <a:defRPr sz="2200">
                <a:solidFill>
                  <a:schemeClr val="bg1">
                    <a:lumMod val="75000"/>
                  </a:schemeClr>
                </a:solidFill>
              </a:defRPr>
            </a:lvl1pPr>
          </a:lstStyle>
          <a:p>
            <a:fld id="{0FB999A9-77CE-4AD1-9911-24A29F08BC34}" type="slidenum">
              <a:rPr lang="en-US" smtClean="0"/>
              <a:pPr/>
              <a:t>‹#›</a:t>
            </a:fld>
            <a:endParaRPr lang="en-US" dirty="0"/>
          </a:p>
        </p:txBody>
      </p:sp>
      <p:sp>
        <p:nvSpPr>
          <p:cNvPr id="5" name="Text Placeholder 8"/>
          <p:cNvSpPr>
            <a:spLocks noGrp="1"/>
          </p:cNvSpPr>
          <p:nvPr>
            <p:ph type="body" sz="quarter" idx="13" hasCustomPrompt="1"/>
          </p:nvPr>
        </p:nvSpPr>
        <p:spPr>
          <a:xfrm>
            <a:off x="1893818" y="1934766"/>
            <a:ext cx="20626215" cy="1076224"/>
          </a:xfrm>
        </p:spPr>
        <p:txBody>
          <a:bodyPr anchor="t">
            <a:normAutofit/>
          </a:bodyPr>
          <a:lstStyle>
            <a:lvl1pPr marL="0" indent="0">
              <a:lnSpc>
                <a:spcPct val="90000"/>
              </a:lnSpc>
              <a:spcBef>
                <a:spcPts val="0"/>
              </a:spcBef>
              <a:buNone/>
              <a:defRPr lang="en-US" sz="4000" b="0" kern="1200" baseline="0" smtClean="0">
                <a:solidFill>
                  <a:schemeClr val="tx1"/>
                </a:solidFill>
                <a:latin typeface="+mj-lt"/>
                <a:ea typeface="+mn-ea"/>
                <a:cs typeface="Arial" panose="020B0604020202020204" pitchFamily="34" charset="0"/>
              </a:defRPr>
            </a:lvl1pPr>
            <a:lvl2pPr marL="0" indent="0">
              <a:defRPr lang="en-US" sz="4000" b="1" kern="1200" baseline="0" smtClean="0">
                <a:solidFill>
                  <a:schemeClr val="tx2"/>
                </a:solidFill>
                <a:latin typeface="Arial" panose="020B0604020202020204" pitchFamily="34" charset="0"/>
                <a:ea typeface="+mn-ea"/>
                <a:cs typeface="Arial" panose="020B0604020202020204" pitchFamily="34" charset="0"/>
              </a:defRPr>
            </a:lvl2pPr>
            <a:lvl3pPr marL="0" indent="0">
              <a:defRPr lang="en-US" sz="4000" b="1" kern="1200" baseline="0" smtClean="0">
                <a:solidFill>
                  <a:schemeClr val="tx2"/>
                </a:solidFill>
                <a:latin typeface="Arial" panose="020B0604020202020204" pitchFamily="34" charset="0"/>
                <a:ea typeface="+mn-ea"/>
                <a:cs typeface="Arial" panose="020B0604020202020204" pitchFamily="34" charset="0"/>
              </a:defRPr>
            </a:lvl3pPr>
            <a:lvl4pPr marL="0" indent="0">
              <a:defRPr lang="en-US" sz="4000" b="1" kern="1200" baseline="0" smtClean="0">
                <a:solidFill>
                  <a:schemeClr val="tx2"/>
                </a:solidFill>
                <a:latin typeface="Arial" panose="020B0604020202020204" pitchFamily="34" charset="0"/>
                <a:ea typeface="+mn-ea"/>
                <a:cs typeface="Arial" panose="020B0604020202020204" pitchFamily="34" charset="0"/>
              </a:defRPr>
            </a:lvl4pPr>
            <a:lvl5pPr marL="0" indent="0">
              <a:defRPr lang="en-US" sz="4000" b="1" kern="1200" baseline="0">
                <a:solidFill>
                  <a:schemeClr val="tx2"/>
                </a:solidFill>
                <a:latin typeface="Arial" panose="020B0604020202020204" pitchFamily="34" charset="0"/>
                <a:ea typeface="+mn-ea"/>
                <a:cs typeface="Arial" panose="020B0604020202020204" pitchFamily="34" charset="0"/>
              </a:defRPr>
            </a:lvl5pPr>
          </a:lstStyle>
          <a:p>
            <a:pPr lvl="0"/>
            <a:r>
              <a:rPr lang="en-US" dirty="0"/>
              <a:t>Click to edit subhead text (20pt)</a:t>
            </a:r>
          </a:p>
        </p:txBody>
      </p:sp>
      <p:sp>
        <p:nvSpPr>
          <p:cNvPr id="6" name="Content Placeholder 2"/>
          <p:cNvSpPr>
            <a:spLocks noGrp="1"/>
          </p:cNvSpPr>
          <p:nvPr>
            <p:ph idx="1"/>
          </p:nvPr>
        </p:nvSpPr>
        <p:spPr>
          <a:xfrm>
            <a:off x="1893818" y="4087211"/>
            <a:ext cx="20626215" cy="8266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8688161"/>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w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892546" y="4995747"/>
            <a:ext cx="20627486" cy="73581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hasCustomPrompt="1"/>
          </p:nvPr>
        </p:nvSpPr>
        <p:spPr>
          <a:xfrm>
            <a:off x="1892546" y="3986531"/>
            <a:ext cx="20627486" cy="768350"/>
          </a:xfrm>
        </p:spPr>
        <p:txBody>
          <a:bodyPr/>
          <a:lstStyle>
            <a:lvl1pPr marL="0" indent="0">
              <a:buNone/>
              <a:defRPr b="1"/>
            </a:lvl1pPr>
            <a:lvl2pPr marL="457200" indent="0">
              <a:buNone/>
              <a:defRPr b="1"/>
            </a:lvl2pPr>
            <a:lvl3pPr marL="800100" indent="0">
              <a:buNone/>
              <a:defRPr b="1"/>
            </a:lvl3pPr>
            <a:lvl4pPr marL="1143000" indent="0">
              <a:buNone/>
              <a:defRPr b="1"/>
            </a:lvl4pPr>
            <a:lvl5pPr marL="1485900" indent="0">
              <a:buNone/>
              <a:defRPr b="1"/>
            </a:lvl5pPr>
          </a:lstStyle>
          <a:p>
            <a:pPr lvl="0"/>
            <a:r>
              <a:rPr lang="en-US" dirty="0"/>
              <a:t>Click to edit Heading text styles</a:t>
            </a:r>
          </a:p>
        </p:txBody>
      </p:sp>
      <p:sp>
        <p:nvSpPr>
          <p:cNvPr id="7" name="Slide Number Placeholder 5"/>
          <p:cNvSpPr>
            <a:spLocks noGrp="1"/>
          </p:cNvSpPr>
          <p:nvPr>
            <p:ph type="sldNum" sz="quarter" idx="4"/>
          </p:nvPr>
        </p:nvSpPr>
        <p:spPr>
          <a:xfrm>
            <a:off x="463324" y="12704481"/>
            <a:ext cx="731615" cy="730250"/>
          </a:xfrm>
          <a:prstGeom prst="rect">
            <a:avLst/>
          </a:prstGeom>
        </p:spPr>
        <p:txBody>
          <a:bodyPr anchor="ctr"/>
          <a:lstStyle>
            <a:lvl1pPr>
              <a:defRPr sz="22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892311308"/>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lue)">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29896"/>
          <a:stretch/>
        </p:blipFill>
        <p:spPr>
          <a:xfrm>
            <a:off x="0" y="0"/>
            <a:ext cx="17096426" cy="13716000"/>
          </a:xfrm>
          <a:prstGeom prst="rect">
            <a:avLst/>
          </a:prstGeom>
        </p:spPr>
      </p:pic>
      <p:sp>
        <p:nvSpPr>
          <p:cNvPr id="2" name="Title 1"/>
          <p:cNvSpPr>
            <a:spLocks noGrp="1"/>
          </p:cNvSpPr>
          <p:nvPr>
            <p:ph type="title"/>
          </p:nvPr>
        </p:nvSpPr>
        <p:spPr>
          <a:xfrm>
            <a:off x="731615" y="9467852"/>
            <a:ext cx="15797685" cy="2943572"/>
          </a:xfrm>
        </p:spPr>
        <p:txBody>
          <a:bodyPr anchor="ctr">
            <a:normAutofit/>
          </a:bodyPr>
          <a:lstStyle>
            <a:lvl1pPr>
              <a:defRPr sz="9600">
                <a:solidFill>
                  <a:schemeClr val="bg1"/>
                </a:solidFill>
              </a:defRPr>
            </a:lvl1pPr>
          </a:lstStyle>
          <a:p>
            <a:r>
              <a:rPr lang="en-US"/>
              <a:t>Click to edit Master title style</a:t>
            </a:r>
            <a:endParaRPr lang="en-US" dirty="0"/>
          </a:p>
        </p:txBody>
      </p:sp>
      <p:sp>
        <p:nvSpPr>
          <p:cNvPr id="27" name="Rectangle 26"/>
          <p:cNvSpPr/>
          <p:nvPr/>
        </p:nvSpPr>
        <p:spPr>
          <a:xfrm rot="16200000">
            <a:off x="-1012840" y="10836290"/>
            <a:ext cx="2230898" cy="205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Tree>
    <p:extLst>
      <p:ext uri="{BB962C8B-B14F-4D97-AF65-F5344CB8AC3E}">
        <p14:creationId xmlns:p14="http://schemas.microsoft.com/office/powerpoint/2010/main" val="3051795482"/>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Section Header (Blu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29896"/>
          <a:stretch/>
        </p:blipFill>
        <p:spPr>
          <a:xfrm>
            <a:off x="0" y="0"/>
            <a:ext cx="17096426" cy="13716000"/>
          </a:xfrm>
          <a:prstGeom prst="rect">
            <a:avLst/>
          </a:prstGeom>
        </p:spPr>
      </p:pic>
      <p:sp>
        <p:nvSpPr>
          <p:cNvPr id="2" name="Title 1"/>
          <p:cNvSpPr>
            <a:spLocks noGrp="1"/>
          </p:cNvSpPr>
          <p:nvPr>
            <p:ph type="title"/>
          </p:nvPr>
        </p:nvSpPr>
        <p:spPr>
          <a:xfrm>
            <a:off x="731615" y="9467852"/>
            <a:ext cx="15797685" cy="2943572"/>
          </a:xfrm>
        </p:spPr>
        <p:txBody>
          <a:bodyPr anchor="ctr">
            <a:normAutofit/>
          </a:bodyPr>
          <a:lstStyle>
            <a:lvl1pPr>
              <a:defRPr sz="9600">
                <a:solidFill>
                  <a:schemeClr val="bg1"/>
                </a:solidFill>
              </a:defRPr>
            </a:lvl1pPr>
          </a:lstStyle>
          <a:p>
            <a:r>
              <a:rPr lang="en-US"/>
              <a:t>Click to edit Master title style</a:t>
            </a:r>
            <a:endParaRPr lang="en-US" dirty="0"/>
          </a:p>
        </p:txBody>
      </p:sp>
      <p:sp>
        <p:nvSpPr>
          <p:cNvPr id="27" name="Rectangle 26"/>
          <p:cNvSpPr/>
          <p:nvPr/>
        </p:nvSpPr>
        <p:spPr>
          <a:xfrm rot="16200000">
            <a:off x="-1012840" y="10836290"/>
            <a:ext cx="2230898" cy="2052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Tree>
    <p:extLst>
      <p:ext uri="{BB962C8B-B14F-4D97-AF65-F5344CB8AC3E}">
        <p14:creationId xmlns:p14="http://schemas.microsoft.com/office/powerpoint/2010/main" val="1603195998"/>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93815" y="857251"/>
            <a:ext cx="20819917" cy="2524126"/>
          </a:xfrm>
        </p:spPr>
        <p:txBody>
          <a:bodyPr/>
          <a:lstStyle/>
          <a:p>
            <a:r>
              <a:rPr lang="en-US"/>
              <a:t>Click to edit Master title style</a:t>
            </a:r>
          </a:p>
        </p:txBody>
      </p:sp>
      <p:sp>
        <p:nvSpPr>
          <p:cNvPr id="3" name="Text Placeholder 2"/>
          <p:cNvSpPr>
            <a:spLocks noGrp="1"/>
          </p:cNvSpPr>
          <p:nvPr>
            <p:ph type="body" idx="1"/>
          </p:nvPr>
        </p:nvSpPr>
        <p:spPr>
          <a:xfrm>
            <a:off x="1893816" y="3657600"/>
            <a:ext cx="10163645" cy="1097280"/>
          </a:xfrm>
        </p:spPr>
        <p:txBody>
          <a:bodyPr anchor="b">
            <a:normAutofit/>
          </a:bodyPr>
          <a:lstStyle>
            <a:lvl1pPr marL="0" indent="0">
              <a:buNone/>
              <a:defRPr sz="40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886196" y="4895850"/>
            <a:ext cx="10171264" cy="7483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657600"/>
            <a:ext cx="10174025" cy="1097280"/>
          </a:xfrm>
        </p:spPr>
        <p:txBody>
          <a:bodyPr anchor="b">
            <a:normAutofit/>
          </a:bodyPr>
          <a:lstStyle>
            <a:lvl1pPr marL="0" indent="0">
              <a:buNone/>
              <a:defRPr sz="40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4895850"/>
            <a:ext cx="10174025" cy="74834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5"/>
          <p:cNvSpPr>
            <a:spLocks noGrp="1"/>
          </p:cNvSpPr>
          <p:nvPr>
            <p:ph type="sldNum" sz="quarter" idx="10"/>
          </p:nvPr>
        </p:nvSpPr>
        <p:spPr>
          <a:xfrm>
            <a:off x="463324" y="12704481"/>
            <a:ext cx="731615" cy="730250"/>
          </a:xfrm>
          <a:prstGeom prst="rect">
            <a:avLst/>
          </a:prstGeom>
        </p:spPr>
        <p:txBody>
          <a:bodyPr anchor="ctr"/>
          <a:lstStyle>
            <a:lvl1pPr>
              <a:defRPr sz="22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414784536"/>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86195" y="3651250"/>
            <a:ext cx="10171266"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356390" y="3651250"/>
            <a:ext cx="1016364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4"/>
          </p:nvPr>
        </p:nvSpPr>
        <p:spPr>
          <a:xfrm>
            <a:off x="463324" y="12704481"/>
            <a:ext cx="731615" cy="730250"/>
          </a:xfrm>
          <a:prstGeom prst="rect">
            <a:avLst/>
          </a:prstGeom>
        </p:spPr>
        <p:txBody>
          <a:bodyPr anchor="ctr"/>
          <a:lstStyle>
            <a:lvl1pPr>
              <a:defRPr sz="22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388813909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2"/>
          <p:cNvSpPr>
            <a:spLocks noGrp="1"/>
          </p:cNvSpPr>
          <p:nvPr>
            <p:ph sz="half" idx="1"/>
          </p:nvPr>
        </p:nvSpPr>
        <p:spPr>
          <a:xfrm>
            <a:off x="1893817" y="3651250"/>
            <a:ext cx="6537603" cy="8702676"/>
          </a:xfrm>
        </p:spPr>
        <p:txBody>
          <a:bodyPr/>
          <a:lstStyle>
            <a:lvl1pPr marL="457200" indent="-45720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3"/>
          <p:cNvSpPr>
            <a:spLocks noGrp="1"/>
          </p:cNvSpPr>
          <p:nvPr>
            <p:ph sz="half" idx="2"/>
          </p:nvPr>
        </p:nvSpPr>
        <p:spPr>
          <a:xfrm>
            <a:off x="8855221" y="3651250"/>
            <a:ext cx="64604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p:cNvSpPr>
            <a:spLocks noGrp="1"/>
          </p:cNvSpPr>
          <p:nvPr>
            <p:ph sz="half" idx="10"/>
          </p:nvPr>
        </p:nvSpPr>
        <p:spPr>
          <a:xfrm>
            <a:off x="15739473" y="3651250"/>
            <a:ext cx="67359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p:cNvSpPr>
            <a:spLocks noGrp="1"/>
          </p:cNvSpPr>
          <p:nvPr>
            <p:ph type="sldNum" sz="quarter" idx="4"/>
          </p:nvPr>
        </p:nvSpPr>
        <p:spPr>
          <a:xfrm>
            <a:off x="463324" y="12704481"/>
            <a:ext cx="731615" cy="730250"/>
          </a:xfrm>
          <a:prstGeom prst="rect">
            <a:avLst/>
          </a:prstGeom>
        </p:spPr>
        <p:txBody>
          <a:bodyPr anchor="ctr"/>
          <a:lstStyle>
            <a:lvl1pPr>
              <a:defRPr sz="2200">
                <a:solidFill>
                  <a:schemeClr val="bg1">
                    <a:lumMod val="75000"/>
                  </a:schemeClr>
                </a:solidFill>
              </a:defRPr>
            </a:lvl1pPr>
          </a:lstStyle>
          <a:p>
            <a:fld id="{0FB999A9-77CE-4AD1-9911-24A29F08BC34}" type="slidenum">
              <a:rPr lang="en-US" smtClean="0"/>
              <a:pPr/>
              <a:t>‹#›</a:t>
            </a:fld>
            <a:endParaRPr lang="en-US" dirty="0"/>
          </a:p>
        </p:txBody>
      </p:sp>
    </p:spTree>
    <p:extLst>
      <p:ext uri="{BB962C8B-B14F-4D97-AF65-F5344CB8AC3E}">
        <p14:creationId xmlns:p14="http://schemas.microsoft.com/office/powerpoint/2010/main" val="234831940"/>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93818" y="858545"/>
            <a:ext cx="20626215" cy="19493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893818" y="3651250"/>
            <a:ext cx="20626215"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p:nvSpPr>
        <p:spPr>
          <a:xfrm rot="10800000">
            <a:off x="-6" y="-7"/>
            <a:ext cx="2100541" cy="313510"/>
          </a:xfrm>
          <a:prstGeom prst="rect">
            <a:avLst/>
          </a:prstGeom>
          <a:solidFill>
            <a:srgbClr val="0078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solidFill>
                <a:prstClr val="white"/>
              </a:solidFill>
            </a:endParaRPr>
          </a:p>
        </p:txBody>
      </p:sp>
      <p:grpSp>
        <p:nvGrpSpPr>
          <p:cNvPr id="9" name="Group 8"/>
          <p:cNvGrpSpPr/>
          <p:nvPr/>
        </p:nvGrpSpPr>
        <p:grpSpPr>
          <a:xfrm>
            <a:off x="21131719" y="12898811"/>
            <a:ext cx="1480925" cy="358542"/>
            <a:chOff x="-504825" y="3757613"/>
            <a:chExt cx="1009650" cy="244475"/>
          </a:xfrm>
          <a:solidFill>
            <a:schemeClr val="bg1">
              <a:lumMod val="85000"/>
            </a:schemeClr>
          </a:solidFill>
        </p:grpSpPr>
        <p:sp>
          <p:nvSpPr>
            <p:cNvPr id="10" name="Freeform 5"/>
            <p:cNvSpPr>
              <a:spLocks/>
            </p:cNvSpPr>
            <p:nvPr userDrawn="1"/>
          </p:nvSpPr>
          <p:spPr bwMode="auto">
            <a:xfrm>
              <a:off x="-504825" y="3808413"/>
              <a:ext cx="193675" cy="193675"/>
            </a:xfrm>
            <a:custGeom>
              <a:avLst/>
              <a:gdLst>
                <a:gd name="T0" fmla="*/ 0 w 122"/>
                <a:gd name="T1" fmla="*/ 122 h 122"/>
                <a:gd name="T2" fmla="*/ 0 w 122"/>
                <a:gd name="T3" fmla="*/ 0 h 122"/>
                <a:gd name="T4" fmla="*/ 30 w 122"/>
                <a:gd name="T5" fmla="*/ 0 h 122"/>
                <a:gd name="T6" fmla="*/ 30 w 122"/>
                <a:gd name="T7" fmla="*/ 92 h 122"/>
                <a:gd name="T8" fmla="*/ 122 w 122"/>
                <a:gd name="T9" fmla="*/ 92 h 122"/>
                <a:gd name="T10" fmla="*/ 122 w 122"/>
                <a:gd name="T11" fmla="*/ 122 h 122"/>
                <a:gd name="T12" fmla="*/ 0 w 122"/>
                <a:gd name="T13" fmla="*/ 122 h 122"/>
                <a:gd name="T14" fmla="*/ 0 w 122"/>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2">
                  <a:moveTo>
                    <a:pt x="0" y="122"/>
                  </a:moveTo>
                  <a:lnTo>
                    <a:pt x="0" y="0"/>
                  </a:lnTo>
                  <a:lnTo>
                    <a:pt x="30" y="0"/>
                  </a:lnTo>
                  <a:lnTo>
                    <a:pt x="30" y="92"/>
                  </a:lnTo>
                  <a:lnTo>
                    <a:pt x="122" y="92"/>
                  </a:lnTo>
                  <a:lnTo>
                    <a:pt x="122" y="122"/>
                  </a:lnTo>
                  <a:lnTo>
                    <a:pt x="0" y="122"/>
                  </a:lnTo>
                  <a:lnTo>
                    <a:pt x="0" y="1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11" name="Freeform 6"/>
            <p:cNvSpPr>
              <a:spLocks/>
            </p:cNvSpPr>
            <p:nvPr userDrawn="1"/>
          </p:nvSpPr>
          <p:spPr bwMode="auto">
            <a:xfrm>
              <a:off x="-457200" y="3763963"/>
              <a:ext cx="193675" cy="190500"/>
            </a:xfrm>
            <a:custGeom>
              <a:avLst/>
              <a:gdLst>
                <a:gd name="T0" fmla="*/ 0 w 122"/>
                <a:gd name="T1" fmla="*/ 28 h 120"/>
                <a:gd name="T2" fmla="*/ 0 w 122"/>
                <a:gd name="T3" fmla="*/ 0 h 120"/>
                <a:gd name="T4" fmla="*/ 122 w 122"/>
                <a:gd name="T5" fmla="*/ 0 h 120"/>
                <a:gd name="T6" fmla="*/ 122 w 122"/>
                <a:gd name="T7" fmla="*/ 120 h 120"/>
                <a:gd name="T8" fmla="*/ 92 w 122"/>
                <a:gd name="T9" fmla="*/ 120 h 120"/>
                <a:gd name="T10" fmla="*/ 92 w 122"/>
                <a:gd name="T11" fmla="*/ 28 h 120"/>
                <a:gd name="T12" fmla="*/ 0 w 122"/>
                <a:gd name="T13" fmla="*/ 28 h 120"/>
                <a:gd name="T14" fmla="*/ 0 w 122"/>
                <a:gd name="T15" fmla="*/ 28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0">
                  <a:moveTo>
                    <a:pt x="0" y="28"/>
                  </a:moveTo>
                  <a:lnTo>
                    <a:pt x="0" y="0"/>
                  </a:lnTo>
                  <a:lnTo>
                    <a:pt x="122" y="0"/>
                  </a:lnTo>
                  <a:lnTo>
                    <a:pt x="122" y="120"/>
                  </a:lnTo>
                  <a:lnTo>
                    <a:pt x="92" y="120"/>
                  </a:lnTo>
                  <a:lnTo>
                    <a:pt x="92" y="28"/>
                  </a:lnTo>
                  <a:lnTo>
                    <a:pt x="0" y="28"/>
                  </a:lnTo>
                  <a:lnTo>
                    <a:pt x="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12" name="Freeform 7"/>
            <p:cNvSpPr>
              <a:spLocks/>
            </p:cNvSpPr>
            <p:nvPr userDrawn="1"/>
          </p:nvSpPr>
          <p:spPr bwMode="auto">
            <a:xfrm>
              <a:off x="-209550" y="3763963"/>
              <a:ext cx="111125" cy="101600"/>
            </a:xfrm>
            <a:custGeom>
              <a:avLst/>
              <a:gdLst>
                <a:gd name="T0" fmla="*/ 70 w 70"/>
                <a:gd name="T1" fmla="*/ 64 h 64"/>
                <a:gd name="T2" fmla="*/ 70 w 70"/>
                <a:gd name="T3" fmla="*/ 0 h 64"/>
                <a:gd name="T4" fmla="*/ 58 w 70"/>
                <a:gd name="T5" fmla="*/ 0 h 64"/>
                <a:gd name="T6" fmla="*/ 36 w 70"/>
                <a:gd name="T7" fmla="*/ 32 h 64"/>
                <a:gd name="T8" fmla="*/ 14 w 70"/>
                <a:gd name="T9" fmla="*/ 0 h 64"/>
                <a:gd name="T10" fmla="*/ 0 w 70"/>
                <a:gd name="T11" fmla="*/ 0 h 64"/>
                <a:gd name="T12" fmla="*/ 0 w 70"/>
                <a:gd name="T13" fmla="*/ 64 h 64"/>
                <a:gd name="T14" fmla="*/ 14 w 70"/>
                <a:gd name="T15" fmla="*/ 64 h 64"/>
                <a:gd name="T16" fmla="*/ 14 w 70"/>
                <a:gd name="T17" fmla="*/ 22 h 64"/>
                <a:gd name="T18" fmla="*/ 32 w 70"/>
                <a:gd name="T19" fmla="*/ 48 h 64"/>
                <a:gd name="T20" fmla="*/ 40 w 70"/>
                <a:gd name="T21" fmla="*/ 48 h 64"/>
                <a:gd name="T22" fmla="*/ 58 w 70"/>
                <a:gd name="T23" fmla="*/ 22 h 64"/>
                <a:gd name="T24" fmla="*/ 58 w 70"/>
                <a:gd name="T25" fmla="*/ 64 h 64"/>
                <a:gd name="T26" fmla="*/ 70 w 70"/>
                <a:gd name="T27" fmla="*/ 64 h 64"/>
                <a:gd name="T28" fmla="*/ 70 w 70"/>
                <a:gd name="T2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4">
                  <a:moveTo>
                    <a:pt x="70" y="64"/>
                  </a:moveTo>
                  <a:lnTo>
                    <a:pt x="70" y="0"/>
                  </a:lnTo>
                  <a:lnTo>
                    <a:pt x="58" y="0"/>
                  </a:lnTo>
                  <a:lnTo>
                    <a:pt x="36" y="32"/>
                  </a:lnTo>
                  <a:lnTo>
                    <a:pt x="14" y="0"/>
                  </a:lnTo>
                  <a:lnTo>
                    <a:pt x="0" y="0"/>
                  </a:lnTo>
                  <a:lnTo>
                    <a:pt x="0" y="64"/>
                  </a:lnTo>
                  <a:lnTo>
                    <a:pt x="14" y="64"/>
                  </a:lnTo>
                  <a:lnTo>
                    <a:pt x="14" y="22"/>
                  </a:lnTo>
                  <a:lnTo>
                    <a:pt x="32" y="48"/>
                  </a:lnTo>
                  <a:lnTo>
                    <a:pt x="40" y="48"/>
                  </a:lnTo>
                  <a:lnTo>
                    <a:pt x="58" y="22"/>
                  </a:lnTo>
                  <a:lnTo>
                    <a:pt x="58" y="64"/>
                  </a:lnTo>
                  <a:lnTo>
                    <a:pt x="70" y="64"/>
                  </a:lnTo>
                  <a:lnTo>
                    <a:pt x="7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13" name="Freeform 8"/>
            <p:cNvSpPr>
              <a:spLocks/>
            </p:cNvSpPr>
            <p:nvPr userDrawn="1"/>
          </p:nvSpPr>
          <p:spPr bwMode="auto">
            <a:xfrm>
              <a:off x="-44450" y="3763963"/>
              <a:ext cx="19050" cy="101600"/>
            </a:xfrm>
            <a:custGeom>
              <a:avLst/>
              <a:gdLst>
                <a:gd name="T0" fmla="*/ 0 w 12"/>
                <a:gd name="T1" fmla="*/ 64 h 64"/>
                <a:gd name="T2" fmla="*/ 12 w 12"/>
                <a:gd name="T3" fmla="*/ 64 h 64"/>
                <a:gd name="T4" fmla="*/ 12 w 12"/>
                <a:gd name="T5" fmla="*/ 0 h 64"/>
                <a:gd name="T6" fmla="*/ 0 w 12"/>
                <a:gd name="T7" fmla="*/ 0 h 64"/>
                <a:gd name="T8" fmla="*/ 0 w 12"/>
                <a:gd name="T9" fmla="*/ 64 h 64"/>
                <a:gd name="T10" fmla="*/ 0 w 12"/>
                <a:gd name="T11" fmla="*/ 64 h 64"/>
              </a:gdLst>
              <a:ahLst/>
              <a:cxnLst>
                <a:cxn ang="0">
                  <a:pos x="T0" y="T1"/>
                </a:cxn>
                <a:cxn ang="0">
                  <a:pos x="T2" y="T3"/>
                </a:cxn>
                <a:cxn ang="0">
                  <a:pos x="T4" y="T5"/>
                </a:cxn>
                <a:cxn ang="0">
                  <a:pos x="T6" y="T7"/>
                </a:cxn>
                <a:cxn ang="0">
                  <a:pos x="T8" y="T9"/>
                </a:cxn>
                <a:cxn ang="0">
                  <a:pos x="T10" y="T11"/>
                </a:cxn>
              </a:cxnLst>
              <a:rect l="0" t="0" r="r" b="b"/>
              <a:pathLst>
                <a:path w="12" h="64">
                  <a:moveTo>
                    <a:pt x="0" y="64"/>
                  </a:moveTo>
                  <a:lnTo>
                    <a:pt x="12" y="64"/>
                  </a:lnTo>
                  <a:lnTo>
                    <a:pt x="12" y="0"/>
                  </a:lnTo>
                  <a:lnTo>
                    <a:pt x="0" y="0"/>
                  </a:lnTo>
                  <a:lnTo>
                    <a:pt x="0" y="64"/>
                  </a:lnTo>
                  <a:lnTo>
                    <a:pt x="0"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14" name="Freeform 9"/>
            <p:cNvSpPr>
              <a:spLocks/>
            </p:cNvSpPr>
            <p:nvPr userDrawn="1"/>
          </p:nvSpPr>
          <p:spPr bwMode="auto">
            <a:xfrm>
              <a:off x="28575" y="3763963"/>
              <a:ext cx="98425" cy="101600"/>
            </a:xfrm>
            <a:custGeom>
              <a:avLst/>
              <a:gdLst>
                <a:gd name="T0" fmla="*/ 62 w 62"/>
                <a:gd name="T1" fmla="*/ 58 h 64"/>
                <a:gd name="T2" fmla="*/ 62 w 62"/>
                <a:gd name="T3" fmla="*/ 44 h 64"/>
                <a:gd name="T4" fmla="*/ 50 w 62"/>
                <a:gd name="T5" fmla="*/ 44 h 64"/>
                <a:gd name="T6" fmla="*/ 50 w 62"/>
                <a:gd name="T7" fmla="*/ 52 h 64"/>
                <a:gd name="T8" fmla="*/ 12 w 62"/>
                <a:gd name="T9" fmla="*/ 52 h 64"/>
                <a:gd name="T10" fmla="*/ 12 w 62"/>
                <a:gd name="T11" fmla="*/ 12 h 64"/>
                <a:gd name="T12" fmla="*/ 50 w 62"/>
                <a:gd name="T13" fmla="*/ 12 h 64"/>
                <a:gd name="T14" fmla="*/ 50 w 62"/>
                <a:gd name="T15" fmla="*/ 18 h 64"/>
                <a:gd name="T16" fmla="*/ 62 w 62"/>
                <a:gd name="T17" fmla="*/ 20 h 64"/>
                <a:gd name="T18" fmla="*/ 62 w 62"/>
                <a:gd name="T19" fmla="*/ 6 h 64"/>
                <a:gd name="T20" fmla="*/ 62 w 62"/>
                <a:gd name="T21" fmla="*/ 6 h 64"/>
                <a:gd name="T22" fmla="*/ 62 w 62"/>
                <a:gd name="T23" fmla="*/ 0 h 64"/>
                <a:gd name="T24" fmla="*/ 56 w 62"/>
                <a:gd name="T25" fmla="*/ 0 h 64"/>
                <a:gd name="T26" fmla="*/ 6 w 62"/>
                <a:gd name="T27" fmla="*/ 0 h 64"/>
                <a:gd name="T28" fmla="*/ 6 w 62"/>
                <a:gd name="T29" fmla="*/ 0 h 64"/>
                <a:gd name="T30" fmla="*/ 0 w 62"/>
                <a:gd name="T31" fmla="*/ 0 h 64"/>
                <a:gd name="T32" fmla="*/ 0 w 62"/>
                <a:gd name="T33" fmla="*/ 6 h 64"/>
                <a:gd name="T34" fmla="*/ 0 w 62"/>
                <a:gd name="T35" fmla="*/ 58 h 64"/>
                <a:gd name="T36" fmla="*/ 0 w 62"/>
                <a:gd name="T37" fmla="*/ 58 h 64"/>
                <a:gd name="T38" fmla="*/ 0 w 62"/>
                <a:gd name="T39" fmla="*/ 62 h 64"/>
                <a:gd name="T40" fmla="*/ 6 w 62"/>
                <a:gd name="T41" fmla="*/ 64 h 64"/>
                <a:gd name="T42" fmla="*/ 56 w 62"/>
                <a:gd name="T43" fmla="*/ 64 h 64"/>
                <a:gd name="T44" fmla="*/ 56 w 62"/>
                <a:gd name="T45" fmla="*/ 64 h 64"/>
                <a:gd name="T46" fmla="*/ 62 w 62"/>
                <a:gd name="T47" fmla="*/ 62 h 64"/>
                <a:gd name="T48" fmla="*/ 62 w 62"/>
                <a:gd name="T49" fmla="*/ 58 h 64"/>
                <a:gd name="T50" fmla="*/ 62 w 62"/>
                <a:gd name="T51" fmla="*/ 5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64">
                  <a:moveTo>
                    <a:pt x="62" y="58"/>
                  </a:moveTo>
                  <a:lnTo>
                    <a:pt x="62" y="44"/>
                  </a:lnTo>
                  <a:lnTo>
                    <a:pt x="50" y="44"/>
                  </a:lnTo>
                  <a:lnTo>
                    <a:pt x="50" y="52"/>
                  </a:lnTo>
                  <a:lnTo>
                    <a:pt x="12" y="52"/>
                  </a:lnTo>
                  <a:lnTo>
                    <a:pt x="12" y="12"/>
                  </a:lnTo>
                  <a:lnTo>
                    <a:pt x="50" y="12"/>
                  </a:lnTo>
                  <a:lnTo>
                    <a:pt x="50" y="18"/>
                  </a:lnTo>
                  <a:lnTo>
                    <a:pt x="62" y="20"/>
                  </a:lnTo>
                  <a:lnTo>
                    <a:pt x="62" y="6"/>
                  </a:lnTo>
                  <a:lnTo>
                    <a:pt x="62" y="6"/>
                  </a:lnTo>
                  <a:lnTo>
                    <a:pt x="62" y="0"/>
                  </a:lnTo>
                  <a:lnTo>
                    <a:pt x="56" y="0"/>
                  </a:lnTo>
                  <a:lnTo>
                    <a:pt x="6" y="0"/>
                  </a:lnTo>
                  <a:lnTo>
                    <a:pt x="6" y="0"/>
                  </a:lnTo>
                  <a:lnTo>
                    <a:pt x="0" y="0"/>
                  </a:lnTo>
                  <a:lnTo>
                    <a:pt x="0" y="6"/>
                  </a:lnTo>
                  <a:lnTo>
                    <a:pt x="0" y="58"/>
                  </a:lnTo>
                  <a:lnTo>
                    <a:pt x="0" y="58"/>
                  </a:lnTo>
                  <a:lnTo>
                    <a:pt x="0" y="62"/>
                  </a:lnTo>
                  <a:lnTo>
                    <a:pt x="6" y="64"/>
                  </a:lnTo>
                  <a:lnTo>
                    <a:pt x="56" y="64"/>
                  </a:lnTo>
                  <a:lnTo>
                    <a:pt x="56" y="64"/>
                  </a:lnTo>
                  <a:lnTo>
                    <a:pt x="62" y="62"/>
                  </a:lnTo>
                  <a:lnTo>
                    <a:pt x="62" y="58"/>
                  </a:lnTo>
                  <a:lnTo>
                    <a:pt x="62"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15" name="Freeform 10"/>
            <p:cNvSpPr>
              <a:spLocks noEditPoints="1"/>
            </p:cNvSpPr>
            <p:nvPr userDrawn="1"/>
          </p:nvSpPr>
          <p:spPr bwMode="auto">
            <a:xfrm>
              <a:off x="180975" y="3763963"/>
              <a:ext cx="101600" cy="101600"/>
            </a:xfrm>
            <a:custGeom>
              <a:avLst/>
              <a:gdLst>
                <a:gd name="T0" fmla="*/ 64 w 64"/>
                <a:gd name="T1" fmla="*/ 64 h 64"/>
                <a:gd name="T2" fmla="*/ 44 w 64"/>
                <a:gd name="T3" fmla="*/ 38 h 64"/>
                <a:gd name="T4" fmla="*/ 58 w 64"/>
                <a:gd name="T5" fmla="*/ 38 h 64"/>
                <a:gd name="T6" fmla="*/ 58 w 64"/>
                <a:gd name="T7" fmla="*/ 38 h 64"/>
                <a:gd name="T8" fmla="*/ 62 w 64"/>
                <a:gd name="T9" fmla="*/ 36 h 64"/>
                <a:gd name="T10" fmla="*/ 64 w 64"/>
                <a:gd name="T11" fmla="*/ 32 h 64"/>
                <a:gd name="T12" fmla="*/ 64 w 64"/>
                <a:gd name="T13" fmla="*/ 6 h 64"/>
                <a:gd name="T14" fmla="*/ 64 w 64"/>
                <a:gd name="T15" fmla="*/ 6 h 64"/>
                <a:gd name="T16" fmla="*/ 62 w 64"/>
                <a:gd name="T17" fmla="*/ 0 h 64"/>
                <a:gd name="T18" fmla="*/ 58 w 64"/>
                <a:gd name="T19" fmla="*/ 0 h 64"/>
                <a:gd name="T20" fmla="*/ 0 w 64"/>
                <a:gd name="T21" fmla="*/ 0 h 64"/>
                <a:gd name="T22" fmla="*/ 0 w 64"/>
                <a:gd name="T23" fmla="*/ 64 h 64"/>
                <a:gd name="T24" fmla="*/ 12 w 64"/>
                <a:gd name="T25" fmla="*/ 64 h 64"/>
                <a:gd name="T26" fmla="*/ 12 w 64"/>
                <a:gd name="T27" fmla="*/ 38 h 64"/>
                <a:gd name="T28" fmla="*/ 28 w 64"/>
                <a:gd name="T29" fmla="*/ 38 h 64"/>
                <a:gd name="T30" fmla="*/ 48 w 64"/>
                <a:gd name="T31" fmla="*/ 64 h 64"/>
                <a:gd name="T32" fmla="*/ 64 w 64"/>
                <a:gd name="T33" fmla="*/ 64 h 64"/>
                <a:gd name="T34" fmla="*/ 64 w 64"/>
                <a:gd name="T35" fmla="*/ 64 h 64"/>
                <a:gd name="T36" fmla="*/ 12 w 64"/>
                <a:gd name="T37" fmla="*/ 12 h 64"/>
                <a:gd name="T38" fmla="*/ 50 w 64"/>
                <a:gd name="T39" fmla="*/ 12 h 64"/>
                <a:gd name="T40" fmla="*/ 50 w 64"/>
                <a:gd name="T41" fmla="*/ 26 h 64"/>
                <a:gd name="T42" fmla="*/ 12 w 64"/>
                <a:gd name="T43" fmla="*/ 26 h 64"/>
                <a:gd name="T44" fmla="*/ 12 w 64"/>
                <a:gd name="T45" fmla="*/ 12 h 64"/>
                <a:gd name="T46" fmla="*/ 12 w 64"/>
                <a:gd name="T47"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4">
                  <a:moveTo>
                    <a:pt x="64" y="64"/>
                  </a:moveTo>
                  <a:lnTo>
                    <a:pt x="44" y="38"/>
                  </a:lnTo>
                  <a:lnTo>
                    <a:pt x="58" y="38"/>
                  </a:lnTo>
                  <a:lnTo>
                    <a:pt x="58" y="38"/>
                  </a:lnTo>
                  <a:lnTo>
                    <a:pt x="62" y="36"/>
                  </a:lnTo>
                  <a:lnTo>
                    <a:pt x="64" y="32"/>
                  </a:lnTo>
                  <a:lnTo>
                    <a:pt x="64" y="6"/>
                  </a:lnTo>
                  <a:lnTo>
                    <a:pt x="64" y="6"/>
                  </a:lnTo>
                  <a:lnTo>
                    <a:pt x="62" y="0"/>
                  </a:lnTo>
                  <a:lnTo>
                    <a:pt x="58" y="0"/>
                  </a:lnTo>
                  <a:lnTo>
                    <a:pt x="0" y="0"/>
                  </a:lnTo>
                  <a:lnTo>
                    <a:pt x="0" y="64"/>
                  </a:lnTo>
                  <a:lnTo>
                    <a:pt x="12" y="64"/>
                  </a:lnTo>
                  <a:lnTo>
                    <a:pt x="12" y="38"/>
                  </a:lnTo>
                  <a:lnTo>
                    <a:pt x="28" y="38"/>
                  </a:lnTo>
                  <a:lnTo>
                    <a:pt x="48" y="64"/>
                  </a:lnTo>
                  <a:lnTo>
                    <a:pt x="64" y="64"/>
                  </a:lnTo>
                  <a:lnTo>
                    <a:pt x="64" y="64"/>
                  </a:lnTo>
                  <a:close/>
                  <a:moveTo>
                    <a:pt x="12" y="12"/>
                  </a:moveTo>
                  <a:lnTo>
                    <a:pt x="50" y="12"/>
                  </a:lnTo>
                  <a:lnTo>
                    <a:pt x="50" y="26"/>
                  </a:lnTo>
                  <a:lnTo>
                    <a:pt x="12" y="26"/>
                  </a:lnTo>
                  <a:lnTo>
                    <a:pt x="12" y="12"/>
                  </a:ln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16" name="Freeform 11"/>
            <p:cNvSpPr>
              <a:spLocks noEditPoints="1"/>
            </p:cNvSpPr>
            <p:nvPr userDrawn="1"/>
          </p:nvSpPr>
          <p:spPr bwMode="auto">
            <a:xfrm>
              <a:off x="333375" y="3763963"/>
              <a:ext cx="101600" cy="101600"/>
            </a:xfrm>
            <a:custGeom>
              <a:avLst/>
              <a:gdLst>
                <a:gd name="T0" fmla="*/ 64 w 64"/>
                <a:gd name="T1" fmla="*/ 58 h 64"/>
                <a:gd name="T2" fmla="*/ 64 w 64"/>
                <a:gd name="T3" fmla="*/ 6 h 64"/>
                <a:gd name="T4" fmla="*/ 64 w 64"/>
                <a:gd name="T5" fmla="*/ 6 h 64"/>
                <a:gd name="T6" fmla="*/ 62 w 64"/>
                <a:gd name="T7" fmla="*/ 0 h 64"/>
                <a:gd name="T8" fmla="*/ 58 w 64"/>
                <a:gd name="T9" fmla="*/ 0 h 64"/>
                <a:gd name="T10" fmla="*/ 6 w 64"/>
                <a:gd name="T11" fmla="*/ 0 h 64"/>
                <a:gd name="T12" fmla="*/ 6 w 64"/>
                <a:gd name="T13" fmla="*/ 0 h 64"/>
                <a:gd name="T14" fmla="*/ 2 w 64"/>
                <a:gd name="T15" fmla="*/ 0 h 64"/>
                <a:gd name="T16" fmla="*/ 0 w 64"/>
                <a:gd name="T17" fmla="*/ 6 h 64"/>
                <a:gd name="T18" fmla="*/ 0 w 64"/>
                <a:gd name="T19" fmla="*/ 58 h 64"/>
                <a:gd name="T20" fmla="*/ 0 w 64"/>
                <a:gd name="T21" fmla="*/ 58 h 64"/>
                <a:gd name="T22" fmla="*/ 2 w 64"/>
                <a:gd name="T23" fmla="*/ 62 h 64"/>
                <a:gd name="T24" fmla="*/ 6 w 64"/>
                <a:gd name="T25" fmla="*/ 64 h 64"/>
                <a:gd name="T26" fmla="*/ 58 w 64"/>
                <a:gd name="T27" fmla="*/ 64 h 64"/>
                <a:gd name="T28" fmla="*/ 58 w 64"/>
                <a:gd name="T29" fmla="*/ 64 h 64"/>
                <a:gd name="T30" fmla="*/ 62 w 64"/>
                <a:gd name="T31" fmla="*/ 62 h 64"/>
                <a:gd name="T32" fmla="*/ 64 w 64"/>
                <a:gd name="T33" fmla="*/ 58 h 64"/>
                <a:gd name="T34" fmla="*/ 64 w 64"/>
                <a:gd name="T35" fmla="*/ 58 h 64"/>
                <a:gd name="T36" fmla="*/ 12 w 64"/>
                <a:gd name="T37" fmla="*/ 12 h 64"/>
                <a:gd name="T38" fmla="*/ 52 w 64"/>
                <a:gd name="T39" fmla="*/ 12 h 64"/>
                <a:gd name="T40" fmla="*/ 52 w 64"/>
                <a:gd name="T41" fmla="*/ 52 h 64"/>
                <a:gd name="T42" fmla="*/ 12 w 64"/>
                <a:gd name="T43" fmla="*/ 52 h 64"/>
                <a:gd name="T44" fmla="*/ 12 w 64"/>
                <a:gd name="T45" fmla="*/ 12 h 64"/>
                <a:gd name="T46" fmla="*/ 12 w 64"/>
                <a:gd name="T47"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4">
                  <a:moveTo>
                    <a:pt x="64" y="58"/>
                  </a:moveTo>
                  <a:lnTo>
                    <a:pt x="64" y="6"/>
                  </a:lnTo>
                  <a:lnTo>
                    <a:pt x="64" y="6"/>
                  </a:lnTo>
                  <a:lnTo>
                    <a:pt x="62" y="0"/>
                  </a:lnTo>
                  <a:lnTo>
                    <a:pt x="58" y="0"/>
                  </a:lnTo>
                  <a:lnTo>
                    <a:pt x="6" y="0"/>
                  </a:lnTo>
                  <a:lnTo>
                    <a:pt x="6" y="0"/>
                  </a:lnTo>
                  <a:lnTo>
                    <a:pt x="2" y="0"/>
                  </a:lnTo>
                  <a:lnTo>
                    <a:pt x="0" y="6"/>
                  </a:lnTo>
                  <a:lnTo>
                    <a:pt x="0" y="58"/>
                  </a:lnTo>
                  <a:lnTo>
                    <a:pt x="0" y="58"/>
                  </a:lnTo>
                  <a:lnTo>
                    <a:pt x="2" y="62"/>
                  </a:lnTo>
                  <a:lnTo>
                    <a:pt x="6" y="64"/>
                  </a:lnTo>
                  <a:lnTo>
                    <a:pt x="58" y="64"/>
                  </a:lnTo>
                  <a:lnTo>
                    <a:pt x="58" y="64"/>
                  </a:lnTo>
                  <a:lnTo>
                    <a:pt x="62" y="62"/>
                  </a:lnTo>
                  <a:lnTo>
                    <a:pt x="64" y="58"/>
                  </a:lnTo>
                  <a:lnTo>
                    <a:pt x="64" y="58"/>
                  </a:lnTo>
                  <a:close/>
                  <a:moveTo>
                    <a:pt x="12" y="12"/>
                  </a:moveTo>
                  <a:lnTo>
                    <a:pt x="52" y="12"/>
                  </a:lnTo>
                  <a:lnTo>
                    <a:pt x="52" y="52"/>
                  </a:lnTo>
                  <a:lnTo>
                    <a:pt x="12" y="52"/>
                  </a:lnTo>
                  <a:lnTo>
                    <a:pt x="12" y="12"/>
                  </a:ln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17" name="Freeform 12"/>
            <p:cNvSpPr>
              <a:spLocks/>
            </p:cNvSpPr>
            <p:nvPr userDrawn="1"/>
          </p:nvSpPr>
          <p:spPr bwMode="auto">
            <a:xfrm>
              <a:off x="-209550" y="3897313"/>
              <a:ext cx="101600" cy="104775"/>
            </a:xfrm>
            <a:custGeom>
              <a:avLst/>
              <a:gdLst>
                <a:gd name="T0" fmla="*/ 64 w 64"/>
                <a:gd name="T1" fmla="*/ 14 h 66"/>
                <a:gd name="T2" fmla="*/ 64 w 64"/>
                <a:gd name="T3" fmla="*/ 0 h 66"/>
                <a:gd name="T4" fmla="*/ 0 w 64"/>
                <a:gd name="T5" fmla="*/ 0 h 66"/>
                <a:gd name="T6" fmla="*/ 0 w 64"/>
                <a:gd name="T7" fmla="*/ 66 h 66"/>
                <a:gd name="T8" fmla="*/ 14 w 64"/>
                <a:gd name="T9" fmla="*/ 66 h 66"/>
                <a:gd name="T10" fmla="*/ 14 w 64"/>
                <a:gd name="T11" fmla="*/ 40 h 66"/>
                <a:gd name="T12" fmla="*/ 52 w 64"/>
                <a:gd name="T13" fmla="*/ 40 h 66"/>
                <a:gd name="T14" fmla="*/ 52 w 64"/>
                <a:gd name="T15" fmla="*/ 26 h 66"/>
                <a:gd name="T16" fmla="*/ 14 w 64"/>
                <a:gd name="T17" fmla="*/ 26 h 66"/>
                <a:gd name="T18" fmla="*/ 14 w 64"/>
                <a:gd name="T19" fmla="*/ 14 h 66"/>
                <a:gd name="T20" fmla="*/ 64 w 64"/>
                <a:gd name="T21" fmla="*/ 14 h 66"/>
                <a:gd name="T22" fmla="*/ 64 w 64"/>
                <a:gd name="T23"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66">
                  <a:moveTo>
                    <a:pt x="64" y="14"/>
                  </a:moveTo>
                  <a:lnTo>
                    <a:pt x="64" y="0"/>
                  </a:lnTo>
                  <a:lnTo>
                    <a:pt x="0" y="0"/>
                  </a:lnTo>
                  <a:lnTo>
                    <a:pt x="0" y="66"/>
                  </a:lnTo>
                  <a:lnTo>
                    <a:pt x="14" y="66"/>
                  </a:lnTo>
                  <a:lnTo>
                    <a:pt x="14" y="40"/>
                  </a:lnTo>
                  <a:lnTo>
                    <a:pt x="52" y="40"/>
                  </a:lnTo>
                  <a:lnTo>
                    <a:pt x="52" y="26"/>
                  </a:lnTo>
                  <a:lnTo>
                    <a:pt x="14" y="26"/>
                  </a:lnTo>
                  <a:lnTo>
                    <a:pt x="14" y="14"/>
                  </a:lnTo>
                  <a:lnTo>
                    <a:pt x="64" y="14"/>
                  </a:lnTo>
                  <a:lnTo>
                    <a:pt x="64"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18" name="Freeform 13"/>
            <p:cNvSpPr>
              <a:spLocks noEditPoints="1"/>
            </p:cNvSpPr>
            <p:nvPr userDrawn="1"/>
          </p:nvSpPr>
          <p:spPr bwMode="auto">
            <a:xfrm>
              <a:off x="-79375" y="3897313"/>
              <a:ext cx="101600" cy="104775"/>
            </a:xfrm>
            <a:custGeom>
              <a:avLst/>
              <a:gdLst>
                <a:gd name="T0" fmla="*/ 64 w 64"/>
                <a:gd name="T1" fmla="*/ 60 h 66"/>
                <a:gd name="T2" fmla="*/ 64 w 64"/>
                <a:gd name="T3" fmla="*/ 8 h 66"/>
                <a:gd name="T4" fmla="*/ 64 w 64"/>
                <a:gd name="T5" fmla="*/ 8 h 66"/>
                <a:gd name="T6" fmla="*/ 62 w 64"/>
                <a:gd name="T7" fmla="*/ 2 h 66"/>
                <a:gd name="T8" fmla="*/ 58 w 64"/>
                <a:gd name="T9" fmla="*/ 0 h 66"/>
                <a:gd name="T10" fmla="*/ 6 w 64"/>
                <a:gd name="T11" fmla="*/ 0 h 66"/>
                <a:gd name="T12" fmla="*/ 6 w 64"/>
                <a:gd name="T13" fmla="*/ 0 h 66"/>
                <a:gd name="T14" fmla="*/ 2 w 64"/>
                <a:gd name="T15" fmla="*/ 2 h 66"/>
                <a:gd name="T16" fmla="*/ 0 w 64"/>
                <a:gd name="T17" fmla="*/ 8 h 66"/>
                <a:gd name="T18" fmla="*/ 0 w 64"/>
                <a:gd name="T19" fmla="*/ 60 h 66"/>
                <a:gd name="T20" fmla="*/ 0 w 64"/>
                <a:gd name="T21" fmla="*/ 60 h 66"/>
                <a:gd name="T22" fmla="*/ 2 w 64"/>
                <a:gd name="T23" fmla="*/ 64 h 66"/>
                <a:gd name="T24" fmla="*/ 6 w 64"/>
                <a:gd name="T25" fmla="*/ 66 h 66"/>
                <a:gd name="T26" fmla="*/ 58 w 64"/>
                <a:gd name="T27" fmla="*/ 66 h 66"/>
                <a:gd name="T28" fmla="*/ 58 w 64"/>
                <a:gd name="T29" fmla="*/ 66 h 66"/>
                <a:gd name="T30" fmla="*/ 62 w 64"/>
                <a:gd name="T31" fmla="*/ 64 h 66"/>
                <a:gd name="T32" fmla="*/ 64 w 64"/>
                <a:gd name="T33" fmla="*/ 60 h 66"/>
                <a:gd name="T34" fmla="*/ 64 w 64"/>
                <a:gd name="T35" fmla="*/ 60 h 66"/>
                <a:gd name="T36" fmla="*/ 12 w 64"/>
                <a:gd name="T37" fmla="*/ 14 h 66"/>
                <a:gd name="T38" fmla="*/ 52 w 64"/>
                <a:gd name="T39" fmla="*/ 14 h 66"/>
                <a:gd name="T40" fmla="*/ 52 w 64"/>
                <a:gd name="T41" fmla="*/ 52 h 66"/>
                <a:gd name="T42" fmla="*/ 12 w 64"/>
                <a:gd name="T43" fmla="*/ 52 h 66"/>
                <a:gd name="T44" fmla="*/ 12 w 64"/>
                <a:gd name="T45" fmla="*/ 14 h 66"/>
                <a:gd name="T46" fmla="*/ 12 w 64"/>
                <a:gd name="T47" fmla="*/ 1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66">
                  <a:moveTo>
                    <a:pt x="64" y="60"/>
                  </a:moveTo>
                  <a:lnTo>
                    <a:pt x="64" y="8"/>
                  </a:lnTo>
                  <a:lnTo>
                    <a:pt x="64" y="8"/>
                  </a:lnTo>
                  <a:lnTo>
                    <a:pt x="62" y="2"/>
                  </a:lnTo>
                  <a:lnTo>
                    <a:pt x="58" y="0"/>
                  </a:lnTo>
                  <a:lnTo>
                    <a:pt x="6" y="0"/>
                  </a:lnTo>
                  <a:lnTo>
                    <a:pt x="6" y="0"/>
                  </a:lnTo>
                  <a:lnTo>
                    <a:pt x="2" y="2"/>
                  </a:lnTo>
                  <a:lnTo>
                    <a:pt x="0" y="8"/>
                  </a:lnTo>
                  <a:lnTo>
                    <a:pt x="0" y="60"/>
                  </a:lnTo>
                  <a:lnTo>
                    <a:pt x="0" y="60"/>
                  </a:lnTo>
                  <a:lnTo>
                    <a:pt x="2" y="64"/>
                  </a:lnTo>
                  <a:lnTo>
                    <a:pt x="6" y="66"/>
                  </a:lnTo>
                  <a:lnTo>
                    <a:pt x="58" y="66"/>
                  </a:lnTo>
                  <a:lnTo>
                    <a:pt x="58" y="66"/>
                  </a:lnTo>
                  <a:lnTo>
                    <a:pt x="62" y="64"/>
                  </a:lnTo>
                  <a:lnTo>
                    <a:pt x="64" y="60"/>
                  </a:lnTo>
                  <a:lnTo>
                    <a:pt x="64" y="60"/>
                  </a:lnTo>
                  <a:close/>
                  <a:moveTo>
                    <a:pt x="12" y="14"/>
                  </a:moveTo>
                  <a:lnTo>
                    <a:pt x="52" y="14"/>
                  </a:lnTo>
                  <a:lnTo>
                    <a:pt x="52" y="52"/>
                  </a:lnTo>
                  <a:lnTo>
                    <a:pt x="12" y="52"/>
                  </a:lnTo>
                  <a:lnTo>
                    <a:pt x="12" y="14"/>
                  </a:lnTo>
                  <a:lnTo>
                    <a:pt x="1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19" name="Freeform 14"/>
            <p:cNvSpPr>
              <a:spLocks/>
            </p:cNvSpPr>
            <p:nvPr userDrawn="1"/>
          </p:nvSpPr>
          <p:spPr bwMode="auto">
            <a:xfrm>
              <a:off x="57150" y="3897313"/>
              <a:ext cx="101600" cy="104775"/>
            </a:xfrm>
            <a:custGeom>
              <a:avLst/>
              <a:gdLst>
                <a:gd name="T0" fmla="*/ 64 w 64"/>
                <a:gd name="T1" fmla="*/ 60 h 66"/>
                <a:gd name="T2" fmla="*/ 64 w 64"/>
                <a:gd name="T3" fmla="*/ 44 h 66"/>
                <a:gd name="T4" fmla="*/ 52 w 64"/>
                <a:gd name="T5" fmla="*/ 46 h 66"/>
                <a:gd name="T6" fmla="*/ 52 w 64"/>
                <a:gd name="T7" fmla="*/ 52 h 66"/>
                <a:gd name="T8" fmla="*/ 14 w 64"/>
                <a:gd name="T9" fmla="*/ 52 h 66"/>
                <a:gd name="T10" fmla="*/ 14 w 64"/>
                <a:gd name="T11" fmla="*/ 14 h 66"/>
                <a:gd name="T12" fmla="*/ 52 w 64"/>
                <a:gd name="T13" fmla="*/ 14 h 66"/>
                <a:gd name="T14" fmla="*/ 52 w 64"/>
                <a:gd name="T15" fmla="*/ 20 h 66"/>
                <a:gd name="T16" fmla="*/ 64 w 64"/>
                <a:gd name="T17" fmla="*/ 22 h 66"/>
                <a:gd name="T18" fmla="*/ 64 w 64"/>
                <a:gd name="T19" fmla="*/ 8 h 66"/>
                <a:gd name="T20" fmla="*/ 64 w 64"/>
                <a:gd name="T21" fmla="*/ 8 h 66"/>
                <a:gd name="T22" fmla="*/ 62 w 64"/>
                <a:gd name="T23" fmla="*/ 2 h 66"/>
                <a:gd name="T24" fmla="*/ 58 w 64"/>
                <a:gd name="T25" fmla="*/ 0 h 66"/>
                <a:gd name="T26" fmla="*/ 8 w 64"/>
                <a:gd name="T27" fmla="*/ 0 h 66"/>
                <a:gd name="T28" fmla="*/ 8 w 64"/>
                <a:gd name="T29" fmla="*/ 0 h 66"/>
                <a:gd name="T30" fmla="*/ 2 w 64"/>
                <a:gd name="T31" fmla="*/ 2 h 66"/>
                <a:gd name="T32" fmla="*/ 0 w 64"/>
                <a:gd name="T33" fmla="*/ 8 h 66"/>
                <a:gd name="T34" fmla="*/ 0 w 64"/>
                <a:gd name="T35" fmla="*/ 60 h 66"/>
                <a:gd name="T36" fmla="*/ 0 w 64"/>
                <a:gd name="T37" fmla="*/ 60 h 66"/>
                <a:gd name="T38" fmla="*/ 2 w 64"/>
                <a:gd name="T39" fmla="*/ 64 h 66"/>
                <a:gd name="T40" fmla="*/ 8 w 64"/>
                <a:gd name="T41" fmla="*/ 66 h 66"/>
                <a:gd name="T42" fmla="*/ 58 w 64"/>
                <a:gd name="T43" fmla="*/ 66 h 66"/>
                <a:gd name="T44" fmla="*/ 58 w 64"/>
                <a:gd name="T45" fmla="*/ 66 h 66"/>
                <a:gd name="T46" fmla="*/ 62 w 64"/>
                <a:gd name="T47" fmla="*/ 64 h 66"/>
                <a:gd name="T48" fmla="*/ 64 w 64"/>
                <a:gd name="T49" fmla="*/ 60 h 66"/>
                <a:gd name="T50" fmla="*/ 64 w 64"/>
                <a:gd name="T5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4" h="66">
                  <a:moveTo>
                    <a:pt x="64" y="60"/>
                  </a:moveTo>
                  <a:lnTo>
                    <a:pt x="64" y="44"/>
                  </a:lnTo>
                  <a:lnTo>
                    <a:pt x="52" y="46"/>
                  </a:lnTo>
                  <a:lnTo>
                    <a:pt x="52" y="52"/>
                  </a:lnTo>
                  <a:lnTo>
                    <a:pt x="14" y="52"/>
                  </a:lnTo>
                  <a:lnTo>
                    <a:pt x="14" y="14"/>
                  </a:lnTo>
                  <a:lnTo>
                    <a:pt x="52" y="14"/>
                  </a:lnTo>
                  <a:lnTo>
                    <a:pt x="52" y="20"/>
                  </a:lnTo>
                  <a:lnTo>
                    <a:pt x="64" y="22"/>
                  </a:lnTo>
                  <a:lnTo>
                    <a:pt x="64" y="8"/>
                  </a:lnTo>
                  <a:lnTo>
                    <a:pt x="64" y="8"/>
                  </a:lnTo>
                  <a:lnTo>
                    <a:pt x="62" y="2"/>
                  </a:lnTo>
                  <a:lnTo>
                    <a:pt x="58" y="0"/>
                  </a:lnTo>
                  <a:lnTo>
                    <a:pt x="8" y="0"/>
                  </a:lnTo>
                  <a:lnTo>
                    <a:pt x="8" y="0"/>
                  </a:lnTo>
                  <a:lnTo>
                    <a:pt x="2" y="2"/>
                  </a:lnTo>
                  <a:lnTo>
                    <a:pt x="0" y="8"/>
                  </a:lnTo>
                  <a:lnTo>
                    <a:pt x="0" y="60"/>
                  </a:lnTo>
                  <a:lnTo>
                    <a:pt x="0" y="60"/>
                  </a:lnTo>
                  <a:lnTo>
                    <a:pt x="2" y="64"/>
                  </a:lnTo>
                  <a:lnTo>
                    <a:pt x="8" y="66"/>
                  </a:lnTo>
                  <a:lnTo>
                    <a:pt x="58" y="66"/>
                  </a:lnTo>
                  <a:lnTo>
                    <a:pt x="58" y="66"/>
                  </a:lnTo>
                  <a:lnTo>
                    <a:pt x="62" y="64"/>
                  </a:lnTo>
                  <a:lnTo>
                    <a:pt x="64" y="60"/>
                  </a:lnTo>
                  <a:lnTo>
                    <a:pt x="6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20" name="Freeform 15"/>
            <p:cNvSpPr>
              <a:spLocks/>
            </p:cNvSpPr>
            <p:nvPr userDrawn="1"/>
          </p:nvSpPr>
          <p:spPr bwMode="auto">
            <a:xfrm>
              <a:off x="196850" y="3897313"/>
              <a:ext cx="101600" cy="104775"/>
            </a:xfrm>
            <a:custGeom>
              <a:avLst/>
              <a:gdLst>
                <a:gd name="T0" fmla="*/ 64 w 64"/>
                <a:gd name="T1" fmla="*/ 60 h 66"/>
                <a:gd name="T2" fmla="*/ 64 w 64"/>
                <a:gd name="T3" fmla="*/ 0 h 66"/>
                <a:gd name="T4" fmla="*/ 50 w 64"/>
                <a:gd name="T5" fmla="*/ 0 h 66"/>
                <a:gd name="T6" fmla="*/ 50 w 64"/>
                <a:gd name="T7" fmla="*/ 52 h 66"/>
                <a:gd name="T8" fmla="*/ 12 w 64"/>
                <a:gd name="T9" fmla="*/ 52 h 66"/>
                <a:gd name="T10" fmla="*/ 12 w 64"/>
                <a:gd name="T11" fmla="*/ 0 h 66"/>
                <a:gd name="T12" fmla="*/ 0 w 64"/>
                <a:gd name="T13" fmla="*/ 0 h 66"/>
                <a:gd name="T14" fmla="*/ 0 w 64"/>
                <a:gd name="T15" fmla="*/ 60 h 66"/>
                <a:gd name="T16" fmla="*/ 0 w 64"/>
                <a:gd name="T17" fmla="*/ 60 h 66"/>
                <a:gd name="T18" fmla="*/ 2 w 64"/>
                <a:gd name="T19" fmla="*/ 64 h 66"/>
                <a:gd name="T20" fmla="*/ 6 w 64"/>
                <a:gd name="T21" fmla="*/ 66 h 66"/>
                <a:gd name="T22" fmla="*/ 56 w 64"/>
                <a:gd name="T23" fmla="*/ 66 h 66"/>
                <a:gd name="T24" fmla="*/ 56 w 64"/>
                <a:gd name="T25" fmla="*/ 66 h 66"/>
                <a:gd name="T26" fmla="*/ 62 w 64"/>
                <a:gd name="T27" fmla="*/ 64 h 66"/>
                <a:gd name="T28" fmla="*/ 64 w 64"/>
                <a:gd name="T29" fmla="*/ 60 h 66"/>
                <a:gd name="T30" fmla="*/ 64 w 64"/>
                <a:gd name="T3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 h="66">
                  <a:moveTo>
                    <a:pt x="64" y="60"/>
                  </a:moveTo>
                  <a:lnTo>
                    <a:pt x="64" y="0"/>
                  </a:lnTo>
                  <a:lnTo>
                    <a:pt x="50" y="0"/>
                  </a:lnTo>
                  <a:lnTo>
                    <a:pt x="50" y="52"/>
                  </a:lnTo>
                  <a:lnTo>
                    <a:pt x="12" y="52"/>
                  </a:lnTo>
                  <a:lnTo>
                    <a:pt x="12" y="0"/>
                  </a:lnTo>
                  <a:lnTo>
                    <a:pt x="0" y="0"/>
                  </a:lnTo>
                  <a:lnTo>
                    <a:pt x="0" y="60"/>
                  </a:lnTo>
                  <a:lnTo>
                    <a:pt x="0" y="60"/>
                  </a:lnTo>
                  <a:lnTo>
                    <a:pt x="2" y="64"/>
                  </a:lnTo>
                  <a:lnTo>
                    <a:pt x="6" y="66"/>
                  </a:lnTo>
                  <a:lnTo>
                    <a:pt x="56" y="66"/>
                  </a:lnTo>
                  <a:lnTo>
                    <a:pt x="56" y="66"/>
                  </a:lnTo>
                  <a:lnTo>
                    <a:pt x="62" y="64"/>
                  </a:lnTo>
                  <a:lnTo>
                    <a:pt x="64" y="60"/>
                  </a:lnTo>
                  <a:lnTo>
                    <a:pt x="6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21" name="Freeform 16"/>
            <p:cNvSpPr>
              <a:spLocks/>
            </p:cNvSpPr>
            <p:nvPr userDrawn="1"/>
          </p:nvSpPr>
          <p:spPr bwMode="auto">
            <a:xfrm>
              <a:off x="333375" y="3897313"/>
              <a:ext cx="101600" cy="104775"/>
            </a:xfrm>
            <a:custGeom>
              <a:avLst/>
              <a:gdLst>
                <a:gd name="T0" fmla="*/ 64 w 64"/>
                <a:gd name="T1" fmla="*/ 60 h 66"/>
                <a:gd name="T2" fmla="*/ 64 w 64"/>
                <a:gd name="T3" fmla="*/ 34 h 66"/>
                <a:gd name="T4" fmla="*/ 64 w 64"/>
                <a:gd name="T5" fmla="*/ 34 h 66"/>
                <a:gd name="T6" fmla="*/ 62 w 64"/>
                <a:gd name="T7" fmla="*/ 28 h 66"/>
                <a:gd name="T8" fmla="*/ 58 w 64"/>
                <a:gd name="T9" fmla="*/ 26 h 66"/>
                <a:gd name="T10" fmla="*/ 12 w 64"/>
                <a:gd name="T11" fmla="*/ 26 h 66"/>
                <a:gd name="T12" fmla="*/ 12 w 64"/>
                <a:gd name="T13" fmla="*/ 14 h 66"/>
                <a:gd name="T14" fmla="*/ 52 w 64"/>
                <a:gd name="T15" fmla="*/ 14 h 66"/>
                <a:gd name="T16" fmla="*/ 52 w 64"/>
                <a:gd name="T17" fmla="*/ 20 h 66"/>
                <a:gd name="T18" fmla="*/ 64 w 64"/>
                <a:gd name="T19" fmla="*/ 22 h 66"/>
                <a:gd name="T20" fmla="*/ 64 w 64"/>
                <a:gd name="T21" fmla="*/ 8 h 66"/>
                <a:gd name="T22" fmla="*/ 64 w 64"/>
                <a:gd name="T23" fmla="*/ 8 h 66"/>
                <a:gd name="T24" fmla="*/ 62 w 64"/>
                <a:gd name="T25" fmla="*/ 2 h 66"/>
                <a:gd name="T26" fmla="*/ 58 w 64"/>
                <a:gd name="T27" fmla="*/ 0 h 66"/>
                <a:gd name="T28" fmla="*/ 6 w 64"/>
                <a:gd name="T29" fmla="*/ 0 h 66"/>
                <a:gd name="T30" fmla="*/ 6 w 64"/>
                <a:gd name="T31" fmla="*/ 0 h 66"/>
                <a:gd name="T32" fmla="*/ 2 w 64"/>
                <a:gd name="T33" fmla="*/ 2 h 66"/>
                <a:gd name="T34" fmla="*/ 0 w 64"/>
                <a:gd name="T35" fmla="*/ 8 h 66"/>
                <a:gd name="T36" fmla="*/ 0 w 64"/>
                <a:gd name="T37" fmla="*/ 32 h 66"/>
                <a:gd name="T38" fmla="*/ 0 w 64"/>
                <a:gd name="T39" fmla="*/ 32 h 66"/>
                <a:gd name="T40" fmla="*/ 2 w 64"/>
                <a:gd name="T41" fmla="*/ 38 h 66"/>
                <a:gd name="T42" fmla="*/ 6 w 64"/>
                <a:gd name="T43" fmla="*/ 40 h 66"/>
                <a:gd name="T44" fmla="*/ 52 w 64"/>
                <a:gd name="T45" fmla="*/ 40 h 66"/>
                <a:gd name="T46" fmla="*/ 52 w 64"/>
                <a:gd name="T47" fmla="*/ 52 h 66"/>
                <a:gd name="T48" fmla="*/ 12 w 64"/>
                <a:gd name="T49" fmla="*/ 52 h 66"/>
                <a:gd name="T50" fmla="*/ 12 w 64"/>
                <a:gd name="T51" fmla="*/ 46 h 66"/>
                <a:gd name="T52" fmla="*/ 0 w 64"/>
                <a:gd name="T53" fmla="*/ 44 h 66"/>
                <a:gd name="T54" fmla="*/ 0 w 64"/>
                <a:gd name="T55" fmla="*/ 60 h 66"/>
                <a:gd name="T56" fmla="*/ 0 w 64"/>
                <a:gd name="T57" fmla="*/ 60 h 66"/>
                <a:gd name="T58" fmla="*/ 2 w 64"/>
                <a:gd name="T59" fmla="*/ 64 h 66"/>
                <a:gd name="T60" fmla="*/ 6 w 64"/>
                <a:gd name="T61" fmla="*/ 66 h 66"/>
                <a:gd name="T62" fmla="*/ 58 w 64"/>
                <a:gd name="T63" fmla="*/ 66 h 66"/>
                <a:gd name="T64" fmla="*/ 58 w 64"/>
                <a:gd name="T65" fmla="*/ 66 h 66"/>
                <a:gd name="T66" fmla="*/ 62 w 64"/>
                <a:gd name="T67" fmla="*/ 64 h 66"/>
                <a:gd name="T68" fmla="*/ 64 w 64"/>
                <a:gd name="T69" fmla="*/ 60 h 66"/>
                <a:gd name="T70" fmla="*/ 64 w 64"/>
                <a:gd name="T71" fmla="*/ 6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 h="66">
                  <a:moveTo>
                    <a:pt x="64" y="60"/>
                  </a:moveTo>
                  <a:lnTo>
                    <a:pt x="64" y="34"/>
                  </a:lnTo>
                  <a:lnTo>
                    <a:pt x="64" y="34"/>
                  </a:lnTo>
                  <a:lnTo>
                    <a:pt x="62" y="28"/>
                  </a:lnTo>
                  <a:lnTo>
                    <a:pt x="58" y="26"/>
                  </a:lnTo>
                  <a:lnTo>
                    <a:pt x="12" y="26"/>
                  </a:lnTo>
                  <a:lnTo>
                    <a:pt x="12" y="14"/>
                  </a:lnTo>
                  <a:lnTo>
                    <a:pt x="52" y="14"/>
                  </a:lnTo>
                  <a:lnTo>
                    <a:pt x="52" y="20"/>
                  </a:lnTo>
                  <a:lnTo>
                    <a:pt x="64" y="22"/>
                  </a:lnTo>
                  <a:lnTo>
                    <a:pt x="64" y="8"/>
                  </a:lnTo>
                  <a:lnTo>
                    <a:pt x="64" y="8"/>
                  </a:lnTo>
                  <a:lnTo>
                    <a:pt x="62" y="2"/>
                  </a:lnTo>
                  <a:lnTo>
                    <a:pt x="58" y="0"/>
                  </a:lnTo>
                  <a:lnTo>
                    <a:pt x="6" y="0"/>
                  </a:lnTo>
                  <a:lnTo>
                    <a:pt x="6" y="0"/>
                  </a:lnTo>
                  <a:lnTo>
                    <a:pt x="2" y="2"/>
                  </a:lnTo>
                  <a:lnTo>
                    <a:pt x="0" y="8"/>
                  </a:lnTo>
                  <a:lnTo>
                    <a:pt x="0" y="32"/>
                  </a:lnTo>
                  <a:lnTo>
                    <a:pt x="0" y="32"/>
                  </a:lnTo>
                  <a:lnTo>
                    <a:pt x="2" y="38"/>
                  </a:lnTo>
                  <a:lnTo>
                    <a:pt x="6" y="40"/>
                  </a:lnTo>
                  <a:lnTo>
                    <a:pt x="52" y="40"/>
                  </a:lnTo>
                  <a:lnTo>
                    <a:pt x="52" y="52"/>
                  </a:lnTo>
                  <a:lnTo>
                    <a:pt x="12" y="52"/>
                  </a:lnTo>
                  <a:lnTo>
                    <a:pt x="12" y="46"/>
                  </a:lnTo>
                  <a:lnTo>
                    <a:pt x="0" y="44"/>
                  </a:lnTo>
                  <a:lnTo>
                    <a:pt x="0" y="60"/>
                  </a:lnTo>
                  <a:lnTo>
                    <a:pt x="0" y="60"/>
                  </a:lnTo>
                  <a:lnTo>
                    <a:pt x="2" y="64"/>
                  </a:lnTo>
                  <a:lnTo>
                    <a:pt x="6" y="66"/>
                  </a:lnTo>
                  <a:lnTo>
                    <a:pt x="58" y="66"/>
                  </a:lnTo>
                  <a:lnTo>
                    <a:pt x="58" y="66"/>
                  </a:lnTo>
                  <a:lnTo>
                    <a:pt x="62" y="64"/>
                  </a:lnTo>
                  <a:lnTo>
                    <a:pt x="64" y="60"/>
                  </a:lnTo>
                  <a:lnTo>
                    <a:pt x="6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sp>
          <p:nvSpPr>
            <p:cNvPr id="22" name="Freeform 17"/>
            <p:cNvSpPr>
              <a:spLocks noEditPoints="1"/>
            </p:cNvSpPr>
            <p:nvPr userDrawn="1"/>
          </p:nvSpPr>
          <p:spPr bwMode="auto">
            <a:xfrm>
              <a:off x="460375" y="3757613"/>
              <a:ext cx="44450" cy="44450"/>
            </a:xfrm>
            <a:custGeom>
              <a:avLst/>
              <a:gdLst>
                <a:gd name="T0" fmla="*/ 14 w 28"/>
                <a:gd name="T1" fmla="*/ 28 h 28"/>
                <a:gd name="T2" fmla="*/ 4 w 28"/>
                <a:gd name="T3" fmla="*/ 24 h 28"/>
                <a:gd name="T4" fmla="*/ 0 w 28"/>
                <a:gd name="T5" fmla="*/ 14 h 28"/>
                <a:gd name="T6" fmla="*/ 0 w 28"/>
                <a:gd name="T7" fmla="*/ 8 h 28"/>
                <a:gd name="T8" fmla="*/ 8 w 28"/>
                <a:gd name="T9" fmla="*/ 0 h 28"/>
                <a:gd name="T10" fmla="*/ 14 w 28"/>
                <a:gd name="T11" fmla="*/ 0 h 28"/>
                <a:gd name="T12" fmla="*/ 24 w 28"/>
                <a:gd name="T13" fmla="*/ 4 h 28"/>
                <a:gd name="T14" fmla="*/ 28 w 28"/>
                <a:gd name="T15" fmla="*/ 14 h 28"/>
                <a:gd name="T16" fmla="*/ 26 w 28"/>
                <a:gd name="T17" fmla="*/ 18 h 28"/>
                <a:gd name="T18" fmla="*/ 18 w 28"/>
                <a:gd name="T19" fmla="*/ 26 h 28"/>
                <a:gd name="T20" fmla="*/ 14 w 28"/>
                <a:gd name="T21" fmla="*/ 28 h 28"/>
                <a:gd name="T22" fmla="*/ 14 w 28"/>
                <a:gd name="T23" fmla="*/ 0 h 28"/>
                <a:gd name="T24" fmla="*/ 4 w 28"/>
                <a:gd name="T25" fmla="*/ 4 h 28"/>
                <a:gd name="T26" fmla="*/ 0 w 28"/>
                <a:gd name="T27" fmla="*/ 14 h 28"/>
                <a:gd name="T28" fmla="*/ 2 w 28"/>
                <a:gd name="T29" fmla="*/ 18 h 28"/>
                <a:gd name="T30" fmla="*/ 8 w 28"/>
                <a:gd name="T31" fmla="*/ 24 h 28"/>
                <a:gd name="T32" fmla="*/ 14 w 28"/>
                <a:gd name="T33" fmla="*/ 26 h 28"/>
                <a:gd name="T34" fmla="*/ 22 w 28"/>
                <a:gd name="T35" fmla="*/ 22 h 28"/>
                <a:gd name="T36" fmla="*/ 26 w 28"/>
                <a:gd name="T37" fmla="*/ 14 h 28"/>
                <a:gd name="T38" fmla="*/ 24 w 28"/>
                <a:gd name="T39" fmla="*/ 8 h 28"/>
                <a:gd name="T40" fmla="*/ 18 w 28"/>
                <a:gd name="T41" fmla="*/ 2 h 28"/>
                <a:gd name="T42" fmla="*/ 14 w 28"/>
                <a:gd name="T43" fmla="*/ 0 h 28"/>
                <a:gd name="T44" fmla="*/ 14 w 28"/>
                <a:gd name="T45" fmla="*/ 14 h 28"/>
                <a:gd name="T46" fmla="*/ 10 w 28"/>
                <a:gd name="T47" fmla="*/ 22 h 28"/>
                <a:gd name="T48" fmla="*/ 8 w 28"/>
                <a:gd name="T49" fmla="*/ 4 h 28"/>
                <a:gd name="T50" fmla="*/ 14 w 28"/>
                <a:gd name="T51" fmla="*/ 4 h 28"/>
                <a:gd name="T52" fmla="*/ 18 w 28"/>
                <a:gd name="T53" fmla="*/ 10 h 28"/>
                <a:gd name="T54" fmla="*/ 18 w 28"/>
                <a:gd name="T55" fmla="*/ 12 h 28"/>
                <a:gd name="T56" fmla="*/ 18 w 28"/>
                <a:gd name="T57" fmla="*/ 22 h 28"/>
                <a:gd name="T58" fmla="*/ 10 w 28"/>
                <a:gd name="T59" fmla="*/ 12 h 28"/>
                <a:gd name="T60" fmla="*/ 14 w 28"/>
                <a:gd name="T61" fmla="*/ 12 h 28"/>
                <a:gd name="T62" fmla="*/ 16 w 28"/>
                <a:gd name="T63" fmla="*/ 10 h 28"/>
                <a:gd name="T64" fmla="*/ 16 w 28"/>
                <a:gd name="T65" fmla="*/ 8 h 28"/>
                <a:gd name="T66" fmla="*/ 10 w 28"/>
                <a:gd name="T6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8" h="28">
                  <a:moveTo>
                    <a:pt x="14" y="28"/>
                  </a:moveTo>
                  <a:lnTo>
                    <a:pt x="14" y="28"/>
                  </a:lnTo>
                  <a:lnTo>
                    <a:pt x="8" y="26"/>
                  </a:lnTo>
                  <a:lnTo>
                    <a:pt x="4" y="24"/>
                  </a:lnTo>
                  <a:lnTo>
                    <a:pt x="0" y="18"/>
                  </a:lnTo>
                  <a:lnTo>
                    <a:pt x="0" y="14"/>
                  </a:lnTo>
                  <a:lnTo>
                    <a:pt x="0" y="14"/>
                  </a:lnTo>
                  <a:lnTo>
                    <a:pt x="0" y="8"/>
                  </a:lnTo>
                  <a:lnTo>
                    <a:pt x="4" y="4"/>
                  </a:lnTo>
                  <a:lnTo>
                    <a:pt x="8" y="0"/>
                  </a:lnTo>
                  <a:lnTo>
                    <a:pt x="14" y="0"/>
                  </a:lnTo>
                  <a:lnTo>
                    <a:pt x="14" y="0"/>
                  </a:lnTo>
                  <a:lnTo>
                    <a:pt x="18" y="0"/>
                  </a:lnTo>
                  <a:lnTo>
                    <a:pt x="24" y="4"/>
                  </a:lnTo>
                  <a:lnTo>
                    <a:pt x="26" y="8"/>
                  </a:lnTo>
                  <a:lnTo>
                    <a:pt x="28" y="14"/>
                  </a:lnTo>
                  <a:lnTo>
                    <a:pt x="28" y="14"/>
                  </a:lnTo>
                  <a:lnTo>
                    <a:pt x="26" y="18"/>
                  </a:lnTo>
                  <a:lnTo>
                    <a:pt x="24" y="24"/>
                  </a:lnTo>
                  <a:lnTo>
                    <a:pt x="18" y="26"/>
                  </a:lnTo>
                  <a:lnTo>
                    <a:pt x="14" y="28"/>
                  </a:lnTo>
                  <a:lnTo>
                    <a:pt x="14" y="28"/>
                  </a:lnTo>
                  <a:close/>
                  <a:moveTo>
                    <a:pt x="14" y="0"/>
                  </a:moveTo>
                  <a:lnTo>
                    <a:pt x="14" y="0"/>
                  </a:lnTo>
                  <a:lnTo>
                    <a:pt x="8" y="2"/>
                  </a:lnTo>
                  <a:lnTo>
                    <a:pt x="4" y="4"/>
                  </a:lnTo>
                  <a:lnTo>
                    <a:pt x="2" y="8"/>
                  </a:lnTo>
                  <a:lnTo>
                    <a:pt x="0" y="14"/>
                  </a:lnTo>
                  <a:lnTo>
                    <a:pt x="0" y="14"/>
                  </a:lnTo>
                  <a:lnTo>
                    <a:pt x="2" y="18"/>
                  </a:lnTo>
                  <a:lnTo>
                    <a:pt x="4" y="22"/>
                  </a:lnTo>
                  <a:lnTo>
                    <a:pt x="8" y="24"/>
                  </a:lnTo>
                  <a:lnTo>
                    <a:pt x="14" y="26"/>
                  </a:lnTo>
                  <a:lnTo>
                    <a:pt x="14" y="26"/>
                  </a:lnTo>
                  <a:lnTo>
                    <a:pt x="18" y="24"/>
                  </a:lnTo>
                  <a:lnTo>
                    <a:pt x="22" y="22"/>
                  </a:lnTo>
                  <a:lnTo>
                    <a:pt x="24" y="18"/>
                  </a:lnTo>
                  <a:lnTo>
                    <a:pt x="26" y="14"/>
                  </a:lnTo>
                  <a:lnTo>
                    <a:pt x="26" y="14"/>
                  </a:lnTo>
                  <a:lnTo>
                    <a:pt x="24" y="8"/>
                  </a:lnTo>
                  <a:lnTo>
                    <a:pt x="22" y="4"/>
                  </a:lnTo>
                  <a:lnTo>
                    <a:pt x="18" y="2"/>
                  </a:lnTo>
                  <a:lnTo>
                    <a:pt x="14" y="0"/>
                  </a:lnTo>
                  <a:lnTo>
                    <a:pt x="14" y="0"/>
                  </a:lnTo>
                  <a:close/>
                  <a:moveTo>
                    <a:pt x="16" y="22"/>
                  </a:moveTo>
                  <a:lnTo>
                    <a:pt x="14" y="14"/>
                  </a:lnTo>
                  <a:lnTo>
                    <a:pt x="10" y="14"/>
                  </a:lnTo>
                  <a:lnTo>
                    <a:pt x="10" y="22"/>
                  </a:lnTo>
                  <a:lnTo>
                    <a:pt x="8" y="22"/>
                  </a:lnTo>
                  <a:lnTo>
                    <a:pt x="8" y="4"/>
                  </a:lnTo>
                  <a:lnTo>
                    <a:pt x="14" y="4"/>
                  </a:lnTo>
                  <a:lnTo>
                    <a:pt x="14" y="4"/>
                  </a:lnTo>
                  <a:lnTo>
                    <a:pt x="18" y="6"/>
                  </a:lnTo>
                  <a:lnTo>
                    <a:pt x="18" y="10"/>
                  </a:lnTo>
                  <a:lnTo>
                    <a:pt x="18" y="10"/>
                  </a:lnTo>
                  <a:lnTo>
                    <a:pt x="18" y="12"/>
                  </a:lnTo>
                  <a:lnTo>
                    <a:pt x="16" y="14"/>
                  </a:lnTo>
                  <a:lnTo>
                    <a:pt x="18" y="22"/>
                  </a:lnTo>
                  <a:lnTo>
                    <a:pt x="16" y="22"/>
                  </a:lnTo>
                  <a:close/>
                  <a:moveTo>
                    <a:pt x="10" y="12"/>
                  </a:moveTo>
                  <a:lnTo>
                    <a:pt x="14" y="12"/>
                  </a:lnTo>
                  <a:lnTo>
                    <a:pt x="14" y="12"/>
                  </a:lnTo>
                  <a:lnTo>
                    <a:pt x="16" y="12"/>
                  </a:lnTo>
                  <a:lnTo>
                    <a:pt x="16" y="10"/>
                  </a:lnTo>
                  <a:lnTo>
                    <a:pt x="16" y="10"/>
                  </a:lnTo>
                  <a:lnTo>
                    <a:pt x="16" y="8"/>
                  </a:lnTo>
                  <a:lnTo>
                    <a:pt x="12" y="6"/>
                  </a:lnTo>
                  <a:lnTo>
                    <a:pt x="10" y="6"/>
                  </a:lnTo>
                  <a:lnTo>
                    <a:pt x="1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8600"/>
            </a:p>
          </p:txBody>
        </p:sp>
      </p:grpSp>
      <p:sp>
        <p:nvSpPr>
          <p:cNvPr id="23" name="Rectangle 22"/>
          <p:cNvSpPr/>
          <p:nvPr/>
        </p:nvSpPr>
        <p:spPr>
          <a:xfrm>
            <a:off x="0" y="12996472"/>
            <a:ext cx="463324" cy="164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600"/>
          </a:p>
        </p:txBody>
      </p:sp>
      <p:sp>
        <p:nvSpPr>
          <p:cNvPr id="24" name="Slide Number Placeholder 5"/>
          <p:cNvSpPr>
            <a:spLocks noGrp="1"/>
          </p:cNvSpPr>
          <p:nvPr>
            <p:ph type="sldNum" sz="quarter" idx="4"/>
          </p:nvPr>
        </p:nvSpPr>
        <p:spPr>
          <a:xfrm>
            <a:off x="463324" y="12704481"/>
            <a:ext cx="731615" cy="730250"/>
          </a:xfrm>
          <a:prstGeom prst="rect">
            <a:avLst/>
          </a:prstGeom>
        </p:spPr>
        <p:txBody>
          <a:bodyPr anchor="ctr"/>
          <a:lstStyle>
            <a:lvl1pPr>
              <a:defRPr sz="2200">
                <a:solidFill>
                  <a:schemeClr val="bg1">
                    <a:lumMod val="75000"/>
                  </a:schemeClr>
                </a:solidFill>
              </a:defRPr>
            </a:lvl1pPr>
          </a:lstStyle>
          <a:p>
            <a:fld id="{0FB999A9-77CE-4AD1-9911-24A29F08BC34}" type="slidenum">
              <a:rPr lang="en-US" smtClean="0"/>
              <a:pPr/>
              <a:t>‹#›</a:t>
            </a:fld>
            <a:endParaRPr lang="en-US" dirty="0"/>
          </a:p>
        </p:txBody>
      </p:sp>
      <p:pic>
        <p:nvPicPr>
          <p:cNvPr id="4" name="Picture 3"/>
          <p:cNvPicPr>
            <a:picLocks noChangeAspect="1"/>
          </p:cNvPicPr>
          <p:nvPr/>
        </p:nvPicPr>
        <p:blipFill>
          <a:blip r:embed="rId21" cstate="print">
            <a:duotone>
              <a:prstClr val="black"/>
              <a:srgbClr val="000000">
                <a:tint val="45000"/>
                <a:satMod val="400000"/>
              </a:srgbClr>
            </a:duotone>
            <a:extLst>
              <a:ext uri="{28A0092B-C50C-407E-A947-70E740481C1C}">
                <a14:useLocalDpi xmlns:a14="http://schemas.microsoft.com/office/drawing/2010/main" val="0"/>
              </a:ext>
            </a:extLst>
          </a:blip>
          <a:stretch>
            <a:fillRect/>
          </a:stretch>
        </p:blipFill>
        <p:spPr>
          <a:xfrm>
            <a:off x="1909349" y="12860439"/>
            <a:ext cx="1936964" cy="418330"/>
          </a:xfrm>
          <a:prstGeom prst="rect">
            <a:avLst/>
          </a:prstGeom>
        </p:spPr>
      </p:pic>
    </p:spTree>
    <p:extLst>
      <p:ext uri="{BB962C8B-B14F-4D97-AF65-F5344CB8AC3E}">
        <p14:creationId xmlns:p14="http://schemas.microsoft.com/office/powerpoint/2010/main" val="856370775"/>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 id="2147483880" r:id="rId18"/>
    <p:sldLayoutId id="2147483881" r:id="rId19"/>
  </p:sldLayoutIdLst>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hf sldNum="0" hdr="0" dt="0"/>
  <p:txStyles>
    <p:titleStyle>
      <a:lvl1pPr algn="l" defTabSz="1828800" rtl="0" eaLnBrk="1" latinLnBrk="0" hangingPunct="1">
        <a:lnSpc>
          <a:spcPct val="90000"/>
        </a:lnSpc>
        <a:spcBef>
          <a:spcPct val="0"/>
        </a:spcBef>
        <a:buNone/>
        <a:defRPr sz="7200" b="1"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0"/>
        </a:spcBef>
        <a:spcAft>
          <a:spcPts val="2400"/>
        </a:spcAft>
        <a:buFont typeface="Wingdings" panose="05000000000000000000" pitchFamily="2" charset="2"/>
        <a:buChar char="§"/>
        <a:defRPr sz="4000" kern="1200">
          <a:solidFill>
            <a:schemeClr val="tx1"/>
          </a:solidFill>
          <a:latin typeface="+mn-lt"/>
          <a:ea typeface="+mn-ea"/>
          <a:cs typeface="+mn-cs"/>
        </a:defRPr>
      </a:lvl1pPr>
      <a:lvl2pPr marL="800100" indent="-342900" algn="l" defTabSz="1828800" rtl="0" eaLnBrk="1" latinLnBrk="0" hangingPunct="1">
        <a:lnSpc>
          <a:spcPct val="90000"/>
        </a:lnSpc>
        <a:spcBef>
          <a:spcPts val="0"/>
        </a:spcBef>
        <a:spcAft>
          <a:spcPts val="2400"/>
        </a:spcAft>
        <a:buFont typeface="Calibri" panose="020F0502020204030204" pitchFamily="34" charset="0"/>
        <a:buChar char="-"/>
        <a:defRPr sz="3600" kern="1200">
          <a:solidFill>
            <a:schemeClr val="tx1"/>
          </a:solidFill>
          <a:latin typeface="+mn-lt"/>
          <a:ea typeface="+mn-ea"/>
          <a:cs typeface="+mn-cs"/>
        </a:defRPr>
      </a:lvl2pPr>
      <a:lvl3pPr marL="1143000" indent="-342900" algn="l" defTabSz="1828800" rtl="0" eaLnBrk="1" latinLnBrk="0" hangingPunct="1">
        <a:lnSpc>
          <a:spcPct val="90000"/>
        </a:lnSpc>
        <a:spcBef>
          <a:spcPts val="0"/>
        </a:spcBef>
        <a:spcAft>
          <a:spcPts val="2400"/>
        </a:spcAft>
        <a:buFont typeface="Calibri" panose="020F0502020204030204" pitchFamily="34" charset="0"/>
        <a:buChar char="-"/>
        <a:defRPr sz="3200" kern="1200">
          <a:solidFill>
            <a:schemeClr val="tx1"/>
          </a:solidFill>
          <a:latin typeface="+mn-lt"/>
          <a:ea typeface="+mn-ea"/>
          <a:cs typeface="+mn-cs"/>
        </a:defRPr>
      </a:lvl3pPr>
      <a:lvl4pPr marL="1485900" indent="-342900" algn="l" defTabSz="1828800" rtl="0" eaLnBrk="1" latinLnBrk="0" hangingPunct="1">
        <a:lnSpc>
          <a:spcPct val="90000"/>
        </a:lnSpc>
        <a:spcBef>
          <a:spcPts val="0"/>
        </a:spcBef>
        <a:spcAft>
          <a:spcPts val="2400"/>
        </a:spcAft>
        <a:buFont typeface="Arial" panose="020B0604020202020204" pitchFamily="34" charset="0"/>
        <a:buChar char="•"/>
        <a:defRPr sz="2800" kern="1200">
          <a:solidFill>
            <a:schemeClr val="tx1"/>
          </a:solidFill>
          <a:latin typeface="+mn-lt"/>
          <a:ea typeface="+mn-ea"/>
          <a:cs typeface="+mn-cs"/>
        </a:defRPr>
      </a:lvl4pPr>
      <a:lvl5pPr marL="1828800" indent="-342900" algn="l" defTabSz="1828800" rtl="0" eaLnBrk="1" latinLnBrk="0" hangingPunct="1">
        <a:lnSpc>
          <a:spcPct val="90000"/>
        </a:lnSpc>
        <a:spcBef>
          <a:spcPts val="0"/>
        </a:spcBef>
        <a:spcAft>
          <a:spcPts val="2400"/>
        </a:spcAft>
        <a:buFont typeface="Arial" panose="020B0604020202020204" pitchFamily="34" charset="0"/>
        <a:buChar char="•"/>
        <a:defRPr sz="28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660">
          <p15:clr>
            <a:srgbClr val="F26B43"/>
          </p15:clr>
        </p15:guide>
        <p15:guide id="3" pos="7092">
          <p15:clr>
            <a:srgbClr val="F26B43"/>
          </p15:clr>
        </p15:guide>
        <p15:guide id="4" pos="594">
          <p15:clr>
            <a:srgbClr val="F26B43"/>
          </p15:clr>
        </p15:guide>
        <p15:guide id="5" orient="horz" pos="540">
          <p15:clr>
            <a:srgbClr val="F26B43"/>
          </p15:clr>
        </p15:guide>
        <p15:guide id="6" orient="horz" pos="96">
          <p15:clr>
            <a:srgbClr val="F26B43"/>
          </p15:clr>
        </p15:guide>
        <p15:guide id="7" orient="horz" pos="4224">
          <p15:clr>
            <a:srgbClr val="F26B43"/>
          </p15:clr>
        </p15:guide>
        <p15:guide id="8" orient="horz" pos="114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9038" y="5435533"/>
            <a:ext cx="21161971" cy="3291840"/>
          </a:xfrm>
        </p:spPr>
        <p:txBody>
          <a:bodyPr/>
          <a:lstStyle/>
          <a:p>
            <a:r>
              <a:rPr lang="en-US" dirty="0"/>
              <a:t>MC : Threshold Builder</a:t>
            </a:r>
          </a:p>
        </p:txBody>
      </p:sp>
      <p:sp>
        <p:nvSpPr>
          <p:cNvPr id="3" name="Text Placeholder 2"/>
          <p:cNvSpPr>
            <a:spLocks noGrp="1"/>
          </p:cNvSpPr>
          <p:nvPr>
            <p:ph type="subTitle" idx="1"/>
          </p:nvPr>
        </p:nvSpPr>
        <p:spPr>
          <a:xfrm>
            <a:off x="1829038" y="9897035"/>
            <a:ext cx="8541608" cy="2850777"/>
          </a:xfrm>
        </p:spPr>
        <p:txBody>
          <a:bodyPr>
            <a:normAutofit/>
          </a:bodyPr>
          <a:lstStyle/>
          <a:p>
            <a:r>
              <a:rPr lang="en-US" dirty="0"/>
              <a:t>Vertica MC team</a:t>
            </a:r>
          </a:p>
          <a:p>
            <a:r>
              <a:rPr lang="en-US" dirty="0"/>
              <a:t>Vijay Karigowdara</a:t>
            </a:r>
          </a:p>
        </p:txBody>
      </p:sp>
    </p:spTree>
    <p:extLst>
      <p:ext uri="{BB962C8B-B14F-4D97-AF65-F5344CB8AC3E}">
        <p14:creationId xmlns:p14="http://schemas.microsoft.com/office/powerpoint/2010/main" val="2050975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EE8F5A4B-4F29-4ED9-8C54-4DB04A526D20}"/>
              </a:ext>
            </a:extLst>
          </p:cNvPr>
          <p:cNvSpPr>
            <a:spLocks noGrp="1"/>
          </p:cNvSpPr>
          <p:nvPr>
            <p:ph type="title"/>
          </p:nvPr>
        </p:nvSpPr>
        <p:spPr>
          <a:xfrm>
            <a:off x="1922106" y="486128"/>
            <a:ext cx="20597927" cy="1725057"/>
          </a:xfrm>
        </p:spPr>
        <p:txBody>
          <a:bodyPr/>
          <a:lstStyle/>
          <a:p>
            <a:r>
              <a:rPr lang="en-US" dirty="0"/>
              <a:t>Preview Results</a:t>
            </a:r>
          </a:p>
        </p:txBody>
      </p:sp>
      <p:pic>
        <p:nvPicPr>
          <p:cNvPr id="6" name="Picture 5">
            <a:extLst>
              <a:ext uri="{FF2B5EF4-FFF2-40B4-BE49-F238E27FC236}">
                <a16:creationId xmlns:a16="http://schemas.microsoft.com/office/drawing/2014/main" id="{F064D080-96FA-4D7E-8F5E-4F60120D40D6}"/>
              </a:ext>
            </a:extLst>
          </p:cNvPr>
          <p:cNvPicPr>
            <a:picLocks noChangeAspect="1"/>
          </p:cNvPicPr>
          <p:nvPr/>
        </p:nvPicPr>
        <p:blipFill>
          <a:blip r:embed="rId3"/>
          <a:stretch>
            <a:fillRect/>
          </a:stretch>
        </p:blipFill>
        <p:spPr>
          <a:xfrm>
            <a:off x="542193" y="1504225"/>
            <a:ext cx="10556164" cy="11211108"/>
          </a:xfrm>
          <a:prstGeom prst="rect">
            <a:avLst/>
          </a:prstGeom>
        </p:spPr>
      </p:pic>
      <p:sp>
        <p:nvSpPr>
          <p:cNvPr id="7" name="Oval 6">
            <a:extLst>
              <a:ext uri="{FF2B5EF4-FFF2-40B4-BE49-F238E27FC236}">
                <a16:creationId xmlns:a16="http://schemas.microsoft.com/office/drawing/2014/main" id="{88E457B0-8822-43DF-A484-3EDC22481E4F}"/>
              </a:ext>
            </a:extLst>
          </p:cNvPr>
          <p:cNvSpPr/>
          <p:nvPr/>
        </p:nvSpPr>
        <p:spPr>
          <a:xfrm>
            <a:off x="4817271" y="5623334"/>
            <a:ext cx="1640919" cy="5994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7E480DE-AE73-43B1-8FEF-D1E37A49F6C0}"/>
              </a:ext>
            </a:extLst>
          </p:cNvPr>
          <p:cNvPicPr>
            <a:picLocks noChangeAspect="1"/>
          </p:cNvPicPr>
          <p:nvPr/>
        </p:nvPicPr>
        <p:blipFill>
          <a:blip r:embed="rId4"/>
          <a:stretch>
            <a:fillRect/>
          </a:stretch>
        </p:blipFill>
        <p:spPr>
          <a:xfrm>
            <a:off x="12999953" y="1348656"/>
            <a:ext cx="10556164" cy="10984969"/>
          </a:xfrm>
          <a:prstGeom prst="rect">
            <a:avLst/>
          </a:prstGeom>
        </p:spPr>
      </p:pic>
    </p:spTree>
    <p:extLst>
      <p:ext uri="{BB962C8B-B14F-4D97-AF65-F5344CB8AC3E}">
        <p14:creationId xmlns:p14="http://schemas.microsoft.com/office/powerpoint/2010/main" val="40975289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EE8F5A4B-4F29-4ED9-8C54-4DB04A526D20}"/>
              </a:ext>
            </a:extLst>
          </p:cNvPr>
          <p:cNvSpPr>
            <a:spLocks noGrp="1"/>
          </p:cNvSpPr>
          <p:nvPr>
            <p:ph type="title"/>
          </p:nvPr>
        </p:nvSpPr>
        <p:spPr>
          <a:xfrm>
            <a:off x="1922107" y="486128"/>
            <a:ext cx="9827070" cy="1725057"/>
          </a:xfrm>
        </p:spPr>
        <p:txBody>
          <a:bodyPr>
            <a:normAutofit fontScale="90000"/>
          </a:bodyPr>
          <a:lstStyle/>
          <a:p>
            <a:r>
              <a:rPr lang="en-US" dirty="0"/>
              <a:t>Threshold Preferences: Adjustable Query type only</a:t>
            </a:r>
            <a:br>
              <a:rPr lang="en-US" dirty="0"/>
            </a:br>
            <a:br>
              <a:rPr lang="en-US" dirty="0"/>
            </a:br>
            <a:endParaRPr lang="en-US" dirty="0"/>
          </a:p>
        </p:txBody>
      </p:sp>
      <p:sp>
        <p:nvSpPr>
          <p:cNvPr id="30" name="Content Placeholder 2">
            <a:extLst>
              <a:ext uri="{FF2B5EF4-FFF2-40B4-BE49-F238E27FC236}">
                <a16:creationId xmlns:a16="http://schemas.microsoft.com/office/drawing/2014/main" id="{AFD18FD8-5F11-44F0-9967-EAF4BA3C0A6E}"/>
              </a:ext>
            </a:extLst>
          </p:cNvPr>
          <p:cNvSpPr>
            <a:spLocks noGrp="1"/>
          </p:cNvSpPr>
          <p:nvPr>
            <p:ph idx="1"/>
          </p:nvPr>
        </p:nvSpPr>
        <p:spPr>
          <a:xfrm>
            <a:off x="2062780" y="3158862"/>
            <a:ext cx="9237567" cy="1585563"/>
          </a:xfrm>
        </p:spPr>
        <p:txBody>
          <a:bodyPr>
            <a:normAutofit fontScale="92500" lnSpcReduction="20000"/>
          </a:bodyPr>
          <a:lstStyle/>
          <a:p>
            <a:r>
              <a:rPr lang="en-US" sz="4700" b="1" dirty="0"/>
              <a:t>Threshold Conditional</a:t>
            </a:r>
          </a:p>
          <a:p>
            <a:pPr lvl="1"/>
            <a:r>
              <a:rPr lang="en-US" sz="3300" dirty="0"/>
              <a:t>Columns from the result-set are allowed to choose.</a:t>
            </a:r>
          </a:p>
          <a:p>
            <a:pPr lvl="1"/>
            <a:endParaRPr lang="en-US" sz="3300" dirty="0"/>
          </a:p>
          <a:p>
            <a:pPr lvl="1"/>
            <a:endParaRPr lang="en-US" dirty="0"/>
          </a:p>
          <a:p>
            <a:pPr lvl="1"/>
            <a:endParaRPr lang="en-US" dirty="0"/>
          </a:p>
          <a:p>
            <a:pPr lvl="1"/>
            <a:endParaRPr lang="en-US" dirty="0"/>
          </a:p>
          <a:p>
            <a:pPr lvl="1"/>
            <a:endParaRPr lang="en-US" dirty="0"/>
          </a:p>
          <a:p>
            <a:pPr lvl="1"/>
            <a:endParaRPr lang="en-US" dirty="0"/>
          </a:p>
        </p:txBody>
      </p:sp>
      <p:pic>
        <p:nvPicPr>
          <p:cNvPr id="3" name="Picture 2">
            <a:extLst>
              <a:ext uri="{FF2B5EF4-FFF2-40B4-BE49-F238E27FC236}">
                <a16:creationId xmlns:a16="http://schemas.microsoft.com/office/drawing/2014/main" id="{2CC058F3-EC78-4A73-A236-7931B9E5386F}"/>
              </a:ext>
            </a:extLst>
          </p:cNvPr>
          <p:cNvPicPr>
            <a:picLocks noChangeAspect="1"/>
          </p:cNvPicPr>
          <p:nvPr/>
        </p:nvPicPr>
        <p:blipFill>
          <a:blip r:embed="rId2"/>
          <a:stretch>
            <a:fillRect/>
          </a:stretch>
        </p:blipFill>
        <p:spPr>
          <a:xfrm>
            <a:off x="2585472" y="5284897"/>
            <a:ext cx="8564556" cy="2847715"/>
          </a:xfrm>
          <a:prstGeom prst="rect">
            <a:avLst/>
          </a:prstGeom>
        </p:spPr>
      </p:pic>
      <p:pic>
        <p:nvPicPr>
          <p:cNvPr id="2" name="Picture 1">
            <a:extLst>
              <a:ext uri="{FF2B5EF4-FFF2-40B4-BE49-F238E27FC236}">
                <a16:creationId xmlns:a16="http://schemas.microsoft.com/office/drawing/2014/main" id="{32CD5C76-C492-4D58-9BA6-8704C01F1D80}"/>
              </a:ext>
            </a:extLst>
          </p:cNvPr>
          <p:cNvPicPr>
            <a:picLocks noChangeAspect="1"/>
          </p:cNvPicPr>
          <p:nvPr/>
        </p:nvPicPr>
        <p:blipFill>
          <a:blip r:embed="rId3"/>
          <a:stretch>
            <a:fillRect/>
          </a:stretch>
        </p:blipFill>
        <p:spPr>
          <a:xfrm>
            <a:off x="12637999" y="486128"/>
            <a:ext cx="11389715" cy="12063744"/>
          </a:xfrm>
          <a:prstGeom prst="rect">
            <a:avLst/>
          </a:prstGeom>
        </p:spPr>
      </p:pic>
      <p:sp>
        <p:nvSpPr>
          <p:cNvPr id="10" name="Rectangle: Rounded Corners 9">
            <a:extLst>
              <a:ext uri="{FF2B5EF4-FFF2-40B4-BE49-F238E27FC236}">
                <a16:creationId xmlns:a16="http://schemas.microsoft.com/office/drawing/2014/main" id="{E973D60B-F2A9-49C4-B8AA-A32C2AE6AE0C}"/>
              </a:ext>
            </a:extLst>
          </p:cNvPr>
          <p:cNvSpPr/>
          <p:nvPr/>
        </p:nvSpPr>
        <p:spPr>
          <a:xfrm>
            <a:off x="13046222" y="2352297"/>
            <a:ext cx="7381280" cy="806565"/>
          </a:xfrm>
          <a:prstGeom prst="roundRect">
            <a:avLst>
              <a:gd name="adj" fmla="val 2344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E93E4810-E695-40D0-8EC1-32643CB23B45}"/>
              </a:ext>
            </a:extLst>
          </p:cNvPr>
          <p:cNvSpPr/>
          <p:nvPr/>
        </p:nvSpPr>
        <p:spPr>
          <a:xfrm>
            <a:off x="12832549" y="6858000"/>
            <a:ext cx="10368166" cy="3415521"/>
          </a:xfrm>
          <a:prstGeom prst="roundRect">
            <a:avLst>
              <a:gd name="adj" fmla="val 858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7948782-00DB-4656-B711-B826ADD97B8D}"/>
              </a:ext>
            </a:extLst>
          </p:cNvPr>
          <p:cNvSpPr/>
          <p:nvPr/>
        </p:nvSpPr>
        <p:spPr>
          <a:xfrm>
            <a:off x="12941449" y="7357360"/>
            <a:ext cx="9683135" cy="7752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68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xEl>
                                              <p:pRg st="0" end="0"/>
                                            </p:txEl>
                                          </p:spTgt>
                                        </p:tgtEl>
                                        <p:attrNameLst>
                                          <p:attrName>style.visibility</p:attrName>
                                        </p:attrNameLst>
                                      </p:cBhvr>
                                      <p:to>
                                        <p:strVal val="visible"/>
                                      </p:to>
                                    </p:set>
                                    <p:animEffect transition="in" filter="fade">
                                      <p:cBhvr>
                                        <p:cTn id="26" dur="500"/>
                                        <p:tgtEl>
                                          <p:spTgt spid="30">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xEl>
                                              <p:pRg st="1" end="1"/>
                                            </p:txEl>
                                          </p:spTgt>
                                        </p:tgtEl>
                                        <p:attrNameLst>
                                          <p:attrName>style.visibility</p:attrName>
                                        </p:attrNameLst>
                                      </p:cBhvr>
                                      <p:to>
                                        <p:strVal val="visible"/>
                                      </p:to>
                                    </p:set>
                                    <p:animEffect transition="in" filter="fade">
                                      <p:cBhvr>
                                        <p:cTn id="29" dur="500"/>
                                        <p:tgtEl>
                                          <p:spTgt spid="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P spid="10" grpId="0" animBg="1"/>
      <p:bldP spid="11" grpId="0" animBg="1"/>
      <p:bldP spid="11" grpId="1"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EE8F5A4B-4F29-4ED9-8C54-4DB04A526D20}"/>
              </a:ext>
            </a:extLst>
          </p:cNvPr>
          <p:cNvSpPr>
            <a:spLocks noGrp="1"/>
          </p:cNvSpPr>
          <p:nvPr>
            <p:ph type="title"/>
          </p:nvPr>
        </p:nvSpPr>
        <p:spPr>
          <a:xfrm>
            <a:off x="1922107" y="486128"/>
            <a:ext cx="9827070" cy="1725057"/>
          </a:xfrm>
        </p:spPr>
        <p:txBody>
          <a:bodyPr>
            <a:normAutofit fontScale="90000"/>
          </a:bodyPr>
          <a:lstStyle/>
          <a:p>
            <a:r>
              <a:rPr lang="en-US" dirty="0"/>
              <a:t>Threshold Preferences: Adjustable Query type only</a:t>
            </a:r>
            <a:br>
              <a:rPr lang="en-US" dirty="0"/>
            </a:br>
            <a:br>
              <a:rPr lang="en-US" dirty="0"/>
            </a:br>
            <a:endParaRPr lang="en-US" dirty="0"/>
          </a:p>
        </p:txBody>
      </p:sp>
      <p:sp>
        <p:nvSpPr>
          <p:cNvPr id="31" name="Content Placeholder 2">
            <a:extLst>
              <a:ext uri="{FF2B5EF4-FFF2-40B4-BE49-F238E27FC236}">
                <a16:creationId xmlns:a16="http://schemas.microsoft.com/office/drawing/2014/main" id="{FE32D8F3-56E9-41BB-BC41-05EE78B14668}"/>
              </a:ext>
            </a:extLst>
          </p:cNvPr>
          <p:cNvSpPr txBox="1">
            <a:spLocks/>
          </p:cNvSpPr>
          <p:nvPr/>
        </p:nvSpPr>
        <p:spPr>
          <a:xfrm>
            <a:off x="2062780" y="2536166"/>
            <a:ext cx="9378240" cy="9402792"/>
          </a:xfrm>
          <a:prstGeom prst="rect">
            <a:avLst/>
          </a:prstGeom>
        </p:spPr>
        <p:txBody>
          <a:bodyPr vert="horz" lIns="91440" tIns="45720" rIns="91440" bIns="45720" rtlCol="0">
            <a:normAutofit/>
          </a:bodyPr>
          <a:lstStyle>
            <a:lvl1pPr marL="457200" indent="-457200" algn="l" defTabSz="1828800" rtl="0" eaLnBrk="1" latinLnBrk="0" hangingPunct="1">
              <a:lnSpc>
                <a:spcPct val="90000"/>
              </a:lnSpc>
              <a:spcBef>
                <a:spcPts val="0"/>
              </a:spcBef>
              <a:spcAft>
                <a:spcPts val="2400"/>
              </a:spcAft>
              <a:buFont typeface="Wingdings" panose="05000000000000000000" pitchFamily="2" charset="2"/>
              <a:buChar char="§"/>
              <a:defRPr sz="4000" kern="1200">
                <a:solidFill>
                  <a:schemeClr val="tx1"/>
                </a:solidFill>
                <a:latin typeface="+mn-lt"/>
                <a:ea typeface="+mn-ea"/>
                <a:cs typeface="+mn-cs"/>
              </a:defRPr>
            </a:lvl1pPr>
            <a:lvl2pPr marL="800100" indent="-342900" algn="l" defTabSz="1828800" rtl="0" eaLnBrk="1" latinLnBrk="0" hangingPunct="1">
              <a:lnSpc>
                <a:spcPct val="90000"/>
              </a:lnSpc>
              <a:spcBef>
                <a:spcPts val="0"/>
              </a:spcBef>
              <a:spcAft>
                <a:spcPts val="2400"/>
              </a:spcAft>
              <a:buFont typeface="Calibri" panose="020F0502020204030204" pitchFamily="34" charset="0"/>
              <a:buChar char="-"/>
              <a:defRPr sz="3600" kern="1200">
                <a:solidFill>
                  <a:schemeClr val="tx1"/>
                </a:solidFill>
                <a:latin typeface="+mn-lt"/>
                <a:ea typeface="+mn-ea"/>
                <a:cs typeface="+mn-cs"/>
              </a:defRPr>
            </a:lvl2pPr>
            <a:lvl3pPr marL="1143000" indent="-342900" algn="l" defTabSz="1828800" rtl="0" eaLnBrk="1" latinLnBrk="0" hangingPunct="1">
              <a:lnSpc>
                <a:spcPct val="90000"/>
              </a:lnSpc>
              <a:spcBef>
                <a:spcPts val="0"/>
              </a:spcBef>
              <a:spcAft>
                <a:spcPts val="2400"/>
              </a:spcAft>
              <a:buFont typeface="Calibri" panose="020F0502020204030204" pitchFamily="34" charset="0"/>
              <a:buChar char="-"/>
              <a:defRPr sz="3200" kern="1200">
                <a:solidFill>
                  <a:schemeClr val="tx1"/>
                </a:solidFill>
                <a:latin typeface="+mn-lt"/>
                <a:ea typeface="+mn-ea"/>
                <a:cs typeface="+mn-cs"/>
              </a:defRPr>
            </a:lvl3pPr>
            <a:lvl4pPr marL="1485900" indent="-342900" algn="l" defTabSz="1828800" rtl="0" eaLnBrk="1" latinLnBrk="0" hangingPunct="1">
              <a:lnSpc>
                <a:spcPct val="90000"/>
              </a:lnSpc>
              <a:spcBef>
                <a:spcPts val="0"/>
              </a:spcBef>
              <a:spcAft>
                <a:spcPts val="2400"/>
              </a:spcAft>
              <a:buFont typeface="Arial" panose="020B0604020202020204" pitchFamily="34" charset="0"/>
              <a:buChar char="•"/>
              <a:defRPr sz="2800" kern="1200">
                <a:solidFill>
                  <a:schemeClr val="tx1"/>
                </a:solidFill>
                <a:latin typeface="+mn-lt"/>
                <a:ea typeface="+mn-ea"/>
                <a:cs typeface="+mn-cs"/>
              </a:defRPr>
            </a:lvl4pPr>
            <a:lvl5pPr marL="1828800" indent="-342900" algn="l" defTabSz="1828800" rtl="0" eaLnBrk="1" latinLnBrk="0" hangingPunct="1">
              <a:lnSpc>
                <a:spcPct val="90000"/>
              </a:lnSpc>
              <a:spcBef>
                <a:spcPts val="0"/>
              </a:spcBef>
              <a:spcAft>
                <a:spcPts val="2400"/>
              </a:spcAft>
              <a:buFont typeface="Arial" panose="020B0604020202020204" pitchFamily="34" charset="0"/>
              <a:buChar char="•"/>
              <a:defRPr sz="28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b="1" dirty="0"/>
              <a:t>Threshold Comparator</a:t>
            </a:r>
          </a:p>
          <a:p>
            <a:pPr lvl="1">
              <a:lnSpc>
                <a:spcPct val="150000"/>
              </a:lnSpc>
            </a:pPr>
            <a:r>
              <a:rPr lang="en-US" sz="2800" dirty="0"/>
              <a:t>The Threshold Comparator option list is dependent on the data type from the column chosen in the Threshold Conditional.</a:t>
            </a:r>
            <a:br>
              <a:rPr lang="en-US" b="1" dirty="0"/>
            </a:br>
            <a:endParaRPr lang="en-US" dirty="0"/>
          </a:p>
          <a:p>
            <a:pPr lvl="1"/>
            <a:endParaRPr lang="en-US" dirty="0"/>
          </a:p>
          <a:p>
            <a:pPr lvl="1"/>
            <a:endParaRPr lang="en-US" dirty="0"/>
          </a:p>
          <a:p>
            <a:pPr lvl="1"/>
            <a:endParaRPr lang="en-US" dirty="0"/>
          </a:p>
          <a:p>
            <a:pPr lvl="1"/>
            <a:r>
              <a:rPr lang="en-US" sz="2800" dirty="0"/>
              <a:t>E.g.- Numeric:</a:t>
            </a:r>
          </a:p>
          <a:p>
            <a:pPr lvl="1"/>
            <a:endParaRPr lang="en-US" dirty="0"/>
          </a:p>
          <a:p>
            <a:pPr lvl="1"/>
            <a:endParaRPr lang="en-US" dirty="0"/>
          </a:p>
        </p:txBody>
      </p:sp>
      <p:pic>
        <p:nvPicPr>
          <p:cNvPr id="11" name="Picture 10">
            <a:extLst>
              <a:ext uri="{FF2B5EF4-FFF2-40B4-BE49-F238E27FC236}">
                <a16:creationId xmlns:a16="http://schemas.microsoft.com/office/drawing/2014/main" id="{04C7AA2D-6584-483B-B5A2-3A5DA43DC823}"/>
              </a:ext>
            </a:extLst>
          </p:cNvPr>
          <p:cNvPicPr>
            <a:picLocks noChangeAspect="1"/>
          </p:cNvPicPr>
          <p:nvPr/>
        </p:nvPicPr>
        <p:blipFill>
          <a:blip r:embed="rId2"/>
          <a:stretch>
            <a:fillRect/>
          </a:stretch>
        </p:blipFill>
        <p:spPr>
          <a:xfrm>
            <a:off x="2445048" y="5364540"/>
            <a:ext cx="9414068" cy="3174009"/>
          </a:xfrm>
          <a:prstGeom prst="rect">
            <a:avLst/>
          </a:prstGeom>
        </p:spPr>
      </p:pic>
      <p:pic>
        <p:nvPicPr>
          <p:cNvPr id="5" name="Picture 4">
            <a:extLst>
              <a:ext uri="{FF2B5EF4-FFF2-40B4-BE49-F238E27FC236}">
                <a16:creationId xmlns:a16="http://schemas.microsoft.com/office/drawing/2014/main" id="{01C3CDC9-9EB3-45AC-A2F1-97B11CAA99C0}"/>
              </a:ext>
            </a:extLst>
          </p:cNvPr>
          <p:cNvPicPr>
            <a:picLocks noChangeAspect="1"/>
          </p:cNvPicPr>
          <p:nvPr/>
        </p:nvPicPr>
        <p:blipFill>
          <a:blip r:embed="rId3"/>
          <a:stretch>
            <a:fillRect/>
          </a:stretch>
        </p:blipFill>
        <p:spPr>
          <a:xfrm>
            <a:off x="2445048" y="9350141"/>
            <a:ext cx="8216358" cy="2341763"/>
          </a:xfrm>
          <a:prstGeom prst="rect">
            <a:avLst/>
          </a:prstGeom>
        </p:spPr>
      </p:pic>
      <p:pic>
        <p:nvPicPr>
          <p:cNvPr id="8" name="Picture 7">
            <a:extLst>
              <a:ext uri="{FF2B5EF4-FFF2-40B4-BE49-F238E27FC236}">
                <a16:creationId xmlns:a16="http://schemas.microsoft.com/office/drawing/2014/main" id="{55D3F4AF-2210-47E8-8727-51D525300142}"/>
              </a:ext>
            </a:extLst>
          </p:cNvPr>
          <p:cNvPicPr>
            <a:picLocks noChangeAspect="1"/>
          </p:cNvPicPr>
          <p:nvPr/>
        </p:nvPicPr>
        <p:blipFill>
          <a:blip r:embed="rId4"/>
          <a:stretch>
            <a:fillRect/>
          </a:stretch>
        </p:blipFill>
        <p:spPr>
          <a:xfrm>
            <a:off x="12604428" y="486128"/>
            <a:ext cx="11389715" cy="12063744"/>
          </a:xfrm>
          <a:prstGeom prst="rect">
            <a:avLst/>
          </a:prstGeom>
        </p:spPr>
      </p:pic>
      <p:sp>
        <p:nvSpPr>
          <p:cNvPr id="9" name="Rectangle: Rounded Corners 8">
            <a:extLst>
              <a:ext uri="{FF2B5EF4-FFF2-40B4-BE49-F238E27FC236}">
                <a16:creationId xmlns:a16="http://schemas.microsoft.com/office/drawing/2014/main" id="{6CCCEB83-A240-4205-858D-09BECB284ED7}"/>
              </a:ext>
            </a:extLst>
          </p:cNvPr>
          <p:cNvSpPr/>
          <p:nvPr/>
        </p:nvSpPr>
        <p:spPr>
          <a:xfrm>
            <a:off x="13022524" y="8289984"/>
            <a:ext cx="6215316" cy="49712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3430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89A6F7E-33FF-41B2-BE0F-F8794CC8F739}"/>
              </a:ext>
            </a:extLst>
          </p:cNvPr>
          <p:cNvSpPr>
            <a:spLocks noGrp="1"/>
          </p:cNvSpPr>
          <p:nvPr>
            <p:ph type="title"/>
          </p:nvPr>
        </p:nvSpPr>
        <p:spPr>
          <a:xfrm>
            <a:off x="1922107" y="486128"/>
            <a:ext cx="8900274" cy="1725057"/>
          </a:xfrm>
        </p:spPr>
        <p:txBody>
          <a:bodyPr>
            <a:normAutofit fontScale="90000"/>
          </a:bodyPr>
          <a:lstStyle/>
          <a:p>
            <a:r>
              <a:rPr lang="en-US" dirty="0"/>
              <a:t>Threshold Preference: Custom Query type</a:t>
            </a:r>
          </a:p>
        </p:txBody>
      </p:sp>
      <p:sp>
        <p:nvSpPr>
          <p:cNvPr id="15" name="Content Placeholder 2">
            <a:extLst>
              <a:ext uri="{FF2B5EF4-FFF2-40B4-BE49-F238E27FC236}">
                <a16:creationId xmlns:a16="http://schemas.microsoft.com/office/drawing/2014/main" id="{92DC0CD2-117B-4390-BF3F-825220F0A1AC}"/>
              </a:ext>
            </a:extLst>
          </p:cNvPr>
          <p:cNvSpPr>
            <a:spLocks noGrp="1"/>
          </p:cNvSpPr>
          <p:nvPr>
            <p:ph idx="1"/>
          </p:nvPr>
        </p:nvSpPr>
        <p:spPr>
          <a:xfrm>
            <a:off x="1718625" y="2932042"/>
            <a:ext cx="9989671" cy="3762056"/>
          </a:xfrm>
        </p:spPr>
        <p:txBody>
          <a:bodyPr>
            <a:noAutofit/>
          </a:bodyPr>
          <a:lstStyle/>
          <a:p>
            <a:r>
              <a:rPr lang="en-US" b="1" dirty="0"/>
              <a:t>Default Threshold Value</a:t>
            </a:r>
          </a:p>
          <a:p>
            <a:pPr lvl="1">
              <a:lnSpc>
                <a:spcPct val="150000"/>
              </a:lnSpc>
            </a:pPr>
            <a:r>
              <a:rPr lang="en-US" sz="2800" dirty="0"/>
              <a:t>The </a:t>
            </a:r>
            <a:r>
              <a:rPr lang="en-US" sz="2800" b="1" dirty="0"/>
              <a:t>Default Threshold Value</a:t>
            </a:r>
            <a:r>
              <a:rPr lang="en-US" sz="2800" dirty="0"/>
              <a:t> text field will be validated based on the data type from the column chosen from </a:t>
            </a:r>
            <a:r>
              <a:rPr lang="en-US" sz="2800" b="1" dirty="0"/>
              <a:t>Threshold Conditional.</a:t>
            </a:r>
          </a:p>
          <a:p>
            <a:pPr lvl="1">
              <a:lnSpc>
                <a:spcPct val="150000"/>
              </a:lnSpc>
            </a:pPr>
            <a:br>
              <a:rPr lang="en-US" sz="2800" dirty="0"/>
            </a:br>
            <a:endParaRPr lang="en-US" sz="2800" dirty="0"/>
          </a:p>
          <a:p>
            <a:pPr lvl="1"/>
            <a:endParaRPr lang="en-US" sz="2800" dirty="0"/>
          </a:p>
          <a:p>
            <a:pPr lvl="1"/>
            <a:endParaRPr lang="en-US" sz="2800" dirty="0"/>
          </a:p>
        </p:txBody>
      </p:sp>
      <p:pic>
        <p:nvPicPr>
          <p:cNvPr id="7" name="Picture 6">
            <a:extLst>
              <a:ext uri="{FF2B5EF4-FFF2-40B4-BE49-F238E27FC236}">
                <a16:creationId xmlns:a16="http://schemas.microsoft.com/office/drawing/2014/main" id="{6FB71B98-D435-48C8-AD42-17431E427B25}"/>
              </a:ext>
            </a:extLst>
          </p:cNvPr>
          <p:cNvPicPr>
            <a:picLocks noChangeAspect="1"/>
          </p:cNvPicPr>
          <p:nvPr/>
        </p:nvPicPr>
        <p:blipFill>
          <a:blip r:embed="rId3"/>
          <a:stretch>
            <a:fillRect/>
          </a:stretch>
        </p:blipFill>
        <p:spPr>
          <a:xfrm>
            <a:off x="12604428" y="486128"/>
            <a:ext cx="11389715" cy="12063744"/>
          </a:xfrm>
          <a:prstGeom prst="rect">
            <a:avLst/>
          </a:prstGeom>
        </p:spPr>
      </p:pic>
      <p:sp>
        <p:nvSpPr>
          <p:cNvPr id="8" name="Rectangle: Rounded Corners 7">
            <a:extLst>
              <a:ext uri="{FF2B5EF4-FFF2-40B4-BE49-F238E27FC236}">
                <a16:creationId xmlns:a16="http://schemas.microsoft.com/office/drawing/2014/main" id="{5F4A2BC6-C25E-44D5-BB48-D838A4AFCBCF}"/>
              </a:ext>
            </a:extLst>
          </p:cNvPr>
          <p:cNvSpPr/>
          <p:nvPr/>
        </p:nvSpPr>
        <p:spPr>
          <a:xfrm>
            <a:off x="12976712" y="8710721"/>
            <a:ext cx="10013418" cy="5864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790946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89A6F7E-33FF-41B2-BE0F-F8794CC8F739}"/>
              </a:ext>
            </a:extLst>
          </p:cNvPr>
          <p:cNvSpPr>
            <a:spLocks noGrp="1"/>
          </p:cNvSpPr>
          <p:nvPr>
            <p:ph type="title"/>
          </p:nvPr>
        </p:nvSpPr>
        <p:spPr>
          <a:xfrm>
            <a:off x="1922107" y="486128"/>
            <a:ext cx="8900274" cy="1725057"/>
          </a:xfrm>
        </p:spPr>
        <p:txBody>
          <a:bodyPr>
            <a:normAutofit fontScale="90000"/>
          </a:bodyPr>
          <a:lstStyle/>
          <a:p>
            <a:r>
              <a:rPr lang="en-US" dirty="0"/>
              <a:t>Threshold Preference: Custom Query type</a:t>
            </a:r>
          </a:p>
        </p:txBody>
      </p:sp>
      <p:sp>
        <p:nvSpPr>
          <p:cNvPr id="5" name="Rectangle 4">
            <a:extLst>
              <a:ext uri="{FF2B5EF4-FFF2-40B4-BE49-F238E27FC236}">
                <a16:creationId xmlns:a16="http://schemas.microsoft.com/office/drawing/2014/main" id="{3511C011-61F8-46AC-BF05-826A43940472}"/>
              </a:ext>
            </a:extLst>
          </p:cNvPr>
          <p:cNvSpPr/>
          <p:nvPr/>
        </p:nvSpPr>
        <p:spPr>
          <a:xfrm>
            <a:off x="1351722" y="6467921"/>
            <a:ext cx="8620414" cy="4062651"/>
          </a:xfrm>
          <a:prstGeom prst="rect">
            <a:avLst/>
          </a:prstGeom>
        </p:spPr>
        <p:txBody>
          <a:bodyPr wrap="square">
            <a:spAutoFit/>
          </a:bodyPr>
          <a:lstStyle/>
          <a:p>
            <a:endParaRPr lang="en-US" b="1" dirty="0"/>
          </a:p>
          <a:p>
            <a:endParaRPr lang="en-US" b="1" dirty="0"/>
          </a:p>
          <a:p>
            <a:pPr marL="571500" indent="-571500">
              <a:buFont typeface="Wingdings" panose="05000000000000000000" pitchFamily="2" charset="2"/>
              <a:buChar char="§"/>
            </a:pPr>
            <a:r>
              <a:rPr lang="en-US" b="1" dirty="0"/>
              <a:t>Extra Condition: (AND/OR)</a:t>
            </a:r>
          </a:p>
          <a:p>
            <a:endParaRPr lang="en-US" b="1" dirty="0"/>
          </a:p>
          <a:p>
            <a:endParaRPr lang="en-US" b="1" dirty="0"/>
          </a:p>
          <a:p>
            <a:endParaRPr lang="en-US" b="1" dirty="0"/>
          </a:p>
        </p:txBody>
      </p:sp>
      <p:sp>
        <p:nvSpPr>
          <p:cNvPr id="14" name="Rectangle 13">
            <a:extLst>
              <a:ext uri="{FF2B5EF4-FFF2-40B4-BE49-F238E27FC236}">
                <a16:creationId xmlns:a16="http://schemas.microsoft.com/office/drawing/2014/main" id="{E53C1C60-5C14-46C1-A232-59233E267BFD}"/>
              </a:ext>
            </a:extLst>
          </p:cNvPr>
          <p:cNvSpPr/>
          <p:nvPr/>
        </p:nvSpPr>
        <p:spPr>
          <a:xfrm>
            <a:off x="1351722" y="2405270"/>
            <a:ext cx="9899374" cy="4724370"/>
          </a:xfrm>
          <a:prstGeom prst="rect">
            <a:avLst/>
          </a:prstGeom>
        </p:spPr>
        <p:txBody>
          <a:bodyPr wrap="square">
            <a:spAutoFit/>
          </a:bodyPr>
          <a:lstStyle/>
          <a:p>
            <a:endParaRPr lang="en-US" b="1" dirty="0"/>
          </a:p>
          <a:p>
            <a:pPr marL="571500" indent="-571500">
              <a:buFont typeface="Wingdings" panose="05000000000000000000" pitchFamily="2" charset="2"/>
              <a:buChar char="§"/>
            </a:pPr>
            <a:r>
              <a:rPr lang="en-US" b="1" dirty="0"/>
              <a:t>Unit Label text box examples</a:t>
            </a:r>
          </a:p>
          <a:p>
            <a:endParaRPr lang="en-US" b="1" dirty="0"/>
          </a:p>
          <a:p>
            <a:endParaRPr lang="en-US" b="1" dirty="0"/>
          </a:p>
          <a:p>
            <a:endParaRPr lang="en-US" b="1" dirty="0"/>
          </a:p>
          <a:p>
            <a:endParaRPr lang="en-US" b="1" dirty="0"/>
          </a:p>
          <a:p>
            <a:endParaRPr lang="en-US" b="1" dirty="0"/>
          </a:p>
        </p:txBody>
      </p:sp>
      <p:pic>
        <p:nvPicPr>
          <p:cNvPr id="8" name="Picture 7">
            <a:extLst>
              <a:ext uri="{FF2B5EF4-FFF2-40B4-BE49-F238E27FC236}">
                <a16:creationId xmlns:a16="http://schemas.microsoft.com/office/drawing/2014/main" id="{15AFCB62-CFC3-4E9A-AEAC-E308D82D3483}"/>
              </a:ext>
            </a:extLst>
          </p:cNvPr>
          <p:cNvPicPr>
            <a:picLocks noChangeAspect="1"/>
          </p:cNvPicPr>
          <p:nvPr/>
        </p:nvPicPr>
        <p:blipFill>
          <a:blip r:embed="rId2"/>
          <a:stretch>
            <a:fillRect/>
          </a:stretch>
        </p:blipFill>
        <p:spPr>
          <a:xfrm>
            <a:off x="2083609" y="3920822"/>
            <a:ext cx="2122632" cy="2423602"/>
          </a:xfrm>
          <a:prstGeom prst="rect">
            <a:avLst/>
          </a:prstGeom>
        </p:spPr>
      </p:pic>
      <p:pic>
        <p:nvPicPr>
          <p:cNvPr id="10" name="Picture 9">
            <a:extLst>
              <a:ext uri="{FF2B5EF4-FFF2-40B4-BE49-F238E27FC236}">
                <a16:creationId xmlns:a16="http://schemas.microsoft.com/office/drawing/2014/main" id="{D04FCE03-161B-4E51-B190-27E5F5318F9B}"/>
              </a:ext>
            </a:extLst>
          </p:cNvPr>
          <p:cNvPicPr>
            <a:picLocks noChangeAspect="1"/>
          </p:cNvPicPr>
          <p:nvPr/>
        </p:nvPicPr>
        <p:blipFill>
          <a:blip r:embed="rId3"/>
          <a:stretch>
            <a:fillRect/>
          </a:stretch>
        </p:blipFill>
        <p:spPr>
          <a:xfrm>
            <a:off x="12587803" y="486128"/>
            <a:ext cx="11389715" cy="12063744"/>
          </a:xfrm>
          <a:prstGeom prst="rect">
            <a:avLst/>
          </a:prstGeom>
        </p:spPr>
      </p:pic>
      <p:sp>
        <p:nvSpPr>
          <p:cNvPr id="11" name="Rectangle: Rounded Corners 10">
            <a:extLst>
              <a:ext uri="{FF2B5EF4-FFF2-40B4-BE49-F238E27FC236}">
                <a16:creationId xmlns:a16="http://schemas.microsoft.com/office/drawing/2014/main" id="{07903DAE-5B54-47D2-A674-29C51EAD876F}"/>
              </a:ext>
            </a:extLst>
          </p:cNvPr>
          <p:cNvSpPr/>
          <p:nvPr/>
        </p:nvSpPr>
        <p:spPr>
          <a:xfrm>
            <a:off x="13027631" y="9250544"/>
            <a:ext cx="9376290" cy="5175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136D3EC-5E16-4127-9875-DA732E3A3B82}"/>
              </a:ext>
            </a:extLst>
          </p:cNvPr>
          <p:cNvSpPr/>
          <p:nvPr/>
        </p:nvSpPr>
        <p:spPr>
          <a:xfrm>
            <a:off x="13027631" y="9872780"/>
            <a:ext cx="4093085" cy="355963"/>
          </a:xfrm>
          <a:prstGeom prst="roundRect">
            <a:avLst>
              <a:gd name="adj" fmla="val 2344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4FC7EBE-47B3-42BE-A5CB-A8D1E6A317C4}"/>
              </a:ext>
            </a:extLst>
          </p:cNvPr>
          <p:cNvPicPr>
            <a:picLocks noChangeAspect="1"/>
          </p:cNvPicPr>
          <p:nvPr/>
        </p:nvPicPr>
        <p:blipFill>
          <a:blip r:embed="rId4"/>
          <a:stretch>
            <a:fillRect/>
          </a:stretch>
        </p:blipFill>
        <p:spPr>
          <a:xfrm>
            <a:off x="1690120" y="8794800"/>
            <a:ext cx="10295804" cy="2397491"/>
          </a:xfrm>
          <a:prstGeom prst="rect">
            <a:avLst/>
          </a:prstGeom>
        </p:spPr>
      </p:pic>
    </p:spTree>
    <p:extLst>
      <p:ext uri="{BB962C8B-B14F-4D97-AF65-F5344CB8AC3E}">
        <p14:creationId xmlns:p14="http://schemas.microsoft.com/office/powerpoint/2010/main" val="1510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1" grpId="0" animBg="1"/>
      <p:bldP spid="11" grpId="1"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EE8F5A4B-4F29-4ED9-8C54-4DB04A526D20}"/>
              </a:ext>
            </a:extLst>
          </p:cNvPr>
          <p:cNvSpPr>
            <a:spLocks noGrp="1"/>
          </p:cNvSpPr>
          <p:nvPr>
            <p:ph type="title"/>
          </p:nvPr>
        </p:nvSpPr>
        <p:spPr>
          <a:xfrm>
            <a:off x="628144" y="486129"/>
            <a:ext cx="18406305" cy="1084988"/>
          </a:xfrm>
        </p:spPr>
        <p:txBody>
          <a:bodyPr>
            <a:normAutofit fontScale="90000"/>
          </a:bodyPr>
          <a:lstStyle/>
          <a:p>
            <a:r>
              <a:rPr lang="en-US" dirty="0"/>
              <a:t>Alert Preference for both Threshold Query Types</a:t>
            </a:r>
          </a:p>
        </p:txBody>
      </p:sp>
      <p:sp>
        <p:nvSpPr>
          <p:cNvPr id="22" name="Rounded Rectangular Callout 8">
            <a:extLst>
              <a:ext uri="{FF2B5EF4-FFF2-40B4-BE49-F238E27FC236}">
                <a16:creationId xmlns:a16="http://schemas.microsoft.com/office/drawing/2014/main" id="{70E0D7F9-90FB-4AFF-AA94-0367DFD4CF9C}"/>
              </a:ext>
            </a:extLst>
          </p:cNvPr>
          <p:cNvSpPr/>
          <p:nvPr/>
        </p:nvSpPr>
        <p:spPr>
          <a:xfrm>
            <a:off x="3317562" y="2985849"/>
            <a:ext cx="8496463" cy="5803641"/>
          </a:xfrm>
          <a:prstGeom prst="wedgeRoundRectCallout">
            <a:avLst>
              <a:gd name="adj1" fmla="val 63972"/>
              <a:gd name="adj2" fmla="val 4206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marL="457200" indent="-457200" fontAlgn="base">
              <a:buFont typeface="Arial" panose="020B0604020202020204" pitchFamily="34" charset="0"/>
              <a:buChar char="•"/>
            </a:pPr>
            <a:endParaRPr lang="en-US" sz="2800" dirty="0"/>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r>
              <a:rPr lang="en-US" sz="2800" b="1" dirty="0">
                <a:ln w="0"/>
                <a:solidFill>
                  <a:schemeClr val="tx1"/>
                </a:solidFill>
                <a:effectLst>
                  <a:outerShdw blurRad="38100" dist="19050" dir="2700000" algn="tl" rotWithShape="0">
                    <a:schemeClr val="dk1">
                      <a:alpha val="40000"/>
                    </a:schemeClr>
                  </a:outerShdw>
                </a:effectLst>
              </a:rPr>
              <a:t>Display result in alert</a:t>
            </a:r>
            <a:r>
              <a:rPr lang="en-US" sz="2800" dirty="0">
                <a:ln w="0"/>
                <a:solidFill>
                  <a:schemeClr val="tx1"/>
                </a:solidFill>
                <a:effectLst>
                  <a:outerShdw blurRad="38100" dist="19050" dir="2700000" algn="tl" rotWithShape="0">
                    <a:schemeClr val="dk1">
                      <a:alpha val="40000"/>
                    </a:schemeClr>
                  </a:outerShdw>
                </a:effectLst>
              </a:rPr>
              <a:t>:- </a:t>
            </a:r>
          </a:p>
          <a:p>
            <a:pPr marL="1054100" lvl="1" indent="-457200">
              <a:lnSpc>
                <a:spcPct val="150000"/>
              </a:lnSpc>
              <a:buClr>
                <a:srgbClr val="000000"/>
              </a:buClr>
              <a:buSzPts val="1400"/>
              <a:buFont typeface="Wingdings" panose="05000000000000000000" pitchFamily="2" charset="2"/>
              <a:buChar char="§"/>
            </a:pPr>
            <a:r>
              <a:rPr lang="en-US" sz="2800" dirty="0"/>
              <a:t>An option to choose whether to display the returned query result-set in the alert message.</a:t>
            </a:r>
          </a:p>
          <a:p>
            <a:pPr marL="1054100" lvl="1" indent="-457200">
              <a:lnSpc>
                <a:spcPct val="150000"/>
              </a:lnSpc>
              <a:buClr>
                <a:srgbClr val="000000"/>
              </a:buClr>
              <a:buSzPts val="1400"/>
              <a:buFont typeface="Wingdings" panose="05000000000000000000" pitchFamily="2" charset="2"/>
              <a:buChar char="§"/>
            </a:pPr>
            <a:r>
              <a:rPr lang="en-US" sz="2800" dirty="0"/>
              <a:t>If 'Yes’ is selected, the result-set of the returned query is displayed in the alert center with a limited number of columns.</a:t>
            </a:r>
          </a:p>
          <a:p>
            <a:pPr marL="1054100" lvl="1" indent="-457200">
              <a:lnSpc>
                <a:spcPct val="150000"/>
              </a:lnSpc>
              <a:buClr>
                <a:srgbClr val="000000"/>
              </a:buClr>
              <a:buSzPts val="1400"/>
              <a:buFont typeface="Wingdings" panose="05000000000000000000" pitchFamily="2" charset="2"/>
              <a:buChar char="§"/>
            </a:pPr>
            <a:r>
              <a:rPr lang="en-US" sz="2800" dirty="0"/>
              <a:t>If ‘No’ is selected, the alert will contain the Threshold Name and Threshold Description</a:t>
            </a:r>
          </a:p>
          <a:p>
            <a:pPr marL="1054100" lvl="1" indent="-457200">
              <a:buClr>
                <a:srgbClr val="000000"/>
              </a:buClr>
              <a:buSzPts val="1400"/>
              <a:buFont typeface="Wingdings" panose="05000000000000000000" pitchFamily="2" charset="2"/>
              <a:buChar char="§"/>
            </a:pPr>
            <a:endParaRPr lang="en-US" sz="2800" dirty="0"/>
          </a:p>
          <a:p>
            <a:pPr marL="1054100" lvl="1" indent="-457200">
              <a:buClr>
                <a:srgbClr val="000000"/>
              </a:buClr>
              <a:buSzPts val="1400"/>
              <a:buFont typeface="Wingdings" panose="05000000000000000000" pitchFamily="2" charset="2"/>
              <a:buChar char="§"/>
            </a:pPr>
            <a:endParaRPr lang="en-US" sz="2800" dirty="0"/>
          </a:p>
          <a:p>
            <a:pPr lvl="1" fontAlgn="base"/>
            <a:endParaRPr lang="en-US" sz="2800" dirty="0"/>
          </a:p>
          <a:p>
            <a:pPr lvl="1" fontAlgn="base"/>
            <a:endParaRPr lang="en-US" sz="2800" dirty="0"/>
          </a:p>
          <a:p>
            <a:pPr lvl="1" fontAlgn="base"/>
            <a:endParaRPr lang="en-US" sz="2800" dirty="0"/>
          </a:p>
          <a:p>
            <a:pPr lvl="1" fontAlgn="base"/>
            <a:endParaRPr lang="en-US" sz="2800" dirty="0"/>
          </a:p>
          <a:p>
            <a:pPr lvl="1" fontAlgn="base"/>
            <a:endParaRPr lang="en-US" sz="2800" dirty="0"/>
          </a:p>
          <a:p>
            <a:pPr marL="457200" indent="-457200">
              <a:buFont typeface="Arial" panose="020B0604020202020204" pitchFamily="34" charset="0"/>
              <a:buChar char="•"/>
            </a:pPr>
            <a:endParaRPr lang="en-US" sz="2800" dirty="0">
              <a:ln w="0"/>
              <a:solidFill>
                <a:schemeClr val="tx1"/>
              </a:solidFill>
              <a:effectLst>
                <a:outerShdw blurRad="38100" dist="19050" dir="2700000" algn="tl" rotWithShape="0">
                  <a:schemeClr val="dk1">
                    <a:alpha val="40000"/>
                  </a:schemeClr>
                </a:outerShdw>
              </a:effectLst>
            </a:endParaRPr>
          </a:p>
          <a:p>
            <a:endParaRPr lang="en-GB" sz="280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036A5832-0AB3-4D72-80F6-A8DD82439B42}"/>
              </a:ext>
            </a:extLst>
          </p:cNvPr>
          <p:cNvPicPr>
            <a:picLocks noChangeAspect="1"/>
          </p:cNvPicPr>
          <p:nvPr/>
        </p:nvPicPr>
        <p:blipFill>
          <a:blip r:embed="rId2"/>
          <a:stretch>
            <a:fillRect/>
          </a:stretch>
        </p:blipFill>
        <p:spPr>
          <a:xfrm>
            <a:off x="13071129" y="1538551"/>
            <a:ext cx="10953694" cy="10866234"/>
          </a:xfrm>
          <a:prstGeom prst="rect">
            <a:avLst/>
          </a:prstGeom>
        </p:spPr>
      </p:pic>
      <p:sp>
        <p:nvSpPr>
          <p:cNvPr id="7" name="Rectangle: Rounded Corners 6">
            <a:extLst>
              <a:ext uri="{FF2B5EF4-FFF2-40B4-BE49-F238E27FC236}">
                <a16:creationId xmlns:a16="http://schemas.microsoft.com/office/drawing/2014/main" id="{025C2AE2-9161-46EB-8EDF-4200BCF2ED55}"/>
              </a:ext>
            </a:extLst>
          </p:cNvPr>
          <p:cNvSpPr/>
          <p:nvPr/>
        </p:nvSpPr>
        <p:spPr>
          <a:xfrm>
            <a:off x="13415613" y="7410207"/>
            <a:ext cx="9579661" cy="3348320"/>
          </a:xfrm>
          <a:prstGeom prst="roundRect">
            <a:avLst>
              <a:gd name="adj" fmla="val 858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400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EE8F5A4B-4F29-4ED9-8C54-4DB04A526D20}"/>
              </a:ext>
            </a:extLst>
          </p:cNvPr>
          <p:cNvSpPr>
            <a:spLocks noGrp="1"/>
          </p:cNvSpPr>
          <p:nvPr>
            <p:ph type="title"/>
          </p:nvPr>
        </p:nvSpPr>
        <p:spPr>
          <a:xfrm>
            <a:off x="628144" y="486129"/>
            <a:ext cx="18406305" cy="1084988"/>
          </a:xfrm>
        </p:spPr>
        <p:txBody>
          <a:bodyPr>
            <a:normAutofit fontScale="90000"/>
          </a:bodyPr>
          <a:lstStyle/>
          <a:p>
            <a:r>
              <a:rPr lang="en-US" dirty="0"/>
              <a:t>Alert Preference for both Threshold Query Types</a:t>
            </a:r>
          </a:p>
        </p:txBody>
      </p:sp>
      <p:pic>
        <p:nvPicPr>
          <p:cNvPr id="2" name="Picture 1">
            <a:extLst>
              <a:ext uri="{FF2B5EF4-FFF2-40B4-BE49-F238E27FC236}">
                <a16:creationId xmlns:a16="http://schemas.microsoft.com/office/drawing/2014/main" id="{1F61D86C-3F1A-404D-B60F-485FF7E87819}"/>
              </a:ext>
            </a:extLst>
          </p:cNvPr>
          <p:cNvPicPr>
            <a:picLocks noChangeAspect="1"/>
          </p:cNvPicPr>
          <p:nvPr/>
        </p:nvPicPr>
        <p:blipFill>
          <a:blip r:embed="rId2"/>
          <a:stretch>
            <a:fillRect/>
          </a:stretch>
        </p:blipFill>
        <p:spPr>
          <a:xfrm>
            <a:off x="2101069" y="7025271"/>
            <a:ext cx="10604145" cy="5119612"/>
          </a:xfrm>
          <a:prstGeom prst="rect">
            <a:avLst/>
          </a:prstGeom>
        </p:spPr>
      </p:pic>
      <p:sp>
        <p:nvSpPr>
          <p:cNvPr id="8" name="Rounded Rectangular Callout 8">
            <a:extLst>
              <a:ext uri="{FF2B5EF4-FFF2-40B4-BE49-F238E27FC236}">
                <a16:creationId xmlns:a16="http://schemas.microsoft.com/office/drawing/2014/main" id="{A7ED15B0-C170-4143-BFD6-E7EF98BDCF44}"/>
              </a:ext>
            </a:extLst>
          </p:cNvPr>
          <p:cNvSpPr/>
          <p:nvPr/>
        </p:nvSpPr>
        <p:spPr>
          <a:xfrm>
            <a:off x="3656774" y="1571117"/>
            <a:ext cx="8322995" cy="5279191"/>
          </a:xfrm>
          <a:prstGeom prst="wedgeRoundRectCallout">
            <a:avLst>
              <a:gd name="adj1" fmla="val 68218"/>
              <a:gd name="adj2" fmla="val 98372"/>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marL="457200" indent="-457200" fontAlgn="base">
              <a:buFont typeface="Arial" panose="020B0604020202020204" pitchFamily="34" charset="0"/>
              <a:buChar char="•"/>
            </a:pPr>
            <a:endParaRPr lang="en-US" sz="2800" dirty="0"/>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r>
              <a:rPr lang="en-US" sz="2800" b="1" dirty="0">
                <a:ln w="0"/>
                <a:solidFill>
                  <a:schemeClr val="tx1"/>
                </a:solidFill>
                <a:effectLst>
                  <a:outerShdw blurRad="38100" dist="19050" dir="2700000" algn="tl" rotWithShape="0">
                    <a:schemeClr val="dk1">
                      <a:alpha val="40000"/>
                    </a:schemeClr>
                  </a:outerShdw>
                </a:effectLst>
              </a:rPr>
              <a:t>Result-set columns for Display:</a:t>
            </a:r>
            <a:endParaRPr lang="en-US" sz="2800" dirty="0">
              <a:ln w="0"/>
              <a:solidFill>
                <a:schemeClr val="tx1"/>
              </a:solidFill>
              <a:effectLst>
                <a:outerShdw blurRad="38100" dist="19050" dir="2700000" algn="tl" rotWithShape="0">
                  <a:schemeClr val="dk1">
                    <a:alpha val="40000"/>
                  </a:schemeClr>
                </a:outerShdw>
              </a:effectLst>
            </a:endParaRPr>
          </a:p>
          <a:p>
            <a:pPr marL="1054100" lvl="1" indent="-457200">
              <a:lnSpc>
                <a:spcPct val="150000"/>
              </a:lnSpc>
              <a:buClr>
                <a:srgbClr val="000000"/>
              </a:buClr>
              <a:buSzPts val="1400"/>
              <a:buFont typeface="Wingdings" panose="05000000000000000000" pitchFamily="2" charset="2"/>
              <a:buChar char="§"/>
            </a:pPr>
            <a:r>
              <a:rPr lang="en-US" sz="2800" dirty="0"/>
              <a:t>If </a:t>
            </a:r>
            <a:r>
              <a:rPr lang="en-US" sz="2800" b="1" dirty="0"/>
              <a:t>Yes</a:t>
            </a:r>
            <a:r>
              <a:rPr lang="en-US" sz="2800" dirty="0"/>
              <a:t> is selected for ‘Display </a:t>
            </a:r>
            <a:r>
              <a:rPr lang="en-US" sz="2800" dirty="0" err="1"/>
              <a:t>Resultset</a:t>
            </a:r>
            <a:r>
              <a:rPr lang="en-US" sz="2800" dirty="0"/>
              <a:t> in Alert’, then this option will be visible.</a:t>
            </a:r>
          </a:p>
          <a:p>
            <a:pPr marL="1054100" lvl="1" indent="-457200">
              <a:lnSpc>
                <a:spcPct val="150000"/>
              </a:lnSpc>
              <a:buClr>
                <a:srgbClr val="000000"/>
              </a:buClr>
              <a:buSzPts val="1400"/>
              <a:buFont typeface="Wingdings" panose="05000000000000000000" pitchFamily="2" charset="2"/>
              <a:buChar char="§"/>
            </a:pPr>
            <a:r>
              <a:rPr lang="en-US" sz="2800" dirty="0"/>
              <a:t>Up to 3 columns are allowed to choose from the query result-set.</a:t>
            </a:r>
          </a:p>
          <a:p>
            <a:pPr marL="2142739" lvl="2" indent="-457200">
              <a:lnSpc>
                <a:spcPct val="150000"/>
              </a:lnSpc>
              <a:buClr>
                <a:srgbClr val="000000"/>
              </a:buClr>
              <a:buSzPts val="1400"/>
              <a:buFont typeface="Wingdings" panose="05000000000000000000" pitchFamily="2" charset="2"/>
              <a:buChar char="§"/>
            </a:pPr>
            <a:r>
              <a:rPr lang="en-US" sz="2800" dirty="0"/>
              <a:t>To create a focused message.</a:t>
            </a:r>
          </a:p>
          <a:p>
            <a:pPr marL="2142739" lvl="2" indent="-457200">
              <a:lnSpc>
                <a:spcPct val="150000"/>
              </a:lnSpc>
              <a:buClr>
                <a:srgbClr val="000000"/>
              </a:buClr>
              <a:buSzPts val="1400"/>
              <a:buFont typeface="Wingdings" panose="05000000000000000000" pitchFamily="2" charset="2"/>
              <a:buChar char="§"/>
            </a:pPr>
            <a:r>
              <a:rPr lang="en-US" sz="2800" dirty="0"/>
              <a:t>Data management.</a:t>
            </a:r>
          </a:p>
          <a:p>
            <a:pPr marL="1054100" lvl="1" indent="-457200">
              <a:lnSpc>
                <a:spcPct val="150000"/>
              </a:lnSpc>
              <a:buClr>
                <a:srgbClr val="000000"/>
              </a:buClr>
              <a:buSzPts val="1400"/>
              <a:buFont typeface="Wingdings" panose="05000000000000000000" pitchFamily="2" charset="2"/>
              <a:buChar char="§"/>
            </a:pPr>
            <a:r>
              <a:rPr lang="en-US" sz="2800" dirty="0"/>
              <a:t>Result-set columns dropdown selection.</a:t>
            </a:r>
            <a:endParaRPr lang="en-US" sz="2800" b="1" dirty="0">
              <a:ln w="0"/>
              <a:solidFill>
                <a:schemeClr val="tx1"/>
              </a:solidFill>
              <a:effectLst>
                <a:outerShdw blurRad="38100" dist="19050" dir="2700000" algn="tl" rotWithShape="0">
                  <a:schemeClr val="dk1">
                    <a:alpha val="40000"/>
                  </a:schemeClr>
                </a:outerShdw>
              </a:effectLst>
            </a:endParaRPr>
          </a:p>
          <a:p>
            <a:pPr>
              <a:lnSpc>
                <a:spcPct val="150000"/>
              </a:lnSpc>
            </a:pPr>
            <a:endParaRPr lang="en-US" sz="2800" b="1" dirty="0">
              <a:ln w="0"/>
              <a:solidFill>
                <a:schemeClr val="tx1"/>
              </a:solidFill>
              <a:effectLst>
                <a:outerShdw blurRad="38100" dist="19050" dir="2700000" algn="tl" rotWithShape="0">
                  <a:schemeClr val="dk1">
                    <a:alpha val="40000"/>
                  </a:schemeClr>
                </a:outerShdw>
              </a:effectLst>
            </a:endParaRPr>
          </a:p>
          <a:p>
            <a:pPr>
              <a:lnSpc>
                <a:spcPct val="150000"/>
              </a:lnSpc>
            </a:pPr>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pPr marL="457200" indent="-457200" fontAlgn="base">
              <a:buFont typeface="Arial" panose="020B0604020202020204" pitchFamily="34" charset="0"/>
              <a:buChar char="•"/>
            </a:pPr>
            <a:endParaRPr lang="en-US" sz="2800" dirty="0"/>
          </a:p>
          <a:p>
            <a:pPr fontAlgn="base"/>
            <a:endParaRPr lang="en-US" sz="2800" dirty="0"/>
          </a:p>
          <a:p>
            <a:pPr fontAlgn="base"/>
            <a:endParaRPr lang="en-US" sz="2800" dirty="0"/>
          </a:p>
          <a:p>
            <a:pPr fontAlgn="base"/>
            <a:endParaRPr lang="en-US" sz="2800" dirty="0"/>
          </a:p>
          <a:p>
            <a:pPr fontAlgn="base"/>
            <a:endParaRPr lang="en-US" sz="2800" dirty="0"/>
          </a:p>
          <a:p>
            <a:pPr marL="457200" indent="-457200" fontAlgn="base">
              <a:buFont typeface="Arial" panose="020B0604020202020204" pitchFamily="34" charset="0"/>
              <a:buChar char="•"/>
            </a:pPr>
            <a:endParaRPr lang="en-US" sz="2800" dirty="0"/>
          </a:p>
          <a:p>
            <a:pPr fontAlgn="base"/>
            <a:endParaRPr lang="en-US" sz="2800" dirty="0"/>
          </a:p>
          <a:p>
            <a:endParaRPr lang="en-US" sz="2800" b="1" dirty="0">
              <a:ln w="0"/>
              <a:solidFill>
                <a:schemeClr val="tx1"/>
              </a:solidFill>
              <a:effectLst>
                <a:outerShdw blurRad="38100" dist="19050" dir="2700000" algn="tl" rotWithShape="0">
                  <a:schemeClr val="dk1">
                    <a:alpha val="40000"/>
                  </a:schemeClr>
                </a:outerShdw>
              </a:effectLst>
            </a:endParaRPr>
          </a:p>
          <a:p>
            <a:pPr lvl="1" fontAlgn="base"/>
            <a:endParaRPr lang="en-US" sz="2800" dirty="0"/>
          </a:p>
          <a:p>
            <a:pPr lvl="1" fontAlgn="base"/>
            <a:endParaRPr lang="en-US" sz="2800" dirty="0"/>
          </a:p>
          <a:p>
            <a:pPr lvl="1" fontAlgn="base"/>
            <a:endParaRPr lang="en-US" sz="2800" dirty="0"/>
          </a:p>
          <a:p>
            <a:pPr lvl="1" fontAlgn="base"/>
            <a:endParaRPr lang="en-US" sz="2800" dirty="0"/>
          </a:p>
          <a:p>
            <a:pPr lvl="1" fontAlgn="base"/>
            <a:endParaRPr lang="en-US" sz="2800" dirty="0"/>
          </a:p>
          <a:p>
            <a:pPr lvl="1" fontAlgn="base"/>
            <a:endParaRPr lang="en-US" sz="2800" dirty="0"/>
          </a:p>
          <a:p>
            <a:pPr lvl="1" fontAlgn="base"/>
            <a:endParaRPr lang="en-US" sz="2800" dirty="0"/>
          </a:p>
          <a:p>
            <a:pPr marL="457200" indent="-457200">
              <a:buFont typeface="Arial" panose="020B0604020202020204" pitchFamily="34" charset="0"/>
              <a:buChar char="•"/>
            </a:pPr>
            <a:endParaRPr lang="en-US" sz="2800" dirty="0">
              <a:ln w="0"/>
              <a:solidFill>
                <a:schemeClr val="tx1"/>
              </a:solidFill>
              <a:effectLst>
                <a:outerShdw blurRad="38100" dist="19050" dir="2700000" algn="tl" rotWithShape="0">
                  <a:schemeClr val="dk1">
                    <a:alpha val="40000"/>
                  </a:schemeClr>
                </a:outerShdw>
              </a:effectLst>
            </a:endParaRPr>
          </a:p>
          <a:p>
            <a:endParaRPr lang="en-GB" sz="280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51A12CCC-6E64-4B7B-BFAF-1594F8EFC0CE}"/>
              </a:ext>
            </a:extLst>
          </p:cNvPr>
          <p:cNvPicPr>
            <a:picLocks noChangeAspect="1"/>
          </p:cNvPicPr>
          <p:nvPr/>
        </p:nvPicPr>
        <p:blipFill>
          <a:blip r:embed="rId3"/>
          <a:stretch>
            <a:fillRect/>
          </a:stretch>
        </p:blipFill>
        <p:spPr>
          <a:xfrm>
            <a:off x="13597852" y="1571117"/>
            <a:ext cx="10404579" cy="11086432"/>
          </a:xfrm>
          <a:prstGeom prst="rect">
            <a:avLst/>
          </a:prstGeom>
        </p:spPr>
      </p:pic>
    </p:spTree>
    <p:extLst>
      <p:ext uri="{BB962C8B-B14F-4D97-AF65-F5344CB8AC3E}">
        <p14:creationId xmlns:p14="http://schemas.microsoft.com/office/powerpoint/2010/main" val="414229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483D-504C-4238-9F89-0E9A4D24F053}"/>
              </a:ext>
            </a:extLst>
          </p:cNvPr>
          <p:cNvSpPr>
            <a:spLocks noGrp="1"/>
          </p:cNvSpPr>
          <p:nvPr>
            <p:ph type="title"/>
          </p:nvPr>
        </p:nvSpPr>
        <p:spPr>
          <a:xfrm>
            <a:off x="1893818" y="858545"/>
            <a:ext cx="20626215" cy="1069646"/>
          </a:xfrm>
        </p:spPr>
        <p:txBody>
          <a:bodyPr>
            <a:normAutofit fontScale="90000"/>
          </a:bodyPr>
          <a:lstStyle/>
          <a:p>
            <a:br>
              <a:rPr lang="en-US" dirty="0"/>
            </a:br>
            <a:endParaRPr lang="en-US" dirty="0"/>
          </a:p>
        </p:txBody>
      </p:sp>
      <p:sp>
        <p:nvSpPr>
          <p:cNvPr id="29" name="Rectangle 28">
            <a:extLst>
              <a:ext uri="{FF2B5EF4-FFF2-40B4-BE49-F238E27FC236}">
                <a16:creationId xmlns:a16="http://schemas.microsoft.com/office/drawing/2014/main" id="{1DBE46BD-28A4-4A0A-AA1C-90588CE8FCEA}"/>
              </a:ext>
            </a:extLst>
          </p:cNvPr>
          <p:cNvSpPr/>
          <p:nvPr/>
        </p:nvSpPr>
        <p:spPr>
          <a:xfrm>
            <a:off x="1788990" y="351997"/>
            <a:ext cx="21805937" cy="2818592"/>
          </a:xfrm>
          <a:prstGeom prst="rect">
            <a:avLst/>
          </a:prstGeom>
          <a:solidFill>
            <a:schemeClr val="bg1"/>
          </a:solidFill>
        </p:spPr>
        <p:txBody>
          <a:bodyPr wrap="square">
            <a:spAutoFit/>
          </a:bodyPr>
          <a:lstStyle/>
          <a:p>
            <a:pPr>
              <a:lnSpc>
                <a:spcPct val="150000"/>
              </a:lnSpc>
            </a:pPr>
            <a:r>
              <a:rPr lang="en-US" sz="6500" b="1" dirty="0"/>
              <a:t>Saved Threshold</a:t>
            </a:r>
          </a:p>
          <a:p>
            <a:pPr marL="571500" indent="-571500">
              <a:lnSpc>
                <a:spcPct val="150000"/>
              </a:lnSpc>
              <a:buFont typeface="Arial" panose="020B0604020202020204" pitchFamily="34" charset="0"/>
              <a:buChar char="•"/>
            </a:pPr>
            <a:r>
              <a:rPr lang="en-US" sz="2800" dirty="0"/>
              <a:t>After selecting the Create button in threshold builder, the threshold attributes will be saved in the Thresholds table in Derby.</a:t>
            </a:r>
          </a:p>
          <a:p>
            <a:pPr marL="571500" indent="-571500">
              <a:lnSpc>
                <a:spcPct val="150000"/>
              </a:lnSpc>
              <a:buFont typeface="Arial" panose="020B0604020202020204" pitchFamily="34" charset="0"/>
              <a:buChar char="•"/>
            </a:pPr>
            <a:r>
              <a:rPr lang="en-US" sz="2800" dirty="0"/>
              <a:t>The Threshold query will be saved in a file under </a:t>
            </a:r>
            <a:r>
              <a:rPr lang="en-US" sz="2800" i="1" dirty="0"/>
              <a:t>/opt/</a:t>
            </a:r>
            <a:r>
              <a:rPr lang="en-US" sz="2800" i="1" dirty="0" err="1"/>
              <a:t>vconsole</a:t>
            </a:r>
            <a:r>
              <a:rPr lang="en-US" sz="2800" i="1" dirty="0"/>
              <a:t>/thresholds</a:t>
            </a:r>
            <a:r>
              <a:rPr lang="en-US" sz="2800" dirty="0"/>
              <a:t>.</a:t>
            </a:r>
          </a:p>
        </p:txBody>
      </p:sp>
      <p:pic>
        <p:nvPicPr>
          <p:cNvPr id="8" name="Picture 7">
            <a:extLst>
              <a:ext uri="{FF2B5EF4-FFF2-40B4-BE49-F238E27FC236}">
                <a16:creationId xmlns:a16="http://schemas.microsoft.com/office/drawing/2014/main" id="{5D07229D-3790-4D35-BDF5-B1188D5191FF}"/>
              </a:ext>
            </a:extLst>
          </p:cNvPr>
          <p:cNvPicPr>
            <a:picLocks noChangeAspect="1"/>
          </p:cNvPicPr>
          <p:nvPr/>
        </p:nvPicPr>
        <p:blipFill>
          <a:blip r:embed="rId2"/>
          <a:stretch>
            <a:fillRect/>
          </a:stretch>
        </p:blipFill>
        <p:spPr>
          <a:xfrm>
            <a:off x="2078057" y="3659910"/>
            <a:ext cx="21677458" cy="1751720"/>
          </a:xfrm>
          <a:prstGeom prst="rect">
            <a:avLst/>
          </a:prstGeom>
        </p:spPr>
      </p:pic>
      <p:pic>
        <p:nvPicPr>
          <p:cNvPr id="11" name="Picture 10">
            <a:extLst>
              <a:ext uri="{FF2B5EF4-FFF2-40B4-BE49-F238E27FC236}">
                <a16:creationId xmlns:a16="http://schemas.microsoft.com/office/drawing/2014/main" id="{C1694FA6-7CD1-4E6E-B35A-C8A199D0BC81}"/>
              </a:ext>
            </a:extLst>
          </p:cNvPr>
          <p:cNvPicPr>
            <a:picLocks noChangeAspect="1"/>
          </p:cNvPicPr>
          <p:nvPr/>
        </p:nvPicPr>
        <p:blipFill>
          <a:blip r:embed="rId3"/>
          <a:stretch>
            <a:fillRect/>
          </a:stretch>
        </p:blipFill>
        <p:spPr>
          <a:xfrm>
            <a:off x="1934739" y="5881292"/>
            <a:ext cx="21729972" cy="1751720"/>
          </a:xfrm>
          <a:prstGeom prst="rect">
            <a:avLst/>
          </a:prstGeom>
        </p:spPr>
      </p:pic>
      <p:pic>
        <p:nvPicPr>
          <p:cNvPr id="17" name="Picture 16">
            <a:extLst>
              <a:ext uri="{FF2B5EF4-FFF2-40B4-BE49-F238E27FC236}">
                <a16:creationId xmlns:a16="http://schemas.microsoft.com/office/drawing/2014/main" id="{DB15D842-A2B1-4AD0-A2E3-6461997FF315}"/>
              </a:ext>
            </a:extLst>
          </p:cNvPr>
          <p:cNvPicPr>
            <a:picLocks noChangeAspect="1"/>
          </p:cNvPicPr>
          <p:nvPr/>
        </p:nvPicPr>
        <p:blipFill>
          <a:blip r:embed="rId4"/>
          <a:stretch>
            <a:fillRect/>
          </a:stretch>
        </p:blipFill>
        <p:spPr>
          <a:xfrm>
            <a:off x="2101969" y="10679008"/>
            <a:ext cx="15203737" cy="1807795"/>
          </a:xfrm>
          <a:prstGeom prst="rect">
            <a:avLst/>
          </a:prstGeom>
        </p:spPr>
      </p:pic>
      <p:sp>
        <p:nvSpPr>
          <p:cNvPr id="18" name="Rectangle 17">
            <a:extLst>
              <a:ext uri="{FF2B5EF4-FFF2-40B4-BE49-F238E27FC236}">
                <a16:creationId xmlns:a16="http://schemas.microsoft.com/office/drawing/2014/main" id="{F6C3F014-189C-402A-BFDA-88FBA9FF6113}"/>
              </a:ext>
            </a:extLst>
          </p:cNvPr>
          <p:cNvSpPr/>
          <p:nvPr/>
        </p:nvSpPr>
        <p:spPr>
          <a:xfrm>
            <a:off x="1893817" y="9250523"/>
            <a:ext cx="21166253" cy="1333570"/>
          </a:xfrm>
          <a:prstGeom prst="rect">
            <a:avLst/>
          </a:prstGeom>
        </p:spPr>
        <p:txBody>
          <a:bodyPr wrap="square">
            <a:spAutoFit/>
          </a:bodyPr>
          <a:lstStyle/>
          <a:p>
            <a:r>
              <a:rPr lang="en-US" b="1" dirty="0"/>
              <a:t>Viewing the SQL:</a:t>
            </a:r>
          </a:p>
          <a:p>
            <a:pPr marL="571500" indent="-571500">
              <a:lnSpc>
                <a:spcPct val="150000"/>
              </a:lnSpc>
              <a:buFont typeface="Wingdings" panose="05000000000000000000" pitchFamily="2" charset="2"/>
              <a:buChar char="§"/>
            </a:pPr>
            <a:r>
              <a:rPr lang="en-US" sz="2800" dirty="0"/>
              <a:t>On-clicking threshold name, user can view the SQL threshold for that particular threshold.</a:t>
            </a:r>
          </a:p>
        </p:txBody>
      </p:sp>
      <p:sp>
        <p:nvSpPr>
          <p:cNvPr id="13" name="Rectangle 12">
            <a:extLst>
              <a:ext uri="{FF2B5EF4-FFF2-40B4-BE49-F238E27FC236}">
                <a16:creationId xmlns:a16="http://schemas.microsoft.com/office/drawing/2014/main" id="{7888CBE9-F5E7-40EB-A3AE-C1E9ADE64822}"/>
              </a:ext>
            </a:extLst>
          </p:cNvPr>
          <p:cNvSpPr/>
          <p:nvPr/>
        </p:nvSpPr>
        <p:spPr>
          <a:xfrm>
            <a:off x="1972722" y="3003944"/>
            <a:ext cx="4428078" cy="754053"/>
          </a:xfrm>
          <a:prstGeom prst="rect">
            <a:avLst/>
          </a:prstGeom>
        </p:spPr>
        <p:txBody>
          <a:bodyPr wrap="square">
            <a:spAutoFit/>
          </a:bodyPr>
          <a:lstStyle/>
          <a:p>
            <a:r>
              <a:rPr lang="en-US" b="1" dirty="0"/>
              <a:t>Fixed:</a:t>
            </a:r>
          </a:p>
        </p:txBody>
      </p:sp>
      <p:sp>
        <p:nvSpPr>
          <p:cNvPr id="14" name="Rectangle 13">
            <a:extLst>
              <a:ext uri="{FF2B5EF4-FFF2-40B4-BE49-F238E27FC236}">
                <a16:creationId xmlns:a16="http://schemas.microsoft.com/office/drawing/2014/main" id="{DB08BE08-072A-4356-A1C9-ADD616C0E3BA}"/>
              </a:ext>
            </a:extLst>
          </p:cNvPr>
          <p:cNvSpPr/>
          <p:nvPr/>
        </p:nvSpPr>
        <p:spPr>
          <a:xfrm>
            <a:off x="1893818" y="5276192"/>
            <a:ext cx="2784352" cy="754053"/>
          </a:xfrm>
          <a:prstGeom prst="rect">
            <a:avLst/>
          </a:prstGeom>
        </p:spPr>
        <p:txBody>
          <a:bodyPr wrap="none">
            <a:spAutoFit/>
          </a:bodyPr>
          <a:lstStyle/>
          <a:p>
            <a:r>
              <a:rPr lang="en-US" b="1" dirty="0"/>
              <a:t>Adjustable:</a:t>
            </a:r>
          </a:p>
        </p:txBody>
      </p:sp>
      <p:sp>
        <p:nvSpPr>
          <p:cNvPr id="21" name="Rectangle 20">
            <a:extLst>
              <a:ext uri="{FF2B5EF4-FFF2-40B4-BE49-F238E27FC236}">
                <a16:creationId xmlns:a16="http://schemas.microsoft.com/office/drawing/2014/main" id="{EAECD02E-AB1E-4CB0-B942-A30DF85EC6B5}"/>
              </a:ext>
            </a:extLst>
          </p:cNvPr>
          <p:cNvSpPr/>
          <p:nvPr/>
        </p:nvSpPr>
        <p:spPr>
          <a:xfrm>
            <a:off x="1893818" y="7890332"/>
            <a:ext cx="21596282" cy="1184940"/>
          </a:xfrm>
          <a:prstGeom prst="rect">
            <a:avLst/>
          </a:prstGeom>
        </p:spPr>
        <p:txBody>
          <a:bodyPr wrap="square">
            <a:spAutoFit/>
          </a:bodyPr>
          <a:lstStyle/>
          <a:p>
            <a:r>
              <a:rPr lang="en-US" b="1" dirty="0"/>
              <a:t>Delete Threshold: </a:t>
            </a:r>
          </a:p>
          <a:p>
            <a:pPr marL="457200" indent="-457200">
              <a:buFont typeface="Wingdings" panose="05000000000000000000" pitchFamily="2" charset="2"/>
              <a:buChar char="§"/>
            </a:pPr>
            <a:r>
              <a:rPr lang="en-US" sz="2800" dirty="0"/>
              <a:t>MC will remove the threshold from Derby table.</a:t>
            </a:r>
          </a:p>
        </p:txBody>
      </p:sp>
      <p:sp>
        <p:nvSpPr>
          <p:cNvPr id="15" name="Oval 14">
            <a:extLst>
              <a:ext uri="{FF2B5EF4-FFF2-40B4-BE49-F238E27FC236}">
                <a16:creationId xmlns:a16="http://schemas.microsoft.com/office/drawing/2014/main" id="{8B80162F-6389-484A-8586-6490856E52B6}"/>
              </a:ext>
            </a:extLst>
          </p:cNvPr>
          <p:cNvSpPr/>
          <p:nvPr/>
        </p:nvSpPr>
        <p:spPr>
          <a:xfrm>
            <a:off x="22673388" y="6858001"/>
            <a:ext cx="991323" cy="9574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79DB1077-B13C-439E-B1F5-F55BD53D9062}"/>
              </a:ext>
            </a:extLst>
          </p:cNvPr>
          <p:cNvCxnSpPr>
            <a:cxnSpLocks/>
          </p:cNvCxnSpPr>
          <p:nvPr/>
        </p:nvCxnSpPr>
        <p:spPr>
          <a:xfrm flipV="1">
            <a:off x="13044196" y="7890332"/>
            <a:ext cx="9408240" cy="6378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3B1C8EB-7541-495E-A81E-6ECF69E4AD1F}"/>
              </a:ext>
            </a:extLst>
          </p:cNvPr>
          <p:cNvSpPr txBox="1"/>
          <p:nvPr/>
        </p:nvSpPr>
        <p:spPr>
          <a:xfrm>
            <a:off x="3209732" y="4909005"/>
            <a:ext cx="6494106" cy="446276"/>
          </a:xfrm>
          <a:prstGeom prst="rect">
            <a:avLst/>
          </a:prstGeom>
        </p:spPr>
        <p:txBody>
          <a:bodyPr vert="horz" wrap="square" lIns="91440" tIns="45720" rIns="91440" bIns="45720" rtlCol="0" anchor="t" anchorCtr="0">
            <a:spAutoFit/>
          </a:bodyPr>
          <a:lstStyle/>
          <a:p>
            <a:pPr algn="ctr"/>
            <a:r>
              <a:rPr lang="en-US" sz="2300" b="1" dirty="0">
                <a:latin typeface="+mn-lt"/>
                <a:ea typeface="Roboto Light" charset="0"/>
                <a:cs typeface="Roboto Light" charset="0"/>
              </a:rPr>
              <a:t>CPU Us</a:t>
            </a:r>
            <a:r>
              <a:rPr lang="en-US" sz="2300" b="1" dirty="0">
                <a:highlight>
                  <a:srgbClr val="FFFFFF"/>
                </a:highlight>
                <a:latin typeface="+mn-lt"/>
                <a:ea typeface="Roboto Light" charset="0"/>
                <a:cs typeface="Roboto Light" charset="0"/>
              </a:rPr>
              <a:t>a</a:t>
            </a:r>
            <a:r>
              <a:rPr lang="en-US" sz="2300" b="1" dirty="0">
                <a:latin typeface="+mn-lt"/>
                <a:ea typeface="Roboto Light" charset="0"/>
                <a:cs typeface="Roboto Light" charset="0"/>
              </a:rPr>
              <a:t>ge</a:t>
            </a:r>
          </a:p>
        </p:txBody>
      </p:sp>
      <p:pic>
        <p:nvPicPr>
          <p:cNvPr id="31" name="Picture 30">
            <a:extLst>
              <a:ext uri="{FF2B5EF4-FFF2-40B4-BE49-F238E27FC236}">
                <a16:creationId xmlns:a16="http://schemas.microsoft.com/office/drawing/2014/main" id="{5E355700-D5A3-4DAA-B521-AB7E8CBD98F5}"/>
              </a:ext>
            </a:extLst>
          </p:cNvPr>
          <p:cNvPicPr>
            <a:picLocks noChangeAspect="1"/>
          </p:cNvPicPr>
          <p:nvPr/>
        </p:nvPicPr>
        <p:blipFill>
          <a:blip r:embed="rId5"/>
          <a:stretch>
            <a:fillRect/>
          </a:stretch>
        </p:blipFill>
        <p:spPr>
          <a:xfrm>
            <a:off x="3209732" y="4889441"/>
            <a:ext cx="2463280" cy="404923"/>
          </a:xfrm>
          <a:prstGeom prst="rect">
            <a:avLst/>
          </a:prstGeom>
        </p:spPr>
      </p:pic>
      <p:pic>
        <p:nvPicPr>
          <p:cNvPr id="32" name="Picture 31">
            <a:extLst>
              <a:ext uri="{FF2B5EF4-FFF2-40B4-BE49-F238E27FC236}">
                <a16:creationId xmlns:a16="http://schemas.microsoft.com/office/drawing/2014/main" id="{3051AFC8-9BC6-46B7-B031-AB2B34EB4B87}"/>
              </a:ext>
            </a:extLst>
          </p:cNvPr>
          <p:cNvPicPr>
            <a:picLocks noChangeAspect="1"/>
          </p:cNvPicPr>
          <p:nvPr/>
        </p:nvPicPr>
        <p:blipFill>
          <a:blip r:embed="rId5"/>
          <a:stretch>
            <a:fillRect/>
          </a:stretch>
        </p:blipFill>
        <p:spPr>
          <a:xfrm>
            <a:off x="2955121" y="7056929"/>
            <a:ext cx="2463280" cy="404923"/>
          </a:xfrm>
          <a:prstGeom prst="rect">
            <a:avLst/>
          </a:prstGeom>
        </p:spPr>
      </p:pic>
      <p:pic>
        <p:nvPicPr>
          <p:cNvPr id="33" name="Picture 32">
            <a:extLst>
              <a:ext uri="{FF2B5EF4-FFF2-40B4-BE49-F238E27FC236}">
                <a16:creationId xmlns:a16="http://schemas.microsoft.com/office/drawing/2014/main" id="{BF70B068-07FF-42E9-88CD-4027BF13ECAC}"/>
              </a:ext>
            </a:extLst>
          </p:cNvPr>
          <p:cNvPicPr>
            <a:picLocks noChangeAspect="1"/>
          </p:cNvPicPr>
          <p:nvPr/>
        </p:nvPicPr>
        <p:blipFill>
          <a:blip r:embed="rId5"/>
          <a:stretch>
            <a:fillRect/>
          </a:stretch>
        </p:blipFill>
        <p:spPr>
          <a:xfrm>
            <a:off x="3993505" y="11157933"/>
            <a:ext cx="4422707" cy="486671"/>
          </a:xfrm>
          <a:prstGeom prst="rect">
            <a:avLst/>
          </a:prstGeom>
        </p:spPr>
      </p:pic>
      <p:sp>
        <p:nvSpPr>
          <p:cNvPr id="34" name="TextBox 33">
            <a:extLst>
              <a:ext uri="{FF2B5EF4-FFF2-40B4-BE49-F238E27FC236}">
                <a16:creationId xmlns:a16="http://schemas.microsoft.com/office/drawing/2014/main" id="{E798EB31-E7DC-4089-AEC5-9094645D6494}"/>
              </a:ext>
            </a:extLst>
          </p:cNvPr>
          <p:cNvSpPr txBox="1"/>
          <p:nvPr/>
        </p:nvSpPr>
        <p:spPr>
          <a:xfrm>
            <a:off x="2957805" y="7137318"/>
            <a:ext cx="6494106" cy="446276"/>
          </a:xfrm>
          <a:prstGeom prst="rect">
            <a:avLst/>
          </a:prstGeom>
        </p:spPr>
        <p:txBody>
          <a:bodyPr vert="horz" wrap="square" lIns="91440" tIns="45720" rIns="91440" bIns="45720" rtlCol="0" anchor="t" anchorCtr="0">
            <a:spAutoFit/>
          </a:bodyPr>
          <a:lstStyle/>
          <a:p>
            <a:pPr algn="ctr"/>
            <a:r>
              <a:rPr lang="en-US" sz="2300" b="1" dirty="0">
                <a:latin typeface="+mn-lt"/>
                <a:ea typeface="Roboto Light" charset="0"/>
                <a:cs typeface="Roboto Light" charset="0"/>
              </a:rPr>
              <a:t>CPU Us</a:t>
            </a:r>
            <a:r>
              <a:rPr lang="en-US" sz="2300" b="1" dirty="0">
                <a:highlight>
                  <a:srgbClr val="FFFFFF"/>
                </a:highlight>
                <a:latin typeface="+mn-lt"/>
                <a:ea typeface="Roboto Light" charset="0"/>
                <a:cs typeface="Roboto Light" charset="0"/>
              </a:rPr>
              <a:t>a</a:t>
            </a:r>
            <a:r>
              <a:rPr lang="en-US" sz="2300" b="1" dirty="0">
                <a:latin typeface="+mn-lt"/>
                <a:ea typeface="Roboto Light" charset="0"/>
                <a:cs typeface="Roboto Light" charset="0"/>
              </a:rPr>
              <a:t>ge</a:t>
            </a:r>
          </a:p>
        </p:txBody>
      </p:sp>
      <p:sp>
        <p:nvSpPr>
          <p:cNvPr id="35" name="TextBox 34">
            <a:extLst>
              <a:ext uri="{FF2B5EF4-FFF2-40B4-BE49-F238E27FC236}">
                <a16:creationId xmlns:a16="http://schemas.microsoft.com/office/drawing/2014/main" id="{BC1B66BE-E5F4-43F9-8636-D43129EDAC24}"/>
              </a:ext>
            </a:extLst>
          </p:cNvPr>
          <p:cNvSpPr txBox="1"/>
          <p:nvPr/>
        </p:nvSpPr>
        <p:spPr>
          <a:xfrm>
            <a:off x="3963231" y="11167550"/>
            <a:ext cx="6494106" cy="446276"/>
          </a:xfrm>
          <a:prstGeom prst="rect">
            <a:avLst/>
          </a:prstGeom>
        </p:spPr>
        <p:txBody>
          <a:bodyPr vert="horz" wrap="square" lIns="91440" tIns="45720" rIns="91440" bIns="45720" rtlCol="0" anchor="t" anchorCtr="0">
            <a:spAutoFit/>
          </a:bodyPr>
          <a:lstStyle/>
          <a:p>
            <a:pPr algn="ctr"/>
            <a:r>
              <a:rPr lang="en-US" sz="2300" b="1" dirty="0">
                <a:latin typeface="+mn-lt"/>
                <a:ea typeface="Roboto Light" charset="0"/>
                <a:cs typeface="Roboto Light" charset="0"/>
              </a:rPr>
              <a:t>CPU Us</a:t>
            </a:r>
            <a:r>
              <a:rPr lang="en-US" sz="2300" b="1" dirty="0">
                <a:highlight>
                  <a:srgbClr val="FFFFFF"/>
                </a:highlight>
                <a:latin typeface="+mn-lt"/>
                <a:ea typeface="Roboto Light" charset="0"/>
                <a:cs typeface="Roboto Light" charset="0"/>
              </a:rPr>
              <a:t>a</a:t>
            </a:r>
            <a:r>
              <a:rPr lang="en-US" sz="2300" b="1" dirty="0">
                <a:latin typeface="+mn-lt"/>
                <a:ea typeface="Roboto Light" charset="0"/>
                <a:cs typeface="Roboto Light" charset="0"/>
              </a:rPr>
              <a:t>ge</a:t>
            </a:r>
          </a:p>
        </p:txBody>
      </p:sp>
      <p:pic>
        <p:nvPicPr>
          <p:cNvPr id="3" name="Picture 2">
            <a:extLst>
              <a:ext uri="{FF2B5EF4-FFF2-40B4-BE49-F238E27FC236}">
                <a16:creationId xmlns:a16="http://schemas.microsoft.com/office/drawing/2014/main" id="{C6CFEF1A-0B2D-4A83-99B2-DA02CAC7FC4A}"/>
              </a:ext>
            </a:extLst>
          </p:cNvPr>
          <p:cNvPicPr>
            <a:picLocks noChangeAspect="1"/>
          </p:cNvPicPr>
          <p:nvPr/>
        </p:nvPicPr>
        <p:blipFill>
          <a:blip r:embed="rId6"/>
          <a:stretch>
            <a:fillRect/>
          </a:stretch>
        </p:blipFill>
        <p:spPr>
          <a:xfrm>
            <a:off x="4765473" y="11595736"/>
            <a:ext cx="11084550" cy="970714"/>
          </a:xfrm>
          <a:prstGeom prst="rect">
            <a:avLst/>
          </a:prstGeom>
        </p:spPr>
      </p:pic>
    </p:spTree>
    <p:extLst>
      <p:ext uri="{BB962C8B-B14F-4D97-AF65-F5344CB8AC3E}">
        <p14:creationId xmlns:p14="http://schemas.microsoft.com/office/powerpoint/2010/main" val="856815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483D-504C-4238-9F89-0E9A4D24F053}"/>
              </a:ext>
            </a:extLst>
          </p:cNvPr>
          <p:cNvSpPr>
            <a:spLocks noGrp="1"/>
          </p:cNvSpPr>
          <p:nvPr>
            <p:ph type="title"/>
          </p:nvPr>
        </p:nvSpPr>
        <p:spPr>
          <a:xfrm>
            <a:off x="1893818" y="858545"/>
            <a:ext cx="20626215" cy="1069646"/>
          </a:xfrm>
        </p:spPr>
        <p:txBody>
          <a:bodyPr>
            <a:normAutofit fontScale="90000"/>
          </a:bodyPr>
          <a:lstStyle/>
          <a:p>
            <a:r>
              <a:rPr lang="en-US" dirty="0"/>
              <a:t>Enabled  Custom Threshold</a:t>
            </a:r>
            <a:br>
              <a:rPr lang="en-US" dirty="0"/>
            </a:br>
            <a:br>
              <a:rPr lang="en-US" dirty="0"/>
            </a:br>
            <a:endParaRPr lang="en-US" dirty="0"/>
          </a:p>
        </p:txBody>
      </p:sp>
      <p:pic>
        <p:nvPicPr>
          <p:cNvPr id="3" name="Picture 2">
            <a:extLst>
              <a:ext uri="{FF2B5EF4-FFF2-40B4-BE49-F238E27FC236}">
                <a16:creationId xmlns:a16="http://schemas.microsoft.com/office/drawing/2014/main" id="{A68BFC64-7E93-44B0-8F0B-28B8A2494466}"/>
              </a:ext>
            </a:extLst>
          </p:cNvPr>
          <p:cNvPicPr>
            <a:picLocks noChangeAspect="1"/>
          </p:cNvPicPr>
          <p:nvPr/>
        </p:nvPicPr>
        <p:blipFill>
          <a:blip r:embed="rId2"/>
          <a:stretch>
            <a:fillRect/>
          </a:stretch>
        </p:blipFill>
        <p:spPr>
          <a:xfrm>
            <a:off x="1836231" y="2945730"/>
            <a:ext cx="22317498" cy="1856249"/>
          </a:xfrm>
          <a:prstGeom prst="rect">
            <a:avLst/>
          </a:prstGeom>
        </p:spPr>
      </p:pic>
      <p:pic>
        <p:nvPicPr>
          <p:cNvPr id="4" name="Picture 3">
            <a:extLst>
              <a:ext uri="{FF2B5EF4-FFF2-40B4-BE49-F238E27FC236}">
                <a16:creationId xmlns:a16="http://schemas.microsoft.com/office/drawing/2014/main" id="{9D722852-72A6-4548-A018-4536A916A8C1}"/>
              </a:ext>
            </a:extLst>
          </p:cNvPr>
          <p:cNvPicPr>
            <a:picLocks noChangeAspect="1"/>
          </p:cNvPicPr>
          <p:nvPr/>
        </p:nvPicPr>
        <p:blipFill>
          <a:blip r:embed="rId3"/>
          <a:stretch>
            <a:fillRect/>
          </a:stretch>
        </p:blipFill>
        <p:spPr>
          <a:xfrm>
            <a:off x="1893818" y="4759276"/>
            <a:ext cx="22122122" cy="1811665"/>
          </a:xfrm>
          <a:prstGeom prst="rect">
            <a:avLst/>
          </a:prstGeom>
        </p:spPr>
      </p:pic>
      <p:sp>
        <p:nvSpPr>
          <p:cNvPr id="12" name="Rectangle 11">
            <a:extLst>
              <a:ext uri="{FF2B5EF4-FFF2-40B4-BE49-F238E27FC236}">
                <a16:creationId xmlns:a16="http://schemas.microsoft.com/office/drawing/2014/main" id="{584E4B57-4C0A-4820-B8A3-8F17618B1C31}"/>
              </a:ext>
            </a:extLst>
          </p:cNvPr>
          <p:cNvSpPr/>
          <p:nvPr/>
        </p:nvSpPr>
        <p:spPr>
          <a:xfrm>
            <a:off x="1991506" y="2101035"/>
            <a:ext cx="13134750" cy="671851"/>
          </a:xfrm>
          <a:prstGeom prst="rect">
            <a:avLst/>
          </a:prstGeom>
        </p:spPr>
        <p:txBody>
          <a:bodyPr wrap="none">
            <a:spAutoFit/>
          </a:bodyPr>
          <a:lstStyle/>
          <a:p>
            <a:pPr marL="571500" indent="-571500">
              <a:lnSpc>
                <a:spcPct val="150000"/>
              </a:lnSpc>
              <a:buFont typeface="Wingdings" panose="05000000000000000000" pitchFamily="2" charset="2"/>
              <a:buChar char="§"/>
            </a:pPr>
            <a:r>
              <a:rPr lang="en-US" sz="2800" dirty="0"/>
              <a:t>User can later enable the threshold and save it via ‘Apply’ button on thresholds page.</a:t>
            </a:r>
          </a:p>
        </p:txBody>
      </p:sp>
      <p:pic>
        <p:nvPicPr>
          <p:cNvPr id="13" name="Picture 12">
            <a:extLst>
              <a:ext uri="{FF2B5EF4-FFF2-40B4-BE49-F238E27FC236}">
                <a16:creationId xmlns:a16="http://schemas.microsoft.com/office/drawing/2014/main" id="{D3AD99BF-CC74-40F8-92C6-EF40B7059687}"/>
              </a:ext>
            </a:extLst>
          </p:cNvPr>
          <p:cNvPicPr>
            <a:picLocks noChangeAspect="1"/>
          </p:cNvPicPr>
          <p:nvPr/>
        </p:nvPicPr>
        <p:blipFill>
          <a:blip r:embed="rId4"/>
          <a:stretch>
            <a:fillRect/>
          </a:stretch>
        </p:blipFill>
        <p:spPr>
          <a:xfrm>
            <a:off x="1991506" y="6981399"/>
            <a:ext cx="14560072" cy="4323853"/>
          </a:xfrm>
          <a:prstGeom prst="rect">
            <a:avLst/>
          </a:prstGeom>
        </p:spPr>
      </p:pic>
      <p:sp>
        <p:nvSpPr>
          <p:cNvPr id="14" name="Oval 13">
            <a:extLst>
              <a:ext uri="{FF2B5EF4-FFF2-40B4-BE49-F238E27FC236}">
                <a16:creationId xmlns:a16="http://schemas.microsoft.com/office/drawing/2014/main" id="{36036FC3-7CCB-413B-86AE-ED90D6D1BA78}"/>
              </a:ext>
            </a:extLst>
          </p:cNvPr>
          <p:cNvSpPr/>
          <p:nvPr/>
        </p:nvSpPr>
        <p:spPr>
          <a:xfrm>
            <a:off x="15700595" y="6838700"/>
            <a:ext cx="850983" cy="6728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A44DB8A-EBF1-4105-B849-5B02D378DC82}"/>
              </a:ext>
            </a:extLst>
          </p:cNvPr>
          <p:cNvPicPr>
            <a:picLocks noChangeAspect="1"/>
          </p:cNvPicPr>
          <p:nvPr/>
        </p:nvPicPr>
        <p:blipFill>
          <a:blip r:embed="rId5"/>
          <a:stretch>
            <a:fillRect/>
          </a:stretch>
        </p:blipFill>
        <p:spPr>
          <a:xfrm>
            <a:off x="10650537" y="6705600"/>
            <a:ext cx="3086100" cy="304800"/>
          </a:xfrm>
          <a:prstGeom prst="rect">
            <a:avLst/>
          </a:prstGeom>
        </p:spPr>
      </p:pic>
      <p:pic>
        <p:nvPicPr>
          <p:cNvPr id="8" name="Picture 7">
            <a:extLst>
              <a:ext uri="{FF2B5EF4-FFF2-40B4-BE49-F238E27FC236}">
                <a16:creationId xmlns:a16="http://schemas.microsoft.com/office/drawing/2014/main" id="{B43253BC-7EC5-44BE-847B-68663A749853}"/>
              </a:ext>
            </a:extLst>
          </p:cNvPr>
          <p:cNvPicPr>
            <a:picLocks noChangeAspect="1"/>
          </p:cNvPicPr>
          <p:nvPr/>
        </p:nvPicPr>
        <p:blipFill>
          <a:blip r:embed="rId5"/>
          <a:stretch>
            <a:fillRect/>
          </a:stretch>
        </p:blipFill>
        <p:spPr>
          <a:xfrm>
            <a:off x="2970642" y="4240791"/>
            <a:ext cx="5588239" cy="518485"/>
          </a:xfrm>
          <a:prstGeom prst="rect">
            <a:avLst/>
          </a:prstGeom>
        </p:spPr>
      </p:pic>
      <p:pic>
        <p:nvPicPr>
          <p:cNvPr id="9" name="Picture 8">
            <a:extLst>
              <a:ext uri="{FF2B5EF4-FFF2-40B4-BE49-F238E27FC236}">
                <a16:creationId xmlns:a16="http://schemas.microsoft.com/office/drawing/2014/main" id="{4494C945-412B-4492-92BB-01CE2C6E6D6D}"/>
              </a:ext>
            </a:extLst>
          </p:cNvPr>
          <p:cNvPicPr>
            <a:picLocks noChangeAspect="1"/>
          </p:cNvPicPr>
          <p:nvPr/>
        </p:nvPicPr>
        <p:blipFill>
          <a:blip r:embed="rId5"/>
          <a:stretch>
            <a:fillRect/>
          </a:stretch>
        </p:blipFill>
        <p:spPr>
          <a:xfrm>
            <a:off x="2970642" y="6054337"/>
            <a:ext cx="5857638" cy="435713"/>
          </a:xfrm>
          <a:prstGeom prst="rect">
            <a:avLst/>
          </a:prstGeom>
        </p:spPr>
      </p:pic>
    </p:spTree>
    <p:extLst>
      <p:ext uri="{BB962C8B-B14F-4D97-AF65-F5344CB8AC3E}">
        <p14:creationId xmlns:p14="http://schemas.microsoft.com/office/powerpoint/2010/main" val="108663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483D-504C-4238-9F89-0E9A4D24F053}"/>
              </a:ext>
            </a:extLst>
          </p:cNvPr>
          <p:cNvSpPr>
            <a:spLocks noGrp="1"/>
          </p:cNvSpPr>
          <p:nvPr>
            <p:ph type="title"/>
          </p:nvPr>
        </p:nvSpPr>
        <p:spPr>
          <a:xfrm>
            <a:off x="1893819" y="858545"/>
            <a:ext cx="14210818" cy="1407577"/>
          </a:xfrm>
        </p:spPr>
        <p:txBody>
          <a:bodyPr>
            <a:normAutofit fontScale="90000"/>
          </a:bodyPr>
          <a:lstStyle/>
          <a:p>
            <a:r>
              <a:rPr lang="en-US" dirty="0"/>
              <a:t>Storage: Saving an alert</a:t>
            </a:r>
            <a:br>
              <a:rPr lang="en-US" dirty="0"/>
            </a:br>
            <a:endParaRPr lang="en-US" dirty="0"/>
          </a:p>
        </p:txBody>
      </p:sp>
      <p:sp>
        <p:nvSpPr>
          <p:cNvPr id="13" name="Rectangle 12">
            <a:extLst>
              <a:ext uri="{FF2B5EF4-FFF2-40B4-BE49-F238E27FC236}">
                <a16:creationId xmlns:a16="http://schemas.microsoft.com/office/drawing/2014/main" id="{10E6B1FC-40BB-4C1A-9BCE-92C76DEBF985}"/>
              </a:ext>
            </a:extLst>
          </p:cNvPr>
          <p:cNvSpPr/>
          <p:nvPr/>
        </p:nvSpPr>
        <p:spPr>
          <a:xfrm>
            <a:off x="1893818" y="2453929"/>
            <a:ext cx="21673548" cy="1323439"/>
          </a:xfrm>
          <a:prstGeom prst="rect">
            <a:avLst/>
          </a:prstGeom>
        </p:spPr>
        <p:txBody>
          <a:bodyPr wrap="square">
            <a:spAutoFit/>
          </a:bodyPr>
          <a:lstStyle/>
          <a:p>
            <a:pPr marL="571500" indent="-571500">
              <a:buFont typeface="Wingdings" panose="05000000000000000000" pitchFamily="2" charset="2"/>
              <a:buChar char="§"/>
            </a:pPr>
            <a:r>
              <a:rPr lang="en-US" sz="4000" dirty="0"/>
              <a:t>Whenever a threshold gets triggered, the query result-set is stored as a CLOB column in the Threshold Notification table in Derby containing Threshold ID, Timestamp etc.</a:t>
            </a:r>
          </a:p>
        </p:txBody>
      </p:sp>
      <p:sp>
        <p:nvSpPr>
          <p:cNvPr id="8" name="Title 1">
            <a:extLst>
              <a:ext uri="{FF2B5EF4-FFF2-40B4-BE49-F238E27FC236}">
                <a16:creationId xmlns:a16="http://schemas.microsoft.com/office/drawing/2014/main" id="{7CD71D9E-92DE-4449-866A-BEF71B76A01B}"/>
              </a:ext>
            </a:extLst>
          </p:cNvPr>
          <p:cNvSpPr txBox="1">
            <a:spLocks/>
          </p:cNvSpPr>
          <p:nvPr/>
        </p:nvSpPr>
        <p:spPr>
          <a:xfrm>
            <a:off x="1893818" y="4731201"/>
            <a:ext cx="11963079" cy="1307427"/>
          </a:xfrm>
          <a:prstGeom prst="rect">
            <a:avLst/>
          </a:prstGeom>
        </p:spPr>
        <p:txBody>
          <a:bodyPr vert="horz" lIns="91440" tIns="45720" rIns="91440" bIns="45720" rtlCol="0" anchor="t">
            <a:noAutofit/>
          </a:bodyPr>
          <a:lstStyle>
            <a:lvl1pPr algn="l" defTabSz="1828800" rtl="0" eaLnBrk="1" latinLnBrk="0" hangingPunct="1">
              <a:lnSpc>
                <a:spcPct val="90000"/>
              </a:lnSpc>
              <a:spcBef>
                <a:spcPct val="0"/>
              </a:spcBef>
              <a:buNone/>
              <a:defRPr sz="7200" b="1" kern="1200">
                <a:solidFill>
                  <a:schemeClr val="tx1"/>
                </a:solidFill>
                <a:latin typeface="+mj-lt"/>
                <a:ea typeface="+mj-ea"/>
                <a:cs typeface="+mj-cs"/>
              </a:defRPr>
            </a:lvl1pPr>
          </a:lstStyle>
          <a:p>
            <a:r>
              <a:rPr lang="en-US" sz="6500" dirty="0"/>
              <a:t>Data Retention</a:t>
            </a:r>
            <a:br>
              <a:rPr lang="en-US" sz="6500" dirty="0"/>
            </a:br>
            <a:endParaRPr lang="en-US" sz="6500" dirty="0"/>
          </a:p>
        </p:txBody>
      </p:sp>
      <p:sp>
        <p:nvSpPr>
          <p:cNvPr id="6" name="Rectangle 5">
            <a:extLst>
              <a:ext uri="{FF2B5EF4-FFF2-40B4-BE49-F238E27FC236}">
                <a16:creationId xmlns:a16="http://schemas.microsoft.com/office/drawing/2014/main" id="{960B66A1-FE31-410B-BD92-E366E76E1B70}"/>
              </a:ext>
            </a:extLst>
          </p:cNvPr>
          <p:cNvSpPr/>
          <p:nvPr/>
        </p:nvSpPr>
        <p:spPr>
          <a:xfrm>
            <a:off x="1893818" y="6376908"/>
            <a:ext cx="21673548" cy="3170099"/>
          </a:xfrm>
          <a:prstGeom prst="rect">
            <a:avLst/>
          </a:prstGeom>
        </p:spPr>
        <p:txBody>
          <a:bodyPr wrap="square">
            <a:spAutoFit/>
          </a:bodyPr>
          <a:lstStyle/>
          <a:p>
            <a:pPr marL="571500" indent="-571500">
              <a:buFont typeface="Wingdings" panose="05000000000000000000" pitchFamily="2" charset="2"/>
              <a:buChar char="§"/>
            </a:pPr>
            <a:r>
              <a:rPr lang="en-US" sz="4000" dirty="0"/>
              <a:t>The CLOB data could be large, we are adding a quartz job in the MC to delete the previous week's CLOB data. This MC job will execute once a week(will evaluate this particular setting internally). </a:t>
            </a:r>
          </a:p>
          <a:p>
            <a:pPr marL="571500" indent="-571500">
              <a:buFont typeface="Wingdings" panose="05000000000000000000" pitchFamily="2" charset="2"/>
              <a:buChar char="§"/>
            </a:pPr>
            <a:r>
              <a:rPr lang="en-US" sz="4000" dirty="0"/>
              <a:t>Space is not released in the derby when deleting CLOB column of table data. In order to reclaim the space, the MC's quartz job will also run commands to reclaim the space.</a:t>
            </a:r>
          </a:p>
          <a:p>
            <a:pPr lvl="1"/>
            <a:r>
              <a:rPr lang="en-US" sz="4000" dirty="0"/>
              <a:t>Example: </a:t>
            </a:r>
            <a:r>
              <a:rPr lang="en-US" sz="4000" i="1" dirty="0"/>
              <a:t>call SYSCS_UTIL.SYSCS_COMPRESS_TABLE(‘CONFIGURATION', 'TEST_BLOB4', 1);</a:t>
            </a:r>
          </a:p>
        </p:txBody>
      </p:sp>
    </p:spTree>
    <p:extLst>
      <p:ext uri="{BB962C8B-B14F-4D97-AF65-F5344CB8AC3E}">
        <p14:creationId xmlns:p14="http://schemas.microsoft.com/office/powerpoint/2010/main" val="51005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E8B4-C772-4A83-B8A2-617CFD5CB844}"/>
              </a:ext>
            </a:extLst>
          </p:cNvPr>
          <p:cNvSpPr>
            <a:spLocks noGrp="1"/>
          </p:cNvSpPr>
          <p:nvPr>
            <p:ph type="title"/>
          </p:nvPr>
        </p:nvSpPr>
        <p:spPr>
          <a:xfrm>
            <a:off x="1893818" y="858545"/>
            <a:ext cx="22002502" cy="1452855"/>
          </a:xfrm>
        </p:spPr>
        <p:txBody>
          <a:bodyPr>
            <a:normAutofit/>
          </a:bodyPr>
          <a:lstStyle/>
          <a:p>
            <a:r>
              <a:rPr lang="en-US" dirty="0"/>
              <a:t>Feature Description</a:t>
            </a:r>
          </a:p>
        </p:txBody>
      </p:sp>
      <p:sp>
        <p:nvSpPr>
          <p:cNvPr id="7" name="Content Placeholder 6">
            <a:extLst>
              <a:ext uri="{FF2B5EF4-FFF2-40B4-BE49-F238E27FC236}">
                <a16:creationId xmlns:a16="http://schemas.microsoft.com/office/drawing/2014/main" id="{3808EBBD-EFAC-47FD-992F-56B89C58FDED}"/>
              </a:ext>
            </a:extLst>
          </p:cNvPr>
          <p:cNvSpPr>
            <a:spLocks noGrp="1"/>
          </p:cNvSpPr>
          <p:nvPr>
            <p:ph idx="1"/>
          </p:nvPr>
        </p:nvSpPr>
        <p:spPr>
          <a:xfrm>
            <a:off x="1893818" y="2311400"/>
            <a:ext cx="21575782" cy="9953633"/>
          </a:xfrm>
        </p:spPr>
        <p:txBody>
          <a:bodyPr>
            <a:normAutofit/>
          </a:bodyPr>
          <a:lstStyle/>
          <a:p>
            <a:pPr marL="0" indent="0" fontAlgn="base">
              <a:buNone/>
            </a:pPr>
            <a:endParaRPr lang="en-US" b="1" dirty="0"/>
          </a:p>
          <a:p>
            <a:pPr marL="0" indent="0" fontAlgn="base">
              <a:buNone/>
            </a:pPr>
            <a:r>
              <a:rPr lang="en-US" b="1" dirty="0"/>
              <a:t>Goal:</a:t>
            </a:r>
          </a:p>
          <a:p>
            <a:pPr marL="457200" lvl="1" indent="0" fontAlgn="base">
              <a:buNone/>
            </a:pPr>
            <a:r>
              <a:rPr lang="en-US" dirty="0"/>
              <a:t>Provide the customers the ability to create custom thresholds.</a:t>
            </a:r>
          </a:p>
          <a:p>
            <a:pPr marL="0" indent="0" fontAlgn="base">
              <a:buNone/>
            </a:pPr>
            <a:r>
              <a:rPr lang="en-US" b="1" dirty="0"/>
              <a:t>Summary:</a:t>
            </a:r>
          </a:p>
          <a:p>
            <a:pPr marL="457200" lvl="1" indent="0" fontAlgn="base">
              <a:buNone/>
            </a:pPr>
            <a:r>
              <a:rPr lang="en-US" dirty="0"/>
              <a:t>This feature allows customers to create threshold using 2 methods:</a:t>
            </a:r>
          </a:p>
          <a:p>
            <a:pPr lvl="1" fontAlgn="base">
              <a:buFont typeface="Wingdings" panose="05000000000000000000" pitchFamily="2" charset="2"/>
              <a:buChar char="§"/>
            </a:pPr>
            <a:r>
              <a:rPr lang="en-US" dirty="0"/>
              <a:t>Fixed – Allows user to enter a query with threshold criteria built into the query providing result for an alert to be generated.</a:t>
            </a:r>
          </a:p>
          <a:p>
            <a:pPr lvl="1" fontAlgn="base">
              <a:buFont typeface="Wingdings" panose="05000000000000000000" pitchFamily="2" charset="2"/>
              <a:buChar char="§"/>
            </a:pPr>
            <a:r>
              <a:rPr lang="en-US" dirty="0"/>
              <a:t>Adjustable – Allows users to enter a query for which the threshold value can be adjusted later.</a:t>
            </a:r>
          </a:p>
          <a:p>
            <a:pPr marL="0" indent="0" fontAlgn="base">
              <a:buNone/>
            </a:pPr>
            <a:r>
              <a:rPr lang="en-US" b="1" dirty="0"/>
              <a:t>Note</a:t>
            </a:r>
            <a:r>
              <a:rPr lang="en-US" dirty="0"/>
              <a:t>: Only MC Admin user is allowed to create this threshold.</a:t>
            </a:r>
          </a:p>
          <a:p>
            <a:pPr marL="0" indent="0">
              <a:buNone/>
            </a:pPr>
            <a:endParaRPr lang="en-US" dirty="0"/>
          </a:p>
          <a:p>
            <a:endParaRPr lang="en-US" dirty="0"/>
          </a:p>
        </p:txBody>
      </p:sp>
    </p:spTree>
    <p:extLst>
      <p:ext uri="{BB962C8B-B14F-4D97-AF65-F5344CB8AC3E}">
        <p14:creationId xmlns:p14="http://schemas.microsoft.com/office/powerpoint/2010/main" val="1980739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483D-504C-4238-9F89-0E9A4D24F053}"/>
              </a:ext>
            </a:extLst>
          </p:cNvPr>
          <p:cNvSpPr>
            <a:spLocks noGrp="1"/>
          </p:cNvSpPr>
          <p:nvPr>
            <p:ph type="title"/>
          </p:nvPr>
        </p:nvSpPr>
        <p:spPr>
          <a:xfrm>
            <a:off x="1893818" y="858545"/>
            <a:ext cx="20626215" cy="1069646"/>
          </a:xfrm>
        </p:spPr>
        <p:txBody>
          <a:bodyPr>
            <a:normAutofit fontScale="90000"/>
          </a:bodyPr>
          <a:lstStyle/>
          <a:p>
            <a:r>
              <a:rPr lang="en-US" dirty="0"/>
              <a:t>Alert Display</a:t>
            </a:r>
            <a:br>
              <a:rPr lang="en-US" dirty="0"/>
            </a:br>
            <a:endParaRPr lang="en-US" dirty="0"/>
          </a:p>
        </p:txBody>
      </p:sp>
      <p:sp>
        <p:nvSpPr>
          <p:cNvPr id="10" name="Rectangle 9">
            <a:extLst>
              <a:ext uri="{FF2B5EF4-FFF2-40B4-BE49-F238E27FC236}">
                <a16:creationId xmlns:a16="http://schemas.microsoft.com/office/drawing/2014/main" id="{23C70C2D-113F-4876-AFA3-9519D6DFA81D}"/>
              </a:ext>
            </a:extLst>
          </p:cNvPr>
          <p:cNvSpPr/>
          <p:nvPr/>
        </p:nvSpPr>
        <p:spPr>
          <a:xfrm>
            <a:off x="2019842" y="2108397"/>
            <a:ext cx="20995434" cy="754053"/>
          </a:xfrm>
          <a:prstGeom prst="rect">
            <a:avLst/>
          </a:prstGeom>
        </p:spPr>
        <p:txBody>
          <a:bodyPr wrap="square">
            <a:spAutoFit/>
          </a:bodyPr>
          <a:lstStyle/>
          <a:p>
            <a:r>
              <a:rPr lang="en-US" dirty="0"/>
              <a:t>Alert message at ‘Message center’:</a:t>
            </a:r>
          </a:p>
        </p:txBody>
      </p:sp>
      <p:pic>
        <p:nvPicPr>
          <p:cNvPr id="9" name="Picture 8">
            <a:extLst>
              <a:ext uri="{FF2B5EF4-FFF2-40B4-BE49-F238E27FC236}">
                <a16:creationId xmlns:a16="http://schemas.microsoft.com/office/drawing/2014/main" id="{03B5A5A5-B8A8-46E8-A192-4177ABA2E71B}"/>
              </a:ext>
            </a:extLst>
          </p:cNvPr>
          <p:cNvPicPr>
            <a:picLocks noChangeAspect="1"/>
          </p:cNvPicPr>
          <p:nvPr/>
        </p:nvPicPr>
        <p:blipFill>
          <a:blip r:embed="rId2"/>
          <a:stretch>
            <a:fillRect/>
          </a:stretch>
        </p:blipFill>
        <p:spPr>
          <a:xfrm>
            <a:off x="2019842" y="3208078"/>
            <a:ext cx="18896502" cy="4685620"/>
          </a:xfrm>
          <a:prstGeom prst="rect">
            <a:avLst/>
          </a:prstGeom>
        </p:spPr>
      </p:pic>
      <p:pic>
        <p:nvPicPr>
          <p:cNvPr id="12" name="Picture 11">
            <a:extLst>
              <a:ext uri="{FF2B5EF4-FFF2-40B4-BE49-F238E27FC236}">
                <a16:creationId xmlns:a16="http://schemas.microsoft.com/office/drawing/2014/main" id="{F8C6D7E1-5D38-43EE-9F6A-24E4A19235FD}"/>
              </a:ext>
            </a:extLst>
          </p:cNvPr>
          <p:cNvPicPr>
            <a:picLocks noChangeAspect="1"/>
          </p:cNvPicPr>
          <p:nvPr/>
        </p:nvPicPr>
        <p:blipFill>
          <a:blip r:embed="rId3"/>
          <a:stretch>
            <a:fillRect/>
          </a:stretch>
        </p:blipFill>
        <p:spPr>
          <a:xfrm>
            <a:off x="8411286" y="3385702"/>
            <a:ext cx="3585641" cy="453313"/>
          </a:xfrm>
          <a:prstGeom prst="rect">
            <a:avLst/>
          </a:prstGeom>
        </p:spPr>
      </p:pic>
      <p:sp>
        <p:nvSpPr>
          <p:cNvPr id="15" name="TextBox 14">
            <a:extLst>
              <a:ext uri="{FF2B5EF4-FFF2-40B4-BE49-F238E27FC236}">
                <a16:creationId xmlns:a16="http://schemas.microsoft.com/office/drawing/2014/main" id="{A8976AE0-E238-4674-B0EA-40F5EB2C2233}"/>
              </a:ext>
            </a:extLst>
          </p:cNvPr>
          <p:cNvSpPr txBox="1"/>
          <p:nvPr/>
        </p:nvSpPr>
        <p:spPr>
          <a:xfrm>
            <a:off x="9007922" y="3342251"/>
            <a:ext cx="4287454" cy="446276"/>
          </a:xfrm>
          <a:prstGeom prst="rect">
            <a:avLst/>
          </a:prstGeom>
        </p:spPr>
        <p:txBody>
          <a:bodyPr vert="horz" wrap="square" lIns="91440" tIns="45720" rIns="91440" bIns="45720" rtlCol="0" anchor="t" anchorCtr="0">
            <a:spAutoFit/>
          </a:bodyPr>
          <a:lstStyle/>
          <a:p>
            <a:pPr algn="ctr"/>
            <a:r>
              <a:rPr lang="en-US" sz="2300" b="1" dirty="0">
                <a:ea typeface="Roboto Light" charset="0"/>
                <a:cs typeface="Roboto Light" charset="0"/>
              </a:rPr>
              <a:t>CPU Usage</a:t>
            </a:r>
          </a:p>
        </p:txBody>
      </p:sp>
      <p:pic>
        <p:nvPicPr>
          <p:cNvPr id="16" name="Picture 15">
            <a:extLst>
              <a:ext uri="{FF2B5EF4-FFF2-40B4-BE49-F238E27FC236}">
                <a16:creationId xmlns:a16="http://schemas.microsoft.com/office/drawing/2014/main" id="{D267E3FA-A356-4455-926F-7C8F3B9E471C}"/>
              </a:ext>
            </a:extLst>
          </p:cNvPr>
          <p:cNvPicPr>
            <a:picLocks noChangeAspect="1"/>
          </p:cNvPicPr>
          <p:nvPr/>
        </p:nvPicPr>
        <p:blipFill>
          <a:blip r:embed="rId3"/>
          <a:stretch>
            <a:fillRect/>
          </a:stretch>
        </p:blipFill>
        <p:spPr>
          <a:xfrm>
            <a:off x="2536110" y="6027576"/>
            <a:ext cx="5875176" cy="453314"/>
          </a:xfrm>
          <a:prstGeom prst="rect">
            <a:avLst/>
          </a:prstGeom>
        </p:spPr>
      </p:pic>
      <p:sp>
        <p:nvSpPr>
          <p:cNvPr id="13" name="Rectangle 12">
            <a:extLst>
              <a:ext uri="{FF2B5EF4-FFF2-40B4-BE49-F238E27FC236}">
                <a16:creationId xmlns:a16="http://schemas.microsoft.com/office/drawing/2014/main" id="{608CED6C-7B89-46F4-91FF-732CF9E4B303}"/>
              </a:ext>
            </a:extLst>
          </p:cNvPr>
          <p:cNvSpPr/>
          <p:nvPr/>
        </p:nvSpPr>
        <p:spPr>
          <a:xfrm>
            <a:off x="2778706" y="6034614"/>
            <a:ext cx="4111839" cy="446276"/>
          </a:xfrm>
          <a:prstGeom prst="rect">
            <a:avLst/>
          </a:prstGeom>
        </p:spPr>
        <p:txBody>
          <a:bodyPr wrap="square">
            <a:spAutoFit/>
          </a:bodyPr>
          <a:lstStyle/>
          <a:p>
            <a:pPr algn="ctr"/>
            <a:r>
              <a:rPr lang="en-US" sz="2300" b="1" dirty="0">
                <a:ea typeface="Roboto Light" charset="0"/>
                <a:cs typeface="Roboto Light" charset="0"/>
              </a:rPr>
              <a:t> CPU exceeded threshold value</a:t>
            </a:r>
          </a:p>
        </p:txBody>
      </p:sp>
      <p:pic>
        <p:nvPicPr>
          <p:cNvPr id="21" name="Picture 20">
            <a:extLst>
              <a:ext uri="{FF2B5EF4-FFF2-40B4-BE49-F238E27FC236}">
                <a16:creationId xmlns:a16="http://schemas.microsoft.com/office/drawing/2014/main" id="{94D45B25-6CAD-4DBB-8A48-A85F1FDB79DA}"/>
              </a:ext>
            </a:extLst>
          </p:cNvPr>
          <p:cNvPicPr>
            <a:picLocks noChangeAspect="1"/>
          </p:cNvPicPr>
          <p:nvPr/>
        </p:nvPicPr>
        <p:blipFill>
          <a:blip r:embed="rId3"/>
          <a:stretch>
            <a:fillRect/>
          </a:stretch>
        </p:blipFill>
        <p:spPr>
          <a:xfrm>
            <a:off x="5169159" y="3849409"/>
            <a:ext cx="2593909" cy="753337"/>
          </a:xfrm>
          <a:prstGeom prst="rect">
            <a:avLst/>
          </a:prstGeom>
        </p:spPr>
      </p:pic>
      <p:sp>
        <p:nvSpPr>
          <p:cNvPr id="22" name="Rectangle 21">
            <a:extLst>
              <a:ext uri="{FF2B5EF4-FFF2-40B4-BE49-F238E27FC236}">
                <a16:creationId xmlns:a16="http://schemas.microsoft.com/office/drawing/2014/main" id="{ED108050-9989-4658-9DD5-CA689F9EF70D}"/>
              </a:ext>
            </a:extLst>
          </p:cNvPr>
          <p:cNvSpPr/>
          <p:nvPr/>
        </p:nvSpPr>
        <p:spPr>
          <a:xfrm>
            <a:off x="5169159" y="3948413"/>
            <a:ext cx="2979489" cy="446276"/>
          </a:xfrm>
          <a:prstGeom prst="rect">
            <a:avLst/>
          </a:prstGeom>
        </p:spPr>
        <p:txBody>
          <a:bodyPr wrap="square">
            <a:spAutoFit/>
          </a:bodyPr>
          <a:lstStyle/>
          <a:p>
            <a:pPr algn="ctr"/>
            <a:r>
              <a:rPr lang="en-US" sz="2300" b="1" dirty="0">
                <a:ea typeface="Roboto Light" charset="0"/>
                <a:cs typeface="Roboto Light" charset="0"/>
              </a:rPr>
              <a:t>CPU Usage </a:t>
            </a:r>
          </a:p>
        </p:txBody>
      </p:sp>
    </p:spTree>
    <p:extLst>
      <p:ext uri="{BB962C8B-B14F-4D97-AF65-F5344CB8AC3E}">
        <p14:creationId xmlns:p14="http://schemas.microsoft.com/office/powerpoint/2010/main" val="3421628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483D-504C-4238-9F89-0E9A4D24F053}"/>
              </a:ext>
            </a:extLst>
          </p:cNvPr>
          <p:cNvSpPr>
            <a:spLocks noGrp="1"/>
          </p:cNvSpPr>
          <p:nvPr>
            <p:ph type="title"/>
          </p:nvPr>
        </p:nvSpPr>
        <p:spPr/>
        <p:txBody>
          <a:bodyPr/>
          <a:lstStyle/>
          <a:p>
            <a:r>
              <a:rPr lang="en-US" dirty="0"/>
              <a:t>Threshold Revalidation</a:t>
            </a:r>
          </a:p>
        </p:txBody>
      </p:sp>
      <p:sp>
        <p:nvSpPr>
          <p:cNvPr id="3" name="Content Placeholder 2">
            <a:extLst>
              <a:ext uri="{FF2B5EF4-FFF2-40B4-BE49-F238E27FC236}">
                <a16:creationId xmlns:a16="http://schemas.microsoft.com/office/drawing/2014/main" id="{CDA0BE66-48C5-444F-969C-3CC56A83BE6A}"/>
              </a:ext>
            </a:extLst>
          </p:cNvPr>
          <p:cNvSpPr>
            <a:spLocks noGrp="1"/>
          </p:cNvSpPr>
          <p:nvPr>
            <p:ph idx="1"/>
          </p:nvPr>
        </p:nvSpPr>
        <p:spPr>
          <a:xfrm>
            <a:off x="2159825" y="1960146"/>
            <a:ext cx="20626215" cy="9546055"/>
          </a:xfrm>
        </p:spPr>
        <p:txBody>
          <a:bodyPr/>
          <a:lstStyle/>
          <a:p>
            <a:r>
              <a:rPr lang="en-US"/>
              <a:t>As MC </a:t>
            </a:r>
            <a:r>
              <a:rPr lang="en-US" dirty="0"/>
              <a:t>triggers the threshold comparison based on check time interval, it will automatically re-run the validation tests. If any of the test fails, MC will do the following:</a:t>
            </a:r>
          </a:p>
          <a:p>
            <a:pPr lvl="1"/>
            <a:r>
              <a:rPr lang="en-US" dirty="0"/>
              <a:t>Cancel the query if it running past the validation execution time(10 seconds).</a:t>
            </a:r>
          </a:p>
          <a:p>
            <a:pPr lvl="1"/>
            <a:r>
              <a:rPr lang="en-US" dirty="0"/>
              <a:t>Disable the threshold.</a:t>
            </a:r>
          </a:p>
          <a:p>
            <a:pPr lvl="1"/>
            <a:r>
              <a:rPr lang="en-US" dirty="0"/>
              <a:t>Create an alert notifying the user that the threshold is disable as seen below. </a:t>
            </a:r>
          </a:p>
        </p:txBody>
      </p:sp>
      <p:pic>
        <p:nvPicPr>
          <p:cNvPr id="4" name="Picture 3">
            <a:extLst>
              <a:ext uri="{FF2B5EF4-FFF2-40B4-BE49-F238E27FC236}">
                <a16:creationId xmlns:a16="http://schemas.microsoft.com/office/drawing/2014/main" id="{616B92E9-C37B-44CD-9CEB-1AD4FFA2B7E7}"/>
              </a:ext>
            </a:extLst>
          </p:cNvPr>
          <p:cNvPicPr>
            <a:picLocks noChangeAspect="1"/>
          </p:cNvPicPr>
          <p:nvPr/>
        </p:nvPicPr>
        <p:blipFill>
          <a:blip r:embed="rId3"/>
          <a:stretch>
            <a:fillRect/>
          </a:stretch>
        </p:blipFill>
        <p:spPr>
          <a:xfrm>
            <a:off x="2159825" y="6186487"/>
            <a:ext cx="20067525" cy="3506222"/>
          </a:xfrm>
          <a:prstGeom prst="rect">
            <a:avLst/>
          </a:prstGeom>
        </p:spPr>
      </p:pic>
      <p:pic>
        <p:nvPicPr>
          <p:cNvPr id="8" name="Picture 7">
            <a:extLst>
              <a:ext uri="{FF2B5EF4-FFF2-40B4-BE49-F238E27FC236}">
                <a16:creationId xmlns:a16="http://schemas.microsoft.com/office/drawing/2014/main" id="{0B82B372-941C-4952-9E56-34D16873E9DD}"/>
              </a:ext>
            </a:extLst>
          </p:cNvPr>
          <p:cNvPicPr>
            <a:picLocks noChangeAspect="1"/>
          </p:cNvPicPr>
          <p:nvPr/>
        </p:nvPicPr>
        <p:blipFill>
          <a:blip r:embed="rId4"/>
          <a:stretch>
            <a:fillRect/>
          </a:stretch>
        </p:blipFill>
        <p:spPr>
          <a:xfrm>
            <a:off x="15417994" y="6186488"/>
            <a:ext cx="6210365" cy="446276"/>
          </a:xfrm>
          <a:prstGeom prst="rect">
            <a:avLst/>
          </a:prstGeom>
        </p:spPr>
      </p:pic>
      <p:sp>
        <p:nvSpPr>
          <p:cNvPr id="11" name="Rectangle 10">
            <a:extLst>
              <a:ext uri="{FF2B5EF4-FFF2-40B4-BE49-F238E27FC236}">
                <a16:creationId xmlns:a16="http://schemas.microsoft.com/office/drawing/2014/main" id="{045C0A1B-D826-4B82-993A-3D3BB7A1D921}"/>
              </a:ext>
            </a:extLst>
          </p:cNvPr>
          <p:cNvSpPr/>
          <p:nvPr/>
        </p:nvSpPr>
        <p:spPr>
          <a:xfrm>
            <a:off x="14914200" y="6263614"/>
            <a:ext cx="5389211" cy="446276"/>
          </a:xfrm>
          <a:prstGeom prst="rect">
            <a:avLst/>
          </a:prstGeom>
        </p:spPr>
        <p:txBody>
          <a:bodyPr wrap="square">
            <a:spAutoFit/>
          </a:bodyPr>
          <a:lstStyle/>
          <a:p>
            <a:pPr algn="ctr"/>
            <a:r>
              <a:rPr lang="en-US" sz="2300" b="1" dirty="0">
                <a:ea typeface="Roboto Light" charset="0"/>
                <a:cs typeface="Roboto Light" charset="0"/>
              </a:rPr>
              <a:t>CPU Usage has been disabled</a:t>
            </a:r>
          </a:p>
        </p:txBody>
      </p:sp>
      <p:pic>
        <p:nvPicPr>
          <p:cNvPr id="15" name="Picture 14">
            <a:extLst>
              <a:ext uri="{FF2B5EF4-FFF2-40B4-BE49-F238E27FC236}">
                <a16:creationId xmlns:a16="http://schemas.microsoft.com/office/drawing/2014/main" id="{B8A73401-DA6A-4A9A-BE02-322DC400DD4F}"/>
              </a:ext>
            </a:extLst>
          </p:cNvPr>
          <p:cNvPicPr>
            <a:picLocks noChangeAspect="1"/>
          </p:cNvPicPr>
          <p:nvPr/>
        </p:nvPicPr>
        <p:blipFill>
          <a:blip r:embed="rId4"/>
          <a:stretch>
            <a:fillRect/>
          </a:stretch>
        </p:blipFill>
        <p:spPr>
          <a:xfrm>
            <a:off x="5996560" y="9040985"/>
            <a:ext cx="6210365" cy="651723"/>
          </a:xfrm>
          <a:prstGeom prst="rect">
            <a:avLst/>
          </a:prstGeom>
        </p:spPr>
      </p:pic>
      <p:sp>
        <p:nvSpPr>
          <p:cNvPr id="16" name="Rectangle 15">
            <a:extLst>
              <a:ext uri="{FF2B5EF4-FFF2-40B4-BE49-F238E27FC236}">
                <a16:creationId xmlns:a16="http://schemas.microsoft.com/office/drawing/2014/main" id="{C6E960F5-47CA-4FE5-B68E-4838770F0731}"/>
              </a:ext>
            </a:extLst>
          </p:cNvPr>
          <p:cNvSpPr/>
          <p:nvPr/>
        </p:nvSpPr>
        <p:spPr>
          <a:xfrm>
            <a:off x="5234560" y="9163774"/>
            <a:ext cx="2979489" cy="446276"/>
          </a:xfrm>
          <a:prstGeom prst="rect">
            <a:avLst/>
          </a:prstGeom>
        </p:spPr>
        <p:txBody>
          <a:bodyPr wrap="square">
            <a:spAutoFit/>
          </a:bodyPr>
          <a:lstStyle/>
          <a:p>
            <a:pPr algn="ctr"/>
            <a:r>
              <a:rPr lang="en-US" sz="2300" b="1" dirty="0">
                <a:ea typeface="Roboto Light" charset="0"/>
                <a:cs typeface="Roboto Light" charset="0"/>
              </a:rPr>
              <a:t>CPU Usage </a:t>
            </a:r>
          </a:p>
        </p:txBody>
      </p:sp>
    </p:spTree>
    <p:extLst>
      <p:ext uri="{BB962C8B-B14F-4D97-AF65-F5344CB8AC3E}">
        <p14:creationId xmlns:p14="http://schemas.microsoft.com/office/powerpoint/2010/main" val="202560725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FABB2-FD2F-4475-8421-14156CA07F17}"/>
              </a:ext>
            </a:extLst>
          </p:cNvPr>
          <p:cNvSpPr>
            <a:spLocks noGrp="1"/>
          </p:cNvSpPr>
          <p:nvPr>
            <p:ph type="ctrTitle"/>
          </p:nvPr>
        </p:nvSpPr>
        <p:spPr>
          <a:xfrm>
            <a:off x="1791716" y="4186695"/>
            <a:ext cx="21161971" cy="3291840"/>
          </a:xfrm>
        </p:spPr>
        <p:txBody>
          <a:bodyPr/>
          <a:lstStyle/>
          <a:p>
            <a:r>
              <a:rPr lang="en-US" dirty="0"/>
              <a:t>Questions?</a:t>
            </a:r>
            <a:br>
              <a:rPr lang="en-US" dirty="0"/>
            </a:br>
            <a:endParaRPr lang="en-US" dirty="0"/>
          </a:p>
        </p:txBody>
      </p:sp>
    </p:spTree>
    <p:extLst>
      <p:ext uri="{BB962C8B-B14F-4D97-AF65-F5344CB8AC3E}">
        <p14:creationId xmlns:p14="http://schemas.microsoft.com/office/powerpoint/2010/main" val="319201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E8B4-C772-4A83-B8A2-617CFD5CB844}"/>
              </a:ext>
            </a:extLst>
          </p:cNvPr>
          <p:cNvSpPr>
            <a:spLocks noGrp="1"/>
          </p:cNvSpPr>
          <p:nvPr>
            <p:ph type="title"/>
          </p:nvPr>
        </p:nvSpPr>
        <p:spPr>
          <a:xfrm>
            <a:off x="1893818" y="858545"/>
            <a:ext cx="22002502" cy="1549442"/>
          </a:xfrm>
        </p:spPr>
        <p:txBody>
          <a:bodyPr>
            <a:normAutofit/>
          </a:bodyPr>
          <a:lstStyle/>
          <a:p>
            <a:r>
              <a:rPr lang="en-US" dirty="0"/>
              <a:t>Existing Threshold section</a:t>
            </a:r>
          </a:p>
        </p:txBody>
      </p:sp>
      <p:pic>
        <p:nvPicPr>
          <p:cNvPr id="1026" name="Picture 2" descr="https://lh3.googleusercontent.com/EdUHzudZlRbb35I_UOLnmsaOJDZG7PsgTO8Ft99FesjIHT656Xj8iDeKw_2Y2i9SDcDgrMG3P1UsSEVss55NwHipydDgWVP2k3xyfS74RTYvJ2Pt2ljZVxDw3t3iV_egvydOEUbE3LI">
            <a:extLst>
              <a:ext uri="{FF2B5EF4-FFF2-40B4-BE49-F238E27FC236}">
                <a16:creationId xmlns:a16="http://schemas.microsoft.com/office/drawing/2014/main" id="{10D1A413-0017-49EE-AA9D-2027A3485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191" y="2259106"/>
            <a:ext cx="21052680" cy="975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67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E8B4-C772-4A83-B8A2-617CFD5CB844}"/>
              </a:ext>
            </a:extLst>
          </p:cNvPr>
          <p:cNvSpPr>
            <a:spLocks noGrp="1"/>
          </p:cNvSpPr>
          <p:nvPr>
            <p:ph type="title"/>
          </p:nvPr>
        </p:nvSpPr>
        <p:spPr>
          <a:xfrm>
            <a:off x="1893818" y="858545"/>
            <a:ext cx="22002502" cy="1549442"/>
          </a:xfrm>
        </p:spPr>
        <p:txBody>
          <a:bodyPr>
            <a:normAutofit/>
          </a:bodyPr>
          <a:lstStyle/>
          <a:p>
            <a:r>
              <a:rPr lang="en-US" dirty="0"/>
              <a:t>Custom Threshold section</a:t>
            </a:r>
          </a:p>
        </p:txBody>
      </p:sp>
      <p:pic>
        <p:nvPicPr>
          <p:cNvPr id="2050" name="Picture 2" descr="https://lh6.googleusercontent.com/sFZ9uNn33qbDiZbsGefGwljGUI5TRlqBE5RxDDnylWO61T94BVHdIWrJHgeO_1dq427GWCgI3IWwiNb9RUqPJoBtbcOL9D6lt8SMx62jvsbJaxFW7H7nucCnedy-NCn1Ib6KOXjqOGI">
            <a:extLst>
              <a:ext uri="{FF2B5EF4-FFF2-40B4-BE49-F238E27FC236}">
                <a16:creationId xmlns:a16="http://schemas.microsoft.com/office/drawing/2014/main" id="{53A2DC70-79B2-4AC5-B783-5AC0DB410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818" y="3351118"/>
            <a:ext cx="20584348" cy="7013763"/>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99827386-F1A5-4A10-8536-B9DAE84C4F4A}"/>
              </a:ext>
            </a:extLst>
          </p:cNvPr>
          <p:cNvSpPr/>
          <p:nvPr/>
        </p:nvSpPr>
        <p:spPr>
          <a:xfrm>
            <a:off x="1483425" y="8815439"/>
            <a:ext cx="8090881" cy="15494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2278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8" descr="https://lh4.googleusercontent.com/pmWBHWUvgzWIa_P-S0epL-fOEkh0xz7vcu_TzJAmxf-USRbllDtuvTMax7NImXWHxvD0vUhEy_Ix7LN-w5Uu19OaSzK6Ne8dpdTSh2gv-xroeGE_Y7V4o5HThlpFzngCcSbhVhsl9Oc">
            <a:extLst>
              <a:ext uri="{FF2B5EF4-FFF2-40B4-BE49-F238E27FC236}">
                <a16:creationId xmlns:a16="http://schemas.microsoft.com/office/drawing/2014/main" id="{12E5C57A-8249-41BB-980A-9C50F5EE2514}"/>
              </a:ext>
            </a:extLst>
          </p:cNvPr>
          <p:cNvSpPr>
            <a:spLocks noChangeAspect="1" noChangeArrowheads="1"/>
          </p:cNvSpPr>
          <p:nvPr/>
        </p:nvSpPr>
        <p:spPr bwMode="auto">
          <a:xfrm>
            <a:off x="12041188"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https://lh4.googleusercontent.com/pmWBHWUvgzWIa_P-S0epL-fOEkh0xz7vcu_TzJAmxf-USRbllDtuvTMax7NImXWHxvD0vUhEy_Ix7LN-w5Uu19OaSzK6Ne8dpdTSh2gv-xroeGE_Y7V4o5HThlpFzngCcSbhVhsl9Oc">
            <a:extLst>
              <a:ext uri="{FF2B5EF4-FFF2-40B4-BE49-F238E27FC236}">
                <a16:creationId xmlns:a16="http://schemas.microsoft.com/office/drawing/2014/main" id="{A363764B-6DB7-4876-A818-3E16D7BDE91F}"/>
              </a:ext>
            </a:extLst>
          </p:cNvPr>
          <p:cNvSpPr>
            <a:spLocks noChangeAspect="1" noChangeArrowheads="1"/>
          </p:cNvSpPr>
          <p:nvPr/>
        </p:nvSpPr>
        <p:spPr bwMode="auto">
          <a:xfrm>
            <a:off x="12193588"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itle 1">
            <a:extLst>
              <a:ext uri="{FF2B5EF4-FFF2-40B4-BE49-F238E27FC236}">
                <a16:creationId xmlns:a16="http://schemas.microsoft.com/office/drawing/2014/main" id="{16157260-D96A-40FC-A0F5-317CF3EDA8FF}"/>
              </a:ext>
            </a:extLst>
          </p:cNvPr>
          <p:cNvSpPr>
            <a:spLocks noGrp="1"/>
          </p:cNvSpPr>
          <p:nvPr>
            <p:ph type="title"/>
          </p:nvPr>
        </p:nvSpPr>
        <p:spPr>
          <a:xfrm>
            <a:off x="579201" y="475186"/>
            <a:ext cx="9055615" cy="1231920"/>
          </a:xfrm>
        </p:spPr>
        <p:txBody>
          <a:bodyPr>
            <a:normAutofit/>
          </a:bodyPr>
          <a:lstStyle/>
          <a:p>
            <a:r>
              <a:rPr lang="en-US" dirty="0"/>
              <a:t>Threshold Query Type</a:t>
            </a:r>
          </a:p>
        </p:txBody>
      </p:sp>
      <p:sp>
        <p:nvSpPr>
          <p:cNvPr id="2" name="AutoShape 2" descr="http://confluence.verticacorp.com:8080/download/attachments/63250947/image2019-6-19_17-40-5.png?version=1&amp;modificationDate=1560980407101&amp;api=v2">
            <a:extLst>
              <a:ext uri="{FF2B5EF4-FFF2-40B4-BE49-F238E27FC236}">
                <a16:creationId xmlns:a16="http://schemas.microsoft.com/office/drawing/2014/main" id="{486233F1-3C73-4C58-B490-D8C72B94B59C}"/>
              </a:ext>
            </a:extLst>
          </p:cNvPr>
          <p:cNvSpPr>
            <a:spLocks noChangeAspect="1" noChangeArrowheads="1"/>
          </p:cNvSpPr>
          <p:nvPr/>
        </p:nvSpPr>
        <p:spPr bwMode="auto">
          <a:xfrm>
            <a:off x="9812338" y="4476750"/>
            <a:ext cx="4762500" cy="4762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ounded Rectangular Callout 8">
            <a:extLst>
              <a:ext uri="{FF2B5EF4-FFF2-40B4-BE49-F238E27FC236}">
                <a16:creationId xmlns:a16="http://schemas.microsoft.com/office/drawing/2014/main" id="{AD8633EE-11EE-4F0D-AFAD-9D039126616D}"/>
              </a:ext>
            </a:extLst>
          </p:cNvPr>
          <p:cNvSpPr/>
          <p:nvPr/>
        </p:nvSpPr>
        <p:spPr>
          <a:xfrm>
            <a:off x="1227118" y="1707106"/>
            <a:ext cx="10241955" cy="9471804"/>
          </a:xfrm>
          <a:prstGeom prst="wedgeRoundRectCallout">
            <a:avLst>
              <a:gd name="adj1" fmla="val 59302"/>
              <a:gd name="adj2" fmla="val -39041"/>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pPr>
              <a:lnSpc>
                <a:spcPct val="150000"/>
              </a:lnSpc>
            </a:pPr>
            <a:r>
              <a:rPr lang="en-US" sz="2800" b="1" dirty="0">
                <a:ln w="0"/>
                <a:solidFill>
                  <a:schemeClr val="tx1"/>
                </a:solidFill>
                <a:effectLst>
                  <a:outerShdw blurRad="38100" dist="19050" dir="2700000" algn="tl" rotWithShape="0">
                    <a:schemeClr val="dk1">
                      <a:alpha val="40000"/>
                    </a:schemeClr>
                  </a:outerShdw>
                </a:effectLst>
              </a:rPr>
              <a:t>Fixed</a:t>
            </a:r>
            <a:r>
              <a:rPr lang="en-US" sz="2800" dirty="0">
                <a:ln w="0"/>
                <a:solidFill>
                  <a:schemeClr val="tx1"/>
                </a:solidFill>
                <a:effectLst>
                  <a:outerShdw blurRad="38100" dist="19050" dir="2700000" algn="tl" rotWithShape="0">
                    <a:schemeClr val="dk1">
                      <a:alpha val="40000"/>
                    </a:schemeClr>
                  </a:outerShdw>
                </a:effectLst>
              </a:rPr>
              <a:t>:- </a:t>
            </a:r>
          </a:p>
          <a:p>
            <a:pPr marL="1054100" lvl="1" indent="-457200">
              <a:lnSpc>
                <a:spcPct val="150000"/>
              </a:lnSpc>
              <a:buClr>
                <a:srgbClr val="000000"/>
              </a:buClr>
              <a:buSzPts val="1400"/>
              <a:buFont typeface="Wingdings" panose="05000000000000000000" pitchFamily="2" charset="2"/>
              <a:buChar char="§"/>
            </a:pPr>
            <a:r>
              <a:rPr lang="en-US" sz="2800" dirty="0"/>
              <a:t>A free form query with the </a:t>
            </a:r>
            <a:r>
              <a:rPr lang="en-US" sz="2800" b="1" dirty="0"/>
              <a:t>threshold criteria built into the query.</a:t>
            </a:r>
          </a:p>
          <a:p>
            <a:pPr marL="1054100" lvl="1" indent="-457200">
              <a:lnSpc>
                <a:spcPct val="150000"/>
              </a:lnSpc>
              <a:buClr>
                <a:srgbClr val="000000"/>
              </a:buClr>
              <a:buSzPts val="1400"/>
              <a:buFont typeface="Wingdings" panose="05000000000000000000" pitchFamily="2" charset="2"/>
              <a:buChar char="§"/>
            </a:pPr>
            <a:r>
              <a:rPr lang="en-US" sz="2800" dirty="0"/>
              <a:t>The MC will generate an alert based on the result-set. </a:t>
            </a:r>
          </a:p>
          <a:p>
            <a:pPr marL="1054100" lvl="1" indent="-457200">
              <a:lnSpc>
                <a:spcPct val="150000"/>
              </a:lnSpc>
              <a:buClr>
                <a:srgbClr val="000000"/>
              </a:buClr>
              <a:buSzPts val="1400"/>
              <a:buFont typeface="Wingdings" panose="05000000000000000000" pitchFamily="2" charset="2"/>
              <a:buChar char="§"/>
            </a:pPr>
            <a:r>
              <a:rPr lang="en-US" sz="2800" dirty="0"/>
              <a:t>If the result set is empty, then alert is not generated. </a:t>
            </a:r>
          </a:p>
          <a:p>
            <a:pPr marL="1054100" lvl="1" indent="-457200">
              <a:lnSpc>
                <a:spcPct val="150000"/>
              </a:lnSpc>
              <a:buClr>
                <a:srgbClr val="000000"/>
              </a:buClr>
              <a:buSzPts val="1400"/>
              <a:buFont typeface="Wingdings" panose="05000000000000000000" pitchFamily="2" charset="2"/>
              <a:buChar char="§"/>
            </a:pPr>
            <a:r>
              <a:rPr lang="en-US" sz="2800" i="1" dirty="0"/>
              <a:t>Example: Node CPU exceeding certain limit. </a:t>
            </a:r>
          </a:p>
          <a:p>
            <a:pPr marL="1054100" lvl="1" indent="-457200">
              <a:buClr>
                <a:srgbClr val="000000"/>
              </a:buClr>
              <a:buSzPts val="1400"/>
              <a:buFont typeface="Wingdings" panose="05000000000000000000" pitchFamily="2" charset="2"/>
              <a:buChar char="§"/>
            </a:pPr>
            <a:endParaRPr lang="en-US" sz="2800" i="1" dirty="0"/>
          </a:p>
          <a:p>
            <a:pPr marL="1054100" lvl="1" indent="-457200">
              <a:buClr>
                <a:srgbClr val="000000"/>
              </a:buClr>
              <a:buSzPts val="1400"/>
              <a:buFont typeface="Wingdings" panose="05000000000000000000" pitchFamily="2" charset="2"/>
              <a:buChar char="§"/>
            </a:pPr>
            <a:endParaRPr lang="en-US" sz="2800" i="1" dirty="0"/>
          </a:p>
          <a:p>
            <a:pPr marL="1054100" lvl="1" indent="-457200">
              <a:buClr>
                <a:srgbClr val="000000"/>
              </a:buClr>
              <a:buSzPts val="1400"/>
              <a:buFont typeface="Wingdings" panose="05000000000000000000" pitchFamily="2" charset="2"/>
              <a:buChar char="§"/>
            </a:pPr>
            <a:endParaRPr lang="en-US" sz="2800" i="1"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fontAlgn="base"/>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endParaRPr lang="en-US" sz="2800" b="1" dirty="0">
              <a:ln w="0"/>
              <a:solidFill>
                <a:schemeClr val="tx1"/>
              </a:solidFill>
              <a:effectLst>
                <a:outerShdw blurRad="38100" dist="19050" dir="2700000" algn="tl" rotWithShape="0">
                  <a:schemeClr val="dk1">
                    <a:alpha val="40000"/>
                  </a:schemeClr>
                </a:outerShdw>
              </a:effectLst>
            </a:endParaRPr>
          </a:p>
          <a:p>
            <a:pPr marL="457200" indent="-457200" fontAlgn="base">
              <a:buFont typeface="Arial" panose="020B0604020202020204" pitchFamily="34" charset="0"/>
              <a:buChar char="•"/>
            </a:pPr>
            <a:endParaRPr lang="en-US" sz="2800" dirty="0"/>
          </a:p>
          <a:p>
            <a:pPr fontAlgn="base"/>
            <a:endParaRPr lang="en-US" sz="2800" dirty="0"/>
          </a:p>
          <a:p>
            <a:pPr fontAlgn="base"/>
            <a:endParaRPr lang="en-US" sz="2800" dirty="0"/>
          </a:p>
          <a:p>
            <a:pPr marL="457200" indent="-457200" fontAlgn="base">
              <a:buFont typeface="Arial" panose="020B0604020202020204" pitchFamily="34" charset="0"/>
              <a:buChar char="•"/>
            </a:pPr>
            <a:endParaRPr lang="en-US" sz="2800" dirty="0"/>
          </a:p>
          <a:p>
            <a:pPr fontAlgn="base"/>
            <a:endParaRPr lang="en-US" sz="2800" dirty="0"/>
          </a:p>
          <a:p>
            <a:endParaRPr lang="en-US" sz="2800" b="1" dirty="0">
              <a:ln w="0"/>
              <a:solidFill>
                <a:schemeClr val="tx1"/>
              </a:solidFill>
              <a:effectLst>
                <a:outerShdw blurRad="38100" dist="19050" dir="2700000" algn="tl" rotWithShape="0">
                  <a:schemeClr val="dk1">
                    <a:alpha val="40000"/>
                  </a:schemeClr>
                </a:outerShdw>
              </a:effectLst>
            </a:endParaRPr>
          </a:p>
          <a:p>
            <a:pPr lvl="1" fontAlgn="base"/>
            <a:endParaRPr lang="en-US" sz="2800" dirty="0"/>
          </a:p>
          <a:p>
            <a:pPr lvl="1" fontAlgn="base"/>
            <a:endParaRPr lang="en-US" sz="2800" dirty="0"/>
          </a:p>
          <a:p>
            <a:pPr lvl="1" fontAlgn="base"/>
            <a:endParaRPr lang="en-US" sz="2800" dirty="0"/>
          </a:p>
          <a:p>
            <a:pPr lvl="1" fontAlgn="base"/>
            <a:endParaRPr lang="en-US" sz="2800" dirty="0"/>
          </a:p>
          <a:p>
            <a:pPr lvl="1" fontAlgn="base"/>
            <a:endParaRPr lang="en-US" sz="2800" dirty="0"/>
          </a:p>
          <a:p>
            <a:pPr lvl="1" fontAlgn="base"/>
            <a:endParaRPr lang="en-US" sz="2800" dirty="0"/>
          </a:p>
          <a:p>
            <a:pPr lvl="1" fontAlgn="base"/>
            <a:endParaRPr lang="en-US" sz="2800" dirty="0"/>
          </a:p>
          <a:p>
            <a:pPr marL="457200" indent="-457200">
              <a:buFont typeface="Arial" panose="020B0604020202020204" pitchFamily="34" charset="0"/>
              <a:buChar char="•"/>
            </a:pPr>
            <a:endParaRPr lang="en-US" sz="2800" dirty="0">
              <a:ln w="0"/>
              <a:solidFill>
                <a:schemeClr val="tx1"/>
              </a:solidFill>
              <a:effectLst>
                <a:outerShdw blurRad="38100" dist="19050" dir="2700000" algn="tl" rotWithShape="0">
                  <a:schemeClr val="dk1">
                    <a:alpha val="40000"/>
                  </a:schemeClr>
                </a:outerShdw>
              </a:effectLst>
            </a:endParaRPr>
          </a:p>
          <a:p>
            <a:endParaRPr lang="en-GB" sz="2800" dirty="0">
              <a:ln w="0"/>
              <a:solidFill>
                <a:schemeClr val="tx1"/>
              </a:solidFill>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B5A47E34-379A-4707-9B4D-70BC43CE0311}"/>
              </a:ext>
            </a:extLst>
          </p:cNvPr>
          <p:cNvPicPr>
            <a:picLocks noChangeAspect="1"/>
          </p:cNvPicPr>
          <p:nvPr/>
        </p:nvPicPr>
        <p:blipFill>
          <a:blip r:embed="rId2"/>
          <a:stretch>
            <a:fillRect/>
          </a:stretch>
        </p:blipFill>
        <p:spPr>
          <a:xfrm>
            <a:off x="2849255" y="6205883"/>
            <a:ext cx="8182897" cy="3985521"/>
          </a:xfrm>
          <a:prstGeom prst="rect">
            <a:avLst/>
          </a:prstGeom>
        </p:spPr>
      </p:pic>
      <p:pic>
        <p:nvPicPr>
          <p:cNvPr id="10" name="Picture 9">
            <a:extLst>
              <a:ext uri="{FF2B5EF4-FFF2-40B4-BE49-F238E27FC236}">
                <a16:creationId xmlns:a16="http://schemas.microsoft.com/office/drawing/2014/main" id="{45AC9F52-295F-457F-860E-6438D4B0711E}"/>
              </a:ext>
            </a:extLst>
          </p:cNvPr>
          <p:cNvPicPr>
            <a:picLocks noChangeAspect="1"/>
          </p:cNvPicPr>
          <p:nvPr/>
        </p:nvPicPr>
        <p:blipFill>
          <a:blip r:embed="rId3"/>
          <a:stretch>
            <a:fillRect/>
          </a:stretch>
        </p:blipFill>
        <p:spPr>
          <a:xfrm>
            <a:off x="12498388" y="475185"/>
            <a:ext cx="11632750" cy="12219275"/>
          </a:xfrm>
          <a:prstGeom prst="rect">
            <a:avLst/>
          </a:prstGeom>
        </p:spPr>
      </p:pic>
      <p:sp>
        <p:nvSpPr>
          <p:cNvPr id="19" name="Oval 18">
            <a:extLst>
              <a:ext uri="{FF2B5EF4-FFF2-40B4-BE49-F238E27FC236}">
                <a16:creationId xmlns:a16="http://schemas.microsoft.com/office/drawing/2014/main" id="{02633633-65EE-4B18-B114-0E1E43341BA1}"/>
              </a:ext>
            </a:extLst>
          </p:cNvPr>
          <p:cNvSpPr/>
          <p:nvPr/>
        </p:nvSpPr>
        <p:spPr>
          <a:xfrm>
            <a:off x="12838893" y="1148587"/>
            <a:ext cx="2553418" cy="12955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75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animBg="1"/>
      <p:bldP spid="19" grpId="0" animBg="1"/>
      <p:bldP spid="1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8" descr="https://lh4.googleusercontent.com/pmWBHWUvgzWIa_P-S0epL-fOEkh0xz7vcu_TzJAmxf-USRbllDtuvTMax7NImXWHxvD0vUhEy_Ix7LN-w5Uu19OaSzK6Ne8dpdTSh2gv-xroeGE_Y7V4o5HThlpFzngCcSbhVhsl9Oc">
            <a:extLst>
              <a:ext uri="{FF2B5EF4-FFF2-40B4-BE49-F238E27FC236}">
                <a16:creationId xmlns:a16="http://schemas.microsoft.com/office/drawing/2014/main" id="{12E5C57A-8249-41BB-980A-9C50F5EE2514}"/>
              </a:ext>
            </a:extLst>
          </p:cNvPr>
          <p:cNvSpPr>
            <a:spLocks noChangeAspect="1" noChangeArrowheads="1"/>
          </p:cNvSpPr>
          <p:nvPr/>
        </p:nvSpPr>
        <p:spPr bwMode="auto">
          <a:xfrm>
            <a:off x="12041188"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https://lh4.googleusercontent.com/pmWBHWUvgzWIa_P-S0epL-fOEkh0xz7vcu_TzJAmxf-USRbllDtuvTMax7NImXWHxvD0vUhEy_Ix7LN-w5Uu19OaSzK6Ne8dpdTSh2gv-xroeGE_Y7V4o5HThlpFzngCcSbhVhsl9Oc">
            <a:extLst>
              <a:ext uri="{FF2B5EF4-FFF2-40B4-BE49-F238E27FC236}">
                <a16:creationId xmlns:a16="http://schemas.microsoft.com/office/drawing/2014/main" id="{A363764B-6DB7-4876-A818-3E16D7BDE91F}"/>
              </a:ext>
            </a:extLst>
          </p:cNvPr>
          <p:cNvSpPr>
            <a:spLocks noChangeAspect="1" noChangeArrowheads="1"/>
          </p:cNvSpPr>
          <p:nvPr/>
        </p:nvSpPr>
        <p:spPr bwMode="auto">
          <a:xfrm>
            <a:off x="12193588"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Title 1">
            <a:extLst>
              <a:ext uri="{FF2B5EF4-FFF2-40B4-BE49-F238E27FC236}">
                <a16:creationId xmlns:a16="http://schemas.microsoft.com/office/drawing/2014/main" id="{1F4B5B5B-0D69-4C6B-BD00-A1CDB4481994}"/>
              </a:ext>
            </a:extLst>
          </p:cNvPr>
          <p:cNvSpPr>
            <a:spLocks noGrp="1"/>
          </p:cNvSpPr>
          <p:nvPr>
            <p:ph type="title"/>
          </p:nvPr>
        </p:nvSpPr>
        <p:spPr>
          <a:xfrm>
            <a:off x="579201" y="475186"/>
            <a:ext cx="22002502" cy="1231920"/>
          </a:xfrm>
        </p:spPr>
        <p:txBody>
          <a:bodyPr>
            <a:normAutofit/>
          </a:bodyPr>
          <a:lstStyle/>
          <a:p>
            <a:r>
              <a:rPr lang="en-US" dirty="0"/>
              <a:t>Threshold Query Type</a:t>
            </a:r>
          </a:p>
        </p:txBody>
      </p:sp>
      <p:sp>
        <p:nvSpPr>
          <p:cNvPr id="72" name="Rounded Rectangular Callout 8">
            <a:extLst>
              <a:ext uri="{FF2B5EF4-FFF2-40B4-BE49-F238E27FC236}">
                <a16:creationId xmlns:a16="http://schemas.microsoft.com/office/drawing/2014/main" id="{6ACCC563-70A2-434B-BA93-3118B40845AA}"/>
              </a:ext>
            </a:extLst>
          </p:cNvPr>
          <p:cNvSpPr/>
          <p:nvPr/>
        </p:nvSpPr>
        <p:spPr>
          <a:xfrm>
            <a:off x="1833703" y="1950202"/>
            <a:ext cx="9574304" cy="8467883"/>
          </a:xfrm>
          <a:prstGeom prst="wedgeRoundRectCallout">
            <a:avLst>
              <a:gd name="adj1" fmla="val 59455"/>
              <a:gd name="adj2" fmla="val -40596"/>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endParaRPr lang="en-US" sz="2800" b="1" dirty="0">
              <a:ln w="0"/>
              <a:solidFill>
                <a:schemeClr val="tx1"/>
              </a:solidFill>
              <a:effectLst>
                <a:outerShdw blurRad="38100" dist="19050" dir="2700000" algn="tl" rotWithShape="0">
                  <a:schemeClr val="dk1">
                    <a:alpha val="40000"/>
                  </a:schemeClr>
                </a:outerShdw>
              </a:effectLst>
            </a:endParaRPr>
          </a:p>
          <a:p>
            <a:pPr>
              <a:lnSpc>
                <a:spcPct val="150000"/>
              </a:lnSpc>
            </a:pPr>
            <a:r>
              <a:rPr lang="en-US" sz="2800" b="1" dirty="0">
                <a:ln w="0"/>
                <a:solidFill>
                  <a:schemeClr val="tx1"/>
                </a:solidFill>
                <a:effectLst>
                  <a:outerShdw blurRad="38100" dist="19050" dir="2700000" algn="tl" rotWithShape="0">
                    <a:schemeClr val="dk1">
                      <a:alpha val="40000"/>
                    </a:schemeClr>
                  </a:outerShdw>
                </a:effectLst>
              </a:rPr>
              <a:t>Adjustable</a:t>
            </a:r>
            <a:r>
              <a:rPr lang="en-US" sz="2800" dirty="0">
                <a:ln w="0"/>
                <a:solidFill>
                  <a:schemeClr val="tx1"/>
                </a:solidFill>
                <a:effectLst>
                  <a:outerShdw blurRad="38100" dist="19050" dir="2700000" algn="tl" rotWithShape="0">
                    <a:schemeClr val="dk1">
                      <a:alpha val="40000"/>
                    </a:schemeClr>
                  </a:outerShdw>
                </a:effectLst>
              </a:rPr>
              <a:t>:- </a:t>
            </a:r>
          </a:p>
          <a:p>
            <a:pPr marL="457200" indent="-457200" fontAlgn="base">
              <a:lnSpc>
                <a:spcPct val="150000"/>
              </a:lnSpc>
              <a:buFont typeface="Arial" panose="020B0604020202020204" pitchFamily="34" charset="0"/>
              <a:buChar char="•"/>
            </a:pPr>
            <a:r>
              <a:rPr lang="en-US" sz="2800" dirty="0"/>
              <a:t>Ability to adjust the threshold value later.</a:t>
            </a:r>
            <a:endParaRPr lang="en-US" sz="2800" i="1" dirty="0"/>
          </a:p>
          <a:p>
            <a:pPr marL="457200" indent="-457200" fontAlgn="base">
              <a:buFont typeface="Arial" panose="020B0604020202020204" pitchFamily="34" charset="0"/>
              <a:buChar char="•"/>
            </a:pPr>
            <a:endParaRPr lang="en-US" sz="2800" i="1" dirty="0"/>
          </a:p>
          <a:p>
            <a:pPr marL="457200" indent="-457200" fontAlgn="base">
              <a:buFont typeface="Arial" panose="020B0604020202020204" pitchFamily="34" charset="0"/>
              <a:buChar char="•"/>
            </a:pPr>
            <a:endParaRPr lang="en-US" sz="2800" i="1"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endParaRPr lang="en-US" sz="2800" b="1" dirty="0">
              <a:ln w="0"/>
              <a:solidFill>
                <a:schemeClr val="tx1"/>
              </a:solidFill>
              <a:effectLst>
                <a:outerShdw blurRad="38100" dist="19050" dir="2700000" algn="tl" rotWithShape="0">
                  <a:schemeClr val="dk1">
                    <a:alpha val="40000"/>
                  </a:schemeClr>
                </a:outerShdw>
              </a:effectLst>
            </a:endParaRPr>
          </a:p>
          <a:p>
            <a:pPr fontAlgn="base"/>
            <a:endParaRPr lang="en-US" sz="2800" dirty="0"/>
          </a:p>
          <a:p>
            <a:pPr fontAlgn="base"/>
            <a:endParaRPr lang="en-US" sz="2800" dirty="0"/>
          </a:p>
          <a:p>
            <a:pPr marL="457200" indent="-457200" fontAlgn="base">
              <a:buFont typeface="Arial" panose="020B0604020202020204" pitchFamily="34" charset="0"/>
              <a:buChar char="•"/>
            </a:pPr>
            <a:endParaRPr lang="en-US" sz="2800" dirty="0"/>
          </a:p>
          <a:p>
            <a:pPr fontAlgn="base"/>
            <a:endParaRPr lang="en-US" sz="2800" dirty="0"/>
          </a:p>
          <a:p>
            <a:endParaRPr lang="en-US" sz="2800" b="1" dirty="0">
              <a:ln w="0"/>
              <a:solidFill>
                <a:schemeClr val="tx1"/>
              </a:solidFill>
              <a:effectLst>
                <a:outerShdw blurRad="38100" dist="19050" dir="2700000" algn="tl" rotWithShape="0">
                  <a:schemeClr val="dk1">
                    <a:alpha val="40000"/>
                  </a:schemeClr>
                </a:outerShdw>
              </a:effectLst>
            </a:endParaRPr>
          </a:p>
          <a:p>
            <a:pPr lvl="1" fontAlgn="base"/>
            <a:endParaRPr lang="en-US" sz="2800" dirty="0"/>
          </a:p>
          <a:p>
            <a:pPr lvl="1" fontAlgn="base"/>
            <a:endParaRPr lang="en-US" sz="2800" dirty="0"/>
          </a:p>
          <a:p>
            <a:pPr lvl="1" fontAlgn="base"/>
            <a:endParaRPr lang="en-US" sz="2800" dirty="0"/>
          </a:p>
          <a:p>
            <a:pPr lvl="1" fontAlgn="base"/>
            <a:endParaRPr lang="en-US" sz="2800" dirty="0"/>
          </a:p>
          <a:p>
            <a:pPr lvl="1" fontAlgn="base"/>
            <a:endParaRPr lang="en-US" sz="2800" dirty="0"/>
          </a:p>
          <a:p>
            <a:pPr lvl="1" fontAlgn="base"/>
            <a:endParaRPr lang="en-US" sz="2800" dirty="0"/>
          </a:p>
          <a:p>
            <a:pPr lvl="1" fontAlgn="base"/>
            <a:endParaRPr lang="en-US" sz="2800" dirty="0"/>
          </a:p>
          <a:p>
            <a:pPr marL="457200" indent="-457200">
              <a:buFont typeface="Arial" panose="020B0604020202020204" pitchFamily="34" charset="0"/>
              <a:buChar char="•"/>
            </a:pPr>
            <a:endParaRPr lang="en-US" sz="2800" dirty="0">
              <a:ln w="0"/>
              <a:solidFill>
                <a:schemeClr val="tx1"/>
              </a:solidFill>
              <a:effectLst>
                <a:outerShdw blurRad="38100" dist="19050" dir="2700000" algn="tl" rotWithShape="0">
                  <a:schemeClr val="dk1">
                    <a:alpha val="40000"/>
                  </a:schemeClr>
                </a:outerShdw>
              </a:effectLst>
            </a:endParaRPr>
          </a:p>
          <a:p>
            <a:endParaRPr lang="en-GB" sz="2800" dirty="0">
              <a:ln w="0"/>
              <a:solidFill>
                <a:schemeClr val="tx1"/>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9F2DBD7E-19DE-4C94-B8AF-CEA27A6392B1}"/>
              </a:ext>
            </a:extLst>
          </p:cNvPr>
          <p:cNvPicPr>
            <a:picLocks noChangeAspect="1"/>
          </p:cNvPicPr>
          <p:nvPr/>
        </p:nvPicPr>
        <p:blipFill>
          <a:blip r:embed="rId2"/>
          <a:stretch>
            <a:fillRect/>
          </a:stretch>
        </p:blipFill>
        <p:spPr>
          <a:xfrm>
            <a:off x="12498388" y="396353"/>
            <a:ext cx="11484038" cy="12234810"/>
          </a:xfrm>
          <a:prstGeom prst="rect">
            <a:avLst/>
          </a:prstGeom>
        </p:spPr>
      </p:pic>
      <p:sp>
        <p:nvSpPr>
          <p:cNvPr id="13" name="Rectangle: Rounded Corners 12">
            <a:extLst>
              <a:ext uri="{FF2B5EF4-FFF2-40B4-BE49-F238E27FC236}">
                <a16:creationId xmlns:a16="http://schemas.microsoft.com/office/drawing/2014/main" id="{DF88EEDC-0F12-489D-A54E-038B2C976050}"/>
              </a:ext>
            </a:extLst>
          </p:cNvPr>
          <p:cNvSpPr/>
          <p:nvPr/>
        </p:nvSpPr>
        <p:spPr>
          <a:xfrm>
            <a:off x="12803188" y="6705600"/>
            <a:ext cx="10441968" cy="3577244"/>
          </a:xfrm>
          <a:prstGeom prst="roundRect">
            <a:avLst>
              <a:gd name="adj" fmla="val 438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6A89D74-89CC-410F-81F0-3107E6CA9652}"/>
              </a:ext>
            </a:extLst>
          </p:cNvPr>
          <p:cNvPicPr>
            <a:picLocks noChangeAspect="1"/>
          </p:cNvPicPr>
          <p:nvPr/>
        </p:nvPicPr>
        <p:blipFill>
          <a:blip r:embed="rId3"/>
          <a:stretch>
            <a:fillRect/>
          </a:stretch>
        </p:blipFill>
        <p:spPr>
          <a:xfrm>
            <a:off x="2590169" y="4007601"/>
            <a:ext cx="8713749" cy="3856240"/>
          </a:xfrm>
          <a:prstGeom prst="rect">
            <a:avLst/>
          </a:prstGeom>
        </p:spPr>
      </p:pic>
    </p:spTree>
    <p:extLst>
      <p:ext uri="{BB962C8B-B14F-4D97-AF65-F5344CB8AC3E}">
        <p14:creationId xmlns:p14="http://schemas.microsoft.com/office/powerpoint/2010/main" val="41136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8" descr="https://lh4.googleusercontent.com/pmWBHWUvgzWIa_P-S0epL-fOEkh0xz7vcu_TzJAmxf-USRbllDtuvTMax7NImXWHxvD0vUhEy_Ix7LN-w5Uu19OaSzK6Ne8dpdTSh2gv-xroeGE_Y7V4o5HThlpFzngCcSbhVhsl9Oc">
            <a:extLst>
              <a:ext uri="{FF2B5EF4-FFF2-40B4-BE49-F238E27FC236}">
                <a16:creationId xmlns:a16="http://schemas.microsoft.com/office/drawing/2014/main" id="{12E5C57A-8249-41BB-980A-9C50F5EE2514}"/>
              </a:ext>
            </a:extLst>
          </p:cNvPr>
          <p:cNvSpPr>
            <a:spLocks noChangeAspect="1" noChangeArrowheads="1"/>
          </p:cNvSpPr>
          <p:nvPr/>
        </p:nvSpPr>
        <p:spPr bwMode="auto">
          <a:xfrm>
            <a:off x="12041188" y="6705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https://lh4.googleusercontent.com/pmWBHWUvgzWIa_P-S0epL-fOEkh0xz7vcu_TzJAmxf-USRbllDtuvTMax7NImXWHxvD0vUhEy_Ix7LN-w5Uu19OaSzK6Ne8dpdTSh2gv-xroeGE_Y7V4o5HThlpFzngCcSbhVhsl9Oc">
            <a:extLst>
              <a:ext uri="{FF2B5EF4-FFF2-40B4-BE49-F238E27FC236}">
                <a16:creationId xmlns:a16="http://schemas.microsoft.com/office/drawing/2014/main" id="{A363764B-6DB7-4876-A818-3E16D7BDE91F}"/>
              </a:ext>
            </a:extLst>
          </p:cNvPr>
          <p:cNvSpPr>
            <a:spLocks noChangeAspect="1" noChangeArrowheads="1"/>
          </p:cNvSpPr>
          <p:nvPr/>
        </p:nvSpPr>
        <p:spPr bwMode="auto">
          <a:xfrm>
            <a:off x="12193588" y="685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409A9942-6A1B-4DB4-8EFF-951D4EB15867}"/>
              </a:ext>
            </a:extLst>
          </p:cNvPr>
          <p:cNvSpPr txBox="1"/>
          <p:nvPr/>
        </p:nvSpPr>
        <p:spPr>
          <a:xfrm>
            <a:off x="13277089" y="6122807"/>
            <a:ext cx="1723071" cy="584775"/>
          </a:xfrm>
          <a:prstGeom prst="rect">
            <a:avLst/>
          </a:prstGeom>
        </p:spPr>
        <p:txBody>
          <a:bodyPr vert="horz" wrap="square" lIns="91440" tIns="45720" rIns="91440" bIns="45720" rtlCol="0" anchor="t" anchorCtr="0">
            <a:spAutoFit/>
          </a:bodyPr>
          <a:lstStyle/>
          <a:p>
            <a:pPr algn="ctr"/>
            <a:r>
              <a:rPr lang="en-US" sz="3200" dirty="0">
                <a:solidFill>
                  <a:schemeClr val="bg1">
                    <a:lumMod val="50000"/>
                  </a:schemeClr>
                </a:solidFill>
                <a:ea typeface="Roboto Light" charset="0"/>
                <a:cs typeface="Roboto Light" charset="0"/>
              </a:rPr>
              <a:t>Before:</a:t>
            </a:r>
            <a:endParaRPr lang="en-US" sz="3200" dirty="0">
              <a:solidFill>
                <a:schemeClr val="bg1">
                  <a:lumMod val="50000"/>
                </a:schemeClr>
              </a:solidFill>
              <a:latin typeface="+mn-lt"/>
              <a:ea typeface="Roboto Light" charset="0"/>
              <a:cs typeface="Roboto Light" charset="0"/>
            </a:endParaRPr>
          </a:p>
        </p:txBody>
      </p:sp>
      <p:sp>
        <p:nvSpPr>
          <p:cNvPr id="25" name="TextBox 24">
            <a:extLst>
              <a:ext uri="{FF2B5EF4-FFF2-40B4-BE49-F238E27FC236}">
                <a16:creationId xmlns:a16="http://schemas.microsoft.com/office/drawing/2014/main" id="{033B8D43-C62D-4015-A669-B7EB1DBD6142}"/>
              </a:ext>
            </a:extLst>
          </p:cNvPr>
          <p:cNvSpPr txBox="1"/>
          <p:nvPr/>
        </p:nvSpPr>
        <p:spPr>
          <a:xfrm>
            <a:off x="13110468" y="9438163"/>
            <a:ext cx="1723071" cy="584775"/>
          </a:xfrm>
          <a:prstGeom prst="rect">
            <a:avLst/>
          </a:prstGeom>
        </p:spPr>
        <p:txBody>
          <a:bodyPr vert="horz" wrap="square" lIns="91440" tIns="45720" rIns="91440" bIns="45720" rtlCol="0" anchor="t" anchorCtr="0">
            <a:spAutoFit/>
          </a:bodyPr>
          <a:lstStyle/>
          <a:p>
            <a:pPr algn="ctr"/>
            <a:r>
              <a:rPr lang="en-US" sz="3200" dirty="0">
                <a:solidFill>
                  <a:schemeClr val="bg1">
                    <a:lumMod val="50000"/>
                  </a:schemeClr>
                </a:solidFill>
                <a:ea typeface="Roboto Light" charset="0"/>
                <a:cs typeface="Roboto Light" charset="0"/>
              </a:rPr>
              <a:t>After:</a:t>
            </a:r>
            <a:endParaRPr lang="en-US" sz="3200" dirty="0">
              <a:solidFill>
                <a:schemeClr val="bg1">
                  <a:lumMod val="50000"/>
                </a:schemeClr>
              </a:solidFill>
              <a:latin typeface="+mn-lt"/>
              <a:ea typeface="Roboto Light" charset="0"/>
              <a:cs typeface="Roboto Light" charset="0"/>
            </a:endParaRPr>
          </a:p>
        </p:txBody>
      </p:sp>
      <p:sp>
        <p:nvSpPr>
          <p:cNvPr id="26" name="Title 1">
            <a:extLst>
              <a:ext uri="{FF2B5EF4-FFF2-40B4-BE49-F238E27FC236}">
                <a16:creationId xmlns:a16="http://schemas.microsoft.com/office/drawing/2014/main" id="{8186A9A3-7604-4999-B4B6-2AFDA5175A90}"/>
              </a:ext>
            </a:extLst>
          </p:cNvPr>
          <p:cNvSpPr>
            <a:spLocks noGrp="1"/>
          </p:cNvSpPr>
          <p:nvPr>
            <p:ph type="title"/>
          </p:nvPr>
        </p:nvSpPr>
        <p:spPr>
          <a:xfrm>
            <a:off x="804976" y="417180"/>
            <a:ext cx="6858296" cy="1352640"/>
          </a:xfrm>
        </p:spPr>
        <p:txBody>
          <a:bodyPr/>
          <a:lstStyle/>
          <a:p>
            <a:r>
              <a:rPr lang="en-US" dirty="0"/>
              <a:t>Query</a:t>
            </a:r>
          </a:p>
        </p:txBody>
      </p:sp>
      <p:pic>
        <p:nvPicPr>
          <p:cNvPr id="17" name="Picture 16">
            <a:extLst>
              <a:ext uri="{FF2B5EF4-FFF2-40B4-BE49-F238E27FC236}">
                <a16:creationId xmlns:a16="http://schemas.microsoft.com/office/drawing/2014/main" id="{CF6B1C2A-31E7-4486-ABF1-F6FCA5C7E9F3}"/>
              </a:ext>
            </a:extLst>
          </p:cNvPr>
          <p:cNvPicPr>
            <a:picLocks noChangeAspect="1"/>
          </p:cNvPicPr>
          <p:nvPr/>
        </p:nvPicPr>
        <p:blipFill>
          <a:blip r:embed="rId2"/>
          <a:stretch>
            <a:fillRect/>
          </a:stretch>
        </p:blipFill>
        <p:spPr>
          <a:xfrm>
            <a:off x="13110468" y="6754665"/>
            <a:ext cx="10579101" cy="2419252"/>
          </a:xfrm>
          <a:prstGeom prst="rect">
            <a:avLst/>
          </a:prstGeom>
        </p:spPr>
      </p:pic>
      <p:pic>
        <p:nvPicPr>
          <p:cNvPr id="24" name="Picture 23">
            <a:extLst>
              <a:ext uri="{FF2B5EF4-FFF2-40B4-BE49-F238E27FC236}">
                <a16:creationId xmlns:a16="http://schemas.microsoft.com/office/drawing/2014/main" id="{F48AB0D9-4B57-41CE-AD48-0FA1C3D30584}"/>
              </a:ext>
            </a:extLst>
          </p:cNvPr>
          <p:cNvPicPr>
            <a:picLocks noChangeAspect="1"/>
          </p:cNvPicPr>
          <p:nvPr/>
        </p:nvPicPr>
        <p:blipFill>
          <a:blip r:embed="rId3"/>
          <a:stretch>
            <a:fillRect/>
          </a:stretch>
        </p:blipFill>
        <p:spPr>
          <a:xfrm>
            <a:off x="13277089" y="10022938"/>
            <a:ext cx="10579101" cy="2634404"/>
          </a:xfrm>
          <a:prstGeom prst="rect">
            <a:avLst/>
          </a:prstGeom>
        </p:spPr>
      </p:pic>
      <p:pic>
        <p:nvPicPr>
          <p:cNvPr id="4" name="Picture 3">
            <a:extLst>
              <a:ext uri="{FF2B5EF4-FFF2-40B4-BE49-F238E27FC236}">
                <a16:creationId xmlns:a16="http://schemas.microsoft.com/office/drawing/2014/main" id="{18C9204B-DCC2-45BC-85C5-8A311EE15600}"/>
              </a:ext>
            </a:extLst>
          </p:cNvPr>
          <p:cNvPicPr>
            <a:picLocks noChangeAspect="1"/>
          </p:cNvPicPr>
          <p:nvPr/>
        </p:nvPicPr>
        <p:blipFill>
          <a:blip r:embed="rId4"/>
          <a:stretch>
            <a:fillRect/>
          </a:stretch>
        </p:blipFill>
        <p:spPr>
          <a:xfrm>
            <a:off x="1332624" y="1404846"/>
            <a:ext cx="10556164" cy="11211108"/>
          </a:xfrm>
          <a:prstGeom prst="rect">
            <a:avLst/>
          </a:prstGeom>
        </p:spPr>
      </p:pic>
      <p:sp>
        <p:nvSpPr>
          <p:cNvPr id="23" name="Rectangle: Rounded Corners 22">
            <a:extLst>
              <a:ext uri="{FF2B5EF4-FFF2-40B4-BE49-F238E27FC236}">
                <a16:creationId xmlns:a16="http://schemas.microsoft.com/office/drawing/2014/main" id="{37A234B9-E310-4698-A98C-DAE98DF08C26}"/>
              </a:ext>
            </a:extLst>
          </p:cNvPr>
          <p:cNvSpPr/>
          <p:nvPr/>
        </p:nvSpPr>
        <p:spPr>
          <a:xfrm>
            <a:off x="1551324" y="4027648"/>
            <a:ext cx="10118764" cy="2387546"/>
          </a:xfrm>
          <a:prstGeom prst="roundRect">
            <a:avLst>
              <a:gd name="adj" fmla="val 23446"/>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ular Callout 8">
            <a:extLst>
              <a:ext uri="{FF2B5EF4-FFF2-40B4-BE49-F238E27FC236}">
                <a16:creationId xmlns:a16="http://schemas.microsoft.com/office/drawing/2014/main" id="{72577169-FBD5-4559-810B-4703DEE6C26D}"/>
              </a:ext>
            </a:extLst>
          </p:cNvPr>
          <p:cNvSpPr/>
          <p:nvPr/>
        </p:nvSpPr>
        <p:spPr>
          <a:xfrm>
            <a:off x="11395824" y="3486409"/>
            <a:ext cx="3427615" cy="714894"/>
          </a:xfrm>
          <a:prstGeom prst="wedgeRoundRectCallout">
            <a:avLst>
              <a:gd name="adj1" fmla="val -61911"/>
              <a:gd name="adj2" fmla="val 51511"/>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800" dirty="0">
                <a:ln w="0"/>
                <a:solidFill>
                  <a:schemeClr val="tx1"/>
                </a:solidFill>
                <a:effectLst>
                  <a:outerShdw blurRad="38100" dist="19050" dir="2700000" algn="tl" rotWithShape="0">
                    <a:schemeClr val="dk1">
                      <a:alpha val="40000"/>
                    </a:schemeClr>
                  </a:outerShdw>
                </a:effectLst>
              </a:rPr>
              <a:t>Format the text</a:t>
            </a:r>
            <a:endParaRPr lang="en-GB" sz="2800" dirty="0">
              <a:ln w="0"/>
              <a:solidFill>
                <a:schemeClr val="tx1"/>
              </a:solidFill>
              <a:effectLst>
                <a:outerShdw blurRad="38100" dist="19050" dir="2700000" algn="tl" rotWithShape="0">
                  <a:schemeClr val="dk1">
                    <a:alpha val="40000"/>
                  </a:schemeClr>
                </a:outerShdw>
              </a:effectLst>
            </a:endParaRPr>
          </a:p>
        </p:txBody>
      </p:sp>
      <p:sp>
        <p:nvSpPr>
          <p:cNvPr id="28" name="Rounded Rectangular Callout 8">
            <a:extLst>
              <a:ext uri="{FF2B5EF4-FFF2-40B4-BE49-F238E27FC236}">
                <a16:creationId xmlns:a16="http://schemas.microsoft.com/office/drawing/2014/main" id="{8F1E372F-F79F-4305-B207-720ABFCA85F4}"/>
              </a:ext>
            </a:extLst>
          </p:cNvPr>
          <p:cNvSpPr/>
          <p:nvPr/>
        </p:nvSpPr>
        <p:spPr>
          <a:xfrm>
            <a:off x="11295403" y="4201303"/>
            <a:ext cx="3226774" cy="753450"/>
          </a:xfrm>
          <a:prstGeom prst="wedgeRoundRectCallout">
            <a:avLst>
              <a:gd name="adj1" fmla="val -61331"/>
              <a:gd name="adj2" fmla="val 3760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800" dirty="0">
                <a:ln w="0"/>
                <a:solidFill>
                  <a:schemeClr val="tx1"/>
                </a:solidFill>
                <a:effectLst>
                  <a:outerShdw blurRad="38100" dist="19050" dir="2700000" algn="tl" rotWithShape="0">
                    <a:schemeClr val="dk1">
                      <a:alpha val="40000"/>
                    </a:schemeClr>
                  </a:outerShdw>
                </a:effectLst>
              </a:rPr>
              <a:t>Erase text</a:t>
            </a:r>
            <a:endParaRPr lang="en-GB" sz="2800" dirty="0">
              <a:ln w="0"/>
              <a:solidFill>
                <a:schemeClr val="tx1"/>
              </a:solidFill>
              <a:effectLst>
                <a:outerShdw blurRad="38100" dist="19050" dir="2700000" algn="tl" rotWithShape="0">
                  <a:schemeClr val="dk1">
                    <a:alpha val="40000"/>
                  </a:schemeClr>
                </a:outerShdw>
              </a:effectLst>
            </a:endParaRPr>
          </a:p>
        </p:txBody>
      </p:sp>
      <p:sp>
        <p:nvSpPr>
          <p:cNvPr id="29" name="Rounded Rectangular Callout 8">
            <a:extLst>
              <a:ext uri="{FF2B5EF4-FFF2-40B4-BE49-F238E27FC236}">
                <a16:creationId xmlns:a16="http://schemas.microsoft.com/office/drawing/2014/main" id="{8F465DC1-98D3-40F6-A6AE-3C556F51FC4E}"/>
              </a:ext>
            </a:extLst>
          </p:cNvPr>
          <p:cNvSpPr/>
          <p:nvPr/>
        </p:nvSpPr>
        <p:spPr>
          <a:xfrm>
            <a:off x="11295403" y="3910919"/>
            <a:ext cx="3427615" cy="714894"/>
          </a:xfrm>
          <a:prstGeom prst="wedgeRoundRectCallout">
            <a:avLst>
              <a:gd name="adj1" fmla="val -61331"/>
              <a:gd name="adj2" fmla="val 3760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800" dirty="0">
                <a:ln w="0"/>
                <a:solidFill>
                  <a:schemeClr val="tx1"/>
                </a:solidFill>
                <a:effectLst>
                  <a:outerShdw blurRad="38100" dist="19050" dir="2700000" algn="tl" rotWithShape="0">
                    <a:schemeClr val="dk1">
                      <a:alpha val="40000"/>
                    </a:schemeClr>
                  </a:outerShdw>
                </a:effectLst>
              </a:rPr>
              <a:t>Upload a file</a:t>
            </a:r>
            <a:endParaRPr lang="en-GB" sz="28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2362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27"/>
                                        </p:tgtEl>
                                      </p:cBhvr>
                                    </p:animEffect>
                                    <p:set>
                                      <p:cBhvr>
                                        <p:cTn id="24" dur="1" fill="hold">
                                          <p:stCondLst>
                                            <p:cond delay="499"/>
                                          </p:stCondLst>
                                        </p:cTn>
                                        <p:tgtEl>
                                          <p:spTgt spid="27"/>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25"/>
                                        </p:tgtEl>
                                      </p:cBhvr>
                                    </p:animEffect>
                                    <p:set>
                                      <p:cBhvr>
                                        <p:cTn id="33" dur="1" fill="hold">
                                          <p:stCondLst>
                                            <p:cond delay="499"/>
                                          </p:stCondLst>
                                        </p:cTn>
                                        <p:tgtEl>
                                          <p:spTgt spid="2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fade">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9"/>
                                        </p:tgtEl>
                                      </p:cBhvr>
                                    </p:animEffect>
                                    <p:set>
                                      <p:cBhvr>
                                        <p:cTn id="46" dur="1" fill="hold">
                                          <p:stCondLst>
                                            <p:cond delay="499"/>
                                          </p:stCondLst>
                                        </p:cTn>
                                        <p:tgtEl>
                                          <p:spTgt spid="2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25" grpId="0"/>
      <p:bldP spid="25" grpId="1"/>
      <p:bldP spid="27" grpId="0" animBg="1"/>
      <p:bldP spid="27" grpId="1" animBg="1"/>
      <p:bldP spid="28" grpId="0" animBg="1"/>
      <p:bldP spid="29" grpId="0" animBg="1"/>
      <p:bldP spid="2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D5B8-D867-4F83-AA95-20B9529E6EA1}"/>
              </a:ext>
            </a:extLst>
          </p:cNvPr>
          <p:cNvSpPr>
            <a:spLocks noGrp="1"/>
          </p:cNvSpPr>
          <p:nvPr>
            <p:ph type="title"/>
          </p:nvPr>
        </p:nvSpPr>
        <p:spPr>
          <a:xfrm>
            <a:off x="1893819" y="858545"/>
            <a:ext cx="7921986" cy="1352640"/>
          </a:xfrm>
        </p:spPr>
        <p:txBody>
          <a:bodyPr/>
          <a:lstStyle/>
          <a:p>
            <a:r>
              <a:rPr lang="en" dirty="0"/>
              <a:t>Validation </a:t>
            </a:r>
            <a:r>
              <a:rPr lang="en-US" dirty="0"/>
              <a:t>Tests</a:t>
            </a:r>
          </a:p>
        </p:txBody>
      </p:sp>
      <p:sp>
        <p:nvSpPr>
          <p:cNvPr id="3" name="Content Placeholder 2">
            <a:extLst>
              <a:ext uri="{FF2B5EF4-FFF2-40B4-BE49-F238E27FC236}">
                <a16:creationId xmlns:a16="http://schemas.microsoft.com/office/drawing/2014/main" id="{FA2E2F3F-DA96-4699-80E1-AFA1E42D4F2B}"/>
              </a:ext>
            </a:extLst>
          </p:cNvPr>
          <p:cNvSpPr>
            <a:spLocks noGrp="1"/>
          </p:cNvSpPr>
          <p:nvPr>
            <p:ph idx="1"/>
          </p:nvPr>
        </p:nvSpPr>
        <p:spPr>
          <a:xfrm>
            <a:off x="1893819" y="2211185"/>
            <a:ext cx="9378240" cy="1751215"/>
          </a:xfrm>
        </p:spPr>
        <p:txBody>
          <a:bodyPr>
            <a:normAutofit/>
          </a:bodyPr>
          <a:lstStyle/>
          <a:p>
            <a:r>
              <a:rPr lang="en-US" b="1" dirty="0"/>
              <a:t>Test 1 </a:t>
            </a:r>
          </a:p>
          <a:p>
            <a:pPr lvl="1"/>
            <a:r>
              <a:rPr lang="en-US" dirty="0"/>
              <a:t>Only Single query execution is allowed.</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13" name="Content Placeholder 2">
            <a:extLst>
              <a:ext uri="{FF2B5EF4-FFF2-40B4-BE49-F238E27FC236}">
                <a16:creationId xmlns:a16="http://schemas.microsoft.com/office/drawing/2014/main" id="{C6B8F4A0-B2D7-44B3-91B2-B9647452CEA1}"/>
              </a:ext>
            </a:extLst>
          </p:cNvPr>
          <p:cNvSpPr txBox="1">
            <a:spLocks/>
          </p:cNvSpPr>
          <p:nvPr/>
        </p:nvSpPr>
        <p:spPr>
          <a:xfrm>
            <a:off x="2026335" y="9251602"/>
            <a:ext cx="9378240" cy="2230016"/>
          </a:xfrm>
          <a:prstGeom prst="rect">
            <a:avLst/>
          </a:prstGeom>
        </p:spPr>
        <p:txBody>
          <a:bodyPr vert="horz" lIns="91440" tIns="45720" rIns="91440" bIns="45720" rtlCol="0">
            <a:normAutofit lnSpcReduction="10000"/>
          </a:bodyPr>
          <a:lstStyle>
            <a:lvl1pPr marL="457200" indent="-457200" algn="l" defTabSz="1828800" rtl="0" eaLnBrk="1" latinLnBrk="0" hangingPunct="1">
              <a:lnSpc>
                <a:spcPct val="90000"/>
              </a:lnSpc>
              <a:spcBef>
                <a:spcPts val="0"/>
              </a:spcBef>
              <a:spcAft>
                <a:spcPts val="2400"/>
              </a:spcAft>
              <a:buFont typeface="Wingdings" panose="05000000000000000000" pitchFamily="2" charset="2"/>
              <a:buChar char="§"/>
              <a:defRPr sz="4000" kern="1200">
                <a:solidFill>
                  <a:schemeClr val="tx1"/>
                </a:solidFill>
                <a:latin typeface="+mn-lt"/>
                <a:ea typeface="+mn-ea"/>
                <a:cs typeface="+mn-cs"/>
              </a:defRPr>
            </a:lvl1pPr>
            <a:lvl2pPr marL="800100" indent="-342900" algn="l" defTabSz="1828800" rtl="0" eaLnBrk="1" latinLnBrk="0" hangingPunct="1">
              <a:lnSpc>
                <a:spcPct val="90000"/>
              </a:lnSpc>
              <a:spcBef>
                <a:spcPts val="0"/>
              </a:spcBef>
              <a:spcAft>
                <a:spcPts val="2400"/>
              </a:spcAft>
              <a:buFont typeface="Calibri" panose="020F0502020204030204" pitchFamily="34" charset="0"/>
              <a:buChar char="-"/>
              <a:defRPr sz="3600" kern="1200">
                <a:solidFill>
                  <a:schemeClr val="tx1"/>
                </a:solidFill>
                <a:latin typeface="+mn-lt"/>
                <a:ea typeface="+mn-ea"/>
                <a:cs typeface="+mn-cs"/>
              </a:defRPr>
            </a:lvl2pPr>
            <a:lvl3pPr marL="1143000" indent="-342900" algn="l" defTabSz="1828800" rtl="0" eaLnBrk="1" latinLnBrk="0" hangingPunct="1">
              <a:lnSpc>
                <a:spcPct val="90000"/>
              </a:lnSpc>
              <a:spcBef>
                <a:spcPts val="0"/>
              </a:spcBef>
              <a:spcAft>
                <a:spcPts val="2400"/>
              </a:spcAft>
              <a:buFont typeface="Calibri" panose="020F0502020204030204" pitchFamily="34" charset="0"/>
              <a:buChar char="-"/>
              <a:defRPr sz="3200" kern="1200">
                <a:solidFill>
                  <a:schemeClr val="tx1"/>
                </a:solidFill>
                <a:latin typeface="+mn-lt"/>
                <a:ea typeface="+mn-ea"/>
                <a:cs typeface="+mn-cs"/>
              </a:defRPr>
            </a:lvl3pPr>
            <a:lvl4pPr marL="1485900" indent="-342900" algn="l" defTabSz="1828800" rtl="0" eaLnBrk="1" latinLnBrk="0" hangingPunct="1">
              <a:lnSpc>
                <a:spcPct val="90000"/>
              </a:lnSpc>
              <a:spcBef>
                <a:spcPts val="0"/>
              </a:spcBef>
              <a:spcAft>
                <a:spcPts val="2400"/>
              </a:spcAft>
              <a:buFont typeface="Arial" panose="020B0604020202020204" pitchFamily="34" charset="0"/>
              <a:buChar char="•"/>
              <a:defRPr sz="2800" kern="1200">
                <a:solidFill>
                  <a:schemeClr val="tx1"/>
                </a:solidFill>
                <a:latin typeface="+mn-lt"/>
                <a:ea typeface="+mn-ea"/>
                <a:cs typeface="+mn-cs"/>
              </a:defRPr>
            </a:lvl4pPr>
            <a:lvl5pPr marL="1828800" indent="-342900" algn="l" defTabSz="1828800" rtl="0" eaLnBrk="1" latinLnBrk="0" hangingPunct="1">
              <a:lnSpc>
                <a:spcPct val="90000"/>
              </a:lnSpc>
              <a:spcBef>
                <a:spcPts val="0"/>
              </a:spcBef>
              <a:spcAft>
                <a:spcPts val="2400"/>
              </a:spcAft>
              <a:buFont typeface="Arial" panose="020B0604020202020204" pitchFamily="34" charset="0"/>
              <a:buChar char="•"/>
              <a:defRPr sz="28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b="1" dirty="0"/>
              <a:t>Test 4</a:t>
            </a:r>
          </a:p>
          <a:p>
            <a:pPr lvl="1"/>
            <a:r>
              <a:rPr lang="en-US" dirty="0"/>
              <a:t>Only ‘SELECT’ statements are allowed for execution.</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14" name="Content Placeholder 2">
            <a:extLst>
              <a:ext uri="{FF2B5EF4-FFF2-40B4-BE49-F238E27FC236}">
                <a16:creationId xmlns:a16="http://schemas.microsoft.com/office/drawing/2014/main" id="{16ECFE92-F2B8-4420-9D5A-C301B38C07EC}"/>
              </a:ext>
            </a:extLst>
          </p:cNvPr>
          <p:cNvSpPr txBox="1">
            <a:spLocks/>
          </p:cNvSpPr>
          <p:nvPr/>
        </p:nvSpPr>
        <p:spPr>
          <a:xfrm>
            <a:off x="1958838" y="3689659"/>
            <a:ext cx="9378240" cy="3697260"/>
          </a:xfrm>
          <a:prstGeom prst="rect">
            <a:avLst/>
          </a:prstGeom>
        </p:spPr>
        <p:txBody>
          <a:bodyPr vert="horz" lIns="91440" tIns="45720" rIns="91440" bIns="45720" rtlCol="0">
            <a:normAutofit/>
          </a:bodyPr>
          <a:lstStyle>
            <a:lvl1pPr marL="457200" indent="-457200" algn="l" defTabSz="1828800" rtl="0" eaLnBrk="1" latinLnBrk="0" hangingPunct="1">
              <a:lnSpc>
                <a:spcPct val="90000"/>
              </a:lnSpc>
              <a:spcBef>
                <a:spcPts val="0"/>
              </a:spcBef>
              <a:spcAft>
                <a:spcPts val="2400"/>
              </a:spcAft>
              <a:buFont typeface="Wingdings" panose="05000000000000000000" pitchFamily="2" charset="2"/>
              <a:buChar char="§"/>
              <a:defRPr sz="4000" kern="1200">
                <a:solidFill>
                  <a:schemeClr val="tx1"/>
                </a:solidFill>
                <a:latin typeface="+mn-lt"/>
                <a:ea typeface="+mn-ea"/>
                <a:cs typeface="+mn-cs"/>
              </a:defRPr>
            </a:lvl1pPr>
            <a:lvl2pPr marL="800100" indent="-342900" algn="l" defTabSz="1828800" rtl="0" eaLnBrk="1" latinLnBrk="0" hangingPunct="1">
              <a:lnSpc>
                <a:spcPct val="90000"/>
              </a:lnSpc>
              <a:spcBef>
                <a:spcPts val="0"/>
              </a:spcBef>
              <a:spcAft>
                <a:spcPts val="2400"/>
              </a:spcAft>
              <a:buFont typeface="Calibri" panose="020F0502020204030204" pitchFamily="34" charset="0"/>
              <a:buChar char="-"/>
              <a:defRPr sz="3600" kern="1200">
                <a:solidFill>
                  <a:schemeClr val="tx1"/>
                </a:solidFill>
                <a:latin typeface="+mn-lt"/>
                <a:ea typeface="+mn-ea"/>
                <a:cs typeface="+mn-cs"/>
              </a:defRPr>
            </a:lvl2pPr>
            <a:lvl3pPr marL="1143000" indent="-342900" algn="l" defTabSz="1828800" rtl="0" eaLnBrk="1" latinLnBrk="0" hangingPunct="1">
              <a:lnSpc>
                <a:spcPct val="90000"/>
              </a:lnSpc>
              <a:spcBef>
                <a:spcPts val="0"/>
              </a:spcBef>
              <a:spcAft>
                <a:spcPts val="2400"/>
              </a:spcAft>
              <a:buFont typeface="Calibri" panose="020F0502020204030204" pitchFamily="34" charset="0"/>
              <a:buChar char="-"/>
              <a:defRPr sz="3200" kern="1200">
                <a:solidFill>
                  <a:schemeClr val="tx1"/>
                </a:solidFill>
                <a:latin typeface="+mn-lt"/>
                <a:ea typeface="+mn-ea"/>
                <a:cs typeface="+mn-cs"/>
              </a:defRPr>
            </a:lvl3pPr>
            <a:lvl4pPr marL="1485900" indent="-342900" algn="l" defTabSz="1828800" rtl="0" eaLnBrk="1" latinLnBrk="0" hangingPunct="1">
              <a:lnSpc>
                <a:spcPct val="90000"/>
              </a:lnSpc>
              <a:spcBef>
                <a:spcPts val="0"/>
              </a:spcBef>
              <a:spcAft>
                <a:spcPts val="2400"/>
              </a:spcAft>
              <a:buFont typeface="Arial" panose="020B0604020202020204" pitchFamily="34" charset="0"/>
              <a:buChar char="•"/>
              <a:defRPr sz="2800" kern="1200">
                <a:solidFill>
                  <a:schemeClr val="tx1"/>
                </a:solidFill>
                <a:latin typeface="+mn-lt"/>
                <a:ea typeface="+mn-ea"/>
                <a:cs typeface="+mn-cs"/>
              </a:defRPr>
            </a:lvl4pPr>
            <a:lvl5pPr marL="1828800" indent="-342900" algn="l" defTabSz="1828800" rtl="0" eaLnBrk="1" latinLnBrk="0" hangingPunct="1">
              <a:lnSpc>
                <a:spcPct val="90000"/>
              </a:lnSpc>
              <a:spcBef>
                <a:spcPts val="0"/>
              </a:spcBef>
              <a:spcAft>
                <a:spcPts val="2400"/>
              </a:spcAft>
              <a:buFont typeface="Arial" panose="020B0604020202020204" pitchFamily="34" charset="0"/>
              <a:buChar char="•"/>
              <a:defRPr sz="28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b="1" dirty="0"/>
              <a:t>Test 2</a:t>
            </a:r>
          </a:p>
          <a:p>
            <a:pPr lvl="1"/>
            <a:r>
              <a:rPr lang="en-US" dirty="0"/>
              <a:t>Query should run within valid time.</a:t>
            </a:r>
          </a:p>
          <a:p>
            <a:pPr lvl="2"/>
            <a:r>
              <a:rPr lang="en-US" dirty="0"/>
              <a:t>Execution time &lt;= 10 seconds.</a:t>
            </a:r>
          </a:p>
          <a:p>
            <a:pPr lvl="2"/>
            <a:r>
              <a:rPr lang="en-US" dirty="0"/>
              <a:t>Value can be adjusted in the </a:t>
            </a:r>
            <a:r>
              <a:rPr lang="en-US" dirty="0" err="1"/>
              <a:t>console.properties</a:t>
            </a:r>
            <a:r>
              <a:rPr lang="en-US" dirty="0"/>
              <a:t> file.</a:t>
            </a:r>
          </a:p>
          <a:p>
            <a:pPr lvl="1"/>
            <a:endParaRPr lang="en-US" dirty="0"/>
          </a:p>
        </p:txBody>
      </p:sp>
      <p:sp>
        <p:nvSpPr>
          <p:cNvPr id="16" name="Content Placeholder 2">
            <a:extLst>
              <a:ext uri="{FF2B5EF4-FFF2-40B4-BE49-F238E27FC236}">
                <a16:creationId xmlns:a16="http://schemas.microsoft.com/office/drawing/2014/main" id="{66399336-BF3F-4FE8-96DD-58F4B99C31C3}"/>
              </a:ext>
            </a:extLst>
          </p:cNvPr>
          <p:cNvSpPr txBox="1">
            <a:spLocks/>
          </p:cNvSpPr>
          <p:nvPr/>
        </p:nvSpPr>
        <p:spPr>
          <a:xfrm>
            <a:off x="2026335" y="7153699"/>
            <a:ext cx="9378240" cy="2008962"/>
          </a:xfrm>
          <a:prstGeom prst="rect">
            <a:avLst/>
          </a:prstGeom>
        </p:spPr>
        <p:txBody>
          <a:bodyPr vert="horz" lIns="91440" tIns="45720" rIns="91440" bIns="45720" rtlCol="0">
            <a:normAutofit fontScale="92500" lnSpcReduction="10000"/>
          </a:bodyPr>
          <a:lstStyle>
            <a:lvl1pPr marL="457200" indent="-457200" algn="l" defTabSz="1828800" rtl="0" eaLnBrk="1" latinLnBrk="0" hangingPunct="1">
              <a:lnSpc>
                <a:spcPct val="90000"/>
              </a:lnSpc>
              <a:spcBef>
                <a:spcPts val="0"/>
              </a:spcBef>
              <a:spcAft>
                <a:spcPts val="2400"/>
              </a:spcAft>
              <a:buFont typeface="Wingdings" panose="05000000000000000000" pitchFamily="2" charset="2"/>
              <a:buChar char="§"/>
              <a:defRPr sz="4000" kern="1200">
                <a:solidFill>
                  <a:schemeClr val="tx1"/>
                </a:solidFill>
                <a:latin typeface="+mn-lt"/>
                <a:ea typeface="+mn-ea"/>
                <a:cs typeface="+mn-cs"/>
              </a:defRPr>
            </a:lvl1pPr>
            <a:lvl2pPr marL="800100" indent="-342900" algn="l" defTabSz="1828800" rtl="0" eaLnBrk="1" latinLnBrk="0" hangingPunct="1">
              <a:lnSpc>
                <a:spcPct val="90000"/>
              </a:lnSpc>
              <a:spcBef>
                <a:spcPts val="0"/>
              </a:spcBef>
              <a:spcAft>
                <a:spcPts val="2400"/>
              </a:spcAft>
              <a:buFont typeface="Calibri" panose="020F0502020204030204" pitchFamily="34" charset="0"/>
              <a:buChar char="-"/>
              <a:defRPr sz="3600" kern="1200">
                <a:solidFill>
                  <a:schemeClr val="tx1"/>
                </a:solidFill>
                <a:latin typeface="+mn-lt"/>
                <a:ea typeface="+mn-ea"/>
                <a:cs typeface="+mn-cs"/>
              </a:defRPr>
            </a:lvl2pPr>
            <a:lvl3pPr marL="1143000" indent="-342900" algn="l" defTabSz="1828800" rtl="0" eaLnBrk="1" latinLnBrk="0" hangingPunct="1">
              <a:lnSpc>
                <a:spcPct val="90000"/>
              </a:lnSpc>
              <a:spcBef>
                <a:spcPts val="0"/>
              </a:spcBef>
              <a:spcAft>
                <a:spcPts val="2400"/>
              </a:spcAft>
              <a:buFont typeface="Calibri" panose="020F0502020204030204" pitchFamily="34" charset="0"/>
              <a:buChar char="-"/>
              <a:defRPr sz="3200" kern="1200">
                <a:solidFill>
                  <a:schemeClr val="tx1"/>
                </a:solidFill>
                <a:latin typeface="+mn-lt"/>
                <a:ea typeface="+mn-ea"/>
                <a:cs typeface="+mn-cs"/>
              </a:defRPr>
            </a:lvl3pPr>
            <a:lvl4pPr marL="1485900" indent="-342900" algn="l" defTabSz="1828800" rtl="0" eaLnBrk="1" latinLnBrk="0" hangingPunct="1">
              <a:lnSpc>
                <a:spcPct val="90000"/>
              </a:lnSpc>
              <a:spcBef>
                <a:spcPts val="0"/>
              </a:spcBef>
              <a:spcAft>
                <a:spcPts val="2400"/>
              </a:spcAft>
              <a:buFont typeface="Arial" panose="020B0604020202020204" pitchFamily="34" charset="0"/>
              <a:buChar char="•"/>
              <a:defRPr sz="2800" kern="1200">
                <a:solidFill>
                  <a:schemeClr val="tx1"/>
                </a:solidFill>
                <a:latin typeface="+mn-lt"/>
                <a:ea typeface="+mn-ea"/>
                <a:cs typeface="+mn-cs"/>
              </a:defRPr>
            </a:lvl4pPr>
            <a:lvl5pPr marL="1828800" indent="-342900" algn="l" defTabSz="1828800" rtl="0" eaLnBrk="1" latinLnBrk="0" hangingPunct="1">
              <a:lnSpc>
                <a:spcPct val="90000"/>
              </a:lnSpc>
              <a:spcBef>
                <a:spcPts val="0"/>
              </a:spcBef>
              <a:spcAft>
                <a:spcPts val="2400"/>
              </a:spcAft>
              <a:buFont typeface="Arial" panose="020B0604020202020204" pitchFamily="34" charset="0"/>
              <a:buChar char="•"/>
              <a:defRPr sz="28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US" b="1" dirty="0"/>
              <a:t>Test 3</a:t>
            </a:r>
          </a:p>
          <a:p>
            <a:pPr lvl="1"/>
            <a:r>
              <a:rPr lang="en-US" dirty="0"/>
              <a:t>Query should return a valid result without any errors.</a:t>
            </a:r>
          </a:p>
          <a:p>
            <a:pPr marL="457200" lvl="1" indent="0">
              <a:buNone/>
            </a:pPr>
            <a:endParaRPr lang="en-US" dirty="0"/>
          </a:p>
          <a:p>
            <a:pPr lvl="1"/>
            <a:endParaRPr lang="en-US" dirty="0"/>
          </a:p>
          <a:p>
            <a:pPr lvl="1"/>
            <a:endParaRPr lang="en-US" dirty="0"/>
          </a:p>
        </p:txBody>
      </p:sp>
      <p:pic>
        <p:nvPicPr>
          <p:cNvPr id="17" name="Picture 16">
            <a:extLst>
              <a:ext uri="{FF2B5EF4-FFF2-40B4-BE49-F238E27FC236}">
                <a16:creationId xmlns:a16="http://schemas.microsoft.com/office/drawing/2014/main" id="{8B9525B4-B655-4A37-9C2B-237486964E3E}"/>
              </a:ext>
            </a:extLst>
          </p:cNvPr>
          <p:cNvPicPr>
            <a:picLocks noChangeAspect="1"/>
          </p:cNvPicPr>
          <p:nvPr/>
        </p:nvPicPr>
        <p:blipFill>
          <a:blip r:embed="rId2"/>
          <a:stretch>
            <a:fillRect/>
          </a:stretch>
        </p:blipFill>
        <p:spPr>
          <a:xfrm>
            <a:off x="11731722" y="3685542"/>
            <a:ext cx="11930711" cy="3336360"/>
          </a:xfrm>
          <a:prstGeom prst="rect">
            <a:avLst/>
          </a:prstGeom>
        </p:spPr>
      </p:pic>
      <p:pic>
        <p:nvPicPr>
          <p:cNvPr id="18" name="Picture 17">
            <a:extLst>
              <a:ext uri="{FF2B5EF4-FFF2-40B4-BE49-F238E27FC236}">
                <a16:creationId xmlns:a16="http://schemas.microsoft.com/office/drawing/2014/main" id="{E3832BC9-485F-49E3-8592-678D526D2E33}"/>
              </a:ext>
            </a:extLst>
          </p:cNvPr>
          <p:cNvPicPr>
            <a:picLocks noChangeAspect="1"/>
          </p:cNvPicPr>
          <p:nvPr/>
        </p:nvPicPr>
        <p:blipFill>
          <a:blip r:embed="rId3"/>
          <a:stretch>
            <a:fillRect/>
          </a:stretch>
        </p:blipFill>
        <p:spPr>
          <a:xfrm>
            <a:off x="11880716" y="6509156"/>
            <a:ext cx="11567112" cy="3521303"/>
          </a:xfrm>
          <a:prstGeom prst="rect">
            <a:avLst/>
          </a:prstGeom>
        </p:spPr>
      </p:pic>
      <p:pic>
        <p:nvPicPr>
          <p:cNvPr id="22" name="Picture 21">
            <a:extLst>
              <a:ext uri="{FF2B5EF4-FFF2-40B4-BE49-F238E27FC236}">
                <a16:creationId xmlns:a16="http://schemas.microsoft.com/office/drawing/2014/main" id="{FD1B5808-3733-4126-A9A2-3F84F6D8C6F9}"/>
              </a:ext>
            </a:extLst>
          </p:cNvPr>
          <p:cNvPicPr>
            <a:picLocks noChangeAspect="1"/>
          </p:cNvPicPr>
          <p:nvPr/>
        </p:nvPicPr>
        <p:blipFill>
          <a:blip r:embed="rId4"/>
          <a:stretch>
            <a:fillRect/>
          </a:stretch>
        </p:blipFill>
        <p:spPr>
          <a:xfrm>
            <a:off x="11796740" y="1329397"/>
            <a:ext cx="10924112" cy="2356145"/>
          </a:xfrm>
          <a:prstGeom prst="rect">
            <a:avLst/>
          </a:prstGeom>
        </p:spPr>
      </p:pic>
      <p:pic>
        <p:nvPicPr>
          <p:cNvPr id="11" name="Picture 10">
            <a:extLst>
              <a:ext uri="{FF2B5EF4-FFF2-40B4-BE49-F238E27FC236}">
                <a16:creationId xmlns:a16="http://schemas.microsoft.com/office/drawing/2014/main" id="{3026DE32-FA9A-4DED-B4E6-63A985AD8EDD}"/>
              </a:ext>
            </a:extLst>
          </p:cNvPr>
          <p:cNvPicPr>
            <a:picLocks noChangeAspect="1"/>
          </p:cNvPicPr>
          <p:nvPr/>
        </p:nvPicPr>
        <p:blipFill>
          <a:blip r:embed="rId5"/>
          <a:stretch>
            <a:fillRect/>
          </a:stretch>
        </p:blipFill>
        <p:spPr>
          <a:xfrm>
            <a:off x="11964692" y="9942076"/>
            <a:ext cx="11399161" cy="3079084"/>
          </a:xfrm>
          <a:prstGeom prst="rect">
            <a:avLst/>
          </a:prstGeom>
        </p:spPr>
      </p:pic>
    </p:spTree>
    <p:extLst>
      <p:ext uri="{BB962C8B-B14F-4D97-AF65-F5344CB8AC3E}">
        <p14:creationId xmlns:p14="http://schemas.microsoft.com/office/powerpoint/2010/main" val="399305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22"/>
                                        </p:tgtEl>
                                      </p:cBhvr>
                                    </p:animEffect>
                                    <p:set>
                                      <p:cBhvr>
                                        <p:cTn id="18" dur="1" fill="hold">
                                          <p:stCondLst>
                                            <p:cond delay="499"/>
                                          </p:stCondLst>
                                        </p:cTn>
                                        <p:tgtEl>
                                          <p:spTgt spid="2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8"/>
                                        </p:tgtEl>
                                      </p:cBhvr>
                                    </p:animEffect>
                                    <p:set>
                                      <p:cBhvr>
                                        <p:cTn id="44" dur="1" fill="hold">
                                          <p:stCondLst>
                                            <p:cond delay="499"/>
                                          </p:stCondLst>
                                        </p:cTn>
                                        <p:tgtEl>
                                          <p:spTgt spid="1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D5B8-D867-4F83-AA95-20B9529E6EA1}"/>
              </a:ext>
            </a:extLst>
          </p:cNvPr>
          <p:cNvSpPr>
            <a:spLocks noGrp="1"/>
          </p:cNvSpPr>
          <p:nvPr>
            <p:ph type="title"/>
          </p:nvPr>
        </p:nvSpPr>
        <p:spPr>
          <a:xfrm>
            <a:off x="1893819" y="858545"/>
            <a:ext cx="7921986" cy="1352640"/>
          </a:xfrm>
        </p:spPr>
        <p:txBody>
          <a:bodyPr/>
          <a:lstStyle/>
          <a:p>
            <a:r>
              <a:rPr lang="en" dirty="0"/>
              <a:t>Validation </a:t>
            </a:r>
            <a:r>
              <a:rPr lang="en-US" dirty="0"/>
              <a:t>Tests</a:t>
            </a:r>
          </a:p>
        </p:txBody>
      </p:sp>
      <p:sp>
        <p:nvSpPr>
          <p:cNvPr id="3" name="Content Placeholder 2">
            <a:extLst>
              <a:ext uri="{FF2B5EF4-FFF2-40B4-BE49-F238E27FC236}">
                <a16:creationId xmlns:a16="http://schemas.microsoft.com/office/drawing/2014/main" id="{FA2E2F3F-DA96-4699-80E1-AFA1E42D4F2B}"/>
              </a:ext>
            </a:extLst>
          </p:cNvPr>
          <p:cNvSpPr>
            <a:spLocks noGrp="1"/>
          </p:cNvSpPr>
          <p:nvPr>
            <p:ph idx="1"/>
          </p:nvPr>
        </p:nvSpPr>
        <p:spPr>
          <a:xfrm>
            <a:off x="1893818" y="2211184"/>
            <a:ext cx="11542264" cy="10310497"/>
          </a:xfrm>
        </p:spPr>
        <p:txBody>
          <a:bodyPr>
            <a:normAutofit/>
          </a:bodyPr>
          <a:lstStyle/>
          <a:p>
            <a:r>
              <a:rPr lang="en-US" b="1" dirty="0"/>
              <a:t>Test 5</a:t>
            </a:r>
          </a:p>
          <a:p>
            <a:pPr lvl="1"/>
            <a:r>
              <a:rPr lang="en-US" dirty="0"/>
              <a:t>The MC code will automatically append the Limit of 100 rows to the end of the query.</a:t>
            </a:r>
          </a:p>
          <a:p>
            <a:pPr lvl="1"/>
            <a:r>
              <a:rPr lang="en-US" dirty="0"/>
              <a:t> If there is already a Limit in the query, the MC will abide by that number unless that value is greater than 100.</a:t>
            </a:r>
          </a:p>
          <a:p>
            <a:pPr lvl="1"/>
            <a:r>
              <a:rPr lang="en-US" dirty="0"/>
              <a:t>The 100 Limit value can be modifiable in the </a:t>
            </a:r>
            <a:r>
              <a:rPr lang="en-US" i="1" dirty="0" err="1"/>
              <a:t>console.properties</a:t>
            </a:r>
            <a:r>
              <a:rPr lang="en-US" i="1" dirty="0"/>
              <a:t>.</a:t>
            </a:r>
          </a:p>
          <a:p>
            <a:pPr lvl="1"/>
            <a:endParaRPr lang="en-US" dirty="0"/>
          </a:p>
          <a:p>
            <a:pPr lvl="2"/>
            <a:endParaRPr lang="en-US" dirty="0"/>
          </a:p>
          <a:p>
            <a:pPr marL="457200" lvl="1" indent="0">
              <a:buNone/>
            </a:pPr>
            <a:endParaRPr lang="en-US" dirty="0"/>
          </a:p>
          <a:p>
            <a:pPr lvl="1"/>
            <a:endParaRPr lang="en-US" b="1"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99BD8ED1-933A-4913-B754-60C73AD50C3C}"/>
              </a:ext>
            </a:extLst>
          </p:cNvPr>
          <p:cNvPicPr>
            <a:picLocks noChangeAspect="1"/>
          </p:cNvPicPr>
          <p:nvPr/>
        </p:nvPicPr>
        <p:blipFill>
          <a:blip r:embed="rId2"/>
          <a:stretch>
            <a:fillRect/>
          </a:stretch>
        </p:blipFill>
        <p:spPr>
          <a:xfrm>
            <a:off x="2656221" y="7073134"/>
            <a:ext cx="15506978" cy="5066636"/>
          </a:xfrm>
          <a:prstGeom prst="rect">
            <a:avLst/>
          </a:prstGeom>
        </p:spPr>
      </p:pic>
    </p:spTree>
    <p:extLst>
      <p:ext uri="{BB962C8B-B14F-4D97-AF65-F5344CB8AC3E}">
        <p14:creationId xmlns:p14="http://schemas.microsoft.com/office/powerpoint/2010/main" val="198950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XDPI" val="72"/>
  <p:tag name="PXPICPATH" val="..\HPE DISCOVER DECK RESOURCES\HPE DISCOVER DECK RESOURCES\TECH ICONS PHASE 1\TECH ICONS PHASE 1\BITMAPS"/>
</p:tagLst>
</file>

<file path=ppt/theme/theme1.xml><?xml version="1.0" encoding="utf-8"?>
<a:theme xmlns:a="http://schemas.openxmlformats.org/drawingml/2006/main" name="MFVertica-TemplateFinal">
  <a:themeElements>
    <a:clrScheme name="Micro Focus 2017 -2">
      <a:dk1>
        <a:srgbClr val="212E35"/>
      </a:dk1>
      <a:lt1>
        <a:sysClr val="window" lastClr="FFFFFF"/>
      </a:lt1>
      <a:dk2>
        <a:srgbClr val="0079EF"/>
      </a:dk2>
      <a:lt2>
        <a:srgbClr val="29CEFE"/>
      </a:lt2>
      <a:accent1>
        <a:srgbClr val="C6179D"/>
      </a:accent1>
      <a:accent2>
        <a:srgbClr val="7425AD"/>
      </a:accent2>
      <a:accent3>
        <a:srgbClr val="231CA5"/>
      </a:accent3>
      <a:accent4>
        <a:srgbClr val="1668C1"/>
      </a:accent4>
      <a:accent5>
        <a:srgbClr val="29CEFE"/>
      </a:accent5>
      <a:accent6>
        <a:srgbClr val="2FD6C3"/>
      </a:accent6>
      <a:hlink>
        <a:srgbClr val="231CA5"/>
      </a:hlink>
      <a:folHlink>
        <a:srgbClr val="5EAEF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wrap="none" lIns="91440" tIns="45720" rIns="91440" bIns="45720" rtlCol="0" anchor="t" anchorCtr="0">
        <a:spAutoFit/>
      </a:bodyPr>
      <a:lstStyle>
        <a:defPPr algn="ctr">
          <a:defRPr sz="1467" smtClean="0">
            <a:solidFill>
              <a:schemeClr val="bg1">
                <a:lumMod val="50000"/>
              </a:schemeClr>
            </a:solidFill>
            <a:latin typeface="+mn-lt"/>
            <a:ea typeface="Roboto Light" charset="0"/>
            <a:cs typeface="Roboto Light" charset="0"/>
          </a:defRPr>
        </a:defPPr>
      </a:lstStyle>
    </a:txDef>
  </a:objectDefaults>
  <a:extraClrSchemeLst/>
  <a:extLst>
    <a:ext uri="{05A4C25C-085E-4340-85A3-A5531E510DB2}">
      <thm15:themeFamily xmlns:thm15="http://schemas.microsoft.com/office/thememl/2012/main" name="MF_16x9_preso_w-examples_template_v2.potx [Read-Only]" id="{21AA86AC-6347-4059-B1BD-F59B6069C8D1}" vid="{6BCD3E10-DA8A-4F66-8661-1C73114511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cro Focus 2017 -2">
    <a:dk1>
      <a:srgbClr val="212E35"/>
    </a:dk1>
    <a:lt1>
      <a:sysClr val="window" lastClr="FFFFFF"/>
    </a:lt1>
    <a:dk2>
      <a:srgbClr val="0079EF"/>
    </a:dk2>
    <a:lt2>
      <a:srgbClr val="29CEFE"/>
    </a:lt2>
    <a:accent1>
      <a:srgbClr val="C6179D"/>
    </a:accent1>
    <a:accent2>
      <a:srgbClr val="7425AD"/>
    </a:accent2>
    <a:accent3>
      <a:srgbClr val="231CA5"/>
    </a:accent3>
    <a:accent4>
      <a:srgbClr val="1668C1"/>
    </a:accent4>
    <a:accent5>
      <a:srgbClr val="29CEFE"/>
    </a:accent5>
    <a:accent6>
      <a:srgbClr val="2FD6C3"/>
    </a:accent6>
    <a:hlink>
      <a:srgbClr val="231CA5"/>
    </a:hlink>
    <a:folHlink>
      <a:srgbClr val="5EAEFF"/>
    </a:folHlink>
  </a:clrScheme>
</a:themeOverride>
</file>

<file path=ppt/theme/themeOverride2.xml><?xml version="1.0" encoding="utf-8"?>
<a:themeOverride xmlns:a="http://schemas.openxmlformats.org/drawingml/2006/main">
  <a:clrScheme name="Micro Focus 2017 -2">
    <a:dk1>
      <a:srgbClr val="212E35"/>
    </a:dk1>
    <a:lt1>
      <a:sysClr val="window" lastClr="FFFFFF"/>
    </a:lt1>
    <a:dk2>
      <a:srgbClr val="0079EF"/>
    </a:dk2>
    <a:lt2>
      <a:srgbClr val="29CEFE"/>
    </a:lt2>
    <a:accent1>
      <a:srgbClr val="C6179D"/>
    </a:accent1>
    <a:accent2>
      <a:srgbClr val="7425AD"/>
    </a:accent2>
    <a:accent3>
      <a:srgbClr val="231CA5"/>
    </a:accent3>
    <a:accent4>
      <a:srgbClr val="1668C1"/>
    </a:accent4>
    <a:accent5>
      <a:srgbClr val="29CEFE"/>
    </a:accent5>
    <a:accent6>
      <a:srgbClr val="2FD6C3"/>
    </a:accent6>
    <a:hlink>
      <a:srgbClr val="231CA5"/>
    </a:hlink>
    <a:folHlink>
      <a:srgbClr val="5EAEFF"/>
    </a:folHlink>
  </a:clrScheme>
</a:themeOverride>
</file>

<file path=ppt/theme/themeOverride3.xml><?xml version="1.0" encoding="utf-8"?>
<a:themeOverride xmlns:a="http://schemas.openxmlformats.org/drawingml/2006/main">
  <a:clrScheme name="Micro Focus 2017 -2">
    <a:dk1>
      <a:srgbClr val="212E35"/>
    </a:dk1>
    <a:lt1>
      <a:sysClr val="window" lastClr="FFFFFF"/>
    </a:lt1>
    <a:dk2>
      <a:srgbClr val="0079EF"/>
    </a:dk2>
    <a:lt2>
      <a:srgbClr val="29CEFE"/>
    </a:lt2>
    <a:accent1>
      <a:srgbClr val="C6179D"/>
    </a:accent1>
    <a:accent2>
      <a:srgbClr val="7425AD"/>
    </a:accent2>
    <a:accent3>
      <a:srgbClr val="231CA5"/>
    </a:accent3>
    <a:accent4>
      <a:srgbClr val="1668C1"/>
    </a:accent4>
    <a:accent5>
      <a:srgbClr val="29CEFE"/>
    </a:accent5>
    <a:accent6>
      <a:srgbClr val="2FD6C3"/>
    </a:accent6>
    <a:hlink>
      <a:srgbClr val="231CA5"/>
    </a:hlink>
    <a:folHlink>
      <a:srgbClr val="5EAEFF"/>
    </a:folHlink>
  </a:clrScheme>
</a:themeOverride>
</file>

<file path=docProps/app.xml><?xml version="1.0" encoding="utf-8"?>
<Properties xmlns="http://schemas.openxmlformats.org/officeDocument/2006/extended-properties" xmlns:vt="http://schemas.openxmlformats.org/officeDocument/2006/docPropsVTypes">
  <Template/>
  <TotalTime>153522</TotalTime>
  <Words>814</Words>
  <Application>Microsoft Office PowerPoint</Application>
  <PresentationFormat>Custom</PresentationFormat>
  <Paragraphs>279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MetricHPE</vt:lpstr>
      <vt:lpstr>Wingdings</vt:lpstr>
      <vt:lpstr>MFVertica-TemplateFinal</vt:lpstr>
      <vt:lpstr>MC : Threshold Builder</vt:lpstr>
      <vt:lpstr>Feature Description</vt:lpstr>
      <vt:lpstr>Existing Threshold section</vt:lpstr>
      <vt:lpstr>Custom Threshold section</vt:lpstr>
      <vt:lpstr>Threshold Query Type</vt:lpstr>
      <vt:lpstr>Threshold Query Type</vt:lpstr>
      <vt:lpstr>Query</vt:lpstr>
      <vt:lpstr>Validation Tests</vt:lpstr>
      <vt:lpstr>Validation Tests</vt:lpstr>
      <vt:lpstr>Preview Results</vt:lpstr>
      <vt:lpstr>Threshold Preferences: Adjustable Query type only  </vt:lpstr>
      <vt:lpstr>Threshold Preferences: Adjustable Query type only  </vt:lpstr>
      <vt:lpstr>Threshold Preference: Custom Query type</vt:lpstr>
      <vt:lpstr>Threshold Preference: Custom Query type</vt:lpstr>
      <vt:lpstr>Alert Preference for both Threshold Query Types</vt:lpstr>
      <vt:lpstr>Alert Preference for both Threshold Query Types</vt:lpstr>
      <vt:lpstr> </vt:lpstr>
      <vt:lpstr>Enabled  Custom Threshold  </vt:lpstr>
      <vt:lpstr>Storage: Saving an alert </vt:lpstr>
      <vt:lpstr>Alert Display </vt:lpstr>
      <vt:lpstr>Threshold Revalidation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without limits</dc:title>
  <dc:creator>Aniden</dc:creator>
  <cp:lastModifiedBy>Vijay Karigowdara</cp:lastModifiedBy>
  <cp:revision>1279</cp:revision>
  <dcterms:created xsi:type="dcterms:W3CDTF">2016-04-13T17:19:11Z</dcterms:created>
  <dcterms:modified xsi:type="dcterms:W3CDTF">2019-07-08T16:43:39Z</dcterms:modified>
</cp:coreProperties>
</file>