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59635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49954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3186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252150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58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65932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917369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183616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78901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FD55-BADC-4566-9465-D7E52B82764A}"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79390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0FD55-BADC-4566-9465-D7E52B82764A}"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79848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0FD55-BADC-4566-9465-D7E52B82764A}"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29023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0FD55-BADC-4566-9465-D7E52B82764A}"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63849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0FD55-BADC-4566-9465-D7E52B82764A}"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148791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0FD55-BADC-4566-9465-D7E52B82764A}"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95125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0FD55-BADC-4566-9465-D7E52B82764A}"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47AC6-336B-4161-9EF3-BB2B0C578DB5}" type="slidenum">
              <a:rPr lang="en-IN" smtClean="0"/>
              <a:t>‹#›</a:t>
            </a:fld>
            <a:endParaRPr lang="en-IN"/>
          </a:p>
        </p:txBody>
      </p:sp>
    </p:spTree>
    <p:extLst>
      <p:ext uri="{BB962C8B-B14F-4D97-AF65-F5344CB8AC3E}">
        <p14:creationId xmlns:p14="http://schemas.microsoft.com/office/powerpoint/2010/main" val="327933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60FD55-BADC-4566-9465-D7E52B82764A}" type="datetimeFigureOut">
              <a:rPr lang="en-IN" smtClean="0"/>
              <a:t>18-01-2020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F47AC6-336B-4161-9EF3-BB2B0C578DB5}" type="slidenum">
              <a:rPr lang="en-IN" smtClean="0"/>
              <a:t>‹#›</a:t>
            </a:fld>
            <a:endParaRPr lang="en-IN"/>
          </a:p>
        </p:txBody>
      </p:sp>
    </p:spTree>
    <p:extLst>
      <p:ext uri="{BB962C8B-B14F-4D97-AF65-F5344CB8AC3E}">
        <p14:creationId xmlns:p14="http://schemas.microsoft.com/office/powerpoint/2010/main" val="163081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aspberry_Pi"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raspberrypi.stackexchange.com/questions/68133/is-soil-moisture-sensor-corrosion-normal"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labduino.blogspot.com/p/x.html" TargetMode="External"/><Relationship Id="rId7" Type="http://schemas.openxmlformats.org/officeDocument/2006/relationships/hyperlink" Target="https://www.electronics-lab.com/project/rc-servo-driver-0-5v/"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blog.vmforsp.com/2012/01/a-how-to-series-converged-infrastructure-style/"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A31A-11A3-4BE3-92EC-7719859F56B3}"/>
              </a:ext>
            </a:extLst>
          </p:cNvPr>
          <p:cNvSpPr>
            <a:spLocks noGrp="1"/>
          </p:cNvSpPr>
          <p:nvPr>
            <p:ph type="ctrTitle"/>
          </p:nvPr>
        </p:nvSpPr>
        <p:spPr>
          <a:xfrm>
            <a:off x="1258492" y="904208"/>
            <a:ext cx="7984362" cy="1646302"/>
          </a:xfrm>
        </p:spPr>
        <p:txBody>
          <a:bodyPr/>
          <a:lstStyle/>
          <a:p>
            <a:pPr algn="ctr"/>
            <a:r>
              <a:rPr lang="en-US" b="1" dirty="0">
                <a:solidFill>
                  <a:schemeClr val="accent6"/>
                </a:solidFill>
              </a:rPr>
              <a:t>SMART IRRIGATION USING IOT</a:t>
            </a:r>
            <a:endParaRPr lang="en-IN" b="1" dirty="0">
              <a:solidFill>
                <a:schemeClr val="accent6"/>
              </a:solidFill>
            </a:endParaRPr>
          </a:p>
        </p:txBody>
      </p:sp>
      <p:sp>
        <p:nvSpPr>
          <p:cNvPr id="3" name="Subtitle 2">
            <a:extLst>
              <a:ext uri="{FF2B5EF4-FFF2-40B4-BE49-F238E27FC236}">
                <a16:creationId xmlns:a16="http://schemas.microsoft.com/office/drawing/2014/main" id="{32F1CAF5-AF5C-495C-9CE0-56D3532E596E}"/>
              </a:ext>
            </a:extLst>
          </p:cNvPr>
          <p:cNvSpPr>
            <a:spLocks noGrp="1"/>
          </p:cNvSpPr>
          <p:nvPr>
            <p:ph type="subTitle" idx="1"/>
          </p:nvPr>
        </p:nvSpPr>
        <p:spPr>
          <a:xfrm>
            <a:off x="6096000" y="4413185"/>
            <a:ext cx="3716784" cy="2561684"/>
          </a:xfrm>
        </p:spPr>
        <p:txBody>
          <a:bodyPr>
            <a:normAutofit/>
          </a:bodyPr>
          <a:lstStyle/>
          <a:p>
            <a:pPr algn="l"/>
            <a:r>
              <a:rPr lang="en-US" b="1" i="1" dirty="0"/>
              <a:t> </a:t>
            </a:r>
            <a:r>
              <a:rPr lang="en-US" b="1" i="1" dirty="0">
                <a:solidFill>
                  <a:schemeClr val="accent6"/>
                </a:solidFill>
              </a:rPr>
              <a:t>BY….</a:t>
            </a:r>
          </a:p>
          <a:p>
            <a:pPr algn="l"/>
            <a:r>
              <a:rPr lang="en-US" b="1" i="1" dirty="0">
                <a:solidFill>
                  <a:schemeClr val="accent6"/>
                </a:solidFill>
              </a:rPr>
              <a:t> 1. P.SRINIVASA BARGHAV</a:t>
            </a:r>
          </a:p>
          <a:p>
            <a:pPr algn="l"/>
            <a:r>
              <a:rPr lang="en-US" b="1" i="1" dirty="0">
                <a:solidFill>
                  <a:schemeClr val="accent6"/>
                </a:solidFill>
              </a:rPr>
              <a:t> 2. P.VEDA UPASAN</a:t>
            </a:r>
          </a:p>
          <a:p>
            <a:pPr algn="l"/>
            <a:r>
              <a:rPr lang="en-US" b="1" i="1" dirty="0">
                <a:solidFill>
                  <a:schemeClr val="accent6"/>
                </a:solidFill>
              </a:rPr>
              <a:t> 3.T.J VIJAY KRISHNA</a:t>
            </a:r>
          </a:p>
          <a:p>
            <a:pPr algn="l"/>
            <a:r>
              <a:rPr lang="en-US" b="1" i="1" dirty="0">
                <a:solidFill>
                  <a:schemeClr val="accent6"/>
                </a:solidFill>
              </a:rPr>
              <a:t>                             </a:t>
            </a:r>
            <a:r>
              <a:rPr lang="en-US" b="1" i="1" dirty="0"/>
              <a:t>     </a:t>
            </a:r>
            <a:endParaRPr lang="en-IN" b="1" i="1" dirty="0"/>
          </a:p>
        </p:txBody>
      </p:sp>
    </p:spTree>
    <p:extLst>
      <p:ext uri="{BB962C8B-B14F-4D97-AF65-F5344CB8AC3E}">
        <p14:creationId xmlns:p14="http://schemas.microsoft.com/office/powerpoint/2010/main" val="397699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8C91-F220-4FFE-A3F3-5F482564FD1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6118431-025D-4AF1-9699-406B1201B8FB}"/>
              </a:ext>
            </a:extLst>
          </p:cNvPr>
          <p:cNvSpPr>
            <a:spLocks noGrp="1"/>
          </p:cNvSpPr>
          <p:nvPr>
            <p:ph idx="1"/>
          </p:nvPr>
        </p:nvSpPr>
        <p:spPr/>
        <p:txBody>
          <a:bodyPr/>
          <a:lstStyle/>
          <a:p>
            <a:r>
              <a:rPr lang="en-IN" sz="2200" b="1" u="sng" dirty="0"/>
              <a:t>CONCLUSION: </a:t>
            </a:r>
            <a:r>
              <a:rPr lang="en-IN" sz="2200" dirty="0"/>
              <a:t>The smart irrigation system is suitable and cost effective for advance water resources for agricultural production. The system would provide feedback control system which will monitor and control all the activities of plant growth and irrigation system efficiently. If rain gun sensor can be added so that when it rains there won’t be floods. Rain water harvesting can be done and this harvested water can be used to irrigate fields. We can also include many more water quality sensors that affect the crops.</a:t>
            </a:r>
          </a:p>
          <a:p>
            <a:endParaRPr lang="en-IN" dirty="0"/>
          </a:p>
        </p:txBody>
      </p:sp>
    </p:spTree>
    <p:extLst>
      <p:ext uri="{BB962C8B-B14F-4D97-AF65-F5344CB8AC3E}">
        <p14:creationId xmlns:p14="http://schemas.microsoft.com/office/powerpoint/2010/main" val="209213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55AB-B335-487F-8C1E-608831DE7003}"/>
              </a:ext>
            </a:extLst>
          </p:cNvPr>
          <p:cNvSpPr>
            <a:spLocks noGrp="1"/>
          </p:cNvSpPr>
          <p:nvPr>
            <p:ph type="title"/>
          </p:nvPr>
        </p:nvSpPr>
        <p:spPr>
          <a:xfrm>
            <a:off x="749424" y="391758"/>
            <a:ext cx="10515600" cy="5964654"/>
          </a:xfrm>
        </p:spPr>
        <p:txBody>
          <a:bodyPr>
            <a:normAutofit fontScale="90000"/>
          </a:bodyPr>
          <a:lstStyle/>
          <a:p>
            <a:r>
              <a:rPr lang="en-US" b="1" dirty="0">
                <a:solidFill>
                  <a:schemeClr val="tx1"/>
                </a:solidFill>
              </a:rPr>
              <a:t>INTRODUCTION:</a:t>
            </a:r>
            <a:br>
              <a:rPr lang="en-US" b="1" dirty="0"/>
            </a:br>
            <a:br>
              <a:rPr lang="en-US" b="1" dirty="0"/>
            </a:br>
            <a:br>
              <a:rPr lang="en-US" sz="2400" b="1" dirty="0"/>
            </a:br>
            <a:r>
              <a:rPr lang="en-US" sz="2400" i="1" dirty="0">
                <a:solidFill>
                  <a:schemeClr val="tx1"/>
                </a:solidFill>
              </a:rPr>
              <a:t>Internet of Things (IoT) technology has brought revolution to each and every field of common man’s life by making everything smart and intelligent. IoT refers to a network of things which make a self-configuring network. The development of Intelligent Smart Farming IoT based devices is day by day turning the face of agriculture production by not only enhancing it but also making it cost-effective and reducing wastage. The aim / objective of this paper is to propose a Novel Smart IoT based Agriculture Stick assisting farmers in getting Live Data (Temperature, Soil Moisture) for efficient environment monitoring which will enable them to do smart farming and increase their overall yield and quality of products. The Agriculture stick being proposed via this paper is integrated with Arduino Technology, Breadboard mixed with various sensors and live data feed can be obtained online from Thingsspeak.com. The product being proposed is tested on Live Agriculture Fields giving high accuracy over 98% in data feeds.</a:t>
            </a:r>
            <a:br>
              <a:rPr lang="en-US" i="1" dirty="0">
                <a:solidFill>
                  <a:schemeClr val="tx1"/>
                </a:solidFill>
              </a:rPr>
            </a:br>
            <a:br>
              <a:rPr lang="en-US" dirty="0"/>
            </a:br>
            <a:endParaRPr lang="en-IN" dirty="0"/>
          </a:p>
        </p:txBody>
      </p:sp>
    </p:spTree>
    <p:extLst>
      <p:ext uri="{BB962C8B-B14F-4D97-AF65-F5344CB8AC3E}">
        <p14:creationId xmlns:p14="http://schemas.microsoft.com/office/powerpoint/2010/main" val="263582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11FD-0669-4153-B6A1-04A7518DB921}"/>
              </a:ext>
            </a:extLst>
          </p:cNvPr>
          <p:cNvSpPr>
            <a:spLocks noGrp="1"/>
          </p:cNvSpPr>
          <p:nvPr>
            <p:ph type="title"/>
          </p:nvPr>
        </p:nvSpPr>
        <p:spPr/>
        <p:txBody>
          <a:bodyPr/>
          <a:lstStyle/>
          <a:p>
            <a:r>
              <a:rPr lang="en-US" dirty="0"/>
              <a:t>PRE-REQUISITS:</a:t>
            </a:r>
            <a:endParaRPr lang="en-IN" dirty="0"/>
          </a:p>
        </p:txBody>
      </p:sp>
      <p:pic>
        <p:nvPicPr>
          <p:cNvPr id="5" name="Content Placeholder 4">
            <a:extLst>
              <a:ext uri="{FF2B5EF4-FFF2-40B4-BE49-F238E27FC236}">
                <a16:creationId xmlns:a16="http://schemas.microsoft.com/office/drawing/2014/main" id="{B83642D5-0691-4F29-8FFD-ADB2AF9CDF6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334" y="2313867"/>
            <a:ext cx="4019260" cy="2364665"/>
          </a:xfrm>
        </p:spPr>
      </p:pic>
      <p:pic>
        <p:nvPicPr>
          <p:cNvPr id="14" name="Picture 13">
            <a:extLst>
              <a:ext uri="{FF2B5EF4-FFF2-40B4-BE49-F238E27FC236}">
                <a16:creationId xmlns:a16="http://schemas.microsoft.com/office/drawing/2014/main" id="{F081F780-1979-4E21-813B-C981F922A90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38547" y="1448635"/>
            <a:ext cx="2503138" cy="3682658"/>
          </a:xfrm>
          <a:prstGeom prst="rect">
            <a:avLst/>
          </a:prstGeom>
        </p:spPr>
      </p:pic>
      <p:sp>
        <p:nvSpPr>
          <p:cNvPr id="16" name="TextBox 15">
            <a:extLst>
              <a:ext uri="{FF2B5EF4-FFF2-40B4-BE49-F238E27FC236}">
                <a16:creationId xmlns:a16="http://schemas.microsoft.com/office/drawing/2014/main" id="{7E0E64A8-CB89-46CC-89E5-333E38FA88BB}"/>
              </a:ext>
            </a:extLst>
          </p:cNvPr>
          <p:cNvSpPr txBox="1"/>
          <p:nvPr/>
        </p:nvSpPr>
        <p:spPr>
          <a:xfrm>
            <a:off x="1855433" y="5131293"/>
            <a:ext cx="1864311" cy="369332"/>
          </a:xfrm>
          <a:prstGeom prst="rect">
            <a:avLst/>
          </a:prstGeom>
          <a:noFill/>
        </p:spPr>
        <p:txBody>
          <a:bodyPr wrap="square" rtlCol="0">
            <a:spAutoFit/>
          </a:bodyPr>
          <a:lstStyle/>
          <a:p>
            <a:r>
              <a:rPr lang="en-US" dirty="0"/>
              <a:t>1.Raspberry pi</a:t>
            </a:r>
            <a:endParaRPr lang="en-IN" dirty="0"/>
          </a:p>
        </p:txBody>
      </p:sp>
      <p:sp>
        <p:nvSpPr>
          <p:cNvPr id="17" name="TextBox 16">
            <a:extLst>
              <a:ext uri="{FF2B5EF4-FFF2-40B4-BE49-F238E27FC236}">
                <a16:creationId xmlns:a16="http://schemas.microsoft.com/office/drawing/2014/main" id="{C3A32ED1-97F3-42AF-AD4C-5505EA2D7DF8}"/>
              </a:ext>
            </a:extLst>
          </p:cNvPr>
          <p:cNvSpPr txBox="1"/>
          <p:nvPr/>
        </p:nvSpPr>
        <p:spPr>
          <a:xfrm flipH="1">
            <a:off x="6215699" y="5602069"/>
            <a:ext cx="2644096" cy="369332"/>
          </a:xfrm>
          <a:prstGeom prst="rect">
            <a:avLst/>
          </a:prstGeom>
          <a:noFill/>
        </p:spPr>
        <p:txBody>
          <a:bodyPr wrap="square" rtlCol="0">
            <a:spAutoFit/>
          </a:bodyPr>
          <a:lstStyle/>
          <a:p>
            <a:r>
              <a:rPr lang="en-US" dirty="0"/>
              <a:t>2. Soil Moisture sensor</a:t>
            </a:r>
            <a:endParaRPr lang="en-IN" dirty="0"/>
          </a:p>
        </p:txBody>
      </p:sp>
    </p:spTree>
    <p:extLst>
      <p:ext uri="{BB962C8B-B14F-4D97-AF65-F5344CB8AC3E}">
        <p14:creationId xmlns:p14="http://schemas.microsoft.com/office/powerpoint/2010/main" val="243609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694CB8-0541-40DA-AAAD-82FD1C8D25D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8524" y="8842"/>
            <a:ext cx="2781701" cy="2781701"/>
          </a:xfrm>
        </p:spPr>
      </p:pic>
      <p:pic>
        <p:nvPicPr>
          <p:cNvPr id="8" name="Picture 7">
            <a:extLst>
              <a:ext uri="{FF2B5EF4-FFF2-40B4-BE49-F238E27FC236}">
                <a16:creationId xmlns:a16="http://schemas.microsoft.com/office/drawing/2014/main" id="{B11FAE9C-52E9-4E8A-9FA6-BA1ACBD25B0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71808" y="3572107"/>
            <a:ext cx="2434886" cy="2434886"/>
          </a:xfrm>
          <a:prstGeom prst="rect">
            <a:avLst/>
          </a:prstGeom>
        </p:spPr>
      </p:pic>
      <p:pic>
        <p:nvPicPr>
          <p:cNvPr id="11" name="Picture 10">
            <a:extLst>
              <a:ext uri="{FF2B5EF4-FFF2-40B4-BE49-F238E27FC236}">
                <a16:creationId xmlns:a16="http://schemas.microsoft.com/office/drawing/2014/main" id="{FBFD6DA8-2BB5-4131-963F-A95601D0E41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790359" y="341461"/>
            <a:ext cx="4335886" cy="2957297"/>
          </a:xfrm>
          <a:prstGeom prst="rect">
            <a:avLst/>
          </a:prstGeom>
        </p:spPr>
      </p:pic>
      <p:sp>
        <p:nvSpPr>
          <p:cNvPr id="13" name="TextBox 12">
            <a:extLst>
              <a:ext uri="{FF2B5EF4-FFF2-40B4-BE49-F238E27FC236}">
                <a16:creationId xmlns:a16="http://schemas.microsoft.com/office/drawing/2014/main" id="{F13BADAC-43A4-4E97-AA0C-0E259554DFC1}"/>
              </a:ext>
            </a:extLst>
          </p:cNvPr>
          <p:cNvSpPr txBox="1"/>
          <p:nvPr/>
        </p:nvSpPr>
        <p:spPr>
          <a:xfrm>
            <a:off x="1766656" y="3169328"/>
            <a:ext cx="2459115" cy="369332"/>
          </a:xfrm>
          <a:prstGeom prst="rect">
            <a:avLst/>
          </a:prstGeom>
          <a:noFill/>
        </p:spPr>
        <p:txBody>
          <a:bodyPr wrap="square" rtlCol="0">
            <a:spAutoFit/>
          </a:bodyPr>
          <a:lstStyle/>
          <a:p>
            <a:r>
              <a:rPr lang="en-US" dirty="0"/>
              <a:t>3. DHT11 sensor</a:t>
            </a:r>
            <a:endParaRPr lang="en-IN" dirty="0"/>
          </a:p>
        </p:txBody>
      </p:sp>
      <p:sp>
        <p:nvSpPr>
          <p:cNvPr id="14" name="TextBox 13">
            <a:extLst>
              <a:ext uri="{FF2B5EF4-FFF2-40B4-BE49-F238E27FC236}">
                <a16:creationId xmlns:a16="http://schemas.microsoft.com/office/drawing/2014/main" id="{1C24B846-DCF9-4430-B2B9-E86A51C90AAA}"/>
              </a:ext>
            </a:extLst>
          </p:cNvPr>
          <p:cNvSpPr txBox="1"/>
          <p:nvPr/>
        </p:nvSpPr>
        <p:spPr>
          <a:xfrm>
            <a:off x="4182585" y="6040440"/>
            <a:ext cx="2024109" cy="369332"/>
          </a:xfrm>
          <a:prstGeom prst="rect">
            <a:avLst/>
          </a:prstGeom>
          <a:noFill/>
        </p:spPr>
        <p:txBody>
          <a:bodyPr wrap="square" rtlCol="0">
            <a:spAutoFit/>
          </a:bodyPr>
          <a:lstStyle/>
          <a:p>
            <a:r>
              <a:rPr lang="en-US" dirty="0"/>
              <a:t>5.IBM cloud</a:t>
            </a:r>
            <a:endParaRPr lang="en-IN" dirty="0"/>
          </a:p>
        </p:txBody>
      </p:sp>
      <p:sp>
        <p:nvSpPr>
          <p:cNvPr id="15" name="TextBox 14">
            <a:extLst>
              <a:ext uri="{FF2B5EF4-FFF2-40B4-BE49-F238E27FC236}">
                <a16:creationId xmlns:a16="http://schemas.microsoft.com/office/drawing/2014/main" id="{8C1E8A5E-8520-45D5-BAB2-DC8E724A427A}"/>
              </a:ext>
            </a:extLst>
          </p:cNvPr>
          <p:cNvSpPr txBox="1"/>
          <p:nvPr/>
        </p:nvSpPr>
        <p:spPr>
          <a:xfrm>
            <a:off x="6622741" y="3169328"/>
            <a:ext cx="2183907" cy="369332"/>
          </a:xfrm>
          <a:prstGeom prst="rect">
            <a:avLst/>
          </a:prstGeom>
          <a:noFill/>
        </p:spPr>
        <p:txBody>
          <a:bodyPr wrap="square" rtlCol="0">
            <a:spAutoFit/>
          </a:bodyPr>
          <a:lstStyle/>
          <a:p>
            <a:r>
              <a:rPr lang="en-US" dirty="0"/>
              <a:t>4.Servo motor</a:t>
            </a:r>
            <a:endParaRPr lang="en-IN" dirty="0"/>
          </a:p>
        </p:txBody>
      </p:sp>
    </p:spTree>
    <p:extLst>
      <p:ext uri="{BB962C8B-B14F-4D97-AF65-F5344CB8AC3E}">
        <p14:creationId xmlns:p14="http://schemas.microsoft.com/office/powerpoint/2010/main" val="370281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D254-518F-48EE-8FA9-3E28AA54A35C}"/>
              </a:ext>
            </a:extLst>
          </p:cNvPr>
          <p:cNvSpPr>
            <a:spLocks noGrp="1"/>
          </p:cNvSpPr>
          <p:nvPr>
            <p:ph type="title"/>
          </p:nvPr>
        </p:nvSpPr>
        <p:spPr>
          <a:xfrm>
            <a:off x="677334" y="88778"/>
            <a:ext cx="8596668" cy="825622"/>
          </a:xfrm>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DA0FABEB-7B3F-4352-867A-FD31AC7B5C45}"/>
              </a:ext>
            </a:extLst>
          </p:cNvPr>
          <p:cNvSpPr>
            <a:spLocks noGrp="1"/>
          </p:cNvSpPr>
          <p:nvPr>
            <p:ph idx="1"/>
          </p:nvPr>
        </p:nvSpPr>
        <p:spPr>
          <a:xfrm>
            <a:off x="677334" y="976544"/>
            <a:ext cx="8596668" cy="5495277"/>
          </a:xfrm>
        </p:spPr>
        <p:txBody>
          <a:bodyPr>
            <a:normAutofit/>
          </a:bodyPr>
          <a:lstStyle/>
          <a:p>
            <a:r>
              <a:rPr lang="en-IN" b="1" u="sng" dirty="0"/>
              <a:t>WORK FLOW OF THE SYSTEM:</a:t>
            </a:r>
            <a:endParaRPr lang="en-IN" dirty="0"/>
          </a:p>
          <a:p>
            <a:pPr marL="0" indent="0">
              <a:buNone/>
            </a:pPr>
            <a:endParaRPr lang="en-IN" dirty="0"/>
          </a:p>
          <a:p>
            <a:r>
              <a:rPr lang="en-IN" dirty="0"/>
              <a:t>Step 1: Start. </a:t>
            </a:r>
          </a:p>
          <a:p>
            <a:r>
              <a:rPr lang="en-IN" dirty="0"/>
              <a:t>Step 2: The system can be initialised on Raspberry Pi.</a:t>
            </a:r>
          </a:p>
          <a:p>
            <a:r>
              <a:rPr lang="en-IN" dirty="0"/>
              <a:t>Step 3: The soil moisture sensor checks the soil moisture level constantly. </a:t>
            </a:r>
          </a:p>
          <a:p>
            <a:r>
              <a:rPr lang="en-IN" dirty="0"/>
              <a:t>Step 4: The sensor constantly senses the temperature and humidity of the field and updates the date in the web server. </a:t>
            </a:r>
          </a:p>
          <a:p>
            <a:r>
              <a:rPr lang="en-IN" dirty="0"/>
              <a:t>Step 5: If the permissible level of water is less , then the relay which is connected to the Raspberry Pi will turn ON the motor. </a:t>
            </a:r>
          </a:p>
          <a:p>
            <a:r>
              <a:rPr lang="en-IN" dirty="0"/>
              <a:t>Step 6: Similarly, if the soil becomes dry, the motor which is connected to the relay will be turned ON to wet the field. </a:t>
            </a:r>
          </a:p>
          <a:p>
            <a:r>
              <a:rPr lang="en-IN" dirty="0"/>
              <a:t>Step 7: If the step 6 is completed, it will go to the step 3. </a:t>
            </a:r>
          </a:p>
          <a:p>
            <a:r>
              <a:rPr lang="en-IN" dirty="0"/>
              <a:t>Step 10: Similarly, if the step 5 is over, the command will go to the step 3.</a:t>
            </a:r>
          </a:p>
        </p:txBody>
      </p:sp>
    </p:spTree>
    <p:extLst>
      <p:ext uri="{BB962C8B-B14F-4D97-AF65-F5344CB8AC3E}">
        <p14:creationId xmlns:p14="http://schemas.microsoft.com/office/powerpoint/2010/main" val="368442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9EA80-565D-4F44-99FE-A50AF7E4D655}"/>
              </a:ext>
            </a:extLst>
          </p:cNvPr>
          <p:cNvPicPr>
            <a:picLocks noChangeAspect="1"/>
          </p:cNvPicPr>
          <p:nvPr/>
        </p:nvPicPr>
        <p:blipFill rotWithShape="1">
          <a:blip r:embed="rId2">
            <a:extLst>
              <a:ext uri="{28A0092B-C50C-407E-A947-70E740481C1C}">
                <a14:useLocalDpi xmlns:a14="http://schemas.microsoft.com/office/drawing/2010/main" val="0"/>
              </a:ext>
            </a:extLst>
          </a:blip>
          <a:srcRect l="9553" t="7907" b="11844"/>
          <a:stretch/>
        </p:blipFill>
        <p:spPr>
          <a:xfrm>
            <a:off x="1118287" y="1371601"/>
            <a:ext cx="9955426" cy="4856206"/>
          </a:xfrm>
          <a:prstGeom prst="rect">
            <a:avLst/>
          </a:prstGeom>
        </p:spPr>
      </p:pic>
      <p:sp>
        <p:nvSpPr>
          <p:cNvPr id="4" name="TextBox 3">
            <a:extLst>
              <a:ext uri="{FF2B5EF4-FFF2-40B4-BE49-F238E27FC236}">
                <a16:creationId xmlns:a16="http://schemas.microsoft.com/office/drawing/2014/main" id="{BD72F877-ADDF-483E-AACC-84BAC9AD1774}"/>
              </a:ext>
            </a:extLst>
          </p:cNvPr>
          <p:cNvSpPr txBox="1"/>
          <p:nvPr/>
        </p:nvSpPr>
        <p:spPr>
          <a:xfrm>
            <a:off x="4376619" y="506627"/>
            <a:ext cx="3438762" cy="477054"/>
          </a:xfrm>
          <a:prstGeom prst="rect">
            <a:avLst/>
          </a:prstGeom>
          <a:noFill/>
        </p:spPr>
        <p:txBody>
          <a:bodyPr wrap="none" rtlCol="0">
            <a:spAutoFit/>
          </a:bodyPr>
          <a:lstStyle/>
          <a:p>
            <a:r>
              <a:rPr lang="en-US" sz="2500" dirty="0">
                <a:solidFill>
                  <a:schemeClr val="accent2"/>
                </a:solidFill>
                <a:latin typeface="Times New Roman" panose="02020603050405020304" pitchFamily="18" charset="0"/>
                <a:cs typeface="Times New Roman" panose="02020603050405020304" pitchFamily="18" charset="0"/>
              </a:rPr>
              <a:t>PROGRAM &amp; OUTPUT</a:t>
            </a:r>
          </a:p>
        </p:txBody>
      </p:sp>
    </p:spTree>
    <p:extLst>
      <p:ext uri="{BB962C8B-B14F-4D97-AF65-F5344CB8AC3E}">
        <p14:creationId xmlns:p14="http://schemas.microsoft.com/office/powerpoint/2010/main" val="220286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9991A-804C-4CA7-B1F7-F392EA36B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1008749"/>
            <a:ext cx="10925175" cy="5705475"/>
          </a:xfrm>
          <a:prstGeom prst="rect">
            <a:avLst/>
          </a:prstGeom>
        </p:spPr>
      </p:pic>
      <p:sp>
        <p:nvSpPr>
          <p:cNvPr id="4" name="TextBox 3">
            <a:extLst>
              <a:ext uri="{FF2B5EF4-FFF2-40B4-BE49-F238E27FC236}">
                <a16:creationId xmlns:a16="http://schemas.microsoft.com/office/drawing/2014/main" id="{64D5B304-E406-45F7-ADF7-1E00F608C3CE}"/>
              </a:ext>
            </a:extLst>
          </p:cNvPr>
          <p:cNvSpPr txBox="1"/>
          <p:nvPr/>
        </p:nvSpPr>
        <p:spPr>
          <a:xfrm>
            <a:off x="4944081" y="234779"/>
            <a:ext cx="2303836" cy="477054"/>
          </a:xfrm>
          <a:prstGeom prst="rect">
            <a:avLst/>
          </a:prstGeom>
          <a:noFill/>
        </p:spPr>
        <p:txBody>
          <a:bodyPr wrap="none" rtlCol="0">
            <a:spAutoFit/>
          </a:bodyPr>
          <a:lstStyle/>
          <a:p>
            <a:r>
              <a:rPr lang="en-US" sz="2500" dirty="0">
                <a:solidFill>
                  <a:schemeClr val="accent2"/>
                </a:solidFill>
                <a:latin typeface="Times New Roman" panose="02020603050405020304" pitchFamily="18" charset="0"/>
                <a:cs typeface="Times New Roman" panose="02020603050405020304" pitchFamily="18" charset="0"/>
              </a:rPr>
              <a:t>Node Red nodes</a:t>
            </a:r>
          </a:p>
        </p:txBody>
      </p:sp>
    </p:spTree>
    <p:extLst>
      <p:ext uri="{BB962C8B-B14F-4D97-AF65-F5344CB8AC3E}">
        <p14:creationId xmlns:p14="http://schemas.microsoft.com/office/powerpoint/2010/main" val="302566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392F7-2B83-4A1C-A3D3-3A649B2C20AF}"/>
              </a:ext>
            </a:extLst>
          </p:cNvPr>
          <p:cNvPicPr>
            <a:picLocks noChangeAspect="1"/>
          </p:cNvPicPr>
          <p:nvPr/>
        </p:nvPicPr>
        <p:blipFill rotWithShape="1">
          <a:blip r:embed="rId2">
            <a:extLst>
              <a:ext uri="{28A0092B-C50C-407E-A947-70E740481C1C}">
                <a14:useLocalDpi xmlns:a14="http://schemas.microsoft.com/office/drawing/2010/main" val="0"/>
              </a:ext>
            </a:extLst>
          </a:blip>
          <a:srcRect t="12525"/>
          <a:stretch/>
        </p:blipFill>
        <p:spPr>
          <a:xfrm>
            <a:off x="494270" y="2187143"/>
            <a:ext cx="11203459" cy="3644410"/>
          </a:xfrm>
          <a:prstGeom prst="rect">
            <a:avLst/>
          </a:prstGeom>
        </p:spPr>
      </p:pic>
      <p:sp>
        <p:nvSpPr>
          <p:cNvPr id="4" name="TextBox 3">
            <a:extLst>
              <a:ext uri="{FF2B5EF4-FFF2-40B4-BE49-F238E27FC236}">
                <a16:creationId xmlns:a16="http://schemas.microsoft.com/office/drawing/2014/main" id="{E4CBAD0C-2C17-448B-A9CF-48B92D7ADE01}"/>
              </a:ext>
            </a:extLst>
          </p:cNvPr>
          <p:cNvSpPr txBox="1"/>
          <p:nvPr/>
        </p:nvSpPr>
        <p:spPr>
          <a:xfrm>
            <a:off x="5009002" y="1260389"/>
            <a:ext cx="2173993" cy="477054"/>
          </a:xfrm>
          <a:prstGeom prst="rect">
            <a:avLst/>
          </a:prstGeom>
          <a:noFill/>
        </p:spPr>
        <p:txBody>
          <a:bodyPr wrap="none" rtlCol="0">
            <a:spAutoFit/>
          </a:bodyPr>
          <a:lstStyle/>
          <a:p>
            <a:r>
              <a:rPr lang="en-US" sz="2500" dirty="0">
                <a:solidFill>
                  <a:schemeClr val="accent2"/>
                </a:solidFill>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176779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56FF1B-5FC8-481B-8795-4E0A9F7CE8F9}"/>
              </a:ext>
            </a:extLst>
          </p:cNvPr>
          <p:cNvPicPr>
            <a:picLocks noChangeAspect="1"/>
          </p:cNvPicPr>
          <p:nvPr/>
        </p:nvPicPr>
        <p:blipFill rotWithShape="1">
          <a:blip r:embed="rId2">
            <a:extLst>
              <a:ext uri="{28A0092B-C50C-407E-A947-70E740481C1C}">
                <a14:useLocalDpi xmlns:a14="http://schemas.microsoft.com/office/drawing/2010/main" val="0"/>
              </a:ext>
            </a:extLst>
          </a:blip>
          <a:srcRect t="3423"/>
          <a:stretch/>
        </p:blipFill>
        <p:spPr>
          <a:xfrm>
            <a:off x="6358658" y="1352089"/>
            <a:ext cx="3053068" cy="5104321"/>
          </a:xfrm>
          <a:prstGeom prst="rect">
            <a:avLst/>
          </a:prstGeom>
        </p:spPr>
      </p:pic>
      <p:pic>
        <p:nvPicPr>
          <p:cNvPr id="7" name="Picture 6">
            <a:extLst>
              <a:ext uri="{FF2B5EF4-FFF2-40B4-BE49-F238E27FC236}">
                <a16:creationId xmlns:a16="http://schemas.microsoft.com/office/drawing/2014/main" id="{51FBAD1C-9708-4C9C-9DA8-2361977F0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769076"/>
            <a:ext cx="5591175" cy="4495800"/>
          </a:xfrm>
          <a:prstGeom prst="rect">
            <a:avLst/>
          </a:prstGeom>
        </p:spPr>
      </p:pic>
      <p:sp>
        <p:nvSpPr>
          <p:cNvPr id="8" name="TextBox 7">
            <a:extLst>
              <a:ext uri="{FF2B5EF4-FFF2-40B4-BE49-F238E27FC236}">
                <a16:creationId xmlns:a16="http://schemas.microsoft.com/office/drawing/2014/main" id="{38007069-0CAC-4F36-AE66-715B33DA9944}"/>
              </a:ext>
            </a:extLst>
          </p:cNvPr>
          <p:cNvSpPr txBox="1"/>
          <p:nvPr/>
        </p:nvSpPr>
        <p:spPr>
          <a:xfrm>
            <a:off x="2791088" y="354597"/>
            <a:ext cx="6609823" cy="477054"/>
          </a:xfrm>
          <a:prstGeom prst="rect">
            <a:avLst/>
          </a:prstGeom>
          <a:noFill/>
        </p:spPr>
        <p:txBody>
          <a:bodyPr wrap="none" rtlCol="0">
            <a:spAutoFit/>
          </a:bodyPr>
          <a:lstStyle/>
          <a:p>
            <a:r>
              <a:rPr lang="en-US" sz="2500" dirty="0">
                <a:solidFill>
                  <a:schemeClr val="accent2"/>
                </a:solidFill>
                <a:latin typeface="Times New Roman" panose="02020603050405020304" pitchFamily="18" charset="0"/>
                <a:cs typeface="Times New Roman" panose="02020603050405020304" pitchFamily="18" charset="0"/>
              </a:rPr>
              <a:t>BLOCKS OF APPLICATION &amp; MOBILE VIEW</a:t>
            </a:r>
          </a:p>
        </p:txBody>
      </p:sp>
    </p:spTree>
    <p:extLst>
      <p:ext uri="{BB962C8B-B14F-4D97-AF65-F5344CB8AC3E}">
        <p14:creationId xmlns:p14="http://schemas.microsoft.com/office/powerpoint/2010/main" val="38677522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497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SMART IRRIGATION USING IOT</vt:lpstr>
      <vt:lpstr>INTRODUCTION:   Internet of Things (IoT) technology has brought revolution to each and every field of common man’s life by making everything smart and intelligent. IoT refers to a network of things which make a self-configuring network. The development of Intelligent Smart Farming IoT based devices is day by day turning the face of agriculture production by not only enhancing it but also making it cost-effective and reducing wastage. The aim / objective of this paper is to propose a Novel Smart IoT based Agriculture Stick assisting farmers in getting Live Data (Temperature, Soil Moisture) for efficient environment monitoring which will enable them to do smart farming and increase their overall yield and quality of products. The Agriculture stick being proposed via this paper is integrated with Arduino Technology, Breadboard mixed with various sensors and live data feed can be obtained online from Thingsspeak.com. The product being proposed is tested on Live Agriculture Fields giving high accuracy over 98% in data feeds.  </vt:lpstr>
      <vt:lpstr>PRE-REQUISITS:</vt:lpstr>
      <vt:lpstr>PowerPoint Presentation</vt:lpstr>
      <vt:lpstr>WORKING:</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USING IOT</dc:title>
  <dc:creator>Srinivas Padala</dc:creator>
  <cp:lastModifiedBy>vedaupasan142@gmail.com</cp:lastModifiedBy>
  <cp:revision>13</cp:revision>
  <dcterms:created xsi:type="dcterms:W3CDTF">2020-01-18T09:49:51Z</dcterms:created>
  <dcterms:modified xsi:type="dcterms:W3CDTF">2020-01-18T11:11:08Z</dcterms:modified>
</cp:coreProperties>
</file>