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78" r:id="rId4"/>
    <p:sldId id="279" r:id="rId5"/>
    <p:sldId id="298" r:id="rId6"/>
    <p:sldId id="257" r:id="rId7"/>
    <p:sldId id="280" r:id="rId8"/>
    <p:sldId id="259" r:id="rId9"/>
    <p:sldId id="282" r:id="rId10"/>
    <p:sldId id="258" r:id="rId11"/>
    <p:sldId id="261" r:id="rId12"/>
    <p:sldId id="260" r:id="rId13"/>
    <p:sldId id="283" r:id="rId14"/>
    <p:sldId id="262" r:id="rId15"/>
    <p:sldId id="295" r:id="rId16"/>
    <p:sldId id="294" r:id="rId17"/>
    <p:sldId id="263" r:id="rId18"/>
    <p:sldId id="299" r:id="rId19"/>
    <p:sldId id="266" r:id="rId20"/>
    <p:sldId id="275" r:id="rId21"/>
    <p:sldId id="267" r:id="rId22"/>
    <p:sldId id="273" r:id="rId23"/>
    <p:sldId id="287" r:id="rId24"/>
    <p:sldId id="288" r:id="rId25"/>
    <p:sldId id="289" r:id="rId26"/>
    <p:sldId id="296" r:id="rId27"/>
    <p:sldId id="286" r:id="rId28"/>
    <p:sldId id="290" r:id="rId29"/>
    <p:sldId id="291" r:id="rId30"/>
    <p:sldId id="292" r:id="rId31"/>
    <p:sldId id="297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/>
    <p:restoredTop sz="94605"/>
  </p:normalViewPr>
  <p:slideViewPr>
    <p:cSldViewPr snapToGrid="0">
      <p:cViewPr varScale="1">
        <p:scale>
          <a:sx n="106" d="100"/>
          <a:sy n="10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C516-4125-E6BC-640F-0548D94C5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60B41-21DE-44D3-3103-7DDD12A0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B695-28AC-4D7A-5E93-21D89E1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64C6-7987-4FB9-6708-CF985E6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55D6-909D-17B6-0C24-94CA302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2CB3-4E55-DF58-691E-0B32D24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E7E8C-1EC1-FB43-DE69-6807A0DD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6F83-3D02-5484-8A1F-9BAB3092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1151-CB25-6B2B-BDDB-D5A2BF8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25C7-BF0F-174B-2747-D4F16A37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973AA-A94B-50A8-8F81-C57FBC0A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315D-A2D3-541B-F2FE-EC0F0948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6E106-CF7F-458B-A67C-4D2A94C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EE6D-DF6F-6B2F-6BA6-470DA6C8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2747-1F9E-DB6E-1160-04A7D52A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4B23-D016-3BEA-C688-0FCCC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A8B4-C899-A73A-AD99-10B67EEE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8D44-758A-70AE-82E0-E0576533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3346-F4FF-8467-DE77-514645F4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4D63-A2C2-228F-E422-3F6AD3B2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456-0DAE-99F1-0296-9279EB06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AA27-EC70-221B-EC6F-B1D3772A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A43A-853A-EE68-6E4A-3F954C11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CB91-C9E7-BBED-96F8-24F161B5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C15D-EEC5-ABAB-4E7C-7E69BE18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F9B0-B050-E1AA-8D8C-01BEAAC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0F51-B094-79D8-28D0-496B193CA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6FE5-D3FD-940E-3D62-585DADA2A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C9C2-062D-DC63-FC92-4F011E51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31C7-71D2-0D4D-F0A8-62D855FD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23BF-5CE6-AC77-E8D5-BF8D397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9DE2-4B40-297A-F2D7-9C680A84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ED160-8EEC-AFFC-EB01-89044CCB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51F5-E6D9-44BD-5F85-2544DF09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7DCFC-1CE9-28B0-5EA6-767F62BE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7C9FB-7BC1-D792-1E60-B0F7C8AE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5D02-66E4-9B8E-63AD-F73905D3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013F6-DA5B-5C1F-CCEB-92762382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EE33D-2449-5284-24DB-CA7572FA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8804-DCD6-ADDE-27D3-37BE7AE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7F3A3-9F24-9BCF-71EB-16EE5FF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CC84-24F2-B71A-1FAF-CFB05B52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AA86-E4E7-CC3D-3BD9-4FA5EF84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F3B7B-82BF-D798-AFE2-24FC7B5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2EC57-9C51-A450-E4EB-881106D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249D-2755-DE01-8A88-94BF2897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6ED9-F835-36CA-82CD-BEE5BF6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83DB-0DD3-53CC-0801-58AFE11F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D4AE-51B5-C004-3460-F6341564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7471-CF4B-F4F1-4566-74B7B5B9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0BCB-D8CF-B8D9-6B98-D93811BE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420B-4D5C-17AE-A48E-412A3FA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691-91CE-94BF-25B9-74C1794D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8F8F8-BF38-DF61-BABA-F7A2ECB1F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AFA4F-1EA5-2E4D-EFF4-9EB9C9B9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E5AB-BDEB-E587-4A0E-485565E3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968C-6CAA-1A9E-5EDF-306E3B7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E661-EF66-9C1B-CEE2-1E08A2F4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7913-DC93-9815-96C6-2BE8E34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B8EB-FCC4-AACE-BB42-328E190D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033D-7BD2-E759-6522-C01E3BA21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4AA7-F562-2147-94B8-B8D4B9DEA15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325D-86F6-D18C-997E-1782190B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C053-ED08-D7CD-43E9-91D7C0C11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F340-2B26-E34C-BE61-6A2F95B3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E341-3438-9DDD-3BDB-A125CFAF0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Privacy-  </a:t>
            </a:r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reserving Algorithm for Graph Spanners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54D0-0CDF-FE0A-584B-3B9A526B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AAA4-302A-9D0D-3EBA-3A9660C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Initial Problem</a:t>
            </a:r>
            <a:b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4F99-E4C0-8AF5-E37D-D325925D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a set of edges </a:t>
            </a:r>
            <a:r>
              <a:rPr lang="en-IN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(Private edges)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that P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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in a Graph G (V, E) and an integer k &gt; 1, we need to construct a (2k-1)-spanner H (V, F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 of the Graph G such that </a:t>
            </a: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</a:t>
            </a: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</a:t>
            </a:r>
            <a:endParaRPr lang="en-IN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5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E198-5C5C-1FF3-D760-3E5778FD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2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Avoid Private Data completely while building the model for our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C98A-BCFF-567A-F95D-8BE8BF54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45" y="1458097"/>
            <a:ext cx="10515600" cy="4695115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it possible to construct a spanner while excluding all the private edges?</a:t>
            </a:r>
          </a:p>
          <a:p>
            <a:pPr marL="571500" indent="-342900"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be difficult in some scenarios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 to relax the above objective and constru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 a spanner with </a:t>
            </a: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fewest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possible Private Edges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4A80-E5B3-8313-5074-BB6CA985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formulation </a:t>
            </a:r>
            <a:b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B76F4-9966-9F93-7A86-7151139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we can now formulate the problem from the Initial Problem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a set of edges P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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in a Graph G(V, E) and an integer k &gt; 1, we need to construct a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panner H (V, F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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 of the Graph G while 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minimizing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objective function of 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|F 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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P|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0681-250C-1A91-F193-99ACEF55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E3B0-E275-B965-DC39-1C7993C1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solve the above said problem, Our strategy is to formulate them as Linear Programming (LP) problems. 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Pulp Package in Python for Linear Programming.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LP method in used in construction of optimizing the objective function.</a:t>
            </a:r>
          </a:p>
          <a:p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55E0-BEF9-F130-0262-C8BB2CC8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D0F-CB9B-7149-9915-7C3D5D4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Programming is a method to achieve the best outcome like Maximum profit or Lower cost to a model which has it’s representations by linear relationships. 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programming is widely implemented in the field of optimization.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pecial cases such as Network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roblems can be solved by linear programming.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C55B8-F41F-3A02-E9FA-D16A362DC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3777"/>
                <a:ext cx="10515600" cy="520318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𝑠𝑒𝑙𝑒𝑐𝑡𝑒𝑑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𝑖𝑛𝑐𝑙𝑢𝑑𝑒𝑑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0 otherwise.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if edge is included in the spanner and 0 otherwise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if edge is a private edge and 0 otherwise. (known in advance)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if edge e is on path p and 0 otherwise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set of all paths of distance at most k · d(u, v) between u and v.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I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C55B8-F41F-3A02-E9FA-D16A362DC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3777"/>
                <a:ext cx="10515600" cy="5203186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3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292C35-BBA7-7A28-9585-007070443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489359"/>
              </p:ext>
            </p:extLst>
          </p:nvPr>
        </p:nvGraphicFramePr>
        <p:xfrm>
          <a:off x="1143990" y="1629731"/>
          <a:ext cx="9904020" cy="1677547"/>
        </p:xfrm>
        <a:graphic>
          <a:graphicData uri="http://schemas.openxmlformats.org/drawingml/2006/table">
            <a:tbl>
              <a:tblPr firstRow="1" firstCol="1" bandRow="1"/>
              <a:tblGrid>
                <a:gridCol w="1612631">
                  <a:extLst>
                    <a:ext uri="{9D8B030D-6E8A-4147-A177-3AD203B41FA5}">
                      <a16:colId xmlns:a16="http://schemas.microsoft.com/office/drawing/2014/main" val="2613964617"/>
                    </a:ext>
                  </a:extLst>
                </a:gridCol>
                <a:gridCol w="1679027">
                  <a:extLst>
                    <a:ext uri="{9D8B030D-6E8A-4147-A177-3AD203B41FA5}">
                      <a16:colId xmlns:a16="http://schemas.microsoft.com/office/drawing/2014/main" val="3732252701"/>
                    </a:ext>
                  </a:extLst>
                </a:gridCol>
                <a:gridCol w="1691476">
                  <a:extLst>
                    <a:ext uri="{9D8B030D-6E8A-4147-A177-3AD203B41FA5}">
                      <a16:colId xmlns:a16="http://schemas.microsoft.com/office/drawing/2014/main" val="2721863765"/>
                    </a:ext>
                  </a:extLst>
                </a:gridCol>
                <a:gridCol w="1616779">
                  <a:extLst>
                    <a:ext uri="{9D8B030D-6E8A-4147-A177-3AD203B41FA5}">
                      <a16:colId xmlns:a16="http://schemas.microsoft.com/office/drawing/2014/main" val="1468336392"/>
                    </a:ext>
                  </a:extLst>
                </a:gridCol>
                <a:gridCol w="1645830">
                  <a:extLst>
                    <a:ext uri="{9D8B030D-6E8A-4147-A177-3AD203B41FA5}">
                      <a16:colId xmlns:a16="http://schemas.microsoft.com/office/drawing/2014/main" val="89711938"/>
                    </a:ext>
                  </a:extLst>
                </a:gridCol>
                <a:gridCol w="1658277">
                  <a:extLst>
                    <a:ext uri="{9D8B030D-6E8A-4147-A177-3AD203B41FA5}">
                      <a16:colId xmlns:a16="http://schemas.microsoft.com/office/drawing/2014/main" val="3871541973"/>
                    </a:ext>
                  </a:extLst>
                </a:gridCol>
              </a:tblGrid>
              <a:tr h="264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&lt;S, U&gt;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&lt;U, T&gt;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&lt;S, T&gt;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&lt;S, V&gt;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&lt;V, T&gt;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65038"/>
                  </a:ext>
                </a:extLst>
              </a:tr>
              <a:tr h="44885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 &lt;S, U, T&gt;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66769"/>
                  </a:ext>
                </a:extLst>
              </a:tr>
              <a:tr h="44885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 &lt;S, T&gt;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84366"/>
                  </a:ext>
                </a:extLst>
              </a:tr>
              <a:tr h="44885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 &lt;S, V, T&gt;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83769"/>
                  </a:ext>
                </a:extLst>
              </a:tr>
            </a:tbl>
          </a:graphicData>
        </a:graphic>
      </p:graphicFrame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85EF08-7DD4-AE89-CDE5-4487A133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24" y="3429000"/>
            <a:ext cx="3336224" cy="3109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D7D21-F5B7-0A53-83F8-C8196A9F0D19}"/>
                  </a:ext>
                </a:extLst>
              </p:cNvPr>
              <p:cNvSpPr txBox="1"/>
              <p:nvPr/>
            </p:nvSpPr>
            <p:spPr>
              <a:xfrm>
                <a:off x="938151" y="3550722"/>
                <a:ext cx="5017481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k = 3 in this example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if edge e is on the path p else 0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D7D21-F5B7-0A53-83F8-C8196A9F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1" y="3550722"/>
                <a:ext cx="5017481" cy="859531"/>
              </a:xfrm>
              <a:prstGeom prst="rect">
                <a:avLst/>
              </a:prstGeom>
              <a:blipFill>
                <a:blip r:embed="rId3"/>
                <a:stretch>
                  <a:fillRect l="-1768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BF8808-25CF-18EC-F3F1-65A49BAD8614}"/>
              </a:ext>
            </a:extLst>
          </p:cNvPr>
          <p:cNvSpPr txBox="1"/>
          <p:nvPr/>
        </p:nvSpPr>
        <p:spPr>
          <a:xfrm>
            <a:off x="938151" y="4524498"/>
            <a:ext cx="397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P1 &lt;S, U, T&gt; = 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P2 &lt;S, T&gt; = 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P3 &lt;S, V, T&gt; = 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839BE5-17FA-9BC8-381F-1D97A566B727}"/>
                  </a:ext>
                </a:extLst>
              </p:cNvPr>
              <p:cNvSpPr txBox="1"/>
              <p:nvPr/>
            </p:nvSpPr>
            <p:spPr>
              <a:xfrm>
                <a:off x="1143990" y="1006996"/>
                <a:ext cx="5161807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table for the below graph: </a:t>
                </a:r>
                <a:endParaRPr lang="en-IN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839BE5-17FA-9BC8-381F-1D97A566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90" y="1006996"/>
                <a:ext cx="5161807" cy="622735"/>
              </a:xfrm>
              <a:prstGeom prst="rect">
                <a:avLst/>
              </a:prstGeom>
              <a:blipFill>
                <a:blip r:embed="rId4"/>
                <a:stretch>
                  <a:fillRect l="-246" t="-14000" r="-196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58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775E-388C-DF10-9F73-63BF2658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Linear Program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4CBC3-D4FC-6373-E8E7-1059C9C2A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model is constructed for minimizing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private edges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selected to be included in the spanner (thus reducing information leak) for a given network.</a:t>
                </a:r>
              </a:p>
              <a:p>
                <a:pPr algn="just"/>
                <a:endParaRPr lang="en-US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the number of private edges included in this spanner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4CBC3-D4FC-6373-E8E7-1059C9C2A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94BAF5-77A0-EE6E-2699-10BF3F83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49" y="1690688"/>
            <a:ext cx="2324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094C-D2D0-7A24-1467-C5977E6C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4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in the linear program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A505-EC59-5F7A-D43C-9A9C0F93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3429000"/>
            <a:ext cx="10515600" cy="3307639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constraint: if a path is included in the spanner, all its edges are also included.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constraint: For every node pair (constructing a spanner from source to target) there is at least a path P with distance at most k times the distance included in the spanner.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Relax every pair to some pair in the experiments for computational saving.</a:t>
            </a:r>
          </a:p>
        </p:txBody>
      </p:sp>
      <p:pic>
        <p:nvPicPr>
          <p:cNvPr id="4" name="Picture 3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A0EC914E-97B4-F7BD-3055-FD4FCC69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70" y="1410591"/>
            <a:ext cx="6954337" cy="20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2A4A-513F-9957-D30F-6951A335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Datasets Implemented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A232-95D9-A3A0-F391-263817B3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Stanford SNAP project (https://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snap.stanford.edu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Dataset (88k edges and 4k node) 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EPINIONS Dataset (508k edges and 75k nodes)</a:t>
            </a:r>
          </a:p>
        </p:txBody>
      </p:sp>
    </p:spTree>
    <p:extLst>
      <p:ext uri="{BB962C8B-B14F-4D97-AF65-F5344CB8AC3E}">
        <p14:creationId xmlns:p14="http://schemas.microsoft.com/office/powerpoint/2010/main" val="23369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E97-4A52-28A9-E249-7116EC2D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4B66-63BC-4BAC-1CCB-C1616B03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Spanners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- Graph Spanner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Related Work on Privacy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Linear 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 and Evaluations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6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DE1-670E-82D8-381C-0C1D605E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 Construction and Solving time)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B612-6C80-0A36-5D86-958DA3A0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private edges included in the constructed spanner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 Model Construction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to construct a linear program by adding constraints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 Model Solving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of solving the linear program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6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AD17-54E4-0E7B-B228-1ED6B504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 Setting (Experiment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665-4DC6-7828-E889-7BFEC8C4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Considering 5 (s, t) pairs : Source –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arget nodes are selected in random.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Edge Weights are not Considered (That is equal edge weights for all edges in the graph).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0.1 percent of edges of the graph are initially selected as private edges.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2 (Spanner constructed should have distance max ‘k’ times of d(u, v)).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pairs = 1 (Number of (s, t) pairs selected to include in the spanner).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 stop= True (Parameter set to only included minimum number of paths of all the available paths for the node pairs selected to obtain sub-optimal solution and so we early stop at a certain leve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5FA1-9BB0-AF4C-FE70-E896098F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 results (Facebook Dataset)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6A9F-1EC5-FE82-7169-8CFB5E5D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Table: Facebook Dataset for 5 (s-t) pairs (for Default Setting)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ADBEC3-3730-B1B9-3122-378A2B16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82893"/>
              </p:ext>
            </p:extLst>
          </p:nvPr>
        </p:nvGraphicFramePr>
        <p:xfrm>
          <a:off x="4613337" y="1083877"/>
          <a:ext cx="6976544" cy="5016718"/>
        </p:xfrm>
        <a:graphic>
          <a:graphicData uri="http://schemas.openxmlformats.org/drawingml/2006/table">
            <a:tbl>
              <a:tblPr firstRow="1" firstCol="1" bandRow="1"/>
              <a:tblGrid>
                <a:gridCol w="1766456">
                  <a:extLst>
                    <a:ext uri="{9D8B030D-6E8A-4147-A177-3AD203B41FA5}">
                      <a16:colId xmlns:a16="http://schemas.microsoft.com/office/drawing/2014/main" val="3883459762"/>
                    </a:ext>
                  </a:extLst>
                </a:gridCol>
                <a:gridCol w="1736696">
                  <a:extLst>
                    <a:ext uri="{9D8B030D-6E8A-4147-A177-3AD203B41FA5}">
                      <a16:colId xmlns:a16="http://schemas.microsoft.com/office/drawing/2014/main" val="880224421"/>
                    </a:ext>
                  </a:extLst>
                </a:gridCol>
                <a:gridCol w="1736696">
                  <a:extLst>
                    <a:ext uri="{9D8B030D-6E8A-4147-A177-3AD203B41FA5}">
                      <a16:colId xmlns:a16="http://schemas.microsoft.com/office/drawing/2014/main" val="1279780075"/>
                    </a:ext>
                  </a:extLst>
                </a:gridCol>
                <a:gridCol w="1736696">
                  <a:extLst>
                    <a:ext uri="{9D8B030D-6E8A-4147-A177-3AD203B41FA5}">
                      <a16:colId xmlns:a16="http://schemas.microsoft.com/office/drawing/2014/main" val="957379507"/>
                    </a:ext>
                  </a:extLst>
                </a:gridCol>
              </a:tblGrid>
              <a:tr h="71667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– t pairs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 time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Solving Time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Private edges included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286961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s=2139, t=1359, distance=4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53.3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589794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s=3405, t=2882, distance=3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66909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s=2304, t=1961, distance=2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59.0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770668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s=3240, t=383, distance=7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53.3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922554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s=3297, t=415, distance=6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59.5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61659"/>
                  </a:ext>
                </a:extLst>
              </a:tr>
              <a:tr h="7166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 (in Seconds)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56.32 </a:t>
                      </a: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2.98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3.86 </a:t>
                      </a: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0.054 Seconds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78" marR="62278" marT="86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2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98326-A86D-B347-609C-468C7E0A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B results (Facebook Dataset)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B61A2D-1993-36A6-18C8-CE7C6D80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3842035" cy="306086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B:  Changing k = [1, 2, 3, 4, 5] while keeping other parameters constant from the default experiment.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Standard Deviations of the Model Construction time and the Model Solving time for the Considered 5 (s-t) pairs.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D0632F92-B6CA-A883-6DC0-9EF815360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4422" y="1511111"/>
            <a:ext cx="6754111" cy="4896733"/>
          </a:xfrm>
          <a:prstGeom prst="rect">
            <a:avLst/>
          </a:prstGeom>
          <a:noFill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6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3F54-DCF4-48C8-F2A9-152437AD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 results (Facebook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D82-C734-68E7-3B6C-BC0D7AD2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07826" cy="3302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 : Changing Percentage of private edges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[0.1, 0.3, 0.5, 0.7, 0.9]</a:t>
            </a:r>
          </a:p>
          <a:p>
            <a:endParaRPr 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BA2E538-0AFE-D04E-2B9F-40FD9C17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588" y="1511111"/>
            <a:ext cx="6617945" cy="4798013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89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A7600-88C9-7924-9AE7-098675AB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 results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(Facebook Dataset)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935-F642-DF05-7FCF-E0FF4DAF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301002" cy="20175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 : Changing Edge Weights from False to True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92641FF5-9492-E745-1900-F36B2E5B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5714" y="994388"/>
            <a:ext cx="6625043" cy="4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100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D5750-D383-EDBD-C429-8E59564E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57" y="525195"/>
            <a:ext cx="4148093" cy="2806506"/>
          </a:xfrm>
        </p:spPr>
        <p:txBody>
          <a:bodyPr anchor="b"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 E results</a:t>
            </a:r>
            <a:endParaRPr lang="en-US" sz="3600" dirty="0"/>
          </a:p>
        </p:txBody>
      </p:sp>
      <p:pic>
        <p:nvPicPr>
          <p:cNvPr id="7" name="Picture 6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FF82410-83F2-7FF4-20EE-68AA5471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9" y="379694"/>
            <a:ext cx="6646989" cy="6098611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A603E302-A1E1-B9CC-C864-7C85A6A5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657" y="3526300"/>
            <a:ext cx="4148093" cy="2588458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method: We implement early stop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Baseline method : Without early stopping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31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D7F6C-BA59-205B-9177-40E14C7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A  Results (EPINIONS Dataset)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5CE88-3C18-3157-3C67-A7BBF564A86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Table: EPINIONS Dataset for 5 (s-t) pairs.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5979F0-6026-F244-6269-2D2A5CA6C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66546"/>
              </p:ext>
            </p:extLst>
          </p:nvPr>
        </p:nvGraphicFramePr>
        <p:xfrm>
          <a:off x="4651853" y="1371341"/>
          <a:ext cx="6896681" cy="4943511"/>
        </p:xfrm>
        <a:graphic>
          <a:graphicData uri="http://schemas.openxmlformats.org/drawingml/2006/table">
            <a:tbl>
              <a:tblPr firstRow="1" firstCol="1" bandRow="1"/>
              <a:tblGrid>
                <a:gridCol w="1673976">
                  <a:extLst>
                    <a:ext uri="{9D8B030D-6E8A-4147-A177-3AD203B41FA5}">
                      <a16:colId xmlns:a16="http://schemas.microsoft.com/office/drawing/2014/main" val="2381522141"/>
                    </a:ext>
                  </a:extLst>
                </a:gridCol>
                <a:gridCol w="1771966">
                  <a:extLst>
                    <a:ext uri="{9D8B030D-6E8A-4147-A177-3AD203B41FA5}">
                      <a16:colId xmlns:a16="http://schemas.microsoft.com/office/drawing/2014/main" val="3040273143"/>
                    </a:ext>
                  </a:extLst>
                </a:gridCol>
                <a:gridCol w="1717199">
                  <a:extLst>
                    <a:ext uri="{9D8B030D-6E8A-4147-A177-3AD203B41FA5}">
                      <a16:colId xmlns:a16="http://schemas.microsoft.com/office/drawing/2014/main" val="1671011618"/>
                    </a:ext>
                  </a:extLst>
                </a:gridCol>
                <a:gridCol w="1733540">
                  <a:extLst>
                    <a:ext uri="{9D8B030D-6E8A-4147-A177-3AD203B41FA5}">
                      <a16:colId xmlns:a16="http://schemas.microsoft.com/office/drawing/2014/main" val="1128212892"/>
                    </a:ext>
                  </a:extLst>
                </a:gridCol>
              </a:tblGrid>
              <a:tr h="53407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– t pairs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 time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Solving Time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Private edges included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78261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s=48722, t=723, distance=3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19.3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81510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s=15605, t=11914, distance=4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303.5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19.4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24990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s=42615, t=9901, distance=5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316.2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20.2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67943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s=12365, t=14160, distance=3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316.0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19.9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964989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s=54096, t=69623, distance=8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314.2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80585"/>
                  </a:ext>
                </a:extLst>
              </a:tr>
              <a:tr h="5340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 (in Seconds)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312.2 </a:t>
                      </a: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5.2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20.58 </a:t>
                      </a: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 Seconds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55" marR="56455" marT="78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0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0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68AD-9FF5-DBD0-21F4-0F4724A5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B (EPINIONS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77F4-2DF9-A561-1358-0C5926F1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2888625" cy="25142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k = [1, 2, 3, 4, 5] while keeping other parameters constant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B8CADA8-8C13-C2F4-14E2-69D8B7DD4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7286" y="1138444"/>
            <a:ext cx="7001247" cy="4988393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74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423D2-1654-7015-B0AA-5925E9FA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 (EPINIONS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C51D-F7E5-882E-27C5-1DA81109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 : Changing Percentage of private edges PercP = [0.1, 0.3, 0.5, 0.7, 0.9]</a:t>
            </a:r>
          </a:p>
          <a:p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F8FD726-4FD6-5D3B-F309-5AD3C1837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973" y="1329610"/>
            <a:ext cx="6514929" cy="4641887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56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5B749-8427-3FE0-55CB-863B7C1A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Graph Spanner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1F94-3CC2-9658-97B5-F8A1C2BF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Spanners are important in graph applications where we want to reduce the number of edges in the graph without affecting the navigability of the graph</a:t>
            </a:r>
            <a:r>
              <a:rPr lang="en-US" sz="2200" dirty="0"/>
              <a:t>.</a:t>
            </a:r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869E5D74-364E-515E-6AC4-D24B4EE4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4" y="2290936"/>
            <a:ext cx="8654320" cy="3959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CADC-7CF3-0240-12F7-8D30AAE41E88}"/>
              </a:ext>
            </a:extLst>
          </p:cNvPr>
          <p:cNvSpPr txBox="1"/>
          <p:nvPr/>
        </p:nvSpPr>
        <p:spPr>
          <a:xfrm>
            <a:off x="282040" y="6355080"/>
            <a:ext cx="34198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source : https://</a:t>
            </a:r>
            <a:r>
              <a:rPr lang="en-US" sz="800" dirty="0" err="1"/>
              <a:t>randorithms.com</a:t>
            </a:r>
            <a:r>
              <a:rPr lang="en-US" sz="800" dirty="0"/>
              <a:t>/2021/04/12/directed-</a:t>
            </a:r>
            <a:r>
              <a:rPr lang="en-US" sz="800" dirty="0" err="1"/>
              <a:t>spanners.html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8534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7538-B7DA-6FCC-1E26-7B23B94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 (EPINIONS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85D8-88B9-1A1A-70B6-C2A3CC04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98336" cy="2171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 : Changing Edge Weights from False to True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4F3D46-DA99-6B5B-BCFB-F2718650E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088" y="1177500"/>
            <a:ext cx="6897628" cy="4914560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40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EA58B-74E7-FE3C-73A4-AC1702EA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57" y="525195"/>
            <a:ext cx="4280782" cy="2806505"/>
          </a:xfrm>
        </p:spPr>
        <p:txBody>
          <a:bodyPr anchor="b"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E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D24C6E5-4DB1-8C8C-1A2C-ECFDE450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" y="219015"/>
            <a:ext cx="7173151" cy="64199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A7159-4FA0-933B-5715-26E9940D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657" y="3526300"/>
            <a:ext cx="4148093" cy="2588458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method: We implement early stop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Baseline method : Without early stopping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37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07D6-05CD-7092-C702-C866FFB2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C234-25A3-94B2-873B-2E8FCBD9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implement the Objective function and get sub optimal solution in minimizing the private edges in a spanner.</a:t>
            </a:r>
          </a:p>
          <a:p>
            <a:r>
              <a:rPr lang="en-US" dirty="0"/>
              <a:t>Early stopping is set as we have less computational power and time.</a:t>
            </a:r>
          </a:p>
          <a:p>
            <a:r>
              <a:rPr lang="en-US" dirty="0"/>
              <a:t>Model performance is analyzed by several experiments.</a:t>
            </a:r>
          </a:p>
          <a:p>
            <a:r>
              <a:rPr lang="en-US" dirty="0"/>
              <a:t>As the future work, we can try to implement this algorithm for all the s-t pairs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83263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AACB-F53B-96EB-01B3-0EB066D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- Spanner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5E0E-9527-B4B5-44EF-F1D0D83A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input Graph G (V, E) then a Graph Spanner (H) is a sub-graph of the Graph G such that H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 G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- Spanner can be defined 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all edges 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(u, v) ∈ 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panner graph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’H’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contains a path between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length no greater than </a:t>
            </a:r>
            <a:r>
              <a:rPr lang="en-I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Graph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panner preserves lengths of the shortest paths in G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8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A0747-C942-F630-AF6B-E3E0F01E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1269336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Example of k - spanner</a:t>
            </a:r>
          </a:p>
        </p:txBody>
      </p:sp>
      <p:pic>
        <p:nvPicPr>
          <p:cNvPr id="410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594769B-3BA3-DB47-431D-3075AF0C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283" y="1465643"/>
            <a:ext cx="4237067" cy="42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F1F824-A49B-83FF-A136-CB14F544CA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2435" y="1526639"/>
            <a:ext cx="4176071" cy="41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0780B-251A-52C3-D883-7BCB853EE18C}"/>
              </a:ext>
            </a:extLst>
          </p:cNvPr>
          <p:cNvSpPr txBox="1"/>
          <p:nvPr/>
        </p:nvSpPr>
        <p:spPr>
          <a:xfrm>
            <a:off x="3676790" y="5865255"/>
            <a:ext cx="455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factor when k = 1 and k =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FF25-46BA-7184-183B-4DF7FE2EFF60}"/>
              </a:ext>
            </a:extLst>
          </p:cNvPr>
          <p:cNvSpPr txBox="1"/>
          <p:nvPr/>
        </p:nvSpPr>
        <p:spPr>
          <a:xfrm>
            <a:off x="254872" y="6460264"/>
            <a:ext cx="423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 :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Greedy_geometric_spanner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420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3AE6E-80A2-1AB3-EDC2-82ED2EC7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Spanner </a:t>
            </a:r>
            <a:b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9C76-1597-3E72-BC01-22E64854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03106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if k = 3, then the subgraph H of G has at most 3 times the distance of that in G.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C654B248-1665-B4A6-912B-051260DD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8" y="745067"/>
            <a:ext cx="8123598" cy="539980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9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BBCD-4E48-AE41-D878-BD2EBAEF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Need for Privacy?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B0ED-6CED-5D28-ECD6-08D8AD82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enables us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barriers/boundaries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network from unwanted interference.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 a key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the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Individual’s safety (Examples include Banking Data, Medical Data and so on…).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increase in massive data analysis, notion of privacy is under focus over highly sensitive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56360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3F955-651E-8CF0-8D0D-33570BB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Previous related work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115B-AE92-FBA4-E4CE-F504016F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Differential Privacy:</a:t>
            </a:r>
            <a:endParaRPr lang="en-IN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work on the privacy preservation is by Differential Privacy.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algorithm the output does not change significantly with altering the some data points in the data.</a:t>
            </a:r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ACC0F0-9BF1-30DA-C791-09F5C0E1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1935308"/>
            <a:ext cx="6896679" cy="35606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5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087B-92EE-A482-950B-4795A7E3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pPr algn="just"/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on large datasets</a:t>
            </a:r>
          </a:p>
          <a:p>
            <a:pPr algn="just"/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technique was employed by various companies like Apple, Facebook, Google and many more.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Medical Data, Employee Data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38316</TotalTime>
  <Words>1729</Words>
  <Application>Microsoft Macintosh PowerPoint</Application>
  <PresentationFormat>Widescreen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A Privacy-  Preserving Algorithm for Graph Spanners</vt:lpstr>
      <vt:lpstr>Outline of the Project</vt:lpstr>
      <vt:lpstr>What is A Graph Spanner</vt:lpstr>
      <vt:lpstr>K - Spanner</vt:lpstr>
      <vt:lpstr>Example of k - spanner</vt:lpstr>
      <vt:lpstr>K - Spanner  </vt:lpstr>
      <vt:lpstr>Is there a Need for Privacy?</vt:lpstr>
      <vt:lpstr>Previous related work</vt:lpstr>
      <vt:lpstr>PowerPoint Presentation</vt:lpstr>
      <vt:lpstr>Our Initial Problem </vt:lpstr>
      <vt:lpstr>Can we Avoid Private Data completely while building the model for our problem?</vt:lpstr>
      <vt:lpstr>Problem formulation  </vt:lpstr>
      <vt:lpstr>Linear Programming</vt:lpstr>
      <vt:lpstr>Linear Programming</vt:lpstr>
      <vt:lpstr>PowerPoint Presentation</vt:lpstr>
      <vt:lpstr>PowerPoint Presentation</vt:lpstr>
      <vt:lpstr>Main Objective Of the Linear Program </vt:lpstr>
      <vt:lpstr>Constraints in the linear program</vt:lpstr>
      <vt:lpstr>Datasets Implemented for analysis</vt:lpstr>
      <vt:lpstr>Performance Measures (Model Construction and Solving time)</vt:lpstr>
      <vt:lpstr>Default Parameter Setting (Experiment A)</vt:lpstr>
      <vt:lpstr>Experiment A results (Facebook Dataset) </vt:lpstr>
      <vt:lpstr>Experiment B results (Facebook Dataset)</vt:lpstr>
      <vt:lpstr>Experiment C results (Facebook Datatset)</vt:lpstr>
      <vt:lpstr>Experiment D results (Facebook Dataset)</vt:lpstr>
      <vt:lpstr>Experiment E results</vt:lpstr>
      <vt:lpstr>Experiment A  Results (EPINIONS Dataset)</vt:lpstr>
      <vt:lpstr>Experiment B (EPINIONS Dataset)</vt:lpstr>
      <vt:lpstr>Experiment C (EPINIONS Dataset)</vt:lpstr>
      <vt:lpstr>Experiment D (EPINIONS Dataset)</vt:lpstr>
      <vt:lpstr>Experiment 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Venkata Vijay Krishna Gabbula</dc:creator>
  <cp:lastModifiedBy>Venkata Vijay Krishna Gabbula</cp:lastModifiedBy>
  <cp:revision>104</cp:revision>
  <dcterms:created xsi:type="dcterms:W3CDTF">2022-10-05T16:01:18Z</dcterms:created>
  <dcterms:modified xsi:type="dcterms:W3CDTF">2022-11-04T21:25:27Z</dcterms:modified>
</cp:coreProperties>
</file>