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sldIdLst>
    <p:sldId id="256" r:id="rId2"/>
    <p:sldId id="258" r:id="rId3"/>
    <p:sldId id="274" r:id="rId4"/>
    <p:sldId id="259" r:id="rId5"/>
    <p:sldId id="275" r:id="rId6"/>
    <p:sldId id="276" r:id="rId7"/>
    <p:sldId id="260" r:id="rId8"/>
    <p:sldId id="261" r:id="rId9"/>
    <p:sldId id="277" r:id="rId10"/>
    <p:sldId id="278" r:id="rId11"/>
    <p:sldId id="262" r:id="rId12"/>
    <p:sldId id="293" r:id="rId13"/>
    <p:sldId id="296" r:id="rId14"/>
    <p:sldId id="297" r:id="rId15"/>
    <p:sldId id="299" r:id="rId16"/>
    <p:sldId id="303" r:id="rId17"/>
    <p:sldId id="300" r:id="rId18"/>
    <p:sldId id="294" r:id="rId19"/>
    <p:sldId id="295" r:id="rId20"/>
    <p:sldId id="263" r:id="rId21"/>
    <p:sldId id="304" r:id="rId22"/>
    <p:sldId id="285" r:id="rId23"/>
    <p:sldId id="264" r:id="rId24"/>
    <p:sldId id="286" r:id="rId25"/>
    <p:sldId id="287" r:id="rId26"/>
    <p:sldId id="290" r:id="rId27"/>
    <p:sldId id="291" r:id="rId28"/>
    <p:sldId id="292" r:id="rId29"/>
    <p:sldId id="266" r:id="rId30"/>
    <p:sldId id="289" r:id="rId31"/>
    <p:sldId id="267" r:id="rId32"/>
    <p:sldId id="302" r:id="rId33"/>
    <p:sldId id="268" r:id="rId34"/>
    <p:sldId id="279" r:id="rId35"/>
    <p:sldId id="269" r:id="rId36"/>
    <p:sldId id="270" r:id="rId37"/>
    <p:sldId id="271" r:id="rId38"/>
    <p:sldId id="272" r:id="rId39"/>
    <p:sldId id="273"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6B5C7-9DF5-4863-9B4C-D6B66B966AB6}" v="101" dt="2023-07-21T14:44:28.193"/>
    <p1510:client id="{1D8147A0-B9DD-4824-B1CC-ED4395BD799A}" v="18" dt="2023-07-22T04:25:51.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80" d="100"/>
          <a:sy n="80" d="100"/>
        </p:scale>
        <p:origin x="514"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0561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hyperlink" Target="https://youtu.be/ix5PcBvYJ0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www.kissan.in:*" TargetMode="External"/><Relationship Id="rId2" Type="http://schemas.openxmlformats.org/officeDocument/2006/relationships/hyperlink" Target="http://www.kissan.in/"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tatusbrew.com/insights/social-media-holiday-calenda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kissanproducts.blogspot.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cjYRWCS7nJk" TargetMode="Externa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kissan.in/" TargetMode="Externa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hyperlink" Target="https://youtu.be/cjYRWCS7nJ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releaf.i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foodlogiq.com/" TargetMode="External"/><Relationship Id="rId4" Type="http://schemas.openxmlformats.org/officeDocument/2006/relationships/hyperlink" Target="https://www.graincorp.com.a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931375" y="1918025"/>
            <a:ext cx="7610100" cy="121107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900"/>
              <a:buFont typeface="Arial"/>
              <a:buNone/>
            </a:pPr>
            <a:r>
              <a:rPr lang="en-GB" sz="2900" b="1" i="0" u="none" strike="noStrike" cap="none" dirty="0">
                <a:solidFill>
                  <a:srgbClr val="434343"/>
                </a:solidFill>
                <a:latin typeface="Arial"/>
                <a:ea typeface="Arial"/>
                <a:cs typeface="Arial"/>
                <a:sym typeface="Arial"/>
              </a:rPr>
              <a:t>Comprehensive Digital Marketing </a:t>
            </a:r>
            <a:endParaRPr sz="2900" b="1" i="0" u="none" strike="noStrike" cap="none" dirty="0">
              <a:solidFill>
                <a:srgbClr val="43434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2900"/>
              <a:buFont typeface="Arial"/>
              <a:buNone/>
            </a:pPr>
            <a:r>
              <a:rPr lang="en-GB" sz="2900" b="1" i="0" u="none" strike="noStrike" cap="none" dirty="0">
                <a:solidFill>
                  <a:srgbClr val="434343"/>
                </a:solidFill>
                <a:latin typeface="Arial"/>
                <a:ea typeface="Arial"/>
                <a:cs typeface="Arial"/>
                <a:sym typeface="Arial"/>
              </a:rPr>
              <a:t>Project Work Of </a:t>
            </a:r>
            <a:r>
              <a:rPr lang="en-GB" sz="2900" b="1" i="0" u="none" strike="noStrike" cap="none" dirty="0" err="1">
                <a:solidFill>
                  <a:srgbClr val="434343"/>
                </a:solidFill>
                <a:latin typeface="Arial"/>
                <a:ea typeface="Arial"/>
                <a:cs typeface="Arial"/>
                <a:sym typeface="Arial"/>
              </a:rPr>
              <a:t>Kissan</a:t>
            </a:r>
            <a:r>
              <a:rPr lang="en-GB" sz="2900" b="1" i="0" u="none" strike="noStrike" cap="none" dirty="0">
                <a:solidFill>
                  <a:srgbClr val="434343"/>
                </a:solidFill>
                <a:latin typeface="Arial"/>
                <a:ea typeface="Arial"/>
                <a:cs typeface="Arial"/>
                <a:sym typeface="Arial"/>
              </a:rPr>
              <a:t> </a:t>
            </a:r>
            <a:endParaRPr sz="2700" b="0" i="0" u="none" strike="noStrike" cap="none" dirty="0">
              <a:solidFill>
                <a:srgbClr val="000000"/>
              </a:solidFill>
              <a:latin typeface="Arial"/>
              <a:ea typeface="Arial"/>
              <a:cs typeface="Arial"/>
              <a:sym typeface="Arial"/>
            </a:endParaRPr>
          </a:p>
        </p:txBody>
      </p:sp>
      <p:pic>
        <p:nvPicPr>
          <p:cNvPr id="1028" name="Picture 4" descr="Return to the home page">
            <a:extLst>
              <a:ext uri="{FF2B5EF4-FFF2-40B4-BE49-F238E27FC236}">
                <a16:creationId xmlns:a16="http://schemas.microsoft.com/office/drawing/2014/main" id="{EC013700-54B8-865D-3B80-3D79F9DEF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96" y="3096229"/>
            <a:ext cx="2326808" cy="1169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E5A8A-9684-BB66-7506-11B07052D769}"/>
              </a:ext>
            </a:extLst>
          </p:cNvPr>
          <p:cNvSpPr txBox="1"/>
          <p:nvPr/>
        </p:nvSpPr>
        <p:spPr>
          <a:xfrm>
            <a:off x="336550" y="113953"/>
            <a:ext cx="7759700" cy="954107"/>
          </a:xfrm>
          <a:prstGeom prst="rect">
            <a:avLst/>
          </a:prstGeom>
          <a:noFill/>
        </p:spPr>
        <p:txBody>
          <a:bodyPr wrap="square">
            <a:spAutoFit/>
          </a:bodyPr>
          <a:lstStyle/>
          <a:p>
            <a:r>
              <a:rPr lang="en-US" b="1" i="0" dirty="0">
                <a:solidFill>
                  <a:schemeClr val="tx1"/>
                </a:solidFill>
                <a:effectLst/>
                <a:latin typeface="Google Sans"/>
              </a:rPr>
              <a:t>Psychographic </a:t>
            </a:r>
            <a:r>
              <a:rPr lang="en-US" b="1" dirty="0">
                <a:solidFill>
                  <a:schemeClr val="tx1"/>
                </a:solidFill>
                <a:latin typeface="Google Sans"/>
              </a:rPr>
              <a:t>: </a:t>
            </a:r>
            <a:r>
              <a:rPr lang="en-US" i="0" dirty="0">
                <a:solidFill>
                  <a:schemeClr val="tx1"/>
                </a:solidFill>
                <a:effectLst/>
                <a:latin typeface="Google Sans"/>
              </a:rPr>
              <a:t>Psychographic</a:t>
            </a:r>
            <a:r>
              <a:rPr lang="en-US" b="1" i="0" dirty="0">
                <a:solidFill>
                  <a:schemeClr val="tx1"/>
                </a:solidFill>
                <a:effectLst/>
                <a:latin typeface="Google Sans"/>
              </a:rPr>
              <a:t> </a:t>
            </a:r>
            <a:r>
              <a:rPr lang="en-US" b="0" i="0" dirty="0">
                <a:solidFill>
                  <a:schemeClr val="tx1"/>
                </a:solidFill>
                <a:effectLst/>
                <a:latin typeface="Google Sans"/>
              </a:rPr>
              <a:t>is how marketers learn to position their products so that compatible customers can “discover” them. It's how brands find the right customer match based on customer attitudes and lifestyles. You may not </a:t>
            </a:r>
            <a:r>
              <a:rPr lang="en-US" b="0" i="0" dirty="0" err="1">
                <a:solidFill>
                  <a:schemeClr val="tx1"/>
                </a:solidFill>
                <a:effectLst/>
                <a:latin typeface="Google Sans"/>
              </a:rPr>
              <a:t>realise</a:t>
            </a:r>
            <a:r>
              <a:rPr lang="en-US" b="0" i="0" dirty="0">
                <a:solidFill>
                  <a:schemeClr val="tx1"/>
                </a:solidFill>
                <a:effectLst/>
                <a:latin typeface="Google Sans"/>
              </a:rPr>
              <a:t> it, but psychographic segmentation is the primary driving factor in </a:t>
            </a:r>
            <a:r>
              <a:rPr lang="en-US" dirty="0">
                <a:solidFill>
                  <a:schemeClr val="tx1"/>
                </a:solidFill>
                <a:latin typeface="Google Sans"/>
              </a:rPr>
              <a:t>our</a:t>
            </a:r>
            <a:r>
              <a:rPr lang="en-US" b="0" i="0" dirty="0">
                <a:solidFill>
                  <a:schemeClr val="tx1"/>
                </a:solidFill>
                <a:effectLst/>
                <a:latin typeface="Google Sans"/>
              </a:rPr>
              <a:t> life.</a:t>
            </a:r>
            <a:endParaRPr lang="en-IN" dirty="0">
              <a:solidFill>
                <a:schemeClr val="tx1"/>
              </a:solidFill>
            </a:endParaRPr>
          </a:p>
        </p:txBody>
      </p:sp>
      <p:pic>
        <p:nvPicPr>
          <p:cNvPr id="3078" name="Picture 6" descr="Tomato Ketchup Market Size, Share &amp; Growth Estimation to 2028">
            <a:extLst>
              <a:ext uri="{FF2B5EF4-FFF2-40B4-BE49-F238E27FC236}">
                <a16:creationId xmlns:a16="http://schemas.microsoft.com/office/drawing/2014/main" id="{7428509F-21E5-A27F-1F1D-C5B0B006BD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53"/>
          <a:stretch/>
        </p:blipFill>
        <p:spPr bwMode="auto">
          <a:xfrm>
            <a:off x="336550" y="1353324"/>
            <a:ext cx="4021407" cy="214153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Ketchup: Is the global market in decline? - Tomato News">
            <a:extLst>
              <a:ext uri="{FF2B5EF4-FFF2-40B4-BE49-F238E27FC236}">
                <a16:creationId xmlns:a16="http://schemas.microsoft.com/office/drawing/2014/main" id="{E871DCF5-13DD-DDE0-1EB2-62753E603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9" y="1260475"/>
            <a:ext cx="2790825" cy="232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6950" y="464363"/>
            <a:ext cx="7610100" cy="47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900"/>
              <a:buFont typeface="Arial"/>
              <a:buNone/>
            </a:pPr>
            <a:r>
              <a:rPr lang="en-GB" sz="1900" b="1" i="0" u="none" strike="noStrike" cap="none">
                <a:solidFill>
                  <a:srgbClr val="434343"/>
                </a:solidFill>
                <a:latin typeface="Arial"/>
                <a:ea typeface="Arial"/>
                <a:cs typeface="Arial"/>
                <a:sym typeface="Arial"/>
              </a:rPr>
              <a:t>Part 2: SEO &amp; Keyword Research</a:t>
            </a:r>
            <a:endParaRPr sz="1900" b="0" i="0" u="none" strike="noStrike" cap="none">
              <a:solidFill>
                <a:srgbClr val="000000"/>
              </a:solidFill>
              <a:latin typeface="Arial"/>
              <a:ea typeface="Arial"/>
              <a:cs typeface="Arial"/>
              <a:sym typeface="Arial"/>
            </a:endParaRPr>
          </a:p>
        </p:txBody>
      </p:sp>
      <p:sp>
        <p:nvSpPr>
          <p:cNvPr id="92" name="Google Shape;92;p19"/>
          <p:cNvSpPr txBox="1"/>
          <p:nvPr/>
        </p:nvSpPr>
        <p:spPr>
          <a:xfrm>
            <a:off x="915150" y="1333788"/>
            <a:ext cx="73137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SEO Audit:</a:t>
            </a:r>
            <a:r>
              <a:rPr lang="en-GB" sz="1400" b="0" i="0" u="none" strike="noStrike" cap="none">
                <a:solidFill>
                  <a:srgbClr val="000000"/>
                </a:solidFill>
                <a:latin typeface="Arial"/>
                <a:ea typeface="Arial"/>
                <a:cs typeface="Arial"/>
                <a:sym typeface="Arial"/>
              </a:rPr>
              <a:t> Do an SEO audit of the brands website</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Keyword Research:</a:t>
            </a:r>
            <a:r>
              <a:rPr lang="en-GB" sz="1400" b="0" i="0" u="none" strike="noStrike" cap="none">
                <a:solidFill>
                  <a:srgbClr val="000000"/>
                </a:solidFill>
                <a:latin typeface="Arial"/>
                <a:ea typeface="Arial"/>
                <a:cs typeface="Arial"/>
                <a:sym typeface="Arial"/>
              </a:rPr>
              <a:t> Define Research Objectives, Brainstorm Seed Keywords, Utilize Keyword Research Tools (SEMrush or Moz Keyword Explorer),Analyze Competitor Keywords, Long-tail Keyword Exploration (specific, longer phrases) that align with the research objectives and have lower competition but higher conversion potential.</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On page Optimization: </a:t>
            </a:r>
            <a:r>
              <a:rPr lang="en-GB" sz="1400" b="0" i="0" u="none" strike="noStrike" cap="none">
                <a:solidFill>
                  <a:srgbClr val="000000"/>
                </a:solidFill>
                <a:latin typeface="Arial"/>
                <a:ea typeface="Arial"/>
                <a:cs typeface="Arial"/>
                <a:sym typeface="Arial"/>
              </a:rPr>
              <a:t>Meta Tag optimization &amp; content optimization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Reflect on the process of conducting keyword research and the SEO recommendations provided.</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Document the challenges faced during the research and analysis phase, as well as the key insights gained from the keyword research process.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C14A1-C32C-A6A7-50A2-35CD3464AE38}"/>
              </a:ext>
            </a:extLst>
          </p:cNvPr>
          <p:cNvPicPr>
            <a:picLocks noChangeAspect="1"/>
          </p:cNvPicPr>
          <p:nvPr/>
        </p:nvPicPr>
        <p:blipFill>
          <a:blip r:embed="rId2"/>
          <a:stretch>
            <a:fillRect/>
          </a:stretch>
        </p:blipFill>
        <p:spPr>
          <a:xfrm>
            <a:off x="204391" y="1107347"/>
            <a:ext cx="4333105" cy="3493508"/>
          </a:xfrm>
          <a:prstGeom prst="rect">
            <a:avLst/>
          </a:prstGeom>
        </p:spPr>
      </p:pic>
      <p:pic>
        <p:nvPicPr>
          <p:cNvPr id="5" name="Picture 4">
            <a:extLst>
              <a:ext uri="{FF2B5EF4-FFF2-40B4-BE49-F238E27FC236}">
                <a16:creationId xmlns:a16="http://schemas.microsoft.com/office/drawing/2014/main" id="{900DE77A-97C8-C114-2C86-796160ABAB89}"/>
              </a:ext>
            </a:extLst>
          </p:cNvPr>
          <p:cNvPicPr>
            <a:picLocks noChangeAspect="1"/>
          </p:cNvPicPr>
          <p:nvPr/>
        </p:nvPicPr>
        <p:blipFill>
          <a:blip r:embed="rId3"/>
          <a:stretch>
            <a:fillRect/>
          </a:stretch>
        </p:blipFill>
        <p:spPr>
          <a:xfrm>
            <a:off x="4838345" y="81063"/>
            <a:ext cx="3578869" cy="4889770"/>
          </a:xfrm>
          <a:prstGeom prst="rect">
            <a:avLst/>
          </a:prstGeom>
        </p:spPr>
      </p:pic>
      <p:sp>
        <p:nvSpPr>
          <p:cNvPr id="7" name="TextBox 6">
            <a:extLst>
              <a:ext uri="{FF2B5EF4-FFF2-40B4-BE49-F238E27FC236}">
                <a16:creationId xmlns:a16="http://schemas.microsoft.com/office/drawing/2014/main" id="{EDBB3A30-9451-D26B-5A29-149F84864D43}"/>
              </a:ext>
            </a:extLst>
          </p:cNvPr>
          <p:cNvSpPr txBox="1"/>
          <p:nvPr/>
        </p:nvSpPr>
        <p:spPr>
          <a:xfrm>
            <a:off x="204391" y="81063"/>
            <a:ext cx="4572000" cy="738664"/>
          </a:xfrm>
          <a:prstGeom prst="rect">
            <a:avLst/>
          </a:prstGeom>
          <a:noFill/>
        </p:spPr>
        <p:txBody>
          <a:bodyPr wrap="square">
            <a:spAutoFit/>
          </a:bodyPr>
          <a:lstStyle/>
          <a:p>
            <a:r>
              <a:rPr lang="en-GB" sz="1400" b="1" i="0" u="none" strike="noStrike" cap="none" dirty="0">
                <a:solidFill>
                  <a:srgbClr val="000000"/>
                </a:solidFill>
                <a:latin typeface="Arial"/>
                <a:ea typeface="Arial"/>
                <a:cs typeface="Arial"/>
                <a:sym typeface="Arial"/>
              </a:rPr>
              <a:t>SEO Audit :</a:t>
            </a:r>
          </a:p>
          <a:p>
            <a:endParaRPr lang="en-GB" sz="1400" b="1" i="0" u="none" strike="noStrike" cap="none" dirty="0">
              <a:solidFill>
                <a:srgbClr val="000000"/>
              </a:solidFill>
              <a:latin typeface="Arial"/>
              <a:ea typeface="Arial"/>
              <a:cs typeface="Arial"/>
              <a:sym typeface="Arial"/>
            </a:endParaRPr>
          </a:p>
          <a:p>
            <a:r>
              <a:rPr lang="en-GB" b="1" dirty="0"/>
              <a:t>Video link : </a:t>
            </a:r>
            <a:r>
              <a:rPr lang="en-GB" b="1" dirty="0">
                <a:hlinkClick r:id="rId4"/>
              </a:rPr>
              <a:t>https://youtu.be/ix5PcBvYJ0s</a:t>
            </a:r>
            <a:r>
              <a:rPr lang="en-GB" b="1" dirty="0"/>
              <a:t> </a:t>
            </a:r>
            <a:endParaRPr lang="en-IN" dirty="0"/>
          </a:p>
        </p:txBody>
      </p:sp>
    </p:spTree>
    <p:extLst>
      <p:ext uri="{BB962C8B-B14F-4D97-AF65-F5344CB8AC3E}">
        <p14:creationId xmlns:p14="http://schemas.microsoft.com/office/powerpoint/2010/main" val="396187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E3E5D-A77F-B16C-223E-F2B3D3E3C63A}"/>
              </a:ext>
            </a:extLst>
          </p:cNvPr>
          <p:cNvPicPr>
            <a:picLocks noChangeAspect="1"/>
          </p:cNvPicPr>
          <p:nvPr/>
        </p:nvPicPr>
        <p:blipFill>
          <a:blip r:embed="rId2"/>
          <a:stretch>
            <a:fillRect/>
          </a:stretch>
        </p:blipFill>
        <p:spPr>
          <a:xfrm>
            <a:off x="222628" y="226979"/>
            <a:ext cx="3549567" cy="4597940"/>
          </a:xfrm>
          <a:prstGeom prst="rect">
            <a:avLst/>
          </a:prstGeom>
        </p:spPr>
      </p:pic>
      <p:pic>
        <p:nvPicPr>
          <p:cNvPr id="5" name="Picture 4">
            <a:extLst>
              <a:ext uri="{FF2B5EF4-FFF2-40B4-BE49-F238E27FC236}">
                <a16:creationId xmlns:a16="http://schemas.microsoft.com/office/drawing/2014/main" id="{4E798C13-B5F3-189D-FEBB-A43D15A6F04C}"/>
              </a:ext>
            </a:extLst>
          </p:cNvPr>
          <p:cNvPicPr>
            <a:picLocks noChangeAspect="1"/>
          </p:cNvPicPr>
          <p:nvPr/>
        </p:nvPicPr>
        <p:blipFill>
          <a:blip r:embed="rId3"/>
          <a:stretch>
            <a:fillRect/>
          </a:stretch>
        </p:blipFill>
        <p:spPr>
          <a:xfrm>
            <a:off x="3929367" y="157669"/>
            <a:ext cx="4754191" cy="4667250"/>
          </a:xfrm>
          <a:prstGeom prst="rect">
            <a:avLst/>
          </a:prstGeom>
        </p:spPr>
      </p:pic>
    </p:spTree>
    <p:extLst>
      <p:ext uri="{BB962C8B-B14F-4D97-AF65-F5344CB8AC3E}">
        <p14:creationId xmlns:p14="http://schemas.microsoft.com/office/powerpoint/2010/main" val="222832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726BC6-8737-1775-55E3-ED0CB066C20E}"/>
              </a:ext>
            </a:extLst>
          </p:cNvPr>
          <p:cNvSpPr txBox="1"/>
          <p:nvPr/>
        </p:nvSpPr>
        <p:spPr>
          <a:xfrm>
            <a:off x="149157" y="0"/>
            <a:ext cx="8878111" cy="1384995"/>
          </a:xfrm>
          <a:prstGeom prst="rect">
            <a:avLst/>
          </a:prstGeom>
          <a:noFill/>
        </p:spPr>
        <p:txBody>
          <a:bodyPr wrap="square">
            <a:spAutoFit/>
          </a:bodyPr>
          <a:lstStyle/>
          <a:p>
            <a:r>
              <a:rPr lang="en-IN" b="1" dirty="0"/>
              <a:t>Research Objective</a:t>
            </a:r>
            <a:r>
              <a:rPr lang="en-IN" dirty="0"/>
              <a:t> : "To investigate the consumer perception and preferences towards natural and healthy fruit-based products, with a specific focus on </a:t>
            </a:r>
            <a:r>
              <a:rPr lang="en-IN" dirty="0" err="1"/>
              <a:t>Kissan's</a:t>
            </a:r>
            <a:r>
              <a:rPr lang="en-IN" dirty="0"/>
              <a:t> existing product range. The research aims to understand the factors influencing consumer choices, identify potential areas of improvement, and explore opportunities to enhance brand loyalty and market share in the competitive fruit-based products segment in India.“</a:t>
            </a:r>
          </a:p>
          <a:p>
            <a:endParaRPr lang="en-IN" dirty="0"/>
          </a:p>
          <a:p>
            <a:r>
              <a:rPr lang="en-US" b="1" dirty="0"/>
              <a:t>Long-tail Keyword : </a:t>
            </a:r>
            <a:endParaRPr lang="en-IN" b="1" dirty="0"/>
          </a:p>
        </p:txBody>
      </p:sp>
      <p:graphicFrame>
        <p:nvGraphicFramePr>
          <p:cNvPr id="4" name="Table 4">
            <a:extLst>
              <a:ext uri="{FF2B5EF4-FFF2-40B4-BE49-F238E27FC236}">
                <a16:creationId xmlns:a16="http://schemas.microsoft.com/office/drawing/2014/main" id="{1880FD2D-B72B-9B36-DC46-3CE3DA40A48E}"/>
              </a:ext>
            </a:extLst>
          </p:cNvPr>
          <p:cNvGraphicFramePr>
            <a:graphicFrameLocks noGrp="1"/>
          </p:cNvGraphicFramePr>
          <p:nvPr/>
        </p:nvGraphicFramePr>
        <p:xfrm>
          <a:off x="642027" y="1384995"/>
          <a:ext cx="8060986" cy="3495477"/>
        </p:xfrm>
        <a:graphic>
          <a:graphicData uri="http://schemas.openxmlformats.org/drawingml/2006/table">
            <a:tbl>
              <a:tblPr firstRow="1" bandRow="1">
                <a:tableStyleId>{21E4AEA4-8DFA-4A89-87EB-49C32662AFE0}</a:tableStyleId>
              </a:tblPr>
              <a:tblGrid>
                <a:gridCol w="8060986">
                  <a:extLst>
                    <a:ext uri="{9D8B030D-6E8A-4147-A177-3AD203B41FA5}">
                      <a16:colId xmlns:a16="http://schemas.microsoft.com/office/drawing/2014/main" val="95866877"/>
                    </a:ext>
                  </a:extLst>
                </a:gridCol>
              </a:tblGrid>
              <a:tr h="395057">
                <a:tc>
                  <a:txBody>
                    <a:bodyPr/>
                    <a:lstStyle/>
                    <a:p>
                      <a:pPr fontAlgn="b"/>
                      <a:r>
                        <a:rPr lang="en-US" b="1" dirty="0">
                          <a:effectLst/>
                        </a:rPr>
                        <a:t>1. Target Audience: Health-conscious consumers</a:t>
                      </a:r>
                    </a:p>
                  </a:txBody>
                  <a:tcPr anchor="b"/>
                </a:tc>
                <a:extLst>
                  <a:ext uri="{0D108BD9-81ED-4DB2-BD59-A6C34878D82A}">
                    <a16:rowId xmlns:a16="http://schemas.microsoft.com/office/drawing/2014/main" val="2539032094"/>
                  </a:ext>
                </a:extLst>
              </a:tr>
              <a:tr h="310042">
                <a:tc>
                  <a:txBody>
                    <a:bodyPr/>
                    <a:lstStyle/>
                    <a:p>
                      <a:pPr fontAlgn="b"/>
                      <a:r>
                        <a:rPr lang="en-IN" b="1" dirty="0">
                          <a:effectLst/>
                        </a:rPr>
                        <a:t>Long-tail Keywords</a:t>
                      </a:r>
                    </a:p>
                  </a:txBody>
                  <a:tcPr anchor="b"/>
                </a:tc>
                <a:extLst>
                  <a:ext uri="{0D108BD9-81ED-4DB2-BD59-A6C34878D82A}">
                    <a16:rowId xmlns:a16="http://schemas.microsoft.com/office/drawing/2014/main" val="552678321"/>
                  </a:ext>
                </a:extLst>
              </a:tr>
              <a:tr h="310042">
                <a:tc>
                  <a:txBody>
                    <a:bodyPr/>
                    <a:lstStyle/>
                    <a:p>
                      <a:pPr fontAlgn="base"/>
                      <a:r>
                        <a:rPr lang="en-US">
                          <a:effectLst/>
                        </a:rPr>
                        <a:t>"Healthy snacks for kids by Kissan Ind Ltd"</a:t>
                      </a:r>
                    </a:p>
                  </a:txBody>
                  <a:tcPr anchor="ctr"/>
                </a:tc>
                <a:extLst>
                  <a:ext uri="{0D108BD9-81ED-4DB2-BD59-A6C34878D82A}">
                    <a16:rowId xmlns:a16="http://schemas.microsoft.com/office/drawing/2014/main" val="344836817"/>
                  </a:ext>
                </a:extLst>
              </a:tr>
              <a:tr h="310042">
                <a:tc>
                  <a:txBody>
                    <a:bodyPr/>
                    <a:lstStyle/>
                    <a:p>
                      <a:pPr fontAlgn="base"/>
                      <a:r>
                        <a:rPr lang="en-US">
                          <a:effectLst/>
                        </a:rPr>
                        <a:t>"Nutritious food options from Kissan Ind Ltd"</a:t>
                      </a:r>
                    </a:p>
                  </a:txBody>
                  <a:tcPr anchor="ctr"/>
                </a:tc>
                <a:extLst>
                  <a:ext uri="{0D108BD9-81ED-4DB2-BD59-A6C34878D82A}">
                    <a16:rowId xmlns:a16="http://schemas.microsoft.com/office/drawing/2014/main" val="993752097"/>
                  </a:ext>
                </a:extLst>
              </a:tr>
              <a:tr h="310042">
                <a:tc>
                  <a:txBody>
                    <a:bodyPr/>
                    <a:lstStyle/>
                    <a:p>
                      <a:pPr fontAlgn="base"/>
                      <a:r>
                        <a:rPr lang="en-US">
                          <a:effectLst/>
                        </a:rPr>
                        <a:t>"Low-sugar fruit jams Kissan Ind Ltd"</a:t>
                      </a:r>
                    </a:p>
                  </a:txBody>
                  <a:tcPr anchor="ctr"/>
                </a:tc>
                <a:extLst>
                  <a:ext uri="{0D108BD9-81ED-4DB2-BD59-A6C34878D82A}">
                    <a16:rowId xmlns:a16="http://schemas.microsoft.com/office/drawing/2014/main" val="1833226370"/>
                  </a:ext>
                </a:extLst>
              </a:tr>
              <a:tr h="310042">
                <a:tc>
                  <a:txBody>
                    <a:bodyPr/>
                    <a:lstStyle/>
                    <a:p>
                      <a:pPr fontAlgn="base"/>
                      <a:r>
                        <a:rPr lang="en-US">
                          <a:effectLst/>
                        </a:rPr>
                        <a:t>"Gluten-free sauces by Kissan Ind Ltd"</a:t>
                      </a:r>
                    </a:p>
                  </a:txBody>
                  <a:tcPr anchor="ctr"/>
                </a:tc>
                <a:extLst>
                  <a:ext uri="{0D108BD9-81ED-4DB2-BD59-A6C34878D82A}">
                    <a16:rowId xmlns:a16="http://schemas.microsoft.com/office/drawing/2014/main" val="3410252204"/>
                  </a:ext>
                </a:extLst>
              </a:tr>
              <a:tr h="310042">
                <a:tc>
                  <a:txBody>
                    <a:bodyPr/>
                    <a:lstStyle/>
                    <a:p>
                      <a:pPr fontAlgn="base"/>
                      <a:r>
                        <a:rPr lang="en-US">
                          <a:effectLst/>
                        </a:rPr>
                        <a:t>"Organic food products Kissan Ind Ltd"</a:t>
                      </a:r>
                    </a:p>
                  </a:txBody>
                  <a:tcPr anchor="ctr"/>
                </a:tc>
                <a:extLst>
                  <a:ext uri="{0D108BD9-81ED-4DB2-BD59-A6C34878D82A}">
                    <a16:rowId xmlns:a16="http://schemas.microsoft.com/office/drawing/2014/main" val="534245649"/>
                  </a:ext>
                </a:extLst>
              </a:tr>
              <a:tr h="310042">
                <a:tc>
                  <a:txBody>
                    <a:bodyPr/>
                    <a:lstStyle/>
                    <a:p>
                      <a:pPr fontAlgn="base"/>
                      <a:r>
                        <a:rPr lang="en-US">
                          <a:effectLst/>
                        </a:rPr>
                        <a:t>"Vegan condiments by Kissan Ind Ltd"</a:t>
                      </a:r>
                    </a:p>
                  </a:txBody>
                  <a:tcPr anchor="ctr"/>
                </a:tc>
                <a:extLst>
                  <a:ext uri="{0D108BD9-81ED-4DB2-BD59-A6C34878D82A}">
                    <a16:rowId xmlns:a16="http://schemas.microsoft.com/office/drawing/2014/main" val="4137944267"/>
                  </a:ext>
                </a:extLst>
              </a:tr>
              <a:tr h="310042">
                <a:tc>
                  <a:txBody>
                    <a:bodyPr/>
                    <a:lstStyle/>
                    <a:p>
                      <a:pPr fontAlgn="base"/>
                      <a:r>
                        <a:rPr lang="en-IN">
                          <a:effectLst/>
                        </a:rPr>
                        <a:t>"Best natural fruit preserves Kissan Ind Ltd"</a:t>
                      </a:r>
                    </a:p>
                  </a:txBody>
                  <a:tcPr anchor="ctr"/>
                </a:tc>
                <a:extLst>
                  <a:ext uri="{0D108BD9-81ED-4DB2-BD59-A6C34878D82A}">
                    <a16:rowId xmlns:a16="http://schemas.microsoft.com/office/drawing/2014/main" val="1849772743"/>
                  </a:ext>
                </a:extLst>
              </a:tr>
              <a:tr h="310042">
                <a:tc>
                  <a:txBody>
                    <a:bodyPr/>
                    <a:lstStyle/>
                    <a:p>
                      <a:pPr fontAlgn="base"/>
                      <a:r>
                        <a:rPr lang="en-US">
                          <a:effectLst/>
                        </a:rPr>
                        <a:t>"Kissan Ind Ltd clean label products"</a:t>
                      </a:r>
                    </a:p>
                  </a:txBody>
                  <a:tcPr anchor="ctr"/>
                </a:tc>
                <a:extLst>
                  <a:ext uri="{0D108BD9-81ED-4DB2-BD59-A6C34878D82A}">
                    <a16:rowId xmlns:a16="http://schemas.microsoft.com/office/drawing/2014/main" val="1669420942"/>
                  </a:ext>
                </a:extLst>
              </a:tr>
              <a:tr h="310042">
                <a:tc>
                  <a:txBody>
                    <a:bodyPr/>
                    <a:lstStyle/>
                    <a:p>
                      <a:pPr fontAlgn="base"/>
                      <a:r>
                        <a:rPr lang="en-US" dirty="0">
                          <a:effectLst/>
                        </a:rPr>
                        <a:t>"Non-GMO spreads by </a:t>
                      </a:r>
                      <a:r>
                        <a:rPr lang="en-US" dirty="0" err="1">
                          <a:effectLst/>
                        </a:rPr>
                        <a:t>Kissan</a:t>
                      </a:r>
                      <a:r>
                        <a:rPr lang="en-US" dirty="0">
                          <a:effectLst/>
                        </a:rPr>
                        <a:t> Ind Ltd"</a:t>
                      </a:r>
                    </a:p>
                  </a:txBody>
                  <a:tcPr anchor="ctr"/>
                </a:tc>
                <a:extLst>
                  <a:ext uri="{0D108BD9-81ED-4DB2-BD59-A6C34878D82A}">
                    <a16:rowId xmlns:a16="http://schemas.microsoft.com/office/drawing/2014/main" val="3160263175"/>
                  </a:ext>
                </a:extLst>
              </a:tr>
            </a:tbl>
          </a:graphicData>
        </a:graphic>
      </p:graphicFrame>
    </p:spTree>
    <p:extLst>
      <p:ext uri="{BB962C8B-B14F-4D97-AF65-F5344CB8AC3E}">
        <p14:creationId xmlns:p14="http://schemas.microsoft.com/office/powerpoint/2010/main" val="360530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5A92889-EE15-C063-326C-3B2F6C150136}"/>
              </a:ext>
            </a:extLst>
          </p:cNvPr>
          <p:cNvGraphicFramePr>
            <a:graphicFrameLocks noGrp="1"/>
          </p:cNvGraphicFramePr>
          <p:nvPr/>
        </p:nvGraphicFramePr>
        <p:xfrm>
          <a:off x="693907" y="747274"/>
          <a:ext cx="8015592" cy="4079240"/>
        </p:xfrm>
        <a:graphic>
          <a:graphicData uri="http://schemas.openxmlformats.org/drawingml/2006/table">
            <a:tbl>
              <a:tblPr firstRow="1" bandRow="1">
                <a:tableStyleId>{21E4AEA4-8DFA-4A89-87EB-49C32662AFE0}</a:tableStyleId>
              </a:tblPr>
              <a:tblGrid>
                <a:gridCol w="8015592">
                  <a:extLst>
                    <a:ext uri="{9D8B030D-6E8A-4147-A177-3AD203B41FA5}">
                      <a16:colId xmlns:a16="http://schemas.microsoft.com/office/drawing/2014/main" val="3027697011"/>
                    </a:ext>
                  </a:extLst>
                </a:gridCol>
              </a:tblGrid>
              <a:tr h="370840">
                <a:tc>
                  <a:txBody>
                    <a:bodyPr/>
                    <a:lstStyle/>
                    <a:p>
                      <a:pPr fontAlgn="b"/>
                      <a:r>
                        <a:rPr lang="en-IN" b="1" dirty="0">
                          <a:effectLst/>
                        </a:rPr>
                        <a:t>Seed Keywords</a:t>
                      </a:r>
                    </a:p>
                  </a:txBody>
                  <a:tcPr anchor="b"/>
                </a:tc>
                <a:extLst>
                  <a:ext uri="{0D108BD9-81ED-4DB2-BD59-A6C34878D82A}">
                    <a16:rowId xmlns:a16="http://schemas.microsoft.com/office/drawing/2014/main" val="3085853154"/>
                  </a:ext>
                </a:extLst>
              </a:tr>
              <a:tr h="370840">
                <a:tc>
                  <a:txBody>
                    <a:bodyPr/>
                    <a:lstStyle/>
                    <a:p>
                      <a:pPr fontAlgn="base"/>
                      <a:r>
                        <a:rPr lang="en-IN">
                          <a:effectLst/>
                        </a:rPr>
                        <a:t>Kissan</a:t>
                      </a:r>
                    </a:p>
                  </a:txBody>
                  <a:tcPr anchor="ctr"/>
                </a:tc>
                <a:extLst>
                  <a:ext uri="{0D108BD9-81ED-4DB2-BD59-A6C34878D82A}">
                    <a16:rowId xmlns:a16="http://schemas.microsoft.com/office/drawing/2014/main" val="93151082"/>
                  </a:ext>
                </a:extLst>
              </a:tr>
              <a:tr h="370840">
                <a:tc>
                  <a:txBody>
                    <a:bodyPr/>
                    <a:lstStyle/>
                    <a:p>
                      <a:pPr fontAlgn="base"/>
                      <a:r>
                        <a:rPr lang="en-IN">
                          <a:effectLst/>
                        </a:rPr>
                        <a:t>Kissan Ind Ltd</a:t>
                      </a:r>
                    </a:p>
                  </a:txBody>
                  <a:tcPr anchor="ctr"/>
                </a:tc>
                <a:extLst>
                  <a:ext uri="{0D108BD9-81ED-4DB2-BD59-A6C34878D82A}">
                    <a16:rowId xmlns:a16="http://schemas.microsoft.com/office/drawing/2014/main" val="1126292160"/>
                  </a:ext>
                </a:extLst>
              </a:tr>
              <a:tr h="370840">
                <a:tc>
                  <a:txBody>
                    <a:bodyPr/>
                    <a:lstStyle/>
                    <a:p>
                      <a:pPr fontAlgn="base"/>
                      <a:r>
                        <a:rPr lang="en-IN">
                          <a:effectLst/>
                        </a:rPr>
                        <a:t>Kissan Industries</a:t>
                      </a:r>
                    </a:p>
                  </a:txBody>
                  <a:tcPr anchor="ctr"/>
                </a:tc>
                <a:extLst>
                  <a:ext uri="{0D108BD9-81ED-4DB2-BD59-A6C34878D82A}">
                    <a16:rowId xmlns:a16="http://schemas.microsoft.com/office/drawing/2014/main" val="822982689"/>
                  </a:ext>
                </a:extLst>
              </a:tr>
              <a:tr h="370840">
                <a:tc>
                  <a:txBody>
                    <a:bodyPr/>
                    <a:lstStyle/>
                    <a:p>
                      <a:pPr fontAlgn="base"/>
                      <a:r>
                        <a:rPr lang="en-IN">
                          <a:effectLst/>
                        </a:rPr>
                        <a:t>Kissan products</a:t>
                      </a:r>
                    </a:p>
                  </a:txBody>
                  <a:tcPr anchor="ctr"/>
                </a:tc>
                <a:extLst>
                  <a:ext uri="{0D108BD9-81ED-4DB2-BD59-A6C34878D82A}">
                    <a16:rowId xmlns:a16="http://schemas.microsoft.com/office/drawing/2014/main" val="3860718024"/>
                  </a:ext>
                </a:extLst>
              </a:tr>
              <a:tr h="370840">
                <a:tc>
                  <a:txBody>
                    <a:bodyPr/>
                    <a:lstStyle/>
                    <a:p>
                      <a:pPr fontAlgn="base"/>
                      <a:r>
                        <a:rPr lang="en-IN">
                          <a:effectLst/>
                        </a:rPr>
                        <a:t>Food products</a:t>
                      </a:r>
                    </a:p>
                  </a:txBody>
                  <a:tcPr anchor="ctr"/>
                </a:tc>
                <a:extLst>
                  <a:ext uri="{0D108BD9-81ED-4DB2-BD59-A6C34878D82A}">
                    <a16:rowId xmlns:a16="http://schemas.microsoft.com/office/drawing/2014/main" val="3072919032"/>
                  </a:ext>
                </a:extLst>
              </a:tr>
              <a:tr h="370840">
                <a:tc>
                  <a:txBody>
                    <a:bodyPr/>
                    <a:lstStyle/>
                    <a:p>
                      <a:pPr fontAlgn="base"/>
                      <a:r>
                        <a:rPr lang="en-IN">
                          <a:effectLst/>
                        </a:rPr>
                        <a:t>Jams</a:t>
                      </a:r>
                    </a:p>
                  </a:txBody>
                  <a:tcPr anchor="ctr"/>
                </a:tc>
                <a:extLst>
                  <a:ext uri="{0D108BD9-81ED-4DB2-BD59-A6C34878D82A}">
                    <a16:rowId xmlns:a16="http://schemas.microsoft.com/office/drawing/2014/main" val="4156010733"/>
                  </a:ext>
                </a:extLst>
              </a:tr>
              <a:tr h="370840">
                <a:tc>
                  <a:txBody>
                    <a:bodyPr/>
                    <a:lstStyle/>
                    <a:p>
                      <a:pPr fontAlgn="base"/>
                      <a:r>
                        <a:rPr lang="en-IN">
                          <a:effectLst/>
                        </a:rPr>
                        <a:t>Sauces</a:t>
                      </a:r>
                    </a:p>
                  </a:txBody>
                  <a:tcPr anchor="ctr"/>
                </a:tc>
                <a:extLst>
                  <a:ext uri="{0D108BD9-81ED-4DB2-BD59-A6C34878D82A}">
                    <a16:rowId xmlns:a16="http://schemas.microsoft.com/office/drawing/2014/main" val="3999051332"/>
                  </a:ext>
                </a:extLst>
              </a:tr>
              <a:tr h="370840">
                <a:tc>
                  <a:txBody>
                    <a:bodyPr/>
                    <a:lstStyle/>
                    <a:p>
                      <a:pPr fontAlgn="base"/>
                      <a:r>
                        <a:rPr lang="en-IN">
                          <a:effectLst/>
                        </a:rPr>
                        <a:t>Preserves</a:t>
                      </a:r>
                    </a:p>
                  </a:txBody>
                  <a:tcPr anchor="ctr"/>
                </a:tc>
                <a:extLst>
                  <a:ext uri="{0D108BD9-81ED-4DB2-BD59-A6C34878D82A}">
                    <a16:rowId xmlns:a16="http://schemas.microsoft.com/office/drawing/2014/main" val="1535804590"/>
                  </a:ext>
                </a:extLst>
              </a:tr>
              <a:tr h="370840">
                <a:tc>
                  <a:txBody>
                    <a:bodyPr/>
                    <a:lstStyle/>
                    <a:p>
                      <a:pPr fontAlgn="base"/>
                      <a:r>
                        <a:rPr lang="en-IN">
                          <a:effectLst/>
                        </a:rPr>
                        <a:t>Fruit preserves</a:t>
                      </a:r>
                    </a:p>
                  </a:txBody>
                  <a:tcPr anchor="ctr"/>
                </a:tc>
                <a:extLst>
                  <a:ext uri="{0D108BD9-81ED-4DB2-BD59-A6C34878D82A}">
                    <a16:rowId xmlns:a16="http://schemas.microsoft.com/office/drawing/2014/main" val="3066202341"/>
                  </a:ext>
                </a:extLst>
              </a:tr>
              <a:tr h="370840">
                <a:tc>
                  <a:txBody>
                    <a:bodyPr/>
                    <a:lstStyle/>
                    <a:p>
                      <a:pPr fontAlgn="base"/>
                      <a:r>
                        <a:rPr lang="en-IN" dirty="0">
                          <a:effectLst/>
                        </a:rPr>
                        <a:t>Beverages</a:t>
                      </a:r>
                    </a:p>
                  </a:txBody>
                  <a:tcPr anchor="ctr"/>
                </a:tc>
                <a:extLst>
                  <a:ext uri="{0D108BD9-81ED-4DB2-BD59-A6C34878D82A}">
                    <a16:rowId xmlns:a16="http://schemas.microsoft.com/office/drawing/2014/main" val="3710327351"/>
                  </a:ext>
                </a:extLst>
              </a:tr>
            </a:tbl>
          </a:graphicData>
        </a:graphic>
      </p:graphicFrame>
      <p:sp>
        <p:nvSpPr>
          <p:cNvPr id="4" name="TextBox 3">
            <a:extLst>
              <a:ext uri="{FF2B5EF4-FFF2-40B4-BE49-F238E27FC236}">
                <a16:creationId xmlns:a16="http://schemas.microsoft.com/office/drawing/2014/main" id="{E6323247-A519-DBF7-A6FF-9369F6D9E520}"/>
              </a:ext>
            </a:extLst>
          </p:cNvPr>
          <p:cNvSpPr txBox="1"/>
          <p:nvPr/>
        </p:nvSpPr>
        <p:spPr>
          <a:xfrm>
            <a:off x="619327" y="244945"/>
            <a:ext cx="4572000" cy="307777"/>
          </a:xfrm>
          <a:prstGeom prst="rect">
            <a:avLst/>
          </a:prstGeom>
          <a:noFill/>
        </p:spPr>
        <p:txBody>
          <a:bodyPr wrap="square">
            <a:spAutoFit/>
          </a:bodyPr>
          <a:lstStyle/>
          <a:p>
            <a:r>
              <a:rPr lang="en-IN" b="1" i="0" dirty="0">
                <a:solidFill>
                  <a:schemeClr val="tx1"/>
                </a:solidFill>
                <a:effectLst/>
                <a:latin typeface="Söhne"/>
              </a:rPr>
              <a:t>Brainstorm Seed Keywords</a:t>
            </a:r>
            <a:endParaRPr lang="en-IN" b="1" dirty="0">
              <a:solidFill>
                <a:schemeClr val="tx1"/>
              </a:solidFill>
            </a:endParaRPr>
          </a:p>
        </p:txBody>
      </p:sp>
    </p:spTree>
    <p:extLst>
      <p:ext uri="{BB962C8B-B14F-4D97-AF65-F5344CB8AC3E}">
        <p14:creationId xmlns:p14="http://schemas.microsoft.com/office/powerpoint/2010/main" val="330558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10C77E-F511-E587-43A3-D930FA211414}"/>
              </a:ext>
            </a:extLst>
          </p:cNvPr>
          <p:cNvPicPr>
            <a:picLocks noChangeAspect="1"/>
          </p:cNvPicPr>
          <p:nvPr/>
        </p:nvPicPr>
        <p:blipFill>
          <a:blip r:embed="rId2"/>
          <a:stretch>
            <a:fillRect/>
          </a:stretch>
        </p:blipFill>
        <p:spPr>
          <a:xfrm>
            <a:off x="177766" y="583660"/>
            <a:ext cx="8538217" cy="4506297"/>
          </a:xfrm>
          <a:prstGeom prst="rect">
            <a:avLst/>
          </a:prstGeom>
        </p:spPr>
      </p:pic>
      <p:sp>
        <p:nvSpPr>
          <p:cNvPr id="5" name="TextBox 4">
            <a:extLst>
              <a:ext uri="{FF2B5EF4-FFF2-40B4-BE49-F238E27FC236}">
                <a16:creationId xmlns:a16="http://schemas.microsoft.com/office/drawing/2014/main" id="{FD78A393-BD5B-24AF-4504-6A226ECE2077}"/>
              </a:ext>
            </a:extLst>
          </p:cNvPr>
          <p:cNvSpPr txBox="1"/>
          <p:nvPr/>
        </p:nvSpPr>
        <p:spPr>
          <a:xfrm>
            <a:off x="177766" y="160639"/>
            <a:ext cx="4572000" cy="307777"/>
          </a:xfrm>
          <a:prstGeom prst="rect">
            <a:avLst/>
          </a:prstGeom>
          <a:noFill/>
        </p:spPr>
        <p:txBody>
          <a:bodyPr wrap="square">
            <a:spAutoFit/>
          </a:bodyPr>
          <a:lstStyle/>
          <a:p>
            <a:r>
              <a:rPr lang="en-GB" sz="1400" b="1" i="0" u="none" strike="noStrike" cap="none" dirty="0">
                <a:solidFill>
                  <a:srgbClr val="000000"/>
                </a:solidFill>
                <a:latin typeface="Arial"/>
                <a:ea typeface="Arial"/>
                <a:cs typeface="Arial"/>
                <a:sym typeface="Arial"/>
              </a:rPr>
              <a:t>Keyword Research </a:t>
            </a:r>
            <a:endParaRPr lang="en-IN" b="1" dirty="0"/>
          </a:p>
        </p:txBody>
      </p:sp>
    </p:spTree>
    <p:extLst>
      <p:ext uri="{BB962C8B-B14F-4D97-AF65-F5344CB8AC3E}">
        <p14:creationId xmlns:p14="http://schemas.microsoft.com/office/powerpoint/2010/main" val="2218872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B3B9B4-571F-61A0-B083-6BEF74FC33DB}"/>
              </a:ext>
            </a:extLst>
          </p:cNvPr>
          <p:cNvPicPr>
            <a:picLocks noChangeAspect="1"/>
          </p:cNvPicPr>
          <p:nvPr/>
        </p:nvPicPr>
        <p:blipFill>
          <a:blip r:embed="rId2"/>
          <a:stretch>
            <a:fillRect/>
          </a:stretch>
        </p:blipFill>
        <p:spPr>
          <a:xfrm>
            <a:off x="577175" y="1848396"/>
            <a:ext cx="7456996" cy="3171217"/>
          </a:xfrm>
          <a:prstGeom prst="rect">
            <a:avLst/>
          </a:prstGeom>
        </p:spPr>
      </p:pic>
      <p:sp>
        <p:nvSpPr>
          <p:cNvPr id="7" name="TextBox 6">
            <a:extLst>
              <a:ext uri="{FF2B5EF4-FFF2-40B4-BE49-F238E27FC236}">
                <a16:creationId xmlns:a16="http://schemas.microsoft.com/office/drawing/2014/main" id="{124233CE-6BA9-CA96-B0E8-64021DFFB45A}"/>
              </a:ext>
            </a:extLst>
          </p:cNvPr>
          <p:cNvSpPr txBox="1"/>
          <p:nvPr/>
        </p:nvSpPr>
        <p:spPr>
          <a:xfrm>
            <a:off x="418289" y="123887"/>
            <a:ext cx="4572000" cy="307777"/>
          </a:xfrm>
          <a:prstGeom prst="rect">
            <a:avLst/>
          </a:prstGeom>
          <a:noFill/>
        </p:spPr>
        <p:txBody>
          <a:bodyPr wrap="square">
            <a:spAutoFit/>
          </a:bodyPr>
          <a:lstStyle/>
          <a:p>
            <a:r>
              <a:rPr lang="en-GB" sz="1400" b="1" i="0" u="none" strike="noStrike" cap="none" dirty="0" err="1">
                <a:solidFill>
                  <a:srgbClr val="000000"/>
                </a:solidFill>
                <a:latin typeface="Arial"/>
                <a:ea typeface="Arial"/>
                <a:cs typeface="Arial"/>
                <a:sym typeface="Arial"/>
              </a:rPr>
              <a:t>Analyze</a:t>
            </a:r>
            <a:r>
              <a:rPr lang="en-GB" sz="1400" b="1" i="0" u="none" strike="noStrike" cap="none" dirty="0">
                <a:solidFill>
                  <a:srgbClr val="000000"/>
                </a:solidFill>
                <a:latin typeface="Arial"/>
                <a:ea typeface="Arial"/>
                <a:cs typeface="Arial"/>
                <a:sym typeface="Arial"/>
              </a:rPr>
              <a:t> Competitor Keywords</a:t>
            </a:r>
            <a:endParaRPr lang="en-IN" b="1" dirty="0"/>
          </a:p>
        </p:txBody>
      </p:sp>
      <p:pic>
        <p:nvPicPr>
          <p:cNvPr id="9" name="Picture 8">
            <a:extLst>
              <a:ext uri="{FF2B5EF4-FFF2-40B4-BE49-F238E27FC236}">
                <a16:creationId xmlns:a16="http://schemas.microsoft.com/office/drawing/2014/main" id="{B8004239-B579-DD3B-24BD-164DB289E200}"/>
              </a:ext>
            </a:extLst>
          </p:cNvPr>
          <p:cNvPicPr>
            <a:picLocks noChangeAspect="1"/>
          </p:cNvPicPr>
          <p:nvPr/>
        </p:nvPicPr>
        <p:blipFill>
          <a:blip r:embed="rId3"/>
          <a:stretch>
            <a:fillRect/>
          </a:stretch>
        </p:blipFill>
        <p:spPr>
          <a:xfrm>
            <a:off x="577176" y="414243"/>
            <a:ext cx="7399506" cy="1434153"/>
          </a:xfrm>
          <a:prstGeom prst="rect">
            <a:avLst/>
          </a:prstGeom>
        </p:spPr>
      </p:pic>
    </p:spTree>
    <p:extLst>
      <p:ext uri="{BB962C8B-B14F-4D97-AF65-F5344CB8AC3E}">
        <p14:creationId xmlns:p14="http://schemas.microsoft.com/office/powerpoint/2010/main" val="39378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F95E4-4AE3-5F8B-9A8A-88FF5DB33BA0}"/>
              </a:ext>
            </a:extLst>
          </p:cNvPr>
          <p:cNvSpPr txBox="1"/>
          <p:nvPr/>
        </p:nvSpPr>
        <p:spPr>
          <a:xfrm>
            <a:off x="51881" y="51881"/>
            <a:ext cx="8923505" cy="4832092"/>
          </a:xfrm>
          <a:prstGeom prst="rect">
            <a:avLst/>
          </a:prstGeom>
          <a:noFill/>
        </p:spPr>
        <p:txBody>
          <a:bodyPr wrap="square">
            <a:spAutoFit/>
          </a:bodyPr>
          <a:lstStyle/>
          <a:p>
            <a:r>
              <a:rPr lang="en-IN" b="1" dirty="0"/>
              <a:t>On-Page Optimisation:</a:t>
            </a:r>
          </a:p>
          <a:p>
            <a:endParaRPr lang="en-IN" dirty="0"/>
          </a:p>
          <a:p>
            <a:r>
              <a:rPr lang="en-IN" b="1" dirty="0"/>
              <a:t>Meta Tag Optimization for </a:t>
            </a:r>
            <a:r>
              <a:rPr lang="en-IN" b="1" dirty="0">
                <a:hlinkClick r:id="rId2"/>
              </a:rPr>
              <a:t>www.kissan.in</a:t>
            </a:r>
            <a:r>
              <a:rPr lang="en-IN" b="1" dirty="0"/>
              <a:t>:</a:t>
            </a:r>
          </a:p>
          <a:p>
            <a:endParaRPr lang="en-IN" dirty="0"/>
          </a:p>
          <a:p>
            <a:r>
              <a:rPr lang="en-IN" dirty="0"/>
              <a:t>1.</a:t>
            </a:r>
            <a:r>
              <a:rPr lang="en-IN" b="1" dirty="0"/>
              <a:t>Title Tag </a:t>
            </a:r>
            <a:r>
              <a:rPr lang="en-IN" dirty="0"/>
              <a:t>:- </a:t>
            </a:r>
            <a:r>
              <a:rPr lang="en-IN" b="1" u="sng" dirty="0"/>
              <a:t>Current Title Tag</a:t>
            </a:r>
            <a:r>
              <a:rPr lang="en-IN" dirty="0"/>
              <a:t>: "</a:t>
            </a:r>
            <a:r>
              <a:rPr lang="en-IN" dirty="0" err="1"/>
              <a:t>Kissan</a:t>
            </a:r>
            <a:r>
              <a:rPr lang="en-IN" dirty="0"/>
              <a:t> | Home"- Suggested Title Tag: "</a:t>
            </a:r>
            <a:r>
              <a:rPr lang="en-IN" dirty="0" err="1"/>
              <a:t>Kissan</a:t>
            </a:r>
            <a:r>
              <a:rPr lang="en-IN" dirty="0"/>
              <a:t> India - Bringing the Taste of Nature to Your Home | Home</a:t>
            </a:r>
          </a:p>
          <a:p>
            <a:endParaRPr lang="en-IN" dirty="0"/>
          </a:p>
          <a:p>
            <a:r>
              <a:rPr lang="en-IN" dirty="0"/>
              <a:t>2.</a:t>
            </a:r>
            <a:r>
              <a:rPr lang="en-IN" b="1" dirty="0"/>
              <a:t>Description Tag </a:t>
            </a:r>
            <a:r>
              <a:rPr lang="en-IN" dirty="0"/>
              <a:t>:- </a:t>
            </a:r>
            <a:r>
              <a:rPr lang="en-IN" b="1" u="sng" dirty="0"/>
              <a:t>Current Description Tag</a:t>
            </a:r>
            <a:r>
              <a:rPr lang="en-IN" dirty="0"/>
              <a:t>: "Welcome to </a:t>
            </a:r>
            <a:r>
              <a:rPr lang="en-IN" dirty="0" err="1"/>
              <a:t>Kissan</a:t>
            </a:r>
            <a:r>
              <a:rPr lang="en-IN" dirty="0"/>
              <a:t>! Discover our wide range of jams, sauces,      and spreads that will delight your taste buds. Explore recipes, get tips, and find out more about our products here.“</a:t>
            </a:r>
          </a:p>
          <a:p>
            <a:r>
              <a:rPr lang="en-IN" dirty="0"/>
              <a:t> </a:t>
            </a:r>
            <a:r>
              <a:rPr lang="en-IN" b="1" u="sng" dirty="0"/>
              <a:t>Suggested Description Tag</a:t>
            </a:r>
            <a:r>
              <a:rPr lang="en-IN" dirty="0"/>
              <a:t>: "Experience the delightful taste of nature at </a:t>
            </a:r>
            <a:r>
              <a:rPr lang="en-IN" dirty="0" err="1"/>
              <a:t>Kissan</a:t>
            </a:r>
            <a:r>
              <a:rPr lang="en-IN" dirty="0"/>
              <a:t>! Explore our diverse range of jams, sauces, and spreads that will satisfy your taste buds. Discover recipes, useful tips, and learn more about our premium products.“</a:t>
            </a:r>
          </a:p>
          <a:p>
            <a:endParaRPr lang="en-IN" dirty="0"/>
          </a:p>
          <a:p>
            <a:r>
              <a:rPr lang="en-IN" dirty="0"/>
              <a:t>3. </a:t>
            </a:r>
            <a:r>
              <a:rPr lang="en-IN" b="1" dirty="0"/>
              <a:t>Keywords Tag </a:t>
            </a:r>
            <a:r>
              <a:rPr lang="en-IN" dirty="0"/>
              <a:t>:-</a:t>
            </a:r>
            <a:r>
              <a:rPr lang="en-IN" b="1" dirty="0"/>
              <a:t> </a:t>
            </a:r>
            <a:r>
              <a:rPr lang="en-IN" b="1" u="sng" dirty="0"/>
              <a:t>Suggested Keywords Tag</a:t>
            </a:r>
            <a:r>
              <a:rPr lang="en-IN" dirty="0"/>
              <a:t>: "</a:t>
            </a:r>
            <a:r>
              <a:rPr lang="en-IN" dirty="0" err="1"/>
              <a:t>Kissan</a:t>
            </a:r>
            <a:r>
              <a:rPr lang="en-IN" dirty="0"/>
              <a:t>, Jams, Sauces, Spreads, Nature-inspired, Recipes, Tasty, Premium Products.“</a:t>
            </a:r>
          </a:p>
          <a:p>
            <a:r>
              <a:rPr lang="en-US" dirty="0"/>
              <a:t>Content Optimization for </a:t>
            </a:r>
            <a:r>
              <a:rPr lang="en-US" dirty="0">
                <a:hlinkClick r:id="rId3"/>
              </a:rPr>
              <a:t>www.kissan.in:*</a:t>
            </a:r>
            <a:endParaRPr lang="en-US" dirty="0"/>
          </a:p>
          <a:p>
            <a:endParaRPr lang="en-US" dirty="0"/>
          </a:p>
          <a:p>
            <a:pPr marL="342900" indent="-342900">
              <a:buAutoNum type="arabicPeriod"/>
            </a:pPr>
            <a:r>
              <a:rPr lang="en-US" b="1" dirty="0"/>
              <a:t>Homepage</a:t>
            </a:r>
            <a:r>
              <a:rPr lang="en-US" dirty="0"/>
              <a:t>:- Ensure the homepage displays an inviting and visually appealing design that reflects the brand's focus on nature-inspired </a:t>
            </a:r>
            <a:r>
              <a:rPr lang="en-US" dirty="0" err="1"/>
              <a:t>products.Add</a:t>
            </a:r>
            <a:r>
              <a:rPr lang="en-US" dirty="0"/>
              <a:t> a clear and prominent CTA to lead visitors to explore product categories or shop online. Highlight the brand's commitment to quality, taste, and freshness through brief and compelling content</a:t>
            </a:r>
            <a:endParaRPr lang="en-IN" dirty="0"/>
          </a:p>
        </p:txBody>
      </p:sp>
    </p:spTree>
    <p:extLst>
      <p:ext uri="{BB962C8B-B14F-4D97-AF65-F5344CB8AC3E}">
        <p14:creationId xmlns:p14="http://schemas.microsoft.com/office/powerpoint/2010/main" val="62929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11F030-DDA4-0E7C-1018-CF0438515303}"/>
              </a:ext>
            </a:extLst>
          </p:cNvPr>
          <p:cNvSpPr txBox="1"/>
          <p:nvPr/>
        </p:nvSpPr>
        <p:spPr>
          <a:xfrm>
            <a:off x="173620" y="150472"/>
            <a:ext cx="8738886" cy="4616648"/>
          </a:xfrm>
          <a:prstGeom prst="rect">
            <a:avLst/>
          </a:prstGeom>
          <a:noFill/>
        </p:spPr>
        <p:txBody>
          <a:bodyPr wrap="square">
            <a:spAutoFit/>
          </a:bodyPr>
          <a:lstStyle/>
          <a:p>
            <a:r>
              <a:rPr lang="en-IN" dirty="0"/>
              <a:t>2. </a:t>
            </a:r>
            <a:r>
              <a:rPr lang="en-IN" b="1" dirty="0"/>
              <a:t>Product Pages</a:t>
            </a:r>
            <a:r>
              <a:rPr lang="en-IN" dirty="0"/>
              <a:t>:- Each product page should have a unique and descriptive title that includes the product name and </a:t>
            </a:r>
            <a:r>
              <a:rPr lang="en-IN" dirty="0" err="1"/>
              <a:t>flavor</a:t>
            </a:r>
            <a:r>
              <a:rPr lang="en-IN" dirty="0"/>
              <a:t>/</a:t>
            </a:r>
            <a:r>
              <a:rPr lang="en-IN" dirty="0" err="1"/>
              <a:t>variant.Provide</a:t>
            </a:r>
            <a:r>
              <a:rPr lang="en-IN" dirty="0"/>
              <a:t> detailed product descriptions highlighting the unique features, natural ingredients, and taste experience.</a:t>
            </a:r>
          </a:p>
          <a:p>
            <a:endParaRPr lang="en-IN" dirty="0"/>
          </a:p>
          <a:p>
            <a:r>
              <a:rPr lang="en-US" dirty="0"/>
              <a:t>3. </a:t>
            </a:r>
            <a:r>
              <a:rPr lang="en-US" b="1" dirty="0"/>
              <a:t>Recipes and Tips Section</a:t>
            </a:r>
            <a:r>
              <a:rPr lang="en-US" dirty="0"/>
              <a:t>:- Create a dedicated section for recipes and tips to inspire visitors on how to use </a:t>
            </a:r>
            <a:r>
              <a:rPr lang="en-US" dirty="0" err="1"/>
              <a:t>Kissan</a:t>
            </a:r>
            <a:r>
              <a:rPr lang="en-US" dirty="0"/>
              <a:t> products creatively.</a:t>
            </a:r>
          </a:p>
          <a:p>
            <a:endParaRPr lang="en-IN" dirty="0"/>
          </a:p>
          <a:p>
            <a:r>
              <a:rPr lang="en-US" dirty="0"/>
              <a:t>4. </a:t>
            </a:r>
            <a:r>
              <a:rPr lang="en-US" b="1" dirty="0"/>
              <a:t>About Us Page</a:t>
            </a:r>
            <a:r>
              <a:rPr lang="en-US" dirty="0"/>
              <a:t>:- Provide a compelling "About Us" section that tells the story of </a:t>
            </a:r>
            <a:r>
              <a:rPr lang="en-US" dirty="0" err="1"/>
              <a:t>Kissan</a:t>
            </a:r>
            <a:r>
              <a:rPr lang="en-US" dirty="0"/>
              <a:t>, its heritage, and its commitment to natural and flavorful </a:t>
            </a:r>
            <a:r>
              <a:rPr lang="en-US" dirty="0" err="1"/>
              <a:t>products.Include</a:t>
            </a:r>
            <a:r>
              <a:rPr lang="en-US" dirty="0"/>
              <a:t> information about the brand's dedication to sourcing the finest ingredients and maintaining the highest quality standards.</a:t>
            </a:r>
          </a:p>
          <a:p>
            <a:endParaRPr lang="en-IN" dirty="0"/>
          </a:p>
          <a:p>
            <a:r>
              <a:rPr lang="en-IN" dirty="0"/>
              <a:t>5. </a:t>
            </a:r>
            <a:r>
              <a:rPr lang="en-IN" b="1" dirty="0"/>
              <a:t>Contact Page</a:t>
            </a:r>
            <a:r>
              <a:rPr lang="en-IN" dirty="0"/>
              <a:t>:</a:t>
            </a:r>
            <a:r>
              <a:rPr lang="en-US" dirty="0"/>
              <a:t> Include essential contact details, such as a phone number, email address, and physical address.- Offer a customer support FAQ section to address common queries and concerns.</a:t>
            </a:r>
          </a:p>
          <a:p>
            <a:endParaRPr lang="en-US" dirty="0"/>
          </a:p>
          <a:p>
            <a:r>
              <a:rPr lang="en-US" dirty="0"/>
              <a:t>6. </a:t>
            </a:r>
            <a:r>
              <a:rPr lang="en-US" b="1" dirty="0"/>
              <a:t>Mobile Responsiveness</a:t>
            </a:r>
            <a:r>
              <a:rPr lang="en-US" dirty="0"/>
              <a:t>:- Ensure the website is fully responsive and mobile-friendly, providing a seamless experience across different devices.</a:t>
            </a:r>
          </a:p>
          <a:p>
            <a:endParaRPr lang="en-US" dirty="0"/>
          </a:p>
          <a:p>
            <a:r>
              <a:rPr lang="en-US" dirty="0"/>
              <a:t>7. </a:t>
            </a:r>
            <a:r>
              <a:rPr lang="en-US" b="1" dirty="0"/>
              <a:t>SEO Best Practices</a:t>
            </a:r>
            <a:r>
              <a:rPr lang="en-US" dirty="0"/>
              <a:t>:- Regularly update the website with fresh content, including new recipes, product launches, and blog posts to improve organic search </a:t>
            </a:r>
            <a:r>
              <a:rPr lang="en-US" dirty="0" err="1"/>
              <a:t>visibility.Optimize</a:t>
            </a:r>
            <a:r>
              <a:rPr lang="en-US" dirty="0"/>
              <a:t> images with alt tags and compress them to enhance page loading </a:t>
            </a:r>
            <a:r>
              <a:rPr lang="en-US" dirty="0" err="1"/>
              <a:t>speed.Focus</a:t>
            </a:r>
            <a:r>
              <a:rPr lang="en-US" dirty="0"/>
              <a:t> on creating shareable content to increase backlinks and social media engagement.</a:t>
            </a:r>
            <a:endParaRPr lang="en-IN" dirty="0"/>
          </a:p>
        </p:txBody>
      </p:sp>
    </p:spTree>
    <p:extLst>
      <p:ext uri="{BB962C8B-B14F-4D97-AF65-F5344CB8AC3E}">
        <p14:creationId xmlns:p14="http://schemas.microsoft.com/office/powerpoint/2010/main" val="32792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900"/>
              <a:buFont typeface="Arial"/>
              <a:buNone/>
            </a:pPr>
            <a:r>
              <a:rPr lang="en-GB" sz="1900" b="1" i="0" u="none" strike="noStrike" cap="none">
                <a:solidFill>
                  <a:srgbClr val="434343"/>
                </a:solidFill>
                <a:latin typeface="Arial"/>
                <a:ea typeface="Arial"/>
                <a:cs typeface="Arial"/>
                <a:sym typeface="Arial"/>
              </a:rPr>
              <a:t>Part 1: Brand study, Competitor Analysis &amp; Buyer’s/Audience’s Persona</a:t>
            </a:r>
            <a:endParaRPr sz="1900" b="0" i="0" u="none" strike="noStrike" cap="none">
              <a:solidFill>
                <a:srgbClr val="000000"/>
              </a:solidFill>
              <a:latin typeface="Arial"/>
              <a:ea typeface="Arial"/>
              <a:cs typeface="Arial"/>
              <a:sym typeface="Arial"/>
            </a:endParaRPr>
          </a:p>
        </p:txBody>
      </p:sp>
      <p:sp>
        <p:nvSpPr>
          <p:cNvPr id="68" name="Google Shape;68;p15"/>
          <p:cNvSpPr txBox="1"/>
          <p:nvPr/>
        </p:nvSpPr>
        <p:spPr>
          <a:xfrm>
            <a:off x="766950" y="1740438"/>
            <a:ext cx="7380000" cy="3200846"/>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dirty="0">
                <a:solidFill>
                  <a:srgbClr val="000000"/>
                </a:solidFill>
                <a:latin typeface="Arial"/>
                <a:ea typeface="Arial"/>
                <a:cs typeface="Arial"/>
                <a:sym typeface="Arial"/>
              </a:rPr>
              <a:t>Research Brand Identity: </a:t>
            </a:r>
            <a:r>
              <a:rPr lang="en-GB" sz="1400" b="0" i="0" u="none" strike="noStrike" cap="none" dirty="0">
                <a:solidFill>
                  <a:srgbClr val="000000"/>
                </a:solidFill>
                <a:latin typeface="Arial"/>
                <a:ea typeface="Arial"/>
                <a:cs typeface="Arial"/>
                <a:sym typeface="Arial"/>
              </a:rPr>
              <a:t>Study the brand's mission, values, vision, and unique selling propositions (USPs).</a:t>
            </a:r>
          </a:p>
          <a:p>
            <a:pPr marL="139700"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b="1" dirty="0"/>
              <a:t>Introduction To The Brand</a:t>
            </a:r>
            <a:r>
              <a:rPr lang="en-GB" dirty="0"/>
              <a:t>:</a:t>
            </a:r>
            <a:r>
              <a:rPr lang="en-US" i="0" dirty="0">
                <a:solidFill>
                  <a:schemeClr val="tx1"/>
                </a:solidFill>
                <a:effectLst/>
                <a:latin typeface="proxima-nova"/>
              </a:rPr>
              <a:t>During the British era, trains passing through Punjab made a stop at a processing unit where farmers sold freshly picked fruits. Locals called this spot </a:t>
            </a:r>
            <a:r>
              <a:rPr lang="en-US" i="0" dirty="0" err="1">
                <a:solidFill>
                  <a:schemeClr val="tx1"/>
                </a:solidFill>
                <a:effectLst/>
                <a:latin typeface="proxima-nova"/>
              </a:rPr>
              <a:t>Kissan</a:t>
            </a:r>
            <a:r>
              <a:rPr lang="en-US" i="0" dirty="0">
                <a:solidFill>
                  <a:schemeClr val="tx1"/>
                </a:solidFill>
                <a:effectLst/>
                <a:latin typeface="proxima-nova"/>
              </a:rPr>
              <a:t> and from there on it became a household name. The UB group, under the Late </a:t>
            </a:r>
            <a:r>
              <a:rPr lang="en-US" i="0" dirty="0" err="1">
                <a:solidFill>
                  <a:schemeClr val="tx1"/>
                </a:solidFill>
                <a:effectLst/>
                <a:latin typeface="proxima-nova"/>
              </a:rPr>
              <a:t>Vittal</a:t>
            </a:r>
            <a:r>
              <a:rPr lang="en-US" i="0" dirty="0">
                <a:solidFill>
                  <a:schemeClr val="tx1"/>
                </a:solidFill>
                <a:effectLst/>
                <a:latin typeface="proxima-nova"/>
              </a:rPr>
              <a:t> Mallya then, acquired </a:t>
            </a:r>
            <a:r>
              <a:rPr lang="en-US" i="0" dirty="0" err="1">
                <a:solidFill>
                  <a:schemeClr val="tx1"/>
                </a:solidFill>
                <a:effectLst/>
                <a:latin typeface="proxima-nova"/>
              </a:rPr>
              <a:t>Kissan</a:t>
            </a:r>
            <a:r>
              <a:rPr lang="en-US" i="0" dirty="0">
                <a:solidFill>
                  <a:schemeClr val="tx1"/>
                </a:solidFill>
                <a:effectLst/>
                <a:latin typeface="proxima-nova"/>
              </a:rPr>
              <a:t> from Mitchell Bros. in the year 1950. In 1993, </a:t>
            </a:r>
            <a:r>
              <a:rPr lang="en-US" i="0" dirty="0" err="1">
                <a:solidFill>
                  <a:schemeClr val="tx1"/>
                </a:solidFill>
                <a:effectLst/>
                <a:latin typeface="proxima-nova"/>
              </a:rPr>
              <a:t>Kissan</a:t>
            </a:r>
            <a:r>
              <a:rPr lang="en-US" i="0" dirty="0">
                <a:solidFill>
                  <a:schemeClr val="tx1"/>
                </a:solidFill>
                <a:effectLst/>
                <a:latin typeface="proxima-nova"/>
              </a:rPr>
              <a:t> was acquired by Brooke Bond India and is now an integral part of Hindustan Unilever Limited (HUL).</a:t>
            </a:r>
          </a:p>
          <a:p>
            <a:pPr marL="457200" marR="0" lvl="0" indent="-317500" algn="l" rtl="0">
              <a:lnSpc>
                <a:spcPct val="100000"/>
              </a:lnSpc>
              <a:spcBef>
                <a:spcPts val="0"/>
              </a:spcBef>
              <a:spcAft>
                <a:spcPts val="0"/>
              </a:spcAft>
              <a:buClr>
                <a:srgbClr val="000000"/>
              </a:buClr>
              <a:buSzPts val="1400"/>
              <a:buFont typeface="Arial"/>
              <a:buChar char="●"/>
            </a:pPr>
            <a:endParaRPr lang="en-US" sz="1400" u="none" strike="noStrike" cap="none" dirty="0">
              <a:solidFill>
                <a:schemeClr val="tx1"/>
              </a:solidFill>
              <a:latin typeface="proxima-nova"/>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US" sz="1600" b="1" i="0" dirty="0">
                <a:solidFill>
                  <a:schemeClr val="tx1"/>
                </a:solidFill>
                <a:latin typeface="proxima-nova"/>
              </a:rPr>
              <a:t>Logo Of Brand </a:t>
            </a:r>
            <a:r>
              <a:rPr lang="en-US" i="0" dirty="0">
                <a:solidFill>
                  <a:schemeClr val="tx1"/>
                </a:solidFill>
                <a:latin typeface="proxima-nova"/>
              </a:rPr>
              <a:t>:  </a:t>
            </a:r>
            <a:endParaRPr sz="140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20DB2D3A-C678-FBE4-2F5D-B6E470FBDCD9}"/>
              </a:ext>
            </a:extLst>
          </p:cNvPr>
          <p:cNvPicPr>
            <a:picLocks noChangeAspect="1"/>
          </p:cNvPicPr>
          <p:nvPr/>
        </p:nvPicPr>
        <p:blipFill>
          <a:blip r:embed="rId3"/>
          <a:stretch>
            <a:fillRect/>
          </a:stretch>
        </p:blipFill>
        <p:spPr>
          <a:xfrm>
            <a:off x="2667000" y="3683000"/>
            <a:ext cx="1231899" cy="7301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GB" sz="1700" b="1" i="0" u="none" strike="noStrike" cap="none">
                <a:solidFill>
                  <a:srgbClr val="434343"/>
                </a:solidFill>
                <a:latin typeface="Arial"/>
                <a:ea typeface="Arial"/>
                <a:cs typeface="Arial"/>
                <a:sym typeface="Arial"/>
              </a:rPr>
              <a:t>Part 3: Content Ideas and Marketing Strategies</a:t>
            </a:r>
            <a:endParaRPr sz="1700" b="0" i="0" u="none" strike="noStrike" cap="none">
              <a:solidFill>
                <a:srgbClr val="000000"/>
              </a:solidFill>
              <a:latin typeface="Arial"/>
              <a:ea typeface="Arial"/>
              <a:cs typeface="Arial"/>
              <a:sym typeface="Arial"/>
            </a:endParaRPr>
          </a:p>
        </p:txBody>
      </p:sp>
      <p:sp>
        <p:nvSpPr>
          <p:cNvPr id="98" name="Google Shape;98;p20"/>
          <p:cNvSpPr txBox="1"/>
          <p:nvPr/>
        </p:nvSpPr>
        <p:spPr>
          <a:xfrm>
            <a:off x="383400" y="1486175"/>
            <a:ext cx="8377200" cy="2124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dirty="0">
                <a:solidFill>
                  <a:srgbClr val="000000"/>
                </a:solidFill>
                <a:latin typeface="Arial"/>
                <a:ea typeface="Arial"/>
                <a:cs typeface="Arial"/>
                <a:sym typeface="Arial"/>
              </a:rPr>
              <a:t>Content Idea Generation &amp; Strategy:</a:t>
            </a:r>
            <a:r>
              <a:rPr lang="en-GB" sz="1400" b="0" i="0" u="none" strike="noStrike" cap="none" dirty="0">
                <a:solidFill>
                  <a:srgbClr val="000000"/>
                </a:solidFill>
                <a:latin typeface="Arial"/>
                <a:ea typeface="Arial"/>
                <a:cs typeface="Arial"/>
                <a:sym typeface="Arial"/>
              </a:rPr>
              <a:t> Create a content calendar for the remaining month of July by brainstorming content themes, exploring various formats like blog posts, videos, infographics, podcasts, and interactive quizzes, and scheduling publication dates mainly on Facebook &amp; Instagram. </a:t>
            </a:r>
            <a:br>
              <a:rPr lang="en-GB" sz="1400" b="0" i="0" u="none" strike="noStrike" cap="none" dirty="0">
                <a:solidFill>
                  <a:srgbClr val="000000"/>
                </a:solidFill>
                <a:latin typeface="Arial"/>
                <a:ea typeface="Arial"/>
                <a:cs typeface="Arial"/>
                <a:sym typeface="Arial"/>
              </a:rPr>
            </a:br>
            <a:br>
              <a:rPr lang="en-GB" sz="1400" b="0" i="0" u="none" strike="noStrike" cap="none" dirty="0">
                <a:solidFill>
                  <a:srgbClr val="000000"/>
                </a:solidFill>
                <a:latin typeface="Arial"/>
                <a:ea typeface="Arial"/>
                <a:cs typeface="Arial"/>
                <a:sym typeface="Arial"/>
              </a:rPr>
            </a:br>
            <a:r>
              <a:rPr lang="en-GB" sz="1400" b="0" i="0" u="none" strike="noStrike" cap="none" dirty="0">
                <a:solidFill>
                  <a:srgbClr val="000000"/>
                </a:solidFill>
                <a:latin typeface="Arial"/>
                <a:ea typeface="Arial"/>
                <a:cs typeface="Arial"/>
                <a:sym typeface="Arial"/>
              </a:rPr>
              <a:t>And include the strategy, aim and the idea behind these posts and story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	</a:t>
            </a:r>
            <a:r>
              <a:rPr lang="en-GB" sz="1400" b="0" i="0" u="sng" strike="noStrike" cap="none" dirty="0">
                <a:solidFill>
                  <a:schemeClr val="hlink"/>
                </a:solidFill>
                <a:latin typeface="Arial"/>
                <a:ea typeface="Arial"/>
                <a:cs typeface="Arial"/>
                <a:sym typeface="Arial"/>
                <a:hlinkClick r:id="rId3"/>
              </a:rPr>
              <a:t>Content Calendar Example</a:t>
            </a:r>
            <a:r>
              <a:rPr lang="en-GB" sz="1400" b="0" i="0" u="none" strike="noStrike" cap="none" dirty="0">
                <a:solidFill>
                  <a:srgbClr val="000000"/>
                </a:solidFill>
                <a:latin typeface="Arial"/>
                <a:ea typeface="Arial"/>
                <a:cs typeface="Arial"/>
                <a:sym typeface="Arial"/>
              </a:rPr>
              <a:t> (Try creating a table for the month of July)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1809EE-5678-82F6-63D7-A4864AF2EC85}"/>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51F93141-D955-FAD9-CD04-3044A074F71E}"/>
              </a:ext>
            </a:extLst>
          </p:cNvPr>
          <p:cNvPicPr>
            <a:picLocks noChangeAspect="1"/>
          </p:cNvPicPr>
          <p:nvPr/>
        </p:nvPicPr>
        <p:blipFill>
          <a:blip r:embed="rId2"/>
          <a:stretch>
            <a:fillRect/>
          </a:stretch>
        </p:blipFill>
        <p:spPr>
          <a:xfrm>
            <a:off x="490250" y="450150"/>
            <a:ext cx="7962900" cy="4461027"/>
          </a:xfrm>
          <a:prstGeom prst="rect">
            <a:avLst/>
          </a:prstGeom>
        </p:spPr>
      </p:pic>
      <p:sp>
        <p:nvSpPr>
          <p:cNvPr id="7" name="TextBox 6">
            <a:extLst>
              <a:ext uri="{FF2B5EF4-FFF2-40B4-BE49-F238E27FC236}">
                <a16:creationId xmlns:a16="http://schemas.microsoft.com/office/drawing/2014/main" id="{7183AF6A-BCAB-D4B6-3A10-7428B97296D9}"/>
              </a:ext>
            </a:extLst>
          </p:cNvPr>
          <p:cNvSpPr txBox="1"/>
          <p:nvPr/>
        </p:nvSpPr>
        <p:spPr>
          <a:xfrm>
            <a:off x="490250" y="987"/>
            <a:ext cx="4572000" cy="307777"/>
          </a:xfrm>
          <a:prstGeom prst="rect">
            <a:avLst/>
          </a:prstGeom>
          <a:noFill/>
        </p:spPr>
        <p:txBody>
          <a:bodyPr wrap="square">
            <a:spAutoFit/>
          </a:bodyPr>
          <a:lstStyle/>
          <a:p>
            <a:r>
              <a:rPr lang="en-GB" sz="1400" b="1" i="0" u="none" strike="noStrike" cap="none" dirty="0">
                <a:solidFill>
                  <a:srgbClr val="000000"/>
                </a:solidFill>
                <a:latin typeface="Arial"/>
                <a:ea typeface="Arial"/>
                <a:cs typeface="Arial"/>
                <a:sym typeface="Arial"/>
              </a:rPr>
              <a:t>content calendar for month of </a:t>
            </a:r>
            <a:r>
              <a:rPr lang="en-GB" sz="1400" b="1" i="0" u="none" strike="noStrike" cap="none" dirty="0" err="1">
                <a:solidFill>
                  <a:srgbClr val="000000"/>
                </a:solidFill>
                <a:latin typeface="Arial"/>
                <a:ea typeface="Arial"/>
                <a:cs typeface="Arial"/>
                <a:sym typeface="Arial"/>
              </a:rPr>
              <a:t>july</a:t>
            </a:r>
            <a:endParaRPr lang="en-IN" b="1" dirty="0"/>
          </a:p>
        </p:txBody>
      </p:sp>
    </p:spTree>
    <p:extLst>
      <p:ext uri="{BB962C8B-B14F-4D97-AF65-F5344CB8AC3E}">
        <p14:creationId xmlns:p14="http://schemas.microsoft.com/office/powerpoint/2010/main" val="1219892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A587E-4908-753D-A516-52094A943D43}"/>
              </a:ext>
            </a:extLst>
          </p:cNvPr>
          <p:cNvSpPr txBox="1"/>
          <p:nvPr/>
        </p:nvSpPr>
        <p:spPr>
          <a:xfrm>
            <a:off x="400049" y="78586"/>
            <a:ext cx="8490857" cy="954107"/>
          </a:xfrm>
          <a:prstGeom prst="rect">
            <a:avLst/>
          </a:prstGeom>
          <a:noFill/>
        </p:spPr>
        <p:txBody>
          <a:bodyPr wrap="square">
            <a:spAutoFit/>
          </a:bodyPr>
          <a:lstStyle/>
          <a:p>
            <a:r>
              <a:rPr lang="en-US" b="1" dirty="0"/>
              <a:t>Aim : </a:t>
            </a:r>
            <a:r>
              <a:rPr lang="en-US" dirty="0"/>
              <a:t>After idea </a:t>
            </a:r>
            <a:r>
              <a:rPr lang="en-US" dirty="0" err="1"/>
              <a:t>Kissan</a:t>
            </a:r>
            <a:r>
              <a:rPr lang="en-US" dirty="0"/>
              <a:t> products revolve around enhancing and enriching consumers' lives through high-quality, natural, and innovative food offerings. With a mission to create delightful culinary experiences, </a:t>
            </a:r>
            <a:r>
              <a:rPr lang="en-US" dirty="0" err="1"/>
              <a:t>Kissan</a:t>
            </a:r>
            <a:r>
              <a:rPr lang="en-US" dirty="0"/>
              <a:t> focuses on using the freshest fruits and vegetables to craft a wide range of delicious and nutritious products. </a:t>
            </a:r>
          </a:p>
        </p:txBody>
      </p:sp>
      <p:sp>
        <p:nvSpPr>
          <p:cNvPr id="5" name="TextBox 4">
            <a:extLst>
              <a:ext uri="{FF2B5EF4-FFF2-40B4-BE49-F238E27FC236}">
                <a16:creationId xmlns:a16="http://schemas.microsoft.com/office/drawing/2014/main" id="{E26B4496-D5E3-354D-E5BA-23AB5FD0D5E0}"/>
              </a:ext>
            </a:extLst>
          </p:cNvPr>
          <p:cNvSpPr txBox="1"/>
          <p:nvPr/>
        </p:nvSpPr>
        <p:spPr>
          <a:xfrm>
            <a:off x="400049" y="1335023"/>
            <a:ext cx="8237765" cy="1169551"/>
          </a:xfrm>
          <a:prstGeom prst="rect">
            <a:avLst/>
          </a:prstGeom>
          <a:noFill/>
        </p:spPr>
        <p:txBody>
          <a:bodyPr wrap="square">
            <a:spAutoFit/>
          </a:bodyPr>
          <a:lstStyle/>
          <a:p>
            <a:r>
              <a:rPr lang="en-US" b="1" dirty="0"/>
              <a:t>Strategy</a:t>
            </a:r>
            <a:r>
              <a:rPr lang="en-US" dirty="0"/>
              <a:t> :  The marketing strategies process proposed for </a:t>
            </a:r>
            <a:r>
              <a:rPr lang="en-US" dirty="0" err="1"/>
              <a:t>Kissan</a:t>
            </a:r>
            <a:r>
              <a:rPr lang="en-US" dirty="0"/>
              <a:t> </a:t>
            </a:r>
            <a:r>
              <a:rPr lang="en-US" b="1" dirty="0"/>
              <a:t>Jam</a:t>
            </a:r>
            <a:r>
              <a:rPr lang="en-US" dirty="0"/>
              <a:t> is well-rounded and takes into account the importance of understanding the target audience. Utilizing social media and influencer collaborations can significantly increase the brand's visibility and engagement with consumers, especially considering the target audience includes families and individuals who are likely active on social platforms.. </a:t>
            </a:r>
          </a:p>
        </p:txBody>
      </p:sp>
      <p:sp>
        <p:nvSpPr>
          <p:cNvPr id="7" name="TextBox 6">
            <a:extLst>
              <a:ext uri="{FF2B5EF4-FFF2-40B4-BE49-F238E27FC236}">
                <a16:creationId xmlns:a16="http://schemas.microsoft.com/office/drawing/2014/main" id="{E206EDEB-3CFA-4D82-55F9-611923B62684}"/>
              </a:ext>
            </a:extLst>
          </p:cNvPr>
          <p:cNvSpPr txBox="1"/>
          <p:nvPr/>
        </p:nvSpPr>
        <p:spPr>
          <a:xfrm rot="10800000" flipV="1">
            <a:off x="469445" y="2851168"/>
            <a:ext cx="8098971" cy="1169551"/>
          </a:xfrm>
          <a:prstGeom prst="rect">
            <a:avLst/>
          </a:prstGeom>
          <a:noFill/>
        </p:spPr>
        <p:txBody>
          <a:bodyPr wrap="square">
            <a:spAutoFit/>
          </a:bodyPr>
          <a:lstStyle/>
          <a:p>
            <a:r>
              <a:rPr lang="en-GB" b="1" dirty="0"/>
              <a:t>I</a:t>
            </a:r>
            <a:r>
              <a:rPr lang="en-GB" sz="1400" b="1" i="0" u="none" strike="noStrike" cap="none" dirty="0">
                <a:solidFill>
                  <a:srgbClr val="000000"/>
                </a:solidFill>
                <a:latin typeface="Arial"/>
                <a:ea typeface="Arial"/>
                <a:cs typeface="Arial"/>
                <a:sym typeface="Arial"/>
              </a:rPr>
              <a:t>dea behind the posts and story  </a:t>
            </a:r>
            <a:r>
              <a:rPr lang="en-GB" sz="1400" b="0" i="0" u="none" strike="noStrike" cap="none" dirty="0">
                <a:solidFill>
                  <a:srgbClr val="000000"/>
                </a:solidFill>
                <a:latin typeface="Arial"/>
                <a:ea typeface="Arial"/>
                <a:cs typeface="Arial"/>
                <a:sym typeface="Arial"/>
              </a:rPr>
              <a:t>: </a:t>
            </a:r>
            <a:r>
              <a:rPr lang="en-US" dirty="0"/>
              <a:t>Overall, the idea behind </a:t>
            </a:r>
            <a:r>
              <a:rPr lang="en-US" dirty="0" err="1"/>
              <a:t>Kissan's</a:t>
            </a:r>
            <a:r>
              <a:rPr lang="en-US" dirty="0"/>
              <a:t> posts and story is to create a brand identity that resonates with consumers on an emotional level. By connecting with their audience through shared experiences and values, </a:t>
            </a:r>
            <a:r>
              <a:rPr lang="en-US" dirty="0" err="1"/>
              <a:t>Kissan</a:t>
            </a:r>
            <a:r>
              <a:rPr lang="en-US" dirty="0"/>
              <a:t> establishes a strong and lasting relationship with its customers, ultimately leading to brand loyalty and continued success in the market.</a:t>
            </a:r>
          </a:p>
        </p:txBody>
      </p:sp>
    </p:spTree>
    <p:extLst>
      <p:ext uri="{BB962C8B-B14F-4D97-AF65-F5344CB8AC3E}">
        <p14:creationId xmlns:p14="http://schemas.microsoft.com/office/powerpoint/2010/main" val="69634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766950" y="975625"/>
            <a:ext cx="76101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GB" sz="1700" b="1" i="0" u="none" strike="noStrike" cap="none">
                <a:solidFill>
                  <a:srgbClr val="434343"/>
                </a:solidFill>
                <a:latin typeface="Arial"/>
                <a:ea typeface="Arial"/>
                <a:cs typeface="Arial"/>
                <a:sym typeface="Arial"/>
              </a:rPr>
              <a:t>Part 3: Content Ideas and Marketing Strategies</a:t>
            </a:r>
            <a:endParaRPr sz="1700" b="0" i="0" u="none" strike="noStrike" cap="none">
              <a:solidFill>
                <a:srgbClr val="000000"/>
              </a:solidFill>
              <a:latin typeface="Arial"/>
              <a:ea typeface="Arial"/>
              <a:cs typeface="Arial"/>
              <a:sym typeface="Arial"/>
            </a:endParaRPr>
          </a:p>
        </p:txBody>
      </p:sp>
      <p:sp>
        <p:nvSpPr>
          <p:cNvPr id="104" name="Google Shape;104;p21"/>
          <p:cNvSpPr txBox="1"/>
          <p:nvPr/>
        </p:nvSpPr>
        <p:spPr>
          <a:xfrm>
            <a:off x="383400" y="1486175"/>
            <a:ext cx="8377200" cy="34162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Reflect on the content ideas and marketing strategies process, discussing the challenges encountered and lessons learned.</a:t>
            </a:r>
          </a:p>
          <a:p>
            <a:pPr marL="139700" marR="0" lvl="0" algn="l" rtl="0">
              <a:lnSpc>
                <a:spcPct val="100000"/>
              </a:lnSpc>
              <a:spcBef>
                <a:spcPts val="0"/>
              </a:spcBef>
              <a:spcAft>
                <a:spcPts val="0"/>
              </a:spcAft>
              <a:buClr>
                <a:srgbClr val="000000"/>
              </a:buClr>
              <a:buSzPts val="1400"/>
            </a:pPr>
            <a:endParaRPr lang="en-GB" sz="1400" b="0" i="0" u="none" strike="noStrike" cap="none" dirty="0">
              <a:solidFill>
                <a:srgbClr val="000000"/>
              </a:solidFill>
              <a:latin typeface="Arial"/>
              <a:ea typeface="Arial"/>
              <a:cs typeface="Arial"/>
              <a:sym typeface="Arial"/>
            </a:endParaRPr>
          </a:p>
          <a:p>
            <a:r>
              <a:rPr lang="en-US" b="1" dirty="0"/>
              <a:t>Content Ideas and Marketing Strategy Process:</a:t>
            </a:r>
          </a:p>
          <a:p>
            <a:endParaRPr lang="en-US" dirty="0"/>
          </a:p>
          <a:p>
            <a:r>
              <a:rPr lang="en-US" b="1" dirty="0"/>
              <a:t>Understanding the Audience</a:t>
            </a:r>
            <a:r>
              <a:rPr lang="en-US" dirty="0"/>
              <a:t>: The process begins with in-depth research to understand the target audience's preferences, pain points, and aspirations. This helps in tailoring content that resonates with their needs and interests.</a:t>
            </a:r>
          </a:p>
          <a:p>
            <a:endParaRPr lang="en-US" dirty="0"/>
          </a:p>
          <a:p>
            <a:r>
              <a:rPr lang="en-US" b="1" dirty="0"/>
              <a:t>Creativity and Innovation</a:t>
            </a:r>
            <a:r>
              <a:rPr lang="en-US" dirty="0"/>
              <a:t>: Developing unique and creative content ideas that stand out in a saturated market is essential. It involves brainstorming sessions, collaboration among team members, and staying updated with current trends.</a:t>
            </a:r>
          </a:p>
          <a:p>
            <a:pPr marL="457200" marR="0" lvl="0" indent="-317500" algn="l" rtl="0">
              <a:lnSpc>
                <a:spcPct val="100000"/>
              </a:lnSpc>
              <a:spcBef>
                <a:spcPts val="0"/>
              </a:spcBef>
              <a:spcAft>
                <a:spcPts val="0"/>
              </a:spcAft>
              <a:buClr>
                <a:srgbClr val="000000"/>
              </a:buClr>
              <a:buSzPts val="1400"/>
              <a:buFont typeface="Arial"/>
              <a:buChar char="●"/>
            </a:pPr>
            <a:endParaRPr lang="en-GB" dirty="0"/>
          </a:p>
          <a:p>
            <a:pPr marL="139700" marR="0" lvl="0" algn="l" rtl="0">
              <a:lnSpc>
                <a:spcPct val="100000"/>
              </a:lnSpc>
              <a:spcBef>
                <a:spcPts val="0"/>
              </a:spcBef>
              <a:spcAft>
                <a:spcPts val="0"/>
              </a:spcAft>
              <a:buClr>
                <a:srgbClr val="000000"/>
              </a:buClr>
              <a:buSzPts val="1400"/>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5F1E2-978F-A3E3-1118-0ECA1BB5F4E0}"/>
              </a:ext>
            </a:extLst>
          </p:cNvPr>
          <p:cNvSpPr txBox="1"/>
          <p:nvPr/>
        </p:nvSpPr>
        <p:spPr>
          <a:xfrm>
            <a:off x="541867" y="93133"/>
            <a:ext cx="7526866" cy="4832092"/>
          </a:xfrm>
          <a:prstGeom prst="rect">
            <a:avLst/>
          </a:prstGeom>
          <a:noFill/>
        </p:spPr>
        <p:txBody>
          <a:bodyPr wrap="square">
            <a:spAutoFit/>
          </a:bodyPr>
          <a:lstStyle/>
          <a:p>
            <a:endParaRPr lang="en-US" dirty="0"/>
          </a:p>
          <a:p>
            <a:r>
              <a:rPr lang="en-US" b="1" dirty="0"/>
              <a:t>Brand Identity and Storytelling </a:t>
            </a:r>
            <a:r>
              <a:rPr lang="en-US" dirty="0"/>
              <a:t>: Crafting a compelling brand story and identity is crucial for building an emotional connection with customers. Storytelling helps humanize the brand and makes it more relatable.</a:t>
            </a:r>
          </a:p>
          <a:p>
            <a:endParaRPr lang="en-US" dirty="0"/>
          </a:p>
          <a:p>
            <a:r>
              <a:rPr lang="en-US" b="1" dirty="0"/>
              <a:t>Multi-channel Approach </a:t>
            </a:r>
            <a:r>
              <a:rPr lang="en-US" dirty="0"/>
              <a:t>: Implementing a multi-channel marketing approach ensures that the content reaches a broader audience. This includes leveraging social media, blogs, email marketing, videos, and more.</a:t>
            </a:r>
          </a:p>
          <a:p>
            <a:endParaRPr lang="en-US" dirty="0"/>
          </a:p>
          <a:p>
            <a:r>
              <a:rPr lang="en-US" b="1" dirty="0"/>
              <a:t>Data-Driven Decision Making </a:t>
            </a:r>
            <a:r>
              <a:rPr lang="en-US" dirty="0"/>
              <a:t>: Analyzing data and insights from various marketing efforts helps in refining content strategies. This involves tracking metrics such as engagement, conversion rates, and customer feedback.</a:t>
            </a:r>
          </a:p>
          <a:p>
            <a:endParaRPr lang="en-US" dirty="0"/>
          </a:p>
          <a:p>
            <a:r>
              <a:rPr lang="en-US" b="1" dirty="0"/>
              <a:t>Challenges Encountered:</a:t>
            </a:r>
          </a:p>
          <a:p>
            <a:endParaRPr lang="en-US" dirty="0"/>
          </a:p>
          <a:p>
            <a:r>
              <a:rPr lang="en-US" b="1" dirty="0"/>
              <a:t>Content Overload </a:t>
            </a:r>
            <a:r>
              <a:rPr lang="en-US" dirty="0"/>
              <a:t>: In a digital world, consumers are bombarded with content daily. Standing out and capturing their attention amid the content overload can be challenging.</a:t>
            </a:r>
          </a:p>
          <a:p>
            <a:endParaRPr lang="en-US" dirty="0"/>
          </a:p>
          <a:p>
            <a:r>
              <a:rPr lang="en-US" b="1" dirty="0"/>
              <a:t>Audience Fragmentation </a:t>
            </a:r>
            <a:r>
              <a:rPr lang="en-US" dirty="0"/>
              <a:t>: Different audience segments have diverse preferences, making it difficult to create one-size-fits-all content. Personalization becomes crucial but requires more resources and effort.</a:t>
            </a:r>
          </a:p>
          <a:p>
            <a:endParaRPr lang="en-US" dirty="0"/>
          </a:p>
        </p:txBody>
      </p:sp>
    </p:spTree>
    <p:extLst>
      <p:ext uri="{BB962C8B-B14F-4D97-AF65-F5344CB8AC3E}">
        <p14:creationId xmlns:p14="http://schemas.microsoft.com/office/powerpoint/2010/main" val="242671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BF689A-03FC-63D2-CD23-8F5F2B55185C}"/>
              </a:ext>
            </a:extLst>
          </p:cNvPr>
          <p:cNvSpPr txBox="1"/>
          <p:nvPr/>
        </p:nvSpPr>
        <p:spPr>
          <a:xfrm>
            <a:off x="609599" y="237122"/>
            <a:ext cx="8170333" cy="1384995"/>
          </a:xfrm>
          <a:prstGeom prst="rect">
            <a:avLst/>
          </a:prstGeom>
          <a:noFill/>
        </p:spPr>
        <p:txBody>
          <a:bodyPr wrap="square">
            <a:spAutoFit/>
          </a:bodyPr>
          <a:lstStyle/>
          <a:p>
            <a:endParaRPr lang="en-US" dirty="0"/>
          </a:p>
          <a:p>
            <a:r>
              <a:rPr lang="en-US" b="1" dirty="0"/>
              <a:t>Content Quality vs. Quantity </a:t>
            </a:r>
            <a:r>
              <a:rPr lang="en-US" dirty="0"/>
              <a:t>: Balancing the need for consistent content production with maintaining high-quality standards can be a challenge.</a:t>
            </a:r>
          </a:p>
          <a:p>
            <a:endParaRPr lang="en-US" dirty="0"/>
          </a:p>
          <a:p>
            <a:r>
              <a:rPr lang="en-US" b="1" dirty="0"/>
              <a:t>Platform Algorithm Changes</a:t>
            </a:r>
            <a:r>
              <a:rPr lang="en-US" dirty="0"/>
              <a:t>: Social media platforms often update their algorithms, affecting content reach and engagement. Staying adaptable to these changes is vital for success.</a:t>
            </a:r>
          </a:p>
        </p:txBody>
      </p:sp>
      <p:sp>
        <p:nvSpPr>
          <p:cNvPr id="7" name="TextBox 6">
            <a:extLst>
              <a:ext uri="{FF2B5EF4-FFF2-40B4-BE49-F238E27FC236}">
                <a16:creationId xmlns:a16="http://schemas.microsoft.com/office/drawing/2014/main" id="{E0A612B4-2992-925D-41AF-B00C9C191FF2}"/>
              </a:ext>
            </a:extLst>
          </p:cNvPr>
          <p:cNvSpPr txBox="1"/>
          <p:nvPr/>
        </p:nvSpPr>
        <p:spPr>
          <a:xfrm rot="10800000" flipV="1">
            <a:off x="609599" y="1738567"/>
            <a:ext cx="8305800" cy="3108543"/>
          </a:xfrm>
          <a:prstGeom prst="rect">
            <a:avLst/>
          </a:prstGeom>
          <a:noFill/>
        </p:spPr>
        <p:txBody>
          <a:bodyPr wrap="square">
            <a:spAutoFit/>
          </a:bodyPr>
          <a:lstStyle/>
          <a:p>
            <a:r>
              <a:rPr lang="en-US" b="1" dirty="0"/>
              <a:t>Lessons Learned:</a:t>
            </a:r>
          </a:p>
          <a:p>
            <a:endParaRPr lang="en-US" dirty="0"/>
          </a:p>
          <a:p>
            <a:r>
              <a:rPr lang="en-US" b="1" dirty="0"/>
              <a:t>Quality Over Quantity</a:t>
            </a:r>
            <a:r>
              <a:rPr lang="en-US" dirty="0"/>
              <a:t>: Focus on producing high-quality content that adds value to the audience. Engaging and valuable content tends to have a more significant impact.</a:t>
            </a:r>
          </a:p>
          <a:p>
            <a:endParaRPr lang="en-US" b="1" dirty="0"/>
          </a:p>
          <a:p>
            <a:r>
              <a:rPr lang="en-US" b="1" dirty="0"/>
              <a:t>Customer-Centric Approach</a:t>
            </a:r>
            <a:r>
              <a:rPr lang="en-US" dirty="0"/>
              <a:t>: Put the audience at the core of content creation and marketing strategies. Understanding their needs and preferences leads to more meaningful connections.</a:t>
            </a:r>
          </a:p>
          <a:p>
            <a:endParaRPr lang="en-US" dirty="0"/>
          </a:p>
          <a:p>
            <a:r>
              <a:rPr lang="en-US" b="1" dirty="0"/>
              <a:t>Agility and Flexibility</a:t>
            </a:r>
            <a:r>
              <a:rPr lang="en-US" dirty="0"/>
              <a:t>: Embrace a flexible approach to adapt quickly to changing market trends and platform algorithm updates. This requires ongoing monitoring and evaluation.</a:t>
            </a:r>
          </a:p>
          <a:p>
            <a:endParaRPr lang="en-US" dirty="0"/>
          </a:p>
          <a:p>
            <a:r>
              <a:rPr lang="en-US" b="1" dirty="0"/>
              <a:t>Consistency and Patience</a:t>
            </a:r>
            <a:r>
              <a:rPr lang="en-US" dirty="0"/>
              <a:t>: Building a strong brand presence and loyal customer base takes time. Consistent efforts and patience are necessary for long-term success.</a:t>
            </a:r>
          </a:p>
          <a:p>
            <a:endParaRPr lang="en-US" dirty="0"/>
          </a:p>
        </p:txBody>
      </p:sp>
    </p:spTree>
    <p:extLst>
      <p:ext uri="{BB962C8B-B14F-4D97-AF65-F5344CB8AC3E}">
        <p14:creationId xmlns:p14="http://schemas.microsoft.com/office/powerpoint/2010/main" val="273290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8811-9C1E-846D-988D-5F81711D677D}"/>
              </a:ext>
            </a:extLst>
          </p:cNvPr>
          <p:cNvSpPr>
            <a:spLocks noGrp="1"/>
          </p:cNvSpPr>
          <p:nvPr>
            <p:ph type="title"/>
          </p:nvPr>
        </p:nvSpPr>
        <p:spPr>
          <a:xfrm>
            <a:off x="176169" y="1191237"/>
            <a:ext cx="8257946" cy="3548543"/>
          </a:xfrm>
        </p:spPr>
        <p:txBody>
          <a:bodyPr>
            <a:normAutofit fontScale="90000"/>
          </a:bodyPr>
          <a:lstStyle/>
          <a:p>
            <a:pPr algn="l"/>
            <a:br>
              <a:rPr lang="en-US" dirty="0"/>
            </a:br>
            <a:br>
              <a:rPr lang="en-US" dirty="0"/>
            </a:br>
            <a:r>
              <a:rPr lang="en-GB" sz="1800" b="1" i="0" u="none" strike="noStrike" cap="none" dirty="0">
                <a:solidFill>
                  <a:srgbClr val="434343"/>
                </a:solidFill>
                <a:latin typeface="Arial"/>
                <a:ea typeface="Arial"/>
                <a:cs typeface="Arial"/>
                <a:sym typeface="Arial"/>
              </a:rPr>
              <a:t>Part 4: Content Creation and Curation (Post creations, Designs/Video Editing, Ad Campaigns over Social Media and Email Ideation and Creation)</a:t>
            </a:r>
            <a:br>
              <a:rPr lang="en-GB" sz="1800" b="1" i="0" u="none" strike="noStrike" cap="none" dirty="0">
                <a:solidFill>
                  <a:srgbClr val="434343"/>
                </a:solidFill>
                <a:latin typeface="Arial"/>
                <a:ea typeface="Arial"/>
                <a:cs typeface="Arial"/>
                <a:sym typeface="Arial"/>
              </a:rPr>
            </a:br>
            <a:br>
              <a:rPr lang="en-US" dirty="0"/>
            </a:br>
            <a:r>
              <a:rPr lang="en-US" sz="2000" b="1" dirty="0"/>
              <a:t>Format 1: </a:t>
            </a:r>
            <a:r>
              <a:rPr lang="en-US" sz="2000" dirty="0"/>
              <a:t>Blog article</a:t>
            </a:r>
            <a:br>
              <a:rPr lang="en-US" sz="2000" dirty="0"/>
            </a:br>
            <a:br>
              <a:rPr lang="en-US" sz="2000" dirty="0"/>
            </a:br>
            <a:r>
              <a:rPr lang="en-US" sz="1800" b="1" dirty="0"/>
              <a:t>Aim  : </a:t>
            </a:r>
            <a:r>
              <a:rPr lang="en-US" sz="1800" dirty="0"/>
              <a:t>  </a:t>
            </a:r>
            <a:r>
              <a:rPr lang="en-US" sz="1600" dirty="0"/>
              <a:t>Boost Seo &amp; provide information about major power </a:t>
            </a:r>
            <a:r>
              <a:rPr lang="en-US" sz="1600" dirty="0" err="1"/>
              <a:t>distriburtion</a:t>
            </a:r>
            <a:r>
              <a:rPr lang="en-US" sz="1600" dirty="0"/>
              <a:t> equipment  manufacturer with a strong global presence</a:t>
            </a:r>
            <a:br>
              <a:rPr lang="en-US" sz="1600" dirty="0"/>
            </a:br>
            <a:r>
              <a:rPr lang="en-US" sz="1600" dirty="0"/>
              <a:t> </a:t>
            </a:r>
            <a:br>
              <a:rPr lang="en-US" sz="1600" dirty="0"/>
            </a:br>
            <a:r>
              <a:rPr lang="en-US" sz="1600" dirty="0"/>
              <a:t> </a:t>
            </a:r>
            <a:r>
              <a:rPr lang="en-US" sz="1800" b="1" dirty="0"/>
              <a:t>Date</a:t>
            </a:r>
            <a:r>
              <a:rPr lang="en-US" sz="1800" dirty="0"/>
              <a:t> : 20 July 2023</a:t>
            </a:r>
            <a:br>
              <a:rPr lang="en-US" sz="1600" dirty="0"/>
            </a:br>
            <a:br>
              <a:rPr lang="en-US" sz="1600" dirty="0"/>
            </a:br>
            <a:r>
              <a:rPr lang="en-US" sz="1600" b="1" dirty="0"/>
              <a:t> Blog link </a:t>
            </a:r>
            <a:r>
              <a:rPr lang="en-US" sz="1600" dirty="0"/>
              <a:t>: </a:t>
            </a:r>
            <a:r>
              <a:rPr lang="en-US" sz="1600" dirty="0">
                <a:hlinkClick r:id="rId2"/>
              </a:rPr>
              <a:t>www.kissanproducts.blogspot.com</a:t>
            </a:r>
            <a:br>
              <a:rPr lang="en-US" sz="1600" dirty="0"/>
            </a:br>
            <a:br>
              <a:rPr lang="en-US" sz="1600" dirty="0"/>
            </a:br>
            <a:r>
              <a:rPr lang="en-US" sz="1600" b="1" dirty="0"/>
              <a:t>Post</a:t>
            </a:r>
            <a:r>
              <a:rPr lang="en-US" sz="1600" dirty="0"/>
              <a:t> :</a:t>
            </a:r>
            <a:r>
              <a:rPr lang="en-US" sz="1000" b="0" i="0" dirty="0">
                <a:solidFill>
                  <a:srgbClr val="757575"/>
                </a:solidFill>
                <a:effectLst/>
                <a:latin typeface="Roboto" panose="020F0502020204030204" pitchFamily="2" charset="0"/>
              </a:rPr>
              <a:t> </a:t>
            </a:r>
            <a:r>
              <a:rPr lang="en-US" sz="1600" b="0" i="0" dirty="0">
                <a:solidFill>
                  <a:srgbClr val="050505"/>
                </a:solidFill>
                <a:effectLst/>
                <a:latin typeface="Segoe UI Historic" panose="020B0502040204020203" pitchFamily="34" charset="0"/>
              </a:rPr>
              <a:t>You cannot leave the City of Joy without taking your little ones </a:t>
            </a:r>
            <a:br>
              <a:rPr lang="en-US" sz="1600" b="0" i="0" dirty="0">
                <a:solidFill>
                  <a:srgbClr val="050505"/>
                </a:solidFill>
                <a:effectLst/>
                <a:latin typeface="Segoe UI Historic" panose="020B0502040204020203" pitchFamily="34" charset="0"/>
              </a:rPr>
            </a:br>
            <a:r>
              <a:rPr lang="en-US" sz="1600" b="0" i="0" dirty="0">
                <a:solidFill>
                  <a:srgbClr val="050505"/>
                </a:solidFill>
                <a:effectLst/>
                <a:latin typeface="Segoe UI Historic" panose="020B0502040204020203" pitchFamily="34" charset="0"/>
              </a:rPr>
              <a:t>to the Victoria Memorial.</a:t>
            </a:r>
            <a:br>
              <a:rPr lang="en-US" sz="1600" dirty="0"/>
            </a:br>
            <a:br>
              <a:rPr lang="en-US" sz="1600" dirty="0"/>
            </a:br>
            <a:br>
              <a:rPr lang="en-US" dirty="0"/>
            </a:br>
            <a:br>
              <a:rPr lang="en-US" dirty="0"/>
            </a:br>
            <a:br>
              <a:rPr lang="en-US" dirty="0"/>
            </a:br>
            <a:br>
              <a:rPr lang="en-US" dirty="0"/>
            </a:br>
            <a:br>
              <a:rPr lang="en-US" dirty="0"/>
            </a:br>
            <a:endParaRPr lang="en-US" dirty="0"/>
          </a:p>
        </p:txBody>
      </p:sp>
      <p:pic>
        <p:nvPicPr>
          <p:cNvPr id="1028" name="Picture 4">
            <a:extLst>
              <a:ext uri="{FF2B5EF4-FFF2-40B4-BE49-F238E27FC236}">
                <a16:creationId xmlns:a16="http://schemas.microsoft.com/office/drawing/2014/main" id="{5DEB9202-0EE8-1DE4-60D4-079A4DE32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457" y="2348874"/>
            <a:ext cx="2114069" cy="211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043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3B376-CE59-71C8-4C37-2E24DB0CF2FC}"/>
              </a:ext>
            </a:extLst>
          </p:cNvPr>
          <p:cNvSpPr txBox="1"/>
          <p:nvPr/>
        </p:nvSpPr>
        <p:spPr>
          <a:xfrm>
            <a:off x="541089" y="604007"/>
            <a:ext cx="8418352" cy="3385542"/>
          </a:xfrm>
          <a:prstGeom prst="rect">
            <a:avLst/>
          </a:prstGeom>
          <a:noFill/>
        </p:spPr>
        <p:txBody>
          <a:bodyPr wrap="square">
            <a:spAutoFit/>
          </a:bodyPr>
          <a:lstStyle/>
          <a:p>
            <a:r>
              <a:rPr lang="en-GB" sz="1600" b="1" i="0" u="none" strike="noStrike" cap="none" dirty="0">
                <a:solidFill>
                  <a:srgbClr val="434343"/>
                </a:solidFill>
                <a:latin typeface="Arial"/>
                <a:ea typeface="Arial"/>
                <a:cs typeface="Arial"/>
                <a:sym typeface="Arial"/>
              </a:rPr>
              <a:t>Part 4: Content Creation and Curation (Post creations, Designs/Video Editing, Ad Campaigns over Social Media and Email Ideation and Creation) </a:t>
            </a:r>
          </a:p>
          <a:p>
            <a:endParaRPr lang="en-GB" sz="1600" b="1" dirty="0">
              <a:solidFill>
                <a:srgbClr val="434343"/>
              </a:solidFill>
            </a:endParaRPr>
          </a:p>
          <a:p>
            <a:endParaRPr lang="en-GB" sz="1600" b="1" i="0" u="none" strike="noStrike" cap="none" dirty="0">
              <a:solidFill>
                <a:srgbClr val="434343"/>
              </a:solidFill>
              <a:latin typeface="Arial"/>
              <a:ea typeface="Arial"/>
              <a:cs typeface="Arial"/>
              <a:sym typeface="Arial"/>
            </a:endParaRPr>
          </a:p>
          <a:p>
            <a:endParaRPr lang="en-GB" sz="1600" b="1" dirty="0">
              <a:solidFill>
                <a:srgbClr val="434343"/>
              </a:solidFill>
            </a:endParaRPr>
          </a:p>
          <a:p>
            <a:r>
              <a:rPr lang="en-GB" sz="1800" b="1" dirty="0">
                <a:solidFill>
                  <a:srgbClr val="434343"/>
                </a:solidFill>
              </a:rPr>
              <a:t>Format 2 </a:t>
            </a:r>
            <a:r>
              <a:rPr lang="en-GB" sz="1800" dirty="0">
                <a:solidFill>
                  <a:srgbClr val="434343"/>
                </a:solidFill>
              </a:rPr>
              <a:t>: </a:t>
            </a:r>
            <a:r>
              <a:rPr lang="en-GB" sz="1600" dirty="0">
                <a:solidFill>
                  <a:srgbClr val="434343"/>
                </a:solidFill>
              </a:rPr>
              <a:t>Video</a:t>
            </a:r>
          </a:p>
          <a:p>
            <a:endParaRPr lang="en-GB" sz="1600" dirty="0">
              <a:solidFill>
                <a:srgbClr val="434343"/>
              </a:solidFill>
            </a:endParaRPr>
          </a:p>
          <a:p>
            <a:r>
              <a:rPr lang="en-US" sz="1800" dirty="0">
                <a:solidFill>
                  <a:schemeClr val="tx1"/>
                </a:solidFill>
              </a:rPr>
              <a:t> </a:t>
            </a:r>
            <a:r>
              <a:rPr lang="en-US" sz="1800" b="1" dirty="0">
                <a:solidFill>
                  <a:schemeClr val="tx1"/>
                </a:solidFill>
              </a:rPr>
              <a:t>Topic</a:t>
            </a:r>
            <a:r>
              <a:rPr lang="en-US" sz="1800" dirty="0">
                <a:solidFill>
                  <a:schemeClr val="tx1"/>
                </a:solidFill>
              </a:rPr>
              <a:t> :5 –must try products for breakfast, lunch &amp; dinner</a:t>
            </a:r>
          </a:p>
          <a:p>
            <a:endParaRPr lang="en-US" sz="1800" dirty="0">
              <a:solidFill>
                <a:schemeClr val="tx1"/>
              </a:solidFill>
            </a:endParaRPr>
          </a:p>
          <a:p>
            <a:r>
              <a:rPr lang="en-US" sz="1600" b="1" dirty="0"/>
              <a:t>Date</a:t>
            </a:r>
            <a:r>
              <a:rPr lang="en-US" sz="1600" dirty="0"/>
              <a:t> : 21 July 2023</a:t>
            </a:r>
          </a:p>
          <a:p>
            <a:endParaRPr lang="en-US" sz="1600" dirty="0"/>
          </a:p>
          <a:p>
            <a:r>
              <a:rPr lang="en-US" sz="1600" b="1" dirty="0"/>
              <a:t>Video Link </a:t>
            </a:r>
            <a:r>
              <a:rPr lang="en-US" sz="1600" dirty="0"/>
              <a:t>: </a:t>
            </a:r>
            <a:r>
              <a:rPr lang="en-US" sz="1600" dirty="0">
                <a:hlinkClick r:id="rId2"/>
              </a:rPr>
              <a:t>https://youtu.be/cjYRWCS7nJk</a:t>
            </a:r>
            <a:endParaRPr lang="en-US" sz="1600" dirty="0"/>
          </a:p>
          <a:p>
            <a:endParaRPr lang="en-US" sz="1600" dirty="0"/>
          </a:p>
        </p:txBody>
      </p:sp>
    </p:spTree>
    <p:extLst>
      <p:ext uri="{BB962C8B-B14F-4D97-AF65-F5344CB8AC3E}">
        <p14:creationId xmlns:p14="http://schemas.microsoft.com/office/powerpoint/2010/main" val="409350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441E16-6AD8-5D5F-4C75-4C3F1FF5AF2E}"/>
              </a:ext>
            </a:extLst>
          </p:cNvPr>
          <p:cNvSpPr txBox="1"/>
          <p:nvPr/>
        </p:nvSpPr>
        <p:spPr>
          <a:xfrm>
            <a:off x="528505" y="453004"/>
            <a:ext cx="8388992" cy="4678204"/>
          </a:xfrm>
          <a:prstGeom prst="rect">
            <a:avLst/>
          </a:prstGeom>
          <a:noFill/>
        </p:spPr>
        <p:txBody>
          <a:bodyPr wrap="square">
            <a:spAutoFit/>
          </a:bodyPr>
          <a:lstStyle/>
          <a:p>
            <a:r>
              <a:rPr lang="en-GB" sz="1400" b="1" i="0" u="none" strike="noStrike" cap="none" dirty="0">
                <a:solidFill>
                  <a:srgbClr val="434343"/>
                </a:solidFill>
                <a:latin typeface="Arial"/>
                <a:ea typeface="Arial"/>
                <a:cs typeface="Arial"/>
                <a:sym typeface="Arial"/>
              </a:rPr>
              <a:t>Part 4: Content Creation and Curation (Post creations, Designs/Video Editing, Ad Campaigns over Social Media and Email Ideation and Creation)</a:t>
            </a:r>
          </a:p>
          <a:p>
            <a:endParaRPr lang="en-GB" b="1" dirty="0">
              <a:solidFill>
                <a:srgbClr val="434343"/>
              </a:solidFill>
            </a:endParaRPr>
          </a:p>
          <a:p>
            <a:r>
              <a:rPr lang="en-GB" sz="1800" b="1" dirty="0">
                <a:solidFill>
                  <a:srgbClr val="434343"/>
                </a:solidFill>
              </a:rPr>
              <a:t>Format 3</a:t>
            </a:r>
            <a:r>
              <a:rPr lang="en-GB" sz="1800" dirty="0">
                <a:solidFill>
                  <a:srgbClr val="434343"/>
                </a:solidFill>
              </a:rPr>
              <a:t>: </a:t>
            </a:r>
            <a:r>
              <a:rPr lang="en-GB" sz="1600" dirty="0">
                <a:solidFill>
                  <a:srgbClr val="434343"/>
                </a:solidFill>
              </a:rPr>
              <a:t>Creative</a:t>
            </a:r>
            <a:r>
              <a:rPr lang="en-GB" sz="1800" dirty="0">
                <a:solidFill>
                  <a:srgbClr val="434343"/>
                </a:solidFill>
              </a:rPr>
              <a:t> </a:t>
            </a:r>
          </a:p>
          <a:p>
            <a:endParaRPr lang="en-GB" sz="1800" dirty="0">
              <a:solidFill>
                <a:srgbClr val="434343"/>
              </a:solidFill>
            </a:endParaRPr>
          </a:p>
          <a:p>
            <a:r>
              <a:rPr lang="en-GB" sz="1800" b="1" dirty="0">
                <a:solidFill>
                  <a:srgbClr val="434343"/>
                </a:solidFill>
              </a:rPr>
              <a:t>Aim </a:t>
            </a:r>
            <a:r>
              <a:rPr lang="en-GB" sz="1800" dirty="0">
                <a:solidFill>
                  <a:srgbClr val="434343"/>
                </a:solidFill>
              </a:rPr>
              <a:t>: </a:t>
            </a:r>
            <a:r>
              <a:rPr lang="en-GB" sz="1600" dirty="0">
                <a:solidFill>
                  <a:srgbClr val="434343"/>
                </a:solidFill>
              </a:rPr>
              <a:t>Brand awareness &amp; reach</a:t>
            </a:r>
          </a:p>
          <a:p>
            <a:endParaRPr lang="en-GB" sz="1800" dirty="0">
              <a:solidFill>
                <a:srgbClr val="434343"/>
              </a:solidFill>
            </a:endParaRPr>
          </a:p>
          <a:p>
            <a:r>
              <a:rPr lang="en-GB" sz="1800" b="1" dirty="0">
                <a:solidFill>
                  <a:srgbClr val="434343"/>
                </a:solidFill>
              </a:rPr>
              <a:t>Date</a:t>
            </a:r>
            <a:r>
              <a:rPr lang="en-GB" sz="1800" dirty="0">
                <a:solidFill>
                  <a:srgbClr val="434343"/>
                </a:solidFill>
              </a:rPr>
              <a:t> :  22</a:t>
            </a:r>
            <a:r>
              <a:rPr lang="en-GB" sz="1800" baseline="30000" dirty="0">
                <a:solidFill>
                  <a:srgbClr val="434343"/>
                </a:solidFill>
              </a:rPr>
              <a:t>nd</a:t>
            </a:r>
            <a:r>
              <a:rPr lang="en-GB" sz="1800" dirty="0">
                <a:solidFill>
                  <a:srgbClr val="434343"/>
                </a:solidFill>
              </a:rPr>
              <a:t> July 2023</a:t>
            </a:r>
          </a:p>
          <a:p>
            <a:endParaRPr lang="en-GB" sz="1800" dirty="0">
              <a:solidFill>
                <a:srgbClr val="434343"/>
              </a:solidFill>
            </a:endParaRPr>
          </a:p>
          <a:p>
            <a:r>
              <a:rPr lang="en-GB" sz="1800" b="1" dirty="0">
                <a:solidFill>
                  <a:srgbClr val="434343"/>
                </a:solidFill>
              </a:rPr>
              <a:t>Topic :</a:t>
            </a:r>
            <a:r>
              <a:rPr lang="en-GB" sz="1800" dirty="0">
                <a:solidFill>
                  <a:srgbClr val="434343"/>
                </a:solidFill>
              </a:rPr>
              <a:t> </a:t>
            </a:r>
            <a:r>
              <a:rPr lang="en-GB" sz="1800" dirty="0" err="1">
                <a:solidFill>
                  <a:srgbClr val="434343"/>
                </a:solidFill>
              </a:rPr>
              <a:t>Kissan</a:t>
            </a:r>
            <a:r>
              <a:rPr lang="en-GB" sz="1800" dirty="0">
                <a:solidFill>
                  <a:srgbClr val="434343"/>
                </a:solidFill>
              </a:rPr>
              <a:t> Jam</a:t>
            </a:r>
          </a:p>
          <a:p>
            <a:endParaRPr lang="en-GB" sz="1800" dirty="0">
              <a:solidFill>
                <a:srgbClr val="434343"/>
              </a:solidFill>
            </a:endParaRPr>
          </a:p>
          <a:p>
            <a:r>
              <a:rPr lang="en-GB" sz="1800" b="1" dirty="0">
                <a:solidFill>
                  <a:srgbClr val="434343"/>
                </a:solidFill>
              </a:rPr>
              <a:t>Meme </a:t>
            </a:r>
            <a:r>
              <a:rPr lang="en-GB" sz="1800" dirty="0">
                <a:solidFill>
                  <a:srgbClr val="434343"/>
                </a:solidFill>
              </a:rPr>
              <a:t>: </a:t>
            </a:r>
          </a:p>
          <a:p>
            <a:endParaRPr lang="en-GB" sz="1800" dirty="0">
              <a:solidFill>
                <a:srgbClr val="434343"/>
              </a:solidFill>
            </a:endParaRPr>
          </a:p>
          <a:p>
            <a:endParaRPr lang="en-GB" sz="1600" dirty="0">
              <a:solidFill>
                <a:srgbClr val="434343"/>
              </a:solidFill>
            </a:endParaRPr>
          </a:p>
          <a:p>
            <a:endParaRPr lang="en-GB" sz="1800" dirty="0">
              <a:solidFill>
                <a:srgbClr val="434343"/>
              </a:solidFill>
            </a:endParaRPr>
          </a:p>
          <a:p>
            <a:endParaRPr lang="en-GB" b="1" dirty="0">
              <a:solidFill>
                <a:srgbClr val="434343"/>
              </a:solidFill>
            </a:endParaRPr>
          </a:p>
          <a:p>
            <a:endParaRPr lang="en-GB" sz="1400" b="1" dirty="0">
              <a:solidFill>
                <a:srgbClr val="434343"/>
              </a:solidFill>
            </a:endParaRPr>
          </a:p>
          <a:p>
            <a:endParaRPr lang="en-US" sz="1400" dirty="0"/>
          </a:p>
        </p:txBody>
      </p:sp>
      <p:pic>
        <p:nvPicPr>
          <p:cNvPr id="4" name="Picture 3">
            <a:extLst>
              <a:ext uri="{FF2B5EF4-FFF2-40B4-BE49-F238E27FC236}">
                <a16:creationId xmlns:a16="http://schemas.microsoft.com/office/drawing/2014/main" id="{75AF871D-22EE-A593-2394-E9AE20421D0F}"/>
              </a:ext>
            </a:extLst>
          </p:cNvPr>
          <p:cNvPicPr>
            <a:picLocks noChangeAspect="1"/>
          </p:cNvPicPr>
          <p:nvPr/>
        </p:nvPicPr>
        <p:blipFill>
          <a:blip r:embed="rId2"/>
          <a:stretch>
            <a:fillRect/>
          </a:stretch>
        </p:blipFill>
        <p:spPr>
          <a:xfrm>
            <a:off x="4429387" y="1705541"/>
            <a:ext cx="2836580" cy="2831328"/>
          </a:xfrm>
          <a:prstGeom prst="rect">
            <a:avLst/>
          </a:prstGeom>
        </p:spPr>
      </p:pic>
    </p:spTree>
    <p:extLst>
      <p:ext uri="{BB962C8B-B14F-4D97-AF65-F5344CB8AC3E}">
        <p14:creationId xmlns:p14="http://schemas.microsoft.com/office/powerpoint/2010/main" val="3219140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p:nvPr/>
        </p:nvSpPr>
        <p:spPr>
          <a:xfrm>
            <a:off x="112825" y="1891050"/>
            <a:ext cx="8948700" cy="2225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endParaRPr sz="1300" b="0" i="0" u="none" strike="noStrike" cap="none">
              <a:solidFill>
                <a:srgbClr val="0E101A"/>
              </a:solidFill>
              <a:latin typeface="Arial"/>
              <a:ea typeface="Arial"/>
              <a:cs typeface="Arial"/>
              <a:sym typeface="Arial"/>
            </a:endParaRPr>
          </a:p>
          <a:p>
            <a:pPr marL="457200" marR="0" lvl="0" indent="0" algn="l" rtl="0">
              <a:lnSpc>
                <a:spcPct val="115000"/>
              </a:lnSpc>
              <a:spcBef>
                <a:spcPts val="0"/>
              </a:spcBef>
              <a:spcAft>
                <a:spcPts val="0"/>
              </a:spcAft>
              <a:buClr>
                <a:srgbClr val="000000"/>
              </a:buClr>
              <a:buSzPts val="1300"/>
              <a:buFont typeface="Arial"/>
              <a:buNone/>
            </a:pPr>
            <a:r>
              <a:rPr lang="en-GB" sz="1300" b="0" i="0" u="none" strike="noStrike" cap="none">
                <a:solidFill>
                  <a:srgbClr val="0E101A"/>
                </a:solidFill>
                <a:latin typeface="Arial"/>
                <a:ea typeface="Arial"/>
                <a:cs typeface="Arial"/>
                <a:sym typeface="Arial"/>
              </a:rPr>
              <a:t>Utilize the Stories feature on Instagram for three consecutive days. Share behind-the-scenes glimpses, polls, quizzes, or sneak peeks etc to encourage audience participation. Once uploaded use the story highlight feature on Instagram and save the 3 story with an appropriate name for each.</a:t>
            </a:r>
            <a:br>
              <a:rPr lang="en-GB" sz="1300" b="0" i="0" u="none" strike="noStrike" cap="none">
                <a:solidFill>
                  <a:srgbClr val="0E101A"/>
                </a:solidFill>
                <a:latin typeface="Arial"/>
                <a:ea typeface="Arial"/>
                <a:cs typeface="Arial"/>
                <a:sym typeface="Arial"/>
              </a:rPr>
            </a:br>
            <a:br>
              <a:rPr lang="en-GB" sz="1300" b="0" i="0" u="none" strike="noStrike" cap="none">
                <a:solidFill>
                  <a:srgbClr val="0E101A"/>
                </a:solidFill>
                <a:latin typeface="Arial"/>
                <a:ea typeface="Arial"/>
                <a:cs typeface="Arial"/>
                <a:sym typeface="Arial"/>
              </a:rPr>
            </a:br>
            <a:r>
              <a:rPr lang="en-GB" sz="1300" b="1" i="0" u="none" strike="noStrike" cap="none">
                <a:solidFill>
                  <a:srgbClr val="0E101A"/>
                </a:solidFill>
                <a:latin typeface="Arial"/>
                <a:ea typeface="Arial"/>
                <a:cs typeface="Arial"/>
                <a:sym typeface="Arial"/>
              </a:rPr>
              <a:t>Note:</a:t>
            </a:r>
            <a:br>
              <a:rPr lang="en-GB" sz="1300" b="0" i="0" u="none" strike="noStrike" cap="none">
                <a:solidFill>
                  <a:srgbClr val="0E101A"/>
                </a:solidFill>
                <a:latin typeface="Arial"/>
                <a:ea typeface="Arial"/>
                <a:cs typeface="Arial"/>
                <a:sym typeface="Arial"/>
              </a:rPr>
            </a:br>
            <a:r>
              <a:rPr lang="en-GB" sz="1300" b="0" i="0" u="none" strike="noStrike" cap="none">
                <a:solidFill>
                  <a:srgbClr val="0E101A"/>
                </a:solidFill>
                <a:latin typeface="Arial"/>
                <a:ea typeface="Arial"/>
                <a:cs typeface="Arial"/>
                <a:sym typeface="Arial"/>
              </a:rPr>
              <a:t>Once done monitor the performance of the posts and Stories using the insight tool and analyze the engagement metrics (likes, comments, shares, impressions, etc.). Based on the analysis, mention the strategies and areas for improvement. </a:t>
            </a:r>
            <a:endParaRPr sz="1300" b="0" i="0" u="none" strike="noStrike" cap="none">
              <a:solidFill>
                <a:srgbClr val="0E101A"/>
              </a:solidFill>
              <a:latin typeface="Arial"/>
              <a:ea typeface="Arial"/>
              <a:cs typeface="Arial"/>
              <a:sym typeface="Arial"/>
            </a:endParaRPr>
          </a:p>
        </p:txBody>
      </p:sp>
      <p:sp>
        <p:nvSpPr>
          <p:cNvPr id="116" name="Google Shape;116;p23"/>
          <p:cNvSpPr txBox="1"/>
          <p:nvPr/>
        </p:nvSpPr>
        <p:spPr>
          <a:xfrm>
            <a:off x="766950" y="1281450"/>
            <a:ext cx="7610100" cy="111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900"/>
              <a:buFont typeface="Arial"/>
              <a:buNone/>
            </a:pPr>
            <a:r>
              <a:rPr lang="en-GB" sz="2900" b="1" i="0" u="none" strike="noStrike" cap="none">
                <a:solidFill>
                  <a:srgbClr val="434343"/>
                </a:solidFill>
                <a:latin typeface="Arial"/>
                <a:ea typeface="Arial"/>
                <a:cs typeface="Arial"/>
                <a:sym typeface="Arial"/>
              </a:rPr>
              <a:t>Instagram Story</a:t>
            </a:r>
            <a:endParaRPr sz="2900" b="1"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Arial"/>
              <a:ea typeface="Arial"/>
              <a:cs typeface="Arial"/>
              <a:sym typeface="Arial"/>
            </a:endParaRPr>
          </a:p>
        </p:txBody>
      </p:sp>
      <p:sp>
        <p:nvSpPr>
          <p:cNvPr id="117" name="Google Shape;117;p23"/>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Part 4: Content Creation and Curation (Post creations, Designs/Video Editing, Ad Campaigns over Social Media and Email Ideation and Creation)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9AE0F-0ACF-9E57-4F1F-43F8C5BF0D8F}"/>
              </a:ext>
            </a:extLst>
          </p:cNvPr>
          <p:cNvSpPr txBox="1"/>
          <p:nvPr/>
        </p:nvSpPr>
        <p:spPr>
          <a:xfrm>
            <a:off x="323850" y="246162"/>
            <a:ext cx="8623300" cy="4185761"/>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tx1"/>
                </a:solidFill>
                <a:effectLst/>
                <a:latin typeface="Google Sans"/>
              </a:rPr>
              <a:t>Founder</a:t>
            </a:r>
            <a:r>
              <a:rPr lang="en-US" b="0" i="0" dirty="0">
                <a:solidFill>
                  <a:srgbClr val="E2EEFF"/>
                </a:solidFill>
                <a:effectLst/>
                <a:latin typeface="Google Sans"/>
              </a:rPr>
              <a:t> </a:t>
            </a:r>
            <a:r>
              <a:rPr lang="en-US" b="0" i="0" dirty="0">
                <a:solidFill>
                  <a:schemeClr val="tx1"/>
                </a:solidFill>
                <a:effectLst/>
                <a:latin typeface="Google Sans"/>
              </a:rPr>
              <a:t>:</a:t>
            </a:r>
            <a:r>
              <a:rPr lang="en-US" b="0" i="0" dirty="0">
                <a:solidFill>
                  <a:srgbClr val="E2EEFF"/>
                </a:solidFill>
                <a:effectLst/>
                <a:latin typeface="Google Sans"/>
              </a:rPr>
              <a:t> </a:t>
            </a:r>
            <a:r>
              <a:rPr lang="en-US" b="0" i="0" dirty="0">
                <a:solidFill>
                  <a:schemeClr val="tx1"/>
                </a:solidFill>
                <a:effectLst/>
                <a:latin typeface="Google Sans"/>
              </a:rPr>
              <a:t>The UB group, under the Late </a:t>
            </a:r>
            <a:r>
              <a:rPr lang="en-US" b="0" i="0" dirty="0" err="1">
                <a:solidFill>
                  <a:schemeClr val="tx1"/>
                </a:solidFill>
                <a:effectLst/>
                <a:latin typeface="Google Sans"/>
              </a:rPr>
              <a:t>Vittal</a:t>
            </a:r>
            <a:r>
              <a:rPr lang="en-US" b="0" i="0" dirty="0">
                <a:solidFill>
                  <a:schemeClr val="tx1"/>
                </a:solidFill>
                <a:effectLst/>
                <a:latin typeface="Google Sans"/>
              </a:rPr>
              <a:t> Mallya </a:t>
            </a:r>
          </a:p>
          <a:p>
            <a:endParaRPr lang="en-US" b="0" i="0" dirty="0">
              <a:solidFill>
                <a:schemeClr val="tx1"/>
              </a:solidFill>
              <a:effectLst/>
              <a:latin typeface="Google Sans"/>
            </a:endParaRPr>
          </a:p>
          <a:p>
            <a:pPr marL="285750" indent="-285750">
              <a:buFont typeface="Arial" panose="020B0604020202020204" pitchFamily="34" charset="0"/>
              <a:buChar char="•"/>
            </a:pPr>
            <a:r>
              <a:rPr lang="en-US" b="1" dirty="0">
                <a:solidFill>
                  <a:schemeClr val="tx1"/>
                </a:solidFill>
                <a:latin typeface="Google Sans"/>
              </a:rPr>
              <a:t>Founded Year </a:t>
            </a:r>
            <a:r>
              <a:rPr lang="en-US" dirty="0">
                <a:solidFill>
                  <a:schemeClr val="tx1"/>
                </a:solidFill>
                <a:latin typeface="Google Sans"/>
              </a:rPr>
              <a:t>:  1950</a:t>
            </a:r>
          </a:p>
          <a:p>
            <a:pPr marL="285750" indent="-285750">
              <a:buFont typeface="Arial" panose="020B0604020202020204" pitchFamily="34" charset="0"/>
              <a:buChar char="•"/>
            </a:pPr>
            <a:endParaRPr lang="en-US" dirty="0">
              <a:solidFill>
                <a:schemeClr val="tx1"/>
              </a:solidFill>
              <a:latin typeface="Google Sans"/>
            </a:endParaRPr>
          </a:p>
          <a:p>
            <a:pPr marL="285750" indent="-285750">
              <a:buFont typeface="Arial" panose="020B0604020202020204" pitchFamily="34" charset="0"/>
              <a:buChar char="•"/>
            </a:pPr>
            <a:r>
              <a:rPr lang="en-US" b="1" dirty="0">
                <a:solidFill>
                  <a:schemeClr val="tx1"/>
                </a:solidFill>
                <a:latin typeface="Google Sans"/>
              </a:rPr>
              <a:t>Official Website : </a:t>
            </a:r>
            <a:r>
              <a:rPr lang="en-US" b="1" dirty="0">
                <a:solidFill>
                  <a:schemeClr val="tx1"/>
                </a:solidFill>
                <a:latin typeface="Google Sans"/>
                <a:hlinkClick r:id="rId2"/>
              </a:rPr>
              <a:t>https://www.kissan.in/</a:t>
            </a:r>
            <a:endParaRPr lang="en-US" b="1" dirty="0">
              <a:solidFill>
                <a:schemeClr val="tx1"/>
              </a:solidFill>
              <a:latin typeface="Google Sans"/>
            </a:endParaRPr>
          </a:p>
          <a:p>
            <a:pPr marL="285750" indent="-285750">
              <a:buFont typeface="Arial" panose="020B0604020202020204" pitchFamily="34" charset="0"/>
              <a:buChar char="•"/>
            </a:pPr>
            <a:endParaRPr lang="en-US" b="1" dirty="0">
              <a:solidFill>
                <a:schemeClr val="tx1"/>
              </a:solidFill>
              <a:latin typeface="Google Sans"/>
            </a:endParaRPr>
          </a:p>
          <a:p>
            <a:pPr marL="0" lvl="0" indent="0" algn="l" rtl="0">
              <a:spcBef>
                <a:spcPts val="0"/>
              </a:spcBef>
              <a:spcAft>
                <a:spcPts val="0"/>
              </a:spcAft>
              <a:buNone/>
            </a:pPr>
            <a:r>
              <a:rPr lang="en-US" b="1" dirty="0"/>
              <a:t>Mission : </a:t>
            </a:r>
            <a:r>
              <a:rPr lang="en-US" dirty="0"/>
              <a:t>O</a:t>
            </a:r>
            <a:r>
              <a:rPr lang="en-US" sz="1400" dirty="0"/>
              <a:t>ur mission is to provide wholesome and delicious food products that bring joy to people's lives while promoting health, sustainability, and community engagement. We are committed to sourcing high-quality ingredients and utilizing responsible farming practices to ensure the integrity of our products. Our aim is to create a positive impact on the well-being of individuals and the environment, while fostering meaningful connections with our consumers and the communities we serve.“</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b="1" dirty="0"/>
              <a:t>Values : </a:t>
            </a:r>
            <a:r>
              <a:rPr lang="en-US" sz="1400" dirty="0"/>
              <a:t>quality, health and well-being , sustainability, transparency, community engagement ,innovation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USP : </a:t>
            </a:r>
            <a:r>
              <a:rPr lang="en-US" sz="1400" b="0" i="0" dirty="0" err="1">
                <a:solidFill>
                  <a:schemeClr val="tx1"/>
                </a:solidFill>
                <a:effectLst/>
                <a:latin typeface="Söhne"/>
              </a:rPr>
              <a:t>Kissan's</a:t>
            </a:r>
            <a:r>
              <a:rPr lang="en-US" sz="1400" b="0" i="0" dirty="0">
                <a:solidFill>
                  <a:schemeClr val="tx1"/>
                </a:solidFill>
                <a:effectLst/>
                <a:latin typeface="Söhne"/>
              </a:rPr>
              <a:t> USP should align with its target audience's preferences and needs. Conducting market research and understanding consumer insights will help identify the most compelling USP that resonates with the brand's customers and sets it apart from competitors.</a:t>
            </a:r>
            <a:endParaRPr lang="en-US" sz="1400" b="1" dirty="0">
              <a:solidFill>
                <a:schemeClr val="tx1"/>
              </a:solidFill>
            </a:endParaRPr>
          </a:p>
          <a:p>
            <a:pPr marL="0" lvl="0" indent="0" algn="l" rtl="0">
              <a:spcBef>
                <a:spcPts val="0"/>
              </a:spcBef>
              <a:spcAft>
                <a:spcPts val="0"/>
              </a:spcAft>
              <a:buNone/>
            </a:pPr>
            <a:endParaRPr lang="en-US" dirty="0">
              <a:solidFill>
                <a:schemeClr val="tx2">
                  <a:lumMod val="50000"/>
                </a:schemeClr>
              </a:solidFill>
            </a:endParaRPr>
          </a:p>
          <a:p>
            <a:endParaRPr lang="en-IN" b="1" dirty="0">
              <a:solidFill>
                <a:schemeClr val="tx1"/>
              </a:solidFill>
            </a:endParaRPr>
          </a:p>
        </p:txBody>
      </p:sp>
    </p:spTree>
    <p:extLst>
      <p:ext uri="{BB962C8B-B14F-4D97-AF65-F5344CB8AC3E}">
        <p14:creationId xmlns:p14="http://schemas.microsoft.com/office/powerpoint/2010/main" val="1161508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E5A904-5C0D-022C-D6A1-D7483A054758}"/>
              </a:ext>
            </a:extLst>
          </p:cNvPr>
          <p:cNvPicPr>
            <a:picLocks noChangeAspect="1"/>
          </p:cNvPicPr>
          <p:nvPr/>
        </p:nvPicPr>
        <p:blipFill>
          <a:blip r:embed="rId2"/>
          <a:stretch>
            <a:fillRect/>
          </a:stretch>
        </p:blipFill>
        <p:spPr>
          <a:xfrm>
            <a:off x="216391" y="119409"/>
            <a:ext cx="2663211" cy="473690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5" name="Picture 4">
            <a:extLst>
              <a:ext uri="{FF2B5EF4-FFF2-40B4-BE49-F238E27FC236}">
                <a16:creationId xmlns:a16="http://schemas.microsoft.com/office/drawing/2014/main" id="{31164C2D-F03F-6CCC-C0F1-AF8527C493EB}"/>
              </a:ext>
            </a:extLst>
          </p:cNvPr>
          <p:cNvPicPr>
            <a:picLocks noChangeAspect="1"/>
          </p:cNvPicPr>
          <p:nvPr/>
        </p:nvPicPr>
        <p:blipFill>
          <a:blip r:embed="rId3"/>
          <a:stretch>
            <a:fillRect/>
          </a:stretch>
        </p:blipFill>
        <p:spPr>
          <a:xfrm>
            <a:off x="3208536" y="205603"/>
            <a:ext cx="2663211" cy="473459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4" name="Picture 3">
            <a:extLst>
              <a:ext uri="{FF2B5EF4-FFF2-40B4-BE49-F238E27FC236}">
                <a16:creationId xmlns:a16="http://schemas.microsoft.com/office/drawing/2014/main" id="{223785D9-52E2-2522-4B31-FDF9FFED0C7B}"/>
              </a:ext>
            </a:extLst>
          </p:cNvPr>
          <p:cNvPicPr>
            <a:picLocks noChangeAspect="1"/>
          </p:cNvPicPr>
          <p:nvPr/>
        </p:nvPicPr>
        <p:blipFill>
          <a:blip r:embed="rId4"/>
          <a:stretch>
            <a:fillRect/>
          </a:stretch>
        </p:blipFill>
        <p:spPr>
          <a:xfrm>
            <a:off x="6264399" y="309474"/>
            <a:ext cx="2544041" cy="4522738"/>
          </a:xfrm>
          <a:prstGeom prst="rect">
            <a:avLst/>
          </a:prstGeom>
          <a:scene3d>
            <a:camera prst="orthographicFront"/>
            <a:lightRig rig="threePt" dir="t"/>
          </a:scene3d>
          <a:sp3d>
            <a:bevelT w="165100" prst="coolSlant"/>
          </a:sp3d>
        </p:spPr>
      </p:pic>
    </p:spTree>
    <p:extLst>
      <p:ext uri="{BB962C8B-B14F-4D97-AF65-F5344CB8AC3E}">
        <p14:creationId xmlns:p14="http://schemas.microsoft.com/office/powerpoint/2010/main" val="380968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Part 4: Content Creation and Curation (Post creations, Designs/Video Editing, Ad Campaigns over Social Media and Email Ideation and Creation) </a:t>
            </a:r>
            <a:endParaRPr sz="1400" b="0" i="0" u="none" strike="noStrike" cap="none">
              <a:solidFill>
                <a:srgbClr val="000000"/>
              </a:solidFill>
              <a:latin typeface="Arial"/>
              <a:ea typeface="Arial"/>
              <a:cs typeface="Arial"/>
              <a:sym typeface="Arial"/>
            </a:endParaRPr>
          </a:p>
        </p:txBody>
      </p:sp>
      <p:sp>
        <p:nvSpPr>
          <p:cNvPr id="123" name="Google Shape;123;p24"/>
          <p:cNvSpPr txBox="1"/>
          <p:nvPr/>
        </p:nvSpPr>
        <p:spPr>
          <a:xfrm>
            <a:off x="478200" y="1849249"/>
            <a:ext cx="8665800" cy="178507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Design Tools Familiarization (use Canva for creating visually appealing graphics)</a:t>
            </a:r>
            <a:endParaRPr sz="1400" b="0" i="0" u="none" strike="noStrike" cap="none" dirty="0">
              <a:solidFill>
                <a:srgbClr val="000000"/>
              </a:solidFill>
              <a:latin typeface="Arial"/>
              <a:ea typeface="Arial"/>
              <a:cs typeface="Arial"/>
              <a:sym typeface="Arial"/>
            </a:endParaRPr>
          </a:p>
          <a:p>
            <a:pPr marL="457200" lvl="0" indent="-317500">
              <a:buSzPts val="1400"/>
              <a:buFont typeface="Arial"/>
              <a:buChar char="●"/>
            </a:pPr>
            <a:r>
              <a:rPr lang="en-GB" sz="1400" b="1" i="0" u="none" strike="noStrike" cap="none" dirty="0">
                <a:solidFill>
                  <a:srgbClr val="000000"/>
                </a:solidFill>
                <a:latin typeface="Arial"/>
                <a:ea typeface="Arial"/>
                <a:cs typeface="Arial"/>
                <a:sym typeface="Arial"/>
              </a:rPr>
              <a:t>Video Creation:</a:t>
            </a:r>
            <a:r>
              <a:rPr lang="en-GB" sz="1400" b="0" i="0" u="none" strike="noStrike" cap="none" dirty="0">
                <a:solidFill>
                  <a:srgbClr val="000000"/>
                </a:solidFill>
                <a:latin typeface="Arial"/>
                <a:ea typeface="Arial"/>
                <a:cs typeface="Arial"/>
                <a:sym typeface="Arial"/>
              </a:rPr>
              <a:t> Utilize VN or any video editor of your choice to create videos related to the chosen topic.</a:t>
            </a:r>
            <a:r>
              <a:rPr lang="en-US" dirty="0">
                <a:solidFill>
                  <a:srgbClr val="555555"/>
                </a:solidFill>
                <a:latin typeface="proxima-nova"/>
              </a:rPr>
              <a:t>  </a:t>
            </a:r>
          </a:p>
          <a:p>
            <a:pPr marL="139700" lvl="0">
              <a:buSzPts val="1400"/>
            </a:pPr>
            <a:r>
              <a:rPr lang="en-US" sz="1600" b="0" i="0" dirty="0">
                <a:solidFill>
                  <a:srgbClr val="555555"/>
                </a:solidFill>
                <a:effectLst/>
                <a:latin typeface="proxima-nova"/>
              </a:rPr>
              <a:t>The UB group, under the Late </a:t>
            </a:r>
            <a:r>
              <a:rPr lang="en-US" sz="1600" i="0" dirty="0" err="1">
                <a:solidFill>
                  <a:schemeClr val="accent1">
                    <a:lumMod val="75000"/>
                  </a:schemeClr>
                </a:solidFill>
                <a:effectLst/>
                <a:latin typeface="proxima-nova"/>
              </a:rPr>
              <a:t>Vittal</a:t>
            </a:r>
            <a:r>
              <a:rPr lang="en-US" sz="1600" i="0" dirty="0">
                <a:solidFill>
                  <a:schemeClr val="accent1">
                    <a:lumMod val="75000"/>
                  </a:schemeClr>
                </a:solidFill>
                <a:effectLst/>
                <a:latin typeface="proxima-nova"/>
              </a:rPr>
              <a:t> Mallya </a:t>
            </a:r>
            <a:r>
              <a:rPr lang="en-US" sz="1600" b="0" i="0" dirty="0">
                <a:solidFill>
                  <a:srgbClr val="555555"/>
                </a:solidFill>
                <a:effectLst/>
                <a:latin typeface="proxima-nova"/>
              </a:rPr>
              <a:t>then, acquired </a:t>
            </a:r>
            <a:r>
              <a:rPr lang="en-US" sz="1600" b="0" i="0" dirty="0" err="1">
                <a:solidFill>
                  <a:schemeClr val="accent1">
                    <a:lumMod val="75000"/>
                  </a:schemeClr>
                </a:solidFill>
                <a:effectLst/>
                <a:latin typeface="proxima-nova"/>
              </a:rPr>
              <a:t>Kissan</a:t>
            </a:r>
            <a:r>
              <a:rPr lang="en-US" sz="1600" b="0" i="0" dirty="0">
                <a:solidFill>
                  <a:srgbClr val="555555"/>
                </a:solidFill>
                <a:effectLst/>
                <a:latin typeface="proxima-nova"/>
              </a:rPr>
              <a:t> from Mitchell Bros. in the year </a:t>
            </a:r>
            <a:r>
              <a:rPr lang="en-US" sz="1600" b="0" i="0" dirty="0">
                <a:solidFill>
                  <a:schemeClr val="accent1">
                    <a:lumMod val="75000"/>
                  </a:schemeClr>
                </a:solidFill>
                <a:effectLst/>
                <a:latin typeface="proxima-nova"/>
              </a:rPr>
              <a:t>1950</a:t>
            </a:r>
            <a:r>
              <a:rPr lang="en-US" sz="1600" b="0" i="0" dirty="0">
                <a:solidFill>
                  <a:srgbClr val="555555"/>
                </a:solidFill>
                <a:effectLst/>
                <a:latin typeface="proxima-nova"/>
              </a:rPr>
              <a:t>. In </a:t>
            </a:r>
            <a:r>
              <a:rPr lang="en-US" sz="1600" b="0" i="0" dirty="0">
                <a:solidFill>
                  <a:schemeClr val="accent1">
                    <a:lumMod val="75000"/>
                  </a:schemeClr>
                </a:solidFill>
                <a:effectLst/>
                <a:latin typeface="proxima-nova"/>
              </a:rPr>
              <a:t>1993, </a:t>
            </a:r>
            <a:r>
              <a:rPr lang="en-US" sz="1600" b="0" i="0" dirty="0" err="1">
                <a:solidFill>
                  <a:schemeClr val="accent1">
                    <a:lumMod val="75000"/>
                  </a:schemeClr>
                </a:solidFill>
                <a:effectLst/>
                <a:latin typeface="proxima-nova"/>
              </a:rPr>
              <a:t>Kissan</a:t>
            </a:r>
            <a:r>
              <a:rPr lang="en-US" sz="1600" b="0" i="0" dirty="0">
                <a:solidFill>
                  <a:schemeClr val="accent1">
                    <a:lumMod val="75000"/>
                  </a:schemeClr>
                </a:solidFill>
                <a:effectLst/>
                <a:latin typeface="proxima-nova"/>
              </a:rPr>
              <a:t> </a:t>
            </a:r>
            <a:r>
              <a:rPr lang="en-US" sz="1600" b="0" i="0" dirty="0">
                <a:solidFill>
                  <a:srgbClr val="555555"/>
                </a:solidFill>
                <a:effectLst/>
                <a:latin typeface="proxima-nova"/>
              </a:rPr>
              <a:t>was acquired by Brooke Bond India and is now an integral part of </a:t>
            </a:r>
            <a:r>
              <a:rPr lang="en-US" sz="1600" b="0" i="0" dirty="0">
                <a:solidFill>
                  <a:schemeClr val="accent1">
                    <a:lumMod val="75000"/>
                  </a:schemeClr>
                </a:solidFill>
                <a:effectLst/>
                <a:latin typeface="proxima-nova"/>
              </a:rPr>
              <a:t>Hindustan Unilever Limited (HUL)</a:t>
            </a:r>
            <a:endParaRPr sz="1600" b="0" i="0" u="none" strike="noStrike" cap="none" dirty="0">
              <a:solidFill>
                <a:schemeClr val="accent1">
                  <a:lumMod val="75000"/>
                </a:schemeClr>
              </a:solidFill>
              <a:latin typeface="Arial"/>
              <a:ea typeface="Arial"/>
              <a:cs typeface="Arial"/>
              <a:sym typeface="Arial"/>
            </a:endParaRPr>
          </a:p>
        </p:txBody>
      </p:sp>
      <p:sp>
        <p:nvSpPr>
          <p:cNvPr id="124" name="Google Shape;124;p24"/>
          <p:cNvSpPr txBox="1"/>
          <p:nvPr/>
        </p:nvSpPr>
        <p:spPr>
          <a:xfrm>
            <a:off x="1004017" y="1046379"/>
            <a:ext cx="7529762" cy="1113351"/>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2900"/>
              <a:buFont typeface="Arial"/>
              <a:buNone/>
            </a:pPr>
            <a:r>
              <a:rPr lang="en-GB" sz="2900" b="1" i="0" u="none" strike="noStrike" cap="none" dirty="0">
                <a:solidFill>
                  <a:srgbClr val="434343"/>
                </a:solidFill>
                <a:latin typeface="Arial"/>
                <a:ea typeface="Arial"/>
                <a:cs typeface="Arial"/>
                <a:sym typeface="Arial"/>
              </a:rPr>
              <a:t>Designs/Video Editing</a:t>
            </a:r>
            <a:endParaRPr sz="2900" b="1" i="0" u="none" strike="noStrike" cap="none" dirty="0">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700"/>
              <a:buFont typeface="Arial"/>
              <a:buNone/>
            </a:pPr>
            <a:endParaRPr sz="27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E6EE92E0-C1C7-C071-63F0-604C34B207D3}"/>
              </a:ext>
            </a:extLst>
          </p:cNvPr>
          <p:cNvSpPr txBox="1"/>
          <p:nvPr/>
        </p:nvSpPr>
        <p:spPr>
          <a:xfrm rot="10800000" flipV="1">
            <a:off x="712601" y="3556964"/>
            <a:ext cx="8344581" cy="338554"/>
          </a:xfrm>
          <a:prstGeom prst="rect">
            <a:avLst/>
          </a:prstGeom>
          <a:noFill/>
        </p:spPr>
        <p:txBody>
          <a:bodyPr wrap="square">
            <a:spAutoFit/>
          </a:bodyPr>
          <a:lstStyle/>
          <a:p>
            <a:r>
              <a:rPr lang="en-US" sz="1600" b="1">
                <a:solidFill>
                  <a:schemeClr val="tx1"/>
                </a:solidFill>
                <a:latin typeface="proxima-nova"/>
              </a:rPr>
              <a:t>KISSAN AD VIDEO LINK :</a:t>
            </a:r>
            <a:endParaRPr lang="en-US" sz="1600" b="1" dirty="0">
              <a:solidFill>
                <a:schemeClr val="tx1"/>
              </a:solidFill>
            </a:endParaRPr>
          </a:p>
        </p:txBody>
      </p:sp>
      <p:sp>
        <p:nvSpPr>
          <p:cNvPr id="9" name="TextBox 8">
            <a:extLst>
              <a:ext uri="{FF2B5EF4-FFF2-40B4-BE49-F238E27FC236}">
                <a16:creationId xmlns:a16="http://schemas.microsoft.com/office/drawing/2014/main" id="{B8D5E2E7-F679-5734-3F04-D1501E23CBB4}"/>
              </a:ext>
            </a:extLst>
          </p:cNvPr>
          <p:cNvSpPr txBox="1"/>
          <p:nvPr/>
        </p:nvSpPr>
        <p:spPr>
          <a:xfrm>
            <a:off x="625783" y="3895519"/>
            <a:ext cx="6503151" cy="954107"/>
          </a:xfrm>
          <a:prstGeom prst="rect">
            <a:avLst/>
          </a:prstGeom>
          <a:noFill/>
        </p:spPr>
        <p:txBody>
          <a:bodyPr wrap="square">
            <a:spAutoFit/>
          </a:bodyPr>
          <a:lstStyle/>
          <a:p>
            <a:r>
              <a:rPr lang="en-US" dirty="0">
                <a:hlinkClick r:id="rId3"/>
              </a:rPr>
              <a:t>https://youtu.be/cjYRWCS7nJk</a:t>
            </a:r>
            <a:r>
              <a:rPr lang="en-US" dirty="0"/>
              <a:t> </a:t>
            </a:r>
          </a:p>
          <a:p>
            <a:endParaRPr lang="en-US" dirty="0"/>
          </a:p>
          <a:p>
            <a:r>
              <a:rPr lang="en-US" dirty="0"/>
              <a:t>By using </a:t>
            </a:r>
            <a:r>
              <a:rPr lang="en-US" dirty="0" err="1"/>
              <a:t>canva</a:t>
            </a:r>
            <a:r>
              <a:rPr lang="en-US" dirty="0"/>
              <a:t> and video editing apps are used to develop the video for </a:t>
            </a:r>
            <a:r>
              <a:rPr lang="en-US" dirty="0" err="1"/>
              <a:t>kissan</a:t>
            </a:r>
            <a:r>
              <a:rPr lang="en-US" dirty="0"/>
              <a:t> add  and uploaded in different platforms to reach them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B5E3-857D-E1E4-195F-5519DEB43671}"/>
              </a:ext>
            </a:extLst>
          </p:cNvPr>
          <p:cNvSpPr>
            <a:spLocks noGrp="1"/>
          </p:cNvSpPr>
          <p:nvPr>
            <p:ph type="title"/>
          </p:nvPr>
        </p:nvSpPr>
        <p:spPr>
          <a:xfrm>
            <a:off x="320167" y="84667"/>
            <a:ext cx="8290433" cy="770468"/>
          </a:xfrm>
        </p:spPr>
        <p:txBody>
          <a:bodyPr>
            <a:normAutofit fontScale="90000"/>
          </a:bodyPr>
          <a:lstStyle/>
          <a:p>
            <a:br>
              <a:rPr lang="en-US" sz="2800" dirty="0"/>
            </a:br>
            <a:r>
              <a:rPr lang="en-US" sz="2800" dirty="0"/>
              <a:t>     </a:t>
            </a:r>
            <a:r>
              <a:rPr lang="en-US" sz="2400" dirty="0"/>
              <a:t>MAKING THE VIDEO FOR KISSAN ADD</a:t>
            </a:r>
            <a:br>
              <a:rPr lang="en-US" sz="2400" dirty="0"/>
            </a:br>
            <a:endParaRPr lang="en-US" sz="2400" dirty="0"/>
          </a:p>
        </p:txBody>
      </p:sp>
      <p:sp>
        <p:nvSpPr>
          <p:cNvPr id="4" name="TextBox 3">
            <a:extLst>
              <a:ext uri="{FF2B5EF4-FFF2-40B4-BE49-F238E27FC236}">
                <a16:creationId xmlns:a16="http://schemas.microsoft.com/office/drawing/2014/main" id="{B8E2559B-0F6E-5B1C-BF88-C123C5A789EC}"/>
              </a:ext>
            </a:extLst>
          </p:cNvPr>
          <p:cNvSpPr txBox="1"/>
          <p:nvPr/>
        </p:nvSpPr>
        <p:spPr>
          <a:xfrm>
            <a:off x="320166" y="929844"/>
            <a:ext cx="5758901" cy="2893100"/>
          </a:xfrm>
          <a:prstGeom prst="rect">
            <a:avLst/>
          </a:prstGeom>
          <a:noFill/>
        </p:spPr>
        <p:txBody>
          <a:bodyPr wrap="square">
            <a:spAutoFit/>
          </a:bodyPr>
          <a:lstStyle/>
          <a:p>
            <a:r>
              <a:rPr lang="en-US" dirty="0"/>
              <a:t>The video production process consist of three main steps </a:t>
            </a:r>
          </a:p>
          <a:p>
            <a:r>
              <a:rPr lang="en-US" dirty="0"/>
              <a:t>Pre-production in which planning stage for mapping out your strategy and script for the video, production is the phase in which the video is shot, and finally </a:t>
            </a:r>
            <a:r>
              <a:rPr lang="en-US" b="1" dirty="0"/>
              <a:t>post production, </a:t>
            </a:r>
            <a:r>
              <a:rPr lang="en-US" dirty="0"/>
              <a:t>which involves editing the video , adding music and other </a:t>
            </a:r>
            <a:r>
              <a:rPr lang="en-US" dirty="0" err="1"/>
              <a:t>effects.Lets</a:t>
            </a:r>
            <a:r>
              <a:rPr lang="en-US" dirty="0"/>
              <a:t> walk through the process step by step.</a:t>
            </a:r>
          </a:p>
          <a:p>
            <a:pPr marL="285750" indent="-285750">
              <a:buFont typeface="Wingdings" panose="05000000000000000000" pitchFamily="2" charset="2"/>
              <a:buChar char="Ø"/>
            </a:pPr>
            <a:r>
              <a:rPr lang="en-US" dirty="0"/>
              <a:t>Firstly collect information about </a:t>
            </a:r>
            <a:r>
              <a:rPr lang="en-US" dirty="0" err="1"/>
              <a:t>kissan</a:t>
            </a:r>
            <a:r>
              <a:rPr lang="en-US" dirty="0"/>
              <a:t> through official websites of </a:t>
            </a:r>
            <a:r>
              <a:rPr lang="en-US" dirty="0" err="1"/>
              <a:t>kissan</a:t>
            </a:r>
            <a:endParaRPr lang="en-US" dirty="0"/>
          </a:p>
          <a:p>
            <a:pPr marL="285750" indent="-285750">
              <a:buFont typeface="Wingdings" panose="05000000000000000000" pitchFamily="2" charset="2"/>
              <a:buChar char="Ø"/>
            </a:pPr>
            <a:r>
              <a:rPr lang="en-US" dirty="0"/>
              <a:t>Secondly collect images and other details about them and ready to plan the process</a:t>
            </a:r>
          </a:p>
          <a:p>
            <a:pPr marL="285750" indent="-285750">
              <a:buFont typeface="Wingdings" panose="05000000000000000000" pitchFamily="2" charset="2"/>
              <a:buChar char="Ø"/>
            </a:pPr>
            <a:r>
              <a:rPr lang="en-US" dirty="0"/>
              <a:t>Thirdly from the collected data, make the video by using editing app sites</a:t>
            </a:r>
          </a:p>
          <a:p>
            <a:pPr marL="285750" indent="-285750">
              <a:buFont typeface="Wingdings" panose="05000000000000000000" pitchFamily="2" charset="2"/>
              <a:buChar char="Ø"/>
            </a:pPr>
            <a:endParaRPr lang="en-US" dirty="0"/>
          </a:p>
        </p:txBody>
      </p:sp>
      <p:sp>
        <p:nvSpPr>
          <p:cNvPr id="6" name="Title 1">
            <a:extLst>
              <a:ext uri="{FF2B5EF4-FFF2-40B4-BE49-F238E27FC236}">
                <a16:creationId xmlns:a16="http://schemas.microsoft.com/office/drawing/2014/main" id="{E0AF1AAF-F295-9793-92CA-1C9F81AFFC42}"/>
              </a:ext>
            </a:extLst>
          </p:cNvPr>
          <p:cNvSpPr txBox="1">
            <a:spLocks/>
          </p:cNvSpPr>
          <p:nvPr/>
        </p:nvSpPr>
        <p:spPr>
          <a:xfrm>
            <a:off x="-77766" y="2571750"/>
            <a:ext cx="8290433" cy="1098511"/>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br>
              <a:rPr lang="en-US" sz="2400" dirty="0"/>
            </a:br>
            <a:endParaRPr lang="en-US" sz="2400" dirty="0"/>
          </a:p>
        </p:txBody>
      </p:sp>
      <p:pic>
        <p:nvPicPr>
          <p:cNvPr id="7" name="Picture 2" descr="Return to the home page">
            <a:extLst>
              <a:ext uri="{FF2B5EF4-FFF2-40B4-BE49-F238E27FC236}">
                <a16:creationId xmlns:a16="http://schemas.microsoft.com/office/drawing/2014/main" id="{AAD87E8F-53FA-B56C-9E19-FF63565E9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7159"/>
            <a:ext cx="1464733" cy="36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759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dirty="0">
                <a:solidFill>
                  <a:srgbClr val="434343"/>
                </a:solidFill>
                <a:latin typeface="Arial"/>
                <a:ea typeface="Arial"/>
                <a:cs typeface="Arial"/>
                <a:sym typeface="Arial"/>
              </a:rPr>
              <a:t>Part 4: Content Creation and Curation (Post creations, Designs/Video Editing, Ad Campaigns over Social Media and Email Ideation and Creation) </a:t>
            </a:r>
            <a:endParaRPr sz="1400" b="0" i="0" u="none" strike="noStrike" cap="none" dirty="0">
              <a:solidFill>
                <a:srgbClr val="000000"/>
              </a:solidFill>
              <a:latin typeface="Arial"/>
              <a:ea typeface="Arial"/>
              <a:cs typeface="Arial"/>
              <a:sym typeface="Arial"/>
            </a:endParaRPr>
          </a:p>
        </p:txBody>
      </p:sp>
      <p:sp>
        <p:nvSpPr>
          <p:cNvPr id="130" name="Google Shape;130;p25"/>
          <p:cNvSpPr txBox="1"/>
          <p:nvPr/>
        </p:nvSpPr>
        <p:spPr>
          <a:xfrm>
            <a:off x="302004" y="1786855"/>
            <a:ext cx="8288323" cy="615523"/>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1" name="Google Shape;131;p25"/>
          <p:cNvSpPr txBox="1"/>
          <p:nvPr/>
        </p:nvSpPr>
        <p:spPr>
          <a:xfrm>
            <a:off x="436750" y="971700"/>
            <a:ext cx="5151250" cy="4603538"/>
          </a:xfrm>
          <a:prstGeom prst="rect">
            <a:avLst/>
          </a:prstGeom>
          <a:noFill/>
          <a:ln>
            <a:noFill/>
          </a:ln>
        </p:spPr>
        <p:txBody>
          <a:bodyPr spcFirstLastPara="1" wrap="square" lIns="91425" tIns="91425" rIns="91425" bIns="91425" anchor="t" anchorCtr="0">
            <a:spAutoFit/>
          </a:bodyPr>
          <a:lstStyle/>
          <a:p>
            <a:pPr marL="342900" marR="0" lvl="0" indent="-342900" algn="l" rtl="0">
              <a:lnSpc>
                <a:spcPct val="115000"/>
              </a:lnSpc>
              <a:spcBef>
                <a:spcPts val="0"/>
              </a:spcBef>
              <a:spcAft>
                <a:spcPts val="0"/>
              </a:spcAft>
              <a:buClr>
                <a:srgbClr val="000000"/>
              </a:buClr>
              <a:buSzPts val="2100"/>
              <a:buFont typeface="Arial" panose="020B0604020202020204" pitchFamily="34" charset="0"/>
              <a:buChar char="•"/>
            </a:pPr>
            <a:r>
              <a:rPr lang="en-GB" sz="2100" u="none" strike="noStrike" cap="none" dirty="0">
                <a:solidFill>
                  <a:srgbClr val="434343"/>
                </a:solidFill>
                <a:latin typeface="Arial"/>
                <a:ea typeface="Arial"/>
                <a:cs typeface="Arial"/>
                <a:sym typeface="Arial"/>
              </a:rPr>
              <a:t>Social Media Ad Campaigns </a:t>
            </a:r>
            <a:endParaRPr sz="2100" u="none" strike="noStrike" cap="none" dirty="0">
              <a:solidFill>
                <a:srgbClr val="434343"/>
              </a:solidFill>
              <a:latin typeface="Arial"/>
              <a:ea typeface="Arial"/>
              <a:cs typeface="Arial"/>
              <a:sym typeface="Arial"/>
            </a:endParaRPr>
          </a:p>
          <a:p>
            <a:pPr marL="342900" indent="-342900">
              <a:buSzPts val="1900"/>
              <a:buFont typeface="Arial" panose="020B0604020202020204" pitchFamily="34" charset="0"/>
              <a:buChar char="•"/>
            </a:pPr>
            <a:r>
              <a:rPr lang="en-US" sz="2000" b="1" dirty="0" err="1">
                <a:solidFill>
                  <a:schemeClr val="dk1"/>
                </a:solidFill>
              </a:rPr>
              <a:t>Brandwareness</a:t>
            </a:r>
            <a:r>
              <a:rPr lang="en-US" sz="2000" b="1" dirty="0">
                <a:solidFill>
                  <a:schemeClr val="dk1"/>
                </a:solidFill>
              </a:rPr>
              <a:t> </a:t>
            </a:r>
            <a:r>
              <a:rPr lang="en-US" sz="2000" dirty="0">
                <a:solidFill>
                  <a:schemeClr val="dk1"/>
                </a:solidFill>
              </a:rPr>
              <a:t>:</a:t>
            </a:r>
            <a:r>
              <a:rPr lang="en-US" sz="1600" dirty="0">
                <a:solidFill>
                  <a:schemeClr val="dk1"/>
                </a:solidFill>
              </a:rPr>
              <a:t>What makes your brand unique? Establish what makes </a:t>
            </a:r>
            <a:r>
              <a:rPr lang="en-US" sz="1600" dirty="0" err="1">
                <a:solidFill>
                  <a:schemeClr val="dk1"/>
                </a:solidFill>
              </a:rPr>
              <a:t>Kissan</a:t>
            </a:r>
            <a:r>
              <a:rPr lang="en-US" sz="1600" dirty="0">
                <a:solidFill>
                  <a:schemeClr val="dk1"/>
                </a:solidFill>
              </a:rPr>
              <a:t> Jam special with clarity and create a captivating brand narrative.</a:t>
            </a:r>
          </a:p>
          <a:p>
            <a:pPr marL="285750" indent="-285750">
              <a:buSzPts val="1900"/>
              <a:buFont typeface="Arial" panose="020B0604020202020204" pitchFamily="34" charset="0"/>
              <a:buChar char="•"/>
            </a:pPr>
            <a:r>
              <a:rPr lang="en-US" sz="1600" dirty="0">
                <a:solidFill>
                  <a:schemeClr val="dk1"/>
                </a:solidFill>
              </a:rPr>
              <a:t> Determine the essential qualities and principles of the product that appeal to your target </a:t>
            </a:r>
            <a:r>
              <a:rPr lang="en-US" sz="1600" dirty="0" err="1">
                <a:solidFill>
                  <a:schemeClr val="dk1"/>
                </a:solidFill>
              </a:rPr>
              <a:t>market.Use</a:t>
            </a:r>
            <a:r>
              <a:rPr lang="en-US" sz="1600" dirty="0">
                <a:solidFill>
                  <a:schemeClr val="dk1"/>
                </a:solidFill>
              </a:rPr>
              <a:t> well-known social media sites like Facebook, Instagram, Twitter, and YouTube to promote your company by engaging in social media marketing.</a:t>
            </a:r>
          </a:p>
          <a:p>
            <a:pPr marL="285750" indent="-285750">
              <a:buSzPts val="1900"/>
              <a:buFont typeface="Arial" panose="020B0604020202020204" pitchFamily="34" charset="0"/>
              <a:buChar char="•"/>
            </a:pPr>
            <a:r>
              <a:rPr lang="en-US" sz="1600" dirty="0">
                <a:solidFill>
                  <a:schemeClr val="dk1"/>
                </a:solidFill>
              </a:rPr>
              <a:t> Share interesting information with your audience, such as user-generated content, recipes, serving ideas, and behind-the-scenes looks at the production process.</a:t>
            </a:r>
          </a:p>
          <a:p>
            <a:pPr>
              <a:buSzPts val="1900"/>
            </a:pPr>
            <a:endParaRPr lang="en-US" sz="1600" dirty="0">
              <a:solidFill>
                <a:schemeClr val="dk1"/>
              </a:solidFill>
            </a:endParaRPr>
          </a:p>
          <a:p>
            <a:pPr marL="285750" indent="-285750">
              <a:buSzPts val="1900"/>
              <a:buFont typeface="Arial" panose="020B0604020202020204" pitchFamily="34" charset="0"/>
              <a:buChar char="•"/>
            </a:pPr>
            <a:endParaRPr lang="en-US" sz="160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900"/>
              <a:buFont typeface="Arial" panose="020B0604020202020204" pitchFamily="34" charset="0"/>
              <a:buChar char="•"/>
            </a:pPr>
            <a:endParaRPr sz="190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BF1F947-751E-D119-B688-ED31797841C1}"/>
              </a:ext>
            </a:extLst>
          </p:cNvPr>
          <p:cNvPicPr>
            <a:picLocks noChangeAspect="1"/>
          </p:cNvPicPr>
          <p:nvPr/>
        </p:nvPicPr>
        <p:blipFill>
          <a:blip r:embed="rId3"/>
          <a:stretch>
            <a:fillRect/>
          </a:stretch>
        </p:blipFill>
        <p:spPr>
          <a:xfrm>
            <a:off x="5939935" y="971700"/>
            <a:ext cx="2891811" cy="4076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C6F03E-5C68-3286-405F-C0BF8C112923}"/>
              </a:ext>
            </a:extLst>
          </p:cNvPr>
          <p:cNvSpPr txBox="1"/>
          <p:nvPr/>
        </p:nvSpPr>
        <p:spPr>
          <a:xfrm>
            <a:off x="-1" y="0"/>
            <a:ext cx="7071919" cy="2894202"/>
          </a:xfrm>
          <a:prstGeom prst="rect">
            <a:avLst/>
          </a:prstGeom>
          <a:noFill/>
        </p:spPr>
        <p:txBody>
          <a:bodyPr wrap="square">
            <a:spAutoFit/>
          </a:bodyPr>
          <a:lstStyle/>
          <a:p>
            <a:endParaRPr lang="en-US" b="1" dirty="0"/>
          </a:p>
          <a:p>
            <a:pPr marL="285750" indent="-285750">
              <a:buFont typeface="Arial" panose="020B0604020202020204" pitchFamily="34" charset="0"/>
              <a:buChar char="•"/>
            </a:pPr>
            <a:r>
              <a:rPr lang="en-US" b="1" dirty="0" err="1"/>
              <a:t>Website:www.kissanjam.in</a:t>
            </a:r>
            <a:endParaRPr lang="en-US" b="1" dirty="0"/>
          </a:p>
          <a:p>
            <a:pPr marL="285750" indent="-285750">
              <a:buFont typeface="Arial" panose="020B0604020202020204" pitchFamily="34" charset="0"/>
              <a:buChar char="•"/>
            </a:pPr>
            <a:r>
              <a:rPr lang="en-GB" sz="1400" b="1" dirty="0"/>
              <a:t>D</a:t>
            </a:r>
            <a:r>
              <a:rPr lang="en-GB" sz="1400" b="1" dirty="0">
                <a:solidFill>
                  <a:schemeClr val="dk1"/>
                </a:solidFill>
              </a:rPr>
              <a:t>riving website traffic</a:t>
            </a:r>
            <a:r>
              <a:rPr lang="en-GB" sz="1400" dirty="0">
                <a:solidFill>
                  <a:schemeClr val="dk1"/>
                </a:solidFill>
              </a:rPr>
              <a:t>:</a:t>
            </a:r>
            <a:r>
              <a:rPr lang="en-US" sz="1400" dirty="0" err="1">
                <a:solidFill>
                  <a:schemeClr val="dk1"/>
                </a:solidFill>
              </a:rPr>
              <a:t>Kissan</a:t>
            </a:r>
            <a:r>
              <a:rPr lang="en-US" sz="1400" dirty="0">
                <a:solidFill>
                  <a:schemeClr val="dk1"/>
                </a:solidFill>
              </a:rPr>
              <a:t> Jam or any other product can be effectively promoted through social media advertising. The following steps will show you how to make a fruitful social media marketing campaign for </a:t>
            </a:r>
            <a:r>
              <a:rPr lang="en-US" sz="1400" dirty="0" err="1">
                <a:solidFill>
                  <a:schemeClr val="dk1"/>
                </a:solidFill>
              </a:rPr>
              <a:t>Kissan</a:t>
            </a:r>
            <a:r>
              <a:rPr lang="en-US" sz="1400" dirty="0">
                <a:solidFill>
                  <a:schemeClr val="dk1"/>
                </a:solidFill>
              </a:rPr>
              <a:t> .</a:t>
            </a:r>
          </a:p>
          <a:p>
            <a:pPr marL="285750" indent="-285750">
              <a:buFont typeface="Arial" panose="020B0604020202020204" pitchFamily="34" charset="0"/>
              <a:buChar char="•"/>
            </a:pPr>
            <a:r>
              <a:rPr lang="en-US" sz="1400" b="1" dirty="0">
                <a:solidFill>
                  <a:schemeClr val="dk1"/>
                </a:solidFill>
              </a:rPr>
              <a:t>Identify Your Target Market: </a:t>
            </a:r>
            <a:r>
              <a:rPr lang="en-US" sz="1400" dirty="0">
                <a:solidFill>
                  <a:schemeClr val="dk1"/>
                </a:solidFill>
              </a:rPr>
              <a:t>Decide who </a:t>
            </a:r>
            <a:r>
              <a:rPr lang="en-US" sz="1400" dirty="0" err="1">
                <a:solidFill>
                  <a:schemeClr val="dk1"/>
                </a:solidFill>
              </a:rPr>
              <a:t>Kissan</a:t>
            </a:r>
            <a:r>
              <a:rPr lang="en-US" sz="1400" dirty="0">
                <a:solidFill>
                  <a:schemeClr val="dk1"/>
                </a:solidFill>
              </a:rPr>
              <a:t> Jam's ideal customer is. Think about your internet activities, interests, and demographics. This will assist you in producing targeted advertisements that appeal to your audience.</a:t>
            </a:r>
          </a:p>
          <a:p>
            <a:pPr marL="285750" indent="-285750">
              <a:buFont typeface="Arial" panose="020B0604020202020204" pitchFamily="34" charset="0"/>
              <a:buChar char="•"/>
            </a:pPr>
            <a:r>
              <a:rPr lang="en-US" sz="1400" b="1" dirty="0">
                <a:solidFill>
                  <a:schemeClr val="dk1"/>
                </a:solidFill>
              </a:rPr>
              <a:t>Select the Correct Social Media Platforms:</a:t>
            </a:r>
            <a:r>
              <a:rPr lang="en-US" sz="1400" dirty="0">
                <a:solidFill>
                  <a:schemeClr val="dk1"/>
                </a:solidFill>
              </a:rPr>
              <a:t> Decide which social media sites are most used by your target demographic. Popular choices include Facebook, Instagram, Twitter, and YouTube</a:t>
            </a:r>
            <a:r>
              <a:rPr lang="en-US" dirty="0">
                <a:solidFill>
                  <a:schemeClr val="dk1"/>
                </a:solidFill>
              </a:rPr>
              <a:t>.</a:t>
            </a:r>
            <a:br>
              <a:rPr lang="en-GB" dirty="0">
                <a:solidFill>
                  <a:schemeClr val="dk1"/>
                </a:solidFill>
              </a:rPr>
            </a:br>
            <a:br>
              <a:rPr lang="en-US" dirty="0"/>
            </a:br>
            <a:endParaRPr lang="en-IN" b="1" dirty="0"/>
          </a:p>
        </p:txBody>
      </p:sp>
      <p:pic>
        <p:nvPicPr>
          <p:cNvPr id="3" name="Picture 2">
            <a:extLst>
              <a:ext uri="{FF2B5EF4-FFF2-40B4-BE49-F238E27FC236}">
                <a16:creationId xmlns:a16="http://schemas.microsoft.com/office/drawing/2014/main" id="{316C574B-3963-C2F4-2CE7-B4DFD34EA23D}"/>
              </a:ext>
            </a:extLst>
          </p:cNvPr>
          <p:cNvPicPr>
            <a:picLocks noChangeAspect="1"/>
          </p:cNvPicPr>
          <p:nvPr/>
        </p:nvPicPr>
        <p:blipFill>
          <a:blip r:embed="rId2"/>
          <a:stretch>
            <a:fillRect/>
          </a:stretch>
        </p:blipFill>
        <p:spPr>
          <a:xfrm>
            <a:off x="6904138" y="0"/>
            <a:ext cx="2072082" cy="3242869"/>
          </a:xfrm>
          <a:prstGeom prst="rect">
            <a:avLst/>
          </a:prstGeom>
        </p:spPr>
      </p:pic>
      <p:pic>
        <p:nvPicPr>
          <p:cNvPr id="9" name="Picture 8">
            <a:extLst>
              <a:ext uri="{FF2B5EF4-FFF2-40B4-BE49-F238E27FC236}">
                <a16:creationId xmlns:a16="http://schemas.microsoft.com/office/drawing/2014/main" id="{D267519C-FA24-26FF-8791-8E24A7A4BF81}"/>
              </a:ext>
            </a:extLst>
          </p:cNvPr>
          <p:cNvPicPr>
            <a:picLocks noChangeAspect="1"/>
          </p:cNvPicPr>
          <p:nvPr/>
        </p:nvPicPr>
        <p:blipFill>
          <a:blip r:embed="rId3"/>
          <a:stretch>
            <a:fillRect/>
          </a:stretch>
        </p:blipFill>
        <p:spPr>
          <a:xfrm>
            <a:off x="412537" y="2514516"/>
            <a:ext cx="1914501" cy="2529311"/>
          </a:xfrm>
          <a:prstGeom prst="rect">
            <a:avLst/>
          </a:prstGeom>
        </p:spPr>
      </p:pic>
      <p:sp>
        <p:nvSpPr>
          <p:cNvPr id="11" name="TextBox 10">
            <a:extLst>
              <a:ext uri="{FF2B5EF4-FFF2-40B4-BE49-F238E27FC236}">
                <a16:creationId xmlns:a16="http://schemas.microsoft.com/office/drawing/2014/main" id="{B98A8A08-B73F-7DB1-CEC1-684FC1DD012D}"/>
              </a:ext>
            </a:extLst>
          </p:cNvPr>
          <p:cNvSpPr txBox="1"/>
          <p:nvPr/>
        </p:nvSpPr>
        <p:spPr>
          <a:xfrm rot="10800000" flipV="1">
            <a:off x="2398917" y="2537854"/>
            <a:ext cx="4744880" cy="954107"/>
          </a:xfrm>
          <a:prstGeom prst="rect">
            <a:avLst/>
          </a:prstGeom>
          <a:noFill/>
        </p:spPr>
        <p:txBody>
          <a:bodyPr wrap="square">
            <a:spAutoFit/>
          </a:bodyPr>
          <a:lstStyle/>
          <a:p>
            <a:r>
              <a:rPr lang="en-US" i="0" dirty="0">
                <a:solidFill>
                  <a:schemeClr val="tx1"/>
                </a:solidFill>
                <a:effectLst/>
                <a:latin typeface="+mn-lt"/>
              </a:rPr>
              <a:t>Remember to maintain a consistent brand voice, stay authentic, and engage with users genuinely to create a memorable and successful Twitter campaign for </a:t>
            </a:r>
            <a:r>
              <a:rPr lang="en-US" i="0" dirty="0" err="1">
                <a:solidFill>
                  <a:schemeClr val="tx1"/>
                </a:solidFill>
                <a:effectLst/>
                <a:latin typeface="+mn-lt"/>
              </a:rPr>
              <a:t>Kissan</a:t>
            </a:r>
            <a:r>
              <a:rPr lang="en-US" i="0" dirty="0">
                <a:solidFill>
                  <a:schemeClr val="tx1"/>
                </a:solidFill>
                <a:effectLst/>
                <a:latin typeface="+mn-lt"/>
              </a:rPr>
              <a:t> products.</a:t>
            </a:r>
            <a:endParaRPr lang="en-US" dirty="0">
              <a:solidFill>
                <a:schemeClr val="tx1"/>
              </a:solidFill>
              <a:latin typeface="+mn-lt"/>
            </a:endParaRPr>
          </a:p>
        </p:txBody>
      </p:sp>
      <p:sp>
        <p:nvSpPr>
          <p:cNvPr id="13" name="TextBox 12">
            <a:extLst>
              <a:ext uri="{FF2B5EF4-FFF2-40B4-BE49-F238E27FC236}">
                <a16:creationId xmlns:a16="http://schemas.microsoft.com/office/drawing/2014/main" id="{290176EC-3DD1-B9E5-1A85-7FCE4B2558D5}"/>
              </a:ext>
            </a:extLst>
          </p:cNvPr>
          <p:cNvSpPr txBox="1"/>
          <p:nvPr/>
        </p:nvSpPr>
        <p:spPr>
          <a:xfrm>
            <a:off x="2662599" y="3477012"/>
            <a:ext cx="4744879" cy="738664"/>
          </a:xfrm>
          <a:prstGeom prst="rect">
            <a:avLst/>
          </a:prstGeom>
          <a:noFill/>
        </p:spPr>
        <p:txBody>
          <a:bodyPr wrap="square">
            <a:spAutoFit/>
          </a:bodyPr>
          <a:lstStyle/>
          <a:p>
            <a:r>
              <a:rPr lang="en-US" b="0" i="0" dirty="0">
                <a:solidFill>
                  <a:schemeClr val="tx1"/>
                </a:solidFill>
                <a:effectLst/>
                <a:latin typeface="Söhne"/>
              </a:rPr>
              <a:t>"</a:t>
            </a:r>
            <a:r>
              <a:rPr lang="en-US" b="0" i="0" dirty="0">
                <a:solidFill>
                  <a:schemeClr val="tx1"/>
                </a:solidFill>
                <a:effectLst/>
                <a:latin typeface="+mn-lt"/>
              </a:rPr>
              <a:t>Discover the delightful taste and wholesome goodness of </a:t>
            </a:r>
            <a:r>
              <a:rPr lang="en-US" b="0" i="0" dirty="0" err="1">
                <a:solidFill>
                  <a:schemeClr val="tx1"/>
                </a:solidFill>
                <a:effectLst/>
                <a:latin typeface="+mn-lt"/>
              </a:rPr>
              <a:t>Kissan</a:t>
            </a:r>
            <a:r>
              <a:rPr lang="en-US" b="0" i="0" dirty="0">
                <a:solidFill>
                  <a:schemeClr val="tx1"/>
                </a:solidFill>
                <a:effectLst/>
                <a:latin typeface="+mn-lt"/>
              </a:rPr>
              <a:t> products – making every meal a delightful experience! 🍅🥗 #KissanDelights"</a:t>
            </a:r>
            <a:endParaRPr lang="en-US" b="1" dirty="0">
              <a:solidFill>
                <a:schemeClr val="tx1"/>
              </a:solidFill>
              <a:latin typeface="+mn-lt"/>
            </a:endParaRPr>
          </a:p>
        </p:txBody>
      </p:sp>
    </p:spTree>
    <p:extLst>
      <p:ext uri="{BB962C8B-B14F-4D97-AF65-F5344CB8AC3E}">
        <p14:creationId xmlns:p14="http://schemas.microsoft.com/office/powerpoint/2010/main" val="78556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Part 4: Content Creation and Curation (Post creations, Designs/Video Editing, Ad Campaigns over Social Media and Email Ideation and Creation) </a:t>
            </a:r>
            <a:endParaRPr sz="1400" b="0" i="0" u="none" strike="noStrike" cap="none">
              <a:solidFill>
                <a:srgbClr val="000000"/>
              </a:solidFill>
              <a:latin typeface="Arial"/>
              <a:ea typeface="Arial"/>
              <a:cs typeface="Arial"/>
              <a:sym typeface="Arial"/>
            </a:endParaRPr>
          </a:p>
        </p:txBody>
      </p:sp>
      <p:sp>
        <p:nvSpPr>
          <p:cNvPr id="137" name="Google Shape;137;p26"/>
          <p:cNvSpPr txBox="1"/>
          <p:nvPr/>
        </p:nvSpPr>
        <p:spPr>
          <a:xfrm>
            <a:off x="478200" y="2022525"/>
            <a:ext cx="8187600" cy="1693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For every campaign clearly define:</a:t>
            </a:r>
            <a:endParaRPr sz="1400" b="1"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Advertising Goals:</a:t>
            </a:r>
            <a:r>
              <a:rPr lang="en-GB" sz="1400" b="0" i="0" u="none" strike="noStrike" cap="none">
                <a:solidFill>
                  <a:srgbClr val="000000"/>
                </a:solidFill>
                <a:latin typeface="Arial"/>
                <a:ea typeface="Arial"/>
                <a:cs typeface="Arial"/>
                <a:sym typeface="Arial"/>
              </a:rPr>
              <a:t> increasing brand awareness, driving website traffic, or generating leads.</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Audience Targeting:</a:t>
            </a:r>
            <a:r>
              <a:rPr lang="en-GB" sz="1400" b="0" i="0" u="none" strike="noStrike" cap="none">
                <a:solidFill>
                  <a:srgbClr val="000000"/>
                </a:solidFill>
                <a:latin typeface="Arial"/>
                <a:ea typeface="Arial"/>
                <a:cs typeface="Arial"/>
                <a:sym typeface="Arial"/>
              </a:rPr>
              <a:t> Define the target audience for the ad campaigns based on demographics, interests, and behavior.</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a:solidFill>
                  <a:srgbClr val="000000"/>
                </a:solidFill>
                <a:latin typeface="Arial"/>
                <a:ea typeface="Arial"/>
                <a:cs typeface="Arial"/>
                <a:sym typeface="Arial"/>
              </a:rPr>
              <a:t>Ad Creation:</a:t>
            </a:r>
            <a:r>
              <a:rPr lang="en-GB" sz="1400" b="0" i="0" u="none" strike="noStrike" cap="none">
                <a:solidFill>
                  <a:srgbClr val="000000"/>
                </a:solidFill>
                <a:latin typeface="Arial"/>
                <a:ea typeface="Arial"/>
                <a:cs typeface="Arial"/>
                <a:sym typeface="Arial"/>
              </a:rPr>
              <a:t> Create visually appealing ad creatives, compelling ad copy and relevant call-to-action.</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Part 4: Content Creation and Curation (Post creations, Designs/Video Editing, Ad Campaigns over Social Media and Email Ideation and Creation) </a:t>
            </a:r>
            <a:endParaRPr sz="1400" b="0" i="0" u="none" strike="noStrike" cap="none">
              <a:solidFill>
                <a:srgbClr val="000000"/>
              </a:solidFill>
              <a:latin typeface="Arial"/>
              <a:ea typeface="Arial"/>
              <a:cs typeface="Arial"/>
              <a:sym typeface="Arial"/>
            </a:endParaRPr>
          </a:p>
        </p:txBody>
      </p:sp>
      <p:sp>
        <p:nvSpPr>
          <p:cNvPr id="143" name="Google Shape;143;p27"/>
          <p:cNvSpPr txBox="1"/>
          <p:nvPr/>
        </p:nvSpPr>
        <p:spPr>
          <a:xfrm>
            <a:off x="189450" y="1739152"/>
            <a:ext cx="8187600" cy="3200846"/>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Ad Campaigns for email marketing:</a:t>
            </a:r>
            <a:endParaRPr sz="1400" b="1"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457200" lvl="0" algn="l" rtl="0">
              <a:spcBef>
                <a:spcPts val="0"/>
              </a:spcBef>
              <a:spcAft>
                <a:spcPts val="0"/>
              </a:spcAft>
            </a:pPr>
            <a:r>
              <a:rPr lang="en-US" sz="1400" b="1" dirty="0"/>
              <a:t>Brand Awareness: </a:t>
            </a:r>
            <a:r>
              <a:rPr lang="en-US" sz="1400" dirty="0"/>
              <a:t>Brand awareness refers to the extent to which consumers recognize and recall a particular brand. It is a crucial marketing metric that reflects the brand's visibility, familiarity, and recall among the target audience. Building strong brand awareness helps increase customer trust, loyalty, and preference for the brand's products or services.</a:t>
            </a:r>
          </a:p>
          <a:p>
            <a:pPr marL="457200" lvl="0" algn="l" rtl="0">
              <a:spcBef>
                <a:spcPts val="0"/>
              </a:spcBef>
              <a:spcAft>
                <a:spcPts val="0"/>
              </a:spcAft>
            </a:pPr>
            <a:endParaRPr lang="en-US" sz="1400" dirty="0"/>
          </a:p>
          <a:p>
            <a:pPr marL="457200" lvl="0" algn="l" rtl="0">
              <a:spcBef>
                <a:spcPts val="0"/>
              </a:spcBef>
              <a:spcAft>
                <a:spcPts val="0"/>
              </a:spcAft>
            </a:pPr>
            <a:r>
              <a:rPr lang="en-US" sz="1400" b="1" dirty="0"/>
              <a:t>Lead generation: </a:t>
            </a:r>
            <a:r>
              <a:rPr lang="en-US" sz="1400" dirty="0"/>
              <a:t>Lead generation is the process of attracting and capturing potential customers (leads) who show interest in a company's products or services. It involves various marketing strategies, such as content marketing, social media, and email campaigns, to generate interest and collect contact information for follow-up and conversion into paying customers.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4" name="Google Shape;144;p27"/>
          <p:cNvSpPr txBox="1"/>
          <p:nvPr/>
        </p:nvSpPr>
        <p:spPr>
          <a:xfrm>
            <a:off x="478200" y="1105282"/>
            <a:ext cx="7610100" cy="849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100"/>
              <a:buFont typeface="Arial"/>
              <a:buNone/>
            </a:pPr>
            <a:r>
              <a:rPr lang="en-GB" sz="2100" b="1" i="0" u="none" strike="noStrike" cap="none" dirty="0">
                <a:solidFill>
                  <a:srgbClr val="434343"/>
                </a:solidFill>
                <a:latin typeface="Arial"/>
                <a:ea typeface="Arial"/>
                <a:cs typeface="Arial"/>
                <a:sym typeface="Arial"/>
              </a:rPr>
              <a:t>Email Ad Campaigns</a:t>
            </a:r>
            <a:endParaRPr sz="2100" b="1" i="0" u="none" strike="noStrike" cap="none" dirty="0">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p:nvPr/>
        </p:nvSpPr>
        <p:spPr>
          <a:xfrm>
            <a:off x="766950" y="1281450"/>
            <a:ext cx="7610100" cy="849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100"/>
              <a:buFont typeface="Arial"/>
              <a:buNone/>
            </a:pPr>
            <a:r>
              <a:rPr lang="en-GB" sz="2100" b="1" i="0" u="none" strike="noStrike" cap="none">
                <a:solidFill>
                  <a:srgbClr val="434343"/>
                </a:solidFill>
                <a:latin typeface="Arial"/>
                <a:ea typeface="Arial"/>
                <a:cs typeface="Arial"/>
                <a:sym typeface="Arial"/>
              </a:rPr>
              <a:t>Email Ad Campaign 1 - Brand Awareness</a:t>
            </a:r>
            <a:endParaRPr sz="2100" b="1" i="0" u="none" strike="noStrike" cap="none">
              <a:solidFill>
                <a:srgbClr val="43434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GB" sz="1900" b="0" i="0" u="none" strike="noStrike" cap="none">
                <a:solidFill>
                  <a:srgbClr val="000000"/>
                </a:solidFill>
                <a:latin typeface="Arial"/>
                <a:ea typeface="Arial"/>
                <a:cs typeface="Arial"/>
                <a:sym typeface="Arial"/>
              </a:rPr>
              <a:t>(insert emailer image)</a:t>
            </a:r>
            <a:endParaRPr sz="1900" b="0" i="0" u="none" strike="noStrike" cap="none">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F53CFEF-FB87-B764-9205-12CE84DA02F3}"/>
              </a:ext>
            </a:extLst>
          </p:cNvPr>
          <p:cNvSpPr/>
          <p:nvPr/>
        </p:nvSpPr>
        <p:spPr>
          <a:xfrm>
            <a:off x="8624236" y="-125128"/>
            <a:ext cx="45719"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B209791-DCE2-19D3-FDAF-DC6096BBD693}"/>
              </a:ext>
            </a:extLst>
          </p:cNvPr>
          <p:cNvPicPr>
            <a:picLocks noChangeAspect="1"/>
          </p:cNvPicPr>
          <p:nvPr/>
        </p:nvPicPr>
        <p:blipFill>
          <a:blip r:embed="rId3"/>
          <a:stretch>
            <a:fillRect/>
          </a:stretch>
        </p:blipFill>
        <p:spPr>
          <a:xfrm>
            <a:off x="6389369" y="396722"/>
            <a:ext cx="2559167" cy="452634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p:nvPr/>
        </p:nvSpPr>
        <p:spPr>
          <a:xfrm>
            <a:off x="516693" y="569180"/>
            <a:ext cx="7610100" cy="1141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100"/>
              <a:buFont typeface="Arial"/>
              <a:buNone/>
            </a:pPr>
            <a:r>
              <a:rPr lang="en-GB" sz="2100" b="1" i="0" u="none" strike="noStrike" cap="none" dirty="0">
                <a:solidFill>
                  <a:srgbClr val="434343"/>
                </a:solidFill>
                <a:latin typeface="Arial"/>
                <a:ea typeface="Arial"/>
                <a:cs typeface="Arial"/>
                <a:sym typeface="Arial"/>
              </a:rPr>
              <a:t>Email Ad Campaign 2 - Lead Generation</a:t>
            </a:r>
            <a:endParaRPr sz="2100" b="1" i="0" u="none" strike="noStrike" cap="none" dirty="0">
              <a:solidFill>
                <a:srgbClr val="43434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GB" sz="1900" b="0" i="0" u="none" strike="noStrike" cap="none" dirty="0">
                <a:solidFill>
                  <a:schemeClr val="dk1"/>
                </a:solidFill>
                <a:latin typeface="Arial"/>
                <a:ea typeface="Arial"/>
                <a:cs typeface="Arial"/>
                <a:sym typeface="Arial"/>
              </a:rPr>
              <a:t>(insert emailer image)</a:t>
            </a:r>
            <a:endParaRPr sz="19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C7CE618-1B73-167F-85B7-73D3D2176634}"/>
              </a:ext>
            </a:extLst>
          </p:cNvPr>
          <p:cNvPicPr>
            <a:picLocks noChangeAspect="1"/>
          </p:cNvPicPr>
          <p:nvPr/>
        </p:nvPicPr>
        <p:blipFill>
          <a:blip r:embed="rId3"/>
          <a:stretch>
            <a:fillRect/>
          </a:stretch>
        </p:blipFill>
        <p:spPr>
          <a:xfrm>
            <a:off x="6032847" y="644893"/>
            <a:ext cx="2690890" cy="406186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p:nvPr/>
        </p:nvSpPr>
        <p:spPr>
          <a:xfrm>
            <a:off x="181350" y="323700"/>
            <a:ext cx="8781300" cy="648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Part 4: Content Creation and Curation (Post creations, Designs/Video </a:t>
            </a:r>
            <a:endParaRPr sz="1400" b="1" i="0" u="none" strike="noStrike" cap="none">
              <a:solidFill>
                <a:srgbClr val="434343"/>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400"/>
              <a:buFont typeface="Arial"/>
              <a:buNone/>
            </a:pPr>
            <a:r>
              <a:rPr lang="en-GB" sz="1400" b="1" i="0" u="none" strike="noStrike" cap="none">
                <a:solidFill>
                  <a:srgbClr val="434343"/>
                </a:solidFill>
                <a:latin typeface="Arial"/>
                <a:ea typeface="Arial"/>
                <a:cs typeface="Arial"/>
                <a:sym typeface="Arial"/>
              </a:rPr>
              <a:t>Editing, Ad Campaigns over Social Media and Email Ideation and Creation) </a:t>
            </a:r>
            <a:endParaRPr sz="1400" b="0" i="0" u="none" strike="noStrike" cap="none">
              <a:solidFill>
                <a:srgbClr val="000000"/>
              </a:solidFill>
              <a:latin typeface="Arial"/>
              <a:ea typeface="Arial"/>
              <a:cs typeface="Arial"/>
              <a:sym typeface="Arial"/>
            </a:endParaRPr>
          </a:p>
        </p:txBody>
      </p:sp>
      <p:sp>
        <p:nvSpPr>
          <p:cNvPr id="160" name="Google Shape;160;p30"/>
          <p:cNvSpPr txBox="1"/>
          <p:nvPr/>
        </p:nvSpPr>
        <p:spPr>
          <a:xfrm>
            <a:off x="181350" y="813732"/>
            <a:ext cx="848445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dirty="0">
                <a:solidFill>
                  <a:srgbClr val="000000"/>
                </a:solidFill>
                <a:latin typeface="Arial"/>
                <a:ea typeface="Arial"/>
                <a:cs typeface="Arial"/>
                <a:sym typeface="Arial"/>
              </a:rPr>
              <a:t>Reflect on the content creation and curation process, discussing the challenges faced and lessons learned.</a:t>
            </a: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24375D8F-19C2-06AD-DDEC-2F203C983A66}"/>
              </a:ext>
            </a:extLst>
          </p:cNvPr>
          <p:cNvSpPr txBox="1"/>
          <p:nvPr/>
        </p:nvSpPr>
        <p:spPr>
          <a:xfrm>
            <a:off x="478199" y="1744910"/>
            <a:ext cx="8484450" cy="2462213"/>
          </a:xfrm>
          <a:prstGeom prst="rect">
            <a:avLst/>
          </a:prstGeom>
          <a:noFill/>
        </p:spPr>
        <p:txBody>
          <a:bodyPr wrap="square">
            <a:spAutoFit/>
          </a:bodyPr>
          <a:lstStyle/>
          <a:p>
            <a:pPr algn="l">
              <a:buFont typeface="Arial" panose="020B0604020202020204" pitchFamily="34" charset="0"/>
              <a:buChar char="•"/>
            </a:pPr>
            <a:r>
              <a:rPr lang="en-US" b="0" i="0" dirty="0">
                <a:solidFill>
                  <a:srgbClr val="D1D5DB"/>
                </a:solidFill>
                <a:effectLst/>
                <a:latin typeface="Söhne"/>
              </a:rPr>
              <a:t>  </a:t>
            </a:r>
            <a:r>
              <a:rPr lang="en-US" b="0" i="0" dirty="0">
                <a:solidFill>
                  <a:schemeClr val="tx1"/>
                </a:solidFill>
                <a:effectLst/>
                <a:latin typeface="Söhne"/>
              </a:rPr>
              <a:t>Challenges for </a:t>
            </a:r>
            <a:r>
              <a:rPr lang="en-US" b="0" i="0" dirty="0" err="1">
                <a:solidFill>
                  <a:schemeClr val="tx1"/>
                </a:solidFill>
                <a:effectLst/>
                <a:latin typeface="Söhne"/>
              </a:rPr>
              <a:t>Kissan</a:t>
            </a:r>
            <a:r>
              <a:rPr lang="en-US" b="0" i="0" dirty="0">
                <a:solidFill>
                  <a:schemeClr val="tx1"/>
                </a:solidFill>
                <a:effectLst/>
                <a:latin typeface="Söhne"/>
              </a:rPr>
              <a:t> </a:t>
            </a:r>
            <a:r>
              <a:rPr lang="en-US" b="0" i="0" dirty="0" err="1">
                <a:solidFill>
                  <a:schemeClr val="tx1"/>
                </a:solidFill>
                <a:effectLst/>
                <a:latin typeface="Söhne"/>
              </a:rPr>
              <a:t>products:Standing</a:t>
            </a:r>
            <a:r>
              <a:rPr lang="en-US" b="0" i="0" dirty="0">
                <a:solidFill>
                  <a:schemeClr val="tx1"/>
                </a:solidFill>
                <a:effectLst/>
                <a:latin typeface="Söhne"/>
              </a:rPr>
              <a:t> out in a competitive market saturated with other food brands. </a:t>
            </a:r>
          </a:p>
          <a:p>
            <a:pPr algn="l">
              <a:buFont typeface="Arial" panose="020B0604020202020204" pitchFamily="34" charset="0"/>
              <a:buChar char="•"/>
            </a:pPr>
            <a:r>
              <a:rPr lang="en-US" b="0" i="0" dirty="0">
                <a:solidFill>
                  <a:schemeClr val="tx1"/>
                </a:solidFill>
                <a:effectLst/>
                <a:latin typeface="Söhne"/>
              </a:rPr>
              <a:t>  Effectively conveying health and taste benefits to consumers.</a:t>
            </a:r>
          </a:p>
          <a:p>
            <a:pPr algn="l">
              <a:buFont typeface="Arial" panose="020B0604020202020204" pitchFamily="34" charset="0"/>
              <a:buChar char="•"/>
            </a:pPr>
            <a:r>
              <a:rPr lang="en-US" b="0" i="0" dirty="0">
                <a:solidFill>
                  <a:schemeClr val="tx1"/>
                </a:solidFill>
                <a:effectLst/>
                <a:latin typeface="Söhne"/>
              </a:rPr>
              <a:t>  Addressing customer preferences and staying in tune with changing trends.</a:t>
            </a:r>
          </a:p>
          <a:p>
            <a:pPr algn="l">
              <a:buFont typeface="Arial" panose="020B0604020202020204" pitchFamily="34" charset="0"/>
              <a:buChar char="•"/>
            </a:pPr>
            <a:r>
              <a:rPr lang="en-US" b="0" i="0" dirty="0">
                <a:solidFill>
                  <a:schemeClr val="tx1"/>
                </a:solidFill>
                <a:effectLst/>
                <a:latin typeface="Söhne"/>
              </a:rPr>
              <a:t>  Adapting to digital platforms for wider reach while maintaining brand identity.</a:t>
            </a:r>
          </a:p>
          <a:p>
            <a:pPr algn="l">
              <a:buFont typeface="Arial" panose="020B0604020202020204" pitchFamily="34" charset="0"/>
              <a:buChar char="•"/>
            </a:pPr>
            <a:r>
              <a:rPr lang="en-US" b="0" i="0" dirty="0">
                <a:solidFill>
                  <a:schemeClr val="tx1"/>
                </a:solidFill>
                <a:effectLst/>
                <a:latin typeface="Söhne"/>
              </a:rPr>
              <a:t>  Balancing creativity with brand guidelines and messaging consistency</a:t>
            </a:r>
            <a:r>
              <a:rPr lang="en-US" b="0" i="0" dirty="0">
                <a:solidFill>
                  <a:srgbClr val="D1D5DB"/>
                </a:solidFill>
                <a:effectLst/>
                <a:latin typeface="Söhne"/>
              </a:rPr>
              <a:t>. </a:t>
            </a:r>
          </a:p>
          <a:p>
            <a:pPr algn="l"/>
            <a:endParaRPr lang="en-US" b="0" i="0" dirty="0">
              <a:solidFill>
                <a:srgbClr val="D1D5DB"/>
              </a:solidFill>
              <a:effectLst/>
              <a:latin typeface="Söhne"/>
            </a:endParaRPr>
          </a:p>
          <a:p>
            <a:pPr algn="l">
              <a:buFont typeface="Arial" panose="020B0604020202020204" pitchFamily="34" charset="0"/>
              <a:buChar char="•"/>
            </a:pPr>
            <a:r>
              <a:rPr lang="en-US" b="1" i="0" dirty="0">
                <a:solidFill>
                  <a:schemeClr val="tx1"/>
                </a:solidFill>
                <a:effectLst/>
                <a:latin typeface="Söhne"/>
              </a:rPr>
              <a:t> Benefits of content curation include :</a:t>
            </a:r>
            <a:endParaRPr lang="en-US" i="0" dirty="0">
              <a:solidFill>
                <a:srgbClr val="D1D5DB"/>
              </a:solidFill>
              <a:effectLst/>
              <a:latin typeface="Söhne"/>
            </a:endParaRPr>
          </a:p>
          <a:p>
            <a:pPr algn="l">
              <a:buFont typeface="Arial" panose="020B0604020202020204" pitchFamily="34" charset="0"/>
              <a:buChar char="•"/>
            </a:pPr>
            <a:r>
              <a:rPr lang="en-US" b="0" i="0" dirty="0">
                <a:solidFill>
                  <a:schemeClr val="tx1"/>
                </a:solidFill>
                <a:effectLst/>
                <a:latin typeface="Söhne"/>
              </a:rPr>
              <a:t> Time and cost-saving by leveraging existing content.</a:t>
            </a:r>
          </a:p>
          <a:p>
            <a:pPr algn="l">
              <a:buFont typeface="Arial" panose="020B0604020202020204" pitchFamily="34" charset="0"/>
              <a:buChar char="•"/>
            </a:pPr>
            <a:r>
              <a:rPr lang="en-US" b="0" i="0" dirty="0">
                <a:solidFill>
                  <a:schemeClr val="tx1"/>
                </a:solidFill>
                <a:effectLst/>
                <a:latin typeface="Söhne"/>
              </a:rPr>
              <a:t> Enhanced credibility through diverse perspectives and expert insights.</a:t>
            </a:r>
          </a:p>
          <a:p>
            <a:pPr algn="l">
              <a:buFont typeface="Arial" panose="020B0604020202020204" pitchFamily="34" charset="0"/>
              <a:buChar char="•"/>
            </a:pPr>
            <a:r>
              <a:rPr lang="en-US" b="0" i="0" dirty="0">
                <a:solidFill>
                  <a:schemeClr val="tx1"/>
                </a:solidFill>
                <a:effectLst/>
                <a:latin typeface="Söhne"/>
              </a:rPr>
              <a:t> Building authority as a trusted source of curated content.</a:t>
            </a:r>
          </a:p>
          <a:p>
            <a:pPr>
              <a:buFont typeface="Arial" panose="020B0604020202020204" pitchFamily="34" charset="0"/>
              <a:buChar char="•"/>
            </a:pPr>
            <a:r>
              <a:rPr lang="en-US" dirty="0">
                <a:solidFill>
                  <a:schemeClr val="tx1"/>
                </a:solidFill>
                <a:latin typeface="Söhne"/>
              </a:rPr>
              <a:t> </a:t>
            </a:r>
            <a:r>
              <a:rPr lang="en-US" b="0" i="0" dirty="0">
                <a:solidFill>
                  <a:schemeClr val="tx1"/>
                </a:solidFill>
                <a:effectLst/>
                <a:latin typeface="Söhne"/>
              </a:rPr>
              <a:t>Increased engagement and brand loyalty by providing valuable and relevant information</a:t>
            </a:r>
            <a:endParaRPr lang="en-US" i="0" dirty="0">
              <a:solidFill>
                <a:schemeClr val="tx1"/>
              </a:solidFill>
              <a:effectLst/>
              <a:latin typeface="Söhne"/>
            </a:endParaRPr>
          </a:p>
        </p:txBody>
      </p:sp>
      <p:sp>
        <p:nvSpPr>
          <p:cNvPr id="8" name="Rectangle 1">
            <a:extLst>
              <a:ext uri="{FF2B5EF4-FFF2-40B4-BE49-F238E27FC236}">
                <a16:creationId xmlns:a16="http://schemas.microsoft.com/office/drawing/2014/main" id="{259CAA9D-B86F-32CC-B8C2-299481BF453B}"/>
              </a:ext>
            </a:extLst>
          </p:cNvPr>
          <p:cNvSpPr>
            <a:spLocks noChangeArrowheads="1"/>
          </p:cNvSpPr>
          <p:nvPr/>
        </p:nvSpPr>
        <p:spPr bwMode="auto">
          <a:xfrm flipH="1" flipV="1">
            <a:off x="9144000" y="1988160"/>
            <a:ext cx="1283516" cy="9233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33B6F99C-639A-05CC-EE9F-DE7C6C27885D}"/>
              </a:ext>
            </a:extLst>
          </p:cNvPr>
          <p:cNvSpPr>
            <a:spLocks noChangeArrowheads="1"/>
          </p:cNvSpPr>
          <p:nvPr/>
        </p:nvSpPr>
        <p:spPr bwMode="auto">
          <a:xfrm>
            <a:off x="0" y="-323165"/>
            <a:ext cx="76944" cy="646331"/>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1D5DB"/>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200" b="0" i="0" u="none" strike="noStrike" cap="none" normalizeH="0" baseline="0" dirty="0">
                <a:ln>
                  <a:noFill/>
                </a:ln>
                <a:solidFill>
                  <a:srgbClr val="D1D5DB"/>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766950" y="873463"/>
            <a:ext cx="7610100" cy="81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900"/>
              <a:buFont typeface="Arial"/>
              <a:buNone/>
            </a:pPr>
            <a:r>
              <a:rPr lang="en-GB" sz="1900" b="1" i="0" u="none" strike="noStrike" cap="none">
                <a:solidFill>
                  <a:srgbClr val="434343"/>
                </a:solidFill>
                <a:latin typeface="Arial"/>
                <a:ea typeface="Arial"/>
                <a:cs typeface="Arial"/>
                <a:sym typeface="Arial"/>
              </a:rPr>
              <a:t>Part 1: Brand study, Competitor Analysis &amp; Buyer’s/Audience’s Persona</a:t>
            </a:r>
            <a:endParaRPr sz="1900" b="0" i="0" u="none" strike="noStrike" cap="none">
              <a:solidFill>
                <a:srgbClr val="000000"/>
              </a:solidFill>
              <a:latin typeface="Arial"/>
              <a:ea typeface="Arial"/>
              <a:cs typeface="Arial"/>
              <a:sym typeface="Arial"/>
            </a:endParaRPr>
          </a:p>
        </p:txBody>
      </p:sp>
      <p:sp>
        <p:nvSpPr>
          <p:cNvPr id="74" name="Google Shape;74;p16"/>
          <p:cNvSpPr txBox="1"/>
          <p:nvPr/>
        </p:nvSpPr>
        <p:spPr>
          <a:xfrm>
            <a:off x="696150" y="1731850"/>
            <a:ext cx="7610100" cy="5139838"/>
          </a:xfrm>
          <a:prstGeom prst="rect">
            <a:avLst/>
          </a:prstGeom>
          <a:noFill/>
          <a:ln>
            <a:noFill/>
          </a:ln>
        </p:spPr>
        <p:txBody>
          <a:bodyPr spcFirstLastPara="1" wrap="square" lIns="91425" tIns="91425" rIns="91425" bIns="91425" anchor="t" anchorCtr="0">
            <a:spAutoFit/>
          </a:bodyPr>
          <a:lstStyle/>
          <a:p>
            <a:pPr marL="139700" marR="0" lvl="0" algn="l" rtl="0">
              <a:lnSpc>
                <a:spcPct val="100000"/>
              </a:lnSpc>
              <a:spcBef>
                <a:spcPts val="0"/>
              </a:spcBef>
              <a:spcAft>
                <a:spcPts val="0"/>
              </a:spcAft>
              <a:buClr>
                <a:srgbClr val="000000"/>
              </a:buClr>
              <a:buSzPts val="1400"/>
            </a:pPr>
            <a:r>
              <a:rPr lang="en-GB" sz="1400" b="1" i="0" u="none" strike="noStrike" cap="none" dirty="0" err="1">
                <a:solidFill>
                  <a:srgbClr val="000000"/>
                </a:solidFill>
                <a:latin typeface="Arial"/>
                <a:ea typeface="Arial"/>
                <a:cs typeface="Arial"/>
                <a:sym typeface="Arial"/>
              </a:rPr>
              <a:t>Analyze</a:t>
            </a:r>
            <a:r>
              <a:rPr lang="en-GB" sz="1400" b="1" i="0" u="none" strike="noStrike" cap="none" dirty="0">
                <a:solidFill>
                  <a:srgbClr val="000000"/>
                </a:solidFill>
                <a:latin typeface="Arial"/>
                <a:ea typeface="Arial"/>
                <a:cs typeface="Arial"/>
                <a:sym typeface="Arial"/>
              </a:rPr>
              <a:t> Brand Messaging :</a:t>
            </a:r>
          </a:p>
          <a:p>
            <a:pPr marL="139700" marR="0" lvl="0" algn="l" rtl="0">
              <a:lnSpc>
                <a:spcPct val="100000"/>
              </a:lnSpc>
              <a:spcBef>
                <a:spcPts val="0"/>
              </a:spcBef>
              <a:spcAft>
                <a:spcPts val="0"/>
              </a:spcAft>
              <a:buClr>
                <a:srgbClr val="000000"/>
              </a:buClr>
              <a:buSzPts val="1400"/>
            </a:pPr>
            <a:r>
              <a:rPr lang="en-GB" sz="1400" b="0" i="0" u="none" strike="noStrike" cap="none" dirty="0">
                <a:solidFill>
                  <a:srgbClr val="000000"/>
                </a:solidFill>
                <a:latin typeface="Arial"/>
                <a:ea typeface="Arial"/>
                <a:cs typeface="Arial"/>
                <a:sym typeface="Arial"/>
              </a:rPr>
              <a:t> </a:t>
            </a:r>
          </a:p>
          <a:p>
            <a:pPr algn="l">
              <a:buFont typeface="+mj-lt"/>
              <a:buAutoNum type="arabicPeriod"/>
            </a:pPr>
            <a:r>
              <a:rPr lang="en-US" b="1" i="0" dirty="0">
                <a:solidFill>
                  <a:schemeClr val="tx1"/>
                </a:solidFill>
                <a:effectLst/>
                <a:latin typeface="Söhne"/>
              </a:rPr>
              <a:t>Natural and Fresh</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emphasizes the use of natural ingredients and freshness in its products. The brand messaging conveys a sense of quality and authenticity, assuring consumers that they are getting products made from real fruits and vegetables.</a:t>
            </a:r>
          </a:p>
          <a:p>
            <a:pPr algn="l"/>
            <a:endParaRPr lang="en-US" b="0" i="0" dirty="0">
              <a:solidFill>
                <a:schemeClr val="tx1"/>
              </a:solidFill>
              <a:effectLst/>
              <a:latin typeface="Söhne"/>
            </a:endParaRPr>
          </a:p>
          <a:p>
            <a:pPr algn="l"/>
            <a:r>
              <a:rPr lang="en-US" b="1" i="0" dirty="0">
                <a:solidFill>
                  <a:schemeClr val="tx1"/>
                </a:solidFill>
                <a:effectLst/>
                <a:latin typeface="Söhne"/>
              </a:rPr>
              <a:t>2.Tastes of Home</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often evokes a sense of nostalgia and home-cooked flavors in its brand messaging. The brand positions its products as being reminiscent of homemade recipes and traditional flavors that consumers grew up with, creating an emotional connection.</a:t>
            </a:r>
          </a:p>
          <a:p>
            <a:pPr algn="l"/>
            <a:endParaRPr lang="en-US" b="0" i="0" dirty="0">
              <a:solidFill>
                <a:schemeClr val="tx1"/>
              </a:solidFill>
              <a:effectLst/>
              <a:latin typeface="Söhne"/>
            </a:endParaRPr>
          </a:p>
          <a:p>
            <a:pPr algn="l"/>
            <a:r>
              <a:rPr lang="en-US" b="1" i="0" dirty="0">
                <a:solidFill>
                  <a:schemeClr val="tx1"/>
                </a:solidFill>
                <a:effectLst/>
                <a:latin typeface="Söhne"/>
              </a:rPr>
              <a:t>3.Vibrant and Fun</a:t>
            </a:r>
            <a:r>
              <a:rPr lang="en-US" b="0" i="0" dirty="0">
                <a:solidFill>
                  <a:schemeClr val="tx1"/>
                </a:solidFill>
                <a:effectLst/>
                <a:latin typeface="Söhne"/>
              </a:rPr>
              <a:t>: </a:t>
            </a:r>
            <a:r>
              <a:rPr lang="en-US" b="0" i="0" dirty="0" err="1">
                <a:solidFill>
                  <a:schemeClr val="tx1"/>
                </a:solidFill>
                <a:effectLst/>
                <a:latin typeface="Söhne"/>
              </a:rPr>
              <a:t>Kissan's</a:t>
            </a:r>
            <a:r>
              <a:rPr lang="en-US" b="0" i="0" dirty="0">
                <a:solidFill>
                  <a:schemeClr val="tx1"/>
                </a:solidFill>
                <a:effectLst/>
                <a:latin typeface="Söhne"/>
              </a:rPr>
              <a:t> brand messaging often highlights the vibrant colors and fun aspects of its products. Whether it's the bright red of their ketchup or the colorful packaging of their jams, </a:t>
            </a:r>
            <a:r>
              <a:rPr lang="en-US" b="0" i="0" dirty="0" err="1">
                <a:solidFill>
                  <a:schemeClr val="tx1"/>
                </a:solidFill>
                <a:effectLst/>
                <a:latin typeface="Söhne"/>
              </a:rPr>
              <a:t>Kissan</a:t>
            </a:r>
            <a:r>
              <a:rPr lang="en-US" b="0" i="0" dirty="0">
                <a:solidFill>
                  <a:schemeClr val="tx1"/>
                </a:solidFill>
                <a:effectLst/>
                <a:latin typeface="Söhne"/>
              </a:rPr>
              <a:t> portrays its offerings as playful and enjoyable.</a:t>
            </a:r>
          </a:p>
          <a:p>
            <a:pPr marL="457200" marR="0" lvl="0" indent="-317500" algn="l" rtl="0">
              <a:lnSpc>
                <a:spcPct val="100000"/>
              </a:lnSpc>
              <a:spcBef>
                <a:spcPts val="0"/>
              </a:spcBef>
              <a:spcAft>
                <a:spcPts val="0"/>
              </a:spcAft>
              <a:buClr>
                <a:srgbClr val="000000"/>
              </a:buClr>
              <a:buSzPts val="1400"/>
              <a:buFont typeface="Arial"/>
              <a:buChar char="●"/>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DFE27-5CCB-D438-31C7-8E67DCEA10FA}"/>
              </a:ext>
            </a:extLst>
          </p:cNvPr>
          <p:cNvSpPr txBox="1"/>
          <p:nvPr/>
        </p:nvSpPr>
        <p:spPr>
          <a:xfrm>
            <a:off x="183258" y="130017"/>
            <a:ext cx="8027292" cy="1600438"/>
          </a:xfrm>
          <a:prstGeom prst="rect">
            <a:avLst/>
          </a:prstGeom>
          <a:noFill/>
        </p:spPr>
        <p:txBody>
          <a:bodyPr wrap="square">
            <a:spAutoFit/>
          </a:bodyPr>
          <a:lstStyle/>
          <a:p>
            <a:pPr algn="l"/>
            <a:r>
              <a:rPr lang="en-US" b="1" i="0" dirty="0">
                <a:solidFill>
                  <a:schemeClr val="tx1"/>
                </a:solidFill>
                <a:effectLst/>
                <a:latin typeface="Söhne"/>
              </a:rPr>
              <a:t>4.Family and Togetherness</a:t>
            </a:r>
            <a:r>
              <a:rPr lang="en-US" b="0" i="0" dirty="0">
                <a:solidFill>
                  <a:schemeClr val="tx1"/>
                </a:solidFill>
                <a:effectLst/>
                <a:latin typeface="Söhne"/>
              </a:rPr>
              <a:t>: </a:t>
            </a:r>
            <a:r>
              <a:rPr lang="en-US" b="0" i="0" dirty="0" err="1">
                <a:solidFill>
                  <a:schemeClr val="tx1"/>
                </a:solidFill>
                <a:effectLst/>
                <a:latin typeface="Söhne"/>
              </a:rPr>
              <a:t>Kissan's</a:t>
            </a:r>
            <a:r>
              <a:rPr lang="en-US" b="0" i="0" dirty="0">
                <a:solidFill>
                  <a:schemeClr val="tx1"/>
                </a:solidFill>
                <a:effectLst/>
                <a:latin typeface="Söhne"/>
              </a:rPr>
              <a:t> brand messaging often centers around the idea of family and togetherness. The brand positions its products as the perfect accompaniment to family meals and special moments, fostering a sense of connection and shared experiences.</a:t>
            </a:r>
          </a:p>
          <a:p>
            <a:pPr algn="l"/>
            <a:endParaRPr lang="en-US" b="0" i="0" dirty="0">
              <a:solidFill>
                <a:schemeClr val="tx1"/>
              </a:solidFill>
              <a:effectLst/>
              <a:latin typeface="Söhne"/>
            </a:endParaRPr>
          </a:p>
          <a:p>
            <a:pPr algn="l"/>
            <a:r>
              <a:rPr lang="en-US" b="1" i="0" dirty="0">
                <a:solidFill>
                  <a:schemeClr val="tx1"/>
                </a:solidFill>
                <a:effectLst/>
                <a:latin typeface="Söhne"/>
              </a:rPr>
              <a:t>5.Health and Nutrition</a:t>
            </a:r>
            <a:r>
              <a:rPr lang="en-US" b="0" i="0" dirty="0">
                <a:solidFill>
                  <a:schemeClr val="tx1"/>
                </a:solidFill>
                <a:effectLst/>
                <a:latin typeface="Söhne"/>
              </a:rPr>
              <a:t>: While </a:t>
            </a:r>
            <a:r>
              <a:rPr lang="en-US" b="0" i="0" dirty="0" err="1">
                <a:solidFill>
                  <a:schemeClr val="tx1"/>
                </a:solidFill>
                <a:effectLst/>
                <a:latin typeface="Söhne"/>
              </a:rPr>
              <a:t>Kissan</a:t>
            </a:r>
            <a:r>
              <a:rPr lang="en-US" b="0" i="0" dirty="0">
                <a:solidFill>
                  <a:schemeClr val="tx1"/>
                </a:solidFill>
                <a:effectLst/>
                <a:latin typeface="Söhne"/>
              </a:rPr>
              <a:t> primarily focuses on taste and flavor, the brand also emphasizes the nutritional aspect of its products. The brand messaging highlights the presence of essential vitamins and nutrients in their offerings, appealing to health-conscious consumers.</a:t>
            </a:r>
          </a:p>
        </p:txBody>
      </p:sp>
      <p:pic>
        <p:nvPicPr>
          <p:cNvPr id="5" name="Picture 2" descr="Kissan product range">
            <a:extLst>
              <a:ext uri="{FF2B5EF4-FFF2-40B4-BE49-F238E27FC236}">
                <a16:creationId xmlns:a16="http://schemas.microsoft.com/office/drawing/2014/main" id="{7DACF6FA-CE9B-E657-771B-572D85683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46" y="1886744"/>
            <a:ext cx="4162953" cy="2342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tchup &amp; Sauces, Jam, Peanut Butter, Squash | Kissan | Hindustan Unilever">
            <a:extLst>
              <a:ext uri="{FF2B5EF4-FFF2-40B4-BE49-F238E27FC236}">
                <a16:creationId xmlns:a16="http://schemas.microsoft.com/office/drawing/2014/main" id="{1065DEFD-7199-B9C9-A42D-5BF63F965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03" y="1852612"/>
            <a:ext cx="31908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issan Real 8 Jam on Behance | Food graphic design, Simple poster design,  Banner ads design">
            <a:extLst>
              <a:ext uri="{FF2B5EF4-FFF2-40B4-BE49-F238E27FC236}">
                <a16:creationId xmlns:a16="http://schemas.microsoft.com/office/drawing/2014/main" id="{19BCE145-3FA5-659C-935D-7BA8120AC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0" y="3482893"/>
            <a:ext cx="3143177" cy="153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75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FA767-1D52-9785-82D1-9FBA3B3731EA}"/>
              </a:ext>
            </a:extLst>
          </p:cNvPr>
          <p:cNvSpPr txBox="1"/>
          <p:nvPr/>
        </p:nvSpPr>
        <p:spPr>
          <a:xfrm>
            <a:off x="114300" y="0"/>
            <a:ext cx="7708900" cy="181588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IN" sz="1400" b="1" i="0" u="none" strike="noStrike" cap="none" dirty="0">
                <a:solidFill>
                  <a:srgbClr val="000000"/>
                </a:solidFill>
                <a:latin typeface="Arial"/>
                <a:ea typeface="Arial"/>
                <a:cs typeface="Arial"/>
                <a:sym typeface="Arial"/>
              </a:rPr>
              <a:t>Examine the brand's tagline:</a:t>
            </a:r>
            <a:r>
              <a:rPr lang="en-US" sz="1400" dirty="0"/>
              <a:t> 1.Th</a:t>
            </a:r>
            <a:r>
              <a:rPr lang="en-US" sz="1400" dirty="0">
                <a:solidFill>
                  <a:schemeClr val="tx1"/>
                </a:solidFill>
              </a:rPr>
              <a:t>e goodness of real fruit in every jar of </a:t>
            </a:r>
            <a:r>
              <a:rPr lang="en-US" sz="1400" dirty="0" err="1">
                <a:solidFill>
                  <a:schemeClr val="tx1"/>
                </a:solidFill>
              </a:rPr>
              <a:t>kissan</a:t>
            </a:r>
            <a:endParaRPr lang="en-US" sz="1400" dirty="0">
              <a:solidFill>
                <a:schemeClr val="tx1"/>
              </a:solidFill>
            </a:endParaRPr>
          </a:p>
          <a:p>
            <a:pPr algn="l"/>
            <a:r>
              <a:rPr lang="en-IN" b="0" i="0" dirty="0">
                <a:solidFill>
                  <a:srgbClr val="071949"/>
                </a:solidFill>
                <a:effectLst/>
                <a:latin typeface="Segoe UI" panose="020B0502040204020203" pitchFamily="34" charset="0"/>
              </a:rPr>
              <a:t>                                                           </a:t>
            </a:r>
            <a:r>
              <a:rPr lang="en-IN" b="0" i="0" dirty="0">
                <a:solidFill>
                  <a:schemeClr val="tx1"/>
                </a:solidFill>
                <a:effectLst/>
                <a:latin typeface="Segoe UI" panose="020B0502040204020203" pitchFamily="34" charset="0"/>
              </a:rPr>
              <a:t>2.Just </a:t>
            </a:r>
            <a:r>
              <a:rPr lang="en-IN" b="0" i="0" dirty="0" err="1">
                <a:solidFill>
                  <a:schemeClr val="tx1"/>
                </a:solidFill>
                <a:effectLst/>
                <a:latin typeface="Segoe UI" panose="020B0502040204020203" pitchFamily="34" charset="0"/>
              </a:rPr>
              <a:t>lagao</a:t>
            </a:r>
            <a:r>
              <a:rPr lang="en-IN" b="0" i="0" dirty="0">
                <a:solidFill>
                  <a:schemeClr val="tx1"/>
                </a:solidFill>
                <a:effectLst/>
                <a:latin typeface="Segoe UI" panose="020B0502040204020203" pitchFamily="34" charset="0"/>
              </a:rPr>
              <a:t> </a:t>
            </a:r>
            <a:r>
              <a:rPr lang="en-IN" b="0" i="0" dirty="0" err="1">
                <a:solidFill>
                  <a:schemeClr val="tx1"/>
                </a:solidFill>
                <a:effectLst/>
                <a:latin typeface="Segoe UI" panose="020B0502040204020203" pitchFamily="34" charset="0"/>
              </a:rPr>
              <a:t>kooch</a:t>
            </a:r>
            <a:r>
              <a:rPr lang="en-IN" b="0" i="0" dirty="0">
                <a:solidFill>
                  <a:schemeClr val="tx1"/>
                </a:solidFill>
                <a:effectLst/>
                <a:latin typeface="Segoe UI" panose="020B0502040204020203" pitchFamily="34" charset="0"/>
              </a:rPr>
              <a:t> </a:t>
            </a:r>
            <a:r>
              <a:rPr lang="en-IN" b="0" i="0" dirty="0" err="1">
                <a:solidFill>
                  <a:schemeClr val="tx1"/>
                </a:solidFill>
                <a:effectLst/>
                <a:latin typeface="Segoe UI" panose="020B0502040204020203" pitchFamily="34" charset="0"/>
              </a:rPr>
              <a:t>bhi</a:t>
            </a:r>
            <a:r>
              <a:rPr lang="en-IN" b="0" i="0" dirty="0">
                <a:solidFill>
                  <a:schemeClr val="tx1"/>
                </a:solidFill>
                <a:effectLst/>
                <a:latin typeface="Segoe UI" panose="020B0502040204020203" pitchFamily="34" charset="0"/>
              </a:rPr>
              <a:t> khao</a:t>
            </a:r>
          </a:p>
          <a:p>
            <a:pPr algn="l"/>
            <a:r>
              <a:rPr lang="en-IN" b="0" i="0" dirty="0">
                <a:solidFill>
                  <a:schemeClr val="tx1"/>
                </a:solidFill>
                <a:effectLst/>
                <a:latin typeface="Segoe UI" panose="020B0502040204020203" pitchFamily="34" charset="0"/>
              </a:rPr>
              <a:t>                                                           3.Ab pao fruits ka </a:t>
            </a:r>
            <a:r>
              <a:rPr lang="en-IN" b="0" i="0" dirty="0" err="1">
                <a:solidFill>
                  <a:schemeClr val="tx1"/>
                </a:solidFill>
                <a:effectLst/>
                <a:latin typeface="Segoe UI" panose="020B0502040204020203" pitchFamily="34" charset="0"/>
              </a:rPr>
              <a:t>khatta</a:t>
            </a:r>
            <a:r>
              <a:rPr lang="en-IN" b="0" i="0" dirty="0">
                <a:solidFill>
                  <a:schemeClr val="tx1"/>
                </a:solidFill>
                <a:effectLst/>
                <a:latin typeface="Segoe UI" panose="020B0502040204020203" pitchFamily="34" charset="0"/>
              </a:rPr>
              <a:t> </a:t>
            </a:r>
            <a:r>
              <a:rPr lang="en-IN" b="0" i="0" dirty="0" err="1">
                <a:solidFill>
                  <a:schemeClr val="tx1"/>
                </a:solidFill>
                <a:effectLst/>
                <a:latin typeface="Segoe UI" panose="020B0502040204020203" pitchFamily="34" charset="0"/>
              </a:rPr>
              <a:t>meetha</a:t>
            </a:r>
            <a:r>
              <a:rPr lang="en-IN" b="0" i="0" dirty="0">
                <a:solidFill>
                  <a:schemeClr val="tx1"/>
                </a:solidFill>
                <a:effectLst/>
                <a:latin typeface="Segoe UI" panose="020B0502040204020203" pitchFamily="34" charset="0"/>
              </a:rPr>
              <a:t> blast </a:t>
            </a:r>
            <a:r>
              <a:rPr lang="en-IN" b="0" i="0" dirty="0" err="1">
                <a:solidFill>
                  <a:schemeClr val="tx1"/>
                </a:solidFill>
                <a:effectLst/>
                <a:latin typeface="Segoe UI" panose="020B0502040204020203" pitchFamily="34" charset="0"/>
              </a:rPr>
              <a:t>Kissan</a:t>
            </a:r>
            <a:r>
              <a:rPr lang="en-IN" b="0" i="0" dirty="0">
                <a:solidFill>
                  <a:schemeClr val="tx1"/>
                </a:solidFill>
                <a:effectLst/>
                <a:latin typeface="Segoe UI" panose="020B0502040204020203" pitchFamily="34" charset="0"/>
              </a:rPr>
              <a:t> </a:t>
            </a:r>
            <a:r>
              <a:rPr lang="en-IN" b="0" i="0" dirty="0" err="1">
                <a:solidFill>
                  <a:schemeClr val="tx1"/>
                </a:solidFill>
                <a:effectLst/>
                <a:latin typeface="Segoe UI" panose="020B0502040204020203" pitchFamily="34" charset="0"/>
              </a:rPr>
              <a:t>ke</a:t>
            </a:r>
            <a:r>
              <a:rPr lang="en-IN" b="0" i="0" dirty="0">
                <a:solidFill>
                  <a:schemeClr val="tx1"/>
                </a:solidFill>
                <a:effectLst/>
                <a:latin typeface="Segoe UI" panose="020B0502040204020203" pitchFamily="34" charset="0"/>
              </a:rPr>
              <a:t> </a:t>
            </a:r>
            <a:r>
              <a:rPr lang="en-IN" b="0" i="0" dirty="0" err="1">
                <a:solidFill>
                  <a:schemeClr val="tx1"/>
                </a:solidFill>
                <a:effectLst/>
                <a:latin typeface="Segoe UI" panose="020B0502040204020203" pitchFamily="34" charset="0"/>
              </a:rPr>
              <a:t>saath</a:t>
            </a:r>
            <a:endParaRPr lang="en-IN" b="0" i="0" dirty="0">
              <a:solidFill>
                <a:schemeClr val="tx1"/>
              </a:solidFill>
              <a:effectLst/>
              <a:latin typeface="Segoe UI" panose="020B0502040204020203" pitchFamily="34" charset="0"/>
            </a:endParaRPr>
          </a:p>
          <a:p>
            <a:pPr algn="l"/>
            <a:r>
              <a:rPr lang="en-IN" b="0" i="0" dirty="0">
                <a:solidFill>
                  <a:schemeClr val="tx1"/>
                </a:solidFill>
                <a:effectLst/>
                <a:latin typeface="Segoe UI" panose="020B0502040204020203" pitchFamily="34" charset="0"/>
              </a:rPr>
              <a:t>                                                           4.Spread the flavour</a:t>
            </a:r>
          </a:p>
          <a:p>
            <a:pPr algn="l"/>
            <a:r>
              <a:rPr lang="en-US" b="0" i="0" dirty="0">
                <a:solidFill>
                  <a:schemeClr val="tx1"/>
                </a:solidFill>
                <a:effectLst/>
                <a:latin typeface="Segoe UI" panose="020B0502040204020203" pitchFamily="34" charset="0"/>
              </a:rPr>
              <a:t>                                                           5.Kissan jam’s law of </a:t>
            </a:r>
            <a:r>
              <a:rPr lang="en-US" b="0" i="0" dirty="0" err="1">
                <a:solidFill>
                  <a:schemeClr val="tx1"/>
                </a:solidFill>
                <a:effectLst/>
                <a:latin typeface="Segoe UI" panose="020B0502040204020203" pitchFamily="34" charset="0"/>
              </a:rPr>
              <a:t>appetitie</a:t>
            </a:r>
            <a:endParaRPr lang="en-US" b="0" i="0" dirty="0">
              <a:solidFill>
                <a:schemeClr val="tx1"/>
              </a:solidFill>
              <a:effectLst/>
              <a:latin typeface="Segoe UI" panose="020B0502040204020203" pitchFamily="34" charset="0"/>
            </a:endParaRPr>
          </a:p>
          <a:p>
            <a:pPr algn="l"/>
            <a:endParaRPr lang="en-IN" b="0" i="0" dirty="0">
              <a:solidFill>
                <a:schemeClr val="tx1"/>
              </a:solidFill>
              <a:effectLst/>
              <a:latin typeface="Segoe UI" panose="020B0502040204020203" pitchFamily="34" charset="0"/>
            </a:endParaRPr>
          </a:p>
          <a:p>
            <a:pPr marL="139700"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A5869AC4-A2D0-BF98-C1C0-E83867EBFED0}"/>
              </a:ext>
            </a:extLst>
          </p:cNvPr>
          <p:cNvSpPr txBox="1"/>
          <p:nvPr/>
        </p:nvSpPr>
        <p:spPr>
          <a:xfrm>
            <a:off x="216939" y="1123950"/>
            <a:ext cx="7469735"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endParaRPr lang="en-IN" sz="1400" b="0" i="0" u="none" strike="noStrike" cap="none" dirty="0">
              <a:solidFill>
                <a:srgbClr val="000000"/>
              </a:solidFill>
              <a:latin typeface="Arial"/>
              <a:ea typeface="Arial"/>
              <a:cs typeface="Arial"/>
              <a:sym typeface="Arial"/>
            </a:endParaRPr>
          </a:p>
          <a:p>
            <a:pPr marL="139700" marR="0" lvl="0" algn="l" rtl="0">
              <a:lnSpc>
                <a:spcPct val="100000"/>
              </a:lnSpc>
              <a:spcBef>
                <a:spcPts val="0"/>
              </a:spcBef>
              <a:spcAft>
                <a:spcPts val="0"/>
              </a:spcAft>
              <a:buClr>
                <a:srgbClr val="000000"/>
              </a:buClr>
              <a:buSzPts val="1400"/>
            </a:pPr>
            <a:endParaRPr lang="en-IN" sz="1400" b="1" i="0" u="none" strike="noStrike" cap="none" dirty="0">
              <a:solidFill>
                <a:srgbClr val="000000"/>
              </a:solidFill>
              <a:latin typeface="Arial"/>
              <a:ea typeface="Arial"/>
              <a:cs typeface="Arial"/>
              <a:sym typeface="Arial"/>
            </a:endParaRPr>
          </a:p>
        </p:txBody>
      </p:sp>
      <p:pic>
        <p:nvPicPr>
          <p:cNvPr id="7" name="Picture 2">
            <a:extLst>
              <a:ext uri="{FF2B5EF4-FFF2-40B4-BE49-F238E27FC236}">
                <a16:creationId xmlns:a16="http://schemas.microsoft.com/office/drawing/2014/main" id="{0E7455C7-3DF5-1E82-514E-D2EC0F9F2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1" y="1549079"/>
            <a:ext cx="6178150" cy="2781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96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766950" y="353563"/>
            <a:ext cx="7610100" cy="81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900"/>
              <a:buFont typeface="Arial"/>
              <a:buNone/>
            </a:pPr>
            <a:r>
              <a:rPr lang="en-GB" sz="1900" b="1" i="0" u="none" strike="noStrike" cap="none">
                <a:solidFill>
                  <a:srgbClr val="434343"/>
                </a:solidFill>
                <a:latin typeface="Arial"/>
                <a:ea typeface="Arial"/>
                <a:cs typeface="Arial"/>
                <a:sym typeface="Arial"/>
              </a:rPr>
              <a:t>Part 1: Brand study, Competitor Analysis &amp; Buyer’s/Audience’s Persona</a:t>
            </a:r>
            <a:endParaRPr sz="1900" b="0" i="0" u="none" strike="noStrike" cap="none">
              <a:solidFill>
                <a:srgbClr val="000000"/>
              </a:solidFill>
              <a:latin typeface="Arial"/>
              <a:ea typeface="Arial"/>
              <a:cs typeface="Arial"/>
              <a:sym typeface="Arial"/>
            </a:endParaRPr>
          </a:p>
        </p:txBody>
      </p:sp>
      <p:sp>
        <p:nvSpPr>
          <p:cNvPr id="80" name="Google Shape;80;p17"/>
          <p:cNvSpPr txBox="1"/>
          <p:nvPr/>
        </p:nvSpPr>
        <p:spPr>
          <a:xfrm>
            <a:off x="882000" y="1455313"/>
            <a:ext cx="7380000" cy="34162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dirty="0">
                <a:solidFill>
                  <a:srgbClr val="000000"/>
                </a:solidFill>
                <a:latin typeface="Arial"/>
                <a:ea typeface="Arial"/>
                <a:cs typeface="Arial"/>
                <a:sym typeface="Arial"/>
              </a:rPr>
              <a:t>Competitor Analysis:</a:t>
            </a:r>
            <a:r>
              <a:rPr lang="en-GB" sz="1400" b="0" i="0" u="none" strike="noStrike" cap="none" dirty="0">
                <a:solidFill>
                  <a:srgbClr val="000000"/>
                </a:solidFill>
                <a:latin typeface="Arial"/>
                <a:ea typeface="Arial"/>
                <a:cs typeface="Arial"/>
                <a:sym typeface="Arial"/>
              </a:rPr>
              <a:t> Select three competitors operating in the same industry or niche as the chosen brand, examine their USPs and online communication.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Competitor 1:</a:t>
            </a:r>
            <a:r>
              <a:rPr lang="en-US" sz="1400" b="1" dirty="0"/>
              <a:t> </a:t>
            </a:r>
            <a:r>
              <a:rPr lang="en-US" sz="1400" b="1" dirty="0" err="1"/>
              <a:t>Releaf</a:t>
            </a:r>
            <a:r>
              <a:rPr lang="en-US" sz="1400" b="1" dirty="0"/>
              <a:t> – link : </a:t>
            </a:r>
            <a:r>
              <a:rPr lang="en-US" sz="1400" b="1" dirty="0">
                <a:hlinkClick r:id="rId3"/>
              </a:rPr>
              <a:t>https://releaf.in/</a:t>
            </a:r>
            <a:endParaRPr lang="en-US" sz="1400" b="1" dirty="0"/>
          </a:p>
          <a:p>
            <a:pPr marL="0" marR="0" lvl="0" indent="0" algn="l" rtl="0">
              <a:lnSpc>
                <a:spcPct val="100000"/>
              </a:lnSpc>
              <a:spcBef>
                <a:spcPts val="0"/>
              </a:spcBef>
              <a:spcAft>
                <a:spcPts val="0"/>
              </a:spcAft>
              <a:buClr>
                <a:srgbClr val="000000"/>
              </a:buClr>
              <a:buSzPts val="1400"/>
              <a:buFont typeface="Arial"/>
              <a:buNone/>
            </a:pPr>
            <a:endParaRPr lang="en-US"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dirty="0"/>
              <a:t>USP : </a:t>
            </a:r>
            <a:r>
              <a:rPr lang="en-US" b="1" i="1" dirty="0">
                <a:solidFill>
                  <a:schemeClr val="tx1"/>
                </a:solidFill>
                <a:effectLst/>
                <a:latin typeface="inherit"/>
              </a:rPr>
              <a:t>We believe in the power of human thoughts and the immense possibilities it can achieve. </a:t>
            </a:r>
            <a:endParaRPr sz="1400" b="1"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Competitor 2: </a:t>
            </a:r>
            <a:r>
              <a:rPr lang="en-US" sz="1400" b="1" dirty="0"/>
              <a:t>GrainCorp –link : </a:t>
            </a:r>
            <a:r>
              <a:rPr lang="en-US" sz="1400" b="1" dirty="0">
                <a:hlinkClick r:id="rId4"/>
              </a:rPr>
              <a:t>https://www.graincorp.com.au/</a:t>
            </a:r>
            <a:r>
              <a:rPr lang="en-US" sz="1400" b="1" dirty="0"/>
              <a:t> </a:t>
            </a:r>
          </a:p>
          <a:p>
            <a:pPr marL="0" marR="0" lvl="0" indent="0" algn="l" rtl="0">
              <a:lnSpc>
                <a:spcPct val="100000"/>
              </a:lnSpc>
              <a:spcBef>
                <a:spcPts val="0"/>
              </a:spcBef>
              <a:spcAft>
                <a:spcPts val="0"/>
              </a:spcAft>
              <a:buClr>
                <a:srgbClr val="000000"/>
              </a:buClr>
              <a:buSzPts val="1400"/>
              <a:buFont typeface="Arial"/>
              <a:buNone/>
            </a:pPr>
            <a:endParaRPr lang="en-US"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dirty="0"/>
              <a:t>USP : </a:t>
            </a:r>
            <a:r>
              <a:rPr lang="en-US" b="0" i="0" dirty="0">
                <a:solidFill>
                  <a:schemeClr val="tx1"/>
                </a:solidFill>
                <a:effectLst/>
                <a:latin typeface="Source Sans Pro" panose="020B0503030403020204" pitchFamily="34" charset="0"/>
              </a:rPr>
              <a:t>While our GrainCorp team is diverse, we each believe in our values to</a:t>
            </a:r>
            <a:endParaRPr sz="1400" b="1"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Competitor 3:</a:t>
            </a:r>
            <a:r>
              <a:rPr lang="en-US" sz="1400" b="1" dirty="0"/>
              <a:t> </a:t>
            </a:r>
            <a:r>
              <a:rPr lang="en-US" sz="1400" b="1" dirty="0" err="1"/>
              <a:t>FoodLogiQ</a:t>
            </a:r>
            <a:r>
              <a:rPr lang="en-US" sz="1400" b="1" dirty="0"/>
              <a:t> –link : </a:t>
            </a:r>
            <a:r>
              <a:rPr lang="en-US" sz="1400" b="1" dirty="0">
                <a:hlinkClick r:id="rId5"/>
              </a:rPr>
              <a:t>https://www.foodlogiq.com/</a:t>
            </a:r>
            <a:r>
              <a:rPr lang="en-US" sz="1400" b="1" dirty="0"/>
              <a:t> </a:t>
            </a:r>
          </a:p>
          <a:p>
            <a:pPr marL="0" marR="0" lvl="0" indent="0" algn="l" rtl="0">
              <a:lnSpc>
                <a:spcPct val="100000"/>
              </a:lnSpc>
              <a:spcBef>
                <a:spcPts val="0"/>
              </a:spcBef>
              <a:spcAft>
                <a:spcPts val="0"/>
              </a:spcAft>
              <a:buClr>
                <a:srgbClr val="000000"/>
              </a:buClr>
              <a:buSzPts val="1400"/>
              <a:buFont typeface="Arial"/>
              <a:buNone/>
            </a:pPr>
            <a:endParaRPr lang="en-US"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dirty="0"/>
              <a:t>USP : </a:t>
            </a:r>
            <a:r>
              <a:rPr lang="en-US" b="0" i="0" dirty="0">
                <a:solidFill>
                  <a:schemeClr val="tx1"/>
                </a:solidFill>
                <a:effectLst/>
                <a:latin typeface="Google Sans"/>
              </a:rPr>
              <a:t>Qualities Your gourmet cuisine has been recognized with awards and reviews.</a:t>
            </a:r>
            <a:endParaRPr sz="1400" b="1" i="0" u="none" strike="noStrike" cap="none" dirty="0">
              <a:solidFill>
                <a:schemeClr val="tx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766950" y="232113"/>
            <a:ext cx="7610100" cy="813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900"/>
              <a:buFont typeface="Arial"/>
              <a:buNone/>
            </a:pPr>
            <a:r>
              <a:rPr lang="en-GB" sz="1900" b="1" i="0" u="none" strike="noStrike" cap="none" dirty="0">
                <a:solidFill>
                  <a:srgbClr val="434343"/>
                </a:solidFill>
                <a:latin typeface="Arial"/>
                <a:ea typeface="Arial"/>
                <a:cs typeface="Arial"/>
                <a:sym typeface="Arial"/>
              </a:rPr>
              <a:t>Part 1: Brand study, Competitor Analysis &amp; Buyer’s/Audience’s Persona</a:t>
            </a:r>
            <a:endParaRPr sz="1900" b="0" i="0" u="none" strike="noStrike" cap="none" dirty="0">
              <a:solidFill>
                <a:srgbClr val="000000"/>
              </a:solidFill>
              <a:latin typeface="Arial"/>
              <a:ea typeface="Arial"/>
              <a:cs typeface="Arial"/>
              <a:sym typeface="Arial"/>
            </a:endParaRPr>
          </a:p>
        </p:txBody>
      </p:sp>
      <p:sp>
        <p:nvSpPr>
          <p:cNvPr id="86" name="Google Shape;86;p18"/>
          <p:cNvSpPr txBox="1"/>
          <p:nvPr/>
        </p:nvSpPr>
        <p:spPr>
          <a:xfrm>
            <a:off x="837550" y="853888"/>
            <a:ext cx="7380000" cy="449350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1" i="0" u="none" strike="noStrike" cap="none" dirty="0">
                <a:solidFill>
                  <a:srgbClr val="000000"/>
                </a:solidFill>
                <a:latin typeface="Arial"/>
                <a:ea typeface="Arial"/>
                <a:cs typeface="Arial"/>
                <a:sym typeface="Arial"/>
              </a:rPr>
              <a:t>Buyer's/Audience's Persona:</a:t>
            </a:r>
            <a:r>
              <a:rPr lang="en-GB" sz="1400" b="0" i="0" u="none" strike="noStrike" cap="none" dirty="0">
                <a:solidFill>
                  <a:srgbClr val="000000"/>
                </a:solidFill>
                <a:latin typeface="Arial"/>
                <a:ea typeface="Arial"/>
                <a:cs typeface="Arial"/>
                <a:sym typeface="Arial"/>
              </a:rPr>
              <a:t> Clearly define the target audience for the chosen brand. Consider demographics, psychographics, </a:t>
            </a:r>
            <a:r>
              <a:rPr lang="en-GB" sz="1400" b="0" i="0" u="none" strike="noStrike" cap="none" dirty="0" err="1">
                <a:solidFill>
                  <a:srgbClr val="000000"/>
                </a:solidFill>
                <a:latin typeface="Arial"/>
                <a:ea typeface="Arial"/>
                <a:cs typeface="Arial"/>
                <a:sym typeface="Arial"/>
              </a:rPr>
              <a:t>behaviors</a:t>
            </a:r>
            <a:r>
              <a:rPr lang="en-GB" sz="1400" b="0" i="0" u="none" strike="noStrike" cap="none" dirty="0">
                <a:solidFill>
                  <a:srgbClr val="000000"/>
                </a:solidFill>
                <a:latin typeface="Arial"/>
                <a:ea typeface="Arial"/>
                <a:cs typeface="Arial"/>
                <a:sym typeface="Arial"/>
              </a:rPr>
              <a:t>, and interests.</a:t>
            </a:r>
            <a:endParaRPr sz="1400" b="0" i="0" u="none" strike="noStrike" cap="none" dirty="0">
              <a:solidFill>
                <a:srgbClr val="000000"/>
              </a:solidFill>
              <a:latin typeface="Arial"/>
              <a:ea typeface="Arial"/>
              <a:cs typeface="Arial"/>
              <a:sym typeface="Arial"/>
            </a:endParaRPr>
          </a:p>
          <a:p>
            <a:pPr algn="l"/>
            <a:br>
              <a:rPr lang="en-US" b="0" i="0" dirty="0">
                <a:solidFill>
                  <a:srgbClr val="D1D5DB"/>
                </a:solidFill>
                <a:effectLst/>
                <a:latin typeface="Söhne"/>
              </a:rPr>
            </a:br>
            <a:r>
              <a:rPr lang="en-US" b="1" dirty="0">
                <a:solidFill>
                  <a:schemeClr val="tx1"/>
                </a:solidFill>
                <a:latin typeface="Söhne"/>
              </a:rPr>
              <a:t>T</a:t>
            </a:r>
            <a:r>
              <a:rPr lang="en-US" b="1" i="0" dirty="0">
                <a:solidFill>
                  <a:schemeClr val="tx1"/>
                </a:solidFill>
                <a:effectLst/>
                <a:latin typeface="Söhne"/>
              </a:rPr>
              <a:t>arget audience for the </a:t>
            </a:r>
            <a:r>
              <a:rPr lang="en-US" b="1" i="0" dirty="0" err="1">
                <a:solidFill>
                  <a:schemeClr val="tx1"/>
                </a:solidFill>
                <a:effectLst/>
                <a:latin typeface="Söhne"/>
              </a:rPr>
              <a:t>Kissan</a:t>
            </a:r>
            <a:r>
              <a:rPr lang="en-US" b="1" i="0" dirty="0">
                <a:solidFill>
                  <a:schemeClr val="tx1"/>
                </a:solidFill>
                <a:effectLst/>
                <a:latin typeface="Söhne"/>
              </a:rPr>
              <a:t> brand</a:t>
            </a:r>
          </a:p>
          <a:p>
            <a:pPr algn="l"/>
            <a:endParaRPr lang="en-US" b="0" i="0" dirty="0">
              <a:solidFill>
                <a:srgbClr val="D1D5DB"/>
              </a:solidFill>
              <a:effectLst/>
              <a:latin typeface="Söhne"/>
            </a:endParaRPr>
          </a:p>
          <a:p>
            <a:pPr algn="l"/>
            <a:r>
              <a:rPr lang="en-US" b="1" i="0" dirty="0">
                <a:solidFill>
                  <a:schemeClr val="tx1"/>
                </a:solidFill>
                <a:effectLst/>
                <a:latin typeface="Söhne"/>
              </a:rPr>
              <a:t>1. Families and Parents</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primarily targets families and parents who are responsible for purchasing and preparing meals for their households. The brand focuses on appealing to parents who want to provide nutritious and flavorful options for their children and loved ones.</a:t>
            </a:r>
          </a:p>
          <a:p>
            <a:pPr algn="l"/>
            <a:endParaRPr lang="en-US" b="0" i="0" dirty="0">
              <a:solidFill>
                <a:schemeClr val="tx1"/>
              </a:solidFill>
              <a:effectLst/>
              <a:latin typeface="Söhne"/>
            </a:endParaRPr>
          </a:p>
          <a:p>
            <a:pPr algn="l"/>
            <a:r>
              <a:rPr lang="en-US" b="1" i="0" dirty="0">
                <a:solidFill>
                  <a:schemeClr val="tx1"/>
                </a:solidFill>
                <a:effectLst/>
                <a:latin typeface="Söhne"/>
              </a:rPr>
              <a:t>2.Children and Young Consumers</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also targets children and young consumers who enjoy the taste of their products. The brand messaging often highlights the fun and enjoyable aspects of </a:t>
            </a:r>
            <a:r>
              <a:rPr lang="en-US" b="0" i="0" dirty="0" err="1">
                <a:solidFill>
                  <a:schemeClr val="tx1"/>
                </a:solidFill>
                <a:effectLst/>
                <a:latin typeface="Söhne"/>
              </a:rPr>
              <a:t>Kissan's</a:t>
            </a:r>
            <a:r>
              <a:rPr lang="en-US" b="0" i="0" dirty="0">
                <a:solidFill>
                  <a:schemeClr val="tx1"/>
                </a:solidFill>
                <a:effectLst/>
                <a:latin typeface="Söhne"/>
              </a:rPr>
              <a:t> jams, ketchups, and sauces, appealing to the younger audience.</a:t>
            </a:r>
          </a:p>
          <a:p>
            <a:pPr algn="l"/>
            <a:endParaRPr lang="en-US" b="0" i="0" dirty="0">
              <a:solidFill>
                <a:schemeClr val="tx1"/>
              </a:solidFill>
              <a:effectLst/>
              <a:latin typeface="Söhne"/>
            </a:endParaRPr>
          </a:p>
          <a:p>
            <a:pPr algn="l"/>
            <a:r>
              <a:rPr lang="en-US" b="1" i="0" dirty="0">
                <a:solidFill>
                  <a:schemeClr val="tx1"/>
                </a:solidFill>
                <a:effectLst/>
                <a:latin typeface="Söhne"/>
              </a:rPr>
              <a:t>3</a:t>
            </a:r>
            <a:r>
              <a:rPr lang="en-US" b="0" i="0" dirty="0">
                <a:solidFill>
                  <a:schemeClr val="tx1"/>
                </a:solidFill>
                <a:effectLst/>
                <a:latin typeface="Söhne"/>
              </a:rPr>
              <a:t>.</a:t>
            </a:r>
            <a:r>
              <a:rPr lang="en-US" b="1" i="0" dirty="0">
                <a:solidFill>
                  <a:schemeClr val="tx1"/>
                </a:solidFill>
                <a:effectLst/>
                <a:latin typeface="Söhne"/>
              </a:rPr>
              <a:t>Home Cooks and Food Enthusiasts</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aims to attract home cooks and food enthusiasts who value quality ingredients and want to create delicious meals. These individuals appreciate the versatility and flavor profiles offered by </a:t>
            </a:r>
            <a:r>
              <a:rPr lang="en-US" b="0" i="0" dirty="0" err="1">
                <a:solidFill>
                  <a:schemeClr val="tx1"/>
                </a:solidFill>
                <a:effectLst/>
                <a:latin typeface="Söhne"/>
              </a:rPr>
              <a:t>Kissan's</a:t>
            </a:r>
            <a:r>
              <a:rPr lang="en-US" b="0" i="0" dirty="0">
                <a:solidFill>
                  <a:schemeClr val="tx1"/>
                </a:solidFill>
                <a:effectLst/>
                <a:latin typeface="Söhne"/>
              </a:rPr>
              <a:t> range of products.</a:t>
            </a:r>
          </a:p>
          <a:p>
            <a:pPr algn="l"/>
            <a:endParaRPr lang="en-US" b="0" i="0" dirty="0">
              <a:solidFill>
                <a:schemeClr val="tx1"/>
              </a:solidFill>
              <a:effectLst/>
              <a:latin typeface="Söhn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18CEB-19B4-C210-9D23-A63757904BF2}"/>
              </a:ext>
            </a:extLst>
          </p:cNvPr>
          <p:cNvSpPr txBox="1"/>
          <p:nvPr/>
        </p:nvSpPr>
        <p:spPr>
          <a:xfrm>
            <a:off x="279400" y="139581"/>
            <a:ext cx="8401050" cy="1384995"/>
          </a:xfrm>
          <a:prstGeom prst="rect">
            <a:avLst/>
          </a:prstGeom>
          <a:noFill/>
        </p:spPr>
        <p:txBody>
          <a:bodyPr wrap="square">
            <a:spAutoFit/>
          </a:bodyPr>
          <a:lstStyle/>
          <a:p>
            <a:pPr algn="l"/>
            <a:r>
              <a:rPr lang="en-US" b="1" i="0" dirty="0">
                <a:solidFill>
                  <a:schemeClr val="tx1"/>
                </a:solidFill>
                <a:effectLst/>
                <a:latin typeface="Söhne"/>
              </a:rPr>
              <a:t>4</a:t>
            </a:r>
            <a:r>
              <a:rPr lang="en-US" b="0" i="0" dirty="0">
                <a:solidFill>
                  <a:schemeClr val="tx1"/>
                </a:solidFill>
                <a:effectLst/>
                <a:latin typeface="Söhne"/>
              </a:rPr>
              <a:t>.</a:t>
            </a:r>
            <a:r>
              <a:rPr lang="en-US" b="1" i="0" dirty="0">
                <a:solidFill>
                  <a:schemeClr val="tx1"/>
                </a:solidFill>
                <a:effectLst/>
                <a:latin typeface="Söhne"/>
              </a:rPr>
              <a:t>Health-conscious Consumers</a:t>
            </a:r>
            <a:r>
              <a:rPr lang="en-US" b="0" i="0" dirty="0">
                <a:solidFill>
                  <a:schemeClr val="tx1"/>
                </a:solidFill>
                <a:effectLst/>
                <a:latin typeface="Söhne"/>
              </a:rPr>
              <a:t>: </a:t>
            </a:r>
            <a:r>
              <a:rPr lang="en-US" b="0" i="0" dirty="0" err="1">
                <a:solidFill>
                  <a:schemeClr val="tx1"/>
                </a:solidFill>
                <a:effectLst/>
                <a:latin typeface="Söhne"/>
              </a:rPr>
              <a:t>Kissan</a:t>
            </a:r>
            <a:r>
              <a:rPr lang="en-US" b="0" i="0" dirty="0">
                <a:solidFill>
                  <a:schemeClr val="tx1"/>
                </a:solidFill>
                <a:effectLst/>
                <a:latin typeface="Söhne"/>
              </a:rPr>
              <a:t> caters to health-conscious consumers who seek products made from natural ingredients and are mindful of their nutritional choices. The brand often emphasizes the use of real fruits and vegetables, appealing to individuals who prioritize healthier options.</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b="1" dirty="0"/>
              <a:t>Demographic :</a:t>
            </a:r>
          </a:p>
          <a:p>
            <a:pPr marL="0" marR="0" lvl="0" indent="0" algn="l" rtl="0">
              <a:lnSpc>
                <a:spcPct val="100000"/>
              </a:lnSpc>
              <a:spcBef>
                <a:spcPts val="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1082C56C-C3F4-9359-CAAB-B4808C94C979}"/>
              </a:ext>
            </a:extLst>
          </p:cNvPr>
          <p:cNvPicPr>
            <a:picLocks noChangeAspect="1"/>
          </p:cNvPicPr>
          <p:nvPr/>
        </p:nvPicPr>
        <p:blipFill>
          <a:blip r:embed="rId2"/>
          <a:stretch>
            <a:fillRect/>
          </a:stretch>
        </p:blipFill>
        <p:spPr>
          <a:xfrm>
            <a:off x="717550" y="1448848"/>
            <a:ext cx="2679700" cy="2537545"/>
          </a:xfrm>
          <a:prstGeom prst="rect">
            <a:avLst/>
          </a:prstGeom>
        </p:spPr>
      </p:pic>
      <p:pic>
        <p:nvPicPr>
          <p:cNvPr id="7" name="Picture 6">
            <a:extLst>
              <a:ext uri="{FF2B5EF4-FFF2-40B4-BE49-F238E27FC236}">
                <a16:creationId xmlns:a16="http://schemas.microsoft.com/office/drawing/2014/main" id="{601B4068-CA20-AF4C-8721-B6C25605BED8}"/>
              </a:ext>
            </a:extLst>
          </p:cNvPr>
          <p:cNvPicPr>
            <a:picLocks noChangeAspect="1"/>
          </p:cNvPicPr>
          <p:nvPr/>
        </p:nvPicPr>
        <p:blipFill>
          <a:blip r:embed="rId3"/>
          <a:stretch>
            <a:fillRect/>
          </a:stretch>
        </p:blipFill>
        <p:spPr>
          <a:xfrm>
            <a:off x="3902472" y="1473200"/>
            <a:ext cx="4209256" cy="2513193"/>
          </a:xfrm>
          <a:prstGeom prst="rect">
            <a:avLst/>
          </a:prstGeom>
        </p:spPr>
      </p:pic>
    </p:spTree>
    <p:extLst>
      <p:ext uri="{BB962C8B-B14F-4D97-AF65-F5344CB8AC3E}">
        <p14:creationId xmlns:p14="http://schemas.microsoft.com/office/powerpoint/2010/main" val="12612034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TotalTime>
  <Words>3771</Words>
  <Application>Microsoft Office PowerPoint</Application>
  <PresentationFormat>On-screen Show (16:9)</PresentationFormat>
  <Paragraphs>276</Paragraphs>
  <Slides>39</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Google Sans</vt:lpstr>
      <vt:lpstr>inherit</vt:lpstr>
      <vt:lpstr>proxima-nova</vt:lpstr>
      <vt:lpstr>Roboto</vt:lpstr>
      <vt:lpstr>Segoe UI</vt:lpstr>
      <vt:lpstr>Segoe UI Historic</vt:lpstr>
      <vt:lpstr>Söhne</vt:lpstr>
      <vt:lpstr>Source Sans Pro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Part 4: Content Creation and Curation (Post creations, Designs/Video Editing, Ad Campaigns over Social Media and Email Ideation and Creation)  Format 1: Blog article  Aim  :   Boost Seo &amp; provide information about major power distriburtion equipment  manufacturer with a strong global presence    Date : 20 July 2023   Blog link : www.kissanproducts.blogspot.com  Post : You cannot leave the City of Joy without taking your little ones  to the Victoria Memorial.       </vt:lpstr>
      <vt:lpstr>PowerPoint Presentation</vt:lpstr>
      <vt:lpstr>PowerPoint Presentation</vt:lpstr>
      <vt:lpstr>PowerPoint Presentation</vt:lpstr>
      <vt:lpstr>PowerPoint Presentation</vt:lpstr>
      <vt:lpstr>PowerPoint Presentation</vt:lpstr>
      <vt:lpstr>      MAKING THE VIDEO FOR KISSAN ADD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NANDADATTA BURI</cp:lastModifiedBy>
  <cp:revision>5</cp:revision>
  <dcterms:modified xsi:type="dcterms:W3CDTF">2023-07-22T09:29:51Z</dcterms:modified>
</cp:coreProperties>
</file>