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63" r:id="rId4"/>
    <p:sldId id="261" r:id="rId5"/>
    <p:sldId id="262" r:id="rId6"/>
    <p:sldId id="264" r:id="rId7"/>
    <p:sldId id="266" r:id="rId8"/>
    <p:sldId id="272" r:id="rId9"/>
    <p:sldId id="276" r:id="rId10"/>
    <p:sldId id="275" r:id="rId11"/>
    <p:sldId id="271" r:id="rId12"/>
    <p:sldId id="279" r:id="rId13"/>
    <p:sldId id="26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44654-AF30-49BB-A579-1BFE8F7D7DBC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54463-6D10-4CC0-BAFA-C9B6A4E6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4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fld id="{1A70422D-D66E-47D4-8459-E56444F37642}" type="datetime1">
              <a:rPr lang="en-US"/>
              <a:pPr lvl="0"/>
              <a:t>05-Jul-18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/>
          <a:lstStyle/>
          <a:p>
            <a:pPr marL="216000" indent="-216000" hangingPunct="0"/>
            <a:endParaRPr lang="en-US" sz="2000">
              <a:latin typeface="Arial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172B-870E-4E19-A9BA-1DCC188FF4AA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8993-ABF7-4EE1-A82C-6AB2A9D7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172B-870E-4E19-A9BA-1DCC188FF4AA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8993-ABF7-4EE1-A82C-6AB2A9D7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3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172B-870E-4E19-A9BA-1DCC188FF4AA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8993-ABF7-4EE1-A82C-6AB2A9D7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6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628560" y="1825560"/>
            <a:ext cx="7886700" cy="435132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FB1963-CB26-4197-AB07-79A792EE40E2}" type="datetime1">
              <a:rPr lang="en-US"/>
              <a:pPr lvl="0"/>
              <a:t>05-Jul-18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BDF0CF-0E45-4893-8BAA-FF45C0F81DB3}" type="slidenum">
              <a:t>‹#›</a:t>
            </a:fld>
            <a:endParaRPr lang="en-US"/>
          </a:p>
        </p:txBody>
      </p:sp>
      <p:sp>
        <p:nvSpPr>
          <p:cNvPr id="7" name=" 6"/>
          <p:cNvSpPr txBox="1">
            <a:spLocks noGrp="1"/>
          </p:cNvSpPr>
          <p:nvPr>
            <p:ph idx="1"/>
          </p:nvPr>
        </p:nvSpPr>
        <p:spPr>
          <a:xfrm>
            <a:off x="457110" y="1604520"/>
            <a:ext cx="8229330" cy="4525920"/>
          </a:xfrm>
        </p:spPr>
        <p:txBody>
          <a:bodyPr lIns="0" tIns="0" rIns="0" bIns="0"/>
          <a:lstStyle>
            <a:lvl1pPr hangingPunct="0">
              <a:spcBef>
                <a:spcPts val="0"/>
              </a:spcBef>
              <a:spcAft>
                <a:spcPts val="1417"/>
              </a:spcAft>
              <a:defRPr sz="3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79248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695700"/>
            <a:ext cx="79248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810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9FCDF55B-BC0E-4697-A9C9-AD46B30219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7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172B-870E-4E19-A9BA-1DCC188FF4AA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8993-ABF7-4EE1-A82C-6AB2A9D7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5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172B-870E-4E19-A9BA-1DCC188FF4AA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8993-ABF7-4EE1-A82C-6AB2A9D7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172B-870E-4E19-A9BA-1DCC188FF4AA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8993-ABF7-4EE1-A82C-6AB2A9D7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5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172B-870E-4E19-A9BA-1DCC188FF4AA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8993-ABF7-4EE1-A82C-6AB2A9D7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4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172B-870E-4E19-A9BA-1DCC188FF4AA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8993-ABF7-4EE1-A82C-6AB2A9D7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3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172B-870E-4E19-A9BA-1DCC188FF4AA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8993-ABF7-4EE1-A82C-6AB2A9D7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9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172B-870E-4E19-A9BA-1DCC188FF4AA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8993-ABF7-4EE1-A82C-6AB2A9D7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1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172B-870E-4E19-A9BA-1DCC188FF4AA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8993-ABF7-4EE1-A82C-6AB2A9D7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6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1172B-870E-4E19-A9BA-1DCC188FF4AA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D8993-ABF7-4EE1-A82C-6AB2A9D7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ueprism.com/news/ai/blue-prism-wins-2018-artificial-intelligence-breakthrough-awar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en.wikipedia.org/wiki/Intelligence" TargetMode="External"/><Relationship Id="rId7" Type="http://schemas.openxmlformats.org/officeDocument/2006/relationships/hyperlink" Target="https://en.wikipedia.org/wiki/Human_min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Intelligent_agent" TargetMode="External"/><Relationship Id="rId5" Type="http://schemas.openxmlformats.org/officeDocument/2006/relationships/hyperlink" Target="https://en.wikipedia.org/wiki/Computer_science" TargetMode="External"/><Relationship Id="rId4" Type="http://schemas.openxmlformats.org/officeDocument/2006/relationships/hyperlink" Target="https://en.wikipedia.org/wiki/Machine" TargetMode="Externa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deed.com/rc/clk?jk=1c31431efdfeaffe&amp;fccid=edae4285faf6c2f0&amp;vjs=3" TargetMode="External"/><Relationship Id="rId3" Type="http://schemas.openxmlformats.org/officeDocument/2006/relationships/hyperlink" Target="https://www.indeed.com/rc/clk?jk=803d9c21c3d9d85c&amp;fccid=fe2d21eef233e94a&amp;vjs=3" TargetMode="External"/><Relationship Id="rId7" Type="http://schemas.openxmlformats.org/officeDocument/2006/relationships/hyperlink" Target="https://www.indeed.com/rc/clk?jk=3800a39e9bd9cd9d&amp;fccid=4e041af1d0af1bc8&amp;vjs=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deed.com/rc/clk?jk=fbc24de22bca1d69&amp;fccid=fe2d21eef233e94a&amp;vjs=3" TargetMode="External"/><Relationship Id="rId5" Type="http://schemas.openxmlformats.org/officeDocument/2006/relationships/hyperlink" Target="https://www.indeed.com/rc/clk?jk=6a7c9cf0254e231c&amp;fccid=53c1573dc4db9cab&amp;vjs=3" TargetMode="External"/><Relationship Id="rId4" Type="http://schemas.openxmlformats.org/officeDocument/2006/relationships/hyperlink" Target="https://www.indeed.com/rc/clk?jk=ccf77023bfed9583&amp;fccid=fc68da685e8aa986&amp;vjs=3" TargetMode="External"/><Relationship Id="rId9" Type="http://schemas.openxmlformats.org/officeDocument/2006/relationships/hyperlink" Target="https://www.indeed.com/rc/clk?jk=5ba47a648a2a09d3&amp;fccid=8f4494456f232fc2&amp;vjs=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AI&amp;RPA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3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628560" y="336960"/>
            <a:ext cx="7886430" cy="5839560"/>
          </a:xfrm>
        </p:spPr>
        <p:txBody>
          <a:bodyPr>
            <a:normAutofit fontScale="85000" lnSpcReduction="20000"/>
          </a:bodyPr>
          <a:lstStyle>
            <a:def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 pitchFamily="2"/>
              </a:defRPr>
            </a:lvl9pPr>
          </a:lstStyle>
          <a:p>
            <a:pPr marL="0" lvl="0" indent="0">
              <a:spcBef>
                <a:spcPts val="1001"/>
              </a:spcBef>
              <a:buNone/>
            </a:pPr>
            <a:r>
              <a:rPr lang="en-US">
                <a:latin typeface="Calibri" pitchFamily="18"/>
              </a:rPr>
              <a:t>A few common machine learning models are:</a:t>
            </a:r>
          </a:p>
          <a:p>
            <a:pPr marL="0" lvl="1" indent="0">
              <a:spcBef>
                <a:spcPts val="499"/>
              </a:spcBef>
              <a:spcAft>
                <a:spcPts val="1417"/>
              </a:spcAft>
              <a:buClr>
                <a:srgbClr val="FFC000"/>
              </a:buClr>
              <a:buFont typeface="Arial" pitchFamily="32"/>
              <a:buChar char="•"/>
            </a:pPr>
            <a:r>
              <a:rPr lang="en-US" sz="1400">
                <a:latin typeface="Calibri" pitchFamily="18"/>
              </a:rPr>
              <a:t>Linear Regression</a:t>
            </a:r>
          </a:p>
          <a:p>
            <a:pPr marL="0" lvl="1" indent="0">
              <a:spcBef>
                <a:spcPts val="499"/>
              </a:spcBef>
              <a:spcAft>
                <a:spcPts val="1417"/>
              </a:spcAft>
              <a:buClr>
                <a:srgbClr val="FFC000"/>
              </a:buClr>
              <a:buFont typeface="Arial" pitchFamily="32"/>
              <a:buChar char="•"/>
            </a:pPr>
            <a:r>
              <a:rPr lang="en-US" sz="1400">
                <a:latin typeface="Calibri" pitchFamily="18"/>
              </a:rPr>
              <a:t>Logistic Regression</a:t>
            </a:r>
          </a:p>
          <a:p>
            <a:pPr marL="0" lvl="1" indent="0">
              <a:spcBef>
                <a:spcPts val="499"/>
              </a:spcBef>
              <a:spcAft>
                <a:spcPts val="1417"/>
              </a:spcAft>
              <a:buClr>
                <a:srgbClr val="FFC000"/>
              </a:buClr>
              <a:buFont typeface="Arial" pitchFamily="32"/>
              <a:buChar char="•"/>
            </a:pPr>
            <a:r>
              <a:rPr lang="en-US" sz="1400">
                <a:latin typeface="Calibri" pitchFamily="18"/>
              </a:rPr>
              <a:t>Decision Tree</a:t>
            </a:r>
          </a:p>
          <a:p>
            <a:pPr marL="0" lvl="1" indent="0">
              <a:spcBef>
                <a:spcPts val="499"/>
              </a:spcBef>
              <a:spcAft>
                <a:spcPts val="1417"/>
              </a:spcAft>
              <a:buClr>
                <a:srgbClr val="FFC000"/>
              </a:buClr>
              <a:buFont typeface="Arial" pitchFamily="32"/>
              <a:buChar char="•"/>
            </a:pPr>
            <a:r>
              <a:rPr lang="en-US" sz="1400">
                <a:latin typeface="Calibri" pitchFamily="18"/>
              </a:rPr>
              <a:t>SVM</a:t>
            </a:r>
          </a:p>
          <a:p>
            <a:pPr marL="0" lvl="1" indent="0">
              <a:spcBef>
                <a:spcPts val="499"/>
              </a:spcBef>
              <a:spcAft>
                <a:spcPts val="1417"/>
              </a:spcAft>
              <a:buClr>
                <a:srgbClr val="FFC000"/>
              </a:buClr>
              <a:buFont typeface="Arial" pitchFamily="32"/>
              <a:buChar char="•"/>
            </a:pPr>
            <a:r>
              <a:rPr lang="en-US" sz="1400">
                <a:latin typeface="Calibri" pitchFamily="18"/>
              </a:rPr>
              <a:t>Naive Bayes</a:t>
            </a:r>
          </a:p>
          <a:p>
            <a:pPr marL="0" lvl="1" indent="0">
              <a:spcBef>
                <a:spcPts val="499"/>
              </a:spcBef>
              <a:spcAft>
                <a:spcPts val="1417"/>
              </a:spcAft>
              <a:buClr>
                <a:srgbClr val="FFC000"/>
              </a:buClr>
              <a:buFont typeface="Arial" pitchFamily="32"/>
              <a:buChar char="•"/>
            </a:pPr>
            <a:r>
              <a:rPr lang="en-US" sz="1400">
                <a:latin typeface="Calibri" pitchFamily="18"/>
              </a:rPr>
              <a:t>kNN</a:t>
            </a:r>
          </a:p>
          <a:p>
            <a:pPr marL="0" lvl="1" indent="0">
              <a:spcBef>
                <a:spcPts val="499"/>
              </a:spcBef>
              <a:spcAft>
                <a:spcPts val="1417"/>
              </a:spcAft>
              <a:buClr>
                <a:srgbClr val="FFC000"/>
              </a:buClr>
              <a:buFont typeface="Arial" pitchFamily="32"/>
              <a:buChar char="•"/>
            </a:pPr>
            <a:r>
              <a:rPr lang="en-US" sz="1400">
                <a:latin typeface="Calibri" pitchFamily="18"/>
              </a:rPr>
              <a:t>K-Means</a:t>
            </a:r>
          </a:p>
          <a:p>
            <a:pPr marL="0" lvl="1" indent="0">
              <a:spcBef>
                <a:spcPts val="499"/>
              </a:spcBef>
              <a:spcAft>
                <a:spcPts val="1417"/>
              </a:spcAft>
              <a:buClr>
                <a:srgbClr val="FFC000"/>
              </a:buClr>
              <a:buFont typeface="Arial" pitchFamily="32"/>
              <a:buChar char="•"/>
            </a:pPr>
            <a:r>
              <a:rPr lang="en-US" sz="1400">
                <a:latin typeface="Calibri" pitchFamily="18"/>
              </a:rPr>
              <a:t>Random Forest</a:t>
            </a:r>
          </a:p>
          <a:p>
            <a:pPr marL="0" lvl="1" indent="0">
              <a:spcBef>
                <a:spcPts val="499"/>
              </a:spcBef>
              <a:spcAft>
                <a:spcPts val="1417"/>
              </a:spcAft>
              <a:buClr>
                <a:srgbClr val="FFC000"/>
              </a:buClr>
              <a:buFont typeface="Arial" pitchFamily="32"/>
              <a:buChar char="•"/>
            </a:pPr>
            <a:r>
              <a:rPr lang="en-US" sz="1400">
                <a:latin typeface="Calibri" pitchFamily="18"/>
              </a:rPr>
              <a:t>Dimensionality Reduction Algorithms</a:t>
            </a:r>
          </a:p>
          <a:p>
            <a:pPr marL="0" lvl="1" indent="0">
              <a:spcBef>
                <a:spcPts val="499"/>
              </a:spcBef>
              <a:spcAft>
                <a:spcPts val="1417"/>
              </a:spcAft>
              <a:buClr>
                <a:srgbClr val="FFC000"/>
              </a:buClr>
              <a:buFont typeface="Arial" pitchFamily="32"/>
              <a:buChar char="•"/>
            </a:pPr>
            <a:r>
              <a:rPr lang="en-US" sz="1400">
                <a:latin typeface="Calibri" pitchFamily="18"/>
              </a:rPr>
              <a:t>Gradient Boosting algorithms</a:t>
            </a:r>
          </a:p>
          <a:p>
            <a:pPr marL="0" lvl="2" indent="0">
              <a:spcBef>
                <a:spcPts val="499"/>
              </a:spcBef>
              <a:spcAft>
                <a:spcPts val="1417"/>
              </a:spcAft>
              <a:buFont typeface="Arial" pitchFamily="32"/>
              <a:buChar char="•"/>
            </a:pPr>
            <a:r>
              <a:rPr lang="en-US" sz="1400">
                <a:latin typeface="Calibri" pitchFamily="18"/>
              </a:rPr>
              <a:t>GBM</a:t>
            </a:r>
          </a:p>
          <a:p>
            <a:pPr marL="0" lvl="2" indent="0">
              <a:spcBef>
                <a:spcPts val="499"/>
              </a:spcBef>
              <a:spcAft>
                <a:spcPts val="1417"/>
              </a:spcAft>
              <a:buFont typeface="Arial" pitchFamily="32"/>
              <a:buChar char="•"/>
            </a:pPr>
            <a:r>
              <a:rPr lang="en-US" sz="1400">
                <a:latin typeface="Calibri" pitchFamily="18"/>
              </a:rPr>
              <a:t>XGBoost</a:t>
            </a:r>
          </a:p>
          <a:p>
            <a:pPr marL="0" lvl="2" indent="0">
              <a:spcBef>
                <a:spcPts val="499"/>
              </a:spcBef>
              <a:spcAft>
                <a:spcPts val="1417"/>
              </a:spcAft>
              <a:buFont typeface="Arial" pitchFamily="32"/>
              <a:buChar char="•"/>
            </a:pPr>
            <a:r>
              <a:rPr lang="en-US" sz="1400">
                <a:latin typeface="Calibri" pitchFamily="18"/>
              </a:rPr>
              <a:t>LightGBM</a:t>
            </a:r>
          </a:p>
          <a:p>
            <a:pPr marL="0" lvl="2" indent="0">
              <a:spcBef>
                <a:spcPts val="499"/>
              </a:spcBef>
              <a:spcAft>
                <a:spcPts val="1417"/>
              </a:spcAft>
              <a:buFont typeface="Arial" pitchFamily="32"/>
              <a:buChar char="•"/>
            </a:pPr>
            <a:r>
              <a:rPr lang="en-US" sz="1400">
                <a:latin typeface="Calibri" pitchFamily="18"/>
              </a:rPr>
              <a:t>CatBoost</a:t>
            </a:r>
          </a:p>
          <a:p>
            <a:pPr marL="0" lvl="0" indent="0">
              <a:spcBef>
                <a:spcPts val="1001"/>
              </a:spcBef>
              <a:buNone/>
            </a:pPr>
            <a:endParaRPr lang="en-US" sz="1400">
              <a:latin typeface="Calibri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53709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mtClean="0">
                <a:ea typeface="ＭＳ Ｐゴシック" pitchFamily="34" charset="-128"/>
              </a:rPr>
              <a:t>Training, validation, and test datasets</a:t>
            </a:r>
          </a:p>
        </p:txBody>
      </p:sp>
      <p:sp>
        <p:nvSpPr>
          <p:cNvPr id="129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068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ea typeface="ＭＳ Ｐゴシック" pitchFamily="34" charset="-128"/>
              </a:rPr>
              <a:t>Divide the total dataset into three subsets: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Training data</a:t>
            </a:r>
            <a:r>
              <a:rPr lang="en-US" sz="2400" dirty="0" smtClean="0">
                <a:ea typeface="ＭＳ Ｐゴシック" pitchFamily="34" charset="-128"/>
              </a:rPr>
              <a:t> is used for learning the parameters of the model.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Validation data</a:t>
            </a:r>
            <a:r>
              <a:rPr lang="en-US" sz="2400" dirty="0" smtClean="0">
                <a:ea typeface="ＭＳ Ｐゴシック" pitchFamily="34" charset="-128"/>
              </a:rPr>
              <a:t> is not used of learning but is used for avoiding </a:t>
            </a:r>
            <a:r>
              <a:rPr lang="en-US" sz="2400" dirty="0" err="1" smtClean="0">
                <a:ea typeface="ＭＳ Ｐゴシック" pitchFamily="34" charset="-128"/>
              </a:rPr>
              <a:t>overfitting</a:t>
            </a:r>
            <a:r>
              <a:rPr lang="en-US" sz="2400" dirty="0" smtClean="0">
                <a:ea typeface="ＭＳ Ｐゴシック" pitchFamily="34" charset="-128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Test data</a:t>
            </a:r>
            <a:r>
              <a:rPr lang="en-US" sz="2400" dirty="0" smtClean="0">
                <a:ea typeface="ＭＳ Ｐゴシック" pitchFamily="34" charset="-128"/>
              </a:rPr>
              <a:t> is used to get a final, unbiased estimate of how well the learning method works. We expect this estimate to be worse than on the training/validation data.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ea typeface="ＭＳ Ｐゴシック" pitchFamily="34" charset="-128"/>
              </a:rPr>
              <a:t>Often reduced to training and testing</a:t>
            </a: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EC950B-BAE4-4C36-8B83-FB04C6F8D739}" type="slidenum">
              <a:rPr lang="en-US" sz="1400">
                <a:latin typeface="Times New Roman" pitchFamily="18" charset="0"/>
              </a:rPr>
              <a:pPr eaLnBrk="1" hangingPunct="1"/>
              <a:t>11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/>
          <p:nvPr/>
        </p:nvSpPr>
        <p:spPr>
          <a:xfrm>
            <a:off x="0" y="1"/>
            <a:ext cx="4774950" cy="3726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Introduction to Python for machine learning</a:t>
            </a:r>
          </a:p>
        </p:txBody>
      </p:sp>
      <p:sp>
        <p:nvSpPr>
          <p:cNvPr id="3" name="Rectangle: Rounded Corners 4"/>
          <p:cNvSpPr/>
          <p:nvPr/>
        </p:nvSpPr>
        <p:spPr>
          <a:xfrm>
            <a:off x="143910" y="354960"/>
            <a:ext cx="3217050" cy="6341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import matplotlib.pyplot as plt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import numpy as np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from sklearn import datasets, linear_model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from sklearn.metrics import mean_squared_error, r2_score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9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# Load the diabetes dataset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diabetes = datasets.load_diabetes()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9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9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# Use only one feature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diabetes_X = diabetes.data[:, np.newaxis, 2]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9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# Split the data into training/testing sets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diabetes_X_train = diabetes_X[:-20]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diabetes_X_test = diabetes_X[-20:]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9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# Split the targets into training/testing sets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diabetes_y_train = diabetes.target[:-20]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diabetes_y_test = diabetes.target[-20:]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9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# Create linear regression object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regr = linear_model.LinearRegression()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9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# Train the model using the training sets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regr.fit(diabetes_X_train, diabetes_y_train)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9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# Make predictions using the testing set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diabetes_y_pred = regr.predict(diabetes_X_test)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9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# The coefficients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print('Coefficients: \n', regr.coef_)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# The mean squared error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print("Mean squared error: %.2f"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      % mean_squared_error(diabetes_y_test, diabetes_y_pred))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# Explained variance score: 1 is perfect prediction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print('Variance score: %.2f' % r2_score(diabetes_y_test, diabetes_y_pred))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9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# Plot outputs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plt.scatter(diabetes_X_test, diabetes_y_test,  color='black')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plt.plot(diabetes_X_test, diabetes_y_pred, color='blue', linewidth=3)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9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plt.xticks(())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plt.yticks(())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9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plt.show()</a:t>
            </a:r>
          </a:p>
        </p:txBody>
      </p:sp>
      <p:sp>
        <p:nvSpPr>
          <p:cNvPr id="4" name="Rectangle: Rounded Corners 5"/>
          <p:cNvSpPr/>
          <p:nvPr/>
        </p:nvSpPr>
        <p:spPr>
          <a:xfrm>
            <a:off x="5300100" y="354960"/>
            <a:ext cx="2158650" cy="322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Import packages</a:t>
            </a:r>
          </a:p>
        </p:txBody>
      </p:sp>
      <p:sp>
        <p:nvSpPr>
          <p:cNvPr id="5" name="Rectangle: Rounded Corners 6"/>
          <p:cNvSpPr/>
          <p:nvPr/>
        </p:nvSpPr>
        <p:spPr>
          <a:xfrm>
            <a:off x="5300100" y="834479"/>
            <a:ext cx="2158650" cy="322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Create / load dataset</a:t>
            </a:r>
          </a:p>
        </p:txBody>
      </p:sp>
      <p:sp>
        <p:nvSpPr>
          <p:cNvPr id="6" name="Rectangle: Rounded Corners 7"/>
          <p:cNvSpPr/>
          <p:nvPr/>
        </p:nvSpPr>
        <p:spPr>
          <a:xfrm>
            <a:off x="5300100" y="1314360"/>
            <a:ext cx="2158650" cy="5367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Identify / group feature &amp; target</a:t>
            </a:r>
          </a:p>
        </p:txBody>
      </p:sp>
      <p:sp>
        <p:nvSpPr>
          <p:cNvPr id="7" name="Rectangle: Rounded Corners 8"/>
          <p:cNvSpPr/>
          <p:nvPr/>
        </p:nvSpPr>
        <p:spPr>
          <a:xfrm>
            <a:off x="5300100" y="2008800"/>
            <a:ext cx="2158650" cy="5367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Training &amp; Testing set [Concept of CV]</a:t>
            </a:r>
          </a:p>
        </p:txBody>
      </p:sp>
      <p:sp>
        <p:nvSpPr>
          <p:cNvPr id="8" name="Rectangle: Rounded Corners 9"/>
          <p:cNvSpPr/>
          <p:nvPr/>
        </p:nvSpPr>
        <p:spPr>
          <a:xfrm>
            <a:off x="5300100" y="2702881"/>
            <a:ext cx="2158650" cy="9428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Prepare model object [initialize variables]</a:t>
            </a:r>
          </a:p>
        </p:txBody>
      </p:sp>
      <p:sp>
        <p:nvSpPr>
          <p:cNvPr id="9" name="Rectangle: Rounded Corners 10"/>
          <p:cNvSpPr/>
          <p:nvPr/>
        </p:nvSpPr>
        <p:spPr>
          <a:xfrm>
            <a:off x="5300100" y="3803761"/>
            <a:ext cx="2158650" cy="9428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Fit training data[features &amp; target]</a:t>
            </a:r>
          </a:p>
        </p:txBody>
      </p:sp>
      <p:sp>
        <p:nvSpPr>
          <p:cNvPr id="10" name="Rectangle: Rounded Corners 11"/>
          <p:cNvSpPr/>
          <p:nvPr/>
        </p:nvSpPr>
        <p:spPr>
          <a:xfrm>
            <a:off x="5300100" y="4790521"/>
            <a:ext cx="2158650" cy="9428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Predict based on the trained model</a:t>
            </a:r>
          </a:p>
        </p:txBody>
      </p:sp>
      <p:sp>
        <p:nvSpPr>
          <p:cNvPr id="11" name="Rectangle: Rounded Corners 12"/>
          <p:cNvSpPr/>
          <p:nvPr/>
        </p:nvSpPr>
        <p:spPr>
          <a:xfrm>
            <a:off x="5300100" y="5786641"/>
            <a:ext cx="2158650" cy="9428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Score models prediction accuracy</a:t>
            </a:r>
          </a:p>
        </p:txBody>
      </p:sp>
      <p:sp>
        <p:nvSpPr>
          <p:cNvPr id="12" name="Rectangle 13"/>
          <p:cNvSpPr/>
          <p:nvPr/>
        </p:nvSpPr>
        <p:spPr>
          <a:xfrm>
            <a:off x="279450" y="410760"/>
            <a:ext cx="2201040" cy="626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3" name="Rectangle 14"/>
          <p:cNvSpPr/>
          <p:nvPr/>
        </p:nvSpPr>
        <p:spPr>
          <a:xfrm>
            <a:off x="279450" y="1037519"/>
            <a:ext cx="2201040" cy="48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4" name="Rectangle 15"/>
          <p:cNvSpPr/>
          <p:nvPr/>
        </p:nvSpPr>
        <p:spPr>
          <a:xfrm>
            <a:off x="279450" y="1523880"/>
            <a:ext cx="2201040" cy="48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Rectangle 16"/>
          <p:cNvSpPr/>
          <p:nvPr/>
        </p:nvSpPr>
        <p:spPr>
          <a:xfrm>
            <a:off x="296460" y="2010600"/>
            <a:ext cx="2184030" cy="1059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Rectangle 18"/>
          <p:cNvSpPr/>
          <p:nvPr/>
        </p:nvSpPr>
        <p:spPr>
          <a:xfrm>
            <a:off x="279450" y="3070440"/>
            <a:ext cx="2184030" cy="48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7" name="Rectangle 19"/>
          <p:cNvSpPr/>
          <p:nvPr/>
        </p:nvSpPr>
        <p:spPr>
          <a:xfrm>
            <a:off x="287820" y="3557160"/>
            <a:ext cx="2184030" cy="354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8" name="Rectangle 20"/>
          <p:cNvSpPr/>
          <p:nvPr/>
        </p:nvSpPr>
        <p:spPr>
          <a:xfrm>
            <a:off x="287820" y="3911400"/>
            <a:ext cx="2175660" cy="48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9" name="Rectangle 21"/>
          <p:cNvSpPr/>
          <p:nvPr/>
        </p:nvSpPr>
        <p:spPr>
          <a:xfrm>
            <a:off x="283500" y="4396681"/>
            <a:ext cx="2679480" cy="1032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cxnSp>
        <p:nvCxnSpPr>
          <p:cNvPr id="20" name="Straight Arrow Connector 23"/>
          <p:cNvCxnSpPr/>
          <p:nvPr/>
        </p:nvCxnSpPr>
        <p:spPr>
          <a:xfrm flipH="1">
            <a:off x="2480490" y="515879"/>
            <a:ext cx="2819610" cy="227880"/>
          </a:xfrm>
          <a:prstGeom prst="bentConnector3">
            <a:avLst/>
          </a:prstGeom>
          <a:noFill/>
          <a:ln w="6480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1" name="Straight Arrow Connector 25"/>
          <p:cNvCxnSpPr/>
          <p:nvPr/>
        </p:nvCxnSpPr>
        <p:spPr>
          <a:xfrm flipH="1">
            <a:off x="2480490" y="995760"/>
            <a:ext cx="2819610" cy="284760"/>
          </a:xfrm>
          <a:prstGeom prst="bentConnector3">
            <a:avLst/>
          </a:prstGeom>
          <a:noFill/>
          <a:ln w="6480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2" name="Straight Arrow Connector 27"/>
          <p:cNvCxnSpPr/>
          <p:nvPr/>
        </p:nvCxnSpPr>
        <p:spPr>
          <a:xfrm flipH="1">
            <a:off x="2480490" y="1582560"/>
            <a:ext cx="2819610" cy="184680"/>
          </a:xfrm>
          <a:prstGeom prst="bentConnector3">
            <a:avLst/>
          </a:prstGeom>
          <a:noFill/>
          <a:ln w="6480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3" name="Straight Arrow Connector 29"/>
          <p:cNvCxnSpPr/>
          <p:nvPr/>
        </p:nvCxnSpPr>
        <p:spPr>
          <a:xfrm flipH="1">
            <a:off x="2480490" y="2277000"/>
            <a:ext cx="2819610" cy="263521"/>
          </a:xfrm>
          <a:prstGeom prst="bentConnector3">
            <a:avLst/>
          </a:prstGeom>
          <a:noFill/>
          <a:ln w="6480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4" name="Straight Arrow Connector 31"/>
          <p:cNvCxnSpPr/>
          <p:nvPr/>
        </p:nvCxnSpPr>
        <p:spPr>
          <a:xfrm flipH="1">
            <a:off x="2472120" y="3174480"/>
            <a:ext cx="2827980" cy="139320"/>
          </a:xfrm>
          <a:prstGeom prst="bentConnector3">
            <a:avLst/>
          </a:prstGeom>
          <a:noFill/>
          <a:ln w="6480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5" name="Straight Arrow Connector 33"/>
          <p:cNvCxnSpPr/>
          <p:nvPr/>
        </p:nvCxnSpPr>
        <p:spPr>
          <a:xfrm flipH="1" flipV="1">
            <a:off x="2472120" y="3734280"/>
            <a:ext cx="2827980" cy="540720"/>
          </a:xfrm>
          <a:prstGeom prst="bentConnector3">
            <a:avLst/>
          </a:prstGeom>
          <a:noFill/>
          <a:ln w="6480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6" name="Straight Arrow Connector 35"/>
          <p:cNvCxnSpPr/>
          <p:nvPr/>
        </p:nvCxnSpPr>
        <p:spPr>
          <a:xfrm flipH="1" flipV="1">
            <a:off x="2463750" y="4154760"/>
            <a:ext cx="2836350" cy="1107361"/>
          </a:xfrm>
          <a:prstGeom prst="bentConnector3">
            <a:avLst/>
          </a:prstGeom>
          <a:noFill/>
          <a:ln w="6480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7" name="Straight Arrow Connector 37"/>
          <p:cNvCxnSpPr/>
          <p:nvPr/>
        </p:nvCxnSpPr>
        <p:spPr>
          <a:xfrm flipH="1" flipV="1">
            <a:off x="2963250" y="4913280"/>
            <a:ext cx="2336850" cy="1344601"/>
          </a:xfrm>
          <a:prstGeom prst="bentConnector3">
            <a:avLst/>
          </a:prstGeom>
          <a:noFill/>
          <a:ln w="6480">
            <a:solidFill>
              <a:srgbClr val="5B9BD5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34132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8560" y="205560"/>
            <a:ext cx="7886700" cy="708840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/>
              <a:t>Neural Networks: NN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28560" y="1073880"/>
            <a:ext cx="7361820" cy="5528880"/>
          </a:xfrm>
        </p:spPr>
        <p:txBody>
          <a:bodyPr lIns="91440" tIns="45720" rIns="91440" bIns="4572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9pPr>
          </a:lstStyle>
          <a:p>
            <a:pPr marL="228600" lvl="0" indent="-228600" hangingPunct="1">
              <a:spcBef>
                <a:spcPts val="1001"/>
              </a:spcBef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en-US" sz="2800">
                <a:latin typeface="Calibri"/>
              </a:rPr>
              <a:t>Where NN fits within the world of machine learning?</a:t>
            </a:r>
          </a:p>
        </p:txBody>
      </p:sp>
      <p:pic>
        <p:nvPicPr>
          <p:cNvPr id="4" name="Picture 2" descr="Image result for neural networks in the world of machine learni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291" y="1633320"/>
            <a:ext cx="4107779" cy="51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 result for deep learning with respect to machine learni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979799" y="1633320"/>
            <a:ext cx="4950720" cy="321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611" y="4977360"/>
            <a:ext cx="2464559" cy="1830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842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Robotic Process Automation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Introduction to Robotic Process Automation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Why RPA??</a:t>
            </a:r>
          </a:p>
          <a:p>
            <a:r>
              <a:rPr lang="en-US" dirty="0">
                <a:solidFill>
                  <a:schemeClr val="accent1"/>
                </a:solidFill>
              </a:rPr>
              <a:t>Robotic process automation (RPA) is the application of technology that allows employees in a company to configure computer software or a “robot” to capture and interpret existing applications for processing a transaction, manipulating data, triggering responses and communicating with other digital systems.</a:t>
            </a:r>
          </a:p>
        </p:txBody>
      </p:sp>
    </p:spTree>
    <p:extLst>
      <p:ext uri="{BB962C8B-B14F-4D97-AF65-F5344CB8AC3E}">
        <p14:creationId xmlns:p14="http://schemas.microsoft.com/office/powerpoint/2010/main" val="54950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What is the need of Robotic Process Automation?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362201"/>
            <a:ext cx="6858000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2667000"/>
            <a:ext cx="5257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600" dirty="0" smtClean="0">
                <a:solidFill>
                  <a:srgbClr val="00B0F0"/>
                </a:solidFill>
              </a:rPr>
              <a:t>It </a:t>
            </a:r>
            <a:r>
              <a:rPr lang="en-US" sz="3600" dirty="0">
                <a:solidFill>
                  <a:srgbClr val="00B0F0"/>
                </a:solidFill>
              </a:rPr>
              <a:t>Manage repeatable tasks</a:t>
            </a:r>
          </a:p>
          <a:p>
            <a:r>
              <a:rPr lang="en-US" sz="3600" dirty="0">
                <a:solidFill>
                  <a:srgbClr val="00B0F0"/>
                </a:solidFill>
              </a:rPr>
              <a:t>It reduce error rates</a:t>
            </a:r>
          </a:p>
          <a:p>
            <a:r>
              <a:rPr lang="en-US" sz="3600" dirty="0">
                <a:solidFill>
                  <a:srgbClr val="00B0F0"/>
                </a:solidFill>
              </a:rPr>
              <a:t>Improve standardization of work flow</a:t>
            </a:r>
          </a:p>
          <a:p>
            <a:r>
              <a:rPr lang="en-US" sz="3600" dirty="0">
                <a:solidFill>
                  <a:srgbClr val="00B0F0"/>
                </a:solidFill>
              </a:rPr>
              <a:t>Reduce error rates</a:t>
            </a:r>
          </a:p>
        </p:txBody>
      </p:sp>
    </p:spTree>
    <p:extLst>
      <p:ext uri="{BB962C8B-B14F-4D97-AF65-F5344CB8AC3E}">
        <p14:creationId xmlns:p14="http://schemas.microsoft.com/office/powerpoint/2010/main" val="396741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/>
                </a:solidFill>
              </a:rPr>
              <a:t>Exist Automate Driven Applications</a:t>
            </a:r>
            <a:br>
              <a:rPr lang="en-US" dirty="0" smtClean="0">
                <a:solidFill>
                  <a:schemeClr val="accent5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396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828800"/>
            <a:ext cx="678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Windows </a:t>
            </a:r>
            <a:r>
              <a:rPr lang="en-US" sz="2400" dirty="0">
                <a:solidFill>
                  <a:srgbClr val="FF0000"/>
                </a:solidFill>
              </a:rPr>
              <a:t>application</a:t>
            </a:r>
            <a:r>
              <a:rPr lang="en-US" sz="2400" dirty="0">
                <a:solidFill>
                  <a:srgbClr val="7030A0"/>
                </a:solidFill>
              </a:rPr>
              <a:t>: any existing software(For </a:t>
            </a:r>
            <a:r>
              <a:rPr lang="en-US" sz="2400" dirty="0" err="1">
                <a:solidFill>
                  <a:srgbClr val="7030A0"/>
                </a:solidFill>
              </a:rPr>
              <a:t>eg</a:t>
            </a:r>
            <a:r>
              <a:rPr lang="en-US" sz="2400" dirty="0">
                <a:solidFill>
                  <a:srgbClr val="7030A0"/>
                </a:solidFill>
              </a:rPr>
              <a:t>: Team viewer or IT existing driven applications).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Browser Based application</a:t>
            </a:r>
            <a:r>
              <a:rPr lang="en-US" sz="2400" dirty="0">
                <a:solidFill>
                  <a:srgbClr val="7030A0"/>
                </a:solidFill>
              </a:rPr>
              <a:t>: (For </a:t>
            </a:r>
            <a:r>
              <a:rPr lang="en-US" sz="2400" dirty="0" err="1">
                <a:solidFill>
                  <a:srgbClr val="7030A0"/>
                </a:solidFill>
              </a:rPr>
              <a:t>eg</a:t>
            </a:r>
            <a:r>
              <a:rPr lang="en-US" sz="2400" dirty="0">
                <a:solidFill>
                  <a:srgbClr val="7030A0"/>
                </a:solidFill>
              </a:rPr>
              <a:t>: Gmail, Facebook, Twitter..</a:t>
            </a:r>
            <a:r>
              <a:rPr lang="en-US" sz="2400" dirty="0" err="1">
                <a:solidFill>
                  <a:srgbClr val="7030A0"/>
                </a:solidFill>
              </a:rPr>
              <a:t>etc</a:t>
            </a:r>
            <a:r>
              <a:rPr lang="en-US" sz="2400" dirty="0">
                <a:solidFill>
                  <a:srgbClr val="7030A0"/>
                </a:solidFill>
              </a:rPr>
              <a:t>).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Java based applications</a:t>
            </a:r>
            <a:r>
              <a:rPr lang="en-US" sz="2400" dirty="0">
                <a:solidFill>
                  <a:srgbClr val="7030A0"/>
                </a:solidFill>
              </a:rPr>
              <a:t> (</a:t>
            </a:r>
            <a:r>
              <a:rPr lang="en-US" sz="2400" dirty="0" err="1">
                <a:solidFill>
                  <a:srgbClr val="7030A0"/>
                </a:solidFill>
              </a:rPr>
              <a:t>eg:androidapps,gamesetc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Main frame applications </a:t>
            </a:r>
            <a:r>
              <a:rPr lang="en-US" sz="2400" dirty="0">
                <a:solidFill>
                  <a:srgbClr val="7030A0"/>
                </a:solidFill>
              </a:rPr>
              <a:t>(SAP companies)</a:t>
            </a:r>
          </a:p>
        </p:txBody>
      </p:sp>
    </p:spTree>
    <p:extLst>
      <p:ext uri="{BB962C8B-B14F-4D97-AF65-F5344CB8AC3E}">
        <p14:creationId xmlns:p14="http://schemas.microsoft.com/office/powerpoint/2010/main" val="3674191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RPATools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There </a:t>
            </a:r>
            <a:r>
              <a:rPr lang="en-US" dirty="0">
                <a:solidFill>
                  <a:srgbClr val="00B0F0"/>
                </a:solidFill>
              </a:rPr>
              <a:t>are 3 </a:t>
            </a:r>
            <a:r>
              <a:rPr lang="en-US" dirty="0" smtClean="0">
                <a:solidFill>
                  <a:srgbClr val="00B0F0"/>
                </a:solidFill>
              </a:rPr>
              <a:t>tools mostly used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1.Blue prism</a:t>
            </a:r>
          </a:p>
          <a:p>
            <a:r>
              <a:rPr lang="en-US" dirty="0">
                <a:solidFill>
                  <a:srgbClr val="00B0F0"/>
                </a:solidFill>
              </a:rPr>
              <a:t>2.Automation Anywhere</a:t>
            </a:r>
          </a:p>
          <a:p>
            <a:r>
              <a:rPr lang="en-US" dirty="0">
                <a:solidFill>
                  <a:srgbClr val="00B0F0"/>
                </a:solidFill>
              </a:rPr>
              <a:t>3.UI path</a:t>
            </a:r>
          </a:p>
        </p:txBody>
      </p:sp>
    </p:spTree>
    <p:extLst>
      <p:ext uri="{BB962C8B-B14F-4D97-AF65-F5344CB8AC3E}">
        <p14:creationId xmlns:p14="http://schemas.microsoft.com/office/powerpoint/2010/main" val="3824515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Description Of Each Tool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1.Blue </a:t>
            </a:r>
            <a:r>
              <a:rPr lang="en-US" dirty="0">
                <a:solidFill>
                  <a:srgbClr val="00B0F0"/>
                </a:solidFill>
              </a:rPr>
              <a:t>prism: </a:t>
            </a:r>
            <a:r>
              <a:rPr lang="en-US" b="1" dirty="0">
                <a:solidFill>
                  <a:srgbClr val="00B0F0"/>
                </a:solidFill>
              </a:rPr>
              <a:t>Blue prism </a:t>
            </a:r>
            <a:r>
              <a:rPr lang="en-US" dirty="0">
                <a:solidFill>
                  <a:srgbClr val="00B0F0"/>
                </a:solidFill>
              </a:rPr>
              <a:t>is virtual workforce which refers to process automation where computer software drives the existing enterprise application (</a:t>
            </a:r>
            <a:r>
              <a:rPr lang="en-US" dirty="0" err="1">
                <a:solidFill>
                  <a:srgbClr val="00B0F0"/>
                </a:solidFill>
              </a:rPr>
              <a:t>WindowsDesktop,Browser,Java,MainframeApllications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r>
              <a:rPr lang="en-US" dirty="0">
                <a:solidFill>
                  <a:srgbClr val="00B0F0"/>
                </a:solidFill>
              </a:rPr>
              <a:t>It reacts with user interface and performs the actions what humans do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https://www.blueprism.com/news/ai/blue-prism-wins-2018-artificial-intelligence-breakthrough-award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2.Automation Anywhere : Automation anywhere Is intelligent automation software, it provides intelligent task :recording, scheduling, editing &amp; distribution capability, It is used to automate </a:t>
            </a:r>
            <a:r>
              <a:rPr lang="en-US" dirty="0" err="1">
                <a:solidFill>
                  <a:srgbClr val="00B050"/>
                </a:solidFill>
              </a:rPr>
              <a:t>anykindof</a:t>
            </a:r>
            <a:r>
              <a:rPr lang="en-US" dirty="0">
                <a:solidFill>
                  <a:srgbClr val="00B050"/>
                </a:solidFill>
              </a:rPr>
              <a:t> task from complex to simple, automate any web task windows Applications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7030A0"/>
                </a:solidFill>
              </a:rPr>
              <a:t>3.UI path :</a:t>
            </a:r>
            <a:r>
              <a:rPr lang="en-US" b="1" dirty="0" err="1">
                <a:solidFill>
                  <a:srgbClr val="7030A0"/>
                </a:solidFill>
              </a:rPr>
              <a:t>UiPath</a:t>
            </a:r>
            <a:r>
              <a:rPr lang="en-US" dirty="0" err="1">
                <a:solidFill>
                  <a:srgbClr val="7030A0"/>
                </a:solidFill>
              </a:rPr>
              <a:t>is</a:t>
            </a:r>
            <a:r>
              <a:rPr lang="en-US" dirty="0">
                <a:solidFill>
                  <a:srgbClr val="7030A0"/>
                </a:solidFill>
              </a:rPr>
              <a:t> a </a:t>
            </a:r>
            <a:r>
              <a:rPr lang="en-US" dirty="0" err="1">
                <a:solidFill>
                  <a:srgbClr val="7030A0"/>
                </a:solidFill>
              </a:rPr>
              <a:t>leading</a:t>
            </a:r>
            <a:r>
              <a:rPr lang="en-US" b="1" dirty="0" err="1">
                <a:solidFill>
                  <a:srgbClr val="7030A0"/>
                </a:solidFill>
              </a:rPr>
              <a:t>Robotic</a:t>
            </a:r>
            <a:r>
              <a:rPr lang="en-US" b="1" dirty="0">
                <a:solidFill>
                  <a:srgbClr val="7030A0"/>
                </a:solidFill>
              </a:rPr>
              <a:t> Process </a:t>
            </a:r>
            <a:r>
              <a:rPr lang="en-US" b="1" dirty="0" err="1">
                <a:solidFill>
                  <a:srgbClr val="7030A0"/>
                </a:solidFill>
              </a:rPr>
              <a:t>Automation</a:t>
            </a:r>
            <a:r>
              <a:rPr lang="en-US" dirty="0" err="1">
                <a:solidFill>
                  <a:srgbClr val="7030A0"/>
                </a:solidFill>
              </a:rPr>
              <a:t>vendor</a:t>
            </a:r>
            <a:r>
              <a:rPr lang="en-US" dirty="0">
                <a:solidFill>
                  <a:srgbClr val="7030A0"/>
                </a:solidFill>
              </a:rPr>
              <a:t> providing a complete software platform to help organizations based on mainly Browser Based Applications with efficiently automate business processes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954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for RPA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44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40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 we’ll discus: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Artificial </a:t>
            </a:r>
            <a:r>
              <a:rPr lang="en-US" dirty="0"/>
              <a:t>Intelligence</a:t>
            </a:r>
          </a:p>
          <a:p>
            <a:r>
              <a:rPr lang="en-US" dirty="0" smtClean="0"/>
              <a:t>AI Tools and its Applications</a:t>
            </a:r>
            <a:endParaRPr lang="en-US" dirty="0"/>
          </a:p>
          <a:p>
            <a:r>
              <a:rPr lang="en-US" dirty="0" smtClean="0"/>
              <a:t>ML</a:t>
            </a:r>
          </a:p>
          <a:p>
            <a:r>
              <a:rPr lang="en-US" dirty="0" smtClean="0"/>
              <a:t>MODELS USED IN ML</a:t>
            </a:r>
          </a:p>
          <a:p>
            <a:r>
              <a:rPr lang="en-US" dirty="0" smtClean="0"/>
              <a:t>Neural networks and Deep learning</a:t>
            </a:r>
          </a:p>
          <a:p>
            <a:r>
              <a:rPr lang="en-US" dirty="0" smtClean="0"/>
              <a:t>RPA</a:t>
            </a:r>
          </a:p>
          <a:p>
            <a:r>
              <a:rPr lang="en-US" dirty="0" smtClean="0"/>
              <a:t>RPA TOOLS</a:t>
            </a:r>
          </a:p>
          <a:p>
            <a:r>
              <a:rPr lang="en-US" dirty="0" smtClean="0"/>
              <a:t>BP APPLICATIONS </a:t>
            </a:r>
            <a:endParaRPr lang="en-US" dirty="0" smtClean="0"/>
          </a:p>
          <a:p>
            <a:r>
              <a:rPr lang="en-US" dirty="0" smtClean="0"/>
              <a:t>Current Projects in AI &amp;RPA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0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REAL TIME APPLICATIONS USED IN INDUSTRIES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>
                <a:solidFill>
                  <a:schemeClr val="accent3"/>
                </a:solidFill>
              </a:rPr>
              <a:t>•</a:t>
            </a:r>
            <a:r>
              <a:rPr lang="en-US" dirty="0">
                <a:solidFill>
                  <a:schemeClr val="accent3"/>
                </a:solidFill>
              </a:rPr>
              <a:t>Banking sectors</a:t>
            </a:r>
          </a:p>
          <a:p>
            <a:r>
              <a:rPr lang="en-US" dirty="0">
                <a:solidFill>
                  <a:schemeClr val="accent3"/>
                </a:solidFill>
              </a:rPr>
              <a:t>•BPO's sectors</a:t>
            </a:r>
          </a:p>
          <a:p>
            <a:r>
              <a:rPr lang="en-US" dirty="0">
                <a:solidFill>
                  <a:schemeClr val="accent3"/>
                </a:solidFill>
              </a:rPr>
              <a:t>•IT Companies</a:t>
            </a:r>
          </a:p>
          <a:p>
            <a:r>
              <a:rPr lang="en-US" dirty="0">
                <a:solidFill>
                  <a:schemeClr val="accent3"/>
                </a:solidFill>
              </a:rPr>
              <a:t>•DHL Couriers</a:t>
            </a:r>
            <a:r>
              <a:rPr lang="en-US" dirty="0" smtClean="0">
                <a:solidFill>
                  <a:schemeClr val="accent3"/>
                </a:solidFill>
              </a:rPr>
              <a:t>, Tracking </a:t>
            </a:r>
            <a:r>
              <a:rPr lang="en-US" dirty="0">
                <a:solidFill>
                  <a:schemeClr val="accent3"/>
                </a:solidFill>
              </a:rPr>
              <a:t>sectors</a:t>
            </a:r>
          </a:p>
          <a:p>
            <a:r>
              <a:rPr lang="en-US" dirty="0">
                <a:solidFill>
                  <a:schemeClr val="accent3"/>
                </a:solidFill>
              </a:rPr>
              <a:t>•Manual Testing Purposes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16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Artificial Intelligence Award 2018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https://www.blueprism.com/news/ai/blue-prism-wins-2018-artificial-intelligence-breakthrough-award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Most powerful tool in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1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/>
          <p:nvPr/>
        </p:nvSpPr>
        <p:spPr>
          <a:xfrm>
            <a:off x="304830" y="146880"/>
            <a:ext cx="7543770" cy="65449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lvl="0">
              <a:defRPr sz="1800"/>
            </a:pPr>
            <a:r>
              <a:rPr lang="en-US" dirty="0" smtClean="0"/>
              <a:t>Artificial </a:t>
            </a:r>
            <a:r>
              <a:rPr lang="en-US" dirty="0"/>
              <a:t>intelligence is a machine that mimics a "cognitive" function of human </a:t>
            </a:r>
            <a:r>
              <a:rPr lang="en-US" dirty="0" smtClean="0"/>
              <a:t>mind.</a:t>
            </a: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304830" y="1219200"/>
            <a:ext cx="8153369" cy="22145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</a:rPr>
              <a:t>Artificial intelligence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</a:rPr>
              <a:t> (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</a:rPr>
              <a:t>AI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</a:rPr>
              <a:t>, also 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</a:rPr>
              <a:t>machine intelligence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</a:rPr>
              <a:t>, 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</a:rPr>
              <a:t>MI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</a:rPr>
              <a:t>) is 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  <a:hlinkClick r:id="rId3"/>
              </a:rPr>
              <a:t>intelligence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</a:rPr>
              <a:t> demonstrated by 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  <a:hlinkClick r:id="rId4"/>
              </a:rPr>
              <a:t>machines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</a:rPr>
              <a:t>, in contrast to the 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</a:rPr>
              <a:t>natural intelligence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</a:rPr>
              <a:t> (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</a:rPr>
              <a:t>NI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</a:rPr>
              <a:t>) displayed by humans and other animals. In 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  <a:hlinkClick r:id="rId5"/>
              </a:rPr>
              <a:t>computer science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</a:rPr>
              <a:t> AI research is defined as the study of "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  <a:hlinkClick r:id="rId6"/>
              </a:rPr>
              <a:t>intelligent agents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</a:rPr>
              <a:t>": any device that perceives its environment and takes actions that maximize its chance of successfully achieving its goals. Colloquially, the term "artificial intelligence" is applied when a machine mimics "cognitive" functions that humans associate with other 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  <a:hlinkClick r:id="rId7"/>
              </a:rPr>
              <a:t>human minds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2"/>
              </a:rPr>
              <a:t>, such as "learning" and "problem solving". ~Wiki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13940" cy="13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Image result for neural networks in the world of machine learni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304830" y="3581400"/>
            <a:ext cx="876297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153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chemeClr val="tx1"/>
                </a:solidFill>
                <a:latin typeface="New York" charset="0"/>
              </a:rPr>
              <a:t>What’s involved in Intelligence?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Ability to interact with the world (speech, vision, motion, manipulation)</a:t>
            </a:r>
          </a:p>
          <a:p>
            <a:r>
              <a:rPr lang="en-US" dirty="0"/>
              <a:t>Ability to model the world and to reason about it</a:t>
            </a:r>
          </a:p>
          <a:p>
            <a:r>
              <a:rPr lang="en-US" dirty="0"/>
              <a:t>Ability to learn and to adapt</a:t>
            </a:r>
          </a:p>
        </p:txBody>
      </p:sp>
    </p:spTree>
    <p:extLst>
      <p:ext uri="{BB962C8B-B14F-4D97-AF65-F5344CB8AC3E}">
        <p14:creationId xmlns:p14="http://schemas.microsoft.com/office/powerpoint/2010/main" val="115355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New York" charset="0"/>
              </a:rPr>
              <a:t>Goals in AI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build systems that exhibit intelligent behavior</a:t>
            </a:r>
          </a:p>
          <a:p>
            <a:r>
              <a:rPr lang="en-US"/>
              <a:t>To understand intelligence in order to model it</a:t>
            </a:r>
          </a:p>
        </p:txBody>
      </p:sp>
    </p:spTree>
    <p:extLst>
      <p:ext uri="{BB962C8B-B14F-4D97-AF65-F5344CB8AC3E}">
        <p14:creationId xmlns:p14="http://schemas.microsoft.com/office/powerpoint/2010/main" val="82751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/>
          <p:nvPr/>
        </p:nvSpPr>
        <p:spPr>
          <a:xfrm>
            <a:off x="143910" y="101521"/>
            <a:ext cx="4607265" cy="3726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Common Applications/Use cases of these areas</a:t>
            </a:r>
          </a:p>
        </p:txBody>
      </p:sp>
      <p:sp>
        <p:nvSpPr>
          <p:cNvPr id="3" name="Rectangle 2"/>
          <p:cNvSpPr/>
          <p:nvPr/>
        </p:nvSpPr>
        <p:spPr>
          <a:xfrm>
            <a:off x="525150" y="670321"/>
            <a:ext cx="1783415" cy="3531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Microsoft YaHei" pitchFamily="2"/>
                <a:cs typeface="Arial" pitchFamily="2"/>
              </a:rPr>
              <a:t>Data Security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527580" y="1239481"/>
            <a:ext cx="2279320" cy="3531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Microsoft YaHei" pitchFamily="2"/>
                <a:cs typeface="Arial" pitchFamily="2"/>
              </a:rPr>
              <a:t>Personal Security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529740" y="1808281"/>
            <a:ext cx="2296889" cy="3531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Microsoft YaHei" pitchFamily="2"/>
                <a:cs typeface="Arial" pitchFamily="2"/>
              </a:rPr>
              <a:t>Financial Trading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24069" y="2377081"/>
            <a:ext cx="1502312" cy="3531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Microsoft YaHei" pitchFamily="2"/>
                <a:cs typeface="Arial" pitchFamily="2"/>
              </a:rPr>
              <a:t>Healthcare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711" y="2945881"/>
            <a:ext cx="3352819" cy="3531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Microsoft YaHei" pitchFamily="2"/>
                <a:cs typeface="Arial" pitchFamily="2"/>
              </a:rPr>
              <a:t>Marketing Personalization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26231" y="3514680"/>
            <a:ext cx="2112415" cy="3531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Microsoft YaHei" pitchFamily="2"/>
                <a:cs typeface="Arial" pitchFamily="2"/>
              </a:rPr>
              <a:t>Fraud Detection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28390" y="4083841"/>
            <a:ext cx="2415703" cy="3531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Microsoft YaHei" pitchFamily="2"/>
                <a:cs typeface="Arial" pitchFamily="2"/>
              </a:rPr>
              <a:t>Recommendations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6231" y="4652641"/>
            <a:ext cx="1860038" cy="3531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Microsoft YaHei" pitchFamily="2"/>
                <a:cs typeface="Arial" pitchFamily="2"/>
              </a:rPr>
              <a:t>Online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7300" y="5245561"/>
            <a:ext cx="4434910" cy="3531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Microsoft YaHei" pitchFamily="2"/>
                <a:cs typeface="Arial" pitchFamily="2"/>
              </a:rPr>
              <a:t>Natural Language Processing (NLP)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0280" y="5814721"/>
            <a:ext cx="2548239" cy="3531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Microsoft YaHei" pitchFamily="2"/>
                <a:cs typeface="Arial" pitchFamily="2"/>
              </a:rPr>
              <a:t>Smart Things / Cars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58900" y="494280"/>
            <a:ext cx="5621940" cy="4457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7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/>
          <p:nvPr/>
        </p:nvSpPr>
        <p:spPr>
          <a:xfrm>
            <a:off x="220050" y="124201"/>
            <a:ext cx="4097520" cy="3726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Different types of roles in these areas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9270" y="749520"/>
            <a:ext cx="5163186" cy="3563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Helvetica Neue" pitchFamily="18"/>
                <a:ea typeface="Microsoft YaHei" pitchFamily="2"/>
                <a:cs typeface="Arial" pitchFamily="2"/>
                <a:hlinkClick r:id="rId3"/>
              </a:rPr>
              <a:t>Artificial Intelligence/Machine Learning Specialist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800" y="1374839"/>
            <a:ext cx="5118559" cy="3563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Helvetica Neue" pitchFamily="18"/>
                <a:ea typeface="Microsoft YaHei" pitchFamily="2"/>
                <a:cs typeface="Arial" pitchFamily="2"/>
                <a:hlinkClick r:id="rId4"/>
              </a:rPr>
              <a:t>VP of Artificial Intelligence &amp; Advanced Analytics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220" y="2000160"/>
            <a:ext cx="3177771" cy="3563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Helvetica Neue" pitchFamily="18"/>
                <a:ea typeface="Microsoft YaHei" pitchFamily="2"/>
                <a:cs typeface="Arial" pitchFamily="2"/>
                <a:hlinkClick r:id="rId5"/>
              </a:rPr>
              <a:t>Machine Learning Researcher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54311" y="2532960"/>
            <a:ext cx="2964443" cy="3563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Helvetica Neue" pitchFamily="18"/>
                <a:ea typeface="Microsoft YaHei" pitchFamily="2"/>
                <a:cs typeface="Arial" pitchFamily="2"/>
                <a:hlinkClick r:id="rId6"/>
              </a:rPr>
              <a:t>Machine Learning Eng</a:t>
            </a:r>
            <a:r>
              <a:rPr lang="en-US" sz="18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Helvetica Neue" pitchFamily="18"/>
                <a:ea typeface="Microsoft YaHei" pitchFamily="2"/>
                <a:cs typeface="Arial" pitchFamily="2"/>
              </a:rPr>
              <a:t>ineer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150" y="3066120"/>
            <a:ext cx="3297226" cy="3563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Helvetica Neue" pitchFamily="18"/>
                <a:ea typeface="Microsoft YaHei" pitchFamily="2"/>
                <a:cs typeface="Arial" pitchFamily="2"/>
                <a:hlinkClick r:id="rId7"/>
              </a:rPr>
              <a:t>Machine Intelligence Developer</a:t>
            </a:r>
          </a:p>
        </p:txBody>
      </p:sp>
      <p:sp>
        <p:nvSpPr>
          <p:cNvPr id="8" name="Rectangle 8"/>
          <p:cNvSpPr/>
          <p:nvPr/>
        </p:nvSpPr>
        <p:spPr>
          <a:xfrm>
            <a:off x="556470" y="3599279"/>
            <a:ext cx="1547388" cy="3563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Helvetica Neue" pitchFamily="18"/>
                <a:ea typeface="Microsoft YaHei" pitchFamily="2"/>
                <a:cs typeface="Arial" pitchFamily="2"/>
              </a:rPr>
              <a:t>Data Scientist</a:t>
            </a:r>
          </a:p>
        </p:txBody>
      </p:sp>
      <p:sp>
        <p:nvSpPr>
          <p:cNvPr id="9" name="Rectangle 9"/>
          <p:cNvSpPr/>
          <p:nvPr/>
        </p:nvSpPr>
        <p:spPr>
          <a:xfrm>
            <a:off x="497610" y="4132080"/>
            <a:ext cx="3284915" cy="3563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Helvetica Neue" pitchFamily="18"/>
                <a:ea typeface="Microsoft YaHei" pitchFamily="2"/>
                <a:cs typeface="Arial" pitchFamily="2"/>
                <a:hlinkClick r:id="rId8"/>
              </a:rPr>
              <a:t>AI/Machine Learning Manager</a:t>
            </a:r>
          </a:p>
        </p:txBody>
      </p:sp>
      <p:sp>
        <p:nvSpPr>
          <p:cNvPr id="10" name="Rectangle 10"/>
          <p:cNvSpPr/>
          <p:nvPr/>
        </p:nvSpPr>
        <p:spPr>
          <a:xfrm>
            <a:off x="498960" y="4745880"/>
            <a:ext cx="1619780" cy="3563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Helvetica Neue" pitchFamily="18"/>
                <a:ea typeface="Microsoft YaHei" pitchFamily="2"/>
                <a:cs typeface="Arial" pitchFamily="2"/>
                <a:hlinkClick r:id="rId9"/>
              </a:rPr>
              <a:t>Data </a:t>
            </a:r>
            <a:r>
              <a:rPr lang="en-US" sz="18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Helvetica Neue" pitchFamily="18"/>
                <a:ea typeface="Microsoft YaHei" pitchFamily="2"/>
                <a:cs typeface="Arial" pitchFamily="2"/>
              </a:rPr>
              <a:t>Architect</a:t>
            </a:r>
          </a:p>
        </p:txBody>
      </p:sp>
    </p:spTree>
    <p:extLst>
      <p:ext uri="{BB962C8B-B14F-4D97-AF65-F5344CB8AC3E}">
        <p14:creationId xmlns:p14="http://schemas.microsoft.com/office/powerpoint/2010/main" val="9977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No human experts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industrial/manufacturing control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mass spectrometer analysis, drug design, astronomic discovery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Black-box human expertise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face/handwriting/speech recognition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driving a car, flying a plane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Rapidly changing phenomena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credit scoring, financial modeling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diagnosis, fraud detection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Need for customization/personalization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personalized news reader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movie/book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27771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Fields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181600"/>
            <a:ext cx="7924800" cy="990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i="1"/>
              <a:t>Machine learning</a:t>
            </a:r>
            <a:r>
              <a:rPr lang="en-US" sz="2400"/>
              <a:t> is primarily concerned with the accuracy and effectiveness of the </a:t>
            </a:r>
            <a:r>
              <a:rPr lang="en-US" sz="2400" i="1"/>
              <a:t>computer system</a:t>
            </a:r>
            <a:r>
              <a:rPr lang="en-US" sz="2400"/>
              <a:t>.</a:t>
            </a:r>
            <a:endParaRPr lang="en-US" sz="2400" i="1"/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4724400" y="3429000"/>
            <a:ext cx="27432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psychological models</a:t>
            </a: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429000" y="1066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/>
              <a:t>data</a:t>
            </a:r>
          </a:p>
          <a:p>
            <a:pPr algn="ctr" eaLnBrk="0" hangingPunct="0"/>
            <a:r>
              <a:rPr lang="en-US" dirty="0"/>
              <a:t>mining</a:t>
            </a: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5029200" y="2819400"/>
            <a:ext cx="22860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cognitive science</a:t>
            </a: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5029200" y="2133600"/>
            <a:ext cx="2133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decision theory</a:t>
            </a: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1219200" y="2438400"/>
            <a:ext cx="2667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information theory</a:t>
            </a: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2057400" y="3048000"/>
            <a:ext cx="1752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databases</a:t>
            </a: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3352800" y="1752600"/>
            <a:ext cx="2286000" cy="2362200"/>
          </a:xfrm>
          <a:prstGeom prst="ellips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 i="1"/>
              <a:t>machine</a:t>
            </a:r>
          </a:p>
          <a:p>
            <a:pPr algn="ctr" eaLnBrk="0" hangingPunct="0"/>
            <a:r>
              <a:rPr lang="en-US" sz="2000" b="1" i="1"/>
              <a:t>learning</a:t>
            </a: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4495800" y="3733800"/>
            <a:ext cx="1676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neuroscience</a:t>
            </a:r>
          </a:p>
        </p:txBody>
      </p:sp>
      <p:sp>
        <p:nvSpPr>
          <p:cNvPr id="64524" name="Oval 12"/>
          <p:cNvSpPr>
            <a:spLocks noChangeArrowheads="1"/>
          </p:cNvSpPr>
          <p:nvPr/>
        </p:nvSpPr>
        <p:spPr bwMode="auto">
          <a:xfrm>
            <a:off x="2362200" y="1600200"/>
            <a:ext cx="18288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statistics</a:t>
            </a:r>
          </a:p>
        </p:txBody>
      </p:sp>
      <p:sp>
        <p:nvSpPr>
          <p:cNvPr id="64525" name="Oval 13"/>
          <p:cNvSpPr>
            <a:spLocks noChangeArrowheads="1"/>
          </p:cNvSpPr>
          <p:nvPr/>
        </p:nvSpPr>
        <p:spPr bwMode="auto">
          <a:xfrm>
            <a:off x="3200400" y="37338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evolutionary</a:t>
            </a:r>
          </a:p>
          <a:p>
            <a:pPr algn="ctr" eaLnBrk="0" hangingPunct="0"/>
            <a:r>
              <a:rPr lang="en-US"/>
              <a:t>models</a:t>
            </a:r>
          </a:p>
        </p:txBody>
      </p:sp>
      <p:sp>
        <p:nvSpPr>
          <p:cNvPr id="64526" name="Oval 14"/>
          <p:cNvSpPr>
            <a:spLocks noChangeArrowheads="1"/>
          </p:cNvSpPr>
          <p:nvPr/>
        </p:nvSpPr>
        <p:spPr bwMode="auto">
          <a:xfrm>
            <a:off x="4495800" y="1295400"/>
            <a:ext cx="1981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control theory</a:t>
            </a:r>
          </a:p>
        </p:txBody>
      </p:sp>
    </p:spTree>
    <p:extLst>
      <p:ext uri="{BB962C8B-B14F-4D97-AF65-F5344CB8AC3E}">
        <p14:creationId xmlns:p14="http://schemas.microsoft.com/office/powerpoint/2010/main" val="263268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906</Words>
  <Application>Microsoft Office PowerPoint</Application>
  <PresentationFormat>On-screen Show (4:3)</PresentationFormat>
  <Paragraphs>191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AI&amp;RPA</vt:lpstr>
      <vt:lpstr>Today we’ll discus:</vt:lpstr>
      <vt:lpstr>PowerPoint Presentation</vt:lpstr>
      <vt:lpstr>What’s involved in Intelligence?</vt:lpstr>
      <vt:lpstr>Goals in AI</vt:lpstr>
      <vt:lpstr>PowerPoint Presentation</vt:lpstr>
      <vt:lpstr>PowerPoint Presentation</vt:lpstr>
      <vt:lpstr>Why Machine Learning?</vt:lpstr>
      <vt:lpstr>Related Fields</vt:lpstr>
      <vt:lpstr>PowerPoint Presentation</vt:lpstr>
      <vt:lpstr>Training, validation, and test datasets</vt:lpstr>
      <vt:lpstr>PowerPoint Presentation</vt:lpstr>
      <vt:lpstr>Neural Networks: NN</vt:lpstr>
      <vt:lpstr>Robotic Process Automation </vt:lpstr>
      <vt:lpstr>What is the need of Robotic Process Automation? </vt:lpstr>
      <vt:lpstr> Exist Automate Driven Applications </vt:lpstr>
      <vt:lpstr>RPATools </vt:lpstr>
      <vt:lpstr>Description Of Each Tool </vt:lpstr>
      <vt:lpstr>Architecture for RPA</vt:lpstr>
      <vt:lpstr>REAL TIME APPLICATIONS USED IN INDUSTRIES </vt:lpstr>
      <vt:lpstr>Artificial Intelligence Award 2018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TechPC</dc:creator>
  <cp:lastModifiedBy>TechPC</cp:lastModifiedBy>
  <cp:revision>11</cp:revision>
  <dcterms:created xsi:type="dcterms:W3CDTF">2018-07-05T19:59:57Z</dcterms:created>
  <dcterms:modified xsi:type="dcterms:W3CDTF">2018-07-05T21:05:56Z</dcterms:modified>
</cp:coreProperties>
</file>