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2" r:id="rId6"/>
    <p:sldId id="265" r:id="rId7"/>
    <p:sldId id="266" r:id="rId8"/>
    <p:sldId id="263" r:id="rId9"/>
    <p:sldId id="264" r:id="rId10"/>
    <p:sldId id="267" r:id="rId11"/>
    <p:sldId id="268" r:id="rId12"/>
    <p:sldId id="274"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01" autoAdjust="0"/>
  </p:normalViewPr>
  <p:slideViewPr>
    <p:cSldViewPr snapToGrid="0">
      <p:cViewPr>
        <p:scale>
          <a:sx n="90" d="100"/>
          <a:sy n="90"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36FDA-4A0B-4ADD-A3C7-36A19BAF5C57}"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89377-0BB2-44E7-BA35-11A1461D6170}" type="slidenum">
              <a:rPr lang="en-US" smtClean="0"/>
              <a:t>‹#›</a:t>
            </a:fld>
            <a:endParaRPr lang="en-US"/>
          </a:p>
        </p:txBody>
      </p:sp>
    </p:spTree>
    <p:extLst>
      <p:ext uri="{BB962C8B-B14F-4D97-AF65-F5344CB8AC3E}">
        <p14:creationId xmlns:p14="http://schemas.microsoft.com/office/powerpoint/2010/main" val="306084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https://en.wikipedia.org/wiki/List_of_datasets_for_machine_learning_research</a:t>
            </a:r>
          </a:p>
          <a:p>
            <a:r>
              <a:rPr lang="en-US" dirty="0"/>
              <a:t>http://scikit-learn.org/stable/datasets/index.html</a:t>
            </a:r>
            <a:endParaRPr lang="en-US" dirty="0"/>
          </a:p>
        </p:txBody>
      </p:sp>
      <p:sp>
        <p:nvSpPr>
          <p:cNvPr id="4" name="Slide Number Placeholder 3"/>
          <p:cNvSpPr>
            <a:spLocks noGrp="1"/>
          </p:cNvSpPr>
          <p:nvPr>
            <p:ph type="sldNum" sz="quarter" idx="10"/>
          </p:nvPr>
        </p:nvSpPr>
        <p:spPr/>
        <p:txBody>
          <a:bodyPr/>
          <a:lstStyle/>
          <a:p>
            <a:fld id="{51589377-0BB2-44E7-BA35-11A1461D6170}" type="slidenum">
              <a:rPr lang="en-US" smtClean="0"/>
              <a:t>5</a:t>
            </a:fld>
            <a:endParaRPr lang="en-US"/>
          </a:p>
        </p:txBody>
      </p:sp>
    </p:spTree>
    <p:extLst>
      <p:ext uri="{BB962C8B-B14F-4D97-AF65-F5344CB8AC3E}">
        <p14:creationId xmlns:p14="http://schemas.microsoft.com/office/powerpoint/2010/main" val="269759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https://docs.scipy.org/doc/numpy/reference/arrays.dtypes.html</a:t>
            </a:r>
            <a:endParaRPr lang="en-US" dirty="0"/>
          </a:p>
        </p:txBody>
      </p:sp>
      <p:sp>
        <p:nvSpPr>
          <p:cNvPr id="4" name="Slide Number Placeholder 3"/>
          <p:cNvSpPr>
            <a:spLocks noGrp="1"/>
          </p:cNvSpPr>
          <p:nvPr>
            <p:ph type="sldNum" sz="quarter" idx="10"/>
          </p:nvPr>
        </p:nvSpPr>
        <p:spPr/>
        <p:txBody>
          <a:bodyPr/>
          <a:lstStyle/>
          <a:p>
            <a:fld id="{51589377-0BB2-44E7-BA35-11A1461D6170}" type="slidenum">
              <a:rPr lang="en-US" smtClean="0"/>
              <a:t>6</a:t>
            </a:fld>
            <a:endParaRPr lang="en-US"/>
          </a:p>
        </p:txBody>
      </p:sp>
    </p:spTree>
    <p:extLst>
      <p:ext uri="{BB962C8B-B14F-4D97-AF65-F5344CB8AC3E}">
        <p14:creationId xmlns:p14="http://schemas.microsoft.com/office/powerpoint/2010/main" val="39493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784C38-C244-4DFB-8324-1AE55B7ECA48}"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6284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84C38-C244-4DFB-8324-1AE55B7ECA48}"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176818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84C38-C244-4DFB-8324-1AE55B7ECA48}"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314151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84C38-C244-4DFB-8324-1AE55B7ECA48}"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144197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784C38-C244-4DFB-8324-1AE55B7ECA48}"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369299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784C38-C244-4DFB-8324-1AE55B7ECA48}"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247390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784C38-C244-4DFB-8324-1AE55B7ECA48}"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39952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784C38-C244-4DFB-8324-1AE55B7ECA48}"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240934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84C38-C244-4DFB-8324-1AE55B7ECA48}"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38975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784C38-C244-4DFB-8324-1AE55B7ECA48}"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90861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784C38-C244-4DFB-8324-1AE55B7ECA48}"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2D3F4-E92C-4A21-AE32-18CC92D054BA}" type="slidenum">
              <a:rPr lang="en-US" smtClean="0"/>
              <a:t>‹#›</a:t>
            </a:fld>
            <a:endParaRPr lang="en-US"/>
          </a:p>
        </p:txBody>
      </p:sp>
    </p:spTree>
    <p:extLst>
      <p:ext uri="{BB962C8B-B14F-4D97-AF65-F5344CB8AC3E}">
        <p14:creationId xmlns:p14="http://schemas.microsoft.com/office/powerpoint/2010/main" val="26661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4C38-C244-4DFB-8324-1AE55B7ECA48}" type="datetimeFigureOut">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2D3F4-E92C-4A21-AE32-18CC92D054BA}" type="slidenum">
              <a:rPr lang="en-US" smtClean="0"/>
              <a:t>‹#›</a:t>
            </a:fld>
            <a:endParaRPr lang="en-US"/>
          </a:p>
        </p:txBody>
      </p:sp>
    </p:spTree>
    <p:extLst>
      <p:ext uri="{BB962C8B-B14F-4D97-AF65-F5344CB8AC3E}">
        <p14:creationId xmlns:p14="http://schemas.microsoft.com/office/powerpoint/2010/main" val="3870198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Bayes%27_theor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National_Institute_of_Standards_and_Technology"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pandas.pydata.org/pandas-docs/stable/generated/pandas.read_csv.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ark.apache.org/docs/latest/api/python/pyspark.sql.html#pyspark.sql.DataFrameReader" TargetMode="External"/><Relationship Id="rId4" Type="http://schemas.openxmlformats.org/officeDocument/2006/relationships/hyperlink" Target="http://dask.pydata.org/en/latest/dataframe-creat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DAY 2</a:t>
            </a:r>
          </a:p>
        </p:txBody>
      </p:sp>
      <p:sp>
        <p:nvSpPr>
          <p:cNvPr id="3" name="Subtitle 2"/>
          <p:cNvSpPr>
            <a:spLocks noGrp="1"/>
          </p:cNvSpPr>
          <p:nvPr>
            <p:ph type="subTitle" idx="1"/>
          </p:nvPr>
        </p:nvSpPr>
        <p:spPr/>
        <p:txBody>
          <a:bodyPr>
            <a:normAutofit lnSpcReduction="10000"/>
          </a:bodyPr>
          <a:lstStyle/>
          <a:p>
            <a:r>
              <a:rPr lang="en-US" dirty="0"/>
              <a:t>Assignments and Exercises from Day1</a:t>
            </a:r>
          </a:p>
          <a:p>
            <a:r>
              <a:rPr lang="en-US" dirty="0"/>
              <a:t>Python </a:t>
            </a:r>
            <a:r>
              <a:rPr lang="en-US" dirty="0" err="1"/>
              <a:t>Handson</a:t>
            </a:r>
            <a:r>
              <a:rPr lang="en-US" dirty="0"/>
              <a:t> - </a:t>
            </a:r>
            <a:r>
              <a:rPr lang="en-US" dirty="0" err="1"/>
              <a:t>Numpy</a:t>
            </a:r>
            <a:r>
              <a:rPr lang="en-US" dirty="0"/>
              <a:t>, pandas and </a:t>
            </a:r>
            <a:r>
              <a:rPr lang="en-US" dirty="0" err="1"/>
              <a:t>scikit</a:t>
            </a:r>
            <a:r>
              <a:rPr lang="en-US" dirty="0"/>
              <a:t> learn</a:t>
            </a:r>
          </a:p>
          <a:p>
            <a:r>
              <a:rPr lang="en-US" dirty="0"/>
              <a:t>Using Python for machine learning</a:t>
            </a:r>
          </a:p>
          <a:p>
            <a:r>
              <a:rPr lang="en-US" dirty="0"/>
              <a:t>Assignments and Exercises</a:t>
            </a:r>
          </a:p>
        </p:txBody>
      </p:sp>
    </p:spTree>
    <p:extLst>
      <p:ext uri="{BB962C8B-B14F-4D97-AF65-F5344CB8AC3E}">
        <p14:creationId xmlns:p14="http://schemas.microsoft.com/office/powerpoint/2010/main" val="281946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127000"/>
            <a:ext cx="4629150" cy="415925"/>
          </a:xfrm>
        </p:spPr>
        <p:txBody>
          <a:bodyPr>
            <a:noAutofit/>
          </a:bodyPr>
          <a:lstStyle/>
          <a:p>
            <a:r>
              <a:rPr lang="en-US" sz="2400" dirty="0"/>
              <a:t>Linear Regression</a:t>
            </a:r>
          </a:p>
        </p:txBody>
      </p:sp>
      <p:sp>
        <p:nvSpPr>
          <p:cNvPr id="5" name="Rectangle 4"/>
          <p:cNvSpPr/>
          <p:nvPr/>
        </p:nvSpPr>
        <p:spPr>
          <a:xfrm>
            <a:off x="190500" y="542925"/>
            <a:ext cx="6096000" cy="3416320"/>
          </a:xfrm>
          <a:prstGeom prst="rect">
            <a:avLst/>
          </a:prstGeom>
        </p:spPr>
        <p:txBody>
          <a:bodyPr>
            <a:spAutoFit/>
          </a:bodyPr>
          <a:lstStyle/>
          <a:p>
            <a:r>
              <a:rPr lang="en-US" dirty="0">
                <a:solidFill>
                  <a:srgbClr val="595858"/>
                </a:solidFill>
                <a:latin typeface="Lato"/>
              </a:rPr>
              <a:t>It is used to estimate real values based on continuous variables. Here, we establish relationship between independent and dependent variables by fitting a best line. This best fit line is known as regression line and represented by a linear equation Y= a *X + b.</a:t>
            </a:r>
          </a:p>
          <a:p>
            <a:endParaRPr lang="en-US" dirty="0">
              <a:solidFill>
                <a:srgbClr val="595858"/>
              </a:solidFill>
              <a:latin typeface="Lato"/>
            </a:endParaRPr>
          </a:p>
          <a:p>
            <a:r>
              <a:rPr lang="en-US" dirty="0"/>
              <a:t>In this equation:</a:t>
            </a:r>
          </a:p>
          <a:p>
            <a:r>
              <a:rPr lang="en-US" dirty="0"/>
              <a:t>Y – Dependent Variable</a:t>
            </a:r>
          </a:p>
          <a:p>
            <a:r>
              <a:rPr lang="en-US" dirty="0"/>
              <a:t>a – Slope</a:t>
            </a:r>
          </a:p>
          <a:p>
            <a:r>
              <a:rPr lang="en-US" dirty="0"/>
              <a:t>X – Independent variable</a:t>
            </a:r>
          </a:p>
          <a:p>
            <a:r>
              <a:rPr lang="en-US" dirty="0"/>
              <a:t>b – Intercept</a:t>
            </a:r>
          </a:p>
          <a:p>
            <a:endParaRPr lang="en-US" dirty="0"/>
          </a:p>
        </p:txBody>
      </p:sp>
      <p:sp>
        <p:nvSpPr>
          <p:cNvPr id="7" name="Rectangle 6"/>
          <p:cNvSpPr/>
          <p:nvPr/>
        </p:nvSpPr>
        <p:spPr>
          <a:xfrm>
            <a:off x="6448425" y="334962"/>
            <a:ext cx="5572125" cy="4801314"/>
          </a:xfrm>
          <a:prstGeom prst="rect">
            <a:avLst/>
          </a:prstGeom>
        </p:spPr>
        <p:txBody>
          <a:bodyPr wrap="square">
            <a:spAutoFit/>
          </a:bodyPr>
          <a:lstStyle/>
          <a:p>
            <a:r>
              <a:rPr lang="en-US" dirty="0"/>
              <a:t>#Import Library</a:t>
            </a:r>
          </a:p>
          <a:p>
            <a:r>
              <a:rPr lang="en-US" dirty="0"/>
              <a:t>#Import other necessary libraries like pandas, </a:t>
            </a:r>
            <a:r>
              <a:rPr lang="en-US" dirty="0" err="1"/>
              <a:t>numpy</a:t>
            </a:r>
            <a:r>
              <a:rPr lang="en-US" dirty="0"/>
              <a:t>...</a:t>
            </a:r>
          </a:p>
          <a:p>
            <a:r>
              <a:rPr lang="en-US" dirty="0"/>
              <a:t>from </a:t>
            </a:r>
            <a:r>
              <a:rPr lang="en-US" dirty="0" err="1"/>
              <a:t>sklearn</a:t>
            </a:r>
            <a:r>
              <a:rPr lang="en-US" dirty="0"/>
              <a:t> import </a:t>
            </a:r>
            <a:r>
              <a:rPr lang="en-US" dirty="0" err="1"/>
              <a:t>linear_model</a:t>
            </a:r>
            <a:endParaRPr lang="en-US" dirty="0"/>
          </a:p>
          <a:p>
            <a:r>
              <a:rPr lang="en-US" dirty="0"/>
              <a:t>#Load Train and Test datasets</a:t>
            </a:r>
          </a:p>
          <a:p>
            <a:r>
              <a:rPr lang="en-US" dirty="0" err="1"/>
              <a:t>x_train</a:t>
            </a:r>
            <a:r>
              <a:rPr lang="en-US" dirty="0"/>
              <a:t>=</a:t>
            </a:r>
            <a:r>
              <a:rPr lang="en-US" dirty="0" err="1"/>
              <a:t>input_variables_values_training_datasets</a:t>
            </a:r>
            <a:endParaRPr lang="en-US" dirty="0"/>
          </a:p>
          <a:p>
            <a:r>
              <a:rPr lang="en-US" dirty="0" err="1"/>
              <a:t>y_train</a:t>
            </a:r>
            <a:r>
              <a:rPr lang="en-US" dirty="0"/>
              <a:t>=</a:t>
            </a:r>
            <a:r>
              <a:rPr lang="en-US" dirty="0" err="1"/>
              <a:t>target_variables_values_training_datasets</a:t>
            </a:r>
            <a:endParaRPr lang="en-US" dirty="0"/>
          </a:p>
          <a:p>
            <a:r>
              <a:rPr lang="en-US" dirty="0" err="1"/>
              <a:t>x_test</a:t>
            </a:r>
            <a:r>
              <a:rPr lang="en-US" dirty="0"/>
              <a:t>=</a:t>
            </a:r>
            <a:r>
              <a:rPr lang="en-US" dirty="0" err="1"/>
              <a:t>input_variables_values_test_datasets</a:t>
            </a:r>
            <a:endParaRPr lang="en-US" dirty="0"/>
          </a:p>
          <a:p>
            <a:r>
              <a:rPr lang="en-US" dirty="0"/>
              <a:t># Create linear regression object</a:t>
            </a:r>
          </a:p>
          <a:p>
            <a:r>
              <a:rPr lang="en-US" dirty="0"/>
              <a:t>linear = </a:t>
            </a:r>
            <a:r>
              <a:rPr lang="en-US" dirty="0" err="1"/>
              <a:t>linear_model.LinearRegression</a:t>
            </a:r>
            <a:r>
              <a:rPr lang="en-US" dirty="0"/>
              <a:t>()</a:t>
            </a:r>
          </a:p>
          <a:p>
            <a:r>
              <a:rPr lang="en-US" dirty="0"/>
              <a:t># Train the model using the training sets and check score</a:t>
            </a:r>
          </a:p>
          <a:p>
            <a:r>
              <a:rPr lang="en-US" dirty="0" err="1"/>
              <a:t>linear.fit</a:t>
            </a:r>
            <a:r>
              <a:rPr lang="en-US" dirty="0"/>
              <a:t>(</a:t>
            </a:r>
            <a:r>
              <a:rPr lang="en-US" dirty="0" err="1"/>
              <a:t>x_train</a:t>
            </a:r>
            <a:r>
              <a:rPr lang="en-US" dirty="0"/>
              <a:t>, </a:t>
            </a:r>
            <a:r>
              <a:rPr lang="en-US" dirty="0" err="1"/>
              <a:t>y_train</a:t>
            </a:r>
            <a:r>
              <a:rPr lang="en-US" dirty="0"/>
              <a:t>)</a:t>
            </a:r>
          </a:p>
          <a:p>
            <a:r>
              <a:rPr lang="en-US" dirty="0" err="1"/>
              <a:t>linear.score</a:t>
            </a:r>
            <a:r>
              <a:rPr lang="en-US" dirty="0"/>
              <a:t>(</a:t>
            </a:r>
            <a:r>
              <a:rPr lang="en-US" dirty="0" err="1"/>
              <a:t>x_train</a:t>
            </a:r>
            <a:r>
              <a:rPr lang="en-US" dirty="0"/>
              <a:t>, </a:t>
            </a:r>
            <a:r>
              <a:rPr lang="en-US" dirty="0" err="1"/>
              <a:t>y_train</a:t>
            </a:r>
            <a:r>
              <a:rPr lang="en-US" dirty="0"/>
              <a:t>)</a:t>
            </a:r>
          </a:p>
          <a:p>
            <a:r>
              <a:rPr lang="en-US" dirty="0"/>
              <a:t>#Equation coefficient and Intercept</a:t>
            </a:r>
          </a:p>
          <a:p>
            <a:r>
              <a:rPr lang="en-US" dirty="0"/>
              <a:t>print('Coefficient: \n', </a:t>
            </a:r>
            <a:r>
              <a:rPr lang="en-US" dirty="0" err="1"/>
              <a:t>linear.coef</a:t>
            </a:r>
            <a:r>
              <a:rPr lang="en-US" dirty="0"/>
              <a:t>_)</a:t>
            </a:r>
          </a:p>
          <a:p>
            <a:r>
              <a:rPr lang="en-US" dirty="0"/>
              <a:t>print('Intercept: \n', </a:t>
            </a:r>
            <a:r>
              <a:rPr lang="en-US" dirty="0" err="1"/>
              <a:t>linear.intercept</a:t>
            </a:r>
            <a:r>
              <a:rPr lang="en-US" dirty="0"/>
              <a:t>_)</a:t>
            </a:r>
          </a:p>
          <a:p>
            <a:r>
              <a:rPr lang="en-US" dirty="0"/>
              <a:t>#Predict Output</a:t>
            </a:r>
          </a:p>
          <a:p>
            <a:r>
              <a:rPr lang="en-US" dirty="0"/>
              <a:t>predicted= </a:t>
            </a:r>
            <a:r>
              <a:rPr lang="en-US" dirty="0" err="1"/>
              <a:t>linear.predict</a:t>
            </a:r>
            <a:r>
              <a:rPr lang="en-US" dirty="0"/>
              <a:t>(</a:t>
            </a:r>
            <a:r>
              <a:rPr lang="en-US" dirty="0" err="1"/>
              <a:t>x_test</a:t>
            </a:r>
            <a:r>
              <a:rPr lang="en-US" dirty="0"/>
              <a:t>)</a:t>
            </a:r>
            <a:endParaRPr lang="en-US" dirty="0"/>
          </a:p>
        </p:txBody>
      </p:sp>
      <p:pic>
        <p:nvPicPr>
          <p:cNvPr id="9" name="Picture 8"/>
          <p:cNvPicPr>
            <a:picLocks noChangeAspect="1"/>
          </p:cNvPicPr>
          <p:nvPr/>
        </p:nvPicPr>
        <p:blipFill>
          <a:blip r:embed="rId2"/>
          <a:stretch>
            <a:fillRect/>
          </a:stretch>
        </p:blipFill>
        <p:spPr>
          <a:xfrm>
            <a:off x="257175" y="3957637"/>
            <a:ext cx="2933700" cy="1552575"/>
          </a:xfrm>
          <a:prstGeom prst="rect">
            <a:avLst/>
          </a:prstGeom>
        </p:spPr>
      </p:pic>
      <p:pic>
        <p:nvPicPr>
          <p:cNvPr id="7173" name="Picture 5" descr="Image result for 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4388563"/>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Image result for linear reg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2033628"/>
            <a:ext cx="3519487" cy="26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38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6" y="0"/>
            <a:ext cx="1857374" cy="333375"/>
          </a:xfrm>
        </p:spPr>
        <p:txBody>
          <a:bodyPr>
            <a:normAutofit fontScale="90000"/>
          </a:bodyPr>
          <a:lstStyle/>
          <a:p>
            <a:r>
              <a:rPr lang="en-US" sz="2400" dirty="0"/>
              <a:t>Decision Tree</a:t>
            </a:r>
            <a:endParaRPr lang="en-US" sz="2400" dirty="0"/>
          </a:p>
        </p:txBody>
      </p:sp>
      <p:sp>
        <p:nvSpPr>
          <p:cNvPr id="4" name="Rectangle 3"/>
          <p:cNvSpPr/>
          <p:nvPr/>
        </p:nvSpPr>
        <p:spPr>
          <a:xfrm>
            <a:off x="314325" y="413088"/>
            <a:ext cx="6096000" cy="1938992"/>
          </a:xfrm>
          <a:prstGeom prst="rect">
            <a:avLst/>
          </a:prstGeom>
        </p:spPr>
        <p:txBody>
          <a:bodyPr>
            <a:spAutoFit/>
          </a:bodyPr>
          <a:lstStyle/>
          <a:p>
            <a:r>
              <a:rPr lang="en-US" sz="1200" dirty="0">
                <a:solidFill>
                  <a:srgbClr val="595858"/>
                </a:solidFill>
                <a:latin typeface="Lato"/>
              </a:rPr>
              <a:t> It is a type of supervised learning algorithm that is mostly used for classification problems. It works for both categorical and continuous dependent variables. In this algorithm, we split the population into two or more homogeneous sets. This is done based on most significant attributes/ independent variables to make as distinct groups as possible.</a:t>
            </a:r>
          </a:p>
          <a:p>
            <a:endParaRPr lang="en-US" sz="1200" dirty="0">
              <a:solidFill>
                <a:srgbClr val="595858"/>
              </a:solidFill>
              <a:latin typeface="Lato"/>
            </a:endParaRPr>
          </a:p>
          <a:p>
            <a:r>
              <a:rPr lang="en-US" sz="1200" dirty="0"/>
              <a:t>In the image, you can see that population is classified into four different groups based on multiple attributes to identify ‘if they will play or not’. To split the population into different heterogeneous groups, it uses various techniques like Gini, Information Gain, Chi-square, entropy.</a:t>
            </a:r>
            <a:endParaRPr lang="en-US" sz="1200" dirty="0"/>
          </a:p>
        </p:txBody>
      </p:sp>
      <p:pic>
        <p:nvPicPr>
          <p:cNvPr id="5" name="Picture 4"/>
          <p:cNvPicPr>
            <a:picLocks noChangeAspect="1"/>
          </p:cNvPicPr>
          <p:nvPr/>
        </p:nvPicPr>
        <p:blipFill>
          <a:blip r:embed="rId2"/>
          <a:stretch>
            <a:fillRect/>
          </a:stretch>
        </p:blipFill>
        <p:spPr>
          <a:xfrm>
            <a:off x="6943725" y="333375"/>
            <a:ext cx="3962400" cy="3343275"/>
          </a:xfrm>
          <a:prstGeom prst="rect">
            <a:avLst/>
          </a:prstGeom>
        </p:spPr>
      </p:pic>
      <p:sp>
        <p:nvSpPr>
          <p:cNvPr id="7" name="Rectangle 6"/>
          <p:cNvSpPr/>
          <p:nvPr/>
        </p:nvSpPr>
        <p:spPr>
          <a:xfrm>
            <a:off x="314325" y="2543592"/>
            <a:ext cx="6096000" cy="3108543"/>
          </a:xfrm>
          <a:prstGeom prst="rect">
            <a:avLst/>
          </a:prstGeom>
        </p:spPr>
        <p:txBody>
          <a:bodyPr>
            <a:spAutoFit/>
          </a:bodyPr>
          <a:lstStyle/>
          <a:p>
            <a:r>
              <a:rPr lang="en-US" sz="1400" dirty="0"/>
              <a:t>#Import Library</a:t>
            </a:r>
          </a:p>
          <a:p>
            <a:r>
              <a:rPr lang="en-US" sz="1400" dirty="0"/>
              <a:t>#Import other necessary libraries like pandas, </a:t>
            </a:r>
            <a:r>
              <a:rPr lang="en-US" sz="1400" dirty="0" err="1"/>
              <a:t>numpy</a:t>
            </a:r>
            <a:r>
              <a:rPr lang="en-US" sz="1400" dirty="0"/>
              <a:t>...</a:t>
            </a:r>
          </a:p>
          <a:p>
            <a:r>
              <a:rPr lang="en-US" sz="1400" dirty="0"/>
              <a:t>from </a:t>
            </a:r>
            <a:r>
              <a:rPr lang="en-US" sz="1400" dirty="0" err="1"/>
              <a:t>sklearn</a:t>
            </a:r>
            <a:r>
              <a:rPr lang="en-US" sz="1400" dirty="0"/>
              <a:t> import tree</a:t>
            </a:r>
          </a:p>
          <a:p>
            <a:r>
              <a:rPr lang="en-US" sz="1400" dirty="0"/>
              <a:t>#Assumed you have, X (predictor) and Y (target) for training data set and </a:t>
            </a:r>
            <a:r>
              <a:rPr lang="en-US" sz="1400" dirty="0" err="1"/>
              <a:t>x_test</a:t>
            </a:r>
            <a:r>
              <a:rPr lang="en-US" sz="1400" dirty="0"/>
              <a:t>(predictor) of </a:t>
            </a:r>
            <a:r>
              <a:rPr lang="en-US" sz="1400" dirty="0" err="1"/>
              <a:t>test_dataset</a:t>
            </a:r>
            <a:endParaRPr lang="en-US" sz="1400" dirty="0"/>
          </a:p>
          <a:p>
            <a:r>
              <a:rPr lang="en-US" sz="1400" dirty="0"/>
              <a:t># Create tree object </a:t>
            </a:r>
          </a:p>
          <a:p>
            <a:r>
              <a:rPr lang="en-US" sz="1400" dirty="0"/>
              <a:t>model = </a:t>
            </a:r>
            <a:r>
              <a:rPr lang="en-US" sz="1400" dirty="0" err="1"/>
              <a:t>tree.DecisionTreeClassifier</a:t>
            </a:r>
            <a:r>
              <a:rPr lang="en-US" sz="1400" dirty="0"/>
              <a:t>(criterion='</a:t>
            </a:r>
            <a:r>
              <a:rPr lang="en-US" sz="1400" dirty="0" err="1"/>
              <a:t>gini</a:t>
            </a:r>
            <a:r>
              <a:rPr lang="en-US" sz="1400" dirty="0"/>
              <a:t>') # for classification, here you can change the algorithm as </a:t>
            </a:r>
            <a:r>
              <a:rPr lang="en-US" sz="1400" dirty="0" err="1"/>
              <a:t>gini</a:t>
            </a:r>
            <a:r>
              <a:rPr lang="en-US" sz="1400" dirty="0"/>
              <a:t> or entropy (information gain) by default it is </a:t>
            </a:r>
            <a:r>
              <a:rPr lang="en-US" sz="1400" dirty="0" err="1"/>
              <a:t>gini</a:t>
            </a:r>
            <a:r>
              <a:rPr lang="en-US" sz="1400" dirty="0"/>
              <a:t>  </a:t>
            </a:r>
          </a:p>
          <a:p>
            <a:r>
              <a:rPr lang="en-US" sz="1400" dirty="0"/>
              <a:t># model = </a:t>
            </a:r>
            <a:r>
              <a:rPr lang="en-US" sz="1400" dirty="0" err="1"/>
              <a:t>tree.DecisionTreeRegressor</a:t>
            </a:r>
            <a:r>
              <a:rPr lang="en-US" sz="1400" dirty="0"/>
              <a:t>() for regression</a:t>
            </a:r>
          </a:p>
          <a:p>
            <a:r>
              <a:rPr lang="en-US" sz="1400" dirty="0"/>
              <a:t># Train the model using the training sets and check score</a:t>
            </a:r>
          </a:p>
          <a:p>
            <a:r>
              <a:rPr lang="en-US" sz="1400" dirty="0" err="1"/>
              <a:t>model.fit</a:t>
            </a:r>
            <a:r>
              <a:rPr lang="en-US" sz="1400" dirty="0"/>
              <a:t>(X, y)</a:t>
            </a:r>
          </a:p>
          <a:p>
            <a:r>
              <a:rPr lang="en-US" sz="1400" dirty="0" err="1"/>
              <a:t>model.score</a:t>
            </a:r>
            <a:r>
              <a:rPr lang="en-US" sz="1400" dirty="0"/>
              <a:t>(X, y)</a:t>
            </a:r>
          </a:p>
          <a:p>
            <a:r>
              <a:rPr lang="en-US" sz="1400" dirty="0"/>
              <a:t>#Predict Output</a:t>
            </a:r>
          </a:p>
          <a:p>
            <a:r>
              <a:rPr lang="en-US" sz="1400" dirty="0"/>
              <a:t>predicted= </a:t>
            </a:r>
            <a:r>
              <a:rPr lang="en-US" sz="1400" dirty="0" err="1"/>
              <a:t>model.predict</a:t>
            </a:r>
            <a:r>
              <a:rPr lang="en-US" sz="1400" dirty="0"/>
              <a:t>(</a:t>
            </a:r>
            <a:r>
              <a:rPr lang="en-US" sz="1400" dirty="0" err="1"/>
              <a:t>x_test</a:t>
            </a:r>
            <a:r>
              <a:rPr lang="en-US" sz="1400" dirty="0"/>
              <a:t>)</a:t>
            </a:r>
            <a:endParaRPr lang="en-US" sz="1400" dirty="0"/>
          </a:p>
        </p:txBody>
      </p:sp>
    </p:spTree>
    <p:extLst>
      <p:ext uri="{BB962C8B-B14F-4D97-AF65-F5344CB8AC3E}">
        <p14:creationId xmlns:p14="http://schemas.microsoft.com/office/powerpoint/2010/main" val="174757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525" y="104775"/>
            <a:ext cx="2305050" cy="369332"/>
          </a:xfrm>
          <a:prstGeom prst="rect">
            <a:avLst/>
          </a:prstGeom>
          <a:noFill/>
        </p:spPr>
        <p:txBody>
          <a:bodyPr wrap="square" rtlCol="0">
            <a:spAutoFit/>
          </a:bodyPr>
          <a:lstStyle/>
          <a:p>
            <a:r>
              <a:rPr lang="en-US" dirty="0"/>
              <a:t>What is Gini index?</a:t>
            </a:r>
          </a:p>
        </p:txBody>
      </p:sp>
      <p:pic>
        <p:nvPicPr>
          <p:cNvPr id="5" name="Picture 4"/>
          <p:cNvPicPr>
            <a:picLocks noChangeAspect="1"/>
          </p:cNvPicPr>
          <p:nvPr/>
        </p:nvPicPr>
        <p:blipFill>
          <a:blip r:embed="rId2"/>
          <a:stretch>
            <a:fillRect/>
          </a:stretch>
        </p:blipFill>
        <p:spPr>
          <a:xfrm>
            <a:off x="3309937" y="228600"/>
            <a:ext cx="5572125" cy="6400800"/>
          </a:xfrm>
          <a:prstGeom prst="rect">
            <a:avLst/>
          </a:prstGeom>
        </p:spPr>
      </p:pic>
    </p:spTree>
    <p:extLst>
      <p:ext uri="{BB962C8B-B14F-4D97-AF65-F5344CB8AC3E}">
        <p14:creationId xmlns:p14="http://schemas.microsoft.com/office/powerpoint/2010/main" val="345600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4086225" cy="539750"/>
          </a:xfrm>
        </p:spPr>
        <p:txBody>
          <a:bodyPr>
            <a:normAutofit/>
          </a:bodyPr>
          <a:lstStyle/>
          <a:p>
            <a:r>
              <a:rPr lang="en-US" sz="2400" dirty="0"/>
              <a:t>SVM (Support Vector Machine)</a:t>
            </a:r>
            <a:endParaRPr lang="en-US" sz="2400" dirty="0"/>
          </a:p>
        </p:txBody>
      </p:sp>
      <p:sp>
        <p:nvSpPr>
          <p:cNvPr id="4" name="Rectangle 3"/>
          <p:cNvSpPr/>
          <p:nvPr/>
        </p:nvSpPr>
        <p:spPr>
          <a:xfrm>
            <a:off x="323849" y="539750"/>
            <a:ext cx="6130113" cy="3936557"/>
          </a:xfrm>
          <a:prstGeom prst="rect">
            <a:avLst/>
          </a:prstGeom>
        </p:spPr>
        <p:txBody>
          <a:bodyPr wrap="square">
            <a:spAutoFit/>
          </a:bodyPr>
          <a:lstStyle/>
          <a:p>
            <a:pPr algn="just"/>
            <a:r>
              <a:rPr lang="en-US" dirty="0">
                <a:solidFill>
                  <a:srgbClr val="595858"/>
                </a:solidFill>
                <a:latin typeface="Lato"/>
              </a:rPr>
              <a:t>It is a classification method. In this algorithm, we plot each data item as a point in n-dimensional space (where n is number of features you have) with the value of each feature being the value of a particular coordinate.</a:t>
            </a:r>
          </a:p>
          <a:p>
            <a:pPr algn="just"/>
            <a:r>
              <a:rPr lang="en-US" dirty="0">
                <a:solidFill>
                  <a:srgbClr val="595858"/>
                </a:solidFill>
                <a:latin typeface="Lato"/>
              </a:rPr>
              <a:t>For example, if we only had two features like Height and Hair length of an individual, we’d first plot these two variables in two dimensional space where each point has two co-ordinates (these co-ordinates are known as </a:t>
            </a:r>
            <a:r>
              <a:rPr lang="en-US" b="1" dirty="0">
                <a:solidFill>
                  <a:srgbClr val="333333"/>
                </a:solidFill>
                <a:latin typeface="Lato"/>
              </a:rPr>
              <a:t>Support Vectors</a:t>
            </a:r>
            <a:r>
              <a:rPr lang="en-US" dirty="0">
                <a:solidFill>
                  <a:srgbClr val="595858"/>
                </a:solidFill>
                <a:latin typeface="Lato"/>
              </a:rPr>
              <a:t>). </a:t>
            </a:r>
          </a:p>
          <a:p>
            <a:pPr algn="just"/>
            <a:endParaRPr lang="en-US" dirty="0"/>
          </a:p>
          <a:p>
            <a:pPr algn="just"/>
            <a:r>
              <a:rPr lang="en-US" dirty="0"/>
              <a:t>Next, we will find some </a:t>
            </a:r>
            <a:r>
              <a:rPr lang="en-US" i="1" dirty="0"/>
              <a:t>line</a:t>
            </a:r>
            <a:r>
              <a:rPr lang="en-US" dirty="0"/>
              <a:t> that splits the data between the two differently classified groups of data. This will be the line such that the distances from the closest point in each of the two groups will be farthest away.</a:t>
            </a:r>
            <a:endParaRPr lang="en-US" b="0" i="0" dirty="0">
              <a:solidFill>
                <a:srgbClr val="595858"/>
              </a:solidFill>
              <a:effectLst/>
              <a:latin typeface="Lato"/>
            </a:endParaRPr>
          </a:p>
        </p:txBody>
      </p:sp>
      <p:pic>
        <p:nvPicPr>
          <p:cNvPr id="9220" name="Picture 4" descr="SV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05" y="4711553"/>
            <a:ext cx="2857500" cy="1943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52437" y="782988"/>
            <a:ext cx="5362354" cy="2677656"/>
          </a:xfrm>
          <a:prstGeom prst="rect">
            <a:avLst/>
          </a:prstGeom>
        </p:spPr>
        <p:txBody>
          <a:bodyPr wrap="square">
            <a:spAutoFit/>
          </a:bodyPr>
          <a:lstStyle/>
          <a:p>
            <a:r>
              <a:rPr lang="en-US" sz="1400" dirty="0"/>
              <a:t>#Import Library</a:t>
            </a:r>
          </a:p>
          <a:p>
            <a:r>
              <a:rPr lang="en-US" sz="1400" dirty="0"/>
              <a:t>from </a:t>
            </a:r>
            <a:r>
              <a:rPr lang="en-US" sz="1400" dirty="0" err="1"/>
              <a:t>sklearn</a:t>
            </a:r>
            <a:r>
              <a:rPr lang="en-US" sz="1400" dirty="0"/>
              <a:t> import </a:t>
            </a:r>
            <a:r>
              <a:rPr lang="en-US" sz="1400" dirty="0" err="1"/>
              <a:t>svm</a:t>
            </a:r>
            <a:endParaRPr lang="en-US" sz="1400" dirty="0"/>
          </a:p>
          <a:p>
            <a:r>
              <a:rPr lang="en-US" sz="1400" dirty="0"/>
              <a:t>#Assumed you have, X (predictor) and Y (target) for training data set and </a:t>
            </a:r>
            <a:r>
              <a:rPr lang="en-US" sz="1400" dirty="0" err="1"/>
              <a:t>x_test</a:t>
            </a:r>
            <a:r>
              <a:rPr lang="en-US" sz="1400" dirty="0"/>
              <a:t>(predictor) of </a:t>
            </a:r>
            <a:r>
              <a:rPr lang="en-US" sz="1400" dirty="0" err="1"/>
              <a:t>test_dataset</a:t>
            </a:r>
            <a:endParaRPr lang="en-US" sz="1400" dirty="0"/>
          </a:p>
          <a:p>
            <a:r>
              <a:rPr lang="en-US" sz="1400" dirty="0"/>
              <a:t># Create SVM classification object </a:t>
            </a:r>
          </a:p>
          <a:p>
            <a:r>
              <a:rPr lang="en-US" sz="1400" dirty="0"/>
              <a:t>model = </a:t>
            </a:r>
            <a:r>
              <a:rPr lang="en-US" sz="1400" dirty="0" err="1"/>
              <a:t>svm.svc</a:t>
            </a:r>
            <a:r>
              <a:rPr lang="en-US" sz="1400" dirty="0"/>
              <a:t>() # there is various option associated with it, this is simple for classification. </a:t>
            </a:r>
          </a:p>
          <a:p>
            <a:r>
              <a:rPr lang="en-US" sz="1400" dirty="0"/>
              <a:t># Train the model using the training sets and check score</a:t>
            </a:r>
          </a:p>
          <a:p>
            <a:r>
              <a:rPr lang="en-US" sz="1400" dirty="0" err="1"/>
              <a:t>model.fit</a:t>
            </a:r>
            <a:r>
              <a:rPr lang="en-US" sz="1400" dirty="0"/>
              <a:t>(X, y)</a:t>
            </a:r>
          </a:p>
          <a:p>
            <a:r>
              <a:rPr lang="en-US" sz="1400" dirty="0" err="1"/>
              <a:t>model.score</a:t>
            </a:r>
            <a:r>
              <a:rPr lang="en-US" sz="1400" dirty="0"/>
              <a:t>(X, y)</a:t>
            </a:r>
          </a:p>
          <a:p>
            <a:r>
              <a:rPr lang="en-US" sz="1400" dirty="0"/>
              <a:t>#Predict Output</a:t>
            </a:r>
          </a:p>
          <a:p>
            <a:r>
              <a:rPr lang="en-US" sz="1400" dirty="0"/>
              <a:t>predicted= </a:t>
            </a:r>
            <a:r>
              <a:rPr lang="en-US" sz="1400" dirty="0" err="1"/>
              <a:t>model.predict</a:t>
            </a:r>
            <a:r>
              <a:rPr lang="en-US" sz="1400" dirty="0"/>
              <a:t>(</a:t>
            </a:r>
            <a:r>
              <a:rPr lang="en-US" sz="1400" dirty="0" err="1"/>
              <a:t>x_test</a:t>
            </a:r>
            <a:r>
              <a:rPr lang="en-US" sz="1400" dirty="0"/>
              <a:t>)</a:t>
            </a:r>
            <a:endParaRPr lang="en-US" sz="1400" dirty="0"/>
          </a:p>
        </p:txBody>
      </p:sp>
    </p:spTree>
    <p:extLst>
      <p:ext uri="{BB962C8B-B14F-4D97-AF65-F5344CB8AC3E}">
        <p14:creationId xmlns:p14="http://schemas.microsoft.com/office/powerpoint/2010/main" val="361086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685925" cy="501650"/>
          </a:xfrm>
        </p:spPr>
        <p:txBody>
          <a:bodyPr>
            <a:normAutofit/>
          </a:bodyPr>
          <a:lstStyle/>
          <a:p>
            <a:r>
              <a:rPr lang="en-US" sz="2400" dirty="0"/>
              <a:t>Naive Bayes</a:t>
            </a:r>
            <a:endParaRPr lang="en-US" sz="2400" dirty="0"/>
          </a:p>
        </p:txBody>
      </p:sp>
      <p:sp>
        <p:nvSpPr>
          <p:cNvPr id="4" name="Rectangle 3"/>
          <p:cNvSpPr/>
          <p:nvPr/>
        </p:nvSpPr>
        <p:spPr>
          <a:xfrm>
            <a:off x="326066" y="659517"/>
            <a:ext cx="6096000" cy="1477328"/>
          </a:xfrm>
          <a:prstGeom prst="rect">
            <a:avLst/>
          </a:prstGeom>
        </p:spPr>
        <p:txBody>
          <a:bodyPr>
            <a:spAutoFit/>
          </a:bodyPr>
          <a:lstStyle/>
          <a:p>
            <a:r>
              <a:rPr lang="en-US" dirty="0">
                <a:solidFill>
                  <a:srgbClr val="595858"/>
                </a:solidFill>
                <a:latin typeface="Lato"/>
              </a:rPr>
              <a:t>It is a classification technique based on </a:t>
            </a:r>
            <a:r>
              <a:rPr lang="en-US" dirty="0">
                <a:solidFill>
                  <a:srgbClr val="595858"/>
                </a:solidFill>
                <a:latin typeface="Lato"/>
                <a:hlinkClick r:id="rId2"/>
              </a:rPr>
              <a:t>Bayes’ theorem</a:t>
            </a:r>
            <a:r>
              <a:rPr lang="en-US" dirty="0">
                <a:solidFill>
                  <a:srgbClr val="595858"/>
                </a:solidFill>
                <a:latin typeface="Lato"/>
              </a:rPr>
              <a:t> with an assumption of independence between predictors. In simple terms, a Naive Bayes classifier assumes that the presence of a particular feature in a class is unrelated to the presence of any other feature.</a:t>
            </a:r>
            <a:endParaRPr lang="en-US" dirty="0"/>
          </a:p>
        </p:txBody>
      </p:sp>
      <p:pic>
        <p:nvPicPr>
          <p:cNvPr id="5" name="Picture 4"/>
          <p:cNvPicPr>
            <a:picLocks noChangeAspect="1"/>
          </p:cNvPicPr>
          <p:nvPr/>
        </p:nvPicPr>
        <p:blipFill>
          <a:blip r:embed="rId3"/>
          <a:stretch>
            <a:fillRect/>
          </a:stretch>
        </p:blipFill>
        <p:spPr>
          <a:xfrm>
            <a:off x="389862" y="2216778"/>
            <a:ext cx="5131760" cy="4330343"/>
          </a:xfrm>
          <a:prstGeom prst="rect">
            <a:avLst/>
          </a:prstGeom>
        </p:spPr>
      </p:pic>
      <p:sp>
        <p:nvSpPr>
          <p:cNvPr id="7" name="Rectangle 6"/>
          <p:cNvSpPr/>
          <p:nvPr/>
        </p:nvSpPr>
        <p:spPr>
          <a:xfrm>
            <a:off x="6184604" y="501650"/>
            <a:ext cx="6096000" cy="3139321"/>
          </a:xfrm>
          <a:prstGeom prst="rect">
            <a:avLst/>
          </a:prstGeom>
        </p:spPr>
        <p:txBody>
          <a:bodyPr>
            <a:spAutoFit/>
          </a:bodyPr>
          <a:lstStyle/>
          <a:p>
            <a:r>
              <a:rPr lang="en-US" dirty="0"/>
              <a:t>#Import Library</a:t>
            </a:r>
          </a:p>
          <a:p>
            <a:r>
              <a:rPr lang="en-US" dirty="0"/>
              <a:t>from </a:t>
            </a:r>
            <a:r>
              <a:rPr lang="en-US" dirty="0" err="1"/>
              <a:t>sklearn.naive_bayes</a:t>
            </a:r>
            <a:r>
              <a:rPr lang="en-US" dirty="0"/>
              <a:t> import </a:t>
            </a:r>
            <a:r>
              <a:rPr lang="en-US" dirty="0" err="1"/>
              <a:t>GaussianNB</a:t>
            </a:r>
            <a:endParaRPr lang="en-US" dirty="0"/>
          </a:p>
          <a:p>
            <a:r>
              <a:rPr lang="en-US" dirty="0"/>
              <a:t>#Assumed you have, X (predictor) and Y (target) for training data set and </a:t>
            </a:r>
            <a:r>
              <a:rPr lang="en-US" dirty="0" err="1"/>
              <a:t>x_test</a:t>
            </a:r>
            <a:r>
              <a:rPr lang="en-US" dirty="0"/>
              <a:t>(predictor) of </a:t>
            </a:r>
            <a:r>
              <a:rPr lang="en-US" dirty="0" err="1"/>
              <a:t>test_dataset</a:t>
            </a:r>
            <a:endParaRPr lang="en-US" dirty="0"/>
          </a:p>
          <a:p>
            <a:r>
              <a:rPr lang="en-US" dirty="0"/>
              <a:t># Create SVM classification object </a:t>
            </a:r>
          </a:p>
          <a:p>
            <a:r>
              <a:rPr lang="en-US" dirty="0"/>
              <a:t>model = </a:t>
            </a:r>
            <a:r>
              <a:rPr lang="en-US" dirty="0" err="1"/>
              <a:t>GaussianNB</a:t>
            </a:r>
            <a:r>
              <a:rPr lang="en-US" dirty="0"/>
              <a:t>() # there is other distribution for multinomial classes like Bernoulli Naive Bayes</a:t>
            </a:r>
          </a:p>
          <a:p>
            <a:r>
              <a:rPr lang="en-US" dirty="0"/>
              <a:t># Train the model using the training sets and check score</a:t>
            </a:r>
          </a:p>
          <a:p>
            <a:r>
              <a:rPr lang="en-US" dirty="0" err="1"/>
              <a:t>model.fit</a:t>
            </a:r>
            <a:r>
              <a:rPr lang="en-US" dirty="0"/>
              <a:t>(X, y)</a:t>
            </a:r>
          </a:p>
          <a:p>
            <a:r>
              <a:rPr lang="en-US" dirty="0"/>
              <a:t>#Predict Output</a:t>
            </a:r>
          </a:p>
          <a:p>
            <a:r>
              <a:rPr lang="en-US" dirty="0"/>
              <a:t>predicted= </a:t>
            </a:r>
            <a:r>
              <a:rPr lang="en-US" dirty="0" err="1"/>
              <a:t>model.predict</a:t>
            </a:r>
            <a:r>
              <a:rPr lang="en-US" dirty="0"/>
              <a:t>(</a:t>
            </a:r>
            <a:r>
              <a:rPr lang="en-US" dirty="0" err="1"/>
              <a:t>x_test</a:t>
            </a:r>
            <a:r>
              <a:rPr lang="en-US" dirty="0"/>
              <a:t>)</a:t>
            </a:r>
            <a:endParaRPr lang="en-US" dirty="0"/>
          </a:p>
        </p:txBody>
      </p:sp>
    </p:spTree>
    <p:extLst>
      <p:ext uri="{BB962C8B-B14F-4D97-AF65-F5344CB8AC3E}">
        <p14:creationId xmlns:p14="http://schemas.microsoft.com/office/powerpoint/2010/main" val="371169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38" y="0"/>
            <a:ext cx="3924300" cy="625474"/>
          </a:xfrm>
        </p:spPr>
        <p:txBody>
          <a:bodyPr>
            <a:normAutofit/>
          </a:bodyPr>
          <a:lstStyle/>
          <a:p>
            <a:r>
              <a:rPr lang="en-US" sz="2400" dirty="0" err="1"/>
              <a:t>kNN</a:t>
            </a:r>
            <a:r>
              <a:rPr lang="en-US" sz="2400" dirty="0"/>
              <a:t> (k- Nearest Neighbors)</a:t>
            </a:r>
            <a:endParaRPr lang="en-US" dirty="0"/>
          </a:p>
        </p:txBody>
      </p:sp>
      <p:sp>
        <p:nvSpPr>
          <p:cNvPr id="4" name="Rectangle 3"/>
          <p:cNvSpPr/>
          <p:nvPr/>
        </p:nvSpPr>
        <p:spPr>
          <a:xfrm>
            <a:off x="234138" y="625474"/>
            <a:ext cx="6096000" cy="2862322"/>
          </a:xfrm>
          <a:prstGeom prst="rect">
            <a:avLst/>
          </a:prstGeom>
        </p:spPr>
        <p:txBody>
          <a:bodyPr>
            <a:spAutoFit/>
          </a:bodyPr>
          <a:lstStyle/>
          <a:p>
            <a:pPr algn="just"/>
            <a:r>
              <a:rPr lang="en-US" dirty="0">
                <a:solidFill>
                  <a:srgbClr val="595858"/>
                </a:solidFill>
                <a:latin typeface="Lato"/>
              </a:rPr>
              <a:t>It can be used for both classification and regression problems. However, it is more widely used in classification problems in the industry. K nearest neighbors is a simple algorithm that stores all available cases and classifies new cases by a majority vote of its k neighbors. The case being assigned to the class is most common amongst its K nearest neighbors measured by a distance function.</a:t>
            </a:r>
          </a:p>
          <a:p>
            <a:pPr algn="just"/>
            <a:r>
              <a:rPr lang="en-US" dirty="0">
                <a:solidFill>
                  <a:srgbClr val="595858"/>
                </a:solidFill>
                <a:latin typeface="Lato"/>
              </a:rPr>
              <a:t>These distance functions can be Euclidean, Manhattan, </a:t>
            </a:r>
            <a:r>
              <a:rPr lang="en-US" dirty="0" err="1">
                <a:solidFill>
                  <a:srgbClr val="595858"/>
                </a:solidFill>
                <a:latin typeface="Lato"/>
              </a:rPr>
              <a:t>Minkowski</a:t>
            </a:r>
            <a:r>
              <a:rPr lang="en-US" dirty="0">
                <a:solidFill>
                  <a:srgbClr val="595858"/>
                </a:solidFill>
                <a:latin typeface="Lato"/>
              </a:rPr>
              <a:t> and Hamming distance.</a:t>
            </a:r>
            <a:endParaRPr lang="en-US" b="0" i="0" dirty="0">
              <a:solidFill>
                <a:srgbClr val="595858"/>
              </a:solidFill>
              <a:effectLst/>
              <a:latin typeface="Lato"/>
            </a:endParaRPr>
          </a:p>
        </p:txBody>
      </p:sp>
      <p:pic>
        <p:nvPicPr>
          <p:cNvPr id="11266" name="Picture 2" descr="K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38" y="3868183"/>
            <a:ext cx="4401657" cy="19268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330138" y="348475"/>
            <a:ext cx="5861862" cy="2462213"/>
          </a:xfrm>
          <a:prstGeom prst="rect">
            <a:avLst/>
          </a:prstGeom>
        </p:spPr>
        <p:txBody>
          <a:bodyPr wrap="square">
            <a:spAutoFit/>
          </a:bodyPr>
          <a:lstStyle/>
          <a:p>
            <a:r>
              <a:rPr lang="en-US" sz="1400" dirty="0"/>
              <a:t>#Import Library</a:t>
            </a:r>
          </a:p>
          <a:p>
            <a:r>
              <a:rPr lang="en-US" sz="1400" dirty="0"/>
              <a:t>from </a:t>
            </a:r>
            <a:r>
              <a:rPr lang="en-US" sz="1400" dirty="0" err="1"/>
              <a:t>sklearn.neighbors</a:t>
            </a:r>
            <a:r>
              <a:rPr lang="en-US" sz="1400" dirty="0"/>
              <a:t> import </a:t>
            </a:r>
            <a:r>
              <a:rPr lang="en-US" sz="1400" dirty="0" err="1"/>
              <a:t>KNeighborsClassifier</a:t>
            </a:r>
            <a:endParaRPr lang="en-US" sz="1400" dirty="0"/>
          </a:p>
          <a:p>
            <a:r>
              <a:rPr lang="en-US" sz="1400" dirty="0"/>
              <a:t>#Assumed you have, X (predictor) and Y (target) for training data set and </a:t>
            </a:r>
            <a:r>
              <a:rPr lang="en-US" sz="1400" dirty="0" err="1"/>
              <a:t>x_test</a:t>
            </a:r>
            <a:r>
              <a:rPr lang="en-US" sz="1400" dirty="0"/>
              <a:t>(predictor) of </a:t>
            </a:r>
            <a:r>
              <a:rPr lang="en-US" sz="1400" dirty="0" err="1"/>
              <a:t>test_dataset</a:t>
            </a:r>
            <a:endParaRPr lang="en-US" sz="1400" dirty="0"/>
          </a:p>
          <a:p>
            <a:r>
              <a:rPr lang="en-US" sz="1400" dirty="0"/>
              <a:t># Create </a:t>
            </a:r>
            <a:r>
              <a:rPr lang="en-US" sz="1400" dirty="0" err="1"/>
              <a:t>KNeighbors</a:t>
            </a:r>
            <a:r>
              <a:rPr lang="en-US" sz="1400" dirty="0"/>
              <a:t> classifier object </a:t>
            </a:r>
          </a:p>
          <a:p>
            <a:r>
              <a:rPr lang="en-US" sz="1400" dirty="0"/>
              <a:t>model = </a:t>
            </a:r>
            <a:r>
              <a:rPr lang="en-US" sz="1400" dirty="0" err="1"/>
              <a:t>KNeighborsClassifier</a:t>
            </a:r>
            <a:r>
              <a:rPr lang="en-US" sz="1400" dirty="0"/>
              <a:t>(</a:t>
            </a:r>
            <a:r>
              <a:rPr lang="en-US" sz="1400" dirty="0" err="1"/>
              <a:t>n_neighbors</a:t>
            </a:r>
            <a:r>
              <a:rPr lang="en-US" sz="1400" dirty="0"/>
              <a:t>=6) # default value for </a:t>
            </a:r>
            <a:r>
              <a:rPr lang="en-US" sz="1400" dirty="0" err="1"/>
              <a:t>n_neighbors</a:t>
            </a:r>
            <a:r>
              <a:rPr lang="en-US" sz="1400" dirty="0"/>
              <a:t> is 5</a:t>
            </a:r>
          </a:p>
          <a:p>
            <a:r>
              <a:rPr lang="en-US" sz="1400" dirty="0"/>
              <a:t># Train the model using the training sets and check score</a:t>
            </a:r>
          </a:p>
          <a:p>
            <a:r>
              <a:rPr lang="en-US" sz="1400" dirty="0" err="1"/>
              <a:t>model.fit</a:t>
            </a:r>
            <a:r>
              <a:rPr lang="en-US" sz="1400" dirty="0"/>
              <a:t>(X, y)</a:t>
            </a:r>
          </a:p>
          <a:p>
            <a:r>
              <a:rPr lang="en-US" sz="1400" dirty="0"/>
              <a:t>#Predict Output</a:t>
            </a:r>
          </a:p>
          <a:p>
            <a:r>
              <a:rPr lang="en-US" sz="1400" dirty="0"/>
              <a:t>predicted= </a:t>
            </a:r>
            <a:r>
              <a:rPr lang="en-US" sz="1400" dirty="0" err="1"/>
              <a:t>model.predict</a:t>
            </a:r>
            <a:r>
              <a:rPr lang="en-US" sz="1400" dirty="0"/>
              <a:t>(</a:t>
            </a:r>
            <a:r>
              <a:rPr lang="en-US" sz="1400" dirty="0" err="1"/>
              <a:t>x_test</a:t>
            </a:r>
            <a:r>
              <a:rPr lang="en-US" sz="1400" dirty="0"/>
              <a:t>)</a:t>
            </a:r>
            <a:endParaRPr lang="en-US" sz="1400" dirty="0"/>
          </a:p>
        </p:txBody>
      </p:sp>
    </p:spTree>
    <p:extLst>
      <p:ext uri="{BB962C8B-B14F-4D97-AF65-F5344CB8AC3E}">
        <p14:creationId xmlns:p14="http://schemas.microsoft.com/office/powerpoint/2010/main" val="354520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1314450" cy="377825"/>
          </a:xfrm>
        </p:spPr>
        <p:txBody>
          <a:bodyPr>
            <a:normAutofit fontScale="90000"/>
          </a:bodyPr>
          <a:lstStyle/>
          <a:p>
            <a:r>
              <a:rPr lang="en-US" sz="2400" dirty="0"/>
              <a:t>K-Means</a:t>
            </a:r>
            <a:endParaRPr lang="en-US" sz="2400" dirty="0"/>
          </a:p>
        </p:txBody>
      </p:sp>
      <p:sp>
        <p:nvSpPr>
          <p:cNvPr id="4" name="Rectangle 3"/>
          <p:cNvSpPr/>
          <p:nvPr/>
        </p:nvSpPr>
        <p:spPr>
          <a:xfrm>
            <a:off x="474921" y="583433"/>
            <a:ext cx="6096000" cy="3139321"/>
          </a:xfrm>
          <a:prstGeom prst="rect">
            <a:avLst/>
          </a:prstGeom>
        </p:spPr>
        <p:txBody>
          <a:bodyPr>
            <a:spAutoFit/>
          </a:bodyPr>
          <a:lstStyle/>
          <a:p>
            <a:r>
              <a:rPr lang="en-US" dirty="0">
                <a:solidFill>
                  <a:srgbClr val="595858"/>
                </a:solidFill>
                <a:latin typeface="Lato"/>
              </a:rPr>
              <a:t>K-means picks k number of points for each cluster known as centroids.</a:t>
            </a:r>
          </a:p>
          <a:p>
            <a:r>
              <a:rPr lang="en-US" dirty="0">
                <a:solidFill>
                  <a:srgbClr val="595858"/>
                </a:solidFill>
                <a:latin typeface="Lato"/>
              </a:rPr>
              <a:t>Each data point forms a cluster with the closest centroids i.e. k clusters.</a:t>
            </a:r>
          </a:p>
          <a:p>
            <a:pPr algn="just"/>
            <a:r>
              <a:rPr lang="en-US" dirty="0">
                <a:solidFill>
                  <a:srgbClr val="595858"/>
                </a:solidFill>
                <a:latin typeface="Lato"/>
              </a:rPr>
              <a:t>Finds the centroid of each cluster based on existing cluster members. Here we have new centroids.</a:t>
            </a:r>
          </a:p>
          <a:p>
            <a:pPr algn="just"/>
            <a:r>
              <a:rPr lang="en-US" dirty="0">
                <a:solidFill>
                  <a:srgbClr val="595858"/>
                </a:solidFill>
                <a:latin typeface="Lato"/>
              </a:rPr>
              <a:t>As we have new centroids, repeat step 2 and 3. Find the closest distance for each data point from new centroids and get associated with new k-clusters. Repeat this process until convergence occurs i.e. centroids does not change</a:t>
            </a:r>
            <a:endParaRPr lang="en-US" b="0" i="0" dirty="0">
              <a:solidFill>
                <a:srgbClr val="595858"/>
              </a:solidFill>
              <a:effectLst/>
              <a:latin typeface="Lato"/>
            </a:endParaRPr>
          </a:p>
        </p:txBody>
      </p:sp>
      <p:pic>
        <p:nvPicPr>
          <p:cNvPr id="12290" name="Picture 2" descr="Image result for k 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604" y="3722754"/>
            <a:ext cx="4704243" cy="3096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82316" y="3578225"/>
            <a:ext cx="6096000" cy="2862322"/>
          </a:xfrm>
          <a:prstGeom prst="rect">
            <a:avLst/>
          </a:prstGeom>
        </p:spPr>
        <p:txBody>
          <a:bodyPr>
            <a:spAutoFit/>
          </a:bodyPr>
          <a:lstStyle/>
          <a:p>
            <a:r>
              <a:rPr lang="en-US" dirty="0"/>
              <a:t>#Import Library</a:t>
            </a:r>
          </a:p>
          <a:p>
            <a:r>
              <a:rPr lang="en-US" dirty="0"/>
              <a:t>from </a:t>
            </a:r>
            <a:r>
              <a:rPr lang="en-US" dirty="0" err="1"/>
              <a:t>sklearn.cluster</a:t>
            </a:r>
            <a:r>
              <a:rPr lang="en-US" dirty="0"/>
              <a:t> import </a:t>
            </a:r>
            <a:r>
              <a:rPr lang="en-US" dirty="0" err="1"/>
              <a:t>KMeans</a:t>
            </a:r>
            <a:endParaRPr lang="en-US" dirty="0"/>
          </a:p>
          <a:p>
            <a:r>
              <a:rPr lang="en-US" dirty="0"/>
              <a:t>#Assumed you have, X (attributes) for training data set and </a:t>
            </a:r>
            <a:r>
              <a:rPr lang="en-US" dirty="0" err="1"/>
              <a:t>x_test</a:t>
            </a:r>
            <a:r>
              <a:rPr lang="en-US" dirty="0"/>
              <a:t>(attributes) of </a:t>
            </a:r>
            <a:r>
              <a:rPr lang="en-US" dirty="0" err="1"/>
              <a:t>test_dataset</a:t>
            </a:r>
            <a:endParaRPr lang="en-US" dirty="0"/>
          </a:p>
          <a:p>
            <a:r>
              <a:rPr lang="en-US" dirty="0"/>
              <a:t># Create </a:t>
            </a:r>
            <a:r>
              <a:rPr lang="en-US" dirty="0" err="1"/>
              <a:t>KNeighbors</a:t>
            </a:r>
            <a:r>
              <a:rPr lang="en-US" dirty="0"/>
              <a:t> classifier object model </a:t>
            </a:r>
          </a:p>
          <a:p>
            <a:r>
              <a:rPr lang="en-US" dirty="0" err="1"/>
              <a:t>k_means</a:t>
            </a:r>
            <a:r>
              <a:rPr lang="en-US" dirty="0"/>
              <a:t> = </a:t>
            </a:r>
            <a:r>
              <a:rPr lang="en-US" dirty="0" err="1"/>
              <a:t>KMeans</a:t>
            </a:r>
            <a:r>
              <a:rPr lang="en-US" dirty="0"/>
              <a:t>(</a:t>
            </a:r>
            <a:r>
              <a:rPr lang="en-US" dirty="0" err="1"/>
              <a:t>n_clusters</a:t>
            </a:r>
            <a:r>
              <a:rPr lang="en-US" dirty="0"/>
              <a:t>=3, </a:t>
            </a:r>
            <a:r>
              <a:rPr lang="en-US" dirty="0" err="1"/>
              <a:t>random_state</a:t>
            </a:r>
            <a:r>
              <a:rPr lang="en-US" dirty="0"/>
              <a:t>=0)</a:t>
            </a:r>
          </a:p>
          <a:p>
            <a:r>
              <a:rPr lang="en-US" dirty="0"/>
              <a:t># Train the model using the training sets and check score</a:t>
            </a:r>
          </a:p>
          <a:p>
            <a:r>
              <a:rPr lang="en-US" dirty="0" err="1"/>
              <a:t>model.fit</a:t>
            </a:r>
            <a:r>
              <a:rPr lang="en-US" dirty="0"/>
              <a:t>(X)</a:t>
            </a:r>
          </a:p>
          <a:p>
            <a:r>
              <a:rPr lang="en-US" dirty="0"/>
              <a:t>#Predict Output</a:t>
            </a:r>
          </a:p>
          <a:p>
            <a:r>
              <a:rPr lang="en-US" dirty="0"/>
              <a:t>predicted= </a:t>
            </a:r>
            <a:r>
              <a:rPr lang="en-US" dirty="0" err="1"/>
              <a:t>model.predict</a:t>
            </a:r>
            <a:r>
              <a:rPr lang="en-US" dirty="0"/>
              <a:t>(</a:t>
            </a:r>
            <a:r>
              <a:rPr lang="en-US" dirty="0" err="1"/>
              <a:t>x_test</a:t>
            </a:r>
            <a:r>
              <a:rPr lang="en-US" dirty="0"/>
              <a:t>)</a:t>
            </a:r>
            <a:endParaRPr lang="en-US" dirty="0"/>
          </a:p>
        </p:txBody>
      </p:sp>
    </p:spTree>
    <p:extLst>
      <p:ext uri="{BB962C8B-B14F-4D97-AF65-F5344CB8AC3E}">
        <p14:creationId xmlns:p14="http://schemas.microsoft.com/office/powerpoint/2010/main" val="214532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2409825" cy="587375"/>
          </a:xfrm>
        </p:spPr>
        <p:txBody>
          <a:bodyPr>
            <a:normAutofit/>
          </a:bodyPr>
          <a:lstStyle/>
          <a:p>
            <a:r>
              <a:rPr lang="en-US" sz="2400" dirty="0"/>
              <a:t>Random Forest</a:t>
            </a:r>
            <a:endParaRPr lang="en-US" dirty="0"/>
          </a:p>
        </p:txBody>
      </p:sp>
      <p:sp>
        <p:nvSpPr>
          <p:cNvPr id="4" name="Rectangle 3"/>
          <p:cNvSpPr/>
          <p:nvPr/>
        </p:nvSpPr>
        <p:spPr>
          <a:xfrm>
            <a:off x="421758" y="506795"/>
            <a:ext cx="6096000" cy="5632311"/>
          </a:xfrm>
          <a:prstGeom prst="rect">
            <a:avLst/>
          </a:prstGeom>
        </p:spPr>
        <p:txBody>
          <a:bodyPr>
            <a:spAutoFit/>
          </a:bodyPr>
          <a:lstStyle/>
          <a:p>
            <a:pPr algn="just"/>
            <a:r>
              <a:rPr lang="en-US" dirty="0">
                <a:solidFill>
                  <a:srgbClr val="595858"/>
                </a:solidFill>
                <a:latin typeface="Lato"/>
              </a:rPr>
              <a:t>Random Forest is a trademark term for an ensemble of decision trees. In Random Forest, we’ve collection of decision trees (so known as “Forest”). To classify a new object based on attributes, each tree gives a classification and we say the tree “votes” for that class. The forest chooses the classification having the most votes (over all the trees in the forest).</a:t>
            </a:r>
          </a:p>
          <a:p>
            <a:pPr algn="just"/>
            <a:endParaRPr lang="en-US" dirty="0">
              <a:solidFill>
                <a:srgbClr val="595858"/>
              </a:solidFill>
              <a:latin typeface="Lato"/>
            </a:endParaRPr>
          </a:p>
          <a:p>
            <a:pPr algn="just"/>
            <a:r>
              <a:rPr lang="en-US" dirty="0">
                <a:solidFill>
                  <a:srgbClr val="595858"/>
                </a:solidFill>
                <a:latin typeface="Lato"/>
              </a:rPr>
              <a:t>Each tree is planted &amp; grown as follows:</a:t>
            </a:r>
          </a:p>
          <a:p>
            <a:pPr algn="just">
              <a:buFont typeface="+mj-lt"/>
              <a:buAutoNum type="arabicPeriod"/>
            </a:pPr>
            <a:r>
              <a:rPr lang="en-US" dirty="0">
                <a:solidFill>
                  <a:srgbClr val="595858"/>
                </a:solidFill>
                <a:latin typeface="Lato"/>
              </a:rPr>
              <a:t>If the number of cases in the training set is N, then sample of N cases is taken at random but </a:t>
            </a:r>
            <a:r>
              <a:rPr lang="en-US" i="1" dirty="0">
                <a:solidFill>
                  <a:srgbClr val="595858"/>
                </a:solidFill>
                <a:latin typeface="Lato"/>
              </a:rPr>
              <a:t>with replacement</a:t>
            </a:r>
            <a:r>
              <a:rPr lang="en-US" dirty="0">
                <a:solidFill>
                  <a:srgbClr val="595858"/>
                </a:solidFill>
                <a:latin typeface="Lato"/>
              </a:rPr>
              <a:t>. This sample will be the training set for growing the tree.</a:t>
            </a:r>
          </a:p>
          <a:p>
            <a:pPr algn="just">
              <a:buFont typeface="+mj-lt"/>
              <a:buAutoNum type="arabicPeriod"/>
            </a:pPr>
            <a:r>
              <a:rPr lang="en-US" dirty="0">
                <a:solidFill>
                  <a:srgbClr val="595858"/>
                </a:solidFill>
                <a:latin typeface="Lato"/>
              </a:rPr>
              <a:t>If there are M input variables, a number m&lt;&lt;M is specified such that at each node, m variables are selected at random out of the M and the best split on these m is used to split the node. The value of m is held constant during the forest growing.</a:t>
            </a:r>
          </a:p>
          <a:p>
            <a:pPr algn="just">
              <a:buFont typeface="+mj-lt"/>
              <a:buAutoNum type="arabicPeriod"/>
            </a:pPr>
            <a:r>
              <a:rPr lang="en-US" dirty="0">
                <a:solidFill>
                  <a:srgbClr val="595858"/>
                </a:solidFill>
                <a:latin typeface="Lato"/>
              </a:rPr>
              <a:t>Each tree is grown to the largest extent possible. There is no pruning.</a:t>
            </a:r>
            <a:endParaRPr lang="en-US" b="0" i="0" dirty="0">
              <a:solidFill>
                <a:srgbClr val="595858"/>
              </a:solidFill>
              <a:effectLst/>
              <a:latin typeface="Lato"/>
            </a:endParaRPr>
          </a:p>
        </p:txBody>
      </p:sp>
      <p:pic>
        <p:nvPicPr>
          <p:cNvPr id="13314" name="Picture 2" descr="Image result for random fo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693" y="266700"/>
            <a:ext cx="4714432" cy="26755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17758" y="2942241"/>
            <a:ext cx="6096000" cy="2862322"/>
          </a:xfrm>
          <a:prstGeom prst="rect">
            <a:avLst/>
          </a:prstGeom>
        </p:spPr>
        <p:txBody>
          <a:bodyPr>
            <a:spAutoFit/>
          </a:bodyPr>
          <a:lstStyle/>
          <a:p>
            <a:r>
              <a:rPr lang="en-US" dirty="0"/>
              <a:t>#Import Library</a:t>
            </a:r>
          </a:p>
          <a:p>
            <a:r>
              <a:rPr lang="en-US" dirty="0"/>
              <a:t>from </a:t>
            </a:r>
            <a:r>
              <a:rPr lang="en-US" dirty="0" err="1"/>
              <a:t>sklearn.ensemble</a:t>
            </a:r>
            <a:r>
              <a:rPr lang="en-US" dirty="0"/>
              <a:t> import </a:t>
            </a:r>
            <a:r>
              <a:rPr lang="en-US" dirty="0" err="1"/>
              <a:t>RandomForestClassifier</a:t>
            </a:r>
            <a:endParaRPr lang="en-US" dirty="0"/>
          </a:p>
          <a:p>
            <a:r>
              <a:rPr lang="en-US" dirty="0"/>
              <a:t>#Assumed you have, X (predictor) and Y (target) for training data set and </a:t>
            </a:r>
            <a:r>
              <a:rPr lang="en-US" dirty="0" err="1"/>
              <a:t>x_test</a:t>
            </a:r>
            <a:r>
              <a:rPr lang="en-US" dirty="0"/>
              <a:t>(predictor) of </a:t>
            </a:r>
            <a:r>
              <a:rPr lang="en-US" dirty="0" err="1"/>
              <a:t>test_dataset</a:t>
            </a:r>
            <a:endParaRPr lang="en-US" dirty="0"/>
          </a:p>
          <a:p>
            <a:r>
              <a:rPr lang="en-US" dirty="0"/>
              <a:t># Create Random Forest object</a:t>
            </a:r>
          </a:p>
          <a:p>
            <a:r>
              <a:rPr lang="en-US" dirty="0"/>
              <a:t>model= </a:t>
            </a:r>
            <a:r>
              <a:rPr lang="en-US" dirty="0" err="1"/>
              <a:t>RandomForestClassifier</a:t>
            </a:r>
            <a:r>
              <a:rPr lang="en-US" dirty="0"/>
              <a:t>()</a:t>
            </a:r>
          </a:p>
          <a:p>
            <a:r>
              <a:rPr lang="en-US" dirty="0"/>
              <a:t># Train the model using the training sets and check score</a:t>
            </a:r>
          </a:p>
          <a:p>
            <a:r>
              <a:rPr lang="en-US" dirty="0" err="1"/>
              <a:t>model.fit</a:t>
            </a:r>
            <a:r>
              <a:rPr lang="en-US" dirty="0"/>
              <a:t>(X, y)</a:t>
            </a:r>
          </a:p>
          <a:p>
            <a:r>
              <a:rPr lang="en-US" dirty="0"/>
              <a:t>#Predict Output</a:t>
            </a:r>
          </a:p>
          <a:p>
            <a:r>
              <a:rPr lang="en-US" dirty="0"/>
              <a:t>predicted= </a:t>
            </a:r>
            <a:r>
              <a:rPr lang="en-US" dirty="0" err="1"/>
              <a:t>model.predict</a:t>
            </a:r>
            <a:r>
              <a:rPr lang="en-US" dirty="0"/>
              <a:t>(</a:t>
            </a:r>
            <a:r>
              <a:rPr lang="en-US" dirty="0" err="1"/>
              <a:t>x_test</a:t>
            </a:r>
            <a:r>
              <a:rPr lang="en-US" dirty="0"/>
              <a:t>)</a:t>
            </a:r>
            <a:endParaRPr lang="en-US" dirty="0"/>
          </a:p>
        </p:txBody>
      </p:sp>
    </p:spTree>
    <p:extLst>
      <p:ext uri="{BB962C8B-B14F-4D97-AF65-F5344CB8AC3E}">
        <p14:creationId xmlns:p14="http://schemas.microsoft.com/office/powerpoint/2010/main" val="85135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329" y="160616"/>
            <a:ext cx="9051851" cy="369332"/>
          </a:xfrm>
          <a:prstGeom prst="rect">
            <a:avLst/>
          </a:prstGeom>
        </p:spPr>
        <p:txBody>
          <a:bodyPr wrap="square">
            <a:spAutoFit/>
          </a:bodyPr>
          <a:lstStyle/>
          <a:p>
            <a:r>
              <a:rPr lang="en-US" dirty="0"/>
              <a:t>Assignments and Exercises</a:t>
            </a:r>
          </a:p>
        </p:txBody>
      </p:sp>
    </p:spTree>
    <p:extLst>
      <p:ext uri="{BB962C8B-B14F-4D97-AF65-F5344CB8AC3E}">
        <p14:creationId xmlns:p14="http://schemas.microsoft.com/office/powerpoint/2010/main" val="203886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99667" cy="369332"/>
          </a:xfrm>
          <a:prstGeom prst="rect">
            <a:avLst/>
          </a:prstGeom>
        </p:spPr>
        <p:txBody>
          <a:bodyPr wrap="none">
            <a:spAutoFit/>
          </a:bodyPr>
          <a:lstStyle/>
          <a:p>
            <a:r>
              <a:rPr lang="en-US" dirty="0"/>
              <a:t>Assignments and Exercises from Day1</a:t>
            </a:r>
          </a:p>
        </p:txBody>
      </p:sp>
    </p:spTree>
    <p:extLst>
      <p:ext uri="{BB962C8B-B14F-4D97-AF65-F5344CB8AC3E}">
        <p14:creationId xmlns:p14="http://schemas.microsoft.com/office/powerpoint/2010/main" val="347621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329" y="160616"/>
            <a:ext cx="9051851" cy="369332"/>
          </a:xfrm>
          <a:prstGeom prst="rect">
            <a:avLst/>
          </a:prstGeom>
        </p:spPr>
        <p:txBody>
          <a:bodyPr wrap="square">
            <a:spAutoFit/>
          </a:bodyPr>
          <a:lstStyle/>
          <a:p>
            <a:r>
              <a:rPr lang="en-US" dirty="0"/>
              <a:t>Python </a:t>
            </a:r>
            <a:r>
              <a:rPr lang="en-US" dirty="0" err="1"/>
              <a:t>Handson</a:t>
            </a:r>
            <a:r>
              <a:rPr lang="en-US" dirty="0"/>
              <a:t> - </a:t>
            </a:r>
            <a:r>
              <a:rPr lang="en-US" dirty="0" err="1"/>
              <a:t>Numpy</a:t>
            </a:r>
            <a:r>
              <a:rPr lang="en-US" dirty="0"/>
              <a:t>, pandas, pickle, </a:t>
            </a:r>
            <a:r>
              <a:rPr lang="en-US" dirty="0" err="1"/>
              <a:t>joblib</a:t>
            </a:r>
            <a:r>
              <a:rPr lang="en-US" dirty="0"/>
              <a:t> and </a:t>
            </a:r>
            <a:r>
              <a:rPr lang="en-US" dirty="0" err="1"/>
              <a:t>scikit</a:t>
            </a:r>
            <a:r>
              <a:rPr lang="en-US" dirty="0"/>
              <a:t> learn</a:t>
            </a:r>
          </a:p>
        </p:txBody>
      </p:sp>
      <p:sp>
        <p:nvSpPr>
          <p:cNvPr id="3" name="Rectangle 2"/>
          <p:cNvSpPr/>
          <p:nvPr/>
        </p:nvSpPr>
        <p:spPr>
          <a:xfrm>
            <a:off x="347329" y="827621"/>
            <a:ext cx="6096000" cy="5355312"/>
          </a:xfrm>
          <a:prstGeom prst="rect">
            <a:avLst/>
          </a:prstGeom>
        </p:spPr>
        <p:txBody>
          <a:bodyPr>
            <a:spAutoFit/>
          </a:bodyPr>
          <a:lstStyle/>
          <a:p>
            <a:r>
              <a:rPr lang="en-US" dirty="0"/>
              <a:t>from </a:t>
            </a:r>
            <a:r>
              <a:rPr lang="en-US" dirty="0" err="1"/>
              <a:t>sklearn</a:t>
            </a:r>
            <a:r>
              <a:rPr lang="en-US" dirty="0"/>
              <a:t> import </a:t>
            </a:r>
            <a:r>
              <a:rPr lang="en-US" dirty="0" err="1"/>
              <a:t>svm</a:t>
            </a:r>
            <a:endParaRPr lang="en-US" dirty="0"/>
          </a:p>
          <a:p>
            <a:r>
              <a:rPr lang="en-US" dirty="0"/>
              <a:t>from </a:t>
            </a:r>
            <a:r>
              <a:rPr lang="en-US" dirty="0" err="1"/>
              <a:t>sklearn</a:t>
            </a:r>
            <a:r>
              <a:rPr lang="en-US" dirty="0"/>
              <a:t> import datasets</a:t>
            </a:r>
          </a:p>
          <a:p>
            <a:endParaRPr lang="en-US" dirty="0"/>
          </a:p>
          <a:p>
            <a:r>
              <a:rPr lang="en-US" dirty="0" err="1"/>
              <a:t>clf</a:t>
            </a:r>
            <a:r>
              <a:rPr lang="en-US" dirty="0"/>
              <a:t> = </a:t>
            </a:r>
            <a:r>
              <a:rPr lang="en-US" dirty="0" err="1"/>
              <a:t>svm.SVC</a:t>
            </a:r>
            <a:r>
              <a:rPr lang="en-US" dirty="0"/>
              <a:t>()</a:t>
            </a:r>
          </a:p>
          <a:p>
            <a:r>
              <a:rPr lang="en-US" dirty="0"/>
              <a:t>iris = </a:t>
            </a:r>
            <a:r>
              <a:rPr lang="en-US" dirty="0" err="1"/>
              <a:t>datasets.load_iris</a:t>
            </a:r>
            <a:r>
              <a:rPr lang="en-US" dirty="0"/>
              <a:t>()</a:t>
            </a:r>
          </a:p>
          <a:p>
            <a:r>
              <a:rPr lang="en-US" dirty="0"/>
              <a:t>X, y = </a:t>
            </a:r>
            <a:r>
              <a:rPr lang="en-US" dirty="0" err="1"/>
              <a:t>iris.data</a:t>
            </a:r>
            <a:r>
              <a:rPr lang="en-US" dirty="0"/>
              <a:t>, </a:t>
            </a:r>
            <a:r>
              <a:rPr lang="en-US" dirty="0" err="1"/>
              <a:t>iris.target</a:t>
            </a:r>
            <a:endParaRPr lang="en-US" dirty="0"/>
          </a:p>
          <a:p>
            <a:r>
              <a:rPr lang="en-US" dirty="0" err="1"/>
              <a:t>clf.fit</a:t>
            </a:r>
            <a:r>
              <a:rPr lang="en-US" dirty="0"/>
              <a:t>(X, y)  </a:t>
            </a:r>
          </a:p>
          <a:p>
            <a:endParaRPr lang="en-US" dirty="0"/>
          </a:p>
          <a:p>
            <a:r>
              <a:rPr lang="en-US" dirty="0"/>
              <a:t>import pickle</a:t>
            </a:r>
          </a:p>
          <a:p>
            <a:r>
              <a:rPr lang="en-US" dirty="0"/>
              <a:t>s = </a:t>
            </a:r>
            <a:r>
              <a:rPr lang="en-US" dirty="0" err="1"/>
              <a:t>pickle.dumps</a:t>
            </a:r>
            <a:r>
              <a:rPr lang="en-US" dirty="0"/>
              <a:t>(</a:t>
            </a:r>
            <a:r>
              <a:rPr lang="en-US" dirty="0" err="1"/>
              <a:t>clf</a:t>
            </a:r>
            <a:r>
              <a:rPr lang="en-US" dirty="0"/>
              <a:t>)</a:t>
            </a:r>
          </a:p>
          <a:p>
            <a:r>
              <a:rPr lang="en-US" dirty="0"/>
              <a:t>clf2 = </a:t>
            </a:r>
            <a:r>
              <a:rPr lang="en-US" dirty="0" err="1"/>
              <a:t>pickle.loads</a:t>
            </a:r>
            <a:r>
              <a:rPr lang="en-US" dirty="0"/>
              <a:t>(s)</a:t>
            </a:r>
          </a:p>
          <a:p>
            <a:r>
              <a:rPr lang="en-US" dirty="0"/>
              <a:t>clf2.predict(X[0:1])</a:t>
            </a:r>
          </a:p>
          <a:p>
            <a:endParaRPr lang="en-US" dirty="0"/>
          </a:p>
          <a:p>
            <a:r>
              <a:rPr lang="en-US" dirty="0"/>
              <a:t>y[0]</a:t>
            </a:r>
          </a:p>
          <a:p>
            <a:endParaRPr lang="en-US" dirty="0"/>
          </a:p>
          <a:p>
            <a:r>
              <a:rPr lang="en-US" dirty="0"/>
              <a:t>from </a:t>
            </a:r>
            <a:r>
              <a:rPr lang="en-US" dirty="0" err="1"/>
              <a:t>sklearn.externals</a:t>
            </a:r>
            <a:r>
              <a:rPr lang="en-US" dirty="0"/>
              <a:t> import </a:t>
            </a:r>
            <a:r>
              <a:rPr lang="en-US" dirty="0" err="1"/>
              <a:t>joblib</a:t>
            </a:r>
            <a:endParaRPr lang="en-US" dirty="0"/>
          </a:p>
          <a:p>
            <a:r>
              <a:rPr lang="en-US" dirty="0" err="1"/>
              <a:t>joblib.dump</a:t>
            </a:r>
            <a:r>
              <a:rPr lang="en-US" dirty="0"/>
              <a:t>(</a:t>
            </a:r>
            <a:r>
              <a:rPr lang="en-US" dirty="0" err="1"/>
              <a:t>clf</a:t>
            </a:r>
            <a:r>
              <a:rPr lang="en-US" dirty="0"/>
              <a:t>, '</a:t>
            </a:r>
            <a:r>
              <a:rPr lang="en-US" dirty="0" err="1"/>
              <a:t>filename.pkl</a:t>
            </a:r>
            <a:r>
              <a:rPr lang="en-US" dirty="0"/>
              <a:t>') </a:t>
            </a:r>
          </a:p>
          <a:p>
            <a:endParaRPr lang="en-US" dirty="0"/>
          </a:p>
          <a:p>
            <a:r>
              <a:rPr lang="en-US" dirty="0" err="1"/>
              <a:t>clf</a:t>
            </a:r>
            <a:r>
              <a:rPr lang="en-US" dirty="0"/>
              <a:t> = </a:t>
            </a:r>
            <a:r>
              <a:rPr lang="en-US" dirty="0" err="1"/>
              <a:t>joblib.load</a:t>
            </a:r>
            <a:r>
              <a:rPr lang="en-US" dirty="0"/>
              <a:t>('</a:t>
            </a:r>
            <a:r>
              <a:rPr lang="en-US" dirty="0" err="1"/>
              <a:t>filename.pkl</a:t>
            </a:r>
            <a:r>
              <a:rPr lang="en-US" dirty="0"/>
              <a:t>') </a:t>
            </a:r>
            <a:endParaRPr lang="en-US" dirty="0"/>
          </a:p>
        </p:txBody>
      </p:sp>
      <p:sp>
        <p:nvSpPr>
          <p:cNvPr id="8" name="Rectangle 7"/>
          <p:cNvSpPr/>
          <p:nvPr/>
        </p:nvSpPr>
        <p:spPr>
          <a:xfrm>
            <a:off x="5311698" y="827621"/>
            <a:ext cx="6096000" cy="4801314"/>
          </a:xfrm>
          <a:prstGeom prst="rect">
            <a:avLst/>
          </a:prstGeom>
        </p:spPr>
        <p:txBody>
          <a:bodyPr>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from </a:t>
            </a:r>
            <a:r>
              <a:rPr lang="en-US" dirty="0" err="1"/>
              <a:t>sklearn.datasets</a:t>
            </a:r>
            <a:r>
              <a:rPr lang="en-US" dirty="0"/>
              <a:t> import </a:t>
            </a:r>
            <a:r>
              <a:rPr lang="en-US" dirty="0" err="1"/>
              <a:t>load_iris</a:t>
            </a:r>
            <a:endParaRPr lang="en-US" dirty="0"/>
          </a:p>
          <a:p>
            <a:endParaRPr lang="en-US" dirty="0"/>
          </a:p>
          <a:p>
            <a:r>
              <a:rPr lang="en-US" dirty="0"/>
              <a:t># save </a:t>
            </a:r>
            <a:r>
              <a:rPr lang="en-US" dirty="0" err="1"/>
              <a:t>load_iris</a:t>
            </a:r>
            <a:r>
              <a:rPr lang="en-US" dirty="0"/>
              <a:t>() </a:t>
            </a:r>
            <a:r>
              <a:rPr lang="en-US" dirty="0" err="1"/>
              <a:t>sklearn</a:t>
            </a:r>
            <a:r>
              <a:rPr lang="en-US" dirty="0"/>
              <a:t> dataset to iris</a:t>
            </a:r>
          </a:p>
          <a:p>
            <a:r>
              <a:rPr lang="en-US" dirty="0"/>
              <a:t># if you'd like to check dataset type use: type(</a:t>
            </a:r>
            <a:r>
              <a:rPr lang="en-US" dirty="0" err="1"/>
              <a:t>load_iris</a:t>
            </a:r>
            <a:r>
              <a:rPr lang="en-US" dirty="0"/>
              <a:t>())</a:t>
            </a:r>
          </a:p>
          <a:p>
            <a:r>
              <a:rPr lang="en-US" dirty="0"/>
              <a:t># if you'd like to view list of attributes use: </a:t>
            </a:r>
            <a:r>
              <a:rPr lang="en-US" dirty="0" err="1"/>
              <a:t>dir</a:t>
            </a:r>
            <a:r>
              <a:rPr lang="en-US" dirty="0"/>
              <a:t>(</a:t>
            </a:r>
            <a:r>
              <a:rPr lang="en-US" dirty="0" err="1"/>
              <a:t>load_iris</a:t>
            </a:r>
            <a:r>
              <a:rPr lang="en-US" dirty="0"/>
              <a:t>())</a:t>
            </a:r>
          </a:p>
          <a:p>
            <a:r>
              <a:rPr lang="en-US" dirty="0"/>
              <a:t>iris = </a:t>
            </a:r>
            <a:r>
              <a:rPr lang="en-US" dirty="0" err="1"/>
              <a:t>load_iris</a:t>
            </a:r>
            <a:r>
              <a:rPr lang="en-US" dirty="0"/>
              <a:t>()</a:t>
            </a:r>
          </a:p>
          <a:p>
            <a:endParaRPr lang="en-US" dirty="0"/>
          </a:p>
          <a:p>
            <a:r>
              <a:rPr lang="en-US" dirty="0"/>
              <a:t># </a:t>
            </a:r>
            <a:r>
              <a:rPr lang="en-US" dirty="0" err="1"/>
              <a:t>np.c</a:t>
            </a:r>
            <a:r>
              <a:rPr lang="en-US" dirty="0"/>
              <a:t>_ is the </a:t>
            </a:r>
            <a:r>
              <a:rPr lang="en-US" dirty="0" err="1"/>
              <a:t>numpy</a:t>
            </a:r>
            <a:r>
              <a:rPr lang="en-US" dirty="0"/>
              <a:t> concatenate function</a:t>
            </a:r>
          </a:p>
          <a:p>
            <a:r>
              <a:rPr lang="en-US" dirty="0"/>
              <a:t># which is used to </a:t>
            </a:r>
            <a:r>
              <a:rPr lang="en-US" dirty="0" err="1"/>
              <a:t>concat</a:t>
            </a:r>
            <a:r>
              <a:rPr lang="en-US" dirty="0"/>
              <a:t> iris['data'] and iris['target'] arrays </a:t>
            </a:r>
          </a:p>
          <a:p>
            <a:r>
              <a:rPr lang="en-US" dirty="0"/>
              <a:t># for pandas column argument: </a:t>
            </a:r>
            <a:r>
              <a:rPr lang="en-US" dirty="0" err="1"/>
              <a:t>concat</a:t>
            </a:r>
            <a:r>
              <a:rPr lang="en-US" dirty="0"/>
              <a:t> iris['</a:t>
            </a:r>
            <a:r>
              <a:rPr lang="en-US" dirty="0" err="1"/>
              <a:t>feature_names</a:t>
            </a:r>
            <a:r>
              <a:rPr lang="en-US" dirty="0"/>
              <a:t>'] list</a:t>
            </a:r>
          </a:p>
          <a:p>
            <a:r>
              <a:rPr lang="en-US" dirty="0"/>
              <a:t># and string list (in this case one string); you can make this anything you'd like..  </a:t>
            </a:r>
          </a:p>
          <a:p>
            <a:r>
              <a:rPr lang="en-US" dirty="0"/>
              <a:t># the original dataset would probably call this ['Species']</a:t>
            </a:r>
          </a:p>
          <a:p>
            <a:r>
              <a:rPr lang="en-US" dirty="0"/>
              <a:t>data1 = </a:t>
            </a:r>
            <a:r>
              <a:rPr lang="en-US" dirty="0" err="1"/>
              <a:t>pd.DataFrame</a:t>
            </a:r>
            <a:r>
              <a:rPr lang="en-US" dirty="0"/>
              <a:t>(data= </a:t>
            </a:r>
            <a:r>
              <a:rPr lang="en-US" dirty="0" err="1"/>
              <a:t>np.c</a:t>
            </a:r>
            <a:r>
              <a:rPr lang="en-US" dirty="0"/>
              <a:t>_[iris['data'], iris['target']],</a:t>
            </a:r>
          </a:p>
          <a:p>
            <a:r>
              <a:rPr lang="en-US" dirty="0"/>
              <a:t>                     columns= iris['</a:t>
            </a:r>
            <a:r>
              <a:rPr lang="en-US" dirty="0" err="1"/>
              <a:t>feature_names</a:t>
            </a:r>
            <a:r>
              <a:rPr lang="en-US" dirty="0"/>
              <a:t>'] + ['target'])</a:t>
            </a:r>
            <a:endParaRPr lang="en-US" dirty="0"/>
          </a:p>
        </p:txBody>
      </p:sp>
    </p:spTree>
    <p:extLst>
      <p:ext uri="{BB962C8B-B14F-4D97-AF65-F5344CB8AC3E}">
        <p14:creationId xmlns:p14="http://schemas.microsoft.com/office/powerpoint/2010/main" val="25579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329" y="160616"/>
            <a:ext cx="9051851" cy="369332"/>
          </a:xfrm>
          <a:prstGeom prst="rect">
            <a:avLst/>
          </a:prstGeom>
        </p:spPr>
        <p:txBody>
          <a:bodyPr wrap="square">
            <a:spAutoFit/>
          </a:bodyPr>
          <a:lstStyle/>
          <a:p>
            <a:r>
              <a:rPr lang="en-US" dirty="0"/>
              <a:t>Using Python for machine learning</a:t>
            </a:r>
          </a:p>
        </p:txBody>
      </p:sp>
      <p:pic>
        <p:nvPicPr>
          <p:cNvPr id="2050" name="Picture 2" descr="Image result for data science infograp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29" y="708567"/>
            <a:ext cx="5490565" cy="61494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6862762" y="708567"/>
            <a:ext cx="4619625" cy="3181350"/>
          </a:xfrm>
          <a:prstGeom prst="rect">
            <a:avLst/>
          </a:prstGeom>
        </p:spPr>
      </p:pic>
      <p:pic>
        <p:nvPicPr>
          <p:cNvPr id="10" name="Picture 9"/>
          <p:cNvPicPr>
            <a:picLocks noChangeAspect="1"/>
          </p:cNvPicPr>
          <p:nvPr/>
        </p:nvPicPr>
        <p:blipFill>
          <a:blip r:embed="rId4"/>
          <a:stretch>
            <a:fillRect/>
          </a:stretch>
        </p:blipFill>
        <p:spPr>
          <a:xfrm>
            <a:off x="6200775" y="4173809"/>
            <a:ext cx="5715000" cy="2107500"/>
          </a:xfrm>
          <a:prstGeom prst="rect">
            <a:avLst/>
          </a:prstGeom>
        </p:spPr>
      </p:pic>
    </p:spTree>
    <p:extLst>
      <p:ext uri="{BB962C8B-B14F-4D97-AF65-F5344CB8AC3E}">
        <p14:creationId xmlns:p14="http://schemas.microsoft.com/office/powerpoint/2010/main" val="66032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250" y="76200"/>
            <a:ext cx="3867150" cy="369332"/>
          </a:xfrm>
          <a:prstGeom prst="rect">
            <a:avLst/>
          </a:prstGeom>
          <a:noFill/>
        </p:spPr>
        <p:txBody>
          <a:bodyPr wrap="square" rtlCol="0">
            <a:spAutoFit/>
          </a:bodyPr>
          <a:lstStyle/>
          <a:p>
            <a:r>
              <a:rPr lang="en-US" dirty="0"/>
              <a:t>Datasets</a:t>
            </a:r>
          </a:p>
        </p:txBody>
      </p:sp>
      <p:sp>
        <p:nvSpPr>
          <p:cNvPr id="5" name="TextBox 4"/>
          <p:cNvSpPr txBox="1"/>
          <p:nvPr/>
        </p:nvSpPr>
        <p:spPr>
          <a:xfrm>
            <a:off x="276225" y="609600"/>
            <a:ext cx="2362200" cy="369332"/>
          </a:xfrm>
          <a:prstGeom prst="rect">
            <a:avLst/>
          </a:prstGeom>
          <a:noFill/>
        </p:spPr>
        <p:txBody>
          <a:bodyPr wrap="square" rtlCol="0">
            <a:spAutoFit/>
          </a:bodyPr>
          <a:lstStyle/>
          <a:p>
            <a:r>
              <a:rPr lang="en-US" dirty="0"/>
              <a:t>Iris – flower dataset</a:t>
            </a:r>
          </a:p>
        </p:txBody>
      </p:sp>
      <p:sp>
        <p:nvSpPr>
          <p:cNvPr id="7" name="TextBox 6"/>
          <p:cNvSpPr txBox="1"/>
          <p:nvPr/>
        </p:nvSpPr>
        <p:spPr>
          <a:xfrm>
            <a:off x="7515225" y="609600"/>
            <a:ext cx="1524000" cy="369332"/>
          </a:xfrm>
          <a:prstGeom prst="rect">
            <a:avLst/>
          </a:prstGeom>
          <a:noFill/>
        </p:spPr>
        <p:txBody>
          <a:bodyPr wrap="square" rtlCol="0">
            <a:spAutoFit/>
          </a:bodyPr>
          <a:lstStyle/>
          <a:p>
            <a:r>
              <a:rPr lang="en-US" dirty="0"/>
              <a:t>Cars</a:t>
            </a:r>
          </a:p>
        </p:txBody>
      </p:sp>
      <p:sp>
        <p:nvSpPr>
          <p:cNvPr id="8" name="TextBox 7"/>
          <p:cNvSpPr txBox="1"/>
          <p:nvPr/>
        </p:nvSpPr>
        <p:spPr>
          <a:xfrm>
            <a:off x="276226" y="3878818"/>
            <a:ext cx="4438650" cy="369332"/>
          </a:xfrm>
          <a:prstGeom prst="rect">
            <a:avLst/>
          </a:prstGeom>
          <a:noFill/>
        </p:spPr>
        <p:txBody>
          <a:bodyPr wrap="square" rtlCol="0">
            <a:spAutoFit/>
          </a:bodyPr>
          <a:lstStyle/>
          <a:p>
            <a:r>
              <a:rPr lang="en-US" dirty="0"/>
              <a:t>MNIST - </a:t>
            </a:r>
            <a:r>
              <a:rPr lang="en-US" sz="1000" dirty="0"/>
              <a:t>Modified </a:t>
            </a:r>
            <a:r>
              <a:rPr lang="en-US" sz="1000" dirty="0">
                <a:hlinkClick r:id="rId3" tooltip="National Institute of Standards and Technology"/>
              </a:rPr>
              <a:t>National Institute of Standards and Technology</a:t>
            </a:r>
            <a:r>
              <a:rPr lang="en-US" sz="1000" dirty="0"/>
              <a:t> database</a:t>
            </a:r>
            <a:endParaRPr lang="en-US" sz="1000" dirty="0"/>
          </a:p>
        </p:txBody>
      </p:sp>
      <p:pic>
        <p:nvPicPr>
          <p:cNvPr id="3076" name="Picture 4" descr="MNIST sample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1" y="4383643"/>
            <a:ext cx="2095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upload.wikimedia.org/wikipedia/commons/thumb/5/56/Iris_dataset_scatterplot.svg/749px-Iris_dataset_scatterplo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1" y="978932"/>
            <a:ext cx="2735818" cy="273581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commons/thumb/1/10/Iris_Flowers_Clustering_kMeans.svg/660px-Iris_Flowers_Clustering_kMeans.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5369" y="1273020"/>
            <a:ext cx="3798331" cy="17783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stretch>
            <a:fillRect/>
          </a:stretch>
        </p:blipFill>
        <p:spPr>
          <a:xfrm>
            <a:off x="7200662" y="1043810"/>
            <a:ext cx="4557712" cy="2606061"/>
          </a:xfrm>
          <a:prstGeom prst="rect">
            <a:avLst/>
          </a:prstGeom>
        </p:spPr>
      </p:pic>
      <p:pic>
        <p:nvPicPr>
          <p:cNvPr id="10" name="Picture 9"/>
          <p:cNvPicPr>
            <a:picLocks noChangeAspect="1"/>
          </p:cNvPicPr>
          <p:nvPr/>
        </p:nvPicPr>
        <p:blipFill>
          <a:blip r:embed="rId8"/>
          <a:stretch>
            <a:fillRect/>
          </a:stretch>
        </p:blipFill>
        <p:spPr>
          <a:xfrm>
            <a:off x="4591051" y="3686865"/>
            <a:ext cx="7496174" cy="2239482"/>
          </a:xfrm>
          <a:prstGeom prst="rect">
            <a:avLst/>
          </a:prstGeom>
        </p:spPr>
      </p:pic>
    </p:spTree>
    <p:extLst>
      <p:ext uri="{BB962C8B-B14F-4D97-AF65-F5344CB8AC3E}">
        <p14:creationId xmlns:p14="http://schemas.microsoft.com/office/powerpoint/2010/main" val="338000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25" y="104775"/>
            <a:ext cx="4029075" cy="369332"/>
          </a:xfrm>
          <a:prstGeom prst="rect">
            <a:avLst/>
          </a:prstGeom>
          <a:noFill/>
        </p:spPr>
        <p:txBody>
          <a:bodyPr wrap="square" rtlCol="0">
            <a:spAutoFit/>
          </a:bodyPr>
          <a:lstStyle/>
          <a:p>
            <a:r>
              <a:rPr lang="en-US" dirty="0"/>
              <a:t>How to import datasets</a:t>
            </a:r>
          </a:p>
        </p:txBody>
      </p:sp>
      <p:sp>
        <p:nvSpPr>
          <p:cNvPr id="5" name="Rectangle 4"/>
          <p:cNvSpPr/>
          <p:nvPr/>
        </p:nvSpPr>
        <p:spPr>
          <a:xfrm>
            <a:off x="161925" y="1290340"/>
            <a:ext cx="6096000" cy="4247317"/>
          </a:xfrm>
          <a:prstGeom prst="rect">
            <a:avLst/>
          </a:prstGeom>
        </p:spPr>
        <p:txBody>
          <a:bodyPr>
            <a:spAutoFit/>
          </a:bodyPr>
          <a:lstStyle/>
          <a:p>
            <a:r>
              <a:rPr lang="en-US" dirty="0"/>
              <a:t>Import pandas as </a:t>
            </a:r>
            <a:r>
              <a:rPr lang="en-US" dirty="0" err="1"/>
              <a:t>pd</a:t>
            </a:r>
            <a:endParaRPr lang="en-US" dirty="0"/>
          </a:p>
          <a:p>
            <a:endParaRPr lang="en-US" dirty="0"/>
          </a:p>
          <a:p>
            <a:r>
              <a:rPr lang="en-US" dirty="0"/>
              <a:t>from </a:t>
            </a:r>
            <a:r>
              <a:rPr lang="en-US" dirty="0" err="1"/>
              <a:t>sklearn</a:t>
            </a:r>
            <a:r>
              <a:rPr lang="en-US" dirty="0"/>
              <a:t> import datasets</a:t>
            </a:r>
          </a:p>
          <a:p>
            <a:endParaRPr lang="en-US" dirty="0"/>
          </a:p>
          <a:p>
            <a:r>
              <a:rPr lang="en-US" dirty="0"/>
              <a:t>iris = </a:t>
            </a:r>
            <a:r>
              <a:rPr lang="en-US" dirty="0" err="1"/>
              <a:t>datasets.load_iris</a:t>
            </a:r>
            <a:r>
              <a:rPr lang="en-US" dirty="0"/>
              <a:t>()</a:t>
            </a:r>
          </a:p>
          <a:p>
            <a:r>
              <a:rPr lang="en-US" dirty="0"/>
              <a:t>X, y = </a:t>
            </a:r>
            <a:r>
              <a:rPr lang="en-US" dirty="0" err="1"/>
              <a:t>iris.data</a:t>
            </a:r>
            <a:r>
              <a:rPr lang="en-US" dirty="0"/>
              <a:t>, </a:t>
            </a:r>
            <a:r>
              <a:rPr lang="en-US" dirty="0" err="1"/>
              <a:t>iris.target</a:t>
            </a:r>
            <a:endParaRPr lang="en-US" dirty="0"/>
          </a:p>
          <a:p>
            <a:endParaRPr lang="en-US" dirty="0"/>
          </a:p>
          <a:p>
            <a:r>
              <a:rPr lang="en-US" dirty="0"/>
              <a:t>from </a:t>
            </a:r>
            <a:r>
              <a:rPr lang="en-US" dirty="0" err="1"/>
              <a:t>sklearn.datasets</a:t>
            </a:r>
            <a:r>
              <a:rPr lang="en-US" dirty="0"/>
              <a:t> import </a:t>
            </a:r>
            <a:r>
              <a:rPr lang="en-US" dirty="0" err="1"/>
              <a:t>load_iris</a:t>
            </a:r>
            <a:endParaRPr lang="en-US" dirty="0"/>
          </a:p>
          <a:p>
            <a:r>
              <a:rPr lang="en-US" dirty="0"/>
              <a:t>iris = </a:t>
            </a:r>
            <a:r>
              <a:rPr lang="en-US" dirty="0" err="1"/>
              <a:t>load_iris</a:t>
            </a:r>
            <a:r>
              <a:rPr lang="en-US" dirty="0"/>
              <a:t>()</a:t>
            </a:r>
          </a:p>
          <a:p>
            <a:r>
              <a:rPr lang="en-US" dirty="0"/>
              <a:t>data1 = </a:t>
            </a:r>
            <a:r>
              <a:rPr lang="en-US" dirty="0" err="1"/>
              <a:t>pd.DataFrame</a:t>
            </a:r>
            <a:r>
              <a:rPr lang="en-US" dirty="0"/>
              <a:t>(data= </a:t>
            </a:r>
            <a:r>
              <a:rPr lang="en-US" dirty="0" err="1"/>
              <a:t>np.c</a:t>
            </a:r>
            <a:r>
              <a:rPr lang="en-US" dirty="0"/>
              <a:t>_[iris['data'], iris['target']],</a:t>
            </a:r>
          </a:p>
          <a:p>
            <a:r>
              <a:rPr lang="en-US" dirty="0"/>
              <a:t>                     columns= iris['</a:t>
            </a:r>
            <a:r>
              <a:rPr lang="en-US" dirty="0" err="1"/>
              <a:t>feature_names</a:t>
            </a:r>
            <a:r>
              <a:rPr lang="en-US" dirty="0"/>
              <a:t>'] + ['target'])</a:t>
            </a:r>
          </a:p>
          <a:p>
            <a:endParaRPr lang="en-US" dirty="0"/>
          </a:p>
          <a:p>
            <a:r>
              <a:rPr lang="en-US" dirty="0"/>
              <a:t>x = </a:t>
            </a:r>
            <a:r>
              <a:rPr lang="en-US" dirty="0" err="1"/>
              <a:t>datasets.load_boston</a:t>
            </a:r>
            <a:r>
              <a:rPr lang="en-US" dirty="0"/>
              <a:t>()</a:t>
            </a:r>
          </a:p>
          <a:p>
            <a:r>
              <a:rPr lang="en-US" dirty="0"/>
              <a:t>data1 = </a:t>
            </a:r>
            <a:r>
              <a:rPr lang="en-US" dirty="0" err="1"/>
              <a:t>pd.DataFrame</a:t>
            </a:r>
            <a:r>
              <a:rPr lang="en-US" dirty="0"/>
              <a:t>(data= </a:t>
            </a:r>
            <a:r>
              <a:rPr lang="en-US" dirty="0" err="1"/>
              <a:t>np.c</a:t>
            </a:r>
            <a:r>
              <a:rPr lang="en-US" dirty="0"/>
              <a:t>_[x['data'], x['target']],</a:t>
            </a:r>
          </a:p>
          <a:p>
            <a:r>
              <a:rPr lang="en-US" dirty="0"/>
              <a:t>                     columns= list(x['</a:t>
            </a:r>
            <a:r>
              <a:rPr lang="en-US" dirty="0" err="1"/>
              <a:t>feature_names</a:t>
            </a:r>
            <a:r>
              <a:rPr lang="en-US" dirty="0"/>
              <a:t>']) + ['target'])</a:t>
            </a:r>
            <a:endParaRPr lang="en-US" dirty="0"/>
          </a:p>
        </p:txBody>
      </p:sp>
      <p:sp>
        <p:nvSpPr>
          <p:cNvPr id="6" name="Rectangle 5"/>
          <p:cNvSpPr/>
          <p:nvPr/>
        </p:nvSpPr>
        <p:spPr>
          <a:xfrm>
            <a:off x="6096000" y="367010"/>
            <a:ext cx="6096000" cy="923330"/>
          </a:xfrm>
          <a:prstGeom prst="rect">
            <a:avLst/>
          </a:prstGeom>
        </p:spPr>
        <p:txBody>
          <a:bodyPr>
            <a:spAutoFit/>
          </a:bodyPr>
          <a:lstStyle/>
          <a:p>
            <a:pPr fontAlgn="base"/>
            <a:r>
              <a:rPr lang="en-US" dirty="0">
                <a:solidFill>
                  <a:srgbClr val="242729"/>
                </a:solidFill>
                <a:latin typeface="Arial" panose="020B0604020202020204" pitchFamily="34" charset="0"/>
              </a:rPr>
              <a:t>For small data, </a:t>
            </a:r>
            <a:r>
              <a:rPr lang="en-US" dirty="0" err="1">
                <a:solidFill>
                  <a:srgbClr val="18529A"/>
                </a:solidFill>
                <a:latin typeface="inherit"/>
                <a:hlinkClick r:id="rId3"/>
              </a:rPr>
              <a:t>pandas.read_csv</a:t>
            </a:r>
            <a:r>
              <a:rPr lang="en-US" dirty="0">
                <a:solidFill>
                  <a:srgbClr val="242729"/>
                </a:solidFill>
                <a:latin typeface="Arial" panose="020B0604020202020204" pitchFamily="34" charset="0"/>
              </a:rPr>
              <a:t> is the way to go.</a:t>
            </a:r>
          </a:p>
          <a:p>
            <a:pPr fontAlgn="base"/>
            <a:r>
              <a:rPr lang="en-US" dirty="0">
                <a:solidFill>
                  <a:srgbClr val="242729"/>
                </a:solidFill>
                <a:latin typeface="Arial" panose="020B0604020202020204" pitchFamily="34" charset="0"/>
              </a:rPr>
              <a:t>For "medium" data, use </a:t>
            </a:r>
            <a:r>
              <a:rPr lang="en-US" dirty="0" err="1">
                <a:solidFill>
                  <a:srgbClr val="18529A"/>
                </a:solidFill>
                <a:latin typeface="inherit"/>
                <a:hlinkClick r:id="rId4"/>
              </a:rPr>
              <a:t>dask.read_csv</a:t>
            </a:r>
            <a:endParaRPr lang="en-US" dirty="0">
              <a:solidFill>
                <a:srgbClr val="242729"/>
              </a:solidFill>
              <a:latin typeface="Arial" panose="020B0604020202020204" pitchFamily="34" charset="0"/>
            </a:endParaRPr>
          </a:p>
          <a:p>
            <a:pPr fontAlgn="base"/>
            <a:r>
              <a:rPr lang="en-US" dirty="0">
                <a:solidFill>
                  <a:srgbClr val="242729"/>
                </a:solidFill>
                <a:latin typeface="Arial" panose="020B0604020202020204" pitchFamily="34" charset="0"/>
              </a:rPr>
              <a:t>And for big data, use </a:t>
            </a:r>
            <a:r>
              <a:rPr lang="en-US" dirty="0">
                <a:solidFill>
                  <a:srgbClr val="18529A"/>
                </a:solidFill>
                <a:latin typeface="inherit"/>
                <a:hlinkClick r:id="rId5"/>
              </a:rPr>
              <a:t>spark.read.csv</a:t>
            </a:r>
            <a:endParaRPr lang="en-US" b="0" i="0" dirty="0">
              <a:solidFill>
                <a:srgbClr val="242729"/>
              </a:solidFill>
              <a:effectLst/>
              <a:latin typeface="Arial" panose="020B0604020202020204" pitchFamily="34" charset="0"/>
            </a:endParaRPr>
          </a:p>
        </p:txBody>
      </p:sp>
      <p:sp>
        <p:nvSpPr>
          <p:cNvPr id="8" name="Rectangle 7"/>
          <p:cNvSpPr/>
          <p:nvPr/>
        </p:nvSpPr>
        <p:spPr>
          <a:xfrm>
            <a:off x="5972175" y="1512243"/>
            <a:ext cx="6096000" cy="1477328"/>
          </a:xfrm>
          <a:prstGeom prst="rect">
            <a:avLst/>
          </a:prstGeom>
        </p:spPr>
        <p:txBody>
          <a:bodyPr>
            <a:spAutoFit/>
          </a:bodyPr>
          <a:lstStyle/>
          <a:p>
            <a:r>
              <a:rPr lang="pt-BR" dirty="0" err="1"/>
              <a:t>import</a:t>
            </a:r>
            <a:r>
              <a:rPr lang="pt-BR" dirty="0"/>
              <a:t> pandas as </a:t>
            </a:r>
            <a:r>
              <a:rPr lang="pt-BR" dirty="0" err="1"/>
              <a:t>pd</a:t>
            </a:r>
            <a:endParaRPr lang="pt-BR" dirty="0"/>
          </a:p>
          <a:p>
            <a:r>
              <a:rPr lang="pt-BR" dirty="0" err="1"/>
              <a:t>url</a:t>
            </a:r>
            <a:r>
              <a:rPr lang="pt-BR" dirty="0"/>
              <a:t>="https://raw.githubusercontent.com/cs109/2014_data/master/countries.csv"</a:t>
            </a:r>
          </a:p>
          <a:p>
            <a:r>
              <a:rPr lang="pt-BR" dirty="0"/>
              <a:t>c=</a:t>
            </a:r>
            <a:r>
              <a:rPr lang="pt-BR" dirty="0" err="1"/>
              <a:t>pd.read_csv</a:t>
            </a:r>
            <a:r>
              <a:rPr lang="pt-BR" dirty="0"/>
              <a:t>(</a:t>
            </a:r>
            <a:r>
              <a:rPr lang="pt-BR" dirty="0" err="1"/>
              <a:t>url</a:t>
            </a:r>
            <a:r>
              <a:rPr lang="pt-BR" dirty="0"/>
              <a:t>)</a:t>
            </a:r>
          </a:p>
          <a:p>
            <a:r>
              <a:rPr lang="en-US" dirty="0" err="1"/>
              <a:t>c.head</a:t>
            </a:r>
            <a:r>
              <a:rPr lang="en-US" dirty="0"/>
              <a:t>()</a:t>
            </a:r>
            <a:endParaRPr lang="en-US" dirty="0"/>
          </a:p>
        </p:txBody>
      </p:sp>
      <p:sp>
        <p:nvSpPr>
          <p:cNvPr id="11" name="Rectangle 10"/>
          <p:cNvSpPr/>
          <p:nvPr/>
        </p:nvSpPr>
        <p:spPr>
          <a:xfrm>
            <a:off x="5972175" y="3750381"/>
            <a:ext cx="6096000" cy="2031325"/>
          </a:xfrm>
          <a:prstGeom prst="rect">
            <a:avLst/>
          </a:prstGeom>
        </p:spPr>
        <p:txBody>
          <a:bodyPr>
            <a:spAutoFit/>
          </a:bodyPr>
          <a:lstStyle/>
          <a:p>
            <a:r>
              <a:rPr lang="pt-BR" dirty="0" err="1"/>
              <a:t>from</a:t>
            </a:r>
            <a:r>
              <a:rPr lang="pt-BR" dirty="0"/>
              <a:t> </a:t>
            </a:r>
            <a:r>
              <a:rPr lang="pt-BR" dirty="0" err="1"/>
              <a:t>io</a:t>
            </a:r>
            <a:r>
              <a:rPr lang="pt-BR" dirty="0"/>
              <a:t> </a:t>
            </a:r>
            <a:r>
              <a:rPr lang="pt-BR" dirty="0" err="1"/>
              <a:t>import</a:t>
            </a:r>
            <a:r>
              <a:rPr lang="pt-BR" dirty="0"/>
              <a:t> </a:t>
            </a:r>
            <a:r>
              <a:rPr lang="pt-BR" dirty="0" err="1"/>
              <a:t>StringIO</a:t>
            </a:r>
            <a:endParaRPr lang="pt-BR" dirty="0"/>
          </a:p>
          <a:p>
            <a:r>
              <a:rPr lang="pt-BR" dirty="0" err="1"/>
              <a:t>import</a:t>
            </a:r>
            <a:r>
              <a:rPr lang="pt-BR" dirty="0"/>
              <a:t> pandas as </a:t>
            </a:r>
            <a:r>
              <a:rPr lang="pt-BR" dirty="0" err="1"/>
              <a:t>pd</a:t>
            </a:r>
            <a:endParaRPr lang="pt-BR" dirty="0"/>
          </a:p>
          <a:p>
            <a:r>
              <a:rPr lang="pt-BR" dirty="0" err="1"/>
              <a:t>import</a:t>
            </a:r>
            <a:r>
              <a:rPr lang="pt-BR" dirty="0"/>
              <a:t> </a:t>
            </a:r>
            <a:r>
              <a:rPr lang="pt-BR" dirty="0" err="1"/>
              <a:t>requests</a:t>
            </a:r>
            <a:endParaRPr lang="pt-BR" dirty="0"/>
          </a:p>
          <a:p>
            <a:r>
              <a:rPr lang="pt-BR" dirty="0" err="1"/>
              <a:t>url</a:t>
            </a:r>
            <a:r>
              <a:rPr lang="pt-BR" dirty="0"/>
              <a:t>='https://raw.githubusercontent.com/cs109/2014_data/master/countries.csv'</a:t>
            </a:r>
          </a:p>
          <a:p>
            <a:r>
              <a:rPr lang="pt-BR" dirty="0"/>
              <a:t>s=</a:t>
            </a:r>
            <a:r>
              <a:rPr lang="pt-BR" dirty="0" err="1"/>
              <a:t>requests.get</a:t>
            </a:r>
            <a:r>
              <a:rPr lang="pt-BR" dirty="0"/>
              <a:t>(</a:t>
            </a:r>
            <a:r>
              <a:rPr lang="pt-BR" dirty="0" err="1"/>
              <a:t>url</a:t>
            </a:r>
            <a:r>
              <a:rPr lang="pt-BR" dirty="0"/>
              <a:t>).</a:t>
            </a:r>
            <a:r>
              <a:rPr lang="pt-BR" dirty="0" err="1"/>
              <a:t>text</a:t>
            </a:r>
            <a:endParaRPr lang="pt-BR" dirty="0"/>
          </a:p>
          <a:p>
            <a:r>
              <a:rPr lang="pt-BR" dirty="0"/>
              <a:t>c=</a:t>
            </a:r>
            <a:r>
              <a:rPr lang="pt-BR" dirty="0" err="1"/>
              <a:t>pd.read_csv</a:t>
            </a:r>
            <a:r>
              <a:rPr lang="pt-BR" dirty="0"/>
              <a:t>(</a:t>
            </a:r>
            <a:r>
              <a:rPr lang="pt-BR" dirty="0" err="1"/>
              <a:t>StringIO</a:t>
            </a:r>
            <a:r>
              <a:rPr lang="pt-BR" dirty="0"/>
              <a:t>(s))</a:t>
            </a:r>
            <a:endParaRPr lang="en-US" dirty="0"/>
          </a:p>
        </p:txBody>
      </p:sp>
    </p:spTree>
    <p:extLst>
      <p:ext uri="{BB962C8B-B14F-4D97-AF65-F5344CB8AC3E}">
        <p14:creationId xmlns:p14="http://schemas.microsoft.com/office/powerpoint/2010/main" val="28029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25" y="104775"/>
            <a:ext cx="4029075" cy="369332"/>
          </a:xfrm>
          <a:prstGeom prst="rect">
            <a:avLst/>
          </a:prstGeom>
          <a:noFill/>
        </p:spPr>
        <p:txBody>
          <a:bodyPr wrap="square" rtlCol="0">
            <a:spAutoFit/>
          </a:bodyPr>
          <a:lstStyle/>
          <a:p>
            <a:r>
              <a:rPr lang="en-US" dirty="0"/>
              <a:t>Importance of cleaning up datasets</a:t>
            </a:r>
          </a:p>
        </p:txBody>
      </p:sp>
    </p:spTree>
    <p:extLst>
      <p:ext uri="{BB962C8B-B14F-4D97-AF65-F5344CB8AC3E}">
        <p14:creationId xmlns:p14="http://schemas.microsoft.com/office/powerpoint/2010/main" val="6342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achine learning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478050"/>
            <a:ext cx="10233025" cy="6379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1924" y="0"/>
            <a:ext cx="2581275" cy="369332"/>
          </a:xfrm>
          <a:prstGeom prst="rect">
            <a:avLst/>
          </a:prstGeom>
          <a:noFill/>
        </p:spPr>
        <p:txBody>
          <a:bodyPr wrap="square" rtlCol="0">
            <a:spAutoFit/>
          </a:bodyPr>
          <a:lstStyle/>
          <a:p>
            <a:r>
              <a:rPr lang="en-US" dirty="0"/>
              <a:t>Which model to chose</a:t>
            </a:r>
          </a:p>
        </p:txBody>
      </p:sp>
    </p:spTree>
    <p:extLst>
      <p:ext uri="{BB962C8B-B14F-4D97-AF65-F5344CB8AC3E}">
        <p14:creationId xmlns:p14="http://schemas.microsoft.com/office/powerpoint/2010/main" val="176680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125" y="123825"/>
            <a:ext cx="4295775" cy="369332"/>
          </a:xfrm>
          <a:prstGeom prst="rect">
            <a:avLst/>
          </a:prstGeom>
          <a:noFill/>
        </p:spPr>
        <p:txBody>
          <a:bodyPr wrap="square" rtlCol="0">
            <a:spAutoFit/>
          </a:bodyPr>
          <a:lstStyle/>
          <a:p>
            <a:r>
              <a:rPr lang="en-US" dirty="0"/>
              <a:t>Why should we select the right model?</a:t>
            </a:r>
          </a:p>
        </p:txBody>
      </p:sp>
      <p:pic>
        <p:nvPicPr>
          <p:cNvPr id="5122" name="Picture 2" descr="Image result for machine learning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308491"/>
            <a:ext cx="42481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1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1052</Words>
  <Application>Microsoft Office PowerPoint</Application>
  <PresentationFormat>Widescreen</PresentationFormat>
  <Paragraphs>195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inherit</vt:lpstr>
      <vt:lpstr>Lato</vt:lpstr>
      <vt:lpstr>Arial</vt:lpstr>
      <vt:lpstr>Calibri</vt:lpstr>
      <vt:lpstr>Calibri Light</vt:lpstr>
      <vt:lpstr>Office Theme</vt:lpstr>
      <vt:lpstr>DAY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Decision Tree</vt:lpstr>
      <vt:lpstr>PowerPoint Presentation</vt:lpstr>
      <vt:lpstr>SVM (Support Vector Machine)</vt:lpstr>
      <vt:lpstr>Naive Bayes</vt:lpstr>
      <vt:lpstr>kNN (k- Nearest Neighbors)</vt:lpstr>
      <vt:lpstr>K-Means</vt:lpstr>
      <vt:lpstr>Random Forest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dc:title>
  <dc:creator>LAIK, SANDEEP KUMAR [AG/8037]</dc:creator>
  <cp:lastModifiedBy>SANDEEP KUMAR LAIK</cp:lastModifiedBy>
  <cp:revision>29</cp:revision>
  <dcterms:created xsi:type="dcterms:W3CDTF">2018-05-31T11:08:11Z</dcterms:created>
  <dcterms:modified xsi:type="dcterms:W3CDTF">2018-06-01T17:51:20Z</dcterms:modified>
</cp:coreProperties>
</file>