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71" r:id="rId5"/>
    <p:sldId id="259" r:id="rId6"/>
    <p:sldId id="260" r:id="rId7"/>
    <p:sldId id="261" r:id="rId8"/>
    <p:sldId id="262" r:id="rId9"/>
    <p:sldId id="270" r:id="rId10"/>
    <p:sldId id="264" r:id="rId11"/>
    <p:sldId id="263" r:id="rId12"/>
    <p:sldId id="265" r:id="rId13"/>
    <p:sldId id="266"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95" autoAdjust="0"/>
    <p:restoredTop sz="89169" autoAdjust="0"/>
  </p:normalViewPr>
  <p:slideViewPr>
    <p:cSldViewPr snapToGrid="0">
      <p:cViewPr varScale="1">
        <p:scale>
          <a:sx n="80" d="100"/>
          <a:sy n="80"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BEACF-33E1-4C82-89D0-76AF087E9D5C}" type="datetimeFigureOut">
              <a:rPr lang="en-US" smtClean="0"/>
              <a:t>6/1/2018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4F8622-0E56-41AF-8108-F799D7948CE9}" type="slidenum">
              <a:rPr lang="en-US" smtClean="0"/>
              <a:t>‹#›</a:t>
            </a:fld>
            <a:endParaRPr lang="en-US"/>
          </a:p>
        </p:txBody>
      </p:sp>
    </p:spTree>
    <p:extLst>
      <p:ext uri="{BB962C8B-B14F-4D97-AF65-F5344CB8AC3E}">
        <p14:creationId xmlns:p14="http://schemas.microsoft.com/office/powerpoint/2010/main" val="3150376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https://www.astro.ufl.edu/~warner/prog/python.html</a:t>
            </a:r>
          </a:p>
          <a:p>
            <a:endParaRPr lang="en-US" dirty="0"/>
          </a:p>
        </p:txBody>
      </p:sp>
      <p:sp>
        <p:nvSpPr>
          <p:cNvPr id="4" name="Slide Number Placeholder 3"/>
          <p:cNvSpPr>
            <a:spLocks noGrp="1"/>
          </p:cNvSpPr>
          <p:nvPr>
            <p:ph type="sldNum" sz="quarter" idx="10"/>
          </p:nvPr>
        </p:nvSpPr>
        <p:spPr/>
        <p:txBody>
          <a:bodyPr/>
          <a:lstStyle/>
          <a:p>
            <a:fld id="{51589377-0BB2-44E7-BA35-11A1461D6170}" type="slidenum">
              <a:rPr lang="en-US" smtClean="0"/>
              <a:t>9</a:t>
            </a:fld>
            <a:endParaRPr lang="en-US"/>
          </a:p>
        </p:txBody>
      </p:sp>
    </p:spTree>
    <p:extLst>
      <p:ext uri="{BB962C8B-B14F-4D97-AF65-F5344CB8AC3E}">
        <p14:creationId xmlns:p14="http://schemas.microsoft.com/office/powerpoint/2010/main" val="2253926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&gt;&gt;&gt; from</a:t>
            </a:r>
            <a:r>
              <a:rPr lang="en-US" dirty="0"/>
              <a:t> </a:t>
            </a:r>
            <a:r>
              <a:rPr lang="en-US" sz="1200" b="1" kern="1200" dirty="0" err="1">
                <a:solidFill>
                  <a:schemeClr val="tx1"/>
                </a:solidFill>
                <a:effectLst/>
                <a:latin typeface="+mn-lt"/>
                <a:ea typeface="+mn-ea"/>
                <a:cs typeface="+mn-cs"/>
              </a:rPr>
              <a:t>sklearn.metrics</a:t>
            </a:r>
            <a:r>
              <a:rPr lang="en-US" dirty="0"/>
              <a:t> </a:t>
            </a:r>
            <a:r>
              <a:rPr lang="en-US" sz="1200" b="1" kern="1200" dirty="0">
                <a:solidFill>
                  <a:schemeClr val="tx1"/>
                </a:solidFill>
                <a:effectLst/>
                <a:latin typeface="+mn-lt"/>
                <a:ea typeface="+mn-ea"/>
                <a:cs typeface="+mn-cs"/>
              </a:rPr>
              <a:t>import</a:t>
            </a:r>
            <a:r>
              <a:rPr lang="en-US" dirty="0"/>
              <a:t> r2_score </a:t>
            </a:r>
          </a:p>
          <a:p>
            <a:r>
              <a:rPr lang="en-US" sz="1200" b="1" kern="1200" dirty="0">
                <a:solidFill>
                  <a:schemeClr val="tx1"/>
                </a:solidFill>
                <a:effectLst/>
                <a:latin typeface="+mn-lt"/>
                <a:ea typeface="+mn-ea"/>
                <a:cs typeface="+mn-cs"/>
              </a:rPr>
              <a:t>&gt;&gt;&gt; </a:t>
            </a:r>
            <a:r>
              <a:rPr lang="en-US" dirty="0" err="1"/>
              <a:t>y_true</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3</a:t>
            </a:r>
            <a:r>
              <a:rPr lang="en-US" dirty="0"/>
              <a:t>, </a:t>
            </a:r>
            <a:r>
              <a:rPr lang="en-US" sz="1200" kern="1200" dirty="0">
                <a:solidFill>
                  <a:schemeClr val="tx1"/>
                </a:solidFill>
                <a:effectLst/>
                <a:latin typeface="+mn-lt"/>
                <a:ea typeface="+mn-ea"/>
                <a:cs typeface="+mn-cs"/>
              </a:rPr>
              <a:t>-0.5</a:t>
            </a:r>
            <a:r>
              <a:rPr lang="en-US" dirty="0"/>
              <a:t>, </a:t>
            </a:r>
            <a:r>
              <a:rPr lang="en-US" sz="1200" kern="1200" dirty="0">
                <a:solidFill>
                  <a:schemeClr val="tx1"/>
                </a:solidFill>
                <a:effectLst/>
                <a:latin typeface="+mn-lt"/>
                <a:ea typeface="+mn-ea"/>
                <a:cs typeface="+mn-cs"/>
              </a:rPr>
              <a:t>2</a:t>
            </a:r>
            <a:r>
              <a:rPr lang="en-US" dirty="0"/>
              <a:t>, </a:t>
            </a:r>
            <a:r>
              <a:rPr lang="en-US" sz="1200" kern="1200" dirty="0">
                <a:solidFill>
                  <a:schemeClr val="tx1"/>
                </a:solidFill>
                <a:effectLst/>
                <a:latin typeface="+mn-lt"/>
                <a:ea typeface="+mn-ea"/>
                <a:cs typeface="+mn-cs"/>
              </a:rPr>
              <a:t>7</a:t>
            </a:r>
            <a:r>
              <a:rPr lang="en-US" dirty="0"/>
              <a:t>] </a:t>
            </a:r>
          </a:p>
          <a:p>
            <a:r>
              <a:rPr lang="en-US" sz="1200" b="1" kern="1200" dirty="0">
                <a:solidFill>
                  <a:schemeClr val="tx1"/>
                </a:solidFill>
                <a:effectLst/>
                <a:latin typeface="+mn-lt"/>
                <a:ea typeface="+mn-ea"/>
                <a:cs typeface="+mn-cs"/>
              </a:rPr>
              <a:t>&gt;&gt;&gt; </a:t>
            </a:r>
            <a:r>
              <a:rPr lang="en-US" dirty="0" err="1"/>
              <a:t>y_pred</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2.5</a:t>
            </a:r>
            <a:r>
              <a:rPr lang="en-US" dirty="0"/>
              <a:t>, </a:t>
            </a:r>
            <a:r>
              <a:rPr lang="en-US" sz="1200" kern="1200" dirty="0">
                <a:solidFill>
                  <a:schemeClr val="tx1"/>
                </a:solidFill>
                <a:effectLst/>
                <a:latin typeface="+mn-lt"/>
                <a:ea typeface="+mn-ea"/>
                <a:cs typeface="+mn-cs"/>
              </a:rPr>
              <a:t>0.0</a:t>
            </a:r>
            <a:r>
              <a:rPr lang="en-US" dirty="0"/>
              <a:t>, </a:t>
            </a:r>
            <a:r>
              <a:rPr lang="en-US" sz="1200" kern="1200" dirty="0">
                <a:solidFill>
                  <a:schemeClr val="tx1"/>
                </a:solidFill>
                <a:effectLst/>
                <a:latin typeface="+mn-lt"/>
                <a:ea typeface="+mn-ea"/>
                <a:cs typeface="+mn-cs"/>
              </a:rPr>
              <a:t>2</a:t>
            </a:r>
            <a:r>
              <a:rPr lang="en-US" dirty="0"/>
              <a:t>, </a:t>
            </a:r>
            <a:r>
              <a:rPr lang="en-US" sz="1200" kern="1200" dirty="0">
                <a:solidFill>
                  <a:schemeClr val="tx1"/>
                </a:solidFill>
                <a:effectLst/>
                <a:latin typeface="+mn-lt"/>
                <a:ea typeface="+mn-ea"/>
                <a:cs typeface="+mn-cs"/>
              </a:rPr>
              <a:t>8</a:t>
            </a:r>
            <a:r>
              <a:rPr lang="en-US" dirty="0"/>
              <a:t>] </a:t>
            </a:r>
          </a:p>
          <a:p>
            <a:r>
              <a:rPr lang="en-US" sz="1200" b="1" kern="1200" dirty="0">
                <a:solidFill>
                  <a:schemeClr val="tx1"/>
                </a:solidFill>
                <a:effectLst/>
                <a:latin typeface="+mn-lt"/>
                <a:ea typeface="+mn-ea"/>
                <a:cs typeface="+mn-cs"/>
              </a:rPr>
              <a:t>&gt;&gt;&gt; </a:t>
            </a:r>
            <a:r>
              <a:rPr lang="en-US" dirty="0"/>
              <a:t>r2_score(</a:t>
            </a:r>
            <a:r>
              <a:rPr lang="en-US" dirty="0" err="1"/>
              <a:t>y_true</a:t>
            </a:r>
            <a:r>
              <a:rPr lang="en-US" dirty="0"/>
              <a:t>, </a:t>
            </a:r>
            <a:r>
              <a:rPr lang="en-US" dirty="0" err="1"/>
              <a:t>y_pred</a:t>
            </a:r>
            <a:r>
              <a:rPr lang="en-US" dirty="0"/>
              <a:t>) </a:t>
            </a:r>
          </a:p>
          <a:p>
            <a:r>
              <a:rPr lang="en-US" sz="1200" kern="1200" dirty="0">
                <a:solidFill>
                  <a:schemeClr val="tx1"/>
                </a:solidFill>
                <a:effectLst/>
                <a:latin typeface="+mn-lt"/>
                <a:ea typeface="+mn-ea"/>
                <a:cs typeface="+mn-cs"/>
              </a:rPr>
              <a:t>0.948...</a:t>
            </a:r>
            <a:r>
              <a:rPr lang="en-US" dirty="0"/>
              <a:t> </a:t>
            </a:r>
          </a:p>
          <a:p>
            <a:r>
              <a:rPr lang="en-US" sz="1200" b="1" kern="1200" dirty="0">
                <a:solidFill>
                  <a:schemeClr val="tx1"/>
                </a:solidFill>
                <a:effectLst/>
                <a:latin typeface="+mn-lt"/>
                <a:ea typeface="+mn-ea"/>
                <a:cs typeface="+mn-cs"/>
              </a:rPr>
              <a:t>&gt;&gt;&gt; </a:t>
            </a:r>
            <a:r>
              <a:rPr lang="en-US" dirty="0" err="1"/>
              <a:t>y_true</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0.5</a:t>
            </a:r>
            <a:r>
              <a:rPr lang="en-US" dirty="0"/>
              <a:t>, </a:t>
            </a:r>
            <a:r>
              <a:rPr lang="en-US" sz="1200" kern="1200" dirty="0">
                <a:solidFill>
                  <a:schemeClr val="tx1"/>
                </a:solidFill>
                <a:effectLst/>
                <a:latin typeface="+mn-lt"/>
                <a:ea typeface="+mn-ea"/>
                <a:cs typeface="+mn-cs"/>
              </a:rPr>
              <a:t>1</a:t>
            </a:r>
            <a:r>
              <a:rPr lang="en-US" dirty="0"/>
              <a:t>], [</a:t>
            </a:r>
            <a:r>
              <a:rPr lang="en-US" sz="1200" kern="1200" dirty="0">
                <a:solidFill>
                  <a:schemeClr val="tx1"/>
                </a:solidFill>
                <a:effectLst/>
                <a:latin typeface="+mn-lt"/>
                <a:ea typeface="+mn-ea"/>
                <a:cs typeface="+mn-cs"/>
              </a:rPr>
              <a:t>-1</a:t>
            </a:r>
            <a:r>
              <a:rPr lang="en-US" dirty="0"/>
              <a:t>, </a:t>
            </a:r>
            <a:r>
              <a:rPr lang="en-US" sz="1200" kern="1200" dirty="0">
                <a:solidFill>
                  <a:schemeClr val="tx1"/>
                </a:solidFill>
                <a:effectLst/>
                <a:latin typeface="+mn-lt"/>
                <a:ea typeface="+mn-ea"/>
                <a:cs typeface="+mn-cs"/>
              </a:rPr>
              <a:t>1</a:t>
            </a:r>
            <a:r>
              <a:rPr lang="en-US" dirty="0"/>
              <a:t>], [</a:t>
            </a:r>
            <a:r>
              <a:rPr lang="en-US" sz="1200" kern="1200" dirty="0">
                <a:solidFill>
                  <a:schemeClr val="tx1"/>
                </a:solidFill>
                <a:effectLst/>
                <a:latin typeface="+mn-lt"/>
                <a:ea typeface="+mn-ea"/>
                <a:cs typeface="+mn-cs"/>
              </a:rPr>
              <a:t>7</a:t>
            </a:r>
            <a:r>
              <a:rPr lang="en-US" dirty="0"/>
              <a:t>, </a:t>
            </a:r>
            <a:r>
              <a:rPr lang="en-US" sz="1200" kern="1200" dirty="0">
                <a:solidFill>
                  <a:schemeClr val="tx1"/>
                </a:solidFill>
                <a:effectLst/>
                <a:latin typeface="+mn-lt"/>
                <a:ea typeface="+mn-ea"/>
                <a:cs typeface="+mn-cs"/>
              </a:rPr>
              <a:t>-6</a:t>
            </a:r>
            <a:r>
              <a:rPr lang="en-US" dirty="0"/>
              <a:t>]] </a:t>
            </a:r>
          </a:p>
          <a:p>
            <a:r>
              <a:rPr lang="en-US" sz="1200" b="1" kern="1200" dirty="0">
                <a:solidFill>
                  <a:schemeClr val="tx1"/>
                </a:solidFill>
                <a:effectLst/>
                <a:latin typeface="+mn-lt"/>
                <a:ea typeface="+mn-ea"/>
                <a:cs typeface="+mn-cs"/>
              </a:rPr>
              <a:t>&gt;&gt;&gt; </a:t>
            </a:r>
            <a:r>
              <a:rPr lang="en-US" dirty="0" err="1"/>
              <a:t>y_pred</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0</a:t>
            </a:r>
            <a:r>
              <a:rPr lang="en-US" dirty="0"/>
              <a:t>, </a:t>
            </a:r>
            <a:r>
              <a:rPr lang="en-US" sz="1200" kern="1200" dirty="0">
                <a:solidFill>
                  <a:schemeClr val="tx1"/>
                </a:solidFill>
                <a:effectLst/>
                <a:latin typeface="+mn-lt"/>
                <a:ea typeface="+mn-ea"/>
                <a:cs typeface="+mn-cs"/>
              </a:rPr>
              <a:t>2</a:t>
            </a:r>
            <a:r>
              <a:rPr lang="en-US" dirty="0"/>
              <a:t>], [</a:t>
            </a:r>
            <a:r>
              <a:rPr lang="en-US" sz="1200" kern="1200" dirty="0">
                <a:solidFill>
                  <a:schemeClr val="tx1"/>
                </a:solidFill>
                <a:effectLst/>
                <a:latin typeface="+mn-lt"/>
                <a:ea typeface="+mn-ea"/>
                <a:cs typeface="+mn-cs"/>
              </a:rPr>
              <a:t>-1</a:t>
            </a:r>
            <a:r>
              <a:rPr lang="en-US" dirty="0"/>
              <a:t>, </a:t>
            </a:r>
            <a:r>
              <a:rPr lang="en-US" sz="1200" kern="1200" dirty="0">
                <a:solidFill>
                  <a:schemeClr val="tx1"/>
                </a:solidFill>
                <a:effectLst/>
                <a:latin typeface="+mn-lt"/>
                <a:ea typeface="+mn-ea"/>
                <a:cs typeface="+mn-cs"/>
              </a:rPr>
              <a:t>2</a:t>
            </a:r>
            <a:r>
              <a:rPr lang="en-US" dirty="0"/>
              <a:t>], [</a:t>
            </a:r>
            <a:r>
              <a:rPr lang="en-US" sz="1200" kern="1200" dirty="0">
                <a:solidFill>
                  <a:schemeClr val="tx1"/>
                </a:solidFill>
                <a:effectLst/>
                <a:latin typeface="+mn-lt"/>
                <a:ea typeface="+mn-ea"/>
                <a:cs typeface="+mn-cs"/>
              </a:rPr>
              <a:t>8</a:t>
            </a:r>
            <a:r>
              <a:rPr lang="en-US" dirty="0"/>
              <a:t>, </a:t>
            </a:r>
            <a:r>
              <a:rPr lang="en-US" sz="1200" kern="1200" dirty="0">
                <a:solidFill>
                  <a:schemeClr val="tx1"/>
                </a:solidFill>
                <a:effectLst/>
                <a:latin typeface="+mn-lt"/>
                <a:ea typeface="+mn-ea"/>
                <a:cs typeface="+mn-cs"/>
              </a:rPr>
              <a:t>-5</a:t>
            </a:r>
            <a:r>
              <a:rPr lang="en-US" dirty="0"/>
              <a:t>]] </a:t>
            </a:r>
          </a:p>
          <a:p>
            <a:r>
              <a:rPr lang="en-US" sz="1200" b="1" kern="1200" dirty="0">
                <a:solidFill>
                  <a:schemeClr val="tx1"/>
                </a:solidFill>
                <a:effectLst/>
                <a:latin typeface="+mn-lt"/>
                <a:ea typeface="+mn-ea"/>
                <a:cs typeface="+mn-cs"/>
              </a:rPr>
              <a:t>&gt;&gt;&gt; </a:t>
            </a:r>
            <a:r>
              <a:rPr lang="en-US" dirty="0"/>
              <a:t>r2_score(</a:t>
            </a:r>
            <a:r>
              <a:rPr lang="en-US" dirty="0" err="1"/>
              <a:t>y_true</a:t>
            </a:r>
            <a:r>
              <a:rPr lang="en-US" dirty="0"/>
              <a:t>, </a:t>
            </a:r>
            <a:r>
              <a:rPr lang="en-US" dirty="0" err="1"/>
              <a:t>y_pred</a:t>
            </a:r>
            <a:r>
              <a:rPr lang="en-US" dirty="0"/>
              <a:t>, multioutput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variance_weighted</a:t>
            </a:r>
            <a:r>
              <a:rPr lang="en-US" sz="1200" kern="1200" dirty="0">
                <a:solidFill>
                  <a:schemeClr val="tx1"/>
                </a:solidFill>
                <a:effectLst/>
                <a:latin typeface="+mn-lt"/>
                <a:ea typeface="+mn-ea"/>
                <a:cs typeface="+mn-cs"/>
              </a:rPr>
              <a:t>'</a:t>
            </a:r>
            <a:r>
              <a:rPr lang="en-US" dirty="0"/>
              <a:t>) </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0.938...</a:t>
            </a:r>
            <a:r>
              <a:rPr lang="en-US" dirty="0"/>
              <a:t> </a:t>
            </a:r>
          </a:p>
          <a:p>
            <a:r>
              <a:rPr lang="en-US" sz="1200" b="1" kern="1200" dirty="0">
                <a:solidFill>
                  <a:schemeClr val="tx1"/>
                </a:solidFill>
                <a:effectLst/>
                <a:latin typeface="+mn-lt"/>
                <a:ea typeface="+mn-ea"/>
                <a:cs typeface="+mn-cs"/>
              </a:rPr>
              <a:t>&gt;&gt;&gt; </a:t>
            </a:r>
            <a:r>
              <a:rPr lang="en-US" dirty="0" err="1"/>
              <a:t>y_true</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1</a:t>
            </a:r>
            <a:r>
              <a:rPr lang="en-US" dirty="0"/>
              <a:t>,</a:t>
            </a:r>
            <a:r>
              <a:rPr lang="en-US" sz="1200" kern="1200" dirty="0">
                <a:solidFill>
                  <a:schemeClr val="tx1"/>
                </a:solidFill>
                <a:effectLst/>
                <a:latin typeface="+mn-lt"/>
                <a:ea typeface="+mn-ea"/>
                <a:cs typeface="+mn-cs"/>
              </a:rPr>
              <a:t>2</a:t>
            </a:r>
            <a:r>
              <a:rPr lang="en-US" dirty="0"/>
              <a:t>,</a:t>
            </a:r>
            <a:r>
              <a:rPr lang="en-US" sz="1200" kern="1200" dirty="0">
                <a:solidFill>
                  <a:schemeClr val="tx1"/>
                </a:solidFill>
                <a:effectLst/>
                <a:latin typeface="+mn-lt"/>
                <a:ea typeface="+mn-ea"/>
                <a:cs typeface="+mn-cs"/>
              </a:rPr>
              <a:t>3</a:t>
            </a:r>
            <a:r>
              <a:rPr lang="en-US" dirty="0"/>
              <a:t>] </a:t>
            </a:r>
          </a:p>
          <a:p>
            <a:r>
              <a:rPr lang="en-US" sz="1200" b="1" kern="1200" dirty="0">
                <a:solidFill>
                  <a:schemeClr val="tx1"/>
                </a:solidFill>
                <a:effectLst/>
                <a:latin typeface="+mn-lt"/>
                <a:ea typeface="+mn-ea"/>
                <a:cs typeface="+mn-cs"/>
              </a:rPr>
              <a:t>&gt;&gt;&gt; </a:t>
            </a:r>
            <a:r>
              <a:rPr lang="en-US" dirty="0" err="1"/>
              <a:t>y_pred</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1</a:t>
            </a:r>
            <a:r>
              <a:rPr lang="en-US" dirty="0"/>
              <a:t>,</a:t>
            </a:r>
            <a:r>
              <a:rPr lang="en-US" sz="1200" kern="1200" dirty="0">
                <a:solidFill>
                  <a:schemeClr val="tx1"/>
                </a:solidFill>
                <a:effectLst/>
                <a:latin typeface="+mn-lt"/>
                <a:ea typeface="+mn-ea"/>
                <a:cs typeface="+mn-cs"/>
              </a:rPr>
              <a:t>2</a:t>
            </a:r>
            <a:r>
              <a:rPr lang="en-US" dirty="0"/>
              <a:t>,</a:t>
            </a:r>
            <a:r>
              <a:rPr lang="en-US" sz="1200" kern="1200" dirty="0">
                <a:solidFill>
                  <a:schemeClr val="tx1"/>
                </a:solidFill>
                <a:effectLst/>
                <a:latin typeface="+mn-lt"/>
                <a:ea typeface="+mn-ea"/>
                <a:cs typeface="+mn-cs"/>
              </a:rPr>
              <a:t>3</a:t>
            </a:r>
            <a:r>
              <a:rPr lang="en-US" dirty="0"/>
              <a:t>] </a:t>
            </a:r>
          </a:p>
          <a:p>
            <a:r>
              <a:rPr lang="en-US" sz="1200" b="1" kern="1200" dirty="0">
                <a:solidFill>
                  <a:schemeClr val="tx1"/>
                </a:solidFill>
                <a:effectLst/>
                <a:latin typeface="+mn-lt"/>
                <a:ea typeface="+mn-ea"/>
                <a:cs typeface="+mn-cs"/>
              </a:rPr>
              <a:t>&gt;&gt;&gt; </a:t>
            </a:r>
            <a:r>
              <a:rPr lang="en-US" dirty="0"/>
              <a:t>r2_score(</a:t>
            </a:r>
            <a:r>
              <a:rPr lang="en-US" dirty="0" err="1"/>
              <a:t>y_true</a:t>
            </a:r>
            <a:r>
              <a:rPr lang="en-US" dirty="0"/>
              <a:t>, </a:t>
            </a:r>
            <a:r>
              <a:rPr lang="en-US" dirty="0" err="1"/>
              <a:t>y_pred</a:t>
            </a:r>
            <a:r>
              <a:rPr lang="en-US" dirty="0"/>
              <a:t>) </a:t>
            </a:r>
          </a:p>
          <a:p>
            <a:r>
              <a:rPr lang="en-US" sz="1200" kern="1200" dirty="0">
                <a:solidFill>
                  <a:schemeClr val="tx1"/>
                </a:solidFill>
                <a:effectLst/>
                <a:latin typeface="+mn-lt"/>
                <a:ea typeface="+mn-ea"/>
                <a:cs typeface="+mn-cs"/>
              </a:rPr>
              <a:t>1.0</a:t>
            </a:r>
            <a:r>
              <a:rPr lang="en-US" dirty="0"/>
              <a:t> </a:t>
            </a:r>
          </a:p>
          <a:p>
            <a:r>
              <a:rPr lang="en-US" sz="1200" b="1" kern="1200" dirty="0">
                <a:solidFill>
                  <a:schemeClr val="tx1"/>
                </a:solidFill>
                <a:effectLst/>
                <a:latin typeface="+mn-lt"/>
                <a:ea typeface="+mn-ea"/>
                <a:cs typeface="+mn-cs"/>
              </a:rPr>
              <a:t>&gt;&gt;&gt; </a:t>
            </a:r>
            <a:r>
              <a:rPr lang="en-US" dirty="0" err="1"/>
              <a:t>y_true</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1</a:t>
            </a:r>
            <a:r>
              <a:rPr lang="en-US" dirty="0"/>
              <a:t>,</a:t>
            </a:r>
            <a:r>
              <a:rPr lang="en-US" sz="1200" kern="1200" dirty="0">
                <a:solidFill>
                  <a:schemeClr val="tx1"/>
                </a:solidFill>
                <a:effectLst/>
                <a:latin typeface="+mn-lt"/>
                <a:ea typeface="+mn-ea"/>
                <a:cs typeface="+mn-cs"/>
              </a:rPr>
              <a:t>2</a:t>
            </a:r>
            <a:r>
              <a:rPr lang="en-US" dirty="0"/>
              <a:t>,</a:t>
            </a:r>
            <a:r>
              <a:rPr lang="en-US" sz="1200" kern="1200" dirty="0">
                <a:solidFill>
                  <a:schemeClr val="tx1"/>
                </a:solidFill>
                <a:effectLst/>
                <a:latin typeface="+mn-lt"/>
                <a:ea typeface="+mn-ea"/>
                <a:cs typeface="+mn-cs"/>
              </a:rPr>
              <a:t>3</a:t>
            </a:r>
            <a:r>
              <a:rPr lang="en-US" dirty="0"/>
              <a:t>] </a:t>
            </a:r>
          </a:p>
          <a:p>
            <a:r>
              <a:rPr lang="en-US" sz="1200" b="1" kern="1200" dirty="0">
                <a:solidFill>
                  <a:schemeClr val="tx1"/>
                </a:solidFill>
                <a:effectLst/>
                <a:latin typeface="+mn-lt"/>
                <a:ea typeface="+mn-ea"/>
                <a:cs typeface="+mn-cs"/>
              </a:rPr>
              <a:t>&gt;&gt;&gt; </a:t>
            </a:r>
            <a:r>
              <a:rPr lang="en-US" dirty="0" err="1"/>
              <a:t>y_pred</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2</a:t>
            </a:r>
            <a:r>
              <a:rPr lang="en-US" dirty="0"/>
              <a:t>,</a:t>
            </a:r>
            <a:r>
              <a:rPr lang="en-US" sz="1200" kern="1200" dirty="0">
                <a:solidFill>
                  <a:schemeClr val="tx1"/>
                </a:solidFill>
                <a:effectLst/>
                <a:latin typeface="+mn-lt"/>
                <a:ea typeface="+mn-ea"/>
                <a:cs typeface="+mn-cs"/>
              </a:rPr>
              <a:t>2</a:t>
            </a:r>
            <a:r>
              <a:rPr lang="en-US" dirty="0"/>
              <a:t>,</a:t>
            </a:r>
            <a:r>
              <a:rPr lang="en-US" sz="1200" kern="1200" dirty="0">
                <a:solidFill>
                  <a:schemeClr val="tx1"/>
                </a:solidFill>
                <a:effectLst/>
                <a:latin typeface="+mn-lt"/>
                <a:ea typeface="+mn-ea"/>
                <a:cs typeface="+mn-cs"/>
              </a:rPr>
              <a:t>2</a:t>
            </a:r>
            <a:r>
              <a:rPr lang="en-US" dirty="0"/>
              <a:t>] </a:t>
            </a:r>
          </a:p>
          <a:p>
            <a:r>
              <a:rPr lang="en-US" sz="1200" b="1" kern="1200" dirty="0">
                <a:solidFill>
                  <a:schemeClr val="tx1"/>
                </a:solidFill>
                <a:effectLst/>
                <a:latin typeface="+mn-lt"/>
                <a:ea typeface="+mn-ea"/>
                <a:cs typeface="+mn-cs"/>
              </a:rPr>
              <a:t>&gt;&gt;&gt; </a:t>
            </a:r>
            <a:r>
              <a:rPr lang="en-US" dirty="0"/>
              <a:t>r2_score(</a:t>
            </a:r>
            <a:r>
              <a:rPr lang="en-US" dirty="0" err="1"/>
              <a:t>y_true</a:t>
            </a:r>
            <a:r>
              <a:rPr lang="en-US" dirty="0"/>
              <a:t>, </a:t>
            </a:r>
            <a:r>
              <a:rPr lang="en-US" dirty="0" err="1"/>
              <a:t>y_pred</a:t>
            </a:r>
            <a:r>
              <a:rPr lang="en-US" dirty="0"/>
              <a:t>) </a:t>
            </a:r>
          </a:p>
          <a:p>
            <a:r>
              <a:rPr lang="en-US" sz="1200" kern="1200" dirty="0">
                <a:solidFill>
                  <a:schemeClr val="tx1"/>
                </a:solidFill>
                <a:effectLst/>
                <a:latin typeface="+mn-lt"/>
                <a:ea typeface="+mn-ea"/>
                <a:cs typeface="+mn-cs"/>
              </a:rPr>
              <a:t>0.0</a:t>
            </a:r>
            <a:r>
              <a:rPr lang="en-US" dirty="0"/>
              <a:t> </a:t>
            </a:r>
          </a:p>
          <a:p>
            <a:r>
              <a:rPr lang="en-US" sz="1200" b="1" kern="1200" dirty="0">
                <a:solidFill>
                  <a:schemeClr val="tx1"/>
                </a:solidFill>
                <a:effectLst/>
                <a:latin typeface="+mn-lt"/>
                <a:ea typeface="+mn-ea"/>
                <a:cs typeface="+mn-cs"/>
              </a:rPr>
              <a:t>&gt;&gt;&gt; </a:t>
            </a:r>
            <a:r>
              <a:rPr lang="en-US" dirty="0" err="1"/>
              <a:t>y_true</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1</a:t>
            </a:r>
            <a:r>
              <a:rPr lang="en-US" dirty="0"/>
              <a:t>,</a:t>
            </a:r>
            <a:r>
              <a:rPr lang="en-US" sz="1200" kern="1200" dirty="0">
                <a:solidFill>
                  <a:schemeClr val="tx1"/>
                </a:solidFill>
                <a:effectLst/>
                <a:latin typeface="+mn-lt"/>
                <a:ea typeface="+mn-ea"/>
                <a:cs typeface="+mn-cs"/>
              </a:rPr>
              <a:t>2</a:t>
            </a:r>
            <a:r>
              <a:rPr lang="en-US" dirty="0"/>
              <a:t>,</a:t>
            </a:r>
            <a:r>
              <a:rPr lang="en-US" sz="1200" kern="1200" dirty="0">
                <a:solidFill>
                  <a:schemeClr val="tx1"/>
                </a:solidFill>
                <a:effectLst/>
                <a:latin typeface="+mn-lt"/>
                <a:ea typeface="+mn-ea"/>
                <a:cs typeface="+mn-cs"/>
              </a:rPr>
              <a:t>3</a:t>
            </a:r>
            <a:r>
              <a:rPr lang="en-US" dirty="0"/>
              <a:t>] </a:t>
            </a:r>
          </a:p>
          <a:p>
            <a:r>
              <a:rPr lang="en-US" sz="1200" b="1" kern="1200" dirty="0">
                <a:solidFill>
                  <a:schemeClr val="tx1"/>
                </a:solidFill>
                <a:effectLst/>
                <a:latin typeface="+mn-lt"/>
                <a:ea typeface="+mn-ea"/>
                <a:cs typeface="+mn-cs"/>
              </a:rPr>
              <a:t>&gt;&gt;&gt; </a:t>
            </a:r>
            <a:r>
              <a:rPr lang="en-US" dirty="0" err="1"/>
              <a:t>y_pred</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3</a:t>
            </a:r>
            <a:r>
              <a:rPr lang="en-US" dirty="0"/>
              <a:t>,</a:t>
            </a:r>
            <a:r>
              <a:rPr lang="en-US" sz="1200" kern="1200" dirty="0">
                <a:solidFill>
                  <a:schemeClr val="tx1"/>
                </a:solidFill>
                <a:effectLst/>
                <a:latin typeface="+mn-lt"/>
                <a:ea typeface="+mn-ea"/>
                <a:cs typeface="+mn-cs"/>
              </a:rPr>
              <a:t>2</a:t>
            </a:r>
            <a:r>
              <a:rPr lang="en-US" dirty="0"/>
              <a:t>,</a:t>
            </a:r>
            <a:r>
              <a:rPr lang="en-US" sz="1200" kern="1200" dirty="0">
                <a:solidFill>
                  <a:schemeClr val="tx1"/>
                </a:solidFill>
                <a:effectLst/>
                <a:latin typeface="+mn-lt"/>
                <a:ea typeface="+mn-ea"/>
                <a:cs typeface="+mn-cs"/>
              </a:rPr>
              <a:t>1</a:t>
            </a:r>
            <a:r>
              <a:rPr lang="en-US" dirty="0"/>
              <a:t>] </a:t>
            </a:r>
          </a:p>
          <a:p>
            <a:r>
              <a:rPr lang="en-US" sz="1200" b="1" kern="1200" dirty="0">
                <a:solidFill>
                  <a:schemeClr val="tx1"/>
                </a:solidFill>
                <a:effectLst/>
                <a:latin typeface="+mn-lt"/>
                <a:ea typeface="+mn-ea"/>
                <a:cs typeface="+mn-cs"/>
              </a:rPr>
              <a:t>&gt;&gt;&gt; </a:t>
            </a:r>
            <a:r>
              <a:rPr lang="en-US" dirty="0"/>
              <a:t>r2_score(</a:t>
            </a:r>
            <a:r>
              <a:rPr lang="en-US" dirty="0" err="1"/>
              <a:t>y_true</a:t>
            </a:r>
            <a:r>
              <a:rPr lang="en-US" dirty="0"/>
              <a:t>, </a:t>
            </a:r>
            <a:r>
              <a:rPr lang="en-US" dirty="0" err="1"/>
              <a:t>y_pred</a:t>
            </a:r>
            <a:r>
              <a:rPr lang="en-US" dirty="0"/>
              <a:t>) </a:t>
            </a:r>
          </a:p>
          <a:p>
            <a:r>
              <a:rPr lang="en-US" sz="1200" kern="1200" dirty="0">
                <a:solidFill>
                  <a:schemeClr val="tx1"/>
                </a:solidFill>
                <a:effectLst/>
                <a:latin typeface="+mn-lt"/>
                <a:ea typeface="+mn-ea"/>
                <a:cs typeface="+mn-cs"/>
              </a:rPr>
              <a:t>-3.0</a:t>
            </a:r>
          </a:p>
        </p:txBody>
      </p:sp>
      <p:sp>
        <p:nvSpPr>
          <p:cNvPr id="4" name="Slide Number Placeholder 3"/>
          <p:cNvSpPr>
            <a:spLocks noGrp="1"/>
          </p:cNvSpPr>
          <p:nvPr>
            <p:ph type="sldNum" sz="quarter" idx="10"/>
          </p:nvPr>
        </p:nvSpPr>
        <p:spPr/>
        <p:txBody>
          <a:bodyPr/>
          <a:lstStyle/>
          <a:p>
            <a:fld id="{2A4F8622-0E56-41AF-8108-F799D7948CE9}" type="slidenum">
              <a:rPr lang="en-US" smtClean="0"/>
              <a:t>12</a:t>
            </a:fld>
            <a:endParaRPr lang="en-US"/>
          </a:p>
        </p:txBody>
      </p:sp>
    </p:spTree>
    <p:extLst>
      <p:ext uri="{BB962C8B-B14F-4D97-AF65-F5344CB8AC3E}">
        <p14:creationId xmlns:p14="http://schemas.microsoft.com/office/powerpoint/2010/main" val="4106809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t>
            </a:r>
          </a:p>
          <a:p>
            <a:r>
              <a:rPr lang="en-US" sz="1200" b="1" kern="1200" dirty="0">
                <a:solidFill>
                  <a:schemeClr val="tx1"/>
                </a:solidFill>
                <a:effectLst/>
                <a:latin typeface="+mn-lt"/>
                <a:ea typeface="+mn-ea"/>
                <a:cs typeface="+mn-cs"/>
              </a:rPr>
              <a:t>&gt;&gt;&gt; from</a:t>
            </a:r>
            <a:r>
              <a:rPr lang="en-US" dirty="0"/>
              <a:t> </a:t>
            </a:r>
            <a:r>
              <a:rPr lang="en-US" sz="1200" b="1" kern="1200" dirty="0" err="1">
                <a:solidFill>
                  <a:schemeClr val="tx1"/>
                </a:solidFill>
                <a:effectLst/>
                <a:latin typeface="+mn-lt"/>
                <a:ea typeface="+mn-ea"/>
                <a:cs typeface="+mn-cs"/>
              </a:rPr>
              <a:t>sklearn.metrics</a:t>
            </a:r>
            <a:r>
              <a:rPr lang="en-US" dirty="0"/>
              <a:t> </a:t>
            </a:r>
            <a:r>
              <a:rPr lang="en-US" sz="1200" b="1" kern="1200" dirty="0">
                <a:solidFill>
                  <a:schemeClr val="tx1"/>
                </a:solidFill>
                <a:effectLst/>
                <a:latin typeface="+mn-lt"/>
                <a:ea typeface="+mn-ea"/>
                <a:cs typeface="+mn-cs"/>
              </a:rPr>
              <a:t>import</a:t>
            </a:r>
            <a:r>
              <a:rPr lang="en-US" dirty="0"/>
              <a:t> </a:t>
            </a:r>
            <a:r>
              <a:rPr lang="en-US" dirty="0" err="1"/>
              <a:t>mean_squared_error</a:t>
            </a:r>
            <a:r>
              <a:rPr lang="en-US" dirty="0"/>
              <a:t> </a:t>
            </a:r>
          </a:p>
          <a:p>
            <a:r>
              <a:rPr lang="en-US" sz="1200" b="1" kern="1200" dirty="0">
                <a:solidFill>
                  <a:schemeClr val="tx1"/>
                </a:solidFill>
                <a:effectLst/>
                <a:latin typeface="+mn-lt"/>
                <a:ea typeface="+mn-ea"/>
                <a:cs typeface="+mn-cs"/>
              </a:rPr>
              <a:t>&gt;&gt;&gt; </a:t>
            </a:r>
            <a:r>
              <a:rPr lang="en-US" dirty="0" err="1"/>
              <a:t>y_true</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3</a:t>
            </a:r>
            <a:r>
              <a:rPr lang="en-US" dirty="0"/>
              <a:t>, </a:t>
            </a:r>
            <a:r>
              <a:rPr lang="en-US" sz="1200" kern="1200" dirty="0">
                <a:solidFill>
                  <a:schemeClr val="tx1"/>
                </a:solidFill>
                <a:effectLst/>
                <a:latin typeface="+mn-lt"/>
                <a:ea typeface="+mn-ea"/>
                <a:cs typeface="+mn-cs"/>
              </a:rPr>
              <a:t>-0.5</a:t>
            </a:r>
            <a:r>
              <a:rPr lang="en-US" dirty="0"/>
              <a:t>, </a:t>
            </a:r>
            <a:r>
              <a:rPr lang="en-US" sz="1200" kern="1200" dirty="0">
                <a:solidFill>
                  <a:schemeClr val="tx1"/>
                </a:solidFill>
                <a:effectLst/>
                <a:latin typeface="+mn-lt"/>
                <a:ea typeface="+mn-ea"/>
                <a:cs typeface="+mn-cs"/>
              </a:rPr>
              <a:t>2</a:t>
            </a:r>
            <a:r>
              <a:rPr lang="en-US" dirty="0"/>
              <a:t>, </a:t>
            </a:r>
            <a:r>
              <a:rPr lang="en-US" sz="1200" kern="1200" dirty="0">
                <a:solidFill>
                  <a:schemeClr val="tx1"/>
                </a:solidFill>
                <a:effectLst/>
                <a:latin typeface="+mn-lt"/>
                <a:ea typeface="+mn-ea"/>
                <a:cs typeface="+mn-cs"/>
              </a:rPr>
              <a:t>7</a:t>
            </a:r>
            <a:r>
              <a:rPr lang="en-US" dirty="0"/>
              <a:t>] </a:t>
            </a:r>
          </a:p>
          <a:p>
            <a:r>
              <a:rPr lang="en-US" sz="1200" b="1" kern="1200" dirty="0">
                <a:solidFill>
                  <a:schemeClr val="tx1"/>
                </a:solidFill>
                <a:effectLst/>
                <a:latin typeface="+mn-lt"/>
                <a:ea typeface="+mn-ea"/>
                <a:cs typeface="+mn-cs"/>
              </a:rPr>
              <a:t>&gt;&gt;&gt; </a:t>
            </a:r>
            <a:r>
              <a:rPr lang="en-US" dirty="0" err="1"/>
              <a:t>y_pred</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2.5</a:t>
            </a:r>
            <a:r>
              <a:rPr lang="en-US" dirty="0"/>
              <a:t>, </a:t>
            </a:r>
            <a:r>
              <a:rPr lang="en-US" sz="1200" kern="1200" dirty="0">
                <a:solidFill>
                  <a:schemeClr val="tx1"/>
                </a:solidFill>
                <a:effectLst/>
                <a:latin typeface="+mn-lt"/>
                <a:ea typeface="+mn-ea"/>
                <a:cs typeface="+mn-cs"/>
              </a:rPr>
              <a:t>0.0</a:t>
            </a:r>
            <a:r>
              <a:rPr lang="en-US" dirty="0"/>
              <a:t>, </a:t>
            </a:r>
            <a:r>
              <a:rPr lang="en-US" sz="1200" kern="1200" dirty="0">
                <a:solidFill>
                  <a:schemeClr val="tx1"/>
                </a:solidFill>
                <a:effectLst/>
                <a:latin typeface="+mn-lt"/>
                <a:ea typeface="+mn-ea"/>
                <a:cs typeface="+mn-cs"/>
              </a:rPr>
              <a:t>2</a:t>
            </a:r>
            <a:r>
              <a:rPr lang="en-US" dirty="0"/>
              <a:t>, </a:t>
            </a:r>
            <a:r>
              <a:rPr lang="en-US" sz="1200" kern="1200" dirty="0">
                <a:solidFill>
                  <a:schemeClr val="tx1"/>
                </a:solidFill>
                <a:effectLst/>
                <a:latin typeface="+mn-lt"/>
                <a:ea typeface="+mn-ea"/>
                <a:cs typeface="+mn-cs"/>
              </a:rPr>
              <a:t>8</a:t>
            </a:r>
            <a:r>
              <a:rPr lang="en-US" dirty="0"/>
              <a:t>] </a:t>
            </a:r>
          </a:p>
          <a:p>
            <a:r>
              <a:rPr lang="en-US" sz="1200" b="1" kern="1200" dirty="0">
                <a:solidFill>
                  <a:schemeClr val="tx1"/>
                </a:solidFill>
                <a:effectLst/>
                <a:latin typeface="+mn-lt"/>
                <a:ea typeface="+mn-ea"/>
                <a:cs typeface="+mn-cs"/>
              </a:rPr>
              <a:t>&gt;&gt;&gt; </a:t>
            </a:r>
            <a:r>
              <a:rPr lang="en-US" dirty="0" err="1"/>
              <a:t>mean_squared_error</a:t>
            </a:r>
            <a:r>
              <a:rPr lang="en-US" dirty="0"/>
              <a:t>(</a:t>
            </a:r>
            <a:r>
              <a:rPr lang="en-US" dirty="0" err="1"/>
              <a:t>y_true</a:t>
            </a:r>
            <a:r>
              <a:rPr lang="en-US" dirty="0"/>
              <a:t>, </a:t>
            </a:r>
            <a:r>
              <a:rPr lang="en-US" dirty="0" err="1"/>
              <a:t>y_pred</a:t>
            </a:r>
            <a:r>
              <a:rPr lang="en-US" dirty="0"/>
              <a:t>) </a:t>
            </a:r>
          </a:p>
          <a:p>
            <a:r>
              <a:rPr lang="en-US" sz="1200" kern="1200" dirty="0">
                <a:solidFill>
                  <a:schemeClr val="tx1"/>
                </a:solidFill>
                <a:effectLst/>
                <a:latin typeface="+mn-lt"/>
                <a:ea typeface="+mn-ea"/>
                <a:cs typeface="+mn-cs"/>
              </a:rPr>
              <a:t>0.375</a:t>
            </a:r>
            <a:r>
              <a:rPr lang="en-US" dirty="0"/>
              <a:t> </a:t>
            </a:r>
          </a:p>
          <a:p>
            <a:r>
              <a:rPr lang="en-US" sz="1200" b="1" kern="1200" dirty="0">
                <a:solidFill>
                  <a:schemeClr val="tx1"/>
                </a:solidFill>
                <a:effectLst/>
                <a:latin typeface="+mn-lt"/>
                <a:ea typeface="+mn-ea"/>
                <a:cs typeface="+mn-cs"/>
              </a:rPr>
              <a:t>&gt;&gt;&gt; </a:t>
            </a:r>
            <a:r>
              <a:rPr lang="en-US" dirty="0" err="1"/>
              <a:t>y_true</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0.5</a:t>
            </a:r>
            <a:r>
              <a:rPr lang="en-US" dirty="0"/>
              <a:t>, </a:t>
            </a:r>
            <a:r>
              <a:rPr lang="en-US" sz="1200" kern="1200" dirty="0">
                <a:solidFill>
                  <a:schemeClr val="tx1"/>
                </a:solidFill>
                <a:effectLst/>
                <a:latin typeface="+mn-lt"/>
                <a:ea typeface="+mn-ea"/>
                <a:cs typeface="+mn-cs"/>
              </a:rPr>
              <a:t>1</a:t>
            </a:r>
            <a:r>
              <a:rPr lang="en-US" dirty="0"/>
              <a:t>],[</a:t>
            </a:r>
            <a:r>
              <a:rPr lang="en-US" sz="1200" kern="1200" dirty="0">
                <a:solidFill>
                  <a:schemeClr val="tx1"/>
                </a:solidFill>
                <a:effectLst/>
                <a:latin typeface="+mn-lt"/>
                <a:ea typeface="+mn-ea"/>
                <a:cs typeface="+mn-cs"/>
              </a:rPr>
              <a:t>-1</a:t>
            </a:r>
            <a:r>
              <a:rPr lang="en-US" dirty="0"/>
              <a:t>, </a:t>
            </a:r>
            <a:r>
              <a:rPr lang="en-US" sz="1200" kern="1200" dirty="0">
                <a:solidFill>
                  <a:schemeClr val="tx1"/>
                </a:solidFill>
                <a:effectLst/>
                <a:latin typeface="+mn-lt"/>
                <a:ea typeface="+mn-ea"/>
                <a:cs typeface="+mn-cs"/>
              </a:rPr>
              <a:t>1</a:t>
            </a:r>
            <a:r>
              <a:rPr lang="en-US" dirty="0"/>
              <a:t>],[</a:t>
            </a:r>
            <a:r>
              <a:rPr lang="en-US" sz="1200" kern="1200" dirty="0">
                <a:solidFill>
                  <a:schemeClr val="tx1"/>
                </a:solidFill>
                <a:effectLst/>
                <a:latin typeface="+mn-lt"/>
                <a:ea typeface="+mn-ea"/>
                <a:cs typeface="+mn-cs"/>
              </a:rPr>
              <a:t>7</a:t>
            </a:r>
            <a:r>
              <a:rPr lang="en-US" dirty="0"/>
              <a:t>, </a:t>
            </a:r>
            <a:r>
              <a:rPr lang="en-US" sz="1200" kern="1200" dirty="0">
                <a:solidFill>
                  <a:schemeClr val="tx1"/>
                </a:solidFill>
                <a:effectLst/>
                <a:latin typeface="+mn-lt"/>
                <a:ea typeface="+mn-ea"/>
                <a:cs typeface="+mn-cs"/>
              </a:rPr>
              <a:t>-6</a:t>
            </a:r>
            <a:r>
              <a:rPr lang="en-US" dirty="0"/>
              <a:t>]] </a:t>
            </a:r>
          </a:p>
          <a:p>
            <a:r>
              <a:rPr lang="en-US" sz="1200" b="1" kern="1200" dirty="0">
                <a:solidFill>
                  <a:schemeClr val="tx1"/>
                </a:solidFill>
                <a:effectLst/>
                <a:latin typeface="+mn-lt"/>
                <a:ea typeface="+mn-ea"/>
                <a:cs typeface="+mn-cs"/>
              </a:rPr>
              <a:t>&gt;&gt;&gt; </a:t>
            </a:r>
            <a:r>
              <a:rPr lang="en-US" dirty="0" err="1"/>
              <a:t>y_pred</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0</a:t>
            </a:r>
            <a:r>
              <a:rPr lang="en-US" dirty="0"/>
              <a:t>, </a:t>
            </a:r>
            <a:r>
              <a:rPr lang="en-US" sz="1200" kern="1200" dirty="0">
                <a:solidFill>
                  <a:schemeClr val="tx1"/>
                </a:solidFill>
                <a:effectLst/>
                <a:latin typeface="+mn-lt"/>
                <a:ea typeface="+mn-ea"/>
                <a:cs typeface="+mn-cs"/>
              </a:rPr>
              <a:t>2</a:t>
            </a:r>
            <a:r>
              <a:rPr lang="en-US" dirty="0"/>
              <a:t>],[</a:t>
            </a:r>
            <a:r>
              <a:rPr lang="en-US" sz="1200" kern="1200" dirty="0">
                <a:solidFill>
                  <a:schemeClr val="tx1"/>
                </a:solidFill>
                <a:effectLst/>
                <a:latin typeface="+mn-lt"/>
                <a:ea typeface="+mn-ea"/>
                <a:cs typeface="+mn-cs"/>
              </a:rPr>
              <a:t>-1</a:t>
            </a:r>
            <a:r>
              <a:rPr lang="en-US" dirty="0"/>
              <a:t>, </a:t>
            </a:r>
            <a:r>
              <a:rPr lang="en-US" sz="1200" kern="1200" dirty="0">
                <a:solidFill>
                  <a:schemeClr val="tx1"/>
                </a:solidFill>
                <a:effectLst/>
                <a:latin typeface="+mn-lt"/>
                <a:ea typeface="+mn-ea"/>
                <a:cs typeface="+mn-cs"/>
              </a:rPr>
              <a:t>2</a:t>
            </a:r>
            <a:r>
              <a:rPr lang="en-US" dirty="0"/>
              <a:t>],[</a:t>
            </a:r>
            <a:r>
              <a:rPr lang="en-US" sz="1200" kern="1200" dirty="0">
                <a:solidFill>
                  <a:schemeClr val="tx1"/>
                </a:solidFill>
                <a:effectLst/>
                <a:latin typeface="+mn-lt"/>
                <a:ea typeface="+mn-ea"/>
                <a:cs typeface="+mn-cs"/>
              </a:rPr>
              <a:t>8</a:t>
            </a:r>
            <a:r>
              <a:rPr lang="en-US" dirty="0"/>
              <a:t>, </a:t>
            </a:r>
            <a:r>
              <a:rPr lang="en-US" sz="1200" kern="1200" dirty="0">
                <a:solidFill>
                  <a:schemeClr val="tx1"/>
                </a:solidFill>
                <a:effectLst/>
                <a:latin typeface="+mn-lt"/>
                <a:ea typeface="+mn-ea"/>
                <a:cs typeface="+mn-cs"/>
              </a:rPr>
              <a:t>-5</a:t>
            </a:r>
            <a:r>
              <a:rPr lang="en-US" dirty="0"/>
              <a:t>]] </a:t>
            </a:r>
          </a:p>
          <a:p>
            <a:r>
              <a:rPr lang="en-US" sz="1200" b="1" kern="1200" dirty="0">
                <a:solidFill>
                  <a:schemeClr val="tx1"/>
                </a:solidFill>
                <a:effectLst/>
                <a:latin typeface="+mn-lt"/>
                <a:ea typeface="+mn-ea"/>
                <a:cs typeface="+mn-cs"/>
              </a:rPr>
              <a:t>&gt;&gt;&gt; </a:t>
            </a:r>
            <a:r>
              <a:rPr lang="en-US" dirty="0" err="1"/>
              <a:t>mean_squared_error</a:t>
            </a:r>
            <a:r>
              <a:rPr lang="en-US" dirty="0"/>
              <a:t>(</a:t>
            </a:r>
            <a:r>
              <a:rPr lang="en-US" dirty="0" err="1"/>
              <a:t>y_true</a:t>
            </a:r>
            <a:r>
              <a:rPr lang="en-US" dirty="0"/>
              <a:t>, </a:t>
            </a:r>
            <a:r>
              <a:rPr lang="en-US" dirty="0" err="1"/>
              <a:t>y_pred</a:t>
            </a:r>
            <a:r>
              <a:rPr lang="en-US" dirty="0"/>
              <a:t>) </a:t>
            </a:r>
          </a:p>
          <a:p>
            <a:r>
              <a:rPr lang="en-US" sz="1200" kern="1200" dirty="0">
                <a:solidFill>
                  <a:schemeClr val="tx1"/>
                </a:solidFill>
                <a:effectLst/>
                <a:latin typeface="+mn-lt"/>
                <a:ea typeface="+mn-ea"/>
                <a:cs typeface="+mn-cs"/>
              </a:rPr>
              <a:t>0.708...</a:t>
            </a:r>
            <a:r>
              <a:rPr lang="en-US" dirty="0"/>
              <a:t> </a:t>
            </a:r>
          </a:p>
          <a:p>
            <a:r>
              <a:rPr lang="en-US" sz="1200" b="1" kern="1200" dirty="0">
                <a:solidFill>
                  <a:schemeClr val="tx1"/>
                </a:solidFill>
                <a:effectLst/>
                <a:latin typeface="+mn-lt"/>
                <a:ea typeface="+mn-ea"/>
                <a:cs typeface="+mn-cs"/>
              </a:rPr>
              <a:t>&gt;&gt;&gt; </a:t>
            </a:r>
            <a:r>
              <a:rPr lang="en-US" dirty="0" err="1"/>
              <a:t>mean_squared_error</a:t>
            </a:r>
            <a:r>
              <a:rPr lang="en-US" dirty="0"/>
              <a:t>(</a:t>
            </a:r>
            <a:r>
              <a:rPr lang="en-US" dirty="0" err="1"/>
              <a:t>y_true</a:t>
            </a:r>
            <a:r>
              <a:rPr lang="en-US" dirty="0"/>
              <a:t>, </a:t>
            </a:r>
            <a:r>
              <a:rPr lang="en-US" dirty="0" err="1"/>
              <a:t>y_pred</a:t>
            </a:r>
            <a:r>
              <a:rPr lang="en-US" dirty="0"/>
              <a:t>, multioutput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raw_values</a:t>
            </a:r>
            <a:r>
              <a:rPr lang="en-US" sz="1200" kern="1200" dirty="0">
                <a:solidFill>
                  <a:schemeClr val="tx1"/>
                </a:solidFill>
                <a:effectLst/>
                <a:latin typeface="+mn-lt"/>
                <a:ea typeface="+mn-ea"/>
                <a:cs typeface="+mn-cs"/>
              </a:rPr>
              <a:t>'</a:t>
            </a:r>
            <a:r>
              <a:rPr lang="en-US" dirty="0"/>
              <a:t>) </a:t>
            </a:r>
          </a:p>
          <a:p>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array([ 0.416..., 1. ])</a:t>
            </a:r>
            <a:r>
              <a:rPr lang="en-US" dirty="0"/>
              <a:t> </a:t>
            </a:r>
          </a:p>
          <a:p>
            <a:r>
              <a:rPr lang="en-US" sz="1200" b="1" kern="1200" dirty="0">
                <a:solidFill>
                  <a:schemeClr val="tx1"/>
                </a:solidFill>
                <a:effectLst/>
                <a:latin typeface="+mn-lt"/>
                <a:ea typeface="+mn-ea"/>
                <a:cs typeface="+mn-cs"/>
              </a:rPr>
              <a:t>&gt;&gt;&gt; </a:t>
            </a:r>
            <a:r>
              <a:rPr lang="en-US" dirty="0" err="1"/>
              <a:t>mean_squared_error</a:t>
            </a:r>
            <a:r>
              <a:rPr lang="en-US" dirty="0"/>
              <a:t>(</a:t>
            </a:r>
            <a:r>
              <a:rPr lang="en-US" dirty="0" err="1"/>
              <a:t>y_true</a:t>
            </a:r>
            <a:r>
              <a:rPr lang="en-US" dirty="0"/>
              <a:t>, </a:t>
            </a:r>
            <a:r>
              <a:rPr lang="en-US" dirty="0" err="1"/>
              <a:t>y_pred</a:t>
            </a:r>
            <a:r>
              <a:rPr lang="en-US" dirty="0"/>
              <a:t>, multioutput</a:t>
            </a:r>
            <a:r>
              <a:rPr lang="en-US" sz="1200" kern="1200" dirty="0">
                <a:solidFill>
                  <a:schemeClr val="tx1"/>
                </a:solidFill>
                <a:effectLst/>
                <a:latin typeface="+mn-lt"/>
                <a:ea typeface="+mn-ea"/>
                <a:cs typeface="+mn-cs"/>
              </a:rPr>
              <a:t>=</a:t>
            </a:r>
            <a:r>
              <a:rPr lang="en-US" dirty="0"/>
              <a:t>[</a:t>
            </a:r>
            <a:r>
              <a:rPr lang="en-US" sz="1200" kern="1200" dirty="0">
                <a:solidFill>
                  <a:schemeClr val="tx1"/>
                </a:solidFill>
                <a:effectLst/>
                <a:latin typeface="+mn-lt"/>
                <a:ea typeface="+mn-ea"/>
                <a:cs typeface="+mn-cs"/>
              </a:rPr>
              <a:t>0.3</a:t>
            </a:r>
            <a:r>
              <a:rPr lang="en-US" dirty="0"/>
              <a:t>, </a:t>
            </a:r>
            <a:r>
              <a:rPr lang="en-US" sz="1200" kern="1200" dirty="0">
                <a:solidFill>
                  <a:schemeClr val="tx1"/>
                </a:solidFill>
                <a:effectLst/>
                <a:latin typeface="+mn-lt"/>
                <a:ea typeface="+mn-ea"/>
                <a:cs typeface="+mn-cs"/>
              </a:rPr>
              <a:t>0.7</a:t>
            </a:r>
            <a:r>
              <a:rPr lang="en-US" dirty="0"/>
              <a:t>]) </a:t>
            </a:r>
          </a:p>
          <a:p>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0.824...</a:t>
            </a:r>
            <a:endParaRPr lang="en-US" dirty="0"/>
          </a:p>
          <a:p>
            <a:endParaRPr lang="en-US" dirty="0"/>
          </a:p>
        </p:txBody>
      </p:sp>
      <p:sp>
        <p:nvSpPr>
          <p:cNvPr id="4" name="Slide Number Placeholder 3"/>
          <p:cNvSpPr>
            <a:spLocks noGrp="1"/>
          </p:cNvSpPr>
          <p:nvPr>
            <p:ph type="sldNum" sz="quarter" idx="10"/>
          </p:nvPr>
        </p:nvSpPr>
        <p:spPr/>
        <p:txBody>
          <a:bodyPr/>
          <a:lstStyle/>
          <a:p>
            <a:fld id="{2A4F8622-0E56-41AF-8108-F799D7948CE9}" type="slidenum">
              <a:rPr lang="en-US" smtClean="0"/>
              <a:t>15</a:t>
            </a:fld>
            <a:endParaRPr lang="en-US"/>
          </a:p>
        </p:txBody>
      </p:sp>
    </p:spTree>
    <p:extLst>
      <p:ext uri="{BB962C8B-B14F-4D97-AF65-F5344CB8AC3E}">
        <p14:creationId xmlns:p14="http://schemas.microsoft.com/office/powerpoint/2010/main" val="2378468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D67DC9E-1D98-4867-9853-529EDF920475}"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B8081-639D-4BBC-9516-BF4DD94F209A}" type="slidenum">
              <a:rPr lang="en-US" smtClean="0"/>
              <a:t>‹#›</a:t>
            </a:fld>
            <a:endParaRPr lang="en-US"/>
          </a:p>
        </p:txBody>
      </p:sp>
    </p:spTree>
    <p:extLst>
      <p:ext uri="{BB962C8B-B14F-4D97-AF65-F5344CB8AC3E}">
        <p14:creationId xmlns:p14="http://schemas.microsoft.com/office/powerpoint/2010/main" val="908691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7DC9E-1D98-4867-9853-529EDF920475}"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B8081-639D-4BBC-9516-BF4DD94F209A}" type="slidenum">
              <a:rPr lang="en-US" smtClean="0"/>
              <a:t>‹#›</a:t>
            </a:fld>
            <a:endParaRPr lang="en-US"/>
          </a:p>
        </p:txBody>
      </p:sp>
    </p:spTree>
    <p:extLst>
      <p:ext uri="{BB962C8B-B14F-4D97-AF65-F5344CB8AC3E}">
        <p14:creationId xmlns:p14="http://schemas.microsoft.com/office/powerpoint/2010/main" val="378742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7DC9E-1D98-4867-9853-529EDF920475}"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B8081-639D-4BBC-9516-BF4DD94F209A}" type="slidenum">
              <a:rPr lang="en-US" smtClean="0"/>
              <a:t>‹#›</a:t>
            </a:fld>
            <a:endParaRPr lang="en-US"/>
          </a:p>
        </p:txBody>
      </p:sp>
    </p:spTree>
    <p:extLst>
      <p:ext uri="{BB962C8B-B14F-4D97-AF65-F5344CB8AC3E}">
        <p14:creationId xmlns:p14="http://schemas.microsoft.com/office/powerpoint/2010/main" val="920404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7DC9E-1D98-4867-9853-529EDF920475}"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B8081-639D-4BBC-9516-BF4DD94F209A}" type="slidenum">
              <a:rPr lang="en-US" smtClean="0"/>
              <a:t>‹#›</a:t>
            </a:fld>
            <a:endParaRPr lang="en-US"/>
          </a:p>
        </p:txBody>
      </p:sp>
    </p:spTree>
    <p:extLst>
      <p:ext uri="{BB962C8B-B14F-4D97-AF65-F5344CB8AC3E}">
        <p14:creationId xmlns:p14="http://schemas.microsoft.com/office/powerpoint/2010/main" val="4274244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67DC9E-1D98-4867-9853-529EDF920475}"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B8081-639D-4BBC-9516-BF4DD94F209A}" type="slidenum">
              <a:rPr lang="en-US" smtClean="0"/>
              <a:t>‹#›</a:t>
            </a:fld>
            <a:endParaRPr lang="en-US"/>
          </a:p>
        </p:txBody>
      </p:sp>
    </p:spTree>
    <p:extLst>
      <p:ext uri="{BB962C8B-B14F-4D97-AF65-F5344CB8AC3E}">
        <p14:creationId xmlns:p14="http://schemas.microsoft.com/office/powerpoint/2010/main" val="812979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67DC9E-1D98-4867-9853-529EDF920475}" type="datetimeFigureOut">
              <a:rPr lang="en-US" smtClean="0"/>
              <a:t>6/1/2018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1B8081-639D-4BBC-9516-BF4DD94F209A}" type="slidenum">
              <a:rPr lang="en-US" smtClean="0"/>
              <a:t>‹#›</a:t>
            </a:fld>
            <a:endParaRPr lang="en-US"/>
          </a:p>
        </p:txBody>
      </p:sp>
    </p:spTree>
    <p:extLst>
      <p:ext uri="{BB962C8B-B14F-4D97-AF65-F5344CB8AC3E}">
        <p14:creationId xmlns:p14="http://schemas.microsoft.com/office/powerpoint/2010/main" val="3618266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67DC9E-1D98-4867-9853-529EDF920475}" type="datetimeFigureOut">
              <a:rPr lang="en-US" smtClean="0"/>
              <a:t>6/1/2018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1B8081-639D-4BBC-9516-BF4DD94F209A}" type="slidenum">
              <a:rPr lang="en-US" smtClean="0"/>
              <a:t>‹#›</a:t>
            </a:fld>
            <a:endParaRPr lang="en-US"/>
          </a:p>
        </p:txBody>
      </p:sp>
    </p:spTree>
    <p:extLst>
      <p:ext uri="{BB962C8B-B14F-4D97-AF65-F5344CB8AC3E}">
        <p14:creationId xmlns:p14="http://schemas.microsoft.com/office/powerpoint/2010/main" val="580702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D67DC9E-1D98-4867-9853-529EDF920475}" type="datetimeFigureOut">
              <a:rPr lang="en-US" smtClean="0"/>
              <a:t>6/1/2018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1B8081-639D-4BBC-9516-BF4DD94F209A}" type="slidenum">
              <a:rPr lang="en-US" smtClean="0"/>
              <a:t>‹#›</a:t>
            </a:fld>
            <a:endParaRPr lang="en-US"/>
          </a:p>
        </p:txBody>
      </p:sp>
    </p:spTree>
    <p:extLst>
      <p:ext uri="{BB962C8B-B14F-4D97-AF65-F5344CB8AC3E}">
        <p14:creationId xmlns:p14="http://schemas.microsoft.com/office/powerpoint/2010/main" val="2507946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7DC9E-1D98-4867-9853-529EDF920475}" type="datetimeFigureOut">
              <a:rPr lang="en-US" smtClean="0"/>
              <a:t>6/1/2018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1B8081-639D-4BBC-9516-BF4DD94F209A}" type="slidenum">
              <a:rPr lang="en-US" smtClean="0"/>
              <a:t>‹#›</a:t>
            </a:fld>
            <a:endParaRPr lang="en-US"/>
          </a:p>
        </p:txBody>
      </p:sp>
    </p:spTree>
    <p:extLst>
      <p:ext uri="{BB962C8B-B14F-4D97-AF65-F5344CB8AC3E}">
        <p14:creationId xmlns:p14="http://schemas.microsoft.com/office/powerpoint/2010/main" val="908984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67DC9E-1D98-4867-9853-529EDF920475}" type="datetimeFigureOut">
              <a:rPr lang="en-US" smtClean="0"/>
              <a:t>6/1/2018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1B8081-639D-4BBC-9516-BF4DD94F209A}" type="slidenum">
              <a:rPr lang="en-US" smtClean="0"/>
              <a:t>‹#›</a:t>
            </a:fld>
            <a:endParaRPr lang="en-US"/>
          </a:p>
        </p:txBody>
      </p:sp>
    </p:spTree>
    <p:extLst>
      <p:ext uri="{BB962C8B-B14F-4D97-AF65-F5344CB8AC3E}">
        <p14:creationId xmlns:p14="http://schemas.microsoft.com/office/powerpoint/2010/main" val="3208239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67DC9E-1D98-4867-9853-529EDF920475}" type="datetimeFigureOut">
              <a:rPr lang="en-US" smtClean="0"/>
              <a:t>6/1/2018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1B8081-639D-4BBC-9516-BF4DD94F209A}" type="slidenum">
              <a:rPr lang="en-US" smtClean="0"/>
              <a:t>‹#›</a:t>
            </a:fld>
            <a:endParaRPr lang="en-US"/>
          </a:p>
        </p:txBody>
      </p:sp>
    </p:spTree>
    <p:extLst>
      <p:ext uri="{BB962C8B-B14F-4D97-AF65-F5344CB8AC3E}">
        <p14:creationId xmlns:p14="http://schemas.microsoft.com/office/powerpoint/2010/main" val="986432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7DC9E-1D98-4867-9853-529EDF920475}" type="datetimeFigureOut">
              <a:rPr lang="en-US" smtClean="0"/>
              <a:t>6/1/2018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1B8081-639D-4BBC-9516-BF4DD94F209A}" type="slidenum">
              <a:rPr lang="en-US" smtClean="0"/>
              <a:t>‹#›</a:t>
            </a:fld>
            <a:endParaRPr lang="en-US"/>
          </a:p>
        </p:txBody>
      </p:sp>
    </p:spTree>
    <p:extLst>
      <p:ext uri="{BB962C8B-B14F-4D97-AF65-F5344CB8AC3E}">
        <p14:creationId xmlns:p14="http://schemas.microsoft.com/office/powerpoint/2010/main" val="719274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4.gif"/><Relationship Id="rId4" Type="http://schemas.openxmlformats.org/officeDocument/2006/relationships/image" Target="../media/image23.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Data" TargetMode="External"/><Relationship Id="rId13" Type="http://schemas.openxmlformats.org/officeDocument/2006/relationships/hyperlink" Target="https://en.wikipedia.org/wiki/Unsupervised_learning" TargetMode="External"/><Relationship Id="rId18" Type="http://schemas.openxmlformats.org/officeDocument/2006/relationships/hyperlink" Target="https://en.wikipedia.org/wiki/Automatic_speech_recognition" TargetMode="External"/><Relationship Id="rId26" Type="http://schemas.openxmlformats.org/officeDocument/2006/relationships/image" Target="../media/image1.png"/><Relationship Id="rId3" Type="http://schemas.openxmlformats.org/officeDocument/2006/relationships/hyperlink" Target="https://en.wikipedia.org/wiki/Machine" TargetMode="External"/><Relationship Id="rId21" Type="http://schemas.openxmlformats.org/officeDocument/2006/relationships/hyperlink" Target="https://en.wikipedia.org/wiki/Bioinformatics" TargetMode="External"/><Relationship Id="rId7" Type="http://schemas.openxmlformats.org/officeDocument/2006/relationships/hyperlink" Target="https://en.wikipedia.org/wiki/Computer" TargetMode="External"/><Relationship Id="rId12" Type="http://schemas.openxmlformats.org/officeDocument/2006/relationships/hyperlink" Target="https://en.wikipedia.org/wiki/Semi-supervised_learning" TargetMode="External"/><Relationship Id="rId17" Type="http://schemas.openxmlformats.org/officeDocument/2006/relationships/hyperlink" Target="https://en.wikipedia.org/wiki/Computer_vision" TargetMode="External"/><Relationship Id="rId25" Type="http://schemas.openxmlformats.org/officeDocument/2006/relationships/hyperlink" Target="https://en.wikipedia.org/wiki/Brain" TargetMode="External"/><Relationship Id="rId2" Type="http://schemas.openxmlformats.org/officeDocument/2006/relationships/hyperlink" Target="https://en.wikipedia.org/wiki/Intelligence" TargetMode="External"/><Relationship Id="rId16" Type="http://schemas.openxmlformats.org/officeDocument/2006/relationships/hyperlink" Target="https://en.wikipedia.org/wiki/Recurrent_neural_networks" TargetMode="External"/><Relationship Id="rId20" Type="http://schemas.openxmlformats.org/officeDocument/2006/relationships/hyperlink" Target="https://en.wikipedia.org/wiki/Machine_translation" TargetMode="External"/><Relationship Id="rId1" Type="http://schemas.openxmlformats.org/officeDocument/2006/relationships/slideLayout" Target="../slideLayouts/slideLayout2.xml"/><Relationship Id="rId6" Type="http://schemas.openxmlformats.org/officeDocument/2006/relationships/hyperlink" Target="https://en.wikipedia.org/wiki/Human_mind" TargetMode="External"/><Relationship Id="rId11" Type="http://schemas.openxmlformats.org/officeDocument/2006/relationships/hyperlink" Target="https://en.wikipedia.org/wiki/Supervised_learning" TargetMode="External"/><Relationship Id="rId24" Type="http://schemas.openxmlformats.org/officeDocument/2006/relationships/hyperlink" Target="https://en.wikipedia.org/wiki/Biological_neural_network" TargetMode="External"/><Relationship Id="rId5" Type="http://schemas.openxmlformats.org/officeDocument/2006/relationships/hyperlink" Target="https://en.wikipedia.org/wiki/Intelligent_agent" TargetMode="External"/><Relationship Id="rId15" Type="http://schemas.openxmlformats.org/officeDocument/2006/relationships/hyperlink" Target="https://en.wikipedia.org/wiki/Deep_belief_network" TargetMode="External"/><Relationship Id="rId23" Type="http://schemas.openxmlformats.org/officeDocument/2006/relationships/hyperlink" Target="https://en.wikipedia.org/wiki/Connectionism" TargetMode="External"/><Relationship Id="rId10" Type="http://schemas.openxmlformats.org/officeDocument/2006/relationships/hyperlink" Target="https://en.wikipedia.org/wiki/Learning_representation" TargetMode="External"/><Relationship Id="rId19" Type="http://schemas.openxmlformats.org/officeDocument/2006/relationships/hyperlink" Target="https://en.wikipedia.org/wiki/Natural_language_processing" TargetMode="External"/><Relationship Id="rId4" Type="http://schemas.openxmlformats.org/officeDocument/2006/relationships/hyperlink" Target="https://en.wikipedia.org/wiki/Computer_science" TargetMode="External"/><Relationship Id="rId9" Type="http://schemas.openxmlformats.org/officeDocument/2006/relationships/hyperlink" Target="https://en.wikipedia.org/wiki/Machine_learning" TargetMode="External"/><Relationship Id="rId14" Type="http://schemas.openxmlformats.org/officeDocument/2006/relationships/hyperlink" Target="https://en.wikipedia.org/wiki/Deep_learning#Deep_neural_networks" TargetMode="External"/><Relationship Id="rId22" Type="http://schemas.openxmlformats.org/officeDocument/2006/relationships/hyperlink" Target="https://en.wikipedia.org/wiki/Drug_design"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Statistical_model" TargetMode="External"/><Relationship Id="rId13" Type="http://schemas.openxmlformats.org/officeDocument/2006/relationships/hyperlink" Target="https://en.wikipedia.org/wiki/Categorical_data" TargetMode="External"/><Relationship Id="rId3" Type="http://schemas.openxmlformats.org/officeDocument/2006/relationships/hyperlink" Target="https://en.wikipedia.org/wiki/Supervised_learning" TargetMode="External"/><Relationship Id="rId7" Type="http://schemas.openxmlformats.org/officeDocument/2006/relationships/hyperlink" Target="https://en.wikipedia.org/wiki/Action_selection" TargetMode="External"/><Relationship Id="rId12" Type="http://schemas.openxmlformats.org/officeDocument/2006/relationships/hyperlink" Target="https://en.wikipedia.org/wiki/Statistics" TargetMode="External"/><Relationship Id="rId17" Type="http://schemas.openxmlformats.org/officeDocument/2006/relationships/hyperlink" Target="https://en.wikipedia.org/wiki/Pattern_recognition" TargetMode="External"/><Relationship Id="rId2" Type="http://schemas.openxmlformats.org/officeDocument/2006/relationships/hyperlink" Target="https://en.wikipedia.org/wiki/Machine_learning" TargetMode="External"/><Relationship Id="rId16" Type="http://schemas.openxmlformats.org/officeDocument/2006/relationships/hyperlink" Target="https://en.wikipedia.org/wiki/Spam_filtering" TargetMode="External"/><Relationship Id="rId1" Type="http://schemas.openxmlformats.org/officeDocument/2006/relationships/slideLayout" Target="../slideLayouts/slideLayout2.xml"/><Relationship Id="rId6" Type="http://schemas.openxmlformats.org/officeDocument/2006/relationships/hyperlink" Target="https://en.wikipedia.org/wiki/Software_agent" TargetMode="External"/><Relationship Id="rId11" Type="http://schemas.openxmlformats.org/officeDocument/2006/relationships/hyperlink" Target="https://en.wikipedia.org/wiki/Independent_variable" TargetMode="External"/><Relationship Id="rId5" Type="http://schemas.openxmlformats.org/officeDocument/2006/relationships/hyperlink" Target="https://en.wikipedia.org/wiki/Behaviorism" TargetMode="External"/><Relationship Id="rId15" Type="http://schemas.openxmlformats.org/officeDocument/2006/relationships/hyperlink" Target="https://en.wikipedia.org/wiki/Training_set" TargetMode="External"/><Relationship Id="rId10" Type="http://schemas.openxmlformats.org/officeDocument/2006/relationships/hyperlink" Target="https://en.wikipedia.org/wiki/Dependent_variable" TargetMode="External"/><Relationship Id="rId4" Type="http://schemas.openxmlformats.org/officeDocument/2006/relationships/hyperlink" Target="https://en.wikipedia.org/wiki/Reinforcement_learning" TargetMode="External"/><Relationship Id="rId9" Type="http://schemas.openxmlformats.org/officeDocument/2006/relationships/hyperlink" Target="https://en.wikipedia.org/wiki/Estimation_theory" TargetMode="External"/><Relationship Id="rId14" Type="http://schemas.openxmlformats.org/officeDocument/2006/relationships/hyperlink" Target="https://en.wikipedia.org/wiki/Observ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www.indeed.com/rc/clk?jk=5ba47a648a2a09d3&amp;fccid=8f4494456f232fc2&amp;vjs=3" TargetMode="External"/><Relationship Id="rId3" Type="http://schemas.openxmlformats.org/officeDocument/2006/relationships/hyperlink" Target="https://www.indeed.com/rc/clk?jk=ccf77023bfed9583&amp;fccid=fc68da685e8aa986&amp;vjs=3" TargetMode="External"/><Relationship Id="rId7" Type="http://schemas.openxmlformats.org/officeDocument/2006/relationships/hyperlink" Target="https://www.indeed.com/rc/clk?jk=1c31431efdfeaffe&amp;fccid=edae4285faf6c2f0&amp;vjs=3" TargetMode="External"/><Relationship Id="rId2" Type="http://schemas.openxmlformats.org/officeDocument/2006/relationships/hyperlink" Target="https://www.indeed.com/rc/clk?jk=803d9c21c3d9d85c&amp;fccid=fe2d21eef233e94a&amp;vjs=3" TargetMode="External"/><Relationship Id="rId1" Type="http://schemas.openxmlformats.org/officeDocument/2006/relationships/slideLayout" Target="../slideLayouts/slideLayout2.xml"/><Relationship Id="rId6" Type="http://schemas.openxmlformats.org/officeDocument/2006/relationships/hyperlink" Target="https://www.indeed.com/rc/clk?jk=3800a39e9bd9cd9d&amp;fccid=4e041af1d0af1bc8&amp;vjs=3" TargetMode="External"/><Relationship Id="rId5" Type="http://schemas.openxmlformats.org/officeDocument/2006/relationships/hyperlink" Target="https://www.indeed.com/rc/clk?jk=fbc24de22bca1d69&amp;fccid=fe2d21eef233e94a&amp;vjs=3" TargetMode="External"/><Relationship Id="rId4" Type="http://schemas.openxmlformats.org/officeDocument/2006/relationships/hyperlink" Target="https://www.indeed.com/rc/clk?jk=6a7c9cf0254e231c&amp;fccid=53c1573dc4db9cab&amp;vjs=3" TargetMode="External"/><Relationship Id="rId9"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www.lfd.uci.edu/~gohlke/pythonlib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Day1</a:t>
            </a:r>
          </a:p>
        </p:txBody>
      </p:sp>
      <p:sp>
        <p:nvSpPr>
          <p:cNvPr id="3" name="Subtitle 2"/>
          <p:cNvSpPr>
            <a:spLocks noGrp="1"/>
          </p:cNvSpPr>
          <p:nvPr>
            <p:ph type="subTitle" idx="1"/>
          </p:nvPr>
        </p:nvSpPr>
        <p:spPr>
          <a:xfrm>
            <a:off x="1524000" y="3602037"/>
            <a:ext cx="9144000" cy="3035829"/>
          </a:xfrm>
        </p:spPr>
        <p:txBody>
          <a:bodyPr>
            <a:normAutofit fontScale="70000" lnSpcReduction="20000"/>
          </a:bodyPr>
          <a:lstStyle/>
          <a:p>
            <a:r>
              <a:rPr lang="en-US" dirty="0"/>
              <a:t>What is the buzz around AI, ML, Deep learning, Neural networks, Analytics. What do all of these areas mean?</a:t>
            </a:r>
          </a:p>
          <a:p>
            <a:r>
              <a:rPr lang="en-US" dirty="0"/>
              <a:t>What is supervised vs unsupervised learning ? What is regression and classification ?</a:t>
            </a:r>
          </a:p>
          <a:p>
            <a:r>
              <a:rPr lang="en-US" dirty="0"/>
              <a:t>Common Applications/Use cases of these areas</a:t>
            </a:r>
          </a:p>
          <a:p>
            <a:r>
              <a:rPr lang="en-US" dirty="0"/>
              <a:t>Startups - Where is the industry heading?</a:t>
            </a:r>
          </a:p>
          <a:p>
            <a:r>
              <a:rPr lang="en-US" dirty="0"/>
              <a:t>Different types of roles in these areas</a:t>
            </a:r>
          </a:p>
          <a:p>
            <a:r>
              <a:rPr lang="en-US" dirty="0"/>
              <a:t>Tools  used - Amazon Web Services, Python, Python packages to be used</a:t>
            </a:r>
          </a:p>
          <a:p>
            <a:r>
              <a:rPr lang="en-US" dirty="0"/>
              <a:t>Introduction to Python for machine learning</a:t>
            </a:r>
          </a:p>
          <a:p>
            <a:r>
              <a:rPr lang="en-US" dirty="0"/>
              <a:t>Introduction to packages </a:t>
            </a:r>
            <a:r>
              <a:rPr lang="en-US" dirty="0" err="1"/>
              <a:t>packages</a:t>
            </a:r>
            <a:r>
              <a:rPr lang="en-US" dirty="0"/>
              <a:t> - Deep dive </a:t>
            </a:r>
            <a:r>
              <a:rPr lang="en-US" dirty="0" err="1"/>
              <a:t>Numpy</a:t>
            </a:r>
            <a:r>
              <a:rPr lang="en-US" dirty="0"/>
              <a:t>, </a:t>
            </a:r>
            <a:r>
              <a:rPr lang="en-US" dirty="0" err="1"/>
              <a:t>Scipy</a:t>
            </a:r>
            <a:r>
              <a:rPr lang="en-US" dirty="0"/>
              <a:t>, Pandas and </a:t>
            </a:r>
            <a:r>
              <a:rPr lang="en-US" dirty="0" err="1"/>
              <a:t>scikit</a:t>
            </a:r>
            <a:r>
              <a:rPr lang="en-US" dirty="0"/>
              <a:t>-learn </a:t>
            </a:r>
          </a:p>
          <a:p>
            <a:r>
              <a:rPr lang="en-US" dirty="0"/>
              <a:t>Installing Python Modules</a:t>
            </a:r>
          </a:p>
          <a:p>
            <a:endParaRPr lang="en-US" dirty="0"/>
          </a:p>
        </p:txBody>
      </p:sp>
    </p:spTree>
    <p:extLst>
      <p:ext uri="{BB962C8B-B14F-4D97-AF65-F5344CB8AC3E}">
        <p14:creationId xmlns:p14="http://schemas.microsoft.com/office/powerpoint/2010/main" val="2333433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8044" y="169333"/>
            <a:ext cx="8015112" cy="369332"/>
          </a:xfrm>
          <a:prstGeom prst="rect">
            <a:avLst/>
          </a:prstGeom>
          <a:noFill/>
        </p:spPr>
        <p:txBody>
          <a:bodyPr wrap="square" rtlCol="0">
            <a:spAutoFit/>
          </a:bodyPr>
          <a:lstStyle/>
          <a:p>
            <a:r>
              <a:rPr lang="en-US" dirty="0"/>
              <a:t>Introduction to packages - Deep dive </a:t>
            </a:r>
            <a:r>
              <a:rPr lang="en-US" dirty="0" err="1"/>
              <a:t>Numpy</a:t>
            </a:r>
            <a:r>
              <a:rPr lang="en-US" dirty="0"/>
              <a:t>, </a:t>
            </a:r>
            <a:r>
              <a:rPr lang="en-US" dirty="0" err="1"/>
              <a:t>Scipy</a:t>
            </a:r>
            <a:r>
              <a:rPr lang="en-US" dirty="0"/>
              <a:t>, Pandas and </a:t>
            </a:r>
            <a:r>
              <a:rPr lang="en-US" dirty="0" err="1"/>
              <a:t>scikit</a:t>
            </a:r>
            <a:r>
              <a:rPr lang="en-US" dirty="0"/>
              <a:t>-learn </a:t>
            </a:r>
          </a:p>
        </p:txBody>
      </p:sp>
      <p:sp>
        <p:nvSpPr>
          <p:cNvPr id="3" name="Rectangle 2"/>
          <p:cNvSpPr/>
          <p:nvPr/>
        </p:nvSpPr>
        <p:spPr>
          <a:xfrm>
            <a:off x="365920" y="896245"/>
            <a:ext cx="4980338" cy="369332"/>
          </a:xfrm>
          <a:prstGeom prst="rect">
            <a:avLst/>
          </a:prstGeom>
        </p:spPr>
        <p:txBody>
          <a:bodyPr wrap="none">
            <a:spAutoFit/>
          </a:bodyPr>
          <a:lstStyle/>
          <a:p>
            <a:r>
              <a:rPr lang="en-US" dirty="0"/>
              <a:t>https://docs.scipy.org/doc/numpy/user/index.html</a:t>
            </a:r>
          </a:p>
        </p:txBody>
      </p:sp>
      <p:sp>
        <p:nvSpPr>
          <p:cNvPr id="4" name="Rectangle 3"/>
          <p:cNvSpPr/>
          <p:nvPr/>
        </p:nvSpPr>
        <p:spPr>
          <a:xfrm>
            <a:off x="365920" y="1438491"/>
            <a:ext cx="4279954" cy="369332"/>
          </a:xfrm>
          <a:prstGeom prst="rect">
            <a:avLst/>
          </a:prstGeom>
        </p:spPr>
        <p:txBody>
          <a:bodyPr wrap="none">
            <a:spAutoFit/>
          </a:bodyPr>
          <a:lstStyle/>
          <a:p>
            <a:r>
              <a:rPr lang="en-US" dirty="0"/>
              <a:t>https://docs.scipy.org/doc/scipy/reference/</a:t>
            </a:r>
          </a:p>
        </p:txBody>
      </p:sp>
      <p:sp>
        <p:nvSpPr>
          <p:cNvPr id="5" name="Rectangle 4"/>
          <p:cNvSpPr/>
          <p:nvPr/>
        </p:nvSpPr>
        <p:spPr>
          <a:xfrm>
            <a:off x="365920" y="1980737"/>
            <a:ext cx="5430589" cy="369332"/>
          </a:xfrm>
          <a:prstGeom prst="rect">
            <a:avLst/>
          </a:prstGeom>
        </p:spPr>
        <p:txBody>
          <a:bodyPr wrap="none">
            <a:spAutoFit/>
          </a:bodyPr>
          <a:lstStyle/>
          <a:p>
            <a:r>
              <a:rPr lang="en-US" dirty="0"/>
              <a:t>https://pandas.pydata.org/pandas-docs/stable/api.html</a:t>
            </a:r>
          </a:p>
        </p:txBody>
      </p:sp>
      <p:sp>
        <p:nvSpPr>
          <p:cNvPr id="6" name="Rectangle 5"/>
          <p:cNvSpPr/>
          <p:nvPr/>
        </p:nvSpPr>
        <p:spPr>
          <a:xfrm>
            <a:off x="365920" y="2522983"/>
            <a:ext cx="4881786" cy="369332"/>
          </a:xfrm>
          <a:prstGeom prst="rect">
            <a:avLst/>
          </a:prstGeom>
        </p:spPr>
        <p:txBody>
          <a:bodyPr wrap="none">
            <a:spAutoFit/>
          </a:bodyPr>
          <a:lstStyle/>
          <a:p>
            <a:r>
              <a:rPr lang="en-US" dirty="0"/>
              <a:t>http://scikit-learn.org/stable/documentation.html</a:t>
            </a:r>
          </a:p>
        </p:txBody>
      </p:sp>
      <p:sp>
        <p:nvSpPr>
          <p:cNvPr id="7" name="Rectangle 6"/>
          <p:cNvSpPr/>
          <p:nvPr/>
        </p:nvSpPr>
        <p:spPr>
          <a:xfrm>
            <a:off x="399487" y="3065229"/>
            <a:ext cx="4212820" cy="369332"/>
          </a:xfrm>
          <a:prstGeom prst="rect">
            <a:avLst/>
          </a:prstGeom>
        </p:spPr>
        <p:txBody>
          <a:bodyPr wrap="none">
            <a:spAutoFit/>
          </a:bodyPr>
          <a:lstStyle/>
          <a:p>
            <a:r>
              <a:rPr lang="en-US" dirty="0"/>
              <a:t>https://matplotlib.org/tutorials/index.html</a:t>
            </a:r>
          </a:p>
        </p:txBody>
      </p:sp>
    </p:spTree>
    <p:extLst>
      <p:ext uri="{BB962C8B-B14F-4D97-AF65-F5344CB8AC3E}">
        <p14:creationId xmlns:p14="http://schemas.microsoft.com/office/powerpoint/2010/main" val="3539331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6366933" cy="369332"/>
          </a:xfrm>
          <a:prstGeom prst="rect">
            <a:avLst/>
          </a:prstGeom>
          <a:noFill/>
        </p:spPr>
        <p:txBody>
          <a:bodyPr wrap="square" rtlCol="0">
            <a:spAutoFit/>
          </a:bodyPr>
          <a:lstStyle/>
          <a:p>
            <a:r>
              <a:rPr lang="en-US" dirty="0"/>
              <a:t>Introduction to Python for machine learning</a:t>
            </a:r>
          </a:p>
        </p:txBody>
      </p:sp>
      <p:sp>
        <p:nvSpPr>
          <p:cNvPr id="5" name="Rectangle: Rounded Corners 4"/>
          <p:cNvSpPr/>
          <p:nvPr/>
        </p:nvSpPr>
        <p:spPr>
          <a:xfrm>
            <a:off x="191910" y="354842"/>
            <a:ext cx="4289779" cy="6341912"/>
          </a:xfrm>
          <a:prstGeom prst="roundRect">
            <a:avLst>
              <a:gd name="adj" fmla="val 10088"/>
            </a:avLst>
          </a:prstGeom>
        </p:spPr>
        <p:style>
          <a:lnRef idx="2">
            <a:schemeClr val="dk1"/>
          </a:lnRef>
          <a:fillRef idx="1">
            <a:schemeClr val="lt1"/>
          </a:fillRef>
          <a:effectRef idx="0">
            <a:schemeClr val="dk1"/>
          </a:effectRef>
          <a:fontRef idx="minor">
            <a:schemeClr val="dk1"/>
          </a:fontRef>
        </p:style>
        <p:txBody>
          <a:bodyPr rtlCol="0" anchor="ctr"/>
          <a:lstStyle/>
          <a:p>
            <a:r>
              <a:rPr lang="en-US" sz="900" dirty="0"/>
              <a:t>import </a:t>
            </a:r>
            <a:r>
              <a:rPr lang="en-US" sz="900" dirty="0" err="1"/>
              <a:t>matplotlib.pyplot</a:t>
            </a:r>
            <a:r>
              <a:rPr lang="en-US" sz="900" dirty="0"/>
              <a:t> as </a:t>
            </a:r>
            <a:r>
              <a:rPr lang="en-US" sz="900" dirty="0" err="1"/>
              <a:t>plt</a:t>
            </a:r>
            <a:endParaRPr lang="en-US" sz="900" dirty="0"/>
          </a:p>
          <a:p>
            <a:r>
              <a:rPr lang="en-US" sz="900" dirty="0"/>
              <a:t>import </a:t>
            </a:r>
            <a:r>
              <a:rPr lang="en-US" sz="900" dirty="0" err="1"/>
              <a:t>numpy</a:t>
            </a:r>
            <a:r>
              <a:rPr lang="en-US" sz="900" dirty="0"/>
              <a:t> as np</a:t>
            </a:r>
          </a:p>
          <a:p>
            <a:r>
              <a:rPr lang="en-US" sz="900" dirty="0"/>
              <a:t>from </a:t>
            </a:r>
            <a:r>
              <a:rPr lang="en-US" sz="900" dirty="0" err="1"/>
              <a:t>sklearn</a:t>
            </a:r>
            <a:r>
              <a:rPr lang="en-US" sz="900" dirty="0"/>
              <a:t> import datasets, </a:t>
            </a:r>
            <a:r>
              <a:rPr lang="en-US" sz="900" dirty="0" err="1"/>
              <a:t>linear_model</a:t>
            </a:r>
            <a:endParaRPr lang="en-US" sz="900" dirty="0"/>
          </a:p>
          <a:p>
            <a:r>
              <a:rPr lang="en-US" sz="900" dirty="0"/>
              <a:t>from </a:t>
            </a:r>
            <a:r>
              <a:rPr lang="en-US" sz="900" dirty="0" err="1"/>
              <a:t>sklearn.metrics</a:t>
            </a:r>
            <a:r>
              <a:rPr lang="en-US" sz="900" dirty="0"/>
              <a:t> import </a:t>
            </a:r>
            <a:r>
              <a:rPr lang="en-US" sz="900" dirty="0" err="1"/>
              <a:t>mean_squared_error</a:t>
            </a:r>
            <a:r>
              <a:rPr lang="en-US" sz="900" dirty="0"/>
              <a:t>, r2_score</a:t>
            </a:r>
          </a:p>
          <a:p>
            <a:endParaRPr lang="en-US" sz="900" dirty="0"/>
          </a:p>
          <a:p>
            <a:r>
              <a:rPr lang="en-US" sz="900" dirty="0"/>
              <a:t># Load the diabetes dataset</a:t>
            </a:r>
          </a:p>
          <a:p>
            <a:r>
              <a:rPr lang="en-US" sz="900" dirty="0"/>
              <a:t>diabetes = </a:t>
            </a:r>
            <a:r>
              <a:rPr lang="en-US" sz="900" dirty="0" err="1"/>
              <a:t>datasets.load_diabetes</a:t>
            </a:r>
            <a:r>
              <a:rPr lang="en-US" sz="900" dirty="0"/>
              <a:t>()</a:t>
            </a:r>
          </a:p>
          <a:p>
            <a:endParaRPr lang="en-US" sz="900" dirty="0"/>
          </a:p>
          <a:p>
            <a:endParaRPr lang="en-US" sz="900" dirty="0"/>
          </a:p>
          <a:p>
            <a:r>
              <a:rPr lang="en-US" sz="900" dirty="0"/>
              <a:t># Use only one feature</a:t>
            </a:r>
          </a:p>
          <a:p>
            <a:r>
              <a:rPr lang="en-US" sz="900" dirty="0" err="1"/>
              <a:t>diabetes_X</a:t>
            </a:r>
            <a:r>
              <a:rPr lang="en-US" sz="900" dirty="0"/>
              <a:t> = </a:t>
            </a:r>
            <a:r>
              <a:rPr lang="en-US" sz="900" dirty="0" err="1"/>
              <a:t>diabetes.data</a:t>
            </a:r>
            <a:r>
              <a:rPr lang="en-US" sz="900" dirty="0"/>
              <a:t>[:, </a:t>
            </a:r>
            <a:r>
              <a:rPr lang="en-US" sz="900" dirty="0" err="1"/>
              <a:t>np.newaxis</a:t>
            </a:r>
            <a:r>
              <a:rPr lang="en-US" sz="900" dirty="0"/>
              <a:t>, 2]</a:t>
            </a:r>
          </a:p>
          <a:p>
            <a:endParaRPr lang="en-US" sz="900" dirty="0"/>
          </a:p>
          <a:p>
            <a:r>
              <a:rPr lang="en-US" sz="900" dirty="0"/>
              <a:t># Split the data into training/testing sets</a:t>
            </a:r>
          </a:p>
          <a:p>
            <a:r>
              <a:rPr lang="en-US" sz="900" dirty="0" err="1"/>
              <a:t>diabetes_X_train</a:t>
            </a:r>
            <a:r>
              <a:rPr lang="en-US" sz="900" dirty="0"/>
              <a:t> = </a:t>
            </a:r>
            <a:r>
              <a:rPr lang="en-US" sz="900" dirty="0" err="1"/>
              <a:t>diabetes_X</a:t>
            </a:r>
            <a:r>
              <a:rPr lang="en-US" sz="900" dirty="0"/>
              <a:t>[:-20]</a:t>
            </a:r>
          </a:p>
          <a:p>
            <a:r>
              <a:rPr lang="en-US" sz="900" dirty="0" err="1"/>
              <a:t>diabetes_X_test</a:t>
            </a:r>
            <a:r>
              <a:rPr lang="en-US" sz="900" dirty="0"/>
              <a:t> = </a:t>
            </a:r>
            <a:r>
              <a:rPr lang="en-US" sz="900" dirty="0" err="1"/>
              <a:t>diabetes_X</a:t>
            </a:r>
            <a:r>
              <a:rPr lang="en-US" sz="900" dirty="0"/>
              <a:t>[-20:]</a:t>
            </a:r>
          </a:p>
          <a:p>
            <a:endParaRPr lang="en-US" sz="900" dirty="0"/>
          </a:p>
          <a:p>
            <a:r>
              <a:rPr lang="en-US" sz="900" dirty="0"/>
              <a:t># Split the targets into training/testing sets</a:t>
            </a:r>
          </a:p>
          <a:p>
            <a:r>
              <a:rPr lang="en-US" sz="900" dirty="0" err="1"/>
              <a:t>diabetes_y_train</a:t>
            </a:r>
            <a:r>
              <a:rPr lang="en-US" sz="900" dirty="0"/>
              <a:t> = </a:t>
            </a:r>
            <a:r>
              <a:rPr lang="en-US" sz="900" dirty="0" err="1"/>
              <a:t>diabetes.target</a:t>
            </a:r>
            <a:r>
              <a:rPr lang="en-US" sz="900" dirty="0"/>
              <a:t>[:-20]</a:t>
            </a:r>
          </a:p>
          <a:p>
            <a:r>
              <a:rPr lang="en-US" sz="900" dirty="0" err="1"/>
              <a:t>diabetes_y_test</a:t>
            </a:r>
            <a:r>
              <a:rPr lang="en-US" sz="900" dirty="0"/>
              <a:t> = </a:t>
            </a:r>
            <a:r>
              <a:rPr lang="en-US" sz="900" dirty="0" err="1"/>
              <a:t>diabetes.target</a:t>
            </a:r>
            <a:r>
              <a:rPr lang="en-US" sz="900" dirty="0"/>
              <a:t>[-20:]</a:t>
            </a:r>
          </a:p>
          <a:p>
            <a:endParaRPr lang="en-US" sz="900" dirty="0"/>
          </a:p>
          <a:p>
            <a:r>
              <a:rPr lang="en-US" sz="900" dirty="0"/>
              <a:t># Create linear regression object</a:t>
            </a:r>
          </a:p>
          <a:p>
            <a:r>
              <a:rPr lang="en-US" sz="900" dirty="0" err="1"/>
              <a:t>regr</a:t>
            </a:r>
            <a:r>
              <a:rPr lang="en-US" sz="900" dirty="0"/>
              <a:t> = </a:t>
            </a:r>
            <a:r>
              <a:rPr lang="en-US" sz="900" dirty="0" err="1"/>
              <a:t>linear_model.LinearRegression</a:t>
            </a:r>
            <a:r>
              <a:rPr lang="en-US" sz="900" dirty="0"/>
              <a:t>()</a:t>
            </a:r>
          </a:p>
          <a:p>
            <a:endParaRPr lang="en-US" sz="900" dirty="0"/>
          </a:p>
          <a:p>
            <a:r>
              <a:rPr lang="en-US" sz="900" dirty="0"/>
              <a:t># Train the model using the training sets</a:t>
            </a:r>
          </a:p>
          <a:p>
            <a:r>
              <a:rPr lang="en-US" sz="900" dirty="0" err="1"/>
              <a:t>regr.fit</a:t>
            </a:r>
            <a:r>
              <a:rPr lang="en-US" sz="900" dirty="0"/>
              <a:t>(</a:t>
            </a:r>
            <a:r>
              <a:rPr lang="en-US" sz="900" dirty="0" err="1"/>
              <a:t>diabetes_X_train</a:t>
            </a:r>
            <a:r>
              <a:rPr lang="en-US" sz="900" dirty="0"/>
              <a:t>, </a:t>
            </a:r>
            <a:r>
              <a:rPr lang="en-US" sz="900" dirty="0" err="1"/>
              <a:t>diabetes_y_train</a:t>
            </a:r>
            <a:r>
              <a:rPr lang="en-US" sz="900" dirty="0"/>
              <a:t>)</a:t>
            </a:r>
          </a:p>
          <a:p>
            <a:endParaRPr lang="en-US" sz="900" dirty="0"/>
          </a:p>
          <a:p>
            <a:r>
              <a:rPr lang="en-US" sz="900" dirty="0"/>
              <a:t># Make predictions using the testing set</a:t>
            </a:r>
          </a:p>
          <a:p>
            <a:r>
              <a:rPr lang="en-US" sz="900" dirty="0" err="1"/>
              <a:t>diabetes_y_pred</a:t>
            </a:r>
            <a:r>
              <a:rPr lang="en-US" sz="900" dirty="0"/>
              <a:t> = </a:t>
            </a:r>
            <a:r>
              <a:rPr lang="en-US" sz="900" dirty="0" err="1"/>
              <a:t>regr.predict</a:t>
            </a:r>
            <a:r>
              <a:rPr lang="en-US" sz="900" dirty="0"/>
              <a:t>(</a:t>
            </a:r>
            <a:r>
              <a:rPr lang="en-US" sz="900" dirty="0" err="1"/>
              <a:t>diabetes_X_test</a:t>
            </a:r>
            <a:r>
              <a:rPr lang="en-US" sz="900" dirty="0"/>
              <a:t>)</a:t>
            </a:r>
          </a:p>
          <a:p>
            <a:endParaRPr lang="en-US" sz="900" dirty="0"/>
          </a:p>
          <a:p>
            <a:r>
              <a:rPr lang="en-US" sz="900" dirty="0"/>
              <a:t># The coefficients</a:t>
            </a:r>
          </a:p>
          <a:p>
            <a:r>
              <a:rPr lang="en-US" sz="900" dirty="0"/>
              <a:t>print('Coefficients: \n', </a:t>
            </a:r>
            <a:r>
              <a:rPr lang="en-US" sz="900" dirty="0" err="1"/>
              <a:t>regr.coef</a:t>
            </a:r>
            <a:r>
              <a:rPr lang="en-US" sz="900" dirty="0"/>
              <a:t>_)</a:t>
            </a:r>
          </a:p>
          <a:p>
            <a:r>
              <a:rPr lang="en-US" sz="900" dirty="0"/>
              <a:t># The mean squared error</a:t>
            </a:r>
          </a:p>
          <a:p>
            <a:r>
              <a:rPr lang="en-US" sz="900" dirty="0"/>
              <a:t>print("Mean squared error: %.2f"</a:t>
            </a:r>
          </a:p>
          <a:p>
            <a:r>
              <a:rPr lang="en-US" sz="900" dirty="0"/>
              <a:t>      % </a:t>
            </a:r>
            <a:r>
              <a:rPr lang="en-US" sz="900" dirty="0" err="1"/>
              <a:t>mean_squared_error</a:t>
            </a:r>
            <a:r>
              <a:rPr lang="en-US" sz="900" dirty="0"/>
              <a:t>(</a:t>
            </a:r>
            <a:r>
              <a:rPr lang="en-US" sz="900" dirty="0" err="1"/>
              <a:t>diabetes_y_test</a:t>
            </a:r>
            <a:r>
              <a:rPr lang="en-US" sz="900" dirty="0"/>
              <a:t>, </a:t>
            </a:r>
            <a:r>
              <a:rPr lang="en-US" sz="900" dirty="0" err="1"/>
              <a:t>diabetes_y_pred</a:t>
            </a:r>
            <a:r>
              <a:rPr lang="en-US" sz="900" dirty="0"/>
              <a:t>))</a:t>
            </a:r>
          </a:p>
          <a:p>
            <a:r>
              <a:rPr lang="en-US" sz="900" dirty="0"/>
              <a:t># Explained variance score: 1 is perfect prediction</a:t>
            </a:r>
          </a:p>
          <a:p>
            <a:r>
              <a:rPr lang="en-US" sz="900" dirty="0"/>
              <a:t>print('Variance score: %.2f' % r2_score(</a:t>
            </a:r>
            <a:r>
              <a:rPr lang="en-US" sz="900" dirty="0" err="1"/>
              <a:t>diabetes_y_test</a:t>
            </a:r>
            <a:r>
              <a:rPr lang="en-US" sz="900" dirty="0"/>
              <a:t>, </a:t>
            </a:r>
            <a:r>
              <a:rPr lang="en-US" sz="900" dirty="0" err="1"/>
              <a:t>diabetes_y_pred</a:t>
            </a:r>
            <a:r>
              <a:rPr lang="en-US" sz="900" dirty="0"/>
              <a:t>))</a:t>
            </a:r>
          </a:p>
          <a:p>
            <a:endParaRPr lang="en-US" sz="900" dirty="0"/>
          </a:p>
          <a:p>
            <a:r>
              <a:rPr lang="en-US" sz="900" dirty="0"/>
              <a:t># Plot outputs</a:t>
            </a:r>
          </a:p>
          <a:p>
            <a:r>
              <a:rPr lang="en-US" sz="900" dirty="0" err="1"/>
              <a:t>plt.scatter</a:t>
            </a:r>
            <a:r>
              <a:rPr lang="en-US" sz="900" dirty="0"/>
              <a:t>(</a:t>
            </a:r>
            <a:r>
              <a:rPr lang="en-US" sz="900" dirty="0" err="1"/>
              <a:t>diabetes_X_test</a:t>
            </a:r>
            <a:r>
              <a:rPr lang="en-US" sz="900" dirty="0"/>
              <a:t>, </a:t>
            </a:r>
            <a:r>
              <a:rPr lang="en-US" sz="900" dirty="0" err="1"/>
              <a:t>diabetes_y_test</a:t>
            </a:r>
            <a:r>
              <a:rPr lang="en-US" sz="900" dirty="0"/>
              <a:t>,  color='black')</a:t>
            </a:r>
          </a:p>
          <a:p>
            <a:r>
              <a:rPr lang="en-US" sz="900" dirty="0" err="1"/>
              <a:t>plt.plot</a:t>
            </a:r>
            <a:r>
              <a:rPr lang="en-US" sz="900" dirty="0"/>
              <a:t>(</a:t>
            </a:r>
            <a:r>
              <a:rPr lang="en-US" sz="900" dirty="0" err="1"/>
              <a:t>diabetes_X_test</a:t>
            </a:r>
            <a:r>
              <a:rPr lang="en-US" sz="900" dirty="0"/>
              <a:t>, </a:t>
            </a:r>
            <a:r>
              <a:rPr lang="en-US" sz="900" dirty="0" err="1"/>
              <a:t>diabetes_y_pred</a:t>
            </a:r>
            <a:r>
              <a:rPr lang="en-US" sz="900" dirty="0"/>
              <a:t>, color='blue', linewidth=3)</a:t>
            </a:r>
          </a:p>
          <a:p>
            <a:endParaRPr lang="en-US" sz="900" dirty="0"/>
          </a:p>
          <a:p>
            <a:r>
              <a:rPr lang="en-US" sz="900" dirty="0" err="1"/>
              <a:t>plt.xticks</a:t>
            </a:r>
            <a:r>
              <a:rPr lang="en-US" sz="900" dirty="0"/>
              <a:t>(())</a:t>
            </a:r>
          </a:p>
          <a:p>
            <a:r>
              <a:rPr lang="en-US" sz="900" dirty="0" err="1"/>
              <a:t>plt.yticks</a:t>
            </a:r>
            <a:r>
              <a:rPr lang="en-US" sz="900" dirty="0"/>
              <a:t>(())</a:t>
            </a:r>
          </a:p>
          <a:p>
            <a:endParaRPr lang="en-US" sz="900" dirty="0"/>
          </a:p>
          <a:p>
            <a:r>
              <a:rPr lang="en-US" sz="900" dirty="0" err="1"/>
              <a:t>plt.show</a:t>
            </a:r>
            <a:r>
              <a:rPr lang="en-US" sz="900" dirty="0"/>
              <a:t>()</a:t>
            </a:r>
          </a:p>
        </p:txBody>
      </p:sp>
      <p:sp>
        <p:nvSpPr>
          <p:cNvPr id="6" name="Rectangle: Rounded Corners 5"/>
          <p:cNvSpPr/>
          <p:nvPr/>
        </p:nvSpPr>
        <p:spPr>
          <a:xfrm>
            <a:off x="7066844" y="354842"/>
            <a:ext cx="2878667" cy="3224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Import packages</a:t>
            </a:r>
          </a:p>
        </p:txBody>
      </p:sp>
      <p:sp>
        <p:nvSpPr>
          <p:cNvPr id="7" name="Rectangle: Rounded Corners 6"/>
          <p:cNvSpPr/>
          <p:nvPr/>
        </p:nvSpPr>
        <p:spPr>
          <a:xfrm>
            <a:off x="7066844" y="834620"/>
            <a:ext cx="2878667" cy="3224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 load dataset</a:t>
            </a:r>
          </a:p>
        </p:txBody>
      </p:sp>
      <p:sp>
        <p:nvSpPr>
          <p:cNvPr id="8" name="Rectangle: Rounded Corners 7"/>
          <p:cNvSpPr/>
          <p:nvPr/>
        </p:nvSpPr>
        <p:spPr>
          <a:xfrm>
            <a:off x="7066844" y="1314398"/>
            <a:ext cx="2878667" cy="5369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 / group feature &amp; target</a:t>
            </a:r>
          </a:p>
        </p:txBody>
      </p:sp>
      <p:sp>
        <p:nvSpPr>
          <p:cNvPr id="9" name="Rectangle: Rounded Corners 8"/>
          <p:cNvSpPr/>
          <p:nvPr/>
        </p:nvSpPr>
        <p:spPr>
          <a:xfrm>
            <a:off x="7066844" y="2008665"/>
            <a:ext cx="2878667" cy="5369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 &amp; Testing set [Concept of CV]</a:t>
            </a:r>
          </a:p>
        </p:txBody>
      </p:sp>
      <p:sp>
        <p:nvSpPr>
          <p:cNvPr id="10" name="Rectangle: Rounded Corners 9"/>
          <p:cNvSpPr/>
          <p:nvPr/>
        </p:nvSpPr>
        <p:spPr>
          <a:xfrm>
            <a:off x="7066844" y="2702931"/>
            <a:ext cx="2878667" cy="9433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Prepare model object [initialize variables]</a:t>
            </a:r>
          </a:p>
        </p:txBody>
      </p:sp>
      <p:sp>
        <p:nvSpPr>
          <p:cNvPr id="11" name="Rectangle: Rounded Corners 10"/>
          <p:cNvSpPr/>
          <p:nvPr/>
        </p:nvSpPr>
        <p:spPr>
          <a:xfrm>
            <a:off x="7066843" y="3803596"/>
            <a:ext cx="2878667" cy="9433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Fit training data[features &amp; target]</a:t>
            </a:r>
          </a:p>
        </p:txBody>
      </p:sp>
      <p:sp>
        <p:nvSpPr>
          <p:cNvPr id="12" name="Rectangle: Rounded Corners 11"/>
          <p:cNvSpPr/>
          <p:nvPr/>
        </p:nvSpPr>
        <p:spPr>
          <a:xfrm>
            <a:off x="7066842" y="4790612"/>
            <a:ext cx="2878667" cy="9433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 based on the trained model</a:t>
            </a:r>
          </a:p>
        </p:txBody>
      </p:sp>
      <p:sp>
        <p:nvSpPr>
          <p:cNvPr id="13" name="Rectangle: Rounded Corners 12"/>
          <p:cNvSpPr/>
          <p:nvPr/>
        </p:nvSpPr>
        <p:spPr>
          <a:xfrm>
            <a:off x="7066842" y="5786479"/>
            <a:ext cx="2878667" cy="9433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Score models prediction accuracy</a:t>
            </a:r>
          </a:p>
        </p:txBody>
      </p:sp>
      <p:sp>
        <p:nvSpPr>
          <p:cNvPr id="14" name="Rectangle 13"/>
          <p:cNvSpPr/>
          <p:nvPr/>
        </p:nvSpPr>
        <p:spPr>
          <a:xfrm>
            <a:off x="372533" y="410907"/>
            <a:ext cx="2935111" cy="62653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5" name="Rectangle 14"/>
          <p:cNvSpPr/>
          <p:nvPr/>
        </p:nvSpPr>
        <p:spPr>
          <a:xfrm>
            <a:off x="372532" y="1037441"/>
            <a:ext cx="2935111" cy="48656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6" name="Rectangle 15"/>
          <p:cNvSpPr/>
          <p:nvPr/>
        </p:nvSpPr>
        <p:spPr>
          <a:xfrm>
            <a:off x="372532" y="1524001"/>
            <a:ext cx="2935111" cy="48656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7" name="Rectangle 16"/>
          <p:cNvSpPr/>
          <p:nvPr/>
        </p:nvSpPr>
        <p:spPr>
          <a:xfrm>
            <a:off x="395108" y="2010561"/>
            <a:ext cx="2912535" cy="10600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9" name="Rectangle 18"/>
          <p:cNvSpPr/>
          <p:nvPr/>
        </p:nvSpPr>
        <p:spPr>
          <a:xfrm>
            <a:off x="372532" y="3070579"/>
            <a:ext cx="2912535" cy="48656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0" name="Rectangle 19"/>
          <p:cNvSpPr/>
          <p:nvPr/>
        </p:nvSpPr>
        <p:spPr>
          <a:xfrm>
            <a:off x="383819" y="3557138"/>
            <a:ext cx="2912535" cy="35484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1" name="Rectangle 20"/>
          <p:cNvSpPr/>
          <p:nvPr/>
        </p:nvSpPr>
        <p:spPr>
          <a:xfrm>
            <a:off x="383820" y="3911220"/>
            <a:ext cx="2901248" cy="48732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2" name="Rectangle 21"/>
          <p:cNvSpPr/>
          <p:nvPr/>
        </p:nvSpPr>
        <p:spPr>
          <a:xfrm>
            <a:off x="378175" y="4396725"/>
            <a:ext cx="3572936" cy="103323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24" name="Straight Arrow Connector 23"/>
          <p:cNvCxnSpPr>
            <a:stCxn id="6" idx="1"/>
          </p:cNvCxnSpPr>
          <p:nvPr/>
        </p:nvCxnSpPr>
        <p:spPr>
          <a:xfrm flipH="1">
            <a:off x="3307643" y="516088"/>
            <a:ext cx="3759201" cy="227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1"/>
            <a:endCxn id="15" idx="3"/>
          </p:cNvCxnSpPr>
          <p:nvPr/>
        </p:nvCxnSpPr>
        <p:spPr>
          <a:xfrm flipH="1">
            <a:off x="3307643" y="995866"/>
            <a:ext cx="3759201" cy="284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1"/>
            <a:endCxn id="16" idx="3"/>
          </p:cNvCxnSpPr>
          <p:nvPr/>
        </p:nvCxnSpPr>
        <p:spPr>
          <a:xfrm flipH="1">
            <a:off x="3307643" y="1582888"/>
            <a:ext cx="3759201" cy="184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9" idx="1"/>
            <a:endCxn id="17" idx="3"/>
          </p:cNvCxnSpPr>
          <p:nvPr/>
        </p:nvCxnSpPr>
        <p:spPr>
          <a:xfrm flipH="1">
            <a:off x="3307643" y="2277155"/>
            <a:ext cx="3759201" cy="263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1"/>
          </p:cNvCxnSpPr>
          <p:nvPr/>
        </p:nvCxnSpPr>
        <p:spPr>
          <a:xfrm flipH="1">
            <a:off x="3296354" y="3174621"/>
            <a:ext cx="3770490" cy="139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1" idx="1"/>
            <a:endCxn id="20" idx="3"/>
          </p:cNvCxnSpPr>
          <p:nvPr/>
        </p:nvCxnSpPr>
        <p:spPr>
          <a:xfrm flipH="1" flipV="1">
            <a:off x="3296354" y="3734560"/>
            <a:ext cx="3770489" cy="540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2" idx="1"/>
            <a:endCxn id="21" idx="3"/>
          </p:cNvCxnSpPr>
          <p:nvPr/>
        </p:nvCxnSpPr>
        <p:spPr>
          <a:xfrm flipH="1" flipV="1">
            <a:off x="3285068" y="4154881"/>
            <a:ext cx="3781774" cy="1107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3" idx="1"/>
            <a:endCxn id="22" idx="3"/>
          </p:cNvCxnSpPr>
          <p:nvPr/>
        </p:nvCxnSpPr>
        <p:spPr>
          <a:xfrm flipH="1" flipV="1">
            <a:off x="3951111" y="4913341"/>
            <a:ext cx="3115731" cy="1344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55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8044" y="169333"/>
            <a:ext cx="8015112" cy="369332"/>
          </a:xfrm>
          <a:prstGeom prst="rect">
            <a:avLst/>
          </a:prstGeom>
          <a:noFill/>
        </p:spPr>
        <p:txBody>
          <a:bodyPr wrap="square" rtlCol="0">
            <a:spAutoFit/>
          </a:bodyPr>
          <a:lstStyle/>
          <a:p>
            <a:r>
              <a:rPr lang="en-US" dirty="0"/>
              <a:t>Understanding a regression model – Linear regression</a:t>
            </a:r>
          </a:p>
        </p:txBody>
      </p:sp>
      <p:pic>
        <p:nvPicPr>
          <p:cNvPr id="11268"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56" y="665190"/>
            <a:ext cx="4018844" cy="301728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a:stretch>
            <a:fillRect/>
          </a:stretch>
        </p:blipFill>
        <p:spPr>
          <a:xfrm>
            <a:off x="3796074" y="665190"/>
            <a:ext cx="4109787" cy="2832902"/>
          </a:xfrm>
          <a:prstGeom prst="rect">
            <a:avLst/>
          </a:prstGeom>
        </p:spPr>
      </p:pic>
      <p:pic>
        <p:nvPicPr>
          <p:cNvPr id="10" name="Picture 9"/>
          <p:cNvPicPr>
            <a:picLocks noChangeAspect="1"/>
          </p:cNvPicPr>
          <p:nvPr/>
        </p:nvPicPr>
        <p:blipFill>
          <a:blip r:embed="rId5"/>
          <a:stretch>
            <a:fillRect/>
          </a:stretch>
        </p:blipFill>
        <p:spPr>
          <a:xfrm>
            <a:off x="318675" y="665190"/>
            <a:ext cx="3093503" cy="2210358"/>
          </a:xfrm>
          <a:prstGeom prst="rect">
            <a:avLst/>
          </a:prstGeom>
        </p:spPr>
      </p:pic>
      <p:pic>
        <p:nvPicPr>
          <p:cNvPr id="11" name="Picture 10"/>
          <p:cNvPicPr>
            <a:picLocks noChangeAspect="1"/>
          </p:cNvPicPr>
          <p:nvPr/>
        </p:nvPicPr>
        <p:blipFill>
          <a:blip r:embed="rId6"/>
          <a:stretch>
            <a:fillRect/>
          </a:stretch>
        </p:blipFill>
        <p:spPr>
          <a:xfrm>
            <a:off x="55740" y="4030579"/>
            <a:ext cx="3404560" cy="2639038"/>
          </a:xfrm>
          <a:prstGeom prst="rect">
            <a:avLst/>
          </a:prstGeom>
        </p:spPr>
      </p:pic>
      <p:pic>
        <p:nvPicPr>
          <p:cNvPr id="12" name="Picture 11"/>
          <p:cNvPicPr>
            <a:picLocks noChangeAspect="1"/>
          </p:cNvPicPr>
          <p:nvPr/>
        </p:nvPicPr>
        <p:blipFill>
          <a:blip r:embed="rId7"/>
          <a:stretch>
            <a:fillRect/>
          </a:stretch>
        </p:blipFill>
        <p:spPr>
          <a:xfrm>
            <a:off x="3460300" y="4016468"/>
            <a:ext cx="4263974" cy="2703848"/>
          </a:xfrm>
          <a:prstGeom prst="rect">
            <a:avLst/>
          </a:prstGeom>
        </p:spPr>
      </p:pic>
      <p:pic>
        <p:nvPicPr>
          <p:cNvPr id="13" name="Picture 12"/>
          <p:cNvPicPr>
            <a:picLocks noChangeAspect="1"/>
          </p:cNvPicPr>
          <p:nvPr/>
        </p:nvPicPr>
        <p:blipFill>
          <a:blip r:embed="rId8"/>
          <a:stretch>
            <a:fillRect/>
          </a:stretch>
        </p:blipFill>
        <p:spPr>
          <a:xfrm>
            <a:off x="7820526" y="3996334"/>
            <a:ext cx="4248761" cy="2861666"/>
          </a:xfrm>
          <a:prstGeom prst="rect">
            <a:avLst/>
          </a:prstGeom>
        </p:spPr>
      </p:pic>
    </p:spTree>
    <p:extLst>
      <p:ext uri="{BB962C8B-B14F-4D97-AF65-F5344CB8AC3E}">
        <p14:creationId xmlns:p14="http://schemas.microsoft.com/office/powerpoint/2010/main" val="3731530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8044" y="169333"/>
            <a:ext cx="8015112" cy="369332"/>
          </a:xfrm>
          <a:prstGeom prst="rect">
            <a:avLst/>
          </a:prstGeom>
          <a:noFill/>
        </p:spPr>
        <p:txBody>
          <a:bodyPr wrap="square" rtlCol="0">
            <a:spAutoFit/>
          </a:bodyPr>
          <a:lstStyle/>
          <a:p>
            <a:r>
              <a:rPr lang="en-US" dirty="0"/>
              <a:t>Understanding a regression model – Linear regression</a:t>
            </a:r>
          </a:p>
        </p:txBody>
      </p:sp>
      <p:pic>
        <p:nvPicPr>
          <p:cNvPr id="3" name="Picture 2"/>
          <p:cNvPicPr>
            <a:picLocks noChangeAspect="1"/>
          </p:cNvPicPr>
          <p:nvPr/>
        </p:nvPicPr>
        <p:blipFill>
          <a:blip r:embed="rId2"/>
          <a:stretch>
            <a:fillRect/>
          </a:stretch>
        </p:blipFill>
        <p:spPr>
          <a:xfrm>
            <a:off x="256294" y="622300"/>
            <a:ext cx="4064682" cy="2626226"/>
          </a:xfrm>
          <a:prstGeom prst="rect">
            <a:avLst/>
          </a:prstGeom>
        </p:spPr>
      </p:pic>
      <p:pic>
        <p:nvPicPr>
          <p:cNvPr id="4" name="Picture 3"/>
          <p:cNvPicPr>
            <a:picLocks noChangeAspect="1"/>
          </p:cNvPicPr>
          <p:nvPr/>
        </p:nvPicPr>
        <p:blipFill>
          <a:blip r:embed="rId3"/>
          <a:stretch>
            <a:fillRect/>
          </a:stretch>
        </p:blipFill>
        <p:spPr>
          <a:xfrm>
            <a:off x="4692315" y="622300"/>
            <a:ext cx="3848388" cy="2626226"/>
          </a:xfrm>
          <a:prstGeom prst="rect">
            <a:avLst/>
          </a:prstGeom>
        </p:spPr>
      </p:pic>
      <p:pic>
        <p:nvPicPr>
          <p:cNvPr id="5" name="Picture 4"/>
          <p:cNvPicPr>
            <a:picLocks noChangeAspect="1"/>
          </p:cNvPicPr>
          <p:nvPr/>
        </p:nvPicPr>
        <p:blipFill>
          <a:blip r:embed="rId4"/>
          <a:stretch>
            <a:fillRect/>
          </a:stretch>
        </p:blipFill>
        <p:spPr>
          <a:xfrm>
            <a:off x="0" y="3485898"/>
            <a:ext cx="6838950" cy="3038475"/>
          </a:xfrm>
          <a:prstGeom prst="rect">
            <a:avLst/>
          </a:prstGeom>
        </p:spPr>
      </p:pic>
      <p:pic>
        <p:nvPicPr>
          <p:cNvPr id="6" name="Picture 5"/>
          <p:cNvPicPr>
            <a:picLocks noChangeAspect="1"/>
          </p:cNvPicPr>
          <p:nvPr/>
        </p:nvPicPr>
        <p:blipFill>
          <a:blip r:embed="rId5"/>
          <a:stretch>
            <a:fillRect/>
          </a:stretch>
        </p:blipFill>
        <p:spPr>
          <a:xfrm>
            <a:off x="8715627" y="998825"/>
            <a:ext cx="2969257" cy="1345215"/>
          </a:xfrm>
          <a:prstGeom prst="rect">
            <a:avLst/>
          </a:prstGeom>
        </p:spPr>
      </p:pic>
      <p:pic>
        <p:nvPicPr>
          <p:cNvPr id="7" name="Picture 6"/>
          <p:cNvPicPr>
            <a:picLocks noChangeAspect="1"/>
          </p:cNvPicPr>
          <p:nvPr/>
        </p:nvPicPr>
        <p:blipFill>
          <a:blip r:embed="rId6"/>
          <a:stretch>
            <a:fillRect/>
          </a:stretch>
        </p:blipFill>
        <p:spPr>
          <a:xfrm>
            <a:off x="8715627" y="2714059"/>
            <a:ext cx="3397630" cy="1271598"/>
          </a:xfrm>
          <a:prstGeom prst="rect">
            <a:avLst/>
          </a:prstGeom>
        </p:spPr>
      </p:pic>
      <p:pic>
        <p:nvPicPr>
          <p:cNvPr id="8" name="Picture 7"/>
          <p:cNvPicPr>
            <a:picLocks noChangeAspect="1"/>
          </p:cNvPicPr>
          <p:nvPr/>
        </p:nvPicPr>
        <p:blipFill>
          <a:blip r:embed="rId7"/>
          <a:stretch>
            <a:fillRect/>
          </a:stretch>
        </p:blipFill>
        <p:spPr>
          <a:xfrm>
            <a:off x="8173156" y="4110114"/>
            <a:ext cx="3940102" cy="2638356"/>
          </a:xfrm>
          <a:prstGeom prst="rect">
            <a:avLst/>
          </a:prstGeom>
        </p:spPr>
      </p:pic>
    </p:spTree>
    <p:extLst>
      <p:ext uri="{BB962C8B-B14F-4D97-AF65-F5344CB8AC3E}">
        <p14:creationId xmlns:p14="http://schemas.microsoft.com/office/powerpoint/2010/main" val="2087158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655285" y="321734"/>
            <a:ext cx="5030597" cy="2905170"/>
          </a:xfrm>
          <a:prstGeom prst="rect">
            <a:avLst/>
          </a:prstGeom>
        </p:spPr>
      </p:pic>
      <p:sp>
        <p:nvSpPr>
          <p:cNvPr id="12" name="Rectangle 11">
            <a:extLst>
              <a:ext uri="{FF2B5EF4-FFF2-40B4-BE49-F238E27FC236}">
                <a16:creationId xmlns:a16="http://schemas.microsoft.com/office/drawing/2014/main" id="{417CDA24-35F8-4540-8C52-3096D6D949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stretch>
            <a:fillRect/>
          </a:stretch>
        </p:blipFill>
        <p:spPr>
          <a:xfrm>
            <a:off x="6663445" y="321734"/>
            <a:ext cx="4401772" cy="2905170"/>
          </a:xfrm>
          <a:prstGeom prst="rect">
            <a:avLst/>
          </a:prstGeom>
        </p:spPr>
      </p:pic>
      <p:sp>
        <p:nvSpPr>
          <p:cNvPr id="14" name="Rectangle 13">
            <a:extLst>
              <a:ext uri="{FF2B5EF4-FFF2-40B4-BE49-F238E27FC236}">
                <a16:creationId xmlns:a16="http://schemas.microsoft.com/office/drawing/2014/main" id="{8658BFE0-4E65-4174-9C75-687C94E882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A75DFED-A0C1-4A83-BE1D-0271C1826E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a:stretch>
            <a:fillRect/>
          </a:stretch>
        </p:blipFill>
        <p:spPr>
          <a:xfrm>
            <a:off x="457201" y="3675035"/>
            <a:ext cx="5426764" cy="2672681"/>
          </a:xfrm>
          <a:prstGeom prst="rect">
            <a:avLst/>
          </a:prstGeom>
        </p:spPr>
      </p:pic>
      <p:pic>
        <p:nvPicPr>
          <p:cNvPr id="5" name="Picture 4"/>
          <p:cNvPicPr>
            <a:picLocks noChangeAspect="1"/>
          </p:cNvPicPr>
          <p:nvPr/>
        </p:nvPicPr>
        <p:blipFill>
          <a:blip r:embed="rId5"/>
          <a:stretch>
            <a:fillRect/>
          </a:stretch>
        </p:blipFill>
        <p:spPr>
          <a:xfrm>
            <a:off x="6582877" y="3631096"/>
            <a:ext cx="4562908" cy="2760560"/>
          </a:xfrm>
          <a:prstGeom prst="rect">
            <a:avLst/>
          </a:prstGeom>
        </p:spPr>
      </p:pic>
    </p:spTree>
    <p:extLst>
      <p:ext uri="{BB962C8B-B14F-4D97-AF65-F5344CB8AC3E}">
        <p14:creationId xmlns:p14="http://schemas.microsoft.com/office/powerpoint/2010/main" val="868312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6322" y="252719"/>
            <a:ext cx="5372425" cy="2937937"/>
          </a:xfrm>
          <a:prstGeom prst="rect">
            <a:avLst/>
          </a:prstGeom>
        </p:spPr>
      </p:pic>
      <p:sp>
        <p:nvSpPr>
          <p:cNvPr id="5" name="Rectangle 4"/>
          <p:cNvSpPr/>
          <p:nvPr/>
        </p:nvSpPr>
        <p:spPr>
          <a:xfrm>
            <a:off x="6313774" y="252719"/>
            <a:ext cx="3176895" cy="369332"/>
          </a:xfrm>
          <a:prstGeom prst="rect">
            <a:avLst/>
          </a:prstGeom>
        </p:spPr>
        <p:txBody>
          <a:bodyPr wrap="none">
            <a:spAutoFit/>
          </a:bodyPr>
          <a:lstStyle/>
          <a:p>
            <a:r>
              <a:rPr lang="en-US" b="1" i="0">
                <a:effectLst/>
                <a:latin typeface="medium-content-serif-font"/>
              </a:rPr>
              <a:t>Mean Absolute Error (MAE)</a:t>
            </a:r>
            <a:endParaRPr lang="en-US" dirty="0"/>
          </a:p>
        </p:txBody>
      </p:sp>
      <p:sp>
        <p:nvSpPr>
          <p:cNvPr id="6" name="Rectangle 5"/>
          <p:cNvSpPr/>
          <p:nvPr/>
        </p:nvSpPr>
        <p:spPr>
          <a:xfrm>
            <a:off x="5956816" y="2772069"/>
            <a:ext cx="3890809" cy="369332"/>
          </a:xfrm>
          <a:prstGeom prst="rect">
            <a:avLst/>
          </a:prstGeom>
        </p:spPr>
        <p:txBody>
          <a:bodyPr wrap="none">
            <a:spAutoFit/>
          </a:bodyPr>
          <a:lstStyle/>
          <a:p>
            <a:r>
              <a:rPr lang="en-US" b="1" i="0" dirty="0">
                <a:effectLst/>
                <a:latin typeface="medium-content-serif-font"/>
              </a:rPr>
              <a:t>Root mean squared error (RMSE)</a:t>
            </a:r>
            <a:r>
              <a:rPr lang="en-US" b="0" i="0" dirty="0">
                <a:effectLst/>
                <a:latin typeface="medium-content-serif-font"/>
              </a:rPr>
              <a:t>:</a:t>
            </a:r>
            <a:endParaRPr lang="en-US" dirty="0"/>
          </a:p>
        </p:txBody>
      </p:sp>
      <p:pic>
        <p:nvPicPr>
          <p:cNvPr id="12290" name="Picture 2" descr="https://cdn-images-1.medium.com/max/800/1*9hQVcasuwx5ddq_s3MFCyw.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8263" y="3982508"/>
            <a:ext cx="3114675" cy="85725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https://cdn-images-1.medium.com/max/800/1*OVlFLnMwHDx08PHzqlBDag.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02220" y="1073712"/>
            <a:ext cx="3000375" cy="8572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096000" y="1930962"/>
            <a:ext cx="6096000" cy="646331"/>
          </a:xfrm>
          <a:prstGeom prst="rect">
            <a:avLst/>
          </a:prstGeom>
        </p:spPr>
        <p:txBody>
          <a:bodyPr>
            <a:spAutoFit/>
          </a:bodyPr>
          <a:lstStyle/>
          <a:p>
            <a:r>
              <a:rPr lang="en-US" b="0" i="0" dirty="0">
                <a:effectLst/>
                <a:latin typeface="medium-content-serif-font"/>
              </a:rPr>
              <a:t>MAE measures the average magnitude of the errors in a set of predictions, without considering their direction.</a:t>
            </a:r>
            <a:endParaRPr lang="en-US" dirty="0"/>
          </a:p>
        </p:txBody>
      </p:sp>
      <p:sp>
        <p:nvSpPr>
          <p:cNvPr id="8" name="Rectangle 7"/>
          <p:cNvSpPr/>
          <p:nvPr/>
        </p:nvSpPr>
        <p:spPr>
          <a:xfrm>
            <a:off x="5956816" y="5357699"/>
            <a:ext cx="6096000" cy="646331"/>
          </a:xfrm>
          <a:prstGeom prst="rect">
            <a:avLst/>
          </a:prstGeom>
        </p:spPr>
        <p:txBody>
          <a:bodyPr>
            <a:spAutoFit/>
          </a:bodyPr>
          <a:lstStyle/>
          <a:p>
            <a:r>
              <a:rPr lang="en-US" b="0" i="0" dirty="0">
                <a:effectLst/>
                <a:latin typeface="medium-content-serif-font"/>
              </a:rPr>
              <a:t>RMSE is a quadratic scoring rule that also measures the average magnitude of the error.</a:t>
            </a:r>
            <a:endParaRPr lang="en-US" dirty="0"/>
          </a:p>
        </p:txBody>
      </p:sp>
      <p:sp>
        <p:nvSpPr>
          <p:cNvPr id="9" name="Rectangle 8"/>
          <p:cNvSpPr/>
          <p:nvPr/>
        </p:nvSpPr>
        <p:spPr>
          <a:xfrm>
            <a:off x="246322" y="3973575"/>
            <a:ext cx="6096000" cy="1477328"/>
          </a:xfrm>
          <a:prstGeom prst="rect">
            <a:avLst/>
          </a:prstGeom>
        </p:spPr>
        <p:txBody>
          <a:bodyPr>
            <a:spAutoFit/>
          </a:bodyPr>
          <a:lstStyle/>
          <a:p>
            <a:r>
              <a:rPr lang="en-US" b="0" i="0" dirty="0">
                <a:effectLst/>
                <a:latin typeface="medium-content-serif-font"/>
              </a:rPr>
              <a:t>RMSE has the benefit </a:t>
            </a:r>
            <a:r>
              <a:rPr lang="en-US" b="0" i="0" u="sng" dirty="0">
                <a:effectLst/>
                <a:latin typeface="medium-content-serif-font"/>
              </a:rPr>
              <a:t>of penalizing large errors more </a:t>
            </a:r>
            <a:r>
              <a:rPr lang="en-US" b="0" i="0" dirty="0">
                <a:effectLst/>
                <a:latin typeface="medium-content-serif-font"/>
              </a:rPr>
              <a:t>so can be more appropriate in some cases, for example, if being off by 10 is more than twice as bad as being off by 5. But if being off by 10 is just twice as bad as being off by 5, then MAE is more appropriate.</a:t>
            </a:r>
            <a:endParaRPr lang="en-US" dirty="0"/>
          </a:p>
        </p:txBody>
      </p:sp>
      <p:sp>
        <p:nvSpPr>
          <p:cNvPr id="10" name="TextBox 9"/>
          <p:cNvSpPr txBox="1"/>
          <p:nvPr/>
        </p:nvSpPr>
        <p:spPr>
          <a:xfrm>
            <a:off x="246322" y="6098411"/>
            <a:ext cx="9601303" cy="646331"/>
          </a:xfrm>
          <a:prstGeom prst="rect">
            <a:avLst/>
          </a:prstGeom>
          <a:noFill/>
        </p:spPr>
        <p:txBody>
          <a:bodyPr wrap="square" rtlCol="0">
            <a:spAutoFit/>
          </a:bodyPr>
          <a:lstStyle/>
          <a:p>
            <a:r>
              <a:rPr lang="en-US" dirty="0"/>
              <a:t>*Remember there are many more error metrics.</a:t>
            </a:r>
          </a:p>
          <a:p>
            <a:r>
              <a:rPr lang="en-US" dirty="0"/>
              <a:t>*Remember Higher R2(logically max is 1.0) is better but smaller RMSE is better.(logically min 0)</a:t>
            </a:r>
          </a:p>
        </p:txBody>
      </p:sp>
    </p:spTree>
    <p:extLst>
      <p:ext uri="{BB962C8B-B14F-4D97-AF65-F5344CB8AC3E}">
        <p14:creationId xmlns:p14="http://schemas.microsoft.com/office/powerpoint/2010/main" val="1863061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6884"/>
            <a:ext cx="10515600" cy="6184232"/>
          </a:xfrm>
        </p:spPr>
        <p:txBody>
          <a:bodyPr>
            <a:normAutofit fontScale="92500" lnSpcReduction="20000"/>
          </a:bodyPr>
          <a:lstStyle/>
          <a:p>
            <a:r>
              <a:rPr lang="en-US" dirty="0"/>
              <a:t>Assignments:</a:t>
            </a:r>
          </a:p>
          <a:p>
            <a:pPr lvl="1"/>
            <a:r>
              <a:rPr lang="en-US" dirty="0"/>
              <a:t>Install all necessary software.</a:t>
            </a:r>
          </a:p>
          <a:p>
            <a:pPr lvl="1"/>
            <a:r>
              <a:rPr lang="en-US" dirty="0"/>
              <a:t>assignment1: Copy paste execute and troubleshoot the code shown on slide 8.</a:t>
            </a:r>
          </a:p>
          <a:p>
            <a:pPr lvl="1"/>
            <a:r>
              <a:rPr lang="en-US" dirty="0"/>
              <a:t>Assignement2: Without using single function packages(such as r2_mean_squared_error and r2_score from </a:t>
            </a:r>
            <a:r>
              <a:rPr lang="en-US" dirty="0" err="1"/>
              <a:t>Scikit</a:t>
            </a:r>
            <a:r>
              <a:rPr lang="en-US" dirty="0"/>
              <a:t>-learn) implement a function that can take 2 list’s of numeric values &amp; a matric variable as an input and provide the matric score as an output.</a:t>
            </a:r>
          </a:p>
          <a:p>
            <a:pPr lvl="2"/>
            <a:r>
              <a:rPr lang="en-US" dirty="0"/>
              <a:t>Example : </a:t>
            </a:r>
          </a:p>
          <a:p>
            <a:pPr lvl="2"/>
            <a:r>
              <a:rPr lang="en-US" dirty="0"/>
              <a:t>1. </a:t>
            </a:r>
            <a:r>
              <a:rPr lang="en-US" dirty="0" err="1"/>
              <a:t>matric_implementation</a:t>
            </a:r>
            <a:r>
              <a:rPr lang="en-US" dirty="0"/>
              <a:t>(li1,li2, matric = “RMSE”), where li1 = [1,2,3] &amp; li2 = [2,3,4]</a:t>
            </a:r>
          </a:p>
          <a:p>
            <a:pPr lvl="2"/>
            <a:r>
              <a:rPr lang="en-US" dirty="0"/>
              <a:t>2. </a:t>
            </a:r>
            <a:r>
              <a:rPr lang="en-US" dirty="0" err="1"/>
              <a:t>matric_implementation</a:t>
            </a:r>
            <a:r>
              <a:rPr lang="en-US" dirty="0"/>
              <a:t>(li1,li2, matric = “MSE”), where li1 = [1,2,3] &amp; li2 = [2,3,4]</a:t>
            </a:r>
          </a:p>
          <a:p>
            <a:pPr lvl="2"/>
            <a:r>
              <a:rPr lang="en-US" dirty="0"/>
              <a:t>3. </a:t>
            </a:r>
            <a:r>
              <a:rPr lang="en-US" dirty="0" err="1"/>
              <a:t>matric_implementation</a:t>
            </a:r>
            <a:r>
              <a:rPr lang="en-US" dirty="0"/>
              <a:t>(li1,li2, matric = “R2”), where li1 = [1,2,3] &amp; li2 = [2,3,4]</a:t>
            </a:r>
          </a:p>
          <a:p>
            <a:pPr lvl="1"/>
            <a:r>
              <a:rPr lang="en-US" dirty="0"/>
              <a:t>Remember: </a:t>
            </a:r>
          </a:p>
          <a:p>
            <a:pPr lvl="2"/>
            <a:r>
              <a:rPr lang="en-US" dirty="0"/>
              <a:t>For assignement2 the function should be able to return a proper error message if uneven lists are passed as parameter, or blank list were passed. It should also take “R2” as default parameter for matric if no matric was passed.</a:t>
            </a:r>
          </a:p>
          <a:p>
            <a:pPr lvl="2"/>
            <a:r>
              <a:rPr lang="en-US" dirty="0"/>
              <a:t>For assignement2 Each step or line should have comment explaining what you are trying to do in the next line.</a:t>
            </a:r>
          </a:p>
          <a:p>
            <a:pPr lvl="1"/>
            <a:r>
              <a:rPr lang="en-US" dirty="0"/>
              <a:t>Create a project “Day1Assignments” in your </a:t>
            </a:r>
            <a:r>
              <a:rPr lang="en-US" dirty="0" err="1"/>
              <a:t>Github</a:t>
            </a:r>
            <a:r>
              <a:rPr lang="en-US" dirty="0"/>
              <a:t> repository and upload the 2 python script files named assignment1.py and assignement2.py.</a:t>
            </a:r>
          </a:p>
          <a:p>
            <a:pPr lvl="1"/>
            <a:r>
              <a:rPr lang="en-US" dirty="0"/>
              <a:t>Upload this slide’s content in the readme.md file for the “Day1Assignments” project.</a:t>
            </a:r>
          </a:p>
          <a:p>
            <a:pPr lvl="1"/>
            <a:r>
              <a:rPr lang="en-US" dirty="0"/>
              <a:t>Once done, share your </a:t>
            </a:r>
            <a:r>
              <a:rPr lang="en-US" dirty="0" err="1"/>
              <a:t>Github</a:t>
            </a:r>
            <a:r>
              <a:rPr lang="en-US" dirty="0"/>
              <a:t> project </a:t>
            </a:r>
            <a:r>
              <a:rPr lang="en-US" dirty="0" err="1"/>
              <a:t>url</a:t>
            </a:r>
            <a:r>
              <a:rPr lang="en-US" dirty="0"/>
              <a:t> for validation.</a:t>
            </a:r>
          </a:p>
        </p:txBody>
      </p:sp>
    </p:spTree>
    <p:extLst>
      <p:ext uri="{BB962C8B-B14F-4D97-AF65-F5344CB8AC3E}">
        <p14:creationId xmlns:p14="http://schemas.microsoft.com/office/powerpoint/2010/main" val="343013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8356" y="146756"/>
            <a:ext cx="9629422" cy="646331"/>
          </a:xfrm>
          <a:prstGeom prst="rect">
            <a:avLst/>
          </a:prstGeom>
          <a:noFill/>
        </p:spPr>
        <p:txBody>
          <a:bodyPr wrap="square" rtlCol="0">
            <a:spAutoFit/>
          </a:bodyPr>
          <a:lstStyle/>
          <a:p>
            <a:r>
              <a:rPr lang="en-US" dirty="0"/>
              <a:t>What is the buzz around AI, ML, Deep learning, Neural networks, Analytics. What do all of these areas mean?</a:t>
            </a:r>
          </a:p>
        </p:txBody>
      </p:sp>
      <p:sp>
        <p:nvSpPr>
          <p:cNvPr id="7" name="Rectangle 6"/>
          <p:cNvSpPr/>
          <p:nvPr/>
        </p:nvSpPr>
        <p:spPr>
          <a:xfrm>
            <a:off x="406401" y="707873"/>
            <a:ext cx="6096000" cy="3139321"/>
          </a:xfrm>
          <a:prstGeom prst="rect">
            <a:avLst/>
          </a:prstGeom>
        </p:spPr>
        <p:txBody>
          <a:bodyPr>
            <a:spAutoFit/>
          </a:bodyPr>
          <a:lstStyle/>
          <a:p>
            <a:r>
              <a:rPr lang="en-US" b="1" i="0" dirty="0">
                <a:solidFill>
                  <a:srgbClr val="222222"/>
                </a:solidFill>
                <a:effectLst/>
                <a:latin typeface="Arial" panose="020B0604020202020204" pitchFamily="34" charset="0"/>
              </a:rPr>
              <a:t>Artificial intelligence</a:t>
            </a:r>
            <a:r>
              <a:rPr lang="en-US" b="0" i="0" dirty="0">
                <a:solidFill>
                  <a:srgbClr val="222222"/>
                </a:solidFill>
                <a:effectLst/>
                <a:latin typeface="Arial" panose="020B0604020202020204" pitchFamily="34" charset="0"/>
              </a:rPr>
              <a:t> (</a:t>
            </a:r>
            <a:r>
              <a:rPr lang="en-US" b="1" i="0" dirty="0">
                <a:solidFill>
                  <a:srgbClr val="222222"/>
                </a:solidFill>
                <a:effectLst/>
                <a:latin typeface="Arial" panose="020B0604020202020204" pitchFamily="34" charset="0"/>
              </a:rPr>
              <a:t>AI</a:t>
            </a:r>
            <a:r>
              <a:rPr lang="en-US" b="0" i="0" dirty="0">
                <a:solidFill>
                  <a:srgbClr val="222222"/>
                </a:solidFill>
                <a:effectLst/>
                <a:latin typeface="Arial" panose="020B0604020202020204" pitchFamily="34" charset="0"/>
              </a:rPr>
              <a:t>, also </a:t>
            </a:r>
            <a:r>
              <a:rPr lang="en-US" b="1" i="0" dirty="0">
                <a:solidFill>
                  <a:srgbClr val="222222"/>
                </a:solidFill>
                <a:effectLst/>
                <a:latin typeface="Arial" panose="020B0604020202020204" pitchFamily="34" charset="0"/>
              </a:rPr>
              <a:t>machine intelligence</a:t>
            </a:r>
            <a:r>
              <a:rPr lang="en-US" b="0" i="0" dirty="0">
                <a:solidFill>
                  <a:srgbClr val="222222"/>
                </a:solidFill>
                <a:effectLst/>
                <a:latin typeface="Arial" panose="020B0604020202020204" pitchFamily="34" charset="0"/>
              </a:rPr>
              <a:t>, </a:t>
            </a:r>
            <a:r>
              <a:rPr lang="en-US" b="1" i="0" dirty="0">
                <a:solidFill>
                  <a:srgbClr val="222222"/>
                </a:solidFill>
                <a:effectLst/>
                <a:latin typeface="Arial" panose="020B0604020202020204" pitchFamily="34" charset="0"/>
              </a:rPr>
              <a:t>MI</a:t>
            </a:r>
            <a:r>
              <a:rPr lang="en-US" b="0" i="0" dirty="0">
                <a:solidFill>
                  <a:srgbClr val="222222"/>
                </a:solidFill>
                <a:effectLst/>
                <a:latin typeface="Arial" panose="020B0604020202020204" pitchFamily="34" charset="0"/>
              </a:rPr>
              <a:t>) is </a:t>
            </a:r>
            <a:r>
              <a:rPr lang="en-US" b="0" i="0" u="none" strike="noStrike" dirty="0">
                <a:solidFill>
                  <a:srgbClr val="0B0080"/>
                </a:solidFill>
                <a:effectLst/>
                <a:latin typeface="Arial" panose="020B0604020202020204" pitchFamily="34" charset="0"/>
                <a:hlinkClick r:id="rId2" tooltip="Intelligence"/>
              </a:rPr>
              <a:t>intelligence</a:t>
            </a:r>
            <a:r>
              <a:rPr lang="en-US" b="0" i="0" dirty="0">
                <a:solidFill>
                  <a:srgbClr val="222222"/>
                </a:solidFill>
                <a:effectLst/>
                <a:latin typeface="Arial" panose="020B0604020202020204" pitchFamily="34" charset="0"/>
              </a:rPr>
              <a:t> demonstrated by </a:t>
            </a:r>
            <a:r>
              <a:rPr lang="en-US" b="0" i="0" u="none" strike="noStrike" dirty="0">
                <a:solidFill>
                  <a:srgbClr val="0B0080"/>
                </a:solidFill>
                <a:effectLst/>
                <a:latin typeface="Arial" panose="020B0604020202020204" pitchFamily="34" charset="0"/>
                <a:hlinkClick r:id="rId3" tooltip="Machine"/>
              </a:rPr>
              <a:t>machines</a:t>
            </a:r>
            <a:r>
              <a:rPr lang="en-US" b="0" i="0" dirty="0">
                <a:solidFill>
                  <a:srgbClr val="222222"/>
                </a:solidFill>
                <a:effectLst/>
                <a:latin typeface="Arial" panose="020B0604020202020204" pitchFamily="34" charset="0"/>
              </a:rPr>
              <a:t>, in contrast to the </a:t>
            </a:r>
            <a:r>
              <a:rPr lang="en-US" b="1" i="0" dirty="0">
                <a:solidFill>
                  <a:srgbClr val="222222"/>
                </a:solidFill>
                <a:effectLst/>
                <a:latin typeface="Arial" panose="020B0604020202020204" pitchFamily="34" charset="0"/>
              </a:rPr>
              <a:t>natural intelligence</a:t>
            </a:r>
            <a:r>
              <a:rPr lang="en-US" b="0" i="0" dirty="0">
                <a:solidFill>
                  <a:srgbClr val="222222"/>
                </a:solidFill>
                <a:effectLst/>
                <a:latin typeface="Arial" panose="020B0604020202020204" pitchFamily="34" charset="0"/>
              </a:rPr>
              <a:t> (</a:t>
            </a:r>
            <a:r>
              <a:rPr lang="en-US" b="1" i="0" dirty="0">
                <a:solidFill>
                  <a:srgbClr val="222222"/>
                </a:solidFill>
                <a:effectLst/>
                <a:latin typeface="Arial" panose="020B0604020202020204" pitchFamily="34" charset="0"/>
              </a:rPr>
              <a:t>NI</a:t>
            </a:r>
            <a:r>
              <a:rPr lang="en-US" b="0" i="0" dirty="0">
                <a:solidFill>
                  <a:srgbClr val="222222"/>
                </a:solidFill>
                <a:effectLst/>
                <a:latin typeface="Arial" panose="020B0604020202020204" pitchFamily="34" charset="0"/>
              </a:rPr>
              <a:t>) displayed by humans and other animals. In </a:t>
            </a:r>
            <a:r>
              <a:rPr lang="en-US" b="0" i="0" u="none" strike="noStrike" dirty="0">
                <a:solidFill>
                  <a:srgbClr val="0B0080"/>
                </a:solidFill>
                <a:effectLst/>
                <a:latin typeface="Arial" panose="020B0604020202020204" pitchFamily="34" charset="0"/>
                <a:hlinkClick r:id="rId4" tooltip="Computer science"/>
              </a:rPr>
              <a:t>computer science</a:t>
            </a:r>
            <a:r>
              <a:rPr lang="en-US" b="0" i="0" dirty="0">
                <a:solidFill>
                  <a:srgbClr val="222222"/>
                </a:solidFill>
                <a:effectLst/>
                <a:latin typeface="Arial" panose="020B0604020202020204" pitchFamily="34" charset="0"/>
              </a:rPr>
              <a:t> AI research is defined as the study of "</a:t>
            </a:r>
            <a:r>
              <a:rPr lang="en-US" b="0" i="0" u="none" strike="noStrike" dirty="0">
                <a:solidFill>
                  <a:srgbClr val="0B0080"/>
                </a:solidFill>
                <a:effectLst/>
                <a:latin typeface="Arial" panose="020B0604020202020204" pitchFamily="34" charset="0"/>
                <a:hlinkClick r:id="rId5" tooltip="Intelligent agent"/>
              </a:rPr>
              <a:t>intelligent agents</a:t>
            </a:r>
            <a:r>
              <a:rPr lang="en-US" b="0" i="0" dirty="0">
                <a:solidFill>
                  <a:srgbClr val="222222"/>
                </a:solidFill>
                <a:effectLst/>
                <a:latin typeface="Arial" panose="020B0604020202020204" pitchFamily="34" charset="0"/>
              </a:rPr>
              <a:t>": any device that perceives its environment and takes actions that maximize its chance of successfully achieving its goals. Colloquially, the term "artificial intelligence" is applied when a machine mimics "cognitive" functions that humans associate with other </a:t>
            </a:r>
            <a:r>
              <a:rPr lang="en-US" b="0" i="0" u="none" strike="noStrike" dirty="0">
                <a:solidFill>
                  <a:srgbClr val="0B0080"/>
                </a:solidFill>
                <a:effectLst/>
                <a:latin typeface="Arial" panose="020B0604020202020204" pitchFamily="34" charset="0"/>
                <a:hlinkClick r:id="rId6" tooltip="Human mind"/>
              </a:rPr>
              <a:t>human minds</a:t>
            </a:r>
            <a:r>
              <a:rPr lang="en-US" b="0" i="0" dirty="0">
                <a:solidFill>
                  <a:srgbClr val="222222"/>
                </a:solidFill>
                <a:effectLst/>
                <a:latin typeface="Arial" panose="020B0604020202020204" pitchFamily="34" charset="0"/>
              </a:rPr>
              <a:t>, such as "learning" and "problem solving". ~Wiki</a:t>
            </a:r>
            <a:endParaRPr lang="en-US" dirty="0"/>
          </a:p>
        </p:txBody>
      </p:sp>
      <p:sp>
        <p:nvSpPr>
          <p:cNvPr id="8" name="Rectangle 7"/>
          <p:cNvSpPr/>
          <p:nvPr/>
        </p:nvSpPr>
        <p:spPr>
          <a:xfrm>
            <a:off x="6694311" y="565814"/>
            <a:ext cx="5283200" cy="1754326"/>
          </a:xfrm>
          <a:prstGeom prst="rect">
            <a:avLst/>
          </a:prstGeom>
        </p:spPr>
        <p:txBody>
          <a:bodyPr wrap="square">
            <a:spAutoFit/>
          </a:bodyPr>
          <a:lstStyle/>
          <a:p>
            <a:r>
              <a:rPr lang="en-US" b="1" i="0" dirty="0">
                <a:solidFill>
                  <a:srgbClr val="222222"/>
                </a:solidFill>
                <a:effectLst/>
                <a:latin typeface="Arial" panose="020B0604020202020204" pitchFamily="34" charset="0"/>
              </a:rPr>
              <a:t>Machine learning</a:t>
            </a:r>
            <a:r>
              <a:rPr lang="en-US" b="0" i="0" dirty="0">
                <a:solidFill>
                  <a:srgbClr val="222222"/>
                </a:solidFill>
                <a:effectLst/>
                <a:latin typeface="Arial" panose="020B0604020202020204" pitchFamily="34" charset="0"/>
              </a:rPr>
              <a:t> is a field of </a:t>
            </a:r>
            <a:r>
              <a:rPr lang="en-US" b="0" i="0" u="none" strike="noStrike" dirty="0">
                <a:solidFill>
                  <a:srgbClr val="0B0080"/>
                </a:solidFill>
                <a:effectLst/>
                <a:latin typeface="Arial" panose="020B0604020202020204" pitchFamily="34" charset="0"/>
                <a:hlinkClick r:id="rId4" tooltip="Computer science"/>
              </a:rPr>
              <a:t>computer science</a:t>
            </a:r>
            <a:r>
              <a:rPr lang="en-US" b="0" i="0" dirty="0">
                <a:solidFill>
                  <a:srgbClr val="222222"/>
                </a:solidFill>
                <a:effectLst/>
                <a:latin typeface="Arial" panose="020B0604020202020204" pitchFamily="34" charset="0"/>
              </a:rPr>
              <a:t> that often uses statistical techniques to give </a:t>
            </a:r>
            <a:r>
              <a:rPr lang="en-US" b="0" i="0" u="none" strike="noStrike" dirty="0">
                <a:solidFill>
                  <a:srgbClr val="0B0080"/>
                </a:solidFill>
                <a:effectLst/>
                <a:latin typeface="Arial" panose="020B0604020202020204" pitchFamily="34" charset="0"/>
                <a:hlinkClick r:id="rId7" tooltip="Computer"/>
              </a:rPr>
              <a:t>computers</a:t>
            </a:r>
            <a:r>
              <a:rPr lang="en-US" b="0" i="0" dirty="0">
                <a:solidFill>
                  <a:srgbClr val="222222"/>
                </a:solidFill>
                <a:effectLst/>
                <a:latin typeface="Arial" panose="020B0604020202020204" pitchFamily="34" charset="0"/>
              </a:rPr>
              <a:t> the ability to "learn" (i.e., progressively improve performance on a specific task) with </a:t>
            </a:r>
            <a:r>
              <a:rPr lang="en-US" b="0" i="0" u="none" strike="noStrike" dirty="0">
                <a:solidFill>
                  <a:srgbClr val="0B0080"/>
                </a:solidFill>
                <a:effectLst/>
                <a:latin typeface="Arial" panose="020B0604020202020204" pitchFamily="34" charset="0"/>
                <a:hlinkClick r:id="rId8" tooltip="Data"/>
              </a:rPr>
              <a:t>data</a:t>
            </a:r>
            <a:r>
              <a:rPr lang="en-US" b="0" i="0" dirty="0">
                <a:solidFill>
                  <a:srgbClr val="222222"/>
                </a:solidFill>
                <a:effectLst/>
                <a:latin typeface="Arial" panose="020B0604020202020204" pitchFamily="34" charset="0"/>
              </a:rPr>
              <a:t>, without being explicitly programmed. ~Wiki</a:t>
            </a:r>
            <a:endParaRPr lang="en-US" dirty="0"/>
          </a:p>
        </p:txBody>
      </p:sp>
      <p:sp>
        <p:nvSpPr>
          <p:cNvPr id="9" name="Rectangle 8"/>
          <p:cNvSpPr/>
          <p:nvPr/>
        </p:nvSpPr>
        <p:spPr>
          <a:xfrm>
            <a:off x="6694311" y="2218857"/>
            <a:ext cx="5497689" cy="2031325"/>
          </a:xfrm>
          <a:prstGeom prst="rect">
            <a:avLst/>
          </a:prstGeom>
        </p:spPr>
        <p:txBody>
          <a:bodyPr wrap="square">
            <a:spAutoFit/>
          </a:bodyPr>
          <a:lstStyle/>
          <a:p>
            <a:r>
              <a:rPr lang="en-US" b="1" i="0" dirty="0">
                <a:solidFill>
                  <a:srgbClr val="222222"/>
                </a:solidFill>
                <a:effectLst/>
                <a:latin typeface="Arial" panose="020B0604020202020204" pitchFamily="34" charset="0"/>
              </a:rPr>
              <a:t>Deep learning</a:t>
            </a:r>
            <a:r>
              <a:rPr lang="en-US" b="0" i="0" dirty="0">
                <a:solidFill>
                  <a:srgbClr val="222222"/>
                </a:solidFill>
                <a:effectLst/>
                <a:latin typeface="Arial" panose="020B0604020202020204" pitchFamily="34" charset="0"/>
              </a:rPr>
              <a:t> (also known as </a:t>
            </a:r>
            <a:r>
              <a:rPr lang="en-US" b="1" i="0" dirty="0">
                <a:solidFill>
                  <a:srgbClr val="222222"/>
                </a:solidFill>
                <a:effectLst/>
                <a:latin typeface="Arial" panose="020B0604020202020204" pitchFamily="34" charset="0"/>
              </a:rPr>
              <a:t>deep structured learning</a:t>
            </a:r>
            <a:r>
              <a:rPr lang="en-US" b="0" i="0" dirty="0">
                <a:solidFill>
                  <a:srgbClr val="222222"/>
                </a:solidFill>
                <a:effectLst/>
                <a:latin typeface="Arial" panose="020B0604020202020204" pitchFamily="34" charset="0"/>
              </a:rPr>
              <a:t> or </a:t>
            </a:r>
            <a:r>
              <a:rPr lang="en-US" b="1" i="0" dirty="0">
                <a:solidFill>
                  <a:srgbClr val="222222"/>
                </a:solidFill>
                <a:effectLst/>
                <a:latin typeface="Arial" panose="020B0604020202020204" pitchFamily="34" charset="0"/>
              </a:rPr>
              <a:t>hierarchical learning</a:t>
            </a:r>
            <a:r>
              <a:rPr lang="en-US" b="0" i="0" dirty="0">
                <a:solidFill>
                  <a:srgbClr val="222222"/>
                </a:solidFill>
                <a:effectLst/>
                <a:latin typeface="Arial" panose="020B0604020202020204" pitchFamily="34" charset="0"/>
              </a:rPr>
              <a:t>) is part of a broader family of </a:t>
            </a:r>
            <a:r>
              <a:rPr lang="en-US" b="0" i="0" u="none" strike="noStrike" dirty="0">
                <a:solidFill>
                  <a:srgbClr val="0B0080"/>
                </a:solidFill>
                <a:effectLst/>
                <a:latin typeface="Arial" panose="020B0604020202020204" pitchFamily="34" charset="0"/>
                <a:hlinkClick r:id="rId9" tooltip="Machine learning"/>
              </a:rPr>
              <a:t>machine learning</a:t>
            </a:r>
            <a:r>
              <a:rPr lang="en-US" b="0" i="0" dirty="0">
                <a:solidFill>
                  <a:srgbClr val="222222"/>
                </a:solidFill>
                <a:effectLst/>
                <a:latin typeface="Arial" panose="020B0604020202020204" pitchFamily="34" charset="0"/>
              </a:rPr>
              <a:t> methods based on </a:t>
            </a:r>
            <a:r>
              <a:rPr lang="en-US" b="0" i="0" u="none" strike="noStrike" dirty="0">
                <a:solidFill>
                  <a:srgbClr val="0B0080"/>
                </a:solidFill>
                <a:effectLst/>
                <a:latin typeface="Arial" panose="020B0604020202020204" pitchFamily="34" charset="0"/>
                <a:hlinkClick r:id="rId10" tooltip="Learning representation"/>
              </a:rPr>
              <a:t>learning data representations</a:t>
            </a:r>
            <a:r>
              <a:rPr lang="en-US" b="0" i="0" dirty="0">
                <a:solidFill>
                  <a:srgbClr val="222222"/>
                </a:solidFill>
                <a:effectLst/>
                <a:latin typeface="Arial" panose="020B0604020202020204" pitchFamily="34" charset="0"/>
              </a:rPr>
              <a:t>, as opposed to task-specific algorithms. Learning can be </a:t>
            </a:r>
            <a:r>
              <a:rPr lang="en-US" b="0" i="0" u="none" strike="noStrike" dirty="0">
                <a:solidFill>
                  <a:srgbClr val="0B0080"/>
                </a:solidFill>
                <a:effectLst/>
                <a:latin typeface="Arial" panose="020B0604020202020204" pitchFamily="34" charset="0"/>
                <a:hlinkClick r:id="rId11" tooltip="Supervised learning"/>
              </a:rPr>
              <a:t>supervised</a:t>
            </a:r>
            <a:r>
              <a:rPr lang="en-US" b="0" i="0" dirty="0">
                <a:solidFill>
                  <a:srgbClr val="222222"/>
                </a:solidFill>
                <a:effectLst/>
                <a:latin typeface="Arial" panose="020B0604020202020204" pitchFamily="34" charset="0"/>
              </a:rPr>
              <a:t>, </a:t>
            </a:r>
            <a:r>
              <a:rPr lang="en-US" b="0" i="0" u="none" strike="noStrike" dirty="0">
                <a:solidFill>
                  <a:srgbClr val="0B0080"/>
                </a:solidFill>
                <a:effectLst/>
                <a:latin typeface="Arial" panose="020B0604020202020204" pitchFamily="34" charset="0"/>
                <a:hlinkClick r:id="rId12" tooltip="Semi-supervised learning"/>
              </a:rPr>
              <a:t>semi-supervised</a:t>
            </a:r>
            <a:r>
              <a:rPr lang="en-US" b="0" i="0" dirty="0">
                <a:solidFill>
                  <a:srgbClr val="222222"/>
                </a:solidFill>
                <a:effectLst/>
                <a:latin typeface="Arial" panose="020B0604020202020204" pitchFamily="34" charset="0"/>
              </a:rPr>
              <a:t> or </a:t>
            </a:r>
            <a:r>
              <a:rPr lang="en-US" b="0" i="0" u="none" strike="noStrike" dirty="0">
                <a:solidFill>
                  <a:srgbClr val="0B0080"/>
                </a:solidFill>
                <a:effectLst/>
                <a:latin typeface="Arial" panose="020B0604020202020204" pitchFamily="34" charset="0"/>
                <a:hlinkClick r:id="rId13" tooltip="Unsupervised learning"/>
              </a:rPr>
              <a:t>unsupervised</a:t>
            </a:r>
            <a:r>
              <a:rPr lang="en-US" b="0" i="0" dirty="0">
                <a:solidFill>
                  <a:srgbClr val="222222"/>
                </a:solidFill>
                <a:effectLst/>
                <a:latin typeface="Arial" panose="020B0604020202020204" pitchFamily="34" charset="0"/>
              </a:rPr>
              <a:t>. ~Wiki</a:t>
            </a:r>
            <a:endParaRPr lang="en-US" dirty="0"/>
          </a:p>
        </p:txBody>
      </p:sp>
      <p:sp>
        <p:nvSpPr>
          <p:cNvPr id="10" name="Rectangle 9"/>
          <p:cNvSpPr/>
          <p:nvPr/>
        </p:nvSpPr>
        <p:spPr>
          <a:xfrm>
            <a:off x="6694311" y="4177121"/>
            <a:ext cx="5689600" cy="2585323"/>
          </a:xfrm>
          <a:prstGeom prst="rect">
            <a:avLst/>
          </a:prstGeom>
        </p:spPr>
        <p:txBody>
          <a:bodyPr wrap="square">
            <a:spAutoFit/>
          </a:bodyPr>
          <a:lstStyle/>
          <a:p>
            <a:r>
              <a:rPr lang="en-US" b="0" i="0" dirty="0">
                <a:solidFill>
                  <a:srgbClr val="222222"/>
                </a:solidFill>
                <a:effectLst/>
                <a:latin typeface="Arial" panose="020B0604020202020204" pitchFamily="34" charset="0"/>
              </a:rPr>
              <a:t>Deep learning architectures such as </a:t>
            </a:r>
            <a:r>
              <a:rPr lang="en-US" b="0" i="0" u="none" strike="noStrike" dirty="0">
                <a:solidFill>
                  <a:srgbClr val="0B0080"/>
                </a:solidFill>
                <a:effectLst/>
                <a:latin typeface="Arial" panose="020B0604020202020204" pitchFamily="34" charset="0"/>
                <a:hlinkClick r:id="rId14"/>
              </a:rPr>
              <a:t>deep neural networks</a:t>
            </a:r>
            <a:r>
              <a:rPr lang="en-US" b="0" i="0" dirty="0">
                <a:solidFill>
                  <a:srgbClr val="222222"/>
                </a:solidFill>
                <a:effectLst/>
                <a:latin typeface="Arial" panose="020B0604020202020204" pitchFamily="34" charset="0"/>
              </a:rPr>
              <a:t>, </a:t>
            </a:r>
            <a:r>
              <a:rPr lang="en-US" b="0" i="0" u="none" strike="noStrike" dirty="0">
                <a:solidFill>
                  <a:srgbClr val="0B0080"/>
                </a:solidFill>
                <a:effectLst/>
                <a:latin typeface="Arial" panose="020B0604020202020204" pitchFamily="34" charset="0"/>
                <a:hlinkClick r:id="rId15" tooltip="Deep belief network"/>
              </a:rPr>
              <a:t>deep belief networks</a:t>
            </a:r>
            <a:r>
              <a:rPr lang="en-US" b="0" i="0" dirty="0">
                <a:solidFill>
                  <a:srgbClr val="222222"/>
                </a:solidFill>
                <a:effectLst/>
                <a:latin typeface="Arial" panose="020B0604020202020204" pitchFamily="34" charset="0"/>
              </a:rPr>
              <a:t> and </a:t>
            </a:r>
            <a:r>
              <a:rPr lang="en-US" b="0" i="0" u="none" strike="noStrike" dirty="0">
                <a:solidFill>
                  <a:srgbClr val="0B0080"/>
                </a:solidFill>
                <a:effectLst/>
                <a:latin typeface="Arial" panose="020B0604020202020204" pitchFamily="34" charset="0"/>
                <a:hlinkClick r:id="rId16" tooltip="Recurrent neural networks"/>
              </a:rPr>
              <a:t>recurrent neural networks</a:t>
            </a:r>
            <a:r>
              <a:rPr lang="en-US" b="0" i="0" dirty="0">
                <a:solidFill>
                  <a:srgbClr val="222222"/>
                </a:solidFill>
                <a:effectLst/>
                <a:latin typeface="Arial" panose="020B0604020202020204" pitchFamily="34" charset="0"/>
              </a:rPr>
              <a:t> have been applied to fields including </a:t>
            </a:r>
            <a:r>
              <a:rPr lang="en-US" b="0" i="0" u="none" strike="noStrike" dirty="0">
                <a:solidFill>
                  <a:srgbClr val="0B0080"/>
                </a:solidFill>
                <a:effectLst/>
                <a:latin typeface="Arial" panose="020B0604020202020204" pitchFamily="34" charset="0"/>
                <a:hlinkClick r:id="rId17" tooltip="Computer vision"/>
              </a:rPr>
              <a:t>computer vision</a:t>
            </a:r>
            <a:r>
              <a:rPr lang="en-US" b="0" i="0" dirty="0">
                <a:solidFill>
                  <a:srgbClr val="222222"/>
                </a:solidFill>
                <a:effectLst/>
                <a:latin typeface="Arial" panose="020B0604020202020204" pitchFamily="34" charset="0"/>
              </a:rPr>
              <a:t>, </a:t>
            </a:r>
            <a:r>
              <a:rPr lang="en-US" b="0" i="0" u="none" strike="noStrike" dirty="0">
                <a:solidFill>
                  <a:srgbClr val="0B0080"/>
                </a:solidFill>
                <a:effectLst/>
                <a:latin typeface="Arial" panose="020B0604020202020204" pitchFamily="34" charset="0"/>
                <a:hlinkClick r:id="rId18" tooltip="Automatic speech recognition"/>
              </a:rPr>
              <a:t>speech recognition</a:t>
            </a:r>
            <a:r>
              <a:rPr lang="en-US" b="0" i="0" dirty="0">
                <a:solidFill>
                  <a:srgbClr val="222222"/>
                </a:solidFill>
                <a:effectLst/>
                <a:latin typeface="Arial" panose="020B0604020202020204" pitchFamily="34" charset="0"/>
              </a:rPr>
              <a:t>, </a:t>
            </a:r>
            <a:r>
              <a:rPr lang="en-US" b="0" i="0" u="none" strike="noStrike" dirty="0">
                <a:solidFill>
                  <a:srgbClr val="0B0080"/>
                </a:solidFill>
                <a:effectLst/>
                <a:latin typeface="Arial" panose="020B0604020202020204" pitchFamily="34" charset="0"/>
                <a:hlinkClick r:id="rId19" tooltip="Natural language processing"/>
              </a:rPr>
              <a:t>natural language processing</a:t>
            </a:r>
            <a:r>
              <a:rPr lang="en-US" b="0" i="0" dirty="0">
                <a:solidFill>
                  <a:srgbClr val="222222"/>
                </a:solidFill>
                <a:effectLst/>
                <a:latin typeface="Arial" panose="020B0604020202020204" pitchFamily="34" charset="0"/>
              </a:rPr>
              <a:t>, audio recognition, social network filtering, </a:t>
            </a:r>
            <a:r>
              <a:rPr lang="en-US" b="0" i="0" u="none" strike="noStrike" dirty="0">
                <a:solidFill>
                  <a:srgbClr val="0B0080"/>
                </a:solidFill>
                <a:effectLst/>
                <a:latin typeface="Arial" panose="020B0604020202020204" pitchFamily="34" charset="0"/>
                <a:hlinkClick r:id="rId20" tooltip="Machine translation"/>
              </a:rPr>
              <a:t>machine translation</a:t>
            </a:r>
            <a:r>
              <a:rPr lang="en-US" b="0" i="0" dirty="0">
                <a:solidFill>
                  <a:srgbClr val="222222"/>
                </a:solidFill>
                <a:effectLst/>
                <a:latin typeface="Arial" panose="020B0604020202020204" pitchFamily="34" charset="0"/>
              </a:rPr>
              <a:t>, </a:t>
            </a:r>
            <a:r>
              <a:rPr lang="en-US" b="0" i="0" u="none" strike="noStrike" dirty="0">
                <a:solidFill>
                  <a:srgbClr val="0B0080"/>
                </a:solidFill>
                <a:effectLst/>
                <a:latin typeface="Arial" panose="020B0604020202020204" pitchFamily="34" charset="0"/>
                <a:hlinkClick r:id="rId21" tooltip="Bioinformatics"/>
              </a:rPr>
              <a:t>bioinformatics</a:t>
            </a:r>
            <a:r>
              <a:rPr lang="en-US" b="0" i="0" dirty="0">
                <a:solidFill>
                  <a:srgbClr val="222222"/>
                </a:solidFill>
                <a:effectLst/>
                <a:latin typeface="Arial" panose="020B0604020202020204" pitchFamily="34" charset="0"/>
              </a:rPr>
              <a:t> and </a:t>
            </a:r>
            <a:r>
              <a:rPr lang="en-US" b="0" i="0" u="none" strike="noStrike" dirty="0">
                <a:solidFill>
                  <a:srgbClr val="0B0080"/>
                </a:solidFill>
                <a:effectLst/>
                <a:latin typeface="Arial" panose="020B0604020202020204" pitchFamily="34" charset="0"/>
                <a:hlinkClick r:id="rId22" tooltip="Drug design"/>
              </a:rPr>
              <a:t>drug design</a:t>
            </a:r>
            <a:r>
              <a:rPr lang="en-US" b="0" i="0" dirty="0">
                <a:solidFill>
                  <a:srgbClr val="222222"/>
                </a:solidFill>
                <a:effectLst/>
                <a:latin typeface="Arial" panose="020B0604020202020204" pitchFamily="34" charset="0"/>
              </a:rPr>
              <a:t>, where they have produced results comparable to and in some cases superior to human experts. ~Wiki</a:t>
            </a:r>
            <a:endParaRPr lang="en-US" dirty="0"/>
          </a:p>
        </p:txBody>
      </p:sp>
      <p:sp>
        <p:nvSpPr>
          <p:cNvPr id="13" name="Rectangle 12"/>
          <p:cNvSpPr/>
          <p:nvPr/>
        </p:nvSpPr>
        <p:spPr>
          <a:xfrm>
            <a:off x="406401" y="4408311"/>
            <a:ext cx="5283200" cy="2031325"/>
          </a:xfrm>
          <a:prstGeom prst="rect">
            <a:avLst/>
          </a:prstGeom>
        </p:spPr>
        <p:txBody>
          <a:bodyPr wrap="square">
            <a:spAutoFit/>
          </a:bodyPr>
          <a:lstStyle/>
          <a:p>
            <a:r>
              <a:rPr lang="en-US" b="1" i="0" dirty="0">
                <a:solidFill>
                  <a:srgbClr val="222222"/>
                </a:solidFill>
                <a:effectLst/>
                <a:latin typeface="Arial" panose="020B0604020202020204" pitchFamily="34" charset="0"/>
              </a:rPr>
              <a:t>Artificial neural networks</a:t>
            </a:r>
            <a:r>
              <a:rPr lang="en-US" b="0" i="0" dirty="0">
                <a:solidFill>
                  <a:srgbClr val="222222"/>
                </a:solidFill>
                <a:effectLst/>
                <a:latin typeface="Arial" panose="020B0604020202020204" pitchFamily="34" charset="0"/>
              </a:rPr>
              <a:t> (</a:t>
            </a:r>
            <a:r>
              <a:rPr lang="en-US" b="1" i="0" dirty="0">
                <a:solidFill>
                  <a:srgbClr val="222222"/>
                </a:solidFill>
                <a:effectLst/>
                <a:latin typeface="Arial" panose="020B0604020202020204" pitchFamily="34" charset="0"/>
              </a:rPr>
              <a:t>ANNs</a:t>
            </a:r>
            <a:r>
              <a:rPr lang="en-US" b="0" i="0" dirty="0">
                <a:solidFill>
                  <a:srgbClr val="222222"/>
                </a:solidFill>
                <a:effectLst/>
                <a:latin typeface="Arial" panose="020B0604020202020204" pitchFamily="34" charset="0"/>
              </a:rPr>
              <a:t>) or </a:t>
            </a:r>
            <a:r>
              <a:rPr lang="en-US" b="1" i="0" u="none" strike="noStrike" dirty="0">
                <a:solidFill>
                  <a:srgbClr val="0B0080"/>
                </a:solidFill>
                <a:effectLst/>
                <a:latin typeface="Arial" panose="020B0604020202020204" pitchFamily="34" charset="0"/>
                <a:hlinkClick r:id="rId23" tooltip="Connectionism"/>
              </a:rPr>
              <a:t>connectionist</a:t>
            </a:r>
            <a:r>
              <a:rPr lang="en-US" b="1" i="0" dirty="0">
                <a:solidFill>
                  <a:srgbClr val="222222"/>
                </a:solidFill>
                <a:effectLst/>
                <a:latin typeface="Arial" panose="020B0604020202020204" pitchFamily="34" charset="0"/>
              </a:rPr>
              <a:t> systems</a:t>
            </a:r>
            <a:r>
              <a:rPr lang="en-US" b="0" i="0" dirty="0">
                <a:solidFill>
                  <a:srgbClr val="222222"/>
                </a:solidFill>
                <a:effectLst/>
                <a:latin typeface="Arial" panose="020B0604020202020204" pitchFamily="34" charset="0"/>
              </a:rPr>
              <a:t> are computing systems vaguely inspired by the </a:t>
            </a:r>
            <a:r>
              <a:rPr lang="en-US" b="0" i="0" u="none" strike="noStrike" dirty="0">
                <a:solidFill>
                  <a:srgbClr val="0B0080"/>
                </a:solidFill>
                <a:effectLst/>
                <a:latin typeface="Arial" panose="020B0604020202020204" pitchFamily="34" charset="0"/>
                <a:hlinkClick r:id="rId24" tooltip="Biological neural network"/>
              </a:rPr>
              <a:t>biological neural networks</a:t>
            </a:r>
            <a:r>
              <a:rPr lang="en-US" b="0" i="0" dirty="0">
                <a:solidFill>
                  <a:srgbClr val="222222"/>
                </a:solidFill>
                <a:effectLst/>
                <a:latin typeface="Arial" panose="020B0604020202020204" pitchFamily="34" charset="0"/>
              </a:rPr>
              <a:t> that constitute animal </a:t>
            </a:r>
            <a:r>
              <a:rPr lang="en-US" b="0" i="0" u="none" strike="noStrike" dirty="0">
                <a:solidFill>
                  <a:srgbClr val="0B0080"/>
                </a:solidFill>
                <a:effectLst/>
                <a:latin typeface="Arial" panose="020B0604020202020204" pitchFamily="34" charset="0"/>
                <a:hlinkClick r:id="rId25" tooltip="Brain"/>
              </a:rPr>
              <a:t>brains</a:t>
            </a:r>
            <a:r>
              <a:rPr lang="en-US" b="0" i="0" dirty="0">
                <a:solidFill>
                  <a:srgbClr val="222222"/>
                </a:solidFill>
                <a:effectLst/>
                <a:latin typeface="Arial" panose="020B0604020202020204" pitchFamily="34" charset="0"/>
              </a:rPr>
              <a:t>.</a:t>
            </a:r>
            <a:r>
              <a:rPr lang="en-US" b="0" i="0" u="none" strike="noStrike" baseline="30000" dirty="0">
                <a:solidFill>
                  <a:srgbClr val="0B0080"/>
                </a:solidFill>
                <a:effectLst/>
                <a:latin typeface="Arial" panose="020B0604020202020204" pitchFamily="34" charset="0"/>
              </a:rPr>
              <a:t> </a:t>
            </a:r>
            <a:r>
              <a:rPr lang="en-US" b="0" i="0" dirty="0">
                <a:solidFill>
                  <a:srgbClr val="222222"/>
                </a:solidFill>
                <a:effectLst/>
                <a:latin typeface="Arial" panose="020B0604020202020204" pitchFamily="34" charset="0"/>
              </a:rPr>
              <a:t>Such systems "learn" to perform tasks by considering examples, generally without being programmed with any task-specific rules. ~Wiki</a:t>
            </a:r>
            <a:endParaRPr lang="en-US" dirty="0"/>
          </a:p>
        </p:txBody>
      </p:sp>
      <p:pic>
        <p:nvPicPr>
          <p:cNvPr id="2050" name="Picture 2" descr="Portal-puzzle.svg"/>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0" y="0"/>
            <a:ext cx="152400" cy="13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282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8044" y="79022"/>
            <a:ext cx="8782756" cy="369332"/>
          </a:xfrm>
          <a:prstGeom prst="rect">
            <a:avLst/>
          </a:prstGeom>
          <a:noFill/>
        </p:spPr>
        <p:txBody>
          <a:bodyPr wrap="square" rtlCol="0">
            <a:spAutoFit/>
          </a:bodyPr>
          <a:lstStyle/>
          <a:p>
            <a:r>
              <a:rPr lang="en-US" dirty="0"/>
              <a:t>What is supervised vs unsupervised learning ? What is regression and classification ?</a:t>
            </a:r>
          </a:p>
        </p:txBody>
      </p:sp>
      <p:sp>
        <p:nvSpPr>
          <p:cNvPr id="3" name="Rectangle 2"/>
          <p:cNvSpPr/>
          <p:nvPr/>
        </p:nvSpPr>
        <p:spPr>
          <a:xfrm>
            <a:off x="158044" y="833735"/>
            <a:ext cx="6096000" cy="923330"/>
          </a:xfrm>
          <a:prstGeom prst="rect">
            <a:avLst/>
          </a:prstGeom>
        </p:spPr>
        <p:txBody>
          <a:bodyPr>
            <a:spAutoFit/>
          </a:bodyPr>
          <a:lstStyle/>
          <a:p>
            <a:r>
              <a:rPr lang="en-US" b="1" i="0" dirty="0">
                <a:solidFill>
                  <a:srgbClr val="222222"/>
                </a:solidFill>
                <a:effectLst/>
                <a:latin typeface="Arial" panose="020B0604020202020204" pitchFamily="34" charset="0"/>
              </a:rPr>
              <a:t>Supervised learning</a:t>
            </a:r>
            <a:r>
              <a:rPr lang="en-US" b="0" i="0" dirty="0">
                <a:solidFill>
                  <a:srgbClr val="222222"/>
                </a:solidFill>
                <a:effectLst/>
                <a:latin typeface="Arial" panose="020B0604020202020204" pitchFamily="34" charset="0"/>
              </a:rPr>
              <a:t> is the </a:t>
            </a:r>
            <a:r>
              <a:rPr lang="en-US" b="0" i="0" u="none" strike="noStrike" dirty="0">
                <a:solidFill>
                  <a:srgbClr val="0B0080"/>
                </a:solidFill>
                <a:effectLst/>
                <a:latin typeface="Arial" panose="020B0604020202020204" pitchFamily="34" charset="0"/>
                <a:hlinkClick r:id="rId2" tooltip="Machine learning"/>
              </a:rPr>
              <a:t>machine learning</a:t>
            </a:r>
            <a:r>
              <a:rPr lang="en-US" b="0" i="0" dirty="0">
                <a:solidFill>
                  <a:srgbClr val="222222"/>
                </a:solidFill>
                <a:effectLst/>
                <a:latin typeface="Arial" panose="020B0604020202020204" pitchFamily="34" charset="0"/>
              </a:rPr>
              <a:t> task of learning a function that maps an input to an output based on example input-output pairs.</a:t>
            </a:r>
            <a:endParaRPr lang="en-US" dirty="0"/>
          </a:p>
        </p:txBody>
      </p:sp>
      <p:sp>
        <p:nvSpPr>
          <p:cNvPr id="4" name="Rectangle 3"/>
          <p:cNvSpPr/>
          <p:nvPr/>
        </p:nvSpPr>
        <p:spPr>
          <a:xfrm>
            <a:off x="6254044" y="833735"/>
            <a:ext cx="6096000" cy="2585323"/>
          </a:xfrm>
          <a:prstGeom prst="rect">
            <a:avLst/>
          </a:prstGeom>
        </p:spPr>
        <p:txBody>
          <a:bodyPr>
            <a:spAutoFit/>
          </a:bodyPr>
          <a:lstStyle/>
          <a:p>
            <a:r>
              <a:rPr lang="en-US" b="1" i="0" dirty="0">
                <a:solidFill>
                  <a:srgbClr val="222222"/>
                </a:solidFill>
                <a:effectLst/>
                <a:latin typeface="Arial" panose="020B0604020202020204" pitchFamily="34" charset="0"/>
              </a:rPr>
              <a:t>Unsupervised machine learning</a:t>
            </a:r>
            <a:r>
              <a:rPr lang="en-US" b="0" i="0" dirty="0">
                <a:solidFill>
                  <a:srgbClr val="222222"/>
                </a:solidFill>
                <a:effectLst/>
                <a:latin typeface="Arial" panose="020B0604020202020204" pitchFamily="34" charset="0"/>
              </a:rPr>
              <a:t> is the </a:t>
            </a:r>
            <a:r>
              <a:rPr lang="en-US" b="0" i="0" u="none" strike="noStrike" dirty="0">
                <a:solidFill>
                  <a:srgbClr val="0B0080"/>
                </a:solidFill>
                <a:effectLst/>
                <a:latin typeface="Arial" panose="020B0604020202020204" pitchFamily="34" charset="0"/>
                <a:hlinkClick r:id="rId2" tooltip="Machine learning"/>
              </a:rPr>
              <a:t>machine learning</a:t>
            </a:r>
            <a:r>
              <a:rPr lang="en-US" b="0" i="0" dirty="0">
                <a:solidFill>
                  <a:srgbClr val="222222"/>
                </a:solidFill>
                <a:effectLst/>
                <a:latin typeface="Arial" panose="020B0604020202020204" pitchFamily="34" charset="0"/>
              </a:rPr>
              <a:t> task of inferring a function to describe hidden structure from "unlabeled" data (a classification or categorization is not included in the observations). Since the examples given to the learner are unlabeled, there is no evaluation of the accuracy of the structure that is output by the relevant algorithm—which is one way of distinguishing unsupervised learning from </a:t>
            </a:r>
            <a:r>
              <a:rPr lang="en-US" b="0" i="0" u="none" strike="noStrike" dirty="0">
                <a:solidFill>
                  <a:srgbClr val="0B0080"/>
                </a:solidFill>
                <a:effectLst/>
                <a:latin typeface="Arial" panose="020B0604020202020204" pitchFamily="34" charset="0"/>
                <a:hlinkClick r:id="rId3" tooltip="Supervised learning"/>
              </a:rPr>
              <a:t>supervised learning</a:t>
            </a:r>
            <a:r>
              <a:rPr lang="en-US" b="0" i="0" dirty="0">
                <a:solidFill>
                  <a:srgbClr val="222222"/>
                </a:solidFill>
                <a:effectLst/>
                <a:latin typeface="Arial" panose="020B0604020202020204" pitchFamily="34" charset="0"/>
              </a:rPr>
              <a:t> and </a:t>
            </a:r>
            <a:r>
              <a:rPr lang="en-US" b="0" i="0" u="none" strike="noStrike" dirty="0">
                <a:solidFill>
                  <a:srgbClr val="0B0080"/>
                </a:solidFill>
                <a:effectLst/>
                <a:latin typeface="Arial" panose="020B0604020202020204" pitchFamily="34" charset="0"/>
                <a:hlinkClick r:id="rId4" tooltip="Reinforcement learning"/>
              </a:rPr>
              <a:t>reinforcement learning</a:t>
            </a:r>
            <a:r>
              <a:rPr lang="en-US" b="0" i="0" dirty="0">
                <a:solidFill>
                  <a:srgbClr val="222222"/>
                </a:solidFill>
                <a:effectLst/>
                <a:latin typeface="Arial" panose="020B0604020202020204" pitchFamily="34" charset="0"/>
              </a:rPr>
              <a:t>.</a:t>
            </a:r>
            <a:endParaRPr lang="en-US" dirty="0"/>
          </a:p>
        </p:txBody>
      </p:sp>
      <p:sp>
        <p:nvSpPr>
          <p:cNvPr id="5" name="Rectangle 4"/>
          <p:cNvSpPr/>
          <p:nvPr/>
        </p:nvSpPr>
        <p:spPr>
          <a:xfrm>
            <a:off x="158044" y="1757065"/>
            <a:ext cx="6096000" cy="1477328"/>
          </a:xfrm>
          <a:prstGeom prst="rect">
            <a:avLst/>
          </a:prstGeom>
        </p:spPr>
        <p:txBody>
          <a:bodyPr>
            <a:spAutoFit/>
          </a:bodyPr>
          <a:lstStyle/>
          <a:p>
            <a:r>
              <a:rPr lang="en-US" b="1" i="0" dirty="0">
                <a:solidFill>
                  <a:srgbClr val="222222"/>
                </a:solidFill>
                <a:effectLst/>
                <a:latin typeface="Arial" panose="020B0604020202020204" pitchFamily="34" charset="0"/>
              </a:rPr>
              <a:t>Reinforcement learning</a:t>
            </a:r>
            <a:r>
              <a:rPr lang="en-US" b="0" i="0" dirty="0">
                <a:solidFill>
                  <a:srgbClr val="222222"/>
                </a:solidFill>
                <a:effectLst/>
                <a:latin typeface="Arial" panose="020B0604020202020204" pitchFamily="34" charset="0"/>
              </a:rPr>
              <a:t> (</a:t>
            </a:r>
            <a:r>
              <a:rPr lang="en-US" b="1" i="0" dirty="0">
                <a:solidFill>
                  <a:srgbClr val="222222"/>
                </a:solidFill>
                <a:effectLst/>
                <a:latin typeface="Arial" panose="020B0604020202020204" pitchFamily="34" charset="0"/>
              </a:rPr>
              <a:t>RL</a:t>
            </a:r>
            <a:r>
              <a:rPr lang="en-US" b="0" i="0" dirty="0">
                <a:solidFill>
                  <a:srgbClr val="222222"/>
                </a:solidFill>
                <a:effectLst/>
                <a:latin typeface="Arial" panose="020B0604020202020204" pitchFamily="34" charset="0"/>
              </a:rPr>
              <a:t>) is an area of </a:t>
            </a:r>
            <a:r>
              <a:rPr lang="en-US" b="0" i="0" u="none" strike="noStrike" dirty="0">
                <a:solidFill>
                  <a:srgbClr val="0B0080"/>
                </a:solidFill>
                <a:effectLst/>
                <a:latin typeface="Arial" panose="020B0604020202020204" pitchFamily="34" charset="0"/>
                <a:hlinkClick r:id="rId2" tooltip="Machine learning"/>
              </a:rPr>
              <a:t>machine learning</a:t>
            </a:r>
            <a:r>
              <a:rPr lang="en-US" b="0" i="0" dirty="0">
                <a:solidFill>
                  <a:srgbClr val="222222"/>
                </a:solidFill>
                <a:effectLst/>
                <a:latin typeface="Arial" panose="020B0604020202020204" pitchFamily="34" charset="0"/>
              </a:rPr>
              <a:t> inspired by </a:t>
            </a:r>
            <a:r>
              <a:rPr lang="en-US" b="0" i="0" u="none" strike="noStrike" dirty="0" err="1">
                <a:solidFill>
                  <a:srgbClr val="0B0080"/>
                </a:solidFill>
                <a:effectLst/>
                <a:latin typeface="Arial" panose="020B0604020202020204" pitchFamily="34" charset="0"/>
                <a:hlinkClick r:id="rId5" tooltip="Behaviorism"/>
              </a:rPr>
              <a:t>behaviourist</a:t>
            </a:r>
            <a:r>
              <a:rPr lang="en-US" b="0" i="0" u="none" strike="noStrike" dirty="0">
                <a:solidFill>
                  <a:srgbClr val="0B0080"/>
                </a:solidFill>
                <a:effectLst/>
                <a:latin typeface="Arial" panose="020B0604020202020204" pitchFamily="34" charset="0"/>
                <a:hlinkClick r:id="rId5" tooltip="Behaviorism"/>
              </a:rPr>
              <a:t> psychology</a:t>
            </a:r>
            <a:r>
              <a:rPr lang="en-US" b="0" i="0" dirty="0">
                <a:solidFill>
                  <a:srgbClr val="222222"/>
                </a:solidFill>
                <a:effectLst/>
                <a:latin typeface="Arial" panose="020B0604020202020204" pitchFamily="34" charset="0"/>
              </a:rPr>
              <a:t>, concerned with how </a:t>
            </a:r>
            <a:r>
              <a:rPr lang="en-US" b="0" i="0" u="none" strike="noStrike" dirty="0">
                <a:solidFill>
                  <a:srgbClr val="0B0080"/>
                </a:solidFill>
                <a:effectLst/>
                <a:latin typeface="Arial" panose="020B0604020202020204" pitchFamily="34" charset="0"/>
                <a:hlinkClick r:id="rId6" tooltip="Software agent"/>
              </a:rPr>
              <a:t>software agents</a:t>
            </a:r>
            <a:r>
              <a:rPr lang="en-US" b="0" i="0" dirty="0">
                <a:solidFill>
                  <a:srgbClr val="222222"/>
                </a:solidFill>
                <a:effectLst/>
                <a:latin typeface="Arial" panose="020B0604020202020204" pitchFamily="34" charset="0"/>
              </a:rPr>
              <a:t> ought to take </a:t>
            </a:r>
            <a:r>
              <a:rPr lang="en-US" b="0" i="1" u="none" strike="noStrike" dirty="0">
                <a:solidFill>
                  <a:srgbClr val="0B0080"/>
                </a:solidFill>
                <a:effectLst/>
                <a:latin typeface="Arial" panose="020B0604020202020204" pitchFamily="34" charset="0"/>
                <a:hlinkClick r:id="rId7" tooltip="Action selection"/>
              </a:rPr>
              <a:t>actions</a:t>
            </a:r>
            <a:r>
              <a:rPr lang="en-US" b="0" i="0" dirty="0">
                <a:solidFill>
                  <a:srgbClr val="222222"/>
                </a:solidFill>
                <a:effectLst/>
                <a:latin typeface="Arial" panose="020B0604020202020204" pitchFamily="34" charset="0"/>
              </a:rPr>
              <a:t> in an </a:t>
            </a:r>
            <a:r>
              <a:rPr lang="en-US" b="0" i="1" dirty="0">
                <a:solidFill>
                  <a:srgbClr val="222222"/>
                </a:solidFill>
                <a:effectLst/>
                <a:latin typeface="Arial" panose="020B0604020202020204" pitchFamily="34" charset="0"/>
              </a:rPr>
              <a:t>environment</a:t>
            </a:r>
            <a:r>
              <a:rPr lang="en-US" b="0" i="0" dirty="0">
                <a:solidFill>
                  <a:srgbClr val="222222"/>
                </a:solidFill>
                <a:effectLst/>
                <a:latin typeface="Arial" panose="020B0604020202020204" pitchFamily="34" charset="0"/>
              </a:rPr>
              <a:t> so as to maximize some notion of cumulative </a:t>
            </a:r>
            <a:r>
              <a:rPr lang="en-US" b="0" i="1" dirty="0">
                <a:solidFill>
                  <a:srgbClr val="222222"/>
                </a:solidFill>
                <a:effectLst/>
                <a:latin typeface="Arial" panose="020B0604020202020204" pitchFamily="34" charset="0"/>
              </a:rPr>
              <a:t>reward</a:t>
            </a:r>
            <a:r>
              <a:rPr lang="en-US" b="0" i="0" dirty="0">
                <a:solidFill>
                  <a:srgbClr val="222222"/>
                </a:solidFill>
                <a:effectLst/>
                <a:latin typeface="Arial" panose="020B0604020202020204" pitchFamily="34" charset="0"/>
              </a:rPr>
              <a:t>. [E-2-ERN/DRL]</a:t>
            </a:r>
            <a:endParaRPr lang="en-US" dirty="0"/>
          </a:p>
        </p:txBody>
      </p:sp>
      <p:sp>
        <p:nvSpPr>
          <p:cNvPr id="6" name="Rectangle 5"/>
          <p:cNvSpPr/>
          <p:nvPr/>
        </p:nvSpPr>
        <p:spPr>
          <a:xfrm>
            <a:off x="158044" y="3419058"/>
            <a:ext cx="6096000" cy="3139321"/>
          </a:xfrm>
          <a:prstGeom prst="rect">
            <a:avLst/>
          </a:prstGeom>
        </p:spPr>
        <p:txBody>
          <a:bodyPr>
            <a:spAutoFit/>
          </a:bodyPr>
          <a:lstStyle/>
          <a:p>
            <a:r>
              <a:rPr lang="en-US" b="0" i="0" dirty="0">
                <a:solidFill>
                  <a:srgbClr val="222222"/>
                </a:solidFill>
                <a:effectLst/>
                <a:latin typeface="Arial" panose="020B0604020202020204" pitchFamily="34" charset="0"/>
              </a:rPr>
              <a:t>In </a:t>
            </a:r>
            <a:r>
              <a:rPr lang="en-US" b="0" i="0" u="none" strike="noStrike" dirty="0">
                <a:solidFill>
                  <a:srgbClr val="0B0080"/>
                </a:solidFill>
                <a:effectLst/>
                <a:latin typeface="Arial" panose="020B0604020202020204" pitchFamily="34" charset="0"/>
                <a:hlinkClick r:id="rId8" tooltip="Statistical model"/>
              </a:rPr>
              <a:t>statistical modeling</a:t>
            </a:r>
            <a:r>
              <a:rPr lang="en-US" b="0" i="0" dirty="0">
                <a:solidFill>
                  <a:srgbClr val="222222"/>
                </a:solidFill>
                <a:effectLst/>
                <a:latin typeface="Arial" panose="020B0604020202020204" pitchFamily="34" charset="0"/>
              </a:rPr>
              <a:t>, </a:t>
            </a:r>
            <a:r>
              <a:rPr lang="en-US" b="1" i="0" dirty="0">
                <a:solidFill>
                  <a:srgbClr val="222222"/>
                </a:solidFill>
                <a:effectLst/>
                <a:latin typeface="Arial" panose="020B0604020202020204" pitchFamily="34" charset="0"/>
              </a:rPr>
              <a:t>regression analysis</a:t>
            </a:r>
            <a:r>
              <a:rPr lang="en-US" b="0" i="0" dirty="0">
                <a:solidFill>
                  <a:srgbClr val="222222"/>
                </a:solidFill>
                <a:effectLst/>
                <a:latin typeface="Arial" panose="020B0604020202020204" pitchFamily="34" charset="0"/>
              </a:rPr>
              <a:t> is a set of statistical processes for </a:t>
            </a:r>
            <a:r>
              <a:rPr lang="en-US" b="0" i="0" u="none" strike="noStrike" dirty="0">
                <a:solidFill>
                  <a:srgbClr val="0B0080"/>
                </a:solidFill>
                <a:effectLst/>
                <a:latin typeface="Arial" panose="020B0604020202020204" pitchFamily="34" charset="0"/>
                <a:hlinkClick r:id="rId9" tooltip="Estimation theory"/>
              </a:rPr>
              <a:t>estimating</a:t>
            </a:r>
            <a:r>
              <a:rPr lang="en-US" b="0" i="0" dirty="0">
                <a:solidFill>
                  <a:srgbClr val="222222"/>
                </a:solidFill>
                <a:effectLst/>
                <a:latin typeface="Arial" panose="020B0604020202020204" pitchFamily="34" charset="0"/>
              </a:rPr>
              <a:t> the relationships among variables. It includes many techniques for modeling and analyzing several variables, when the focus is on the relationship between a </a:t>
            </a:r>
            <a:r>
              <a:rPr lang="en-US" b="0" i="0" u="none" strike="noStrike" dirty="0">
                <a:solidFill>
                  <a:srgbClr val="0B0080"/>
                </a:solidFill>
                <a:effectLst/>
                <a:latin typeface="Arial" panose="020B0604020202020204" pitchFamily="34" charset="0"/>
                <a:hlinkClick r:id="rId10" tooltip="Dependent variable"/>
              </a:rPr>
              <a:t>dependent variable</a:t>
            </a:r>
            <a:r>
              <a:rPr lang="en-US" b="0" i="0" dirty="0">
                <a:solidFill>
                  <a:srgbClr val="222222"/>
                </a:solidFill>
                <a:effectLst/>
                <a:latin typeface="Arial" panose="020B0604020202020204" pitchFamily="34" charset="0"/>
              </a:rPr>
              <a:t> and one or more </a:t>
            </a:r>
            <a:r>
              <a:rPr lang="en-US" b="0" i="0" u="none" strike="noStrike" dirty="0">
                <a:solidFill>
                  <a:srgbClr val="0B0080"/>
                </a:solidFill>
                <a:effectLst/>
                <a:latin typeface="Arial" panose="020B0604020202020204" pitchFamily="34" charset="0"/>
                <a:hlinkClick r:id="rId11" tooltip="Independent variable"/>
              </a:rPr>
              <a:t>independent variables</a:t>
            </a:r>
            <a:r>
              <a:rPr lang="en-US" b="0" i="0" dirty="0">
                <a:solidFill>
                  <a:srgbClr val="222222"/>
                </a:solidFill>
                <a:effectLst/>
                <a:latin typeface="Arial" panose="020B0604020202020204" pitchFamily="34" charset="0"/>
              </a:rPr>
              <a:t> (or 'predictors'). More specifically, regression analysis helps one understand how the typical value of the dependent variable (or 'criterion variable') changes when any one of the independent variables is varied, while the other independent variables are held fixed.</a:t>
            </a:r>
            <a:endParaRPr lang="en-US" dirty="0"/>
          </a:p>
        </p:txBody>
      </p:sp>
      <p:sp>
        <p:nvSpPr>
          <p:cNvPr id="7" name="Rectangle 6"/>
          <p:cNvSpPr/>
          <p:nvPr/>
        </p:nvSpPr>
        <p:spPr>
          <a:xfrm>
            <a:off x="6254044" y="3613537"/>
            <a:ext cx="5937956" cy="3139321"/>
          </a:xfrm>
          <a:prstGeom prst="rect">
            <a:avLst/>
          </a:prstGeom>
        </p:spPr>
        <p:txBody>
          <a:bodyPr wrap="square">
            <a:spAutoFit/>
          </a:bodyPr>
          <a:lstStyle/>
          <a:p>
            <a:r>
              <a:rPr lang="en-US" b="0" i="0" dirty="0">
                <a:solidFill>
                  <a:srgbClr val="222222"/>
                </a:solidFill>
                <a:effectLst/>
                <a:latin typeface="Arial" panose="020B0604020202020204" pitchFamily="34" charset="0"/>
              </a:rPr>
              <a:t>In </a:t>
            </a:r>
            <a:r>
              <a:rPr lang="en-US" b="0" i="0" u="none" strike="noStrike" dirty="0">
                <a:solidFill>
                  <a:srgbClr val="0B0080"/>
                </a:solidFill>
                <a:effectLst/>
                <a:latin typeface="Arial" panose="020B0604020202020204" pitchFamily="34" charset="0"/>
                <a:hlinkClick r:id="rId2" tooltip="Machine learning"/>
              </a:rPr>
              <a:t>machine learning</a:t>
            </a:r>
            <a:r>
              <a:rPr lang="en-US" b="0" i="0" dirty="0">
                <a:solidFill>
                  <a:srgbClr val="222222"/>
                </a:solidFill>
                <a:effectLst/>
                <a:latin typeface="Arial" panose="020B0604020202020204" pitchFamily="34" charset="0"/>
              </a:rPr>
              <a:t> and </a:t>
            </a:r>
            <a:r>
              <a:rPr lang="en-US" b="0" i="0" u="none" strike="noStrike" dirty="0">
                <a:solidFill>
                  <a:srgbClr val="0B0080"/>
                </a:solidFill>
                <a:effectLst/>
                <a:latin typeface="Arial" panose="020B0604020202020204" pitchFamily="34" charset="0"/>
                <a:hlinkClick r:id="rId12" tooltip="Statistics"/>
              </a:rPr>
              <a:t>statistics</a:t>
            </a:r>
            <a:r>
              <a:rPr lang="en-US" b="0" i="0" dirty="0">
                <a:solidFill>
                  <a:srgbClr val="222222"/>
                </a:solidFill>
                <a:effectLst/>
                <a:latin typeface="Arial" panose="020B0604020202020204" pitchFamily="34" charset="0"/>
              </a:rPr>
              <a:t>, </a:t>
            </a:r>
            <a:r>
              <a:rPr lang="en-US" b="1" i="0" dirty="0">
                <a:solidFill>
                  <a:srgbClr val="222222"/>
                </a:solidFill>
                <a:effectLst/>
                <a:latin typeface="Arial" panose="020B0604020202020204" pitchFamily="34" charset="0"/>
              </a:rPr>
              <a:t>classification</a:t>
            </a:r>
            <a:r>
              <a:rPr lang="en-US" b="0" i="0" dirty="0">
                <a:solidFill>
                  <a:srgbClr val="222222"/>
                </a:solidFill>
                <a:effectLst/>
                <a:latin typeface="Arial" panose="020B0604020202020204" pitchFamily="34" charset="0"/>
              </a:rPr>
              <a:t> is the problem of identifying to which of a set of </a:t>
            </a:r>
            <a:r>
              <a:rPr lang="en-US" b="0" i="0" u="none" strike="noStrike" dirty="0">
                <a:solidFill>
                  <a:srgbClr val="0B0080"/>
                </a:solidFill>
                <a:effectLst/>
                <a:latin typeface="Arial" panose="020B0604020202020204" pitchFamily="34" charset="0"/>
                <a:hlinkClick r:id="rId13" tooltip="Categorical data"/>
              </a:rPr>
              <a:t>categories</a:t>
            </a:r>
            <a:r>
              <a:rPr lang="en-US" b="0" i="0" dirty="0">
                <a:solidFill>
                  <a:srgbClr val="222222"/>
                </a:solidFill>
                <a:effectLst/>
                <a:latin typeface="Arial" panose="020B0604020202020204" pitchFamily="34" charset="0"/>
              </a:rPr>
              <a:t> (sub-populations) a new </a:t>
            </a:r>
            <a:r>
              <a:rPr lang="en-US" b="0" i="0" u="none" strike="noStrike" dirty="0">
                <a:solidFill>
                  <a:srgbClr val="0B0080"/>
                </a:solidFill>
                <a:effectLst/>
                <a:latin typeface="Arial" panose="020B0604020202020204" pitchFamily="34" charset="0"/>
                <a:hlinkClick r:id="rId14" tooltip="Observation"/>
              </a:rPr>
              <a:t>observation</a:t>
            </a:r>
            <a:r>
              <a:rPr lang="en-US" b="0" i="0" dirty="0">
                <a:solidFill>
                  <a:srgbClr val="222222"/>
                </a:solidFill>
                <a:effectLst/>
                <a:latin typeface="Arial" panose="020B0604020202020204" pitchFamily="34" charset="0"/>
              </a:rPr>
              <a:t> belongs, on the basis of a </a:t>
            </a:r>
            <a:r>
              <a:rPr lang="en-US" b="0" i="0" u="none" strike="noStrike" dirty="0">
                <a:solidFill>
                  <a:srgbClr val="0B0080"/>
                </a:solidFill>
                <a:effectLst/>
                <a:latin typeface="Arial" panose="020B0604020202020204" pitchFamily="34" charset="0"/>
                <a:hlinkClick r:id="rId15" tooltip="Training set"/>
              </a:rPr>
              <a:t>training set</a:t>
            </a:r>
            <a:r>
              <a:rPr lang="en-US" b="0" i="0" dirty="0">
                <a:solidFill>
                  <a:srgbClr val="222222"/>
                </a:solidFill>
                <a:effectLst/>
                <a:latin typeface="Arial" panose="020B0604020202020204" pitchFamily="34" charset="0"/>
              </a:rPr>
              <a:t> of data containing observations (or instances) whose category membership is known. Examples are assigning a given email to the </a:t>
            </a:r>
            <a:r>
              <a:rPr lang="en-US" b="0" i="0" u="none" strike="noStrike" dirty="0">
                <a:solidFill>
                  <a:srgbClr val="0B0080"/>
                </a:solidFill>
                <a:effectLst/>
                <a:latin typeface="Arial" panose="020B0604020202020204" pitchFamily="34" charset="0"/>
                <a:hlinkClick r:id="rId16" tooltip="Spam filtering"/>
              </a:rPr>
              <a:t>"spam" or "non-spam"</a:t>
            </a:r>
            <a:r>
              <a:rPr lang="en-US" b="0" i="0" dirty="0">
                <a:solidFill>
                  <a:srgbClr val="222222"/>
                </a:solidFill>
                <a:effectLst/>
                <a:latin typeface="Arial" panose="020B0604020202020204" pitchFamily="34" charset="0"/>
              </a:rPr>
              <a:t> class, and assigning a diagnosis to a given patient based on observed characteristics of the patient (gender, blood pressure, presence or absence of certain symptoms, etc.). Classification is an example of </a:t>
            </a:r>
            <a:r>
              <a:rPr lang="en-US" b="0" i="0" u="none" strike="noStrike" dirty="0">
                <a:solidFill>
                  <a:srgbClr val="0B0080"/>
                </a:solidFill>
                <a:effectLst/>
                <a:latin typeface="Arial" panose="020B0604020202020204" pitchFamily="34" charset="0"/>
                <a:hlinkClick r:id="rId17" tooltip="Pattern recognition"/>
              </a:rPr>
              <a:t>pattern recognition</a:t>
            </a:r>
            <a:r>
              <a:rPr lang="en-US" b="0" i="0" dirty="0">
                <a:solidFill>
                  <a:srgbClr val="222222"/>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1747701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6884"/>
            <a:ext cx="10515600" cy="5840079"/>
          </a:xfrm>
        </p:spPr>
        <p:txBody>
          <a:bodyPr>
            <a:normAutofit/>
          </a:bodyPr>
          <a:lstStyle/>
          <a:p>
            <a:pPr marL="0" indent="0">
              <a:buNone/>
            </a:pPr>
            <a:r>
              <a:rPr lang="en-US" dirty="0"/>
              <a:t>A few common machine learning models are:</a:t>
            </a:r>
          </a:p>
          <a:p>
            <a:pPr lvl="1"/>
            <a:r>
              <a:rPr lang="en-US" dirty="0">
                <a:solidFill>
                  <a:srgbClr val="FFC000"/>
                </a:solidFill>
              </a:rPr>
              <a:t>Linear Regression</a:t>
            </a:r>
          </a:p>
          <a:p>
            <a:pPr lvl="1"/>
            <a:r>
              <a:rPr lang="en-US" dirty="0"/>
              <a:t>Logistic Regression</a:t>
            </a:r>
          </a:p>
          <a:p>
            <a:pPr lvl="1"/>
            <a:r>
              <a:rPr lang="en-US" dirty="0">
                <a:solidFill>
                  <a:srgbClr val="FFC000"/>
                </a:solidFill>
              </a:rPr>
              <a:t>Decision Tree</a:t>
            </a:r>
          </a:p>
          <a:p>
            <a:pPr lvl="1"/>
            <a:r>
              <a:rPr lang="en-US" dirty="0">
                <a:solidFill>
                  <a:srgbClr val="FFC000"/>
                </a:solidFill>
              </a:rPr>
              <a:t>SVM</a:t>
            </a:r>
          </a:p>
          <a:p>
            <a:pPr lvl="1"/>
            <a:r>
              <a:rPr lang="en-US" dirty="0">
                <a:solidFill>
                  <a:srgbClr val="FFC000"/>
                </a:solidFill>
              </a:rPr>
              <a:t>Naive Bayes</a:t>
            </a:r>
          </a:p>
          <a:p>
            <a:pPr lvl="1"/>
            <a:r>
              <a:rPr lang="en-US" dirty="0" err="1">
                <a:solidFill>
                  <a:srgbClr val="FFC000"/>
                </a:solidFill>
              </a:rPr>
              <a:t>kNN</a:t>
            </a:r>
            <a:endParaRPr lang="en-US" dirty="0">
              <a:solidFill>
                <a:srgbClr val="FFC000"/>
              </a:solidFill>
            </a:endParaRPr>
          </a:p>
          <a:p>
            <a:pPr lvl="1"/>
            <a:r>
              <a:rPr lang="en-US" dirty="0">
                <a:solidFill>
                  <a:srgbClr val="FFC000"/>
                </a:solidFill>
              </a:rPr>
              <a:t>K-Means</a:t>
            </a:r>
          </a:p>
          <a:p>
            <a:pPr lvl="1"/>
            <a:r>
              <a:rPr lang="en-US" dirty="0">
                <a:solidFill>
                  <a:srgbClr val="FFC000"/>
                </a:solidFill>
              </a:rPr>
              <a:t>Random Forest</a:t>
            </a:r>
          </a:p>
          <a:p>
            <a:pPr lvl="1"/>
            <a:r>
              <a:rPr lang="en-US" dirty="0"/>
              <a:t>Dimensionality Reduction Algorithms</a:t>
            </a:r>
          </a:p>
          <a:p>
            <a:pPr lvl="1"/>
            <a:r>
              <a:rPr lang="en-US" dirty="0"/>
              <a:t>Gradient Boosting algorithms</a:t>
            </a:r>
          </a:p>
          <a:p>
            <a:pPr lvl="2"/>
            <a:r>
              <a:rPr lang="en-US" dirty="0"/>
              <a:t>GBM</a:t>
            </a:r>
          </a:p>
          <a:p>
            <a:pPr lvl="2"/>
            <a:r>
              <a:rPr lang="en-US" dirty="0" err="1"/>
              <a:t>XGBoost</a:t>
            </a:r>
            <a:endParaRPr lang="en-US" dirty="0"/>
          </a:p>
          <a:p>
            <a:pPr lvl="2"/>
            <a:r>
              <a:rPr lang="en-US" dirty="0" err="1"/>
              <a:t>LightGBM</a:t>
            </a:r>
            <a:endParaRPr lang="en-US" dirty="0"/>
          </a:p>
          <a:p>
            <a:pPr lvl="2"/>
            <a:r>
              <a:rPr lang="en-US" dirty="0" err="1"/>
              <a:t>CatBoost</a:t>
            </a:r>
            <a:endParaRPr lang="en-US" dirty="0"/>
          </a:p>
          <a:p>
            <a:endParaRPr lang="en-US" dirty="0"/>
          </a:p>
        </p:txBody>
      </p:sp>
    </p:spTree>
    <p:extLst>
      <p:ext uri="{BB962C8B-B14F-4D97-AF65-F5344CB8AC3E}">
        <p14:creationId xmlns:p14="http://schemas.microsoft.com/office/powerpoint/2010/main" val="1725898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333" y="101600"/>
            <a:ext cx="4616007" cy="369332"/>
          </a:xfrm>
          <a:prstGeom prst="rect">
            <a:avLst/>
          </a:prstGeom>
          <a:noFill/>
        </p:spPr>
        <p:txBody>
          <a:bodyPr wrap="none" rtlCol="0">
            <a:spAutoFit/>
          </a:bodyPr>
          <a:lstStyle/>
          <a:p>
            <a:r>
              <a:rPr lang="en-US" dirty="0"/>
              <a:t>Common Applications/Use cases of these areas</a:t>
            </a:r>
          </a:p>
        </p:txBody>
      </p:sp>
      <p:sp>
        <p:nvSpPr>
          <p:cNvPr id="3" name="Rectangle 2"/>
          <p:cNvSpPr/>
          <p:nvPr/>
        </p:nvSpPr>
        <p:spPr>
          <a:xfrm>
            <a:off x="691270" y="670467"/>
            <a:ext cx="1786066" cy="369332"/>
          </a:xfrm>
          <a:prstGeom prst="rect">
            <a:avLst/>
          </a:prstGeom>
        </p:spPr>
        <p:txBody>
          <a:bodyPr wrap="none">
            <a:spAutoFit/>
          </a:bodyPr>
          <a:lstStyle/>
          <a:p>
            <a:r>
              <a:rPr lang="en-US" b="1" i="0" dirty="0">
                <a:solidFill>
                  <a:srgbClr val="333333"/>
                </a:solidFill>
                <a:effectLst/>
                <a:latin typeface="Georgia" panose="02040502050405020303" pitchFamily="18" charset="0"/>
              </a:rPr>
              <a:t>Data Security</a:t>
            </a:r>
            <a:endParaRPr lang="en-US" dirty="0"/>
          </a:p>
        </p:txBody>
      </p:sp>
      <p:sp>
        <p:nvSpPr>
          <p:cNvPr id="4" name="Rectangle 3"/>
          <p:cNvSpPr/>
          <p:nvPr/>
        </p:nvSpPr>
        <p:spPr>
          <a:xfrm>
            <a:off x="691270" y="1239334"/>
            <a:ext cx="2282997" cy="369332"/>
          </a:xfrm>
          <a:prstGeom prst="rect">
            <a:avLst/>
          </a:prstGeom>
        </p:spPr>
        <p:txBody>
          <a:bodyPr wrap="none">
            <a:spAutoFit/>
          </a:bodyPr>
          <a:lstStyle/>
          <a:p>
            <a:r>
              <a:rPr lang="en-US" b="1" i="0">
                <a:solidFill>
                  <a:srgbClr val="333333"/>
                </a:solidFill>
                <a:effectLst/>
                <a:latin typeface="Georgia" panose="02040502050405020303" pitchFamily="18" charset="0"/>
              </a:rPr>
              <a:t>Personal Security</a:t>
            </a:r>
            <a:endParaRPr lang="en-US" dirty="0"/>
          </a:p>
        </p:txBody>
      </p:sp>
      <p:sp>
        <p:nvSpPr>
          <p:cNvPr id="5" name="Rectangle 4"/>
          <p:cNvSpPr/>
          <p:nvPr/>
        </p:nvSpPr>
        <p:spPr>
          <a:xfrm>
            <a:off x="691270" y="1808201"/>
            <a:ext cx="2302233" cy="369332"/>
          </a:xfrm>
          <a:prstGeom prst="rect">
            <a:avLst/>
          </a:prstGeom>
        </p:spPr>
        <p:txBody>
          <a:bodyPr wrap="none">
            <a:spAutoFit/>
          </a:bodyPr>
          <a:lstStyle/>
          <a:p>
            <a:r>
              <a:rPr lang="en-US" b="1" i="0" dirty="0">
                <a:solidFill>
                  <a:srgbClr val="333333"/>
                </a:solidFill>
                <a:effectLst/>
                <a:latin typeface="Georgia" panose="02040502050405020303" pitchFamily="18" charset="0"/>
              </a:rPr>
              <a:t>Financial Trading</a:t>
            </a:r>
            <a:endParaRPr lang="en-US" dirty="0"/>
          </a:p>
        </p:txBody>
      </p:sp>
      <p:sp>
        <p:nvSpPr>
          <p:cNvPr id="6" name="Rectangle 5"/>
          <p:cNvSpPr/>
          <p:nvPr/>
        </p:nvSpPr>
        <p:spPr>
          <a:xfrm>
            <a:off x="691270" y="2377068"/>
            <a:ext cx="1505540" cy="369332"/>
          </a:xfrm>
          <a:prstGeom prst="rect">
            <a:avLst/>
          </a:prstGeom>
        </p:spPr>
        <p:txBody>
          <a:bodyPr wrap="none">
            <a:spAutoFit/>
          </a:bodyPr>
          <a:lstStyle/>
          <a:p>
            <a:r>
              <a:rPr lang="en-US" b="1" i="0" dirty="0">
                <a:solidFill>
                  <a:srgbClr val="333333"/>
                </a:solidFill>
                <a:effectLst/>
                <a:latin typeface="Georgia" panose="02040502050405020303" pitchFamily="18" charset="0"/>
              </a:rPr>
              <a:t>Healthcare</a:t>
            </a:r>
            <a:endParaRPr lang="en-US" dirty="0"/>
          </a:p>
        </p:txBody>
      </p:sp>
      <p:sp>
        <p:nvSpPr>
          <p:cNvPr id="7" name="Rectangle 6"/>
          <p:cNvSpPr/>
          <p:nvPr/>
        </p:nvSpPr>
        <p:spPr>
          <a:xfrm>
            <a:off x="691270" y="2945935"/>
            <a:ext cx="3357009" cy="369332"/>
          </a:xfrm>
          <a:prstGeom prst="rect">
            <a:avLst/>
          </a:prstGeom>
        </p:spPr>
        <p:txBody>
          <a:bodyPr wrap="none">
            <a:spAutoFit/>
          </a:bodyPr>
          <a:lstStyle/>
          <a:p>
            <a:r>
              <a:rPr lang="en-US" b="1" i="0" dirty="0">
                <a:solidFill>
                  <a:srgbClr val="333333"/>
                </a:solidFill>
                <a:effectLst/>
                <a:latin typeface="Georgia" panose="02040502050405020303" pitchFamily="18" charset="0"/>
              </a:rPr>
              <a:t>Marketing Personalization</a:t>
            </a:r>
            <a:endParaRPr lang="en-US" dirty="0"/>
          </a:p>
        </p:txBody>
      </p:sp>
      <p:sp>
        <p:nvSpPr>
          <p:cNvPr id="8" name="Rectangle 7"/>
          <p:cNvSpPr/>
          <p:nvPr/>
        </p:nvSpPr>
        <p:spPr>
          <a:xfrm>
            <a:off x="691270" y="3514802"/>
            <a:ext cx="2114681" cy="369332"/>
          </a:xfrm>
          <a:prstGeom prst="rect">
            <a:avLst/>
          </a:prstGeom>
        </p:spPr>
        <p:txBody>
          <a:bodyPr wrap="none">
            <a:spAutoFit/>
          </a:bodyPr>
          <a:lstStyle/>
          <a:p>
            <a:r>
              <a:rPr lang="en-US" b="1" i="0" dirty="0">
                <a:solidFill>
                  <a:srgbClr val="333333"/>
                </a:solidFill>
                <a:effectLst/>
                <a:latin typeface="Georgia" panose="02040502050405020303" pitchFamily="18" charset="0"/>
              </a:rPr>
              <a:t>Fraud Detection</a:t>
            </a:r>
            <a:endParaRPr lang="en-US" dirty="0"/>
          </a:p>
        </p:txBody>
      </p:sp>
      <p:sp>
        <p:nvSpPr>
          <p:cNvPr id="9" name="Rectangle 8"/>
          <p:cNvSpPr/>
          <p:nvPr/>
        </p:nvSpPr>
        <p:spPr>
          <a:xfrm>
            <a:off x="691270" y="4083669"/>
            <a:ext cx="2417650" cy="369332"/>
          </a:xfrm>
          <a:prstGeom prst="rect">
            <a:avLst/>
          </a:prstGeom>
        </p:spPr>
        <p:txBody>
          <a:bodyPr wrap="none">
            <a:spAutoFit/>
          </a:bodyPr>
          <a:lstStyle/>
          <a:p>
            <a:r>
              <a:rPr lang="en-US" b="1" i="0" dirty="0">
                <a:solidFill>
                  <a:srgbClr val="333333"/>
                </a:solidFill>
                <a:effectLst/>
                <a:latin typeface="Georgia" panose="02040502050405020303" pitchFamily="18" charset="0"/>
              </a:rPr>
              <a:t>Recommendations</a:t>
            </a:r>
            <a:endParaRPr lang="en-US" dirty="0"/>
          </a:p>
        </p:txBody>
      </p:sp>
      <p:sp>
        <p:nvSpPr>
          <p:cNvPr id="10" name="Rectangle 9"/>
          <p:cNvSpPr/>
          <p:nvPr/>
        </p:nvSpPr>
        <p:spPr>
          <a:xfrm>
            <a:off x="691270" y="4652536"/>
            <a:ext cx="1863011" cy="369332"/>
          </a:xfrm>
          <a:prstGeom prst="rect">
            <a:avLst/>
          </a:prstGeom>
        </p:spPr>
        <p:txBody>
          <a:bodyPr wrap="none">
            <a:spAutoFit/>
          </a:bodyPr>
          <a:lstStyle/>
          <a:p>
            <a:r>
              <a:rPr lang="en-US" b="1" i="0" dirty="0">
                <a:solidFill>
                  <a:srgbClr val="333333"/>
                </a:solidFill>
                <a:effectLst/>
                <a:latin typeface="Georgia" panose="02040502050405020303" pitchFamily="18" charset="0"/>
              </a:rPr>
              <a:t>Online Search</a:t>
            </a:r>
            <a:endParaRPr lang="en-US" dirty="0"/>
          </a:p>
        </p:txBody>
      </p:sp>
      <p:sp>
        <p:nvSpPr>
          <p:cNvPr id="11" name="Rectangle 10"/>
          <p:cNvSpPr/>
          <p:nvPr/>
        </p:nvSpPr>
        <p:spPr>
          <a:xfrm>
            <a:off x="691270" y="5245728"/>
            <a:ext cx="4440639" cy="369332"/>
          </a:xfrm>
          <a:prstGeom prst="rect">
            <a:avLst/>
          </a:prstGeom>
        </p:spPr>
        <p:txBody>
          <a:bodyPr wrap="none">
            <a:spAutoFit/>
          </a:bodyPr>
          <a:lstStyle/>
          <a:p>
            <a:r>
              <a:rPr lang="en-US" b="1" i="0" dirty="0">
                <a:solidFill>
                  <a:srgbClr val="333333"/>
                </a:solidFill>
                <a:effectLst/>
                <a:latin typeface="Georgia" panose="02040502050405020303" pitchFamily="18" charset="0"/>
              </a:rPr>
              <a:t>Natural Language Processing (NLP)</a:t>
            </a:r>
            <a:endParaRPr lang="en-US" dirty="0"/>
          </a:p>
        </p:txBody>
      </p:sp>
      <p:sp>
        <p:nvSpPr>
          <p:cNvPr id="12" name="Rectangle 11"/>
          <p:cNvSpPr/>
          <p:nvPr/>
        </p:nvSpPr>
        <p:spPr>
          <a:xfrm>
            <a:off x="691270" y="5814595"/>
            <a:ext cx="2553904" cy="369332"/>
          </a:xfrm>
          <a:prstGeom prst="rect">
            <a:avLst/>
          </a:prstGeom>
        </p:spPr>
        <p:txBody>
          <a:bodyPr wrap="none">
            <a:spAutoFit/>
          </a:bodyPr>
          <a:lstStyle/>
          <a:p>
            <a:r>
              <a:rPr lang="en-US" b="1" i="0" dirty="0">
                <a:solidFill>
                  <a:srgbClr val="333333"/>
                </a:solidFill>
                <a:effectLst/>
                <a:latin typeface="Georgia" panose="02040502050405020303" pitchFamily="18" charset="0"/>
              </a:rPr>
              <a:t>Smart Things / Cars</a:t>
            </a:r>
          </a:p>
        </p:txBody>
      </p:sp>
      <p:pic>
        <p:nvPicPr>
          <p:cNvPr id="13" name="Picture 12"/>
          <p:cNvPicPr>
            <a:picLocks noChangeAspect="1"/>
          </p:cNvPicPr>
          <p:nvPr/>
        </p:nvPicPr>
        <p:blipFill>
          <a:blip r:embed="rId2"/>
          <a:stretch>
            <a:fillRect/>
          </a:stretch>
        </p:blipFill>
        <p:spPr>
          <a:xfrm>
            <a:off x="4345154" y="494369"/>
            <a:ext cx="7496175" cy="4457700"/>
          </a:xfrm>
          <a:prstGeom prst="rect">
            <a:avLst/>
          </a:prstGeom>
        </p:spPr>
      </p:pic>
    </p:spTree>
    <p:extLst>
      <p:ext uri="{BB962C8B-B14F-4D97-AF65-F5344CB8AC3E}">
        <p14:creationId xmlns:p14="http://schemas.microsoft.com/office/powerpoint/2010/main" val="1295614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9644" y="135467"/>
            <a:ext cx="6604000" cy="369332"/>
          </a:xfrm>
          <a:prstGeom prst="rect">
            <a:avLst/>
          </a:prstGeom>
          <a:noFill/>
        </p:spPr>
        <p:txBody>
          <a:bodyPr wrap="square" rtlCol="0">
            <a:spAutoFit/>
          </a:bodyPr>
          <a:lstStyle/>
          <a:p>
            <a:r>
              <a:rPr lang="en-US" dirty="0"/>
              <a:t>Startups - Where is the industry heading?</a:t>
            </a:r>
          </a:p>
        </p:txBody>
      </p:sp>
      <p:sp>
        <p:nvSpPr>
          <p:cNvPr id="3" name="Rectangle 2"/>
          <p:cNvSpPr/>
          <p:nvPr/>
        </p:nvSpPr>
        <p:spPr>
          <a:xfrm>
            <a:off x="876172" y="1076867"/>
            <a:ext cx="1544012" cy="369332"/>
          </a:xfrm>
          <a:prstGeom prst="rect">
            <a:avLst/>
          </a:prstGeom>
        </p:spPr>
        <p:txBody>
          <a:bodyPr wrap="none">
            <a:spAutoFit/>
          </a:bodyPr>
          <a:lstStyle/>
          <a:p>
            <a:pPr fontAlgn="base"/>
            <a:r>
              <a:rPr lang="en-US" b="1" i="0" dirty="0">
                <a:solidFill>
                  <a:srgbClr val="3A3A3A"/>
                </a:solidFill>
                <a:effectLst/>
                <a:latin typeface="Gentium Book Basic"/>
              </a:rPr>
              <a:t>Absentia VR</a:t>
            </a:r>
          </a:p>
        </p:txBody>
      </p:sp>
      <p:sp>
        <p:nvSpPr>
          <p:cNvPr id="4" name="Rectangle 3"/>
          <p:cNvSpPr/>
          <p:nvPr/>
        </p:nvSpPr>
        <p:spPr>
          <a:xfrm>
            <a:off x="259644" y="520511"/>
            <a:ext cx="697627" cy="369332"/>
          </a:xfrm>
          <a:prstGeom prst="rect">
            <a:avLst/>
          </a:prstGeom>
        </p:spPr>
        <p:txBody>
          <a:bodyPr wrap="none">
            <a:spAutoFit/>
          </a:bodyPr>
          <a:lstStyle/>
          <a:p>
            <a:pPr fontAlgn="base"/>
            <a:r>
              <a:rPr lang="en-US" b="1" i="0" dirty="0">
                <a:solidFill>
                  <a:srgbClr val="3A3A3A"/>
                </a:solidFill>
                <a:effectLst/>
                <a:latin typeface="Gentium Book Basic"/>
              </a:rPr>
              <a:t>2018</a:t>
            </a:r>
          </a:p>
        </p:txBody>
      </p:sp>
      <p:sp>
        <p:nvSpPr>
          <p:cNvPr id="5" name="Rectangle 4"/>
          <p:cNvSpPr/>
          <p:nvPr/>
        </p:nvSpPr>
        <p:spPr>
          <a:xfrm>
            <a:off x="957271" y="2405669"/>
            <a:ext cx="902811" cy="369332"/>
          </a:xfrm>
          <a:prstGeom prst="rect">
            <a:avLst/>
          </a:prstGeom>
        </p:spPr>
        <p:txBody>
          <a:bodyPr wrap="none">
            <a:spAutoFit/>
          </a:bodyPr>
          <a:lstStyle/>
          <a:p>
            <a:pPr fontAlgn="base"/>
            <a:r>
              <a:rPr lang="en-US" b="1" i="0" dirty="0" err="1">
                <a:solidFill>
                  <a:srgbClr val="3A3A3A"/>
                </a:solidFill>
                <a:effectLst/>
                <a:latin typeface="Gentium Book Basic"/>
              </a:rPr>
              <a:t>Niki.Ai</a:t>
            </a:r>
            <a:endParaRPr lang="en-US" b="1" i="0" dirty="0">
              <a:solidFill>
                <a:srgbClr val="3A3A3A"/>
              </a:solidFill>
              <a:effectLst/>
              <a:latin typeface="Gentium Book Basic"/>
            </a:endParaRPr>
          </a:p>
        </p:txBody>
      </p:sp>
      <p:sp>
        <p:nvSpPr>
          <p:cNvPr id="6" name="Rectangle 5"/>
          <p:cNvSpPr/>
          <p:nvPr/>
        </p:nvSpPr>
        <p:spPr>
          <a:xfrm>
            <a:off x="957271" y="1833601"/>
            <a:ext cx="966931" cy="369332"/>
          </a:xfrm>
          <a:prstGeom prst="rect">
            <a:avLst/>
          </a:prstGeom>
        </p:spPr>
        <p:txBody>
          <a:bodyPr wrap="none">
            <a:spAutoFit/>
          </a:bodyPr>
          <a:lstStyle/>
          <a:p>
            <a:pPr fontAlgn="base"/>
            <a:r>
              <a:rPr lang="en-US" b="1" i="0" dirty="0" err="1">
                <a:solidFill>
                  <a:srgbClr val="3A3A3A"/>
                </a:solidFill>
                <a:effectLst/>
                <a:latin typeface="Gentium Book Basic"/>
              </a:rPr>
              <a:t>Flutura</a:t>
            </a:r>
            <a:endParaRPr lang="en-US" b="1" i="0" dirty="0">
              <a:solidFill>
                <a:srgbClr val="3A3A3A"/>
              </a:solidFill>
              <a:effectLst/>
              <a:latin typeface="Gentium Book Basic"/>
            </a:endParaRPr>
          </a:p>
        </p:txBody>
      </p:sp>
      <p:sp>
        <p:nvSpPr>
          <p:cNvPr id="7" name="Rectangle 6"/>
          <p:cNvSpPr/>
          <p:nvPr/>
        </p:nvSpPr>
        <p:spPr>
          <a:xfrm>
            <a:off x="904211" y="2977737"/>
            <a:ext cx="1911742" cy="369332"/>
          </a:xfrm>
          <a:prstGeom prst="rect">
            <a:avLst/>
          </a:prstGeom>
        </p:spPr>
        <p:txBody>
          <a:bodyPr wrap="none">
            <a:spAutoFit/>
          </a:bodyPr>
          <a:lstStyle/>
          <a:p>
            <a:pPr fontAlgn="base"/>
            <a:r>
              <a:rPr lang="en-US" b="1" i="0" dirty="0">
                <a:solidFill>
                  <a:srgbClr val="3A3A3A"/>
                </a:solidFill>
                <a:effectLst/>
                <a:latin typeface="Gentium Book Basic"/>
              </a:rPr>
              <a:t>Uncanny Vision</a:t>
            </a:r>
          </a:p>
        </p:txBody>
      </p:sp>
      <p:sp>
        <p:nvSpPr>
          <p:cNvPr id="8" name="Rectangle 7"/>
          <p:cNvSpPr/>
          <p:nvPr/>
        </p:nvSpPr>
        <p:spPr>
          <a:xfrm>
            <a:off x="940292" y="3549805"/>
            <a:ext cx="1479892" cy="369332"/>
          </a:xfrm>
          <a:prstGeom prst="rect">
            <a:avLst/>
          </a:prstGeom>
        </p:spPr>
        <p:txBody>
          <a:bodyPr wrap="none">
            <a:spAutoFit/>
          </a:bodyPr>
          <a:lstStyle/>
          <a:p>
            <a:pPr fontAlgn="base"/>
            <a:r>
              <a:rPr lang="en-US" b="1" i="0" dirty="0" err="1">
                <a:solidFill>
                  <a:srgbClr val="3A3A3A"/>
                </a:solidFill>
                <a:effectLst/>
                <a:latin typeface="Gentium Book Basic"/>
              </a:rPr>
              <a:t>Innefu</a:t>
            </a:r>
            <a:r>
              <a:rPr lang="en-US" b="1" i="0" dirty="0">
                <a:solidFill>
                  <a:srgbClr val="3A3A3A"/>
                </a:solidFill>
                <a:effectLst/>
                <a:latin typeface="Gentium Book Basic"/>
              </a:rPr>
              <a:t> Labs</a:t>
            </a:r>
          </a:p>
        </p:txBody>
      </p:sp>
      <p:sp>
        <p:nvSpPr>
          <p:cNvPr id="9" name="Rectangle 8"/>
          <p:cNvSpPr/>
          <p:nvPr/>
        </p:nvSpPr>
        <p:spPr>
          <a:xfrm>
            <a:off x="940292" y="4121873"/>
            <a:ext cx="1313180" cy="369332"/>
          </a:xfrm>
          <a:prstGeom prst="rect">
            <a:avLst/>
          </a:prstGeom>
        </p:spPr>
        <p:txBody>
          <a:bodyPr wrap="none">
            <a:spAutoFit/>
          </a:bodyPr>
          <a:lstStyle/>
          <a:p>
            <a:pPr fontAlgn="base"/>
            <a:r>
              <a:rPr lang="en-US" b="1" i="0" dirty="0" err="1">
                <a:solidFill>
                  <a:srgbClr val="3A3A3A"/>
                </a:solidFill>
                <a:effectLst/>
                <a:latin typeface="Gentium Book Basic"/>
              </a:rPr>
              <a:t>Netradyne</a:t>
            </a:r>
            <a:endParaRPr lang="en-US" b="1" i="0" dirty="0">
              <a:solidFill>
                <a:srgbClr val="3A3A3A"/>
              </a:solidFill>
              <a:effectLst/>
              <a:latin typeface="Gentium Book Basic"/>
            </a:endParaRPr>
          </a:p>
        </p:txBody>
      </p:sp>
      <p:sp>
        <p:nvSpPr>
          <p:cNvPr id="10" name="Rectangle 9"/>
          <p:cNvSpPr/>
          <p:nvPr/>
        </p:nvSpPr>
        <p:spPr>
          <a:xfrm>
            <a:off x="957271" y="4627722"/>
            <a:ext cx="1172116" cy="369332"/>
          </a:xfrm>
          <a:prstGeom prst="rect">
            <a:avLst/>
          </a:prstGeom>
        </p:spPr>
        <p:txBody>
          <a:bodyPr wrap="none">
            <a:spAutoFit/>
          </a:bodyPr>
          <a:lstStyle/>
          <a:p>
            <a:pPr fontAlgn="base"/>
            <a:r>
              <a:rPr lang="en-US" b="1" i="0" dirty="0" err="1">
                <a:solidFill>
                  <a:srgbClr val="3A3A3A"/>
                </a:solidFill>
                <a:effectLst/>
                <a:latin typeface="Gentium Book Basic"/>
              </a:rPr>
              <a:t>Active.Ai</a:t>
            </a:r>
            <a:endParaRPr lang="en-US" b="1" i="0" dirty="0">
              <a:solidFill>
                <a:srgbClr val="3A3A3A"/>
              </a:solidFill>
              <a:effectLst/>
              <a:latin typeface="Gentium Book Basic"/>
            </a:endParaRPr>
          </a:p>
        </p:txBody>
      </p:sp>
      <p:sp>
        <p:nvSpPr>
          <p:cNvPr id="11" name="Rectangle 10"/>
          <p:cNvSpPr/>
          <p:nvPr/>
        </p:nvSpPr>
        <p:spPr>
          <a:xfrm>
            <a:off x="940292" y="5247939"/>
            <a:ext cx="1479892" cy="369332"/>
          </a:xfrm>
          <a:prstGeom prst="rect">
            <a:avLst/>
          </a:prstGeom>
        </p:spPr>
        <p:txBody>
          <a:bodyPr wrap="none">
            <a:spAutoFit/>
          </a:bodyPr>
          <a:lstStyle/>
          <a:p>
            <a:pPr fontAlgn="base"/>
            <a:r>
              <a:rPr lang="en-US" b="1" i="0" dirty="0">
                <a:solidFill>
                  <a:srgbClr val="3A3A3A"/>
                </a:solidFill>
                <a:effectLst/>
                <a:latin typeface="Gentium Book Basic"/>
              </a:rPr>
              <a:t>FORMCEPT</a:t>
            </a:r>
          </a:p>
        </p:txBody>
      </p:sp>
      <p:sp>
        <p:nvSpPr>
          <p:cNvPr id="12" name="Rectangle 11"/>
          <p:cNvSpPr/>
          <p:nvPr/>
        </p:nvSpPr>
        <p:spPr>
          <a:xfrm>
            <a:off x="940292" y="5753788"/>
            <a:ext cx="825867" cy="369332"/>
          </a:xfrm>
          <a:prstGeom prst="rect">
            <a:avLst/>
          </a:prstGeom>
        </p:spPr>
        <p:txBody>
          <a:bodyPr wrap="none">
            <a:spAutoFit/>
          </a:bodyPr>
          <a:lstStyle/>
          <a:p>
            <a:pPr fontAlgn="base"/>
            <a:r>
              <a:rPr lang="en-US" b="1" i="0" dirty="0" err="1">
                <a:solidFill>
                  <a:srgbClr val="3A3A3A"/>
                </a:solidFill>
                <a:effectLst/>
                <a:latin typeface="Gentium Book Basic"/>
              </a:rPr>
              <a:t>Staqu</a:t>
            </a:r>
            <a:endParaRPr lang="en-US" b="1" i="0" dirty="0">
              <a:solidFill>
                <a:srgbClr val="3A3A3A"/>
              </a:solidFill>
              <a:effectLst/>
              <a:latin typeface="Gentium Book Basic"/>
            </a:endParaRPr>
          </a:p>
        </p:txBody>
      </p:sp>
      <p:sp>
        <p:nvSpPr>
          <p:cNvPr id="13" name="Rectangle 12"/>
          <p:cNvSpPr/>
          <p:nvPr/>
        </p:nvSpPr>
        <p:spPr>
          <a:xfrm>
            <a:off x="5931337" y="986556"/>
            <a:ext cx="1864613" cy="369332"/>
          </a:xfrm>
          <a:prstGeom prst="rect">
            <a:avLst/>
          </a:prstGeom>
        </p:spPr>
        <p:txBody>
          <a:bodyPr wrap="none">
            <a:spAutoFit/>
          </a:bodyPr>
          <a:lstStyle/>
          <a:p>
            <a:pPr fontAlgn="base"/>
            <a:r>
              <a:rPr lang="en-US" b="1" i="0" dirty="0">
                <a:solidFill>
                  <a:srgbClr val="3A3A3A"/>
                </a:solidFill>
                <a:effectLst/>
                <a:latin typeface="Gentium Book Basic"/>
              </a:rPr>
              <a:t>Mad Street Den</a:t>
            </a:r>
          </a:p>
        </p:txBody>
      </p:sp>
      <p:sp>
        <p:nvSpPr>
          <p:cNvPr id="14" name="Rectangle 13"/>
          <p:cNvSpPr/>
          <p:nvPr/>
        </p:nvSpPr>
        <p:spPr>
          <a:xfrm>
            <a:off x="6096000" y="1436173"/>
            <a:ext cx="6096000" cy="461665"/>
          </a:xfrm>
          <a:prstGeom prst="rect">
            <a:avLst/>
          </a:prstGeom>
        </p:spPr>
        <p:txBody>
          <a:bodyPr>
            <a:spAutoFit/>
          </a:bodyPr>
          <a:lstStyle/>
          <a:p>
            <a:r>
              <a:rPr lang="en-US" sz="1200" b="0" i="0" dirty="0">
                <a:solidFill>
                  <a:srgbClr val="5F5858"/>
                </a:solidFill>
                <a:effectLst/>
                <a:latin typeface="Gentium Book Basic"/>
              </a:rPr>
              <a:t>Online fashion, mobile gaming, user engagement &amp; analytics, </a:t>
            </a:r>
            <a:r>
              <a:rPr lang="en-US" sz="1200" b="0" i="0" dirty="0" err="1">
                <a:solidFill>
                  <a:srgbClr val="5F5858"/>
                </a:solidFill>
                <a:effectLst/>
                <a:latin typeface="Gentium Book Basic"/>
              </a:rPr>
              <a:t>IoT</a:t>
            </a:r>
            <a:r>
              <a:rPr lang="en-US" sz="1200" b="0" i="0" dirty="0">
                <a:solidFill>
                  <a:srgbClr val="5F5858"/>
                </a:solidFill>
                <a:effectLst/>
                <a:latin typeface="Gentium Book Basic"/>
              </a:rPr>
              <a:t> and connected cars, and photos &amp; social media.</a:t>
            </a:r>
            <a:endParaRPr lang="en-US" sz="1200" dirty="0"/>
          </a:p>
        </p:txBody>
      </p:sp>
      <p:sp>
        <p:nvSpPr>
          <p:cNvPr id="15" name="Rectangle 14"/>
          <p:cNvSpPr/>
          <p:nvPr/>
        </p:nvSpPr>
        <p:spPr>
          <a:xfrm>
            <a:off x="1596882" y="6189339"/>
            <a:ext cx="3198120" cy="276999"/>
          </a:xfrm>
          <a:prstGeom prst="rect">
            <a:avLst/>
          </a:prstGeom>
        </p:spPr>
        <p:txBody>
          <a:bodyPr wrap="none">
            <a:spAutoFit/>
          </a:bodyPr>
          <a:lstStyle/>
          <a:p>
            <a:r>
              <a:rPr lang="en-US" sz="1200" b="0" i="0" dirty="0">
                <a:solidFill>
                  <a:srgbClr val="5F5858"/>
                </a:solidFill>
                <a:effectLst/>
                <a:latin typeface="Gentium Book Basic"/>
              </a:rPr>
              <a:t>automated image understanding technology.</a:t>
            </a:r>
            <a:endParaRPr lang="en-US" sz="1200" dirty="0"/>
          </a:p>
        </p:txBody>
      </p:sp>
      <p:sp>
        <p:nvSpPr>
          <p:cNvPr id="16" name="Rectangle 15"/>
          <p:cNvSpPr/>
          <p:nvPr/>
        </p:nvSpPr>
        <p:spPr>
          <a:xfrm>
            <a:off x="2253472" y="5441403"/>
            <a:ext cx="6096000" cy="461665"/>
          </a:xfrm>
          <a:prstGeom prst="rect">
            <a:avLst/>
          </a:prstGeom>
        </p:spPr>
        <p:txBody>
          <a:bodyPr>
            <a:spAutoFit/>
          </a:bodyPr>
          <a:lstStyle/>
          <a:p>
            <a:r>
              <a:rPr lang="en-US" sz="1200" b="0" i="0" dirty="0">
                <a:solidFill>
                  <a:srgbClr val="5F5858"/>
                </a:solidFill>
                <a:effectLst/>
                <a:latin typeface="Gentium Book Basic"/>
              </a:rPr>
              <a:t>unified data analysis platform. It helps enterprises get actionable insights from their data faster</a:t>
            </a:r>
            <a:endParaRPr lang="en-US" sz="1200" dirty="0"/>
          </a:p>
        </p:txBody>
      </p:sp>
      <p:sp>
        <p:nvSpPr>
          <p:cNvPr id="17" name="Rectangle 16"/>
          <p:cNvSpPr/>
          <p:nvPr/>
        </p:nvSpPr>
        <p:spPr>
          <a:xfrm>
            <a:off x="2129387" y="4788760"/>
            <a:ext cx="6096000" cy="461665"/>
          </a:xfrm>
          <a:prstGeom prst="rect">
            <a:avLst/>
          </a:prstGeom>
        </p:spPr>
        <p:txBody>
          <a:bodyPr>
            <a:spAutoFit/>
          </a:bodyPr>
          <a:lstStyle/>
          <a:p>
            <a:r>
              <a:rPr lang="en-US" sz="1200" b="0" i="0" dirty="0">
                <a:solidFill>
                  <a:srgbClr val="5F5858"/>
                </a:solidFill>
                <a:effectLst/>
                <a:latin typeface="Gentium Book Basic"/>
              </a:rPr>
              <a:t>AI and SaaS-enabled platform that connects consumers with its banking partners through micro-conversations</a:t>
            </a:r>
            <a:endParaRPr lang="en-US" sz="1200" dirty="0"/>
          </a:p>
        </p:txBody>
      </p:sp>
      <p:sp>
        <p:nvSpPr>
          <p:cNvPr id="18" name="Rectangle 17"/>
          <p:cNvSpPr/>
          <p:nvPr/>
        </p:nvSpPr>
        <p:spPr>
          <a:xfrm>
            <a:off x="2129387" y="4315573"/>
            <a:ext cx="6096000" cy="461665"/>
          </a:xfrm>
          <a:prstGeom prst="rect">
            <a:avLst/>
          </a:prstGeom>
        </p:spPr>
        <p:txBody>
          <a:bodyPr>
            <a:spAutoFit/>
          </a:bodyPr>
          <a:lstStyle/>
          <a:p>
            <a:r>
              <a:rPr lang="en-US" sz="1200" b="1" i="0" dirty="0" err="1">
                <a:solidFill>
                  <a:srgbClr val="5F5858"/>
                </a:solidFill>
                <a:effectLst/>
                <a:latin typeface="Gentium Book Basic"/>
              </a:rPr>
              <a:t>IoT</a:t>
            </a:r>
            <a:r>
              <a:rPr lang="en-US" sz="1200" b="1" i="0" dirty="0">
                <a:solidFill>
                  <a:srgbClr val="5F5858"/>
                </a:solidFill>
                <a:effectLst/>
                <a:latin typeface="Gentium Book Basic"/>
              </a:rPr>
              <a:t>-based </a:t>
            </a:r>
            <a:r>
              <a:rPr lang="en-US" sz="1200" b="1" i="0" dirty="0" err="1">
                <a:solidFill>
                  <a:srgbClr val="5F5858"/>
                </a:solidFill>
                <a:effectLst/>
                <a:latin typeface="Gentium Book Basic"/>
              </a:rPr>
              <a:t>Driveri</a:t>
            </a:r>
            <a:r>
              <a:rPr lang="en-US" sz="1200" b="1" i="0" dirty="0">
                <a:solidFill>
                  <a:srgbClr val="5F5858"/>
                </a:solidFill>
                <a:effectLst/>
                <a:latin typeface="Gentium Book Basic"/>
              </a:rPr>
              <a:t> platform.</a:t>
            </a:r>
            <a:r>
              <a:rPr lang="en-US" sz="1200" b="0" i="0" dirty="0">
                <a:solidFill>
                  <a:srgbClr val="5F5858"/>
                </a:solidFill>
                <a:effectLst/>
                <a:latin typeface="Gentium Book Basic"/>
              </a:rPr>
              <a:t> This is a driver monitoring device for commercial and fleet management companies.</a:t>
            </a:r>
            <a:endParaRPr lang="en-US" sz="1200" dirty="0"/>
          </a:p>
        </p:txBody>
      </p:sp>
      <p:sp>
        <p:nvSpPr>
          <p:cNvPr id="19" name="Rectangle 18"/>
          <p:cNvSpPr/>
          <p:nvPr/>
        </p:nvSpPr>
        <p:spPr>
          <a:xfrm>
            <a:off x="2253472" y="3823025"/>
            <a:ext cx="6096000" cy="461665"/>
          </a:xfrm>
          <a:prstGeom prst="rect">
            <a:avLst/>
          </a:prstGeom>
        </p:spPr>
        <p:txBody>
          <a:bodyPr>
            <a:spAutoFit/>
          </a:bodyPr>
          <a:lstStyle/>
          <a:p>
            <a:r>
              <a:rPr lang="en-US" sz="1200" b="0" i="0" dirty="0">
                <a:solidFill>
                  <a:srgbClr val="5F5858"/>
                </a:solidFill>
                <a:effectLst/>
                <a:latin typeface="Gentium Book Basic"/>
              </a:rPr>
              <a:t>cybersecurity solutions pertaining to biometrics authentication and multi-factor authentication, besides data analysis to predict and prevent virtual threats.</a:t>
            </a:r>
            <a:endParaRPr lang="en-US" sz="1200" dirty="0"/>
          </a:p>
        </p:txBody>
      </p:sp>
      <p:sp>
        <p:nvSpPr>
          <p:cNvPr id="20" name="Rectangle 19"/>
          <p:cNvSpPr/>
          <p:nvPr/>
        </p:nvSpPr>
        <p:spPr>
          <a:xfrm>
            <a:off x="2666856" y="3244710"/>
            <a:ext cx="2340705" cy="276999"/>
          </a:xfrm>
          <a:prstGeom prst="rect">
            <a:avLst/>
          </a:prstGeom>
        </p:spPr>
        <p:txBody>
          <a:bodyPr wrap="none">
            <a:spAutoFit/>
          </a:bodyPr>
          <a:lstStyle/>
          <a:p>
            <a:r>
              <a:rPr lang="en-US" sz="1200" b="0" i="0" dirty="0">
                <a:solidFill>
                  <a:srgbClr val="5F5858"/>
                </a:solidFill>
                <a:effectLst/>
                <a:latin typeface="Gentium Book Basic"/>
              </a:rPr>
              <a:t>AI-based surveillance solutions.</a:t>
            </a:r>
            <a:endParaRPr lang="en-US" sz="1200" dirty="0"/>
          </a:p>
        </p:txBody>
      </p:sp>
      <p:sp>
        <p:nvSpPr>
          <p:cNvPr id="21" name="Rectangle 20"/>
          <p:cNvSpPr/>
          <p:nvPr/>
        </p:nvSpPr>
        <p:spPr>
          <a:xfrm>
            <a:off x="1924202" y="2095316"/>
            <a:ext cx="2060179" cy="276999"/>
          </a:xfrm>
          <a:prstGeom prst="rect">
            <a:avLst/>
          </a:prstGeom>
        </p:spPr>
        <p:txBody>
          <a:bodyPr wrap="none">
            <a:spAutoFit/>
          </a:bodyPr>
          <a:lstStyle/>
          <a:p>
            <a:r>
              <a:rPr lang="en-US" sz="1200" b="0" i="0" dirty="0">
                <a:solidFill>
                  <a:srgbClr val="5F5858"/>
                </a:solidFill>
                <a:effectLst/>
                <a:latin typeface="Gentium Book Basic"/>
              </a:rPr>
              <a:t>big data analytics solutions </a:t>
            </a:r>
            <a:endParaRPr lang="en-US" sz="1200" dirty="0"/>
          </a:p>
        </p:txBody>
      </p:sp>
      <p:sp>
        <p:nvSpPr>
          <p:cNvPr id="22" name="Rectangle 21"/>
          <p:cNvSpPr/>
          <p:nvPr/>
        </p:nvSpPr>
        <p:spPr>
          <a:xfrm>
            <a:off x="1859896" y="2645789"/>
            <a:ext cx="2324675" cy="276999"/>
          </a:xfrm>
          <a:prstGeom prst="rect">
            <a:avLst/>
          </a:prstGeom>
        </p:spPr>
        <p:txBody>
          <a:bodyPr wrap="none">
            <a:spAutoFit/>
          </a:bodyPr>
          <a:lstStyle/>
          <a:p>
            <a:r>
              <a:rPr lang="en-US" sz="1200" b="0" i="0" dirty="0">
                <a:solidFill>
                  <a:srgbClr val="5F5858"/>
                </a:solidFill>
                <a:effectLst/>
                <a:latin typeface="Gentium Book Basic"/>
              </a:rPr>
              <a:t>AI-powered shopping assistant.</a:t>
            </a:r>
            <a:endParaRPr lang="en-US" sz="1200" dirty="0"/>
          </a:p>
        </p:txBody>
      </p:sp>
      <p:sp>
        <p:nvSpPr>
          <p:cNvPr id="23" name="Rectangle 22"/>
          <p:cNvSpPr/>
          <p:nvPr/>
        </p:nvSpPr>
        <p:spPr>
          <a:xfrm>
            <a:off x="1942074" y="1404581"/>
            <a:ext cx="3470374" cy="276999"/>
          </a:xfrm>
          <a:prstGeom prst="rect">
            <a:avLst/>
          </a:prstGeom>
        </p:spPr>
        <p:txBody>
          <a:bodyPr wrap="none">
            <a:spAutoFit/>
          </a:bodyPr>
          <a:lstStyle/>
          <a:p>
            <a:r>
              <a:rPr lang="en-US" sz="1200" b="0" i="0" dirty="0">
                <a:solidFill>
                  <a:srgbClr val="5F5858"/>
                </a:solidFill>
                <a:effectLst/>
                <a:latin typeface="Gentium Book Basic"/>
              </a:rPr>
              <a:t> A.I. empowered workflow for generating games.</a:t>
            </a:r>
            <a:endParaRPr lang="en-US" sz="1200" dirty="0"/>
          </a:p>
        </p:txBody>
      </p:sp>
    </p:spTree>
    <p:extLst>
      <p:ext uri="{BB962C8B-B14F-4D97-AF65-F5344CB8AC3E}">
        <p14:creationId xmlns:p14="http://schemas.microsoft.com/office/powerpoint/2010/main" val="1028435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3511" y="124178"/>
            <a:ext cx="5463822" cy="369332"/>
          </a:xfrm>
          <a:prstGeom prst="rect">
            <a:avLst/>
          </a:prstGeom>
          <a:noFill/>
        </p:spPr>
        <p:txBody>
          <a:bodyPr wrap="square" rtlCol="0">
            <a:spAutoFit/>
          </a:bodyPr>
          <a:lstStyle/>
          <a:p>
            <a:r>
              <a:rPr lang="en-US" dirty="0"/>
              <a:t>Different types of roles in these areas</a:t>
            </a:r>
          </a:p>
        </p:txBody>
      </p:sp>
      <p:sp>
        <p:nvSpPr>
          <p:cNvPr id="3" name="Rectangle 2"/>
          <p:cNvSpPr/>
          <p:nvPr/>
        </p:nvSpPr>
        <p:spPr>
          <a:xfrm>
            <a:off x="694942" y="749490"/>
            <a:ext cx="5609228" cy="369332"/>
          </a:xfrm>
          <a:prstGeom prst="rect">
            <a:avLst/>
          </a:prstGeom>
        </p:spPr>
        <p:txBody>
          <a:bodyPr wrap="none">
            <a:spAutoFit/>
          </a:bodyPr>
          <a:lstStyle/>
          <a:p>
            <a:r>
              <a:rPr lang="en-US" b="1" i="0" u="sng" dirty="0">
                <a:solidFill>
                  <a:srgbClr val="5A38D6"/>
                </a:solidFill>
                <a:effectLst/>
                <a:latin typeface="Helvetica Neue"/>
                <a:hlinkClick r:id="rId2" tooltip="Artificial Intelligence/Machine Learning Specialist"/>
              </a:rPr>
              <a:t>Artificial Intelligence/Machine Learning Specialist</a:t>
            </a:r>
            <a:endParaRPr lang="en-US" b="1" i="0" dirty="0">
              <a:solidFill>
                <a:srgbClr val="000000"/>
              </a:solidFill>
              <a:effectLst/>
              <a:latin typeface="Helvetica Neue"/>
            </a:endParaRPr>
          </a:p>
        </p:txBody>
      </p:sp>
      <p:sp>
        <p:nvSpPr>
          <p:cNvPr id="4" name="Rectangle 3"/>
          <p:cNvSpPr/>
          <p:nvPr/>
        </p:nvSpPr>
        <p:spPr>
          <a:xfrm>
            <a:off x="750534" y="1374802"/>
            <a:ext cx="5553636" cy="369332"/>
          </a:xfrm>
          <a:prstGeom prst="rect">
            <a:avLst/>
          </a:prstGeom>
        </p:spPr>
        <p:txBody>
          <a:bodyPr wrap="none">
            <a:spAutoFit/>
          </a:bodyPr>
          <a:lstStyle/>
          <a:p>
            <a:r>
              <a:rPr lang="en-US" b="1" i="0" u="sng" dirty="0">
                <a:solidFill>
                  <a:srgbClr val="5A38D6"/>
                </a:solidFill>
                <a:effectLst/>
                <a:latin typeface="Helvetica Neue"/>
                <a:hlinkClick r:id="rId3" tooltip="VP of Artificial Intelligence &amp; Advanced Analytics"/>
              </a:rPr>
              <a:t>VP of Artificial Intelligence &amp; Advanced Analytics</a:t>
            </a:r>
            <a:endParaRPr lang="en-US" b="1" i="0" dirty="0">
              <a:solidFill>
                <a:srgbClr val="000000"/>
              </a:solidFill>
              <a:effectLst/>
              <a:latin typeface="Helvetica Neue"/>
            </a:endParaRPr>
          </a:p>
        </p:txBody>
      </p:sp>
      <p:sp>
        <p:nvSpPr>
          <p:cNvPr id="5" name="Rectangle 4"/>
          <p:cNvSpPr/>
          <p:nvPr/>
        </p:nvSpPr>
        <p:spPr>
          <a:xfrm>
            <a:off x="750534" y="2000114"/>
            <a:ext cx="3467616" cy="369332"/>
          </a:xfrm>
          <a:prstGeom prst="rect">
            <a:avLst/>
          </a:prstGeom>
        </p:spPr>
        <p:txBody>
          <a:bodyPr wrap="none">
            <a:spAutoFit/>
          </a:bodyPr>
          <a:lstStyle/>
          <a:p>
            <a:r>
              <a:rPr lang="en-US" b="1" i="0" u="sng" dirty="0">
                <a:solidFill>
                  <a:srgbClr val="5A38D6"/>
                </a:solidFill>
                <a:effectLst/>
                <a:latin typeface="Helvetica Neue"/>
                <a:hlinkClick r:id="rId4" tooltip="Machine Learning Researcher"/>
              </a:rPr>
              <a:t>Machine Learning Researcher</a:t>
            </a:r>
            <a:endParaRPr lang="en-US" b="1" i="0" dirty="0">
              <a:solidFill>
                <a:srgbClr val="000000"/>
              </a:solidFill>
              <a:effectLst/>
              <a:latin typeface="Helvetica Neue"/>
            </a:endParaRPr>
          </a:p>
        </p:txBody>
      </p:sp>
      <p:sp>
        <p:nvSpPr>
          <p:cNvPr id="6" name="Rectangle 5"/>
          <p:cNvSpPr/>
          <p:nvPr/>
        </p:nvSpPr>
        <p:spPr>
          <a:xfrm>
            <a:off x="750534" y="2533134"/>
            <a:ext cx="3198311" cy="369332"/>
          </a:xfrm>
          <a:prstGeom prst="rect">
            <a:avLst/>
          </a:prstGeom>
        </p:spPr>
        <p:txBody>
          <a:bodyPr wrap="none">
            <a:spAutoFit/>
          </a:bodyPr>
          <a:lstStyle/>
          <a:p>
            <a:r>
              <a:rPr lang="en-US" b="1" i="0" u="sng" dirty="0">
                <a:solidFill>
                  <a:srgbClr val="5A38D6"/>
                </a:solidFill>
                <a:effectLst/>
                <a:latin typeface="Helvetica Neue"/>
                <a:hlinkClick r:id="rId5" tooltip="Machine Learning Eng Amazon AI"/>
              </a:rPr>
              <a:t>Machine Learning Eng</a:t>
            </a:r>
            <a:r>
              <a:rPr lang="en-US" b="1" i="0" u="sng" dirty="0">
                <a:solidFill>
                  <a:srgbClr val="5A38D6"/>
                </a:solidFill>
                <a:effectLst/>
                <a:latin typeface="Helvetica Neue"/>
              </a:rPr>
              <a:t>ineer</a:t>
            </a:r>
            <a:endParaRPr lang="en-US" b="1" i="0" dirty="0">
              <a:solidFill>
                <a:srgbClr val="000000"/>
              </a:solidFill>
              <a:effectLst/>
              <a:latin typeface="Helvetica Neue"/>
            </a:endParaRPr>
          </a:p>
        </p:txBody>
      </p:sp>
      <p:sp>
        <p:nvSpPr>
          <p:cNvPr id="7" name="Rectangle 6"/>
          <p:cNvSpPr/>
          <p:nvPr/>
        </p:nvSpPr>
        <p:spPr>
          <a:xfrm>
            <a:off x="750534" y="3066154"/>
            <a:ext cx="3621504" cy="369332"/>
          </a:xfrm>
          <a:prstGeom prst="rect">
            <a:avLst/>
          </a:prstGeom>
        </p:spPr>
        <p:txBody>
          <a:bodyPr wrap="none">
            <a:spAutoFit/>
          </a:bodyPr>
          <a:lstStyle/>
          <a:p>
            <a:r>
              <a:rPr lang="en-US" b="1" i="0" u="sng" dirty="0">
                <a:solidFill>
                  <a:srgbClr val="5A38D6"/>
                </a:solidFill>
                <a:effectLst/>
                <a:latin typeface="Helvetica Neue"/>
                <a:hlinkClick r:id="rId6" tooltip="Machine Intelligence Developer"/>
              </a:rPr>
              <a:t>Machine Intelligence Developer</a:t>
            </a:r>
            <a:endParaRPr lang="en-US" b="1" i="0" dirty="0">
              <a:solidFill>
                <a:srgbClr val="000000"/>
              </a:solidFill>
              <a:effectLst/>
              <a:latin typeface="Helvetica Neue"/>
            </a:endParaRPr>
          </a:p>
        </p:txBody>
      </p:sp>
      <p:sp>
        <p:nvSpPr>
          <p:cNvPr id="9" name="Rectangle 8"/>
          <p:cNvSpPr/>
          <p:nvPr/>
        </p:nvSpPr>
        <p:spPr>
          <a:xfrm>
            <a:off x="750534" y="3599174"/>
            <a:ext cx="1710725" cy="369332"/>
          </a:xfrm>
          <a:prstGeom prst="rect">
            <a:avLst/>
          </a:prstGeom>
        </p:spPr>
        <p:txBody>
          <a:bodyPr wrap="none">
            <a:spAutoFit/>
          </a:bodyPr>
          <a:lstStyle/>
          <a:p>
            <a:r>
              <a:rPr lang="en-US" b="1" i="0" u="sng" dirty="0">
                <a:solidFill>
                  <a:srgbClr val="5A38D6"/>
                </a:solidFill>
                <a:effectLst/>
                <a:latin typeface="Helvetica Neue"/>
              </a:rPr>
              <a:t>Data Scientist</a:t>
            </a:r>
          </a:p>
        </p:txBody>
      </p:sp>
      <p:sp>
        <p:nvSpPr>
          <p:cNvPr id="10" name="Rectangle 9"/>
          <p:cNvSpPr/>
          <p:nvPr/>
        </p:nvSpPr>
        <p:spPr>
          <a:xfrm>
            <a:off x="733863" y="4132194"/>
            <a:ext cx="3454792" cy="369332"/>
          </a:xfrm>
          <a:prstGeom prst="rect">
            <a:avLst/>
          </a:prstGeom>
        </p:spPr>
        <p:txBody>
          <a:bodyPr wrap="none">
            <a:spAutoFit/>
          </a:bodyPr>
          <a:lstStyle/>
          <a:p>
            <a:r>
              <a:rPr lang="en-US" b="1" i="0" u="sng" dirty="0">
                <a:solidFill>
                  <a:srgbClr val="5A38D6"/>
                </a:solidFill>
                <a:effectLst/>
                <a:latin typeface="Helvetica Neue"/>
                <a:hlinkClick r:id="rId7" tooltip="AIMS – AI/Machine Learning Manager"/>
              </a:rPr>
              <a:t>AI/Machine Learning Manager</a:t>
            </a:r>
            <a:endParaRPr lang="en-US" b="1" i="0" dirty="0">
              <a:solidFill>
                <a:srgbClr val="000000"/>
              </a:solidFill>
              <a:effectLst/>
              <a:latin typeface="Helvetica Neue"/>
            </a:endParaRPr>
          </a:p>
        </p:txBody>
      </p:sp>
      <p:sp>
        <p:nvSpPr>
          <p:cNvPr id="11" name="Rectangle 10"/>
          <p:cNvSpPr/>
          <p:nvPr/>
        </p:nvSpPr>
        <p:spPr>
          <a:xfrm>
            <a:off x="694942" y="4745837"/>
            <a:ext cx="1740605" cy="369332"/>
          </a:xfrm>
          <a:prstGeom prst="rect">
            <a:avLst/>
          </a:prstGeom>
        </p:spPr>
        <p:txBody>
          <a:bodyPr wrap="none">
            <a:spAutoFit/>
          </a:bodyPr>
          <a:lstStyle/>
          <a:p>
            <a:r>
              <a:rPr lang="en-US" b="1" i="0" u="sng" dirty="0">
                <a:solidFill>
                  <a:srgbClr val="5A38D6"/>
                </a:solidFill>
                <a:effectLst/>
                <a:latin typeface="Helvetica Neue"/>
                <a:hlinkClick r:id="rId8" tooltip="Data Scientist – Machine Learning/Artificial Intelligence"/>
              </a:rPr>
              <a:t>Data </a:t>
            </a:r>
            <a:r>
              <a:rPr lang="en-US" b="1" i="0" u="sng" dirty="0">
                <a:solidFill>
                  <a:srgbClr val="5A38D6"/>
                </a:solidFill>
                <a:effectLst/>
                <a:latin typeface="Helvetica Neue"/>
              </a:rPr>
              <a:t>Architect</a:t>
            </a:r>
            <a:endParaRPr lang="en-US" b="1" i="0" dirty="0">
              <a:solidFill>
                <a:srgbClr val="000000"/>
              </a:solidFill>
              <a:effectLst/>
              <a:latin typeface="Helvetica Neue"/>
            </a:endParaRPr>
          </a:p>
        </p:txBody>
      </p:sp>
      <p:pic>
        <p:nvPicPr>
          <p:cNvPr id="1026" name="Picture 2" descr="Image result for data science infographic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10288" y="1118822"/>
            <a:ext cx="5915025" cy="560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32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333" y="146756"/>
            <a:ext cx="7258756" cy="369332"/>
          </a:xfrm>
          <a:prstGeom prst="rect">
            <a:avLst/>
          </a:prstGeom>
          <a:noFill/>
        </p:spPr>
        <p:txBody>
          <a:bodyPr wrap="square" rtlCol="0">
            <a:spAutoFit/>
          </a:bodyPr>
          <a:lstStyle/>
          <a:p>
            <a:r>
              <a:rPr lang="en-US" dirty="0"/>
              <a:t>Tools  used - Amazon Web Services, Python, Python packages to be used</a:t>
            </a:r>
          </a:p>
        </p:txBody>
      </p:sp>
      <p:pic>
        <p:nvPicPr>
          <p:cNvPr id="3" name="Picture 2"/>
          <p:cNvPicPr>
            <a:picLocks noChangeAspect="1"/>
          </p:cNvPicPr>
          <p:nvPr/>
        </p:nvPicPr>
        <p:blipFill>
          <a:blip r:embed="rId2"/>
          <a:stretch>
            <a:fillRect/>
          </a:stretch>
        </p:blipFill>
        <p:spPr>
          <a:xfrm>
            <a:off x="4790083" y="2561457"/>
            <a:ext cx="7401917" cy="2992922"/>
          </a:xfrm>
          <a:prstGeom prst="rect">
            <a:avLst/>
          </a:prstGeom>
        </p:spPr>
      </p:pic>
      <p:pic>
        <p:nvPicPr>
          <p:cNvPr id="4" name="Picture 3"/>
          <p:cNvPicPr>
            <a:picLocks noChangeAspect="1"/>
          </p:cNvPicPr>
          <p:nvPr/>
        </p:nvPicPr>
        <p:blipFill>
          <a:blip r:embed="rId3"/>
          <a:stretch>
            <a:fillRect/>
          </a:stretch>
        </p:blipFill>
        <p:spPr>
          <a:xfrm>
            <a:off x="0" y="516088"/>
            <a:ext cx="6087088" cy="1922238"/>
          </a:xfrm>
          <a:prstGeom prst="rect">
            <a:avLst/>
          </a:prstGeom>
        </p:spPr>
      </p:pic>
      <p:sp>
        <p:nvSpPr>
          <p:cNvPr id="5" name="Rectangle 4"/>
          <p:cNvSpPr/>
          <p:nvPr/>
        </p:nvSpPr>
        <p:spPr>
          <a:xfrm>
            <a:off x="7522132" y="6596390"/>
            <a:ext cx="4669868" cy="261610"/>
          </a:xfrm>
          <a:prstGeom prst="rect">
            <a:avLst/>
          </a:prstGeom>
        </p:spPr>
        <p:txBody>
          <a:bodyPr wrap="none">
            <a:spAutoFit/>
          </a:bodyPr>
          <a:lstStyle/>
          <a:p>
            <a:r>
              <a:rPr lang="en-US" sz="1100" b="0" i="0" dirty="0">
                <a:solidFill>
                  <a:srgbClr val="212121"/>
                </a:solidFill>
                <a:effectLst/>
                <a:latin typeface="Roboto"/>
              </a:rPr>
              <a:t>**Remember: </a:t>
            </a:r>
            <a:r>
              <a:rPr lang="en-US" sz="1100" b="0" i="0" dirty="0" err="1">
                <a:solidFill>
                  <a:srgbClr val="212121"/>
                </a:solidFill>
                <a:effectLst/>
                <a:latin typeface="Roboto"/>
              </a:rPr>
              <a:t>TensorFlow</a:t>
            </a:r>
            <a:r>
              <a:rPr lang="en-US" sz="1100" b="0" i="0" dirty="0">
                <a:solidFill>
                  <a:srgbClr val="212121"/>
                </a:solidFill>
                <a:effectLst/>
                <a:latin typeface="Roboto"/>
              </a:rPr>
              <a:t> supports Python 3.5.x and 3.6.x on Windows.</a:t>
            </a:r>
            <a:endParaRPr lang="en-US" sz="1100" dirty="0"/>
          </a:p>
        </p:txBody>
      </p:sp>
      <p:sp>
        <p:nvSpPr>
          <p:cNvPr id="6" name="Rectangle 5"/>
          <p:cNvSpPr/>
          <p:nvPr/>
        </p:nvSpPr>
        <p:spPr>
          <a:xfrm>
            <a:off x="6471127" y="1154041"/>
            <a:ext cx="4800930" cy="923330"/>
          </a:xfrm>
          <a:prstGeom prst="rect">
            <a:avLst/>
          </a:prstGeom>
        </p:spPr>
        <p:txBody>
          <a:bodyPr wrap="none">
            <a:spAutoFit/>
          </a:bodyPr>
          <a:lstStyle/>
          <a:p>
            <a:r>
              <a:rPr lang="en-US" dirty="0"/>
              <a:t>Python 3.X</a:t>
            </a:r>
          </a:p>
          <a:p>
            <a:r>
              <a:rPr lang="en-US" dirty="0"/>
              <a:t>PIP - </a:t>
            </a:r>
            <a:r>
              <a:rPr lang="en-US" dirty="0">
                <a:hlinkClick r:id="rId4"/>
              </a:rPr>
              <a:t>https://www.lfd.uci.edu/~gohlke/pythonlibs</a:t>
            </a:r>
            <a:endParaRPr lang="en-US" dirty="0"/>
          </a:p>
          <a:p>
            <a:r>
              <a:rPr lang="en-US" dirty="0"/>
              <a:t>Pip install </a:t>
            </a:r>
            <a:r>
              <a:rPr lang="en-US" dirty="0" err="1"/>
              <a:t>joblib</a:t>
            </a:r>
            <a:endParaRPr lang="en-US" dirty="0"/>
          </a:p>
        </p:txBody>
      </p:sp>
      <p:sp>
        <p:nvSpPr>
          <p:cNvPr id="7" name="TextBox 6"/>
          <p:cNvSpPr txBox="1"/>
          <p:nvPr/>
        </p:nvSpPr>
        <p:spPr>
          <a:xfrm>
            <a:off x="417689" y="2686756"/>
            <a:ext cx="3872089" cy="3139321"/>
          </a:xfrm>
          <a:prstGeom prst="rect">
            <a:avLst/>
          </a:prstGeom>
          <a:noFill/>
        </p:spPr>
        <p:txBody>
          <a:bodyPr wrap="square" rtlCol="0">
            <a:spAutoFit/>
          </a:bodyPr>
          <a:lstStyle/>
          <a:p>
            <a:r>
              <a:rPr lang="en-US" dirty="0" err="1"/>
              <a:t>Numpy+MKL</a:t>
            </a:r>
            <a:r>
              <a:rPr lang="en-US" dirty="0"/>
              <a:t>,</a:t>
            </a:r>
          </a:p>
          <a:p>
            <a:r>
              <a:rPr lang="en-US" dirty="0" err="1"/>
              <a:t>Scipy</a:t>
            </a:r>
            <a:r>
              <a:rPr lang="en-US" dirty="0"/>
              <a:t>,</a:t>
            </a:r>
          </a:p>
          <a:p>
            <a:r>
              <a:rPr lang="en-US" dirty="0" err="1"/>
              <a:t>Matplotlib</a:t>
            </a:r>
            <a:r>
              <a:rPr lang="en-US" dirty="0"/>
              <a:t>,</a:t>
            </a:r>
          </a:p>
          <a:p>
            <a:r>
              <a:rPr lang="en-US" dirty="0"/>
              <a:t>Pillow,</a:t>
            </a:r>
          </a:p>
          <a:p>
            <a:r>
              <a:rPr lang="en-US" dirty="0"/>
              <a:t>Pandas,</a:t>
            </a:r>
          </a:p>
          <a:p>
            <a:r>
              <a:rPr lang="en-US" dirty="0" err="1"/>
              <a:t>Scikit</a:t>
            </a:r>
            <a:r>
              <a:rPr lang="en-US" dirty="0"/>
              <a:t>-learn,</a:t>
            </a:r>
          </a:p>
          <a:p>
            <a:r>
              <a:rPr lang="en-US" dirty="0" err="1"/>
              <a:t>Scikit</a:t>
            </a:r>
            <a:r>
              <a:rPr lang="en-US" dirty="0"/>
              <a:t>-image,</a:t>
            </a:r>
          </a:p>
          <a:p>
            <a:r>
              <a:rPr lang="en-US" dirty="0" err="1"/>
              <a:t>TensorFlow</a:t>
            </a:r>
            <a:r>
              <a:rPr lang="en-US" dirty="0"/>
              <a:t>,</a:t>
            </a:r>
          </a:p>
          <a:p>
            <a:r>
              <a:rPr lang="en-US" dirty="0" err="1"/>
              <a:t>Keras</a:t>
            </a:r>
            <a:r>
              <a:rPr lang="en-US" dirty="0"/>
              <a:t>,</a:t>
            </a:r>
          </a:p>
          <a:p>
            <a:r>
              <a:rPr lang="en-US" dirty="0" err="1"/>
              <a:t>Hyperas</a:t>
            </a:r>
            <a:r>
              <a:rPr lang="en-US" dirty="0"/>
              <a:t>,</a:t>
            </a:r>
          </a:p>
          <a:p>
            <a:r>
              <a:rPr lang="en-US" dirty="0" err="1"/>
              <a:t>Joblib</a:t>
            </a:r>
            <a:endParaRPr lang="en-US" dirty="0"/>
          </a:p>
        </p:txBody>
      </p:sp>
    </p:spTree>
    <p:extLst>
      <p:ext uri="{BB962C8B-B14F-4D97-AF65-F5344CB8AC3E}">
        <p14:creationId xmlns:p14="http://schemas.microsoft.com/office/powerpoint/2010/main" val="4221409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7329" y="160616"/>
            <a:ext cx="9051851" cy="369332"/>
          </a:xfrm>
          <a:prstGeom prst="rect">
            <a:avLst/>
          </a:prstGeom>
        </p:spPr>
        <p:txBody>
          <a:bodyPr wrap="square">
            <a:spAutoFit/>
          </a:bodyPr>
          <a:lstStyle/>
          <a:p>
            <a:r>
              <a:rPr lang="en-US" dirty="0"/>
              <a:t>Python Hands on - Function, looping techniques, list comprehensions, Tools</a:t>
            </a:r>
          </a:p>
        </p:txBody>
      </p:sp>
      <p:sp>
        <p:nvSpPr>
          <p:cNvPr id="3" name="Rectangle 2"/>
          <p:cNvSpPr/>
          <p:nvPr/>
        </p:nvSpPr>
        <p:spPr>
          <a:xfrm>
            <a:off x="347329" y="904359"/>
            <a:ext cx="6096000" cy="830997"/>
          </a:xfrm>
          <a:prstGeom prst="rect">
            <a:avLst/>
          </a:prstGeom>
        </p:spPr>
        <p:txBody>
          <a:bodyPr>
            <a:spAutoFit/>
          </a:bodyPr>
          <a:lstStyle/>
          <a:p>
            <a:r>
              <a:rPr lang="en-US" sz="1600" dirty="0">
                <a:latin typeface="Arial" panose="020B0604020202020204" pitchFamily="34" charset="0"/>
              </a:rPr>
              <a:t>def </a:t>
            </a:r>
            <a:r>
              <a:rPr lang="en-US" sz="1600" dirty="0" err="1">
                <a:latin typeface="Arial" panose="020B0604020202020204" pitchFamily="34" charset="0"/>
              </a:rPr>
              <a:t>funct</a:t>
            </a:r>
            <a:r>
              <a:rPr lang="en-US" sz="1600" dirty="0">
                <a:latin typeface="Arial" panose="020B0604020202020204" pitchFamily="34" charset="0"/>
              </a:rPr>
              <a:t>(arg_11, arg_2, ..., </a:t>
            </a:r>
            <a:r>
              <a:rPr lang="en-US" sz="1600" dirty="0" err="1">
                <a:latin typeface="Arial" panose="020B0604020202020204" pitchFamily="34" charset="0"/>
              </a:rPr>
              <a:t>arg_n</a:t>
            </a:r>
            <a:r>
              <a:rPr lang="en-US" sz="1600" dirty="0">
                <a:latin typeface="Arial" panose="020B0604020202020204" pitchFamily="34" charset="0"/>
              </a:rPr>
              <a:t>):</a:t>
            </a:r>
            <a:br>
              <a:rPr lang="en-US" sz="1600" dirty="0"/>
            </a:br>
            <a:r>
              <a:rPr lang="en-US" sz="1600" dirty="0">
                <a:latin typeface="Arial" panose="020B0604020202020204" pitchFamily="34" charset="0"/>
              </a:rPr>
              <a:t>   print(“This is a function.”)</a:t>
            </a:r>
            <a:br>
              <a:rPr lang="en-US" sz="1600" dirty="0"/>
            </a:br>
            <a:r>
              <a:rPr lang="en-US" sz="1600" dirty="0">
                <a:latin typeface="Arial" panose="020B0604020202020204" pitchFamily="34" charset="0"/>
              </a:rPr>
              <a:t>   return 1</a:t>
            </a:r>
          </a:p>
        </p:txBody>
      </p:sp>
      <p:sp>
        <p:nvSpPr>
          <p:cNvPr id="5" name="Rectangle 4"/>
          <p:cNvSpPr/>
          <p:nvPr/>
        </p:nvSpPr>
        <p:spPr>
          <a:xfrm>
            <a:off x="7415560" y="1314733"/>
            <a:ext cx="4421241" cy="5262979"/>
          </a:xfrm>
          <a:prstGeom prst="rect">
            <a:avLst/>
          </a:prstGeom>
        </p:spPr>
        <p:txBody>
          <a:bodyPr wrap="square">
            <a:spAutoFit/>
          </a:bodyPr>
          <a:lstStyle/>
          <a:p>
            <a:r>
              <a:rPr lang="en-US" sz="1600" dirty="0">
                <a:latin typeface="Arial" panose="020B0604020202020204" pitchFamily="34" charset="0"/>
              </a:rPr>
              <a:t>for j in range(10): print "Value number " + </a:t>
            </a:r>
            <a:r>
              <a:rPr lang="en-US" sz="1600" dirty="0" err="1">
                <a:latin typeface="Arial" panose="020B0604020202020204" pitchFamily="34" charset="0"/>
              </a:rPr>
              <a:t>str</a:t>
            </a:r>
            <a:r>
              <a:rPr lang="en-US" sz="1600" dirty="0">
                <a:latin typeface="Arial" panose="020B0604020202020204" pitchFamily="34" charset="0"/>
              </a:rPr>
              <a:t>(j) +" is "+value[j]</a:t>
            </a:r>
            <a:br>
              <a:rPr lang="en-US" sz="1600" dirty="0"/>
            </a:br>
            <a:br>
              <a:rPr lang="en-US" sz="1600" dirty="0"/>
            </a:br>
            <a:r>
              <a:rPr lang="en-US" sz="1600" dirty="0">
                <a:latin typeface="Arial" panose="020B0604020202020204" pitchFamily="34" charset="0"/>
              </a:rPr>
              <a:t>for j in range(10,0,-2):</a:t>
            </a:r>
            <a:br>
              <a:rPr lang="en-US" sz="1600" dirty="0"/>
            </a:br>
            <a:r>
              <a:rPr lang="en-US" sz="1600" dirty="0">
                <a:latin typeface="Arial" panose="020B0604020202020204" pitchFamily="34" charset="0"/>
              </a:rPr>
              <a:t>   x = x + j</a:t>
            </a:r>
            <a:br>
              <a:rPr lang="en-US" sz="1600" dirty="0"/>
            </a:br>
            <a:r>
              <a:rPr lang="en-US" sz="1600" dirty="0">
                <a:latin typeface="Arial" panose="020B0604020202020204" pitchFamily="34" charset="0"/>
              </a:rPr>
              <a:t>   print x</a:t>
            </a:r>
            <a:br>
              <a:rPr lang="en-US" sz="1600" dirty="0"/>
            </a:br>
            <a:br>
              <a:rPr lang="en-US" sz="1600" dirty="0"/>
            </a:br>
            <a:r>
              <a:rPr lang="en-US" sz="1600" dirty="0">
                <a:latin typeface="Arial" panose="020B0604020202020204" pitchFamily="34" charset="0"/>
              </a:rPr>
              <a:t>while (b &lt; a):</a:t>
            </a:r>
            <a:br>
              <a:rPr lang="en-US" sz="1600" dirty="0"/>
            </a:br>
            <a:r>
              <a:rPr lang="en-US" sz="1600" dirty="0">
                <a:latin typeface="Arial" panose="020B0604020202020204" pitchFamily="34" charset="0"/>
              </a:rPr>
              <a:t>   print "b is less than a."</a:t>
            </a:r>
            <a:br>
              <a:rPr lang="en-US" sz="1600" dirty="0"/>
            </a:br>
            <a:r>
              <a:rPr lang="en-US" sz="1600" dirty="0">
                <a:latin typeface="Arial" panose="020B0604020202020204" pitchFamily="34" charset="0"/>
              </a:rPr>
              <a:t>   b=b+1</a:t>
            </a:r>
            <a:br>
              <a:rPr lang="en-US" sz="1600" dirty="0"/>
            </a:br>
            <a:br>
              <a:rPr lang="en-US" sz="1600" dirty="0"/>
            </a:br>
            <a:r>
              <a:rPr lang="en-US" sz="1600" dirty="0">
                <a:latin typeface="Arial" panose="020B0604020202020204" pitchFamily="34" charset="0"/>
              </a:rPr>
              <a:t>for j in range(0,10):</a:t>
            </a:r>
            <a:br>
              <a:rPr lang="en-US" sz="1600" dirty="0"/>
            </a:br>
            <a:r>
              <a:rPr lang="en-US" sz="1600" dirty="0">
                <a:latin typeface="Arial" panose="020B0604020202020204" pitchFamily="34" charset="0"/>
              </a:rPr>
              <a:t>   while(k &lt; j):</a:t>
            </a:r>
            <a:br>
              <a:rPr lang="en-US" sz="1600" dirty="0"/>
            </a:br>
            <a:r>
              <a:rPr lang="en-US" sz="1600" dirty="0">
                <a:latin typeface="Arial" panose="020B0604020202020204" pitchFamily="34" charset="0"/>
              </a:rPr>
              <a:t>     print "j = " + </a:t>
            </a:r>
            <a:r>
              <a:rPr lang="en-US" sz="1600" dirty="0" err="1">
                <a:latin typeface="Arial" panose="020B0604020202020204" pitchFamily="34" charset="0"/>
              </a:rPr>
              <a:t>str</a:t>
            </a:r>
            <a:r>
              <a:rPr lang="en-US" sz="1600" dirty="0">
                <a:latin typeface="Arial" panose="020B0604020202020204" pitchFamily="34" charset="0"/>
              </a:rPr>
              <a:t>(j) + " k = "+</a:t>
            </a:r>
            <a:r>
              <a:rPr lang="en-US" sz="1600" dirty="0" err="1">
                <a:latin typeface="Arial" panose="020B0604020202020204" pitchFamily="34" charset="0"/>
              </a:rPr>
              <a:t>str</a:t>
            </a:r>
            <a:r>
              <a:rPr lang="en-US" sz="1600" dirty="0">
                <a:latin typeface="Arial" panose="020B0604020202020204" pitchFamily="34" charset="0"/>
              </a:rPr>
              <a:t>(k)</a:t>
            </a:r>
            <a:br>
              <a:rPr lang="en-US" sz="1600" dirty="0"/>
            </a:br>
            <a:r>
              <a:rPr lang="en-US" sz="1600" dirty="0">
                <a:latin typeface="Arial" panose="020B0604020202020204" pitchFamily="34" charset="0"/>
              </a:rPr>
              <a:t>     if (j == 1): break</a:t>
            </a:r>
            <a:br>
              <a:rPr lang="en-US" sz="1600" dirty="0"/>
            </a:br>
            <a:r>
              <a:rPr lang="en-US" sz="1600" dirty="0">
                <a:latin typeface="Arial" panose="020B0604020202020204" pitchFamily="34" charset="0"/>
              </a:rPr>
              <a:t>     k=k+1</a:t>
            </a:r>
            <a:br>
              <a:rPr lang="en-US" sz="1600" dirty="0"/>
            </a:br>
            <a:r>
              <a:rPr lang="en-US" sz="1600" dirty="0">
                <a:latin typeface="Arial" panose="020B0604020202020204" pitchFamily="34" charset="0"/>
              </a:rPr>
              <a:t>   print "j equals k or j equals 1"</a:t>
            </a:r>
            <a:br>
              <a:rPr lang="en-US" sz="1600" dirty="0"/>
            </a:br>
            <a:br>
              <a:rPr lang="en-US" sz="1600" dirty="0"/>
            </a:br>
            <a:r>
              <a:rPr lang="en-US" sz="1600" dirty="0">
                <a:latin typeface="Arial" panose="020B0604020202020204" pitchFamily="34" charset="0"/>
              </a:rPr>
              <a:t>a = ["</a:t>
            </a:r>
            <a:r>
              <a:rPr lang="en-US" sz="1600" dirty="0" err="1">
                <a:latin typeface="Arial" panose="020B0604020202020204" pitchFamily="34" charset="0"/>
              </a:rPr>
              <a:t>abc</a:t>
            </a:r>
            <a:r>
              <a:rPr lang="en-US" sz="1600" dirty="0">
                <a:latin typeface="Arial" panose="020B0604020202020204" pitchFamily="34" charset="0"/>
              </a:rPr>
              <a:t>","def","</a:t>
            </a:r>
            <a:r>
              <a:rPr lang="en-US" sz="1600" dirty="0" err="1">
                <a:latin typeface="Arial" panose="020B0604020202020204" pitchFamily="34" charset="0"/>
              </a:rPr>
              <a:t>ghi</a:t>
            </a:r>
            <a:r>
              <a:rPr lang="en-US" sz="1600" dirty="0">
                <a:latin typeface="Arial" panose="020B0604020202020204" pitchFamily="34" charset="0"/>
              </a:rPr>
              <a:t>"]</a:t>
            </a:r>
            <a:br>
              <a:rPr lang="en-US" sz="1600" dirty="0"/>
            </a:br>
            <a:r>
              <a:rPr lang="en-US" sz="1600" dirty="0">
                <a:latin typeface="Arial" panose="020B0604020202020204" pitchFamily="34" charset="0"/>
              </a:rPr>
              <a:t>for x in a:</a:t>
            </a:r>
            <a:br>
              <a:rPr lang="en-US" sz="1600" dirty="0"/>
            </a:br>
            <a:r>
              <a:rPr lang="en-US" sz="1600" dirty="0">
                <a:latin typeface="Arial" panose="020B0604020202020204" pitchFamily="34" charset="0"/>
              </a:rPr>
              <a:t>   print x</a:t>
            </a:r>
            <a:endParaRPr lang="en-US" sz="1600" dirty="0"/>
          </a:p>
        </p:txBody>
      </p:sp>
      <p:sp>
        <p:nvSpPr>
          <p:cNvPr id="6" name="Rectangle 5"/>
          <p:cNvSpPr/>
          <p:nvPr/>
        </p:nvSpPr>
        <p:spPr>
          <a:xfrm>
            <a:off x="494371" y="2025948"/>
            <a:ext cx="6096000" cy="1200329"/>
          </a:xfrm>
          <a:prstGeom prst="rect">
            <a:avLst/>
          </a:prstGeom>
        </p:spPr>
        <p:txBody>
          <a:bodyPr>
            <a:spAutoFit/>
          </a:bodyPr>
          <a:lstStyle/>
          <a:p>
            <a:r>
              <a:rPr lang="en-US" dirty="0">
                <a:latin typeface="Arial" panose="020B0604020202020204" pitchFamily="34" charset="0"/>
              </a:rPr>
              <a:t>s = ["Lee", "Walsh", "Roberson"]</a:t>
            </a:r>
            <a:br>
              <a:rPr lang="en-US" dirty="0"/>
            </a:br>
            <a:r>
              <a:rPr lang="en-US" dirty="0">
                <a:latin typeface="Arial" panose="020B0604020202020204" pitchFamily="34" charset="0"/>
              </a:rPr>
              <a:t>s2 = ["Williams", "Redick", "Ewing", "Dockery"]</a:t>
            </a:r>
            <a:br>
              <a:rPr lang="en-US" dirty="0"/>
            </a:br>
            <a:r>
              <a:rPr lang="en-US" dirty="0">
                <a:latin typeface="Arial" panose="020B0604020202020204" pitchFamily="34" charset="0"/>
              </a:rPr>
              <a:t>s3 = [s, s2]</a:t>
            </a:r>
            <a:br>
              <a:rPr lang="en-US" dirty="0"/>
            </a:br>
            <a:r>
              <a:rPr lang="en-US" dirty="0">
                <a:latin typeface="Arial" panose="020B0604020202020204" pitchFamily="34" charset="0"/>
              </a:rPr>
              <a:t>print s3[1][2]</a:t>
            </a:r>
            <a:endParaRPr lang="en-US" dirty="0"/>
          </a:p>
        </p:txBody>
      </p:sp>
      <p:sp>
        <p:nvSpPr>
          <p:cNvPr id="7" name="Rectangle 6"/>
          <p:cNvSpPr/>
          <p:nvPr/>
        </p:nvSpPr>
        <p:spPr>
          <a:xfrm>
            <a:off x="494371" y="3226277"/>
            <a:ext cx="6096000" cy="923330"/>
          </a:xfrm>
          <a:prstGeom prst="rect">
            <a:avLst/>
          </a:prstGeom>
        </p:spPr>
        <p:txBody>
          <a:bodyPr>
            <a:spAutoFit/>
          </a:bodyPr>
          <a:lstStyle/>
          <a:p>
            <a:r>
              <a:rPr lang="pt-BR" dirty="0">
                <a:latin typeface="Arial" panose="020B0604020202020204" pitchFamily="34" charset="0"/>
              </a:rPr>
              <a:t>a = zeros((3,5))</a:t>
            </a:r>
            <a:br>
              <a:rPr lang="pt-BR" dirty="0"/>
            </a:br>
            <a:r>
              <a:rPr lang="pt-BR" dirty="0">
                <a:latin typeface="Arial" panose="020B0604020202020204" pitchFamily="34" charset="0"/>
              </a:rPr>
              <a:t>a[1,2] = 8</a:t>
            </a:r>
            <a:br>
              <a:rPr lang="pt-BR" dirty="0"/>
            </a:br>
            <a:r>
              <a:rPr lang="pt-BR" dirty="0" err="1">
                <a:latin typeface="Arial" panose="020B0604020202020204" pitchFamily="34" charset="0"/>
              </a:rPr>
              <a:t>print</a:t>
            </a:r>
            <a:r>
              <a:rPr lang="pt-BR" dirty="0">
                <a:latin typeface="Arial" panose="020B0604020202020204" pitchFamily="34" charset="0"/>
              </a:rPr>
              <a:t> a</a:t>
            </a:r>
            <a:endParaRPr lang="en-US" dirty="0"/>
          </a:p>
        </p:txBody>
      </p:sp>
      <p:sp>
        <p:nvSpPr>
          <p:cNvPr id="8" name="Rectangle 7"/>
          <p:cNvSpPr/>
          <p:nvPr/>
        </p:nvSpPr>
        <p:spPr>
          <a:xfrm>
            <a:off x="494371" y="4287864"/>
            <a:ext cx="6096000" cy="646331"/>
          </a:xfrm>
          <a:prstGeom prst="rect">
            <a:avLst/>
          </a:prstGeom>
        </p:spPr>
        <p:txBody>
          <a:bodyPr>
            <a:spAutoFit/>
          </a:bodyPr>
          <a:lstStyle/>
          <a:p>
            <a:r>
              <a:rPr lang="en-US" dirty="0">
                <a:latin typeface="Arial" panose="020B0604020202020204" pitchFamily="34" charset="0"/>
              </a:rPr>
              <a:t>b = </a:t>
            </a:r>
            <a:r>
              <a:rPr lang="en-US" dirty="0" err="1">
                <a:latin typeface="Arial" panose="020B0604020202020204" pitchFamily="34" charset="0"/>
              </a:rPr>
              <a:t>arange</a:t>
            </a:r>
            <a:r>
              <a:rPr lang="en-US" dirty="0">
                <a:latin typeface="Arial" panose="020B0604020202020204" pitchFamily="34" charset="0"/>
              </a:rPr>
              <a:t>(25)</a:t>
            </a:r>
            <a:br>
              <a:rPr lang="en-US" dirty="0"/>
            </a:br>
            <a:r>
              <a:rPr lang="en-US" dirty="0">
                <a:latin typeface="Arial" panose="020B0604020202020204" pitchFamily="34" charset="0"/>
              </a:rPr>
              <a:t>b = reshape(b,5,5)</a:t>
            </a:r>
            <a:endParaRPr lang="en-US" dirty="0"/>
          </a:p>
        </p:txBody>
      </p:sp>
      <p:sp>
        <p:nvSpPr>
          <p:cNvPr id="9" name="Rectangle 8"/>
          <p:cNvSpPr/>
          <p:nvPr/>
        </p:nvSpPr>
        <p:spPr>
          <a:xfrm>
            <a:off x="494371" y="5026770"/>
            <a:ext cx="6096000" cy="646331"/>
          </a:xfrm>
          <a:prstGeom prst="rect">
            <a:avLst/>
          </a:prstGeom>
        </p:spPr>
        <p:txBody>
          <a:bodyPr>
            <a:spAutoFit/>
          </a:bodyPr>
          <a:lstStyle/>
          <a:p>
            <a:r>
              <a:rPr lang="en-US" dirty="0">
                <a:latin typeface="Arial" panose="020B0604020202020204" pitchFamily="34" charset="0"/>
              </a:rPr>
              <a:t>b=reshape(b,5,1)</a:t>
            </a:r>
            <a:br>
              <a:rPr lang="en-US" dirty="0"/>
            </a:br>
            <a:r>
              <a:rPr lang="en-US" dirty="0">
                <a:latin typeface="Arial" panose="020B0604020202020204" pitchFamily="34" charset="0"/>
              </a:rPr>
              <a:t>print concatenate((</a:t>
            </a:r>
            <a:r>
              <a:rPr lang="en-US" dirty="0" err="1">
                <a:latin typeface="Arial" panose="020B0604020202020204" pitchFamily="34" charset="0"/>
              </a:rPr>
              <a:t>b,a</a:t>
            </a:r>
            <a:r>
              <a:rPr lang="en-US" dirty="0">
                <a:latin typeface="Arial" panose="020B0604020202020204" pitchFamily="34" charset="0"/>
              </a:rPr>
              <a:t>),axis=1)</a:t>
            </a:r>
            <a:endParaRPr lang="en-US" dirty="0"/>
          </a:p>
        </p:txBody>
      </p:sp>
    </p:spTree>
    <p:extLst>
      <p:ext uri="{BB962C8B-B14F-4D97-AF65-F5344CB8AC3E}">
        <p14:creationId xmlns:p14="http://schemas.microsoft.com/office/powerpoint/2010/main" val="4118605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760</TotalTime>
  <Words>1399</Words>
  <Application>Microsoft Office PowerPoint</Application>
  <PresentationFormat>Widescreen</PresentationFormat>
  <Paragraphs>223</Paragraphs>
  <Slides>16</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Gentium Book Basic</vt:lpstr>
      <vt:lpstr>Helvetica Neue</vt:lpstr>
      <vt:lpstr>medium-content-serif-font</vt:lpstr>
      <vt:lpstr>Roboto</vt:lpstr>
      <vt:lpstr>Arial</vt:lpstr>
      <vt:lpstr>Calibri</vt:lpstr>
      <vt:lpstr>Calibri Light</vt:lpstr>
      <vt:lpstr>Georgia</vt:lpstr>
      <vt:lpstr>Office Theme</vt:lpstr>
      <vt:lpstr>Day1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Day1</dc:title>
  <dc:creator>LAIK, SANDEEP KUMAR [AG/8037]</dc:creator>
  <cp:lastModifiedBy>SANDEEP KUMAR LAIK</cp:lastModifiedBy>
  <cp:revision>40</cp:revision>
  <dcterms:created xsi:type="dcterms:W3CDTF">2018-05-31T06:32:39Z</dcterms:created>
  <dcterms:modified xsi:type="dcterms:W3CDTF">2018-06-01T17:56:23Z</dcterms:modified>
</cp:coreProperties>
</file>