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6"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lstStyle/>
          <a:p>
            <a:pPr hangingPunct="0">
              <a:defRPr sz="1400"/>
            </a:pPr>
            <a:endParaRPr lang="en-US" sz="1300">
              <a:latin typeface="Arial" pitchFamily="18"/>
              <a:ea typeface="Microsoft YaHei" pitchFamily="2"/>
              <a:cs typeface="Arial"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lstStyle/>
          <a:p>
            <a:pPr algn="r" hangingPunct="0">
              <a:defRPr sz="1400"/>
            </a:pPr>
            <a:endParaRPr lang="en-US" sz="1300">
              <a:latin typeface="Arial" pitchFamily="18"/>
              <a:ea typeface="Microsoft YaHei" pitchFamily="2"/>
              <a:cs typeface="Arial"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lstStyle/>
          <a:p>
            <a:pPr hangingPunct="0">
              <a:defRPr sz="1400"/>
            </a:pPr>
            <a:endParaRPr lang="en-US" sz="1300">
              <a:latin typeface="Arial" pitchFamily="18"/>
              <a:ea typeface="Microsoft YaHei" pitchFamily="2"/>
              <a:cs typeface="Arial"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lstStyle/>
          <a:p>
            <a:pPr algn="r" hangingPunct="0">
              <a:defRPr sz="1400"/>
            </a:pPr>
            <a:fld id="{1136A87B-113D-4FE7-9AA8-32B1F476075C}"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60350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Lucida Sans Unicode" pitchFamily="2"/>
                <a:cs typeface="Tahoma" pitchFamily="2"/>
              </a:defRPr>
            </a:lvl1pPr>
          </a:lstStyle>
          <a:p>
            <a:pPr lvl="0"/>
            <a:fld id="{D8838FB1-AE85-4121-B348-361F24394D6C}" type="slidenum">
              <a:t>‹#›</a:t>
            </a:fld>
            <a:endParaRPr lang="en-US"/>
          </a:p>
        </p:txBody>
      </p:sp>
    </p:spTree>
    <p:extLst>
      <p:ext uri="{BB962C8B-B14F-4D97-AF65-F5344CB8AC3E}">
        <p14:creationId xmlns:p14="http://schemas.microsoft.com/office/powerpoint/2010/main" val="74275881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8279"/>
          </a:xfrm>
        </p:spPr>
        <p:txBody>
          <a:bodyPr wrap="square" lIns="90000" tIns="45000" rIns="90000" bIns="45000" anchor="t"/>
          <a:lstStyle/>
          <a:p>
            <a:pPr lvl="0" algn="l" hangingPunct="1"/>
            <a:fld id="{48A5D0C8-F441-4944-B52D-FDD478D49B50}" type="slidenum">
              <a:t>12</a:t>
            </a:fld>
            <a:endParaRPr lang="en-US" sz="1800">
              <a:solidFill>
                <a:srgbClr val="000000"/>
              </a:solidFill>
              <a:latin typeface="+mn-lt" pitchFamily="18"/>
              <a:ea typeface="+mn-ea" pitchFamily="2"/>
              <a:cs typeface="+mn-cs" pitchFamily="2"/>
            </a:endParaRPr>
          </a:p>
        </p:txBody>
      </p:sp>
      <p:sp>
        <p:nvSpPr>
          <p:cNvPr id="2" name="Slide Image Placeholder 1"/>
          <p:cNvSpPr>
            <a:spLocks noGrp="1" noRot="1" noChangeAspect="1" noResize="1"/>
          </p:cNvSpPr>
          <p:nvPr>
            <p:ph type="sldImg"/>
          </p:nvPr>
        </p:nvSpPr>
        <p:spPr>
          <a:xfrm>
            <a:off x="685799" y="1143000"/>
            <a:ext cx="5486040" cy="308592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400639"/>
            <a:ext cx="5486040" cy="3600000"/>
          </a:xfrm>
        </p:spPr>
        <p:txBody>
          <a:bodyPr wrap="square" lIns="90000" tIns="45000" rIns="90000" bIns="45000" anchor="t"/>
          <a:lstStyle/>
          <a:p>
            <a:pPr lvl="0"/>
            <a:r>
              <a:rPr lang="en-US" sz="1200" b="1">
                <a:solidFill>
                  <a:srgbClr val="000000"/>
                </a:solidFill>
                <a:latin typeface="+mn-lt" pitchFamily="18"/>
                <a:ea typeface="+mn-ea" pitchFamily="2"/>
                <a:cs typeface="+mn-cs" pitchFamily="2"/>
              </a:rPr>
              <a:t>&gt;&gt;&gt; from</a:t>
            </a:r>
            <a:r>
              <a:rPr lang="en-US" sz="1200">
                <a:solidFill>
                  <a:srgbClr val="000000"/>
                </a:solidFill>
                <a:latin typeface="+mn-lt" pitchFamily="18"/>
                <a:ea typeface="+mn-ea" pitchFamily="2"/>
                <a:cs typeface="+mn-cs" pitchFamily="2"/>
              </a:rPr>
              <a:t> </a:t>
            </a:r>
            <a:r>
              <a:rPr lang="en-US" sz="1200" b="1">
                <a:solidFill>
                  <a:srgbClr val="000000"/>
                </a:solidFill>
                <a:latin typeface="+mn-lt" pitchFamily="18"/>
                <a:ea typeface="+mn-ea" pitchFamily="2"/>
                <a:cs typeface="+mn-cs" pitchFamily="2"/>
              </a:rPr>
              <a:t>sklearn.metrics</a:t>
            </a:r>
            <a:r>
              <a:rPr lang="en-US" sz="1200">
                <a:solidFill>
                  <a:srgbClr val="000000"/>
                </a:solidFill>
                <a:latin typeface="+mn-lt" pitchFamily="18"/>
                <a:ea typeface="+mn-ea" pitchFamily="2"/>
                <a:cs typeface="+mn-cs" pitchFamily="2"/>
              </a:rPr>
              <a:t> </a:t>
            </a:r>
            <a:r>
              <a:rPr lang="en-US" sz="1200" b="1">
                <a:solidFill>
                  <a:srgbClr val="000000"/>
                </a:solidFill>
                <a:latin typeface="+mn-lt" pitchFamily="18"/>
                <a:ea typeface="+mn-ea" pitchFamily="2"/>
                <a:cs typeface="+mn-cs" pitchFamily="2"/>
              </a:rPr>
              <a:t>import</a:t>
            </a:r>
            <a:r>
              <a:rPr lang="en-US" sz="1200">
                <a:solidFill>
                  <a:srgbClr val="000000"/>
                </a:solidFill>
                <a:latin typeface="+mn-lt" pitchFamily="18"/>
                <a:ea typeface="+mn-ea" pitchFamily="2"/>
                <a:cs typeface="+mn-cs" pitchFamily="2"/>
              </a:rPr>
              <a:t> r2_score</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y_true = [3, -0.5, 2, 7]</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y_pred = [2.5, 0.0, 2, 8]</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r2_score(y_true, y_pred)</a:t>
            </a:r>
          </a:p>
          <a:p>
            <a:pPr lvl="0"/>
            <a:r>
              <a:rPr lang="en-US" sz="1200">
                <a:solidFill>
                  <a:srgbClr val="000000"/>
                </a:solidFill>
                <a:latin typeface="+mn-lt" pitchFamily="18"/>
                <a:ea typeface="+mn-ea" pitchFamily="2"/>
                <a:cs typeface="+mn-cs" pitchFamily="2"/>
              </a:rPr>
              <a:t>0.948...</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y_true = [[0.5, 1], [-1, 1], [7, -6]]</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y_pred = [[0, 2], [-1, 2], [8, -5]]</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r2_score(y_true, y_pred, multioutput='variance_weighted') </a:t>
            </a:r>
            <a:r>
              <a:rPr lang="en-US" sz="1200" b="1">
                <a:solidFill>
                  <a:srgbClr val="000000"/>
                </a:solidFill>
                <a:latin typeface="+mn-lt" pitchFamily="18"/>
                <a:ea typeface="+mn-ea" pitchFamily="2"/>
                <a:cs typeface="+mn-cs" pitchFamily="2"/>
              </a:rPr>
              <a:t>... </a:t>
            </a:r>
            <a:r>
              <a:rPr lang="en-US" sz="1200">
                <a:solidFill>
                  <a:srgbClr val="000000"/>
                </a:solidFill>
                <a:latin typeface="+mn-lt" pitchFamily="18"/>
                <a:ea typeface="+mn-ea" pitchFamily="2"/>
                <a:cs typeface="+mn-cs" pitchFamily="2"/>
              </a:rPr>
              <a:t>0.938...</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y_true = [1,2,3]</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y_pred = [1,2,3]</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r2_score(y_true, y_pred)</a:t>
            </a:r>
          </a:p>
          <a:p>
            <a:pPr lvl="0"/>
            <a:r>
              <a:rPr lang="en-US" sz="1200">
                <a:solidFill>
                  <a:srgbClr val="000000"/>
                </a:solidFill>
                <a:latin typeface="+mn-lt" pitchFamily="18"/>
                <a:ea typeface="+mn-ea" pitchFamily="2"/>
                <a:cs typeface="+mn-cs" pitchFamily="2"/>
              </a:rPr>
              <a:t>1.0</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y_true = [1,2,3]</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y_pred = [2,2,2]</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r2_score(y_true, y_pred)</a:t>
            </a:r>
          </a:p>
          <a:p>
            <a:pPr lvl="0"/>
            <a:r>
              <a:rPr lang="en-US" sz="1200">
                <a:solidFill>
                  <a:srgbClr val="000000"/>
                </a:solidFill>
                <a:latin typeface="+mn-lt" pitchFamily="18"/>
                <a:ea typeface="+mn-ea" pitchFamily="2"/>
                <a:cs typeface="+mn-cs" pitchFamily="2"/>
              </a:rPr>
              <a:t>0.0</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y_true = [1,2,3]</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y_pred = [3,2,1]</a:t>
            </a:r>
          </a:p>
          <a:p>
            <a:pPr lvl="0"/>
            <a:r>
              <a:rPr lang="en-US" sz="1200" b="1">
                <a:solidFill>
                  <a:srgbClr val="000000"/>
                </a:solidFill>
                <a:latin typeface="+mn-lt" pitchFamily="18"/>
                <a:ea typeface="+mn-ea" pitchFamily="2"/>
                <a:cs typeface="+mn-cs" pitchFamily="2"/>
              </a:rPr>
              <a:t>&gt;&gt;&gt; </a:t>
            </a:r>
            <a:r>
              <a:rPr lang="en-US" sz="1200">
                <a:solidFill>
                  <a:srgbClr val="000000"/>
                </a:solidFill>
                <a:latin typeface="+mn-lt" pitchFamily="18"/>
                <a:ea typeface="+mn-ea" pitchFamily="2"/>
                <a:cs typeface="+mn-cs" pitchFamily="2"/>
              </a:rPr>
              <a:t>r2_score(y_true, y_pred)</a:t>
            </a:r>
          </a:p>
          <a:p>
            <a:pPr lvl="0"/>
            <a:r>
              <a:rPr lang="en-US" sz="1200">
                <a:solidFill>
                  <a:srgbClr val="000000"/>
                </a:solidFill>
                <a:latin typeface="+mn-lt" pitchFamily="18"/>
                <a:ea typeface="+mn-ea" pitchFamily="2"/>
                <a:cs typeface="+mn-cs" pitchFamily="2"/>
              </a:rPr>
              <a:t>-3.0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8279"/>
          </a:xfrm>
        </p:spPr>
        <p:txBody>
          <a:bodyPr wrap="square" lIns="90000" tIns="45000" rIns="90000" bIns="45000" anchor="t"/>
          <a:lstStyle/>
          <a:p>
            <a:pPr lvl="0" algn="l" hangingPunct="1"/>
            <a:fld id="{7349F785-6F09-497B-B90F-257C2A449731}" type="slidenum">
              <a:t>15</a:t>
            </a:fld>
            <a:endParaRPr lang="en-US" sz="1800">
              <a:solidFill>
                <a:srgbClr val="000000"/>
              </a:solidFill>
              <a:latin typeface="+mn-lt" pitchFamily="18"/>
              <a:ea typeface="+mn-ea" pitchFamily="2"/>
              <a:cs typeface="+mn-cs" pitchFamily="2"/>
            </a:endParaRPr>
          </a:p>
        </p:txBody>
      </p:sp>
      <p:sp>
        <p:nvSpPr>
          <p:cNvPr id="2" name="Slide Image Placeholder 1"/>
          <p:cNvSpPr>
            <a:spLocks noGrp="1" noRot="1" noChangeAspect="1" noResize="1"/>
          </p:cNvSpPr>
          <p:nvPr>
            <p:ph type="sldImg"/>
          </p:nvPr>
        </p:nvSpPr>
        <p:spPr>
          <a:xfrm>
            <a:off x="685799" y="1143000"/>
            <a:ext cx="5486040" cy="308592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400639"/>
            <a:ext cx="5486040" cy="3600000"/>
          </a:xfrm>
        </p:spPr>
        <p:txBody>
          <a:bodyPr wrap="square" lIns="90000" tIns="45000" rIns="90000" bIns="45000" anchor="t"/>
          <a:lstStyle/>
          <a:p>
            <a:pPr lvl="0"/>
            <a:r>
              <a:rPr lang="en-US" sz="1200" dirty="0">
                <a:solidFill>
                  <a:srgbClr val="000000"/>
                </a:solidFill>
                <a:latin typeface="+mn-lt" pitchFamily="18"/>
                <a:ea typeface="+mn-ea" pitchFamily="2"/>
                <a:cs typeface="+mn-cs" pitchFamily="2"/>
              </a:rPr>
              <a:t>#===================================</a:t>
            </a:r>
          </a:p>
          <a:p>
            <a:pPr lvl="0"/>
            <a:r>
              <a:rPr lang="en-US" sz="1200" b="1" dirty="0">
                <a:solidFill>
                  <a:srgbClr val="000000"/>
                </a:solidFill>
                <a:latin typeface="+mn-lt" pitchFamily="18"/>
                <a:ea typeface="+mn-ea" pitchFamily="2"/>
                <a:cs typeface="+mn-cs" pitchFamily="2"/>
              </a:rPr>
              <a:t>&gt;&gt;&gt; from</a:t>
            </a:r>
            <a:r>
              <a:rPr lang="en-US" sz="1200" dirty="0">
                <a:solidFill>
                  <a:srgbClr val="000000"/>
                </a:solidFill>
                <a:latin typeface="+mn-lt" pitchFamily="18"/>
                <a:ea typeface="+mn-ea" pitchFamily="2"/>
                <a:cs typeface="+mn-cs" pitchFamily="2"/>
              </a:rPr>
              <a:t> </a:t>
            </a:r>
            <a:r>
              <a:rPr lang="en-US" sz="1200" b="1" dirty="0" err="1">
                <a:solidFill>
                  <a:srgbClr val="000000"/>
                </a:solidFill>
                <a:latin typeface="+mn-lt" pitchFamily="18"/>
                <a:ea typeface="+mn-ea" pitchFamily="2"/>
                <a:cs typeface="+mn-cs" pitchFamily="2"/>
              </a:rPr>
              <a:t>sklearn.metrics</a:t>
            </a:r>
            <a:r>
              <a:rPr lang="en-US" sz="1200" dirty="0">
                <a:solidFill>
                  <a:srgbClr val="000000"/>
                </a:solidFill>
                <a:latin typeface="+mn-lt" pitchFamily="18"/>
                <a:ea typeface="+mn-ea" pitchFamily="2"/>
                <a:cs typeface="+mn-cs" pitchFamily="2"/>
              </a:rPr>
              <a:t> </a:t>
            </a:r>
            <a:r>
              <a:rPr lang="en-US" sz="1200" b="1" dirty="0">
                <a:solidFill>
                  <a:srgbClr val="000000"/>
                </a:solidFill>
                <a:latin typeface="+mn-lt" pitchFamily="18"/>
                <a:ea typeface="+mn-ea" pitchFamily="2"/>
                <a:cs typeface="+mn-cs" pitchFamily="2"/>
              </a:rPr>
              <a:t>import</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mean_squared_error</a:t>
            </a:r>
            <a:endParaRPr lang="en-US" sz="1200" dirty="0">
              <a:solidFill>
                <a:srgbClr val="000000"/>
              </a:solidFill>
              <a:latin typeface="+mn-lt" pitchFamily="18"/>
              <a:ea typeface="+mn-ea" pitchFamily="2"/>
              <a:cs typeface="+mn-cs" pitchFamily="2"/>
            </a:endParaRP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y_true</a:t>
            </a:r>
            <a:r>
              <a:rPr lang="en-US" sz="1200" dirty="0">
                <a:solidFill>
                  <a:srgbClr val="000000"/>
                </a:solidFill>
                <a:latin typeface="+mn-lt" pitchFamily="18"/>
                <a:ea typeface="+mn-ea" pitchFamily="2"/>
                <a:cs typeface="+mn-cs" pitchFamily="2"/>
              </a:rPr>
              <a:t> = [3, -0.5, 2, 7]</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y_pred</a:t>
            </a:r>
            <a:r>
              <a:rPr lang="en-US" sz="1200" dirty="0">
                <a:solidFill>
                  <a:srgbClr val="000000"/>
                </a:solidFill>
                <a:latin typeface="+mn-lt" pitchFamily="18"/>
                <a:ea typeface="+mn-ea" pitchFamily="2"/>
                <a:cs typeface="+mn-cs" pitchFamily="2"/>
              </a:rPr>
              <a:t> = [2.5, 0.0, 2, 8]</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mean_squared_error</a:t>
            </a:r>
            <a:r>
              <a:rPr lang="en-US" sz="1200" dirty="0">
                <a:solidFill>
                  <a:srgbClr val="000000"/>
                </a:solidFill>
                <a:latin typeface="+mn-lt" pitchFamily="18"/>
                <a:ea typeface="+mn-ea" pitchFamily="2"/>
                <a:cs typeface="+mn-cs" pitchFamily="2"/>
              </a:rPr>
              <a:t>(</a:t>
            </a:r>
            <a:r>
              <a:rPr lang="en-US" sz="1200" dirty="0" err="1">
                <a:solidFill>
                  <a:srgbClr val="000000"/>
                </a:solidFill>
                <a:latin typeface="+mn-lt" pitchFamily="18"/>
                <a:ea typeface="+mn-ea" pitchFamily="2"/>
                <a:cs typeface="+mn-cs" pitchFamily="2"/>
              </a:rPr>
              <a:t>y_true</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y_pred</a:t>
            </a:r>
            <a:r>
              <a:rPr lang="en-US" sz="1200" dirty="0">
                <a:solidFill>
                  <a:srgbClr val="000000"/>
                </a:solidFill>
                <a:latin typeface="+mn-lt" pitchFamily="18"/>
                <a:ea typeface="+mn-ea" pitchFamily="2"/>
                <a:cs typeface="+mn-cs" pitchFamily="2"/>
              </a:rPr>
              <a:t>)</a:t>
            </a:r>
          </a:p>
          <a:p>
            <a:pPr lvl="0"/>
            <a:r>
              <a:rPr lang="en-US" sz="1200" dirty="0">
                <a:solidFill>
                  <a:srgbClr val="000000"/>
                </a:solidFill>
                <a:latin typeface="+mn-lt" pitchFamily="18"/>
                <a:ea typeface="+mn-ea" pitchFamily="2"/>
                <a:cs typeface="+mn-cs" pitchFamily="2"/>
              </a:rPr>
              <a:t>0.375</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y_true</a:t>
            </a:r>
            <a:r>
              <a:rPr lang="en-US" sz="1200" dirty="0">
                <a:solidFill>
                  <a:srgbClr val="000000"/>
                </a:solidFill>
                <a:latin typeface="+mn-lt" pitchFamily="18"/>
                <a:ea typeface="+mn-ea" pitchFamily="2"/>
                <a:cs typeface="+mn-cs" pitchFamily="2"/>
              </a:rPr>
              <a:t> = [[0.5, 1],[-1, 1],[7, -6]]</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y_pred</a:t>
            </a:r>
            <a:r>
              <a:rPr lang="en-US" sz="1200" dirty="0">
                <a:solidFill>
                  <a:srgbClr val="000000"/>
                </a:solidFill>
                <a:latin typeface="+mn-lt" pitchFamily="18"/>
                <a:ea typeface="+mn-ea" pitchFamily="2"/>
                <a:cs typeface="+mn-cs" pitchFamily="2"/>
              </a:rPr>
              <a:t> = [[0, 2],[-1, 2],[8, -5]]</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mean_squared_error</a:t>
            </a:r>
            <a:r>
              <a:rPr lang="en-US" sz="1200" dirty="0">
                <a:solidFill>
                  <a:srgbClr val="000000"/>
                </a:solidFill>
                <a:latin typeface="+mn-lt" pitchFamily="18"/>
                <a:ea typeface="+mn-ea" pitchFamily="2"/>
                <a:cs typeface="+mn-cs" pitchFamily="2"/>
              </a:rPr>
              <a:t>(</a:t>
            </a:r>
            <a:r>
              <a:rPr lang="en-US" sz="1200" dirty="0" err="1">
                <a:solidFill>
                  <a:srgbClr val="000000"/>
                </a:solidFill>
                <a:latin typeface="+mn-lt" pitchFamily="18"/>
                <a:ea typeface="+mn-ea" pitchFamily="2"/>
                <a:cs typeface="+mn-cs" pitchFamily="2"/>
              </a:rPr>
              <a:t>y_true</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y_pred</a:t>
            </a:r>
            <a:r>
              <a:rPr lang="en-US" sz="1200" dirty="0">
                <a:solidFill>
                  <a:srgbClr val="000000"/>
                </a:solidFill>
                <a:latin typeface="+mn-lt" pitchFamily="18"/>
                <a:ea typeface="+mn-ea" pitchFamily="2"/>
                <a:cs typeface="+mn-cs" pitchFamily="2"/>
              </a:rPr>
              <a:t>)</a:t>
            </a:r>
          </a:p>
          <a:p>
            <a:pPr lvl="0"/>
            <a:r>
              <a:rPr lang="en-US" sz="1200" dirty="0">
                <a:solidFill>
                  <a:srgbClr val="000000"/>
                </a:solidFill>
                <a:latin typeface="+mn-lt" pitchFamily="18"/>
                <a:ea typeface="+mn-ea" pitchFamily="2"/>
                <a:cs typeface="+mn-cs" pitchFamily="2"/>
              </a:rPr>
              <a:t>0.708...</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mean_squared_error</a:t>
            </a:r>
            <a:r>
              <a:rPr lang="en-US" sz="1200" dirty="0">
                <a:solidFill>
                  <a:srgbClr val="000000"/>
                </a:solidFill>
                <a:latin typeface="+mn-lt" pitchFamily="18"/>
                <a:ea typeface="+mn-ea" pitchFamily="2"/>
                <a:cs typeface="+mn-cs" pitchFamily="2"/>
              </a:rPr>
              <a:t>(</a:t>
            </a:r>
            <a:r>
              <a:rPr lang="en-US" sz="1200" dirty="0" err="1">
                <a:solidFill>
                  <a:srgbClr val="000000"/>
                </a:solidFill>
                <a:latin typeface="+mn-lt" pitchFamily="18"/>
                <a:ea typeface="+mn-ea" pitchFamily="2"/>
                <a:cs typeface="+mn-cs" pitchFamily="2"/>
              </a:rPr>
              <a:t>y_true</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y_pred</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multioutput</a:t>
            </a:r>
            <a:r>
              <a:rPr lang="en-US" sz="1200" dirty="0">
                <a:solidFill>
                  <a:srgbClr val="000000"/>
                </a:solidFill>
                <a:latin typeface="+mn-lt" pitchFamily="18"/>
                <a:ea typeface="+mn-ea" pitchFamily="2"/>
                <a:cs typeface="+mn-cs" pitchFamily="2"/>
              </a:rPr>
              <a:t>='</a:t>
            </a:r>
            <a:r>
              <a:rPr lang="en-US" sz="1200" dirty="0" err="1">
                <a:solidFill>
                  <a:srgbClr val="000000"/>
                </a:solidFill>
                <a:latin typeface="+mn-lt" pitchFamily="18"/>
                <a:ea typeface="+mn-ea" pitchFamily="2"/>
                <a:cs typeface="+mn-cs" pitchFamily="2"/>
              </a:rPr>
              <a:t>raw_values</a:t>
            </a:r>
            <a:r>
              <a:rPr lang="en-US" sz="1200" dirty="0">
                <a:solidFill>
                  <a:srgbClr val="000000"/>
                </a:solidFill>
                <a:latin typeface="+mn-lt" pitchFamily="18"/>
                <a:ea typeface="+mn-ea" pitchFamily="2"/>
                <a:cs typeface="+mn-cs" pitchFamily="2"/>
              </a:rPr>
              <a:t>')</a:t>
            </a:r>
          </a:p>
          <a:p>
            <a:pPr lvl="0"/>
            <a:r>
              <a:rPr lang="en-US" sz="1200" b="1" dirty="0">
                <a:solidFill>
                  <a:srgbClr val="000000"/>
                </a:solidFill>
                <a:latin typeface="+mn-lt" pitchFamily="18"/>
                <a:ea typeface="+mn-ea" pitchFamily="2"/>
                <a:cs typeface="+mn-cs" pitchFamily="2"/>
              </a:rPr>
              <a:t>... </a:t>
            </a:r>
            <a:r>
              <a:rPr lang="en-US" sz="1200" dirty="0">
                <a:solidFill>
                  <a:srgbClr val="000000"/>
                </a:solidFill>
                <a:latin typeface="+mn-lt" pitchFamily="18"/>
                <a:ea typeface="+mn-ea" pitchFamily="2"/>
                <a:cs typeface="+mn-cs" pitchFamily="2"/>
              </a:rPr>
              <a:t>array([ 0.416..., 1. ])</a:t>
            </a:r>
          </a:p>
          <a:p>
            <a:pPr lvl="0"/>
            <a:r>
              <a:rPr lang="en-US" sz="1200" b="1" dirty="0">
                <a:solidFill>
                  <a:srgbClr val="000000"/>
                </a:solidFill>
                <a:latin typeface="+mn-lt" pitchFamily="18"/>
                <a:ea typeface="+mn-ea" pitchFamily="2"/>
                <a:cs typeface="+mn-cs" pitchFamily="2"/>
              </a:rPr>
              <a:t>&gt;&gt;&gt; </a:t>
            </a:r>
            <a:r>
              <a:rPr lang="en-US" sz="1200" dirty="0" err="1">
                <a:solidFill>
                  <a:srgbClr val="000000"/>
                </a:solidFill>
                <a:latin typeface="+mn-lt" pitchFamily="18"/>
                <a:ea typeface="+mn-ea" pitchFamily="2"/>
                <a:cs typeface="+mn-cs" pitchFamily="2"/>
              </a:rPr>
              <a:t>mean_squared_error</a:t>
            </a:r>
            <a:r>
              <a:rPr lang="en-US" sz="1200" dirty="0">
                <a:solidFill>
                  <a:srgbClr val="000000"/>
                </a:solidFill>
                <a:latin typeface="+mn-lt" pitchFamily="18"/>
                <a:ea typeface="+mn-ea" pitchFamily="2"/>
                <a:cs typeface="+mn-cs" pitchFamily="2"/>
              </a:rPr>
              <a:t>(</a:t>
            </a:r>
            <a:r>
              <a:rPr lang="en-US" sz="1200" dirty="0" err="1">
                <a:solidFill>
                  <a:srgbClr val="000000"/>
                </a:solidFill>
                <a:latin typeface="+mn-lt" pitchFamily="18"/>
                <a:ea typeface="+mn-ea" pitchFamily="2"/>
                <a:cs typeface="+mn-cs" pitchFamily="2"/>
              </a:rPr>
              <a:t>y_true</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y_pred</a:t>
            </a:r>
            <a:r>
              <a:rPr lang="en-US" sz="1200" dirty="0">
                <a:solidFill>
                  <a:srgbClr val="000000"/>
                </a:solidFill>
                <a:latin typeface="+mn-lt" pitchFamily="18"/>
                <a:ea typeface="+mn-ea" pitchFamily="2"/>
                <a:cs typeface="+mn-cs" pitchFamily="2"/>
              </a:rPr>
              <a:t>, </a:t>
            </a:r>
            <a:r>
              <a:rPr lang="en-US" sz="1200" dirty="0" err="1">
                <a:solidFill>
                  <a:srgbClr val="000000"/>
                </a:solidFill>
                <a:latin typeface="+mn-lt" pitchFamily="18"/>
                <a:ea typeface="+mn-ea" pitchFamily="2"/>
                <a:cs typeface="+mn-cs" pitchFamily="2"/>
              </a:rPr>
              <a:t>multioutput</a:t>
            </a:r>
            <a:r>
              <a:rPr lang="en-US" sz="1200" dirty="0">
                <a:solidFill>
                  <a:srgbClr val="000000"/>
                </a:solidFill>
                <a:latin typeface="+mn-lt" pitchFamily="18"/>
                <a:ea typeface="+mn-ea" pitchFamily="2"/>
                <a:cs typeface="+mn-cs" pitchFamily="2"/>
              </a:rPr>
              <a:t>=[0.3, 0.7])</a:t>
            </a:r>
          </a:p>
          <a:p>
            <a:pPr lvl="0"/>
            <a:r>
              <a:rPr lang="en-US" sz="1200" b="1" dirty="0">
                <a:solidFill>
                  <a:srgbClr val="000000"/>
                </a:solidFill>
                <a:latin typeface="+mn-lt" pitchFamily="18"/>
                <a:ea typeface="+mn-ea" pitchFamily="2"/>
                <a:cs typeface="+mn-cs" pitchFamily="2"/>
              </a:rPr>
              <a:t>... </a:t>
            </a:r>
            <a:r>
              <a:rPr lang="en-US" sz="1200" dirty="0">
                <a:solidFill>
                  <a:srgbClr val="000000"/>
                </a:solidFill>
                <a:latin typeface="+mn-lt" pitchFamily="18"/>
                <a:ea typeface="+mn-ea" pitchFamily="2"/>
                <a:cs typeface="+mn-cs" pitchFamily="2"/>
              </a:rPr>
              <a:t>0.824...</a:t>
            </a:r>
          </a:p>
          <a:p>
            <a:pPr lvl="0"/>
            <a:endParaRPr lang="en-US" sz="1200" dirty="0">
              <a:solidFill>
                <a:srgbClr val="000000"/>
              </a:solidFill>
              <a:latin typeface="+mn-lt" pitchFamily="18"/>
              <a:ea typeface="+mn-ea" pitchFamily="2"/>
              <a:cs typeface="+mn-cs"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8279"/>
          </a:xfrm>
        </p:spPr>
        <p:txBody>
          <a:bodyPr wrap="square" lIns="90000" tIns="45000" rIns="90000" bIns="45000" anchor="t"/>
          <a:lstStyle/>
          <a:p>
            <a:pPr lvl="0" algn="l" hangingPunct="1"/>
            <a:fld id="{FB3EDF9A-7EF5-42B9-97E2-E182F0CE5679}" type="slidenum">
              <a:t>9</a:t>
            </a:fld>
            <a:endParaRPr lang="en-US" sz="1800">
              <a:solidFill>
                <a:srgbClr val="000000"/>
              </a:solidFill>
              <a:latin typeface="+mn-lt" pitchFamily="18"/>
              <a:ea typeface="+mn-ea" pitchFamily="2"/>
              <a:cs typeface="+mn-cs" pitchFamily="2"/>
            </a:endParaRPr>
          </a:p>
        </p:txBody>
      </p:sp>
      <p:sp>
        <p:nvSpPr>
          <p:cNvPr id="2" name="Slide Image Placeholder 1"/>
          <p:cNvSpPr>
            <a:spLocks noGrp="1" noRot="1" noChangeAspect="1" noResize="1"/>
          </p:cNvSpPr>
          <p:nvPr>
            <p:ph type="sldImg"/>
          </p:nvPr>
        </p:nvSpPr>
        <p:spPr>
          <a:xfrm>
            <a:off x="685799" y="1143000"/>
            <a:ext cx="5486040" cy="308592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400639"/>
            <a:ext cx="5486040" cy="3600000"/>
          </a:xfrm>
        </p:spPr>
        <p:txBody>
          <a:bodyPr wrap="square" lIns="90000" tIns="45000" rIns="90000" bIns="45000" anchor="t"/>
          <a:lstStyle/>
          <a:p>
            <a:pPr marL="0" lvl="0" indent="0" algn="l" hangingPunct="1"/>
            <a:r>
              <a:rPr lang="en-US"/>
              <a:t>https://www.astro.ufl.edu/~warner/prog/python.html</a:t>
            </a:r>
          </a:p>
          <a:p>
            <a:pPr marL="0" lvl="0" indent="0" algn="l"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9193964-93D2-4E31-BE24-5789C5E66CAE}" type="slidenum">
              <a:t>‹#›</a:t>
            </a:fld>
            <a:endParaRPr lang="en-US"/>
          </a:p>
        </p:txBody>
      </p:sp>
    </p:spTree>
    <p:extLst>
      <p:ext uri="{BB962C8B-B14F-4D97-AF65-F5344CB8AC3E}">
        <p14:creationId xmlns:p14="http://schemas.microsoft.com/office/powerpoint/2010/main" val="2291227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A8E7DBC-841B-4E9C-B59B-B08BEFD29A15}" type="slidenum">
              <a:t>‹#›</a:t>
            </a:fld>
            <a:endParaRPr lang="en-US"/>
          </a:p>
        </p:txBody>
      </p:sp>
    </p:spTree>
    <p:extLst>
      <p:ext uri="{BB962C8B-B14F-4D97-AF65-F5344CB8AC3E}">
        <p14:creationId xmlns:p14="http://schemas.microsoft.com/office/powerpoint/2010/main" val="2436311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122363"/>
            <a:ext cx="2743200" cy="5008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122363"/>
            <a:ext cx="8077200" cy="5008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CD5F7E9-1D68-4C72-B2C5-95D8FC775D02}" type="slidenum">
              <a:t>‹#›</a:t>
            </a:fld>
            <a:endParaRPr lang="en-US"/>
          </a:p>
        </p:txBody>
      </p:sp>
    </p:spTree>
    <p:extLst>
      <p:ext uri="{BB962C8B-B14F-4D97-AF65-F5344CB8AC3E}">
        <p14:creationId xmlns:p14="http://schemas.microsoft.com/office/powerpoint/2010/main" val="85334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EF5E702-6436-4D58-8BB8-9A01AD4BF39E}" type="slidenum">
              <a:t>‹#›</a:t>
            </a:fld>
            <a:endParaRPr lang="en-US"/>
          </a:p>
        </p:txBody>
      </p:sp>
    </p:spTree>
    <p:extLst>
      <p:ext uri="{BB962C8B-B14F-4D97-AF65-F5344CB8AC3E}">
        <p14:creationId xmlns:p14="http://schemas.microsoft.com/office/powerpoint/2010/main" val="3347489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CEDF132-C151-47F6-B565-9ADCD2065190}" type="slidenum">
              <a:t>‹#›</a:t>
            </a:fld>
            <a:endParaRPr lang="en-US"/>
          </a:p>
        </p:txBody>
      </p:sp>
    </p:spTree>
    <p:extLst>
      <p:ext uri="{BB962C8B-B14F-4D97-AF65-F5344CB8AC3E}">
        <p14:creationId xmlns:p14="http://schemas.microsoft.com/office/powerpoint/2010/main" val="3119387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821241F-DB30-4463-B3A3-999CCC3E74DB}" type="slidenum">
              <a:t>‹#›</a:t>
            </a:fld>
            <a:endParaRPr lang="en-US"/>
          </a:p>
        </p:txBody>
      </p:sp>
    </p:spTree>
    <p:extLst>
      <p:ext uri="{BB962C8B-B14F-4D97-AF65-F5344CB8AC3E}">
        <p14:creationId xmlns:p14="http://schemas.microsoft.com/office/powerpoint/2010/main" val="1906363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E1368D0-75AF-4809-9F9E-123B0DE80A80}" type="slidenum">
              <a:t>‹#›</a:t>
            </a:fld>
            <a:endParaRPr lang="en-US"/>
          </a:p>
        </p:txBody>
      </p:sp>
    </p:spTree>
    <p:extLst>
      <p:ext uri="{BB962C8B-B14F-4D97-AF65-F5344CB8AC3E}">
        <p14:creationId xmlns:p14="http://schemas.microsoft.com/office/powerpoint/2010/main" val="3101800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F276FC-74C5-499F-9BCE-A2047925FD94}" type="slidenum">
              <a:t>‹#›</a:t>
            </a:fld>
            <a:endParaRPr lang="en-US"/>
          </a:p>
        </p:txBody>
      </p:sp>
    </p:spTree>
    <p:extLst>
      <p:ext uri="{BB962C8B-B14F-4D97-AF65-F5344CB8AC3E}">
        <p14:creationId xmlns:p14="http://schemas.microsoft.com/office/powerpoint/2010/main" val="3662310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ED592CC-0D3C-49E9-8029-2DE0DC18F705}" type="slidenum">
              <a:t>‹#›</a:t>
            </a:fld>
            <a:endParaRPr lang="en-US"/>
          </a:p>
        </p:txBody>
      </p:sp>
    </p:spTree>
    <p:extLst>
      <p:ext uri="{BB962C8B-B14F-4D97-AF65-F5344CB8AC3E}">
        <p14:creationId xmlns:p14="http://schemas.microsoft.com/office/powerpoint/2010/main" val="257422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D7A67A75-3052-4A4D-B017-9271D2DA0739}" type="slidenum">
              <a:t>‹#›</a:t>
            </a:fld>
            <a:endParaRPr lang="en-US"/>
          </a:p>
        </p:txBody>
      </p:sp>
    </p:spTree>
    <p:extLst>
      <p:ext uri="{BB962C8B-B14F-4D97-AF65-F5344CB8AC3E}">
        <p14:creationId xmlns:p14="http://schemas.microsoft.com/office/powerpoint/2010/main" val="4131520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3146769-B1E6-49E2-AD1D-66FFBC480F21}" type="slidenum">
              <a:t>‹#›</a:t>
            </a:fld>
            <a:endParaRPr lang="en-US"/>
          </a:p>
        </p:txBody>
      </p:sp>
    </p:spTree>
    <p:extLst>
      <p:ext uri="{BB962C8B-B14F-4D97-AF65-F5344CB8AC3E}">
        <p14:creationId xmlns:p14="http://schemas.microsoft.com/office/powerpoint/2010/main" val="1577562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002EB46-6062-4E03-8079-159E27D61B76}" type="slidenum">
              <a:t>‹#›</a:t>
            </a:fld>
            <a:endParaRPr lang="en-US"/>
          </a:p>
        </p:txBody>
      </p:sp>
    </p:spTree>
    <p:extLst>
      <p:ext uri="{BB962C8B-B14F-4D97-AF65-F5344CB8AC3E}">
        <p14:creationId xmlns:p14="http://schemas.microsoft.com/office/powerpoint/2010/main" val="203976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4005876-A678-467D-B515-5B673DA8EF03}" type="slidenum">
              <a:t>‹#›</a:t>
            </a:fld>
            <a:endParaRPr lang="en-US"/>
          </a:p>
        </p:txBody>
      </p:sp>
    </p:spTree>
    <p:extLst>
      <p:ext uri="{BB962C8B-B14F-4D97-AF65-F5344CB8AC3E}">
        <p14:creationId xmlns:p14="http://schemas.microsoft.com/office/powerpoint/2010/main" val="3827816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A396782-F3D3-429B-B954-096F39909EE0}" type="slidenum">
              <a:t>‹#›</a:t>
            </a:fld>
            <a:endParaRPr lang="en-US"/>
          </a:p>
        </p:txBody>
      </p:sp>
    </p:spTree>
    <p:extLst>
      <p:ext uri="{BB962C8B-B14F-4D97-AF65-F5344CB8AC3E}">
        <p14:creationId xmlns:p14="http://schemas.microsoft.com/office/powerpoint/2010/main" val="464997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37B92E13-B667-4328-999E-681ADAA7D37B}"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8EC7568-F814-41F0-800E-71260698349B}" type="slidenum">
              <a:t>‹#›</a:t>
            </a:fld>
            <a:endParaRPr lang="en-US"/>
          </a:p>
        </p:txBody>
      </p:sp>
    </p:spTree>
    <p:extLst>
      <p:ext uri="{BB962C8B-B14F-4D97-AF65-F5344CB8AC3E}">
        <p14:creationId xmlns:p14="http://schemas.microsoft.com/office/powerpoint/2010/main" val="1534285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E68386-12DB-4907-9795-54753EC67397}" type="slidenum">
              <a:t>‹#›</a:t>
            </a:fld>
            <a:endParaRPr lang="en-US"/>
          </a:p>
        </p:txBody>
      </p:sp>
    </p:spTree>
    <p:extLst>
      <p:ext uri="{BB962C8B-B14F-4D97-AF65-F5344CB8AC3E}">
        <p14:creationId xmlns:p14="http://schemas.microsoft.com/office/powerpoint/2010/main" val="376666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102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4963"/>
            <a:ext cx="54102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6A36B8A-7FAC-442B-9ADD-310E6120E58C}" type="slidenum">
              <a:t>‹#›</a:t>
            </a:fld>
            <a:endParaRPr lang="en-US"/>
          </a:p>
        </p:txBody>
      </p:sp>
    </p:spTree>
    <p:extLst>
      <p:ext uri="{BB962C8B-B14F-4D97-AF65-F5344CB8AC3E}">
        <p14:creationId xmlns:p14="http://schemas.microsoft.com/office/powerpoint/2010/main" val="264631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2EC1D56-FA27-4A61-8037-787346C881FB}" type="slidenum">
              <a:t>‹#›</a:t>
            </a:fld>
            <a:endParaRPr lang="en-US"/>
          </a:p>
        </p:txBody>
      </p:sp>
    </p:spTree>
    <p:extLst>
      <p:ext uri="{BB962C8B-B14F-4D97-AF65-F5344CB8AC3E}">
        <p14:creationId xmlns:p14="http://schemas.microsoft.com/office/powerpoint/2010/main" val="61120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FBC42D98-C92A-4E6C-9801-7AC0F9B84CE5}" type="slidenum">
              <a:t>‹#›</a:t>
            </a:fld>
            <a:endParaRPr lang="en-US"/>
          </a:p>
        </p:txBody>
      </p:sp>
    </p:spTree>
    <p:extLst>
      <p:ext uri="{BB962C8B-B14F-4D97-AF65-F5344CB8AC3E}">
        <p14:creationId xmlns:p14="http://schemas.microsoft.com/office/powerpoint/2010/main" val="386083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B55A8ED-816A-41DE-B859-0986F3D6EF35}" type="slidenum">
              <a:t>‹#›</a:t>
            </a:fld>
            <a:endParaRPr lang="en-US"/>
          </a:p>
        </p:txBody>
      </p:sp>
    </p:spTree>
    <p:extLst>
      <p:ext uri="{BB962C8B-B14F-4D97-AF65-F5344CB8AC3E}">
        <p14:creationId xmlns:p14="http://schemas.microsoft.com/office/powerpoint/2010/main" val="2473256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E1440CD-5AB4-4A32-8307-8FDFB2C8482C}" type="slidenum">
              <a:t>‹#›</a:t>
            </a:fld>
            <a:endParaRPr lang="en-US"/>
          </a:p>
        </p:txBody>
      </p:sp>
    </p:spTree>
    <p:extLst>
      <p:ext uri="{BB962C8B-B14F-4D97-AF65-F5344CB8AC3E}">
        <p14:creationId xmlns:p14="http://schemas.microsoft.com/office/powerpoint/2010/main" val="6963207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0DE62B9-13C0-4F85-B23A-EA501AD78E99}" type="datetime1">
              <a:rPr lang="en-US" smtClean="0"/>
              <a:pPr lvl="0"/>
              <a:t>06-Jun-18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7BB2623-9FF2-4EDC-86C3-30065719855D}" type="slidenum">
              <a:t>‹#›</a:t>
            </a:fld>
            <a:endParaRPr lang="en-US"/>
          </a:p>
        </p:txBody>
      </p:sp>
    </p:spTree>
    <p:extLst>
      <p:ext uri="{BB962C8B-B14F-4D97-AF65-F5344CB8AC3E}">
        <p14:creationId xmlns:p14="http://schemas.microsoft.com/office/powerpoint/2010/main" val="167094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1523880" y="1122480"/>
            <a:ext cx="9143640" cy="2387160"/>
          </a:xfrm>
          <a:prstGeom prst="rect">
            <a:avLst/>
          </a:prstGeom>
          <a:noFill/>
          <a:ln>
            <a:noFill/>
          </a:ln>
        </p:spPr>
        <p:txBody>
          <a:bodyPr vert="horz" wrap="square" lIns="90000" tIns="45000" rIns="90000" bIns="4500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Date Placeholder 3"/>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00DE62B9-13C0-4F85-B23A-EA501AD78E99}" type="datetime1">
              <a:rPr lang="en-US"/>
              <a:pPr lvl="0"/>
              <a:t>2018/6/6</a:t>
            </a:fld>
            <a:endParaRPr lang="en-US"/>
          </a:p>
        </p:txBody>
      </p:sp>
      <p:sp>
        <p:nvSpPr>
          <p:cNvPr id="4" name="Footer Placeholder 4"/>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5" name="Slide Number Placeholder 5"/>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805F6261-F2F2-42F0-854B-B61AC0D414ED}" type="slidenum">
              <a:t>‹#›</a:t>
            </a:fld>
            <a:endParaRPr lang="en-US"/>
          </a:p>
        </p:txBody>
      </p:sp>
      <p:sp>
        <p:nvSpPr>
          <p:cNvPr id="6" name="Text Placeholder 5"/>
          <p:cNvSpPr txBox="1">
            <a:spLocks noGrp="1"/>
          </p:cNvSpPr>
          <p:nvPr>
            <p:ph type="body" idx="1"/>
          </p:nvPr>
        </p:nvSpPr>
        <p:spPr>
          <a:xfrm>
            <a:off x="609480" y="1604520"/>
            <a:ext cx="10972440" cy="4525920"/>
          </a:xfrm>
          <a:prstGeom prst="rect">
            <a:avLst/>
          </a:prstGeom>
          <a:noFill/>
          <a:ln>
            <a:noFill/>
          </a:ln>
        </p:spPr>
        <p:txBody>
          <a:bodyPr vert="horz" lIns="0" tIns="0" rIns="0" bIns="0"/>
          <a:lstStyle>
            <a:defPPr marL="432000" lvl="0" indent="-324000" algn="l" rtl="0" hangingPunct="1">
              <a:lnSpc>
                <a:spcPct val="90000"/>
              </a:lnSpc>
              <a:spcBef>
                <a:spcPts val="0"/>
              </a:spcBef>
              <a:spcAft>
                <a:spcPts val="1417"/>
              </a:spcAft>
              <a:buSzPct val="45000"/>
              <a:buFont typeface="StarSymbol"/>
              <a:buNone/>
              <a:defRPr lang="en-US" sz="2800" b="0" i="0" u="none" strike="noStrike" kern="1200" spc="0">
                <a:ln>
                  <a:noFill/>
                </a:ln>
                <a:solidFill>
                  <a:srgbClr val="000000"/>
                </a:solidFill>
                <a:latin typeface="Calibri"/>
                <a:ea typeface="Microsoft YaHei" pitchFamily="2"/>
                <a:cs typeface="Arial" pitchFamily="2"/>
              </a:defRPr>
            </a:defPPr>
            <a:lvl1pPr marL="432000" lvl="0" indent="-324000" algn="l" rtl="0" hangingPunct="1">
              <a:lnSpc>
                <a:spcPct val="90000"/>
              </a:lnSpc>
              <a:spcBef>
                <a:spcPts val="0"/>
              </a:spcBef>
              <a:spcAft>
                <a:spcPts val="1417"/>
              </a:spcAft>
              <a:buSzPct val="45000"/>
              <a:buFont typeface="StarSymbol"/>
              <a:buChar char="●"/>
              <a:defRPr lang="en-US" sz="2800" b="0" i="0" u="none" strike="noStrike" kern="1200" spc="0">
                <a:ln>
                  <a:noFill/>
                </a:ln>
                <a:solidFill>
                  <a:srgbClr val="000000"/>
                </a:solidFill>
                <a:latin typeface="Calibri"/>
                <a:ea typeface="Microsoft YaHei" pitchFamily="2"/>
                <a:cs typeface="Arial" pitchFamily="2"/>
              </a:defRPr>
            </a:lvl1pPr>
            <a:lvl2pPr marL="864000" lvl="1" indent="-324000" algn="l" rtl="0" hangingPunct="1">
              <a:lnSpc>
                <a:spcPct val="90000"/>
              </a:lnSpc>
              <a:spcBef>
                <a:spcPts val="0"/>
              </a:spcBef>
              <a:spcAft>
                <a:spcPts val="1134"/>
              </a:spcAft>
              <a:buSzPct val="75000"/>
              <a:buFont typeface="StarSymbol"/>
              <a:buChar char="–"/>
              <a:defRPr lang="en-US" sz="2000" b="0" i="0" u="none" strike="noStrike" kern="1200" spc="0">
                <a:ln>
                  <a:noFill/>
                </a:ln>
                <a:solidFill>
                  <a:srgbClr val="000000"/>
                </a:solidFill>
                <a:latin typeface="Calibri"/>
                <a:ea typeface="Microsoft YaHei" pitchFamily="2"/>
                <a:cs typeface="Arial" pitchFamily="2"/>
              </a:defRPr>
            </a:lvl2pPr>
            <a:lvl3pPr marL="1295999" lvl="2" indent="-288000" algn="l" rtl="0" hangingPunct="1">
              <a:lnSpc>
                <a:spcPct val="90000"/>
              </a:lnSpc>
              <a:spcBef>
                <a:spcPts val="0"/>
              </a:spcBef>
              <a:spcAft>
                <a:spcPts val="850"/>
              </a:spcAft>
              <a:buSzPct val="45000"/>
              <a:buFont typeface="StarSymbol"/>
              <a:buChar char="●"/>
              <a:defRPr lang="en-US" sz="1800" b="0" i="0" u="none" strike="noStrike" kern="1200" spc="0">
                <a:ln>
                  <a:noFill/>
                </a:ln>
                <a:solidFill>
                  <a:srgbClr val="000000"/>
                </a:solidFill>
                <a:latin typeface="Calibri"/>
                <a:ea typeface="Microsoft YaHei" pitchFamily="2"/>
                <a:cs typeface="Arial" pitchFamily="2"/>
              </a:defRPr>
            </a:lvl3pPr>
            <a:lvl4pPr marL="1728000" lvl="3" indent="-216000" algn="l" rtl="0" hangingPunct="1">
              <a:lnSpc>
                <a:spcPct val="90000"/>
              </a:lnSpc>
              <a:spcBef>
                <a:spcPts val="0"/>
              </a:spcBef>
              <a:spcAft>
                <a:spcPts val="567"/>
              </a:spcAft>
              <a:buSzPct val="75000"/>
              <a:buFont typeface="StarSymbol"/>
              <a:buChar char="–"/>
              <a:defRPr lang="en-US" sz="1800" b="0" i="0" u="none" strike="noStrike" kern="1200" spc="0">
                <a:ln>
                  <a:noFill/>
                </a:ln>
                <a:solidFill>
                  <a:srgbClr val="000000"/>
                </a:solidFill>
                <a:latin typeface="Calibri"/>
                <a:ea typeface="Microsoft YaHei" pitchFamily="2"/>
                <a:cs typeface="Arial" pitchFamily="2"/>
              </a:defRPr>
            </a:lvl4pPr>
            <a:lvl5pPr marL="2160000" lvl="4"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5pPr>
            <a:lvl6pPr marL="2592000" lvl="5"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6pPr>
            <a:lvl7pPr marL="3024000" lvl="6"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7pPr>
            <a:lvl8pPr marL="3456000" lvl="7"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8pPr>
            <a:lvl9pPr marL="3887999" lvl="8"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l" rtl="0" hangingPunct="1">
        <a:lnSpc>
          <a:spcPct val="90000"/>
        </a:lnSpc>
        <a:spcBef>
          <a:spcPts val="0"/>
        </a:spcBef>
        <a:spcAft>
          <a:spcPts val="0"/>
        </a:spcAft>
        <a:buNone/>
        <a:tabLst/>
        <a:defRPr lang="en-US" sz="6000" b="0" i="0" u="none" strike="noStrike" kern="1200" spc="0">
          <a:ln>
            <a:noFill/>
          </a:ln>
          <a:solidFill>
            <a:srgbClr val="000000"/>
          </a:solidFill>
          <a:latin typeface="Calibri Light" pitchFamily="18"/>
          <a:ea typeface="Microsoft YaHei" pitchFamily="2"/>
          <a:cs typeface="Ari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000000"/>
          </a:solidFill>
          <a:latin typeface="Calibri" pitchFamily="18"/>
          <a:ea typeface="Microsoft YaHei" pitchFamily="2"/>
          <a:cs typeface="Arial"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838080" y="365040"/>
            <a:ext cx="10515240" cy="1325160"/>
          </a:xfrm>
          <a:prstGeom prst="rect">
            <a:avLst/>
          </a:prstGeom>
          <a:noFill/>
          <a:ln>
            <a:noFill/>
          </a:ln>
        </p:spPr>
        <p:txBody>
          <a:bodyPr vert="horz"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Content Placeholder 2"/>
          <p:cNvSpPr txBox="1">
            <a:spLocks noGrp="1"/>
          </p:cNvSpPr>
          <p:nvPr>
            <p:ph type="body" idx="1"/>
          </p:nvPr>
        </p:nvSpPr>
        <p:spPr>
          <a:xfrm>
            <a:off x="838080" y="1825560"/>
            <a:ext cx="10515240" cy="4350960"/>
          </a:xfrm>
          <a:prstGeom prst="rect">
            <a:avLst/>
          </a:prstGeom>
          <a:noFill/>
          <a:ln>
            <a:noFill/>
          </a:ln>
        </p:spPr>
        <p:txBody>
          <a:bodyPr vert="horz" wrap="square" lIns="90000" tIns="45000" rIns="90000" bIns="45000" anchor="t"/>
          <a:lstStyle>
            <a:defPPr marL="432000" lvl="0" indent="-324000" algn="l" rtl="0" hangingPunct="1">
              <a:lnSpc>
                <a:spcPct val="90000"/>
              </a:lnSpc>
              <a:spcBef>
                <a:spcPts val="0"/>
              </a:spcBef>
              <a:spcAft>
                <a:spcPts val="1417"/>
              </a:spcAft>
              <a:buSzPct val="45000"/>
              <a:buFont typeface="StarSymbol"/>
              <a:buNone/>
              <a:defRPr lang="en-US" sz="2800" b="0" i="0" u="none" strike="noStrike" kern="1200" spc="0">
                <a:ln>
                  <a:noFill/>
                </a:ln>
                <a:solidFill>
                  <a:srgbClr val="000000"/>
                </a:solidFill>
                <a:latin typeface="Calibri"/>
                <a:ea typeface="Microsoft YaHei" pitchFamily="2"/>
                <a:cs typeface="Arial" pitchFamily="2"/>
              </a:defRPr>
            </a:defPPr>
            <a:lvl1pPr marL="432000" lvl="0" indent="-324000" algn="l" rtl="0" hangingPunct="1">
              <a:lnSpc>
                <a:spcPct val="90000"/>
              </a:lnSpc>
              <a:spcBef>
                <a:spcPts val="0"/>
              </a:spcBef>
              <a:spcAft>
                <a:spcPts val="1417"/>
              </a:spcAft>
              <a:buSzPct val="45000"/>
              <a:buFont typeface="StarSymbol"/>
              <a:buChar char="●"/>
              <a:defRPr lang="en-US" sz="2800" b="0" i="0" u="none" strike="noStrike" kern="1200" spc="0">
                <a:ln>
                  <a:noFill/>
                </a:ln>
                <a:solidFill>
                  <a:srgbClr val="000000"/>
                </a:solidFill>
                <a:latin typeface="Calibri"/>
                <a:ea typeface="Microsoft YaHei" pitchFamily="2"/>
                <a:cs typeface="Arial" pitchFamily="2"/>
              </a:defRPr>
            </a:lvl1pPr>
            <a:lvl2pPr marL="864000" lvl="1" indent="-324000" algn="l" rtl="0" hangingPunct="1">
              <a:lnSpc>
                <a:spcPct val="90000"/>
              </a:lnSpc>
              <a:spcBef>
                <a:spcPts val="0"/>
              </a:spcBef>
              <a:spcAft>
                <a:spcPts val="1134"/>
              </a:spcAft>
              <a:buSzPct val="75000"/>
              <a:buFont typeface="StarSymbol"/>
              <a:buChar char="–"/>
              <a:defRPr lang="en-US" sz="2000" b="0" i="0" u="none" strike="noStrike" kern="1200" spc="0">
                <a:ln>
                  <a:noFill/>
                </a:ln>
                <a:solidFill>
                  <a:srgbClr val="000000"/>
                </a:solidFill>
                <a:latin typeface="Calibri"/>
                <a:ea typeface="Microsoft YaHei" pitchFamily="2"/>
                <a:cs typeface="Arial" pitchFamily="2"/>
              </a:defRPr>
            </a:lvl2pPr>
            <a:lvl3pPr marL="1295999" lvl="2" indent="-288000" algn="l" rtl="0" hangingPunct="1">
              <a:lnSpc>
                <a:spcPct val="90000"/>
              </a:lnSpc>
              <a:spcBef>
                <a:spcPts val="0"/>
              </a:spcBef>
              <a:spcAft>
                <a:spcPts val="850"/>
              </a:spcAft>
              <a:buSzPct val="45000"/>
              <a:buFont typeface="StarSymbol"/>
              <a:buChar char="●"/>
              <a:defRPr lang="en-US" sz="1800" b="0" i="0" u="none" strike="noStrike" kern="1200" spc="0">
                <a:ln>
                  <a:noFill/>
                </a:ln>
                <a:solidFill>
                  <a:srgbClr val="000000"/>
                </a:solidFill>
                <a:latin typeface="Calibri"/>
                <a:ea typeface="Microsoft YaHei" pitchFamily="2"/>
                <a:cs typeface="Arial" pitchFamily="2"/>
              </a:defRPr>
            </a:lvl3pPr>
            <a:lvl4pPr marL="1728000" lvl="3" indent="-216000" algn="l" rtl="0" hangingPunct="1">
              <a:lnSpc>
                <a:spcPct val="90000"/>
              </a:lnSpc>
              <a:spcBef>
                <a:spcPts val="0"/>
              </a:spcBef>
              <a:spcAft>
                <a:spcPts val="567"/>
              </a:spcAft>
              <a:buSzPct val="75000"/>
              <a:buFont typeface="StarSymbol"/>
              <a:buChar char="–"/>
              <a:defRPr lang="en-US" sz="1800" b="0" i="0" u="none" strike="noStrike" kern="1200" spc="0">
                <a:ln>
                  <a:noFill/>
                </a:ln>
                <a:solidFill>
                  <a:srgbClr val="000000"/>
                </a:solidFill>
                <a:latin typeface="Calibri"/>
                <a:ea typeface="Microsoft YaHei" pitchFamily="2"/>
                <a:cs typeface="Arial" pitchFamily="2"/>
              </a:defRPr>
            </a:lvl4pPr>
            <a:lvl5pPr marL="2160000" lvl="4"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5pPr>
            <a:lvl6pPr marL="2592000" lvl="5"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6pPr>
            <a:lvl7pPr marL="3024000" lvl="6"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7pPr>
            <a:lvl8pPr marL="3456000" lvl="7"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8pPr>
            <a:lvl9pPr marL="3887999" lvl="8"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37B92E13-B667-4328-999E-681ADAA7D37B}" type="datetime1">
              <a:rPr lang="en-US"/>
              <a:pPr lvl="0"/>
              <a:t>2018/6/6</a:t>
            </a:fld>
            <a:endParaRPr lang="en-US"/>
          </a:p>
        </p:txBody>
      </p:sp>
      <p:sp>
        <p:nvSpPr>
          <p:cNvPr id="5" name="Footer Placeholder 4"/>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B22D4AD3-B2C3-4B10-9BB4-3ED47EE0FECC}"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l" rtl="0" hangingPunct="1">
        <a:lnSpc>
          <a:spcPct val="90000"/>
        </a:lnSpc>
        <a:spcBef>
          <a:spcPts val="0"/>
        </a:spcBef>
        <a:spcAft>
          <a:spcPts val="0"/>
        </a:spcAft>
        <a:buNone/>
        <a:tabLst/>
        <a:defRPr lang="en-US" sz="4400" b="0" i="0" u="none" strike="noStrike" kern="1200" spc="0">
          <a:ln>
            <a:noFill/>
          </a:ln>
          <a:solidFill>
            <a:srgbClr val="000000"/>
          </a:solidFill>
          <a:latin typeface="Calibri Light" pitchFamily="18"/>
          <a:ea typeface="Microsoft YaHei" pitchFamily="2"/>
          <a:cs typeface="Arial" pitchFamily="2"/>
        </a:defRPr>
      </a:lvl1pPr>
    </p:titleStyle>
    <p:bodyStyle>
      <a:lvl1pPr lvl="0">
        <a:buSzPct val="45000"/>
        <a:buFont typeface="StarSymbol"/>
        <a:buChar char="●"/>
        <a:tabLst/>
        <a:defRPr lang="en-US" sz="2800" b="0" i="0" u="none" strike="noStrike" spc="0">
          <a:solidFill>
            <a:srgbClr val="000000"/>
          </a:solidFill>
          <a:latin typeface="Calibri" pitchFamily="18"/>
        </a:defRPr>
      </a:lvl1pPr>
      <a:lvl2pPr lvl="1">
        <a:buSzPct val="75000"/>
        <a:buFont typeface="StarSymbol"/>
        <a:buChar char="–"/>
        <a:tabLst/>
        <a:defRPr lang="en-US" sz="2800" b="0" i="0" u="none" strike="noStrike" spc="0">
          <a:solidFill>
            <a:srgbClr val="000000"/>
          </a:solidFill>
          <a:latin typeface="Calibri" pitchFamily="18"/>
        </a:defRPr>
      </a:lvl2pPr>
      <a:lvl3pPr lvl="2">
        <a:buSzPct val="45000"/>
        <a:buFont typeface="StarSymbol"/>
        <a:buChar char="●"/>
        <a:tabLst/>
        <a:defRPr lang="en-US" sz="2800" b="0" i="0" u="none" strike="noStrike" spc="0">
          <a:solidFill>
            <a:srgbClr val="000000"/>
          </a:solidFill>
          <a:latin typeface="Calibri" pitchFamily="18"/>
        </a:defRPr>
      </a:lvl3pPr>
      <a:lvl4pPr lvl="3">
        <a:buSzPct val="75000"/>
        <a:buFont typeface="StarSymbol"/>
        <a:buChar char="–"/>
        <a:tabLst/>
        <a:defRPr lang="en-US" sz="2800" b="0" i="0" u="none" strike="noStrike" spc="0">
          <a:solidFill>
            <a:srgbClr val="000000"/>
          </a:solidFill>
          <a:latin typeface="Calibri" pitchFamily="18"/>
        </a:defRPr>
      </a:lvl4pPr>
      <a:lvl5pPr lvl="4">
        <a:buSzPct val="45000"/>
        <a:buFont typeface="StarSymbol"/>
        <a:buChar char="●"/>
        <a:tabLst/>
        <a:defRPr lang="en-US" sz="2800" b="0" i="0" u="none" strike="noStrike" spc="0">
          <a:solidFill>
            <a:srgbClr val="000000"/>
          </a:solidFill>
          <a:latin typeface="Calibri" pitchFamily="18"/>
        </a:defRPr>
      </a:lvl5pPr>
      <a:lvl6pPr lvl="5">
        <a:buSzPct val="45000"/>
        <a:buFont typeface="StarSymbol"/>
        <a:buChar char="●"/>
        <a:tabLst/>
        <a:defRPr lang="en-US" sz="2800" b="0" i="0" u="none" strike="noStrike" spc="0">
          <a:solidFill>
            <a:srgbClr val="000000"/>
          </a:solidFill>
          <a:latin typeface="Calibri" pitchFamily="18"/>
        </a:defRPr>
      </a:lvl6pPr>
      <a:lvl7pPr lvl="6">
        <a:buSzPct val="45000"/>
        <a:buFont typeface="StarSymbol"/>
        <a:buChar char="●"/>
        <a:tabLst/>
        <a:defRPr lang="en-US" sz="2800" b="0" i="0" u="none" strike="noStrike" spc="0">
          <a:solidFill>
            <a:srgbClr val="000000"/>
          </a:solidFill>
          <a:latin typeface="Calibri" pitchFamily="18"/>
        </a:defRPr>
      </a:lvl7pPr>
      <a:lvl8pPr lvl="7">
        <a:buSzPct val="45000"/>
        <a:buFont typeface="StarSymbol"/>
        <a:buChar char="●"/>
        <a:tabLst/>
        <a:defRPr lang="en-US" sz="2800" b="0" i="0" u="none" strike="noStrike" spc="0">
          <a:solidFill>
            <a:srgbClr val="000000"/>
          </a:solidFill>
          <a:latin typeface="Calibri" pitchFamily="18"/>
        </a:defRPr>
      </a:lvl8pPr>
      <a:lvl9pPr marL="0" marR="0" lvl="0" indent="0" algn="l" rtl="0" hangingPunct="1">
        <a:lnSpc>
          <a:spcPct val="90000"/>
        </a:lnSpc>
        <a:spcBef>
          <a:spcPts val="1001"/>
        </a:spcBef>
        <a:spcAft>
          <a:spcPts val="1417"/>
        </a:spcAft>
        <a:buSzPct val="45000"/>
        <a:buFont typeface="Arial" pitchFamily="32"/>
        <a:buChar char="•"/>
        <a:tabLst/>
        <a:defRPr lang="en-US" sz="2800" b="0" i="0" u="none" strike="noStrike" spc="0">
          <a:solidFill>
            <a:srgbClr val="000000"/>
          </a:solidFill>
          <a:latin typeface="Calibri" pitchFamily="18"/>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24.gif"/><Relationship Id="rId4" Type="http://schemas.openxmlformats.org/officeDocument/2006/relationships/image" Target="../media/image23.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omputer" TargetMode="External"/><Relationship Id="rId13" Type="http://schemas.openxmlformats.org/officeDocument/2006/relationships/hyperlink" Target="https://en.wikipedia.org/wiki/Semi-supervised_learning" TargetMode="External"/><Relationship Id="rId18" Type="http://schemas.openxmlformats.org/officeDocument/2006/relationships/hyperlink" Target="https://en.wikipedia.org/wiki/Computer_vision" TargetMode="External"/><Relationship Id="rId26" Type="http://schemas.openxmlformats.org/officeDocument/2006/relationships/hyperlink" Target="https://en.wikipedia.org/wiki/Brain" TargetMode="External"/><Relationship Id="rId3" Type="http://schemas.openxmlformats.org/officeDocument/2006/relationships/hyperlink" Target="https://en.wikipedia.org/wiki/Intelligence" TargetMode="External"/><Relationship Id="rId21" Type="http://schemas.openxmlformats.org/officeDocument/2006/relationships/hyperlink" Target="https://en.wikipedia.org/wiki/Machine_translation" TargetMode="External"/><Relationship Id="rId7" Type="http://schemas.openxmlformats.org/officeDocument/2006/relationships/hyperlink" Target="https://en.wikipedia.org/wiki/Human_mind" TargetMode="External"/><Relationship Id="rId12" Type="http://schemas.openxmlformats.org/officeDocument/2006/relationships/hyperlink" Target="https://en.wikipedia.org/wiki/Supervised_learning" TargetMode="External"/><Relationship Id="rId17" Type="http://schemas.openxmlformats.org/officeDocument/2006/relationships/hyperlink" Target="https://en.wikipedia.org/wiki/Recurrent_neural_networks" TargetMode="External"/><Relationship Id="rId25" Type="http://schemas.openxmlformats.org/officeDocument/2006/relationships/hyperlink" Target="https://en.wikipedia.org/wiki/Biological_neural_network" TargetMode="External"/><Relationship Id="rId2" Type="http://schemas.openxmlformats.org/officeDocument/2006/relationships/notesSlide" Target="../notesSlides/notesSlide2.xml"/><Relationship Id="rId16" Type="http://schemas.openxmlformats.org/officeDocument/2006/relationships/hyperlink" Target="https://en.wikipedia.org/wiki/Deep_belief_network" TargetMode="External"/><Relationship Id="rId20" Type="http://schemas.openxmlformats.org/officeDocument/2006/relationships/hyperlink" Target="https://en.wikipedia.org/wiki/Natural_language_processing" TargetMode="External"/><Relationship Id="rId1" Type="http://schemas.openxmlformats.org/officeDocument/2006/relationships/slideLayout" Target="../slideLayouts/slideLayout18.xml"/><Relationship Id="rId6" Type="http://schemas.openxmlformats.org/officeDocument/2006/relationships/hyperlink" Target="https://en.wikipedia.org/wiki/Intelligent_agent" TargetMode="External"/><Relationship Id="rId11" Type="http://schemas.openxmlformats.org/officeDocument/2006/relationships/hyperlink" Target="https://en.wikipedia.org/wiki/Learning_representation" TargetMode="External"/><Relationship Id="rId24" Type="http://schemas.openxmlformats.org/officeDocument/2006/relationships/hyperlink" Target="https://en.wikipedia.org/wiki/Connectionism" TargetMode="External"/><Relationship Id="rId5" Type="http://schemas.openxmlformats.org/officeDocument/2006/relationships/hyperlink" Target="https://en.wikipedia.org/wiki/Computer_science" TargetMode="External"/><Relationship Id="rId15" Type="http://schemas.openxmlformats.org/officeDocument/2006/relationships/hyperlink" Target="https://en.wikipedia.org/wiki/Deep_learning#Deep_neural_networks" TargetMode="External"/><Relationship Id="rId23" Type="http://schemas.openxmlformats.org/officeDocument/2006/relationships/hyperlink" Target="https://en.wikipedia.org/wiki/Drug_design" TargetMode="External"/><Relationship Id="rId10" Type="http://schemas.openxmlformats.org/officeDocument/2006/relationships/hyperlink" Target="https://en.wikipedia.org/wiki/Machine_learning" TargetMode="External"/><Relationship Id="rId19" Type="http://schemas.openxmlformats.org/officeDocument/2006/relationships/hyperlink" Target="https://en.wikipedia.org/wiki/Automatic_speech_recognition" TargetMode="External"/><Relationship Id="rId4" Type="http://schemas.openxmlformats.org/officeDocument/2006/relationships/hyperlink" Target="https://en.wikipedia.org/wiki/Machine" TargetMode="External"/><Relationship Id="rId9" Type="http://schemas.openxmlformats.org/officeDocument/2006/relationships/hyperlink" Target="https://en.wikipedia.org/wiki/Data" TargetMode="External"/><Relationship Id="rId14" Type="http://schemas.openxmlformats.org/officeDocument/2006/relationships/hyperlink" Target="https://en.wikipedia.org/wiki/Unsupervised_learning" TargetMode="External"/><Relationship Id="rId22" Type="http://schemas.openxmlformats.org/officeDocument/2006/relationships/hyperlink" Target="https://en.wikipedia.org/wiki/Bioinformatics" TargetMode="External"/><Relationship Id="rId27"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ction_selection" TargetMode="External"/><Relationship Id="rId13" Type="http://schemas.openxmlformats.org/officeDocument/2006/relationships/hyperlink" Target="https://en.wikipedia.org/wiki/Statistics" TargetMode="External"/><Relationship Id="rId18" Type="http://schemas.openxmlformats.org/officeDocument/2006/relationships/hyperlink" Target="https://en.wikipedia.org/wiki/Pattern_recognition" TargetMode="External"/><Relationship Id="rId3" Type="http://schemas.openxmlformats.org/officeDocument/2006/relationships/hyperlink" Target="https://en.wikipedia.org/wiki/Machine_learning" TargetMode="External"/><Relationship Id="rId7" Type="http://schemas.openxmlformats.org/officeDocument/2006/relationships/hyperlink" Target="https://en.wikipedia.org/wiki/Software_agent" TargetMode="External"/><Relationship Id="rId12" Type="http://schemas.openxmlformats.org/officeDocument/2006/relationships/hyperlink" Target="https://en.wikipedia.org/wiki/Independent_variable" TargetMode="External"/><Relationship Id="rId17" Type="http://schemas.openxmlformats.org/officeDocument/2006/relationships/hyperlink" Target="https://en.wikipedia.org/wiki/Spam_filtering" TargetMode="External"/><Relationship Id="rId2" Type="http://schemas.openxmlformats.org/officeDocument/2006/relationships/notesSlide" Target="../notesSlides/notesSlide3.xml"/><Relationship Id="rId16" Type="http://schemas.openxmlformats.org/officeDocument/2006/relationships/hyperlink" Target="https://en.wikipedia.org/wiki/Training_set" TargetMode="External"/><Relationship Id="rId1" Type="http://schemas.openxmlformats.org/officeDocument/2006/relationships/slideLayout" Target="../slideLayouts/slideLayout18.xml"/><Relationship Id="rId6" Type="http://schemas.openxmlformats.org/officeDocument/2006/relationships/hyperlink" Target="https://en.wikipedia.org/wiki/Behaviorism" TargetMode="External"/><Relationship Id="rId11" Type="http://schemas.openxmlformats.org/officeDocument/2006/relationships/hyperlink" Target="https://en.wikipedia.org/wiki/Dependent_variable" TargetMode="External"/><Relationship Id="rId5" Type="http://schemas.openxmlformats.org/officeDocument/2006/relationships/hyperlink" Target="https://en.wikipedia.org/wiki/Reinforcement_learning" TargetMode="External"/><Relationship Id="rId15" Type="http://schemas.openxmlformats.org/officeDocument/2006/relationships/hyperlink" Target="https://en.wikipedia.org/wiki/Observation" TargetMode="External"/><Relationship Id="rId10" Type="http://schemas.openxmlformats.org/officeDocument/2006/relationships/hyperlink" Target="https://en.wikipedia.org/wiki/Estimation_theory" TargetMode="External"/><Relationship Id="rId4" Type="http://schemas.openxmlformats.org/officeDocument/2006/relationships/hyperlink" Target="https://en.wikipedia.org/wiki/Supervised_learning" TargetMode="External"/><Relationship Id="rId9" Type="http://schemas.openxmlformats.org/officeDocument/2006/relationships/hyperlink" Target="https://en.wikipedia.org/wiki/Statistical_model" TargetMode="External"/><Relationship Id="rId14" Type="http://schemas.openxmlformats.org/officeDocument/2006/relationships/hyperlink" Target="https://en.wikipedia.org/wiki/Categorical_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hyperlink" Target="https://www.indeed.com/rc/clk?jk=1c31431efdfeaffe&amp;fccid=edae4285faf6c2f0&amp;vjs=3" TargetMode="External"/><Relationship Id="rId3" Type="http://schemas.openxmlformats.org/officeDocument/2006/relationships/hyperlink" Target="https://www.indeed.com/rc/clk?jk=803d9c21c3d9d85c&amp;fccid=fe2d21eef233e94a&amp;vjs=3" TargetMode="External"/><Relationship Id="rId7" Type="http://schemas.openxmlformats.org/officeDocument/2006/relationships/hyperlink" Target="https://www.indeed.com/rc/clk?jk=3800a39e9bd9cd9d&amp;fccid=4e041af1d0af1bc8&amp;vjs=3"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hyperlink" Target="https://www.indeed.com/rc/clk?jk=fbc24de22bca1d69&amp;fccid=fe2d21eef233e94a&amp;vjs=3" TargetMode="External"/><Relationship Id="rId5" Type="http://schemas.openxmlformats.org/officeDocument/2006/relationships/hyperlink" Target="https://www.indeed.com/rc/clk?jk=6a7c9cf0254e231c&amp;fccid=53c1573dc4db9cab&amp;vjs=3" TargetMode="External"/><Relationship Id="rId10" Type="http://schemas.openxmlformats.org/officeDocument/2006/relationships/image" Target="../media/image3.jpg"/><Relationship Id="rId4" Type="http://schemas.openxmlformats.org/officeDocument/2006/relationships/hyperlink" Target="https://www.indeed.com/rc/clk?jk=ccf77023bfed9583&amp;fccid=fc68da685e8aa986&amp;vjs=3" TargetMode="External"/><Relationship Id="rId9" Type="http://schemas.openxmlformats.org/officeDocument/2006/relationships/hyperlink" Target="https://www.indeed.com/rc/clk?jk=5ba47a648a2a09d3&amp;fccid=8f4494456f232fc2&amp;vjs=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hyperlink" Target="https://www.lfd.uci.edu/~gohlke/pythonlibs"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959" y="91440"/>
            <a:ext cx="9143640" cy="731519"/>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4400"/>
              <a:t>Day1</a:t>
            </a:r>
          </a:p>
        </p:txBody>
      </p:sp>
      <p:sp>
        <p:nvSpPr>
          <p:cNvPr id="3" name="Subtitle 2"/>
          <p:cNvSpPr txBox="1">
            <a:spLocks noGrp="1"/>
          </p:cNvSpPr>
          <p:nvPr>
            <p:ph type="subTitle" idx="4294967295"/>
          </p:nvPr>
        </p:nvSpPr>
        <p:spPr>
          <a:xfrm>
            <a:off x="1280159" y="987840"/>
            <a:ext cx="9143640" cy="303552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spcAft>
                <a:spcPts val="0"/>
              </a:spcAft>
            </a:pPr>
            <a:r>
              <a:rPr lang="en-US" sz="2600">
                <a:latin typeface="Calibri Light" pitchFamily="18"/>
              </a:rPr>
              <a:t>What is the buzz around AI, ML, Deep learning, Neural networks, Analytics. What do all of these areas mean?</a:t>
            </a:r>
          </a:p>
          <a:p>
            <a:pPr marL="0" lvl="0" indent="0">
              <a:spcAft>
                <a:spcPts val="0"/>
              </a:spcAft>
            </a:pPr>
            <a:r>
              <a:rPr lang="en-US" sz="2600">
                <a:latin typeface="Calibri Light" pitchFamily="18"/>
              </a:rPr>
              <a:t>What is supervised vs unsupervised learning ? What is regression and classification ?</a:t>
            </a:r>
          </a:p>
          <a:p>
            <a:pPr marL="0" lvl="0" indent="0">
              <a:spcAft>
                <a:spcPts val="0"/>
              </a:spcAft>
            </a:pPr>
            <a:r>
              <a:rPr lang="en-US" sz="2600">
                <a:latin typeface="Calibri Light" pitchFamily="18"/>
              </a:rPr>
              <a:t>Common Applications/Use cases of these areas</a:t>
            </a:r>
          </a:p>
          <a:p>
            <a:pPr marL="0" lvl="0" indent="0">
              <a:spcAft>
                <a:spcPts val="0"/>
              </a:spcAft>
            </a:pPr>
            <a:r>
              <a:rPr lang="en-US" sz="2600">
                <a:latin typeface="Calibri Light" pitchFamily="18"/>
              </a:rPr>
              <a:t>Startups - Where is the industry heading?</a:t>
            </a:r>
          </a:p>
          <a:p>
            <a:pPr marL="0" lvl="0" indent="0">
              <a:spcAft>
                <a:spcPts val="0"/>
              </a:spcAft>
            </a:pPr>
            <a:r>
              <a:rPr lang="en-US" sz="2600">
                <a:latin typeface="Calibri Light" pitchFamily="18"/>
              </a:rPr>
              <a:t>Different types of roles in these areas</a:t>
            </a:r>
          </a:p>
          <a:p>
            <a:pPr marL="0" lvl="0" indent="0">
              <a:spcAft>
                <a:spcPts val="0"/>
              </a:spcAft>
            </a:pPr>
            <a:r>
              <a:rPr lang="en-US" sz="2600">
                <a:latin typeface="Calibri Light" pitchFamily="18"/>
              </a:rPr>
              <a:t>Tools  used - Amazon Web Services, Python, Python packages to be used</a:t>
            </a:r>
          </a:p>
          <a:p>
            <a:pPr marL="0" lvl="0" indent="0">
              <a:spcAft>
                <a:spcPts val="0"/>
              </a:spcAft>
            </a:pPr>
            <a:r>
              <a:rPr lang="en-US" sz="2600">
                <a:latin typeface="Calibri Light" pitchFamily="18"/>
              </a:rPr>
              <a:t>Introduction to Python for machine learning</a:t>
            </a:r>
          </a:p>
          <a:p>
            <a:pPr marL="0" lvl="0" indent="0">
              <a:spcAft>
                <a:spcPts val="0"/>
              </a:spcAft>
            </a:pPr>
            <a:r>
              <a:rPr lang="en-US" sz="2600">
                <a:latin typeface="Calibri Light" pitchFamily="18"/>
              </a:rPr>
              <a:t>Introduction to packages packages - Deep dive Numpy, Scipy, Pandas and scikit-learn</a:t>
            </a:r>
          </a:p>
          <a:p>
            <a:pPr marL="0" lvl="0" indent="0">
              <a:spcAft>
                <a:spcPts val="0"/>
              </a:spcAft>
            </a:pPr>
            <a:r>
              <a:rPr lang="en-US" sz="2600">
                <a:latin typeface="Calibri Light" pitchFamily="18"/>
              </a:rPr>
              <a:t>Installing Python Modules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extBox 1"/>
          <p:cNvSpPr/>
          <p:nvPr/>
        </p:nvSpPr>
        <p:spPr>
          <a:xfrm>
            <a:off x="158040" y="169200"/>
            <a:ext cx="801467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Introduction to packages - Deep dive Numpy, Scipy, Pandas and scikit-learn</a:t>
            </a:r>
          </a:p>
        </p:txBody>
      </p:sp>
      <p:sp>
        <p:nvSpPr>
          <p:cNvPr id="3" name="Rectangle 2"/>
          <p:cNvSpPr/>
          <p:nvPr/>
        </p:nvSpPr>
        <p:spPr>
          <a:xfrm>
            <a:off x="392400" y="896399"/>
            <a:ext cx="492660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https://docs.scipy.org/doc/numpy/user/index.html</a:t>
            </a:r>
          </a:p>
        </p:txBody>
      </p:sp>
      <p:sp>
        <p:nvSpPr>
          <p:cNvPr id="4" name="Rectangle 3"/>
          <p:cNvSpPr/>
          <p:nvPr/>
        </p:nvSpPr>
        <p:spPr>
          <a:xfrm>
            <a:off x="390600" y="1438559"/>
            <a:ext cx="423000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https://docs.scipy.org/doc/scipy/reference/</a:t>
            </a:r>
          </a:p>
        </p:txBody>
      </p:sp>
      <p:sp>
        <p:nvSpPr>
          <p:cNvPr id="5" name="Rectangle 4"/>
          <p:cNvSpPr/>
          <p:nvPr/>
        </p:nvSpPr>
        <p:spPr>
          <a:xfrm>
            <a:off x="393480" y="1980720"/>
            <a:ext cx="53744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https://pandas.pydata.org/pandas-docs/stable/api.html</a:t>
            </a:r>
          </a:p>
        </p:txBody>
      </p:sp>
      <p:sp>
        <p:nvSpPr>
          <p:cNvPr id="6" name="Rectangle 5"/>
          <p:cNvSpPr/>
          <p:nvPr/>
        </p:nvSpPr>
        <p:spPr>
          <a:xfrm>
            <a:off x="392760" y="2522880"/>
            <a:ext cx="48272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http://scikit-learn.org/stable/documentation.html</a:t>
            </a:r>
          </a:p>
        </p:txBody>
      </p:sp>
      <p:sp>
        <p:nvSpPr>
          <p:cNvPr id="7" name="Rectangle 6"/>
          <p:cNvSpPr/>
          <p:nvPr/>
        </p:nvSpPr>
        <p:spPr>
          <a:xfrm>
            <a:off x="421920" y="3065400"/>
            <a:ext cx="41673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https://matplotlib.org/tutorials/index.html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1"/>
          <p:cNvSpPr/>
          <p:nvPr/>
        </p:nvSpPr>
        <p:spPr>
          <a:xfrm>
            <a:off x="0" y="0"/>
            <a:ext cx="636660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Introduction to Python for machine learning</a:t>
            </a:r>
          </a:p>
        </p:txBody>
      </p:sp>
      <p:sp>
        <p:nvSpPr>
          <p:cNvPr id="3" name="Rectangle: Rounded Corners 4"/>
          <p:cNvSpPr/>
          <p:nvPr/>
        </p:nvSpPr>
        <p:spPr>
          <a:xfrm>
            <a:off x="191880" y="354960"/>
            <a:ext cx="4289400" cy="63414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12600">
            <a:solidFill>
              <a:srgbClr val="000000"/>
            </a:solidFill>
            <a:prstDash val="solid"/>
            <a:miter/>
          </a:ln>
        </p:spPr>
        <p:txBody>
          <a:bodyPr vert="horz" wrap="square" lIns="90000" tIns="45000" rIns="90000" bIns="45000" anchor="ctr" anchorCtr="0" compatLnSpc="0"/>
          <a:lstStyle/>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import matplotlib.pyplot as plt</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import numpy as np</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from sklearn import datasets, linear_model</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from sklearn.metrics import mean_squared_error, r2_score</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Load the diabetes dataset</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 = datasets.load_diabetes()</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Use only one feature</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diabetes_X = diabetes.data[:, np.newaxis, 2]</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Split the data into training/testing sets</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diabetes_X_train = diabetes_X[:-20]</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diabetes_X_test = diabetes_X[-20:]</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Split the targets into training/testing sets</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diabetes_y_train = diabetes.target[:-20]</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diabetes_y_test = diabetes.target[-20:]</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Create linear regression object</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regr = linear_model.LinearRegression()</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Train the model using the training sets</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regr.fit(diabetes_X_train, diabetes_y_train)</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Make predictions using the testing set</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diabetes_y_pred = regr.predict(diabetes_X_test)</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The coefficients</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print('Coefficients: \n', regr.coef_)</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The mean squared error</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print("Mean squared error: %.2f"</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 mean_squared_error(diabetes_y_test, diabetes_y_pred))</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Explained variance score: 1 is perfect prediction</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print('Variance score: %.2f' % r2_score(diabetes_y_test, diabetes_y_pred))</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 Plot outputs</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plt.scatter(diabetes_X_test, diabetes_y_test,  color='black')</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plt.plot(diabetes_X_test, diabetes_y_pred, color='blue', linewidth=3)</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plt.xticks(())</a:t>
            </a: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plt.yticks(())</a:t>
            </a:r>
          </a:p>
          <a:p>
            <a:pPr marL="0" marR="0" lvl="0" indent="0" algn="l" rtl="0" hangingPunct="1">
              <a:lnSpc>
                <a:spcPct val="100000"/>
              </a:lnSpc>
              <a:spcBef>
                <a:spcPts val="0"/>
              </a:spcBef>
              <a:spcAft>
                <a:spcPts val="0"/>
              </a:spcAft>
              <a:buNone/>
              <a:tabLst/>
              <a:defRPr sz="1800"/>
            </a:pPr>
            <a:endParaRPr lang="en-US" sz="9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defRPr sz="1800"/>
            </a:pPr>
            <a:r>
              <a:rPr lang="en-US" sz="900" b="0" i="0" u="none" strike="noStrike" kern="1200" spc="0">
                <a:ln>
                  <a:noFill/>
                </a:ln>
                <a:solidFill>
                  <a:srgbClr val="000000"/>
                </a:solidFill>
                <a:latin typeface="Calibri" pitchFamily="18"/>
                <a:ea typeface="Microsoft YaHei" pitchFamily="2"/>
                <a:cs typeface="Arial" pitchFamily="2"/>
              </a:rPr>
              <a:t>plt.show()</a:t>
            </a:r>
          </a:p>
        </p:txBody>
      </p:sp>
      <p:sp>
        <p:nvSpPr>
          <p:cNvPr id="4" name="Rectangle: Rounded Corners 5"/>
          <p:cNvSpPr/>
          <p:nvPr/>
        </p:nvSpPr>
        <p:spPr>
          <a:xfrm>
            <a:off x="7066800" y="354960"/>
            <a:ext cx="2878200" cy="322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Import packages</a:t>
            </a:r>
          </a:p>
        </p:txBody>
      </p:sp>
      <p:sp>
        <p:nvSpPr>
          <p:cNvPr id="5" name="Rectangle: Rounded Corners 6"/>
          <p:cNvSpPr/>
          <p:nvPr/>
        </p:nvSpPr>
        <p:spPr>
          <a:xfrm>
            <a:off x="7066800" y="834479"/>
            <a:ext cx="2878200" cy="322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Create / load dataset</a:t>
            </a:r>
          </a:p>
        </p:txBody>
      </p:sp>
      <p:sp>
        <p:nvSpPr>
          <p:cNvPr id="6" name="Rectangle: Rounded Corners 7"/>
          <p:cNvSpPr/>
          <p:nvPr/>
        </p:nvSpPr>
        <p:spPr>
          <a:xfrm>
            <a:off x="7066800" y="1314360"/>
            <a:ext cx="2878200" cy="536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Identify / group feature &amp; target</a:t>
            </a:r>
          </a:p>
        </p:txBody>
      </p:sp>
      <p:sp>
        <p:nvSpPr>
          <p:cNvPr id="7" name="Rectangle: Rounded Corners 8"/>
          <p:cNvSpPr/>
          <p:nvPr/>
        </p:nvSpPr>
        <p:spPr>
          <a:xfrm>
            <a:off x="7066800" y="2008800"/>
            <a:ext cx="2878200" cy="536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Training &amp; Testing set [Concept of CV]</a:t>
            </a:r>
          </a:p>
        </p:txBody>
      </p:sp>
      <p:sp>
        <p:nvSpPr>
          <p:cNvPr id="8" name="Rectangle: Rounded Corners 9"/>
          <p:cNvSpPr/>
          <p:nvPr/>
        </p:nvSpPr>
        <p:spPr>
          <a:xfrm>
            <a:off x="7066800" y="2702880"/>
            <a:ext cx="2878200" cy="9428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Prepare model object [initialize variables]</a:t>
            </a:r>
          </a:p>
        </p:txBody>
      </p:sp>
      <p:sp>
        <p:nvSpPr>
          <p:cNvPr id="9" name="Rectangle: Rounded Corners 10"/>
          <p:cNvSpPr/>
          <p:nvPr/>
        </p:nvSpPr>
        <p:spPr>
          <a:xfrm>
            <a:off x="7066800" y="3803760"/>
            <a:ext cx="2878200" cy="9428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Fit training data[features &amp; target]</a:t>
            </a:r>
          </a:p>
        </p:txBody>
      </p:sp>
      <p:sp>
        <p:nvSpPr>
          <p:cNvPr id="10" name="Rectangle: Rounded Corners 11"/>
          <p:cNvSpPr/>
          <p:nvPr/>
        </p:nvSpPr>
        <p:spPr>
          <a:xfrm>
            <a:off x="7066800" y="4790520"/>
            <a:ext cx="2878200" cy="9428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Predict based on the trained model</a:t>
            </a:r>
          </a:p>
        </p:txBody>
      </p:sp>
      <p:sp>
        <p:nvSpPr>
          <p:cNvPr id="11" name="Rectangle: Rounded Corners 12"/>
          <p:cNvSpPr/>
          <p:nvPr/>
        </p:nvSpPr>
        <p:spPr>
          <a:xfrm>
            <a:off x="7066800" y="5786640"/>
            <a:ext cx="2878200" cy="9428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5B9BD5"/>
          </a:solidFill>
          <a:ln w="12600">
            <a:solidFill>
              <a:srgbClr val="43729D"/>
            </a:solidFill>
            <a:prstDash val="solid"/>
            <a:miter/>
          </a:ln>
        </p:spPr>
        <p:txBody>
          <a:bodyPr vert="horz" wrap="square" lIns="90000" tIns="45000" rIns="90000" bIns="45000" anchor="ctr" anchorCtr="0" compatLnSpc="0"/>
          <a:lstStyle/>
          <a:p>
            <a:pPr marL="0" marR="0" lvl="0" indent="0" algn="ctr" rtl="0" hangingPunct="1">
              <a:lnSpc>
                <a:spcPct val="100000"/>
              </a:lnSpc>
              <a:spcBef>
                <a:spcPts val="0"/>
              </a:spcBef>
              <a:spcAft>
                <a:spcPts val="0"/>
              </a:spcAft>
              <a:buNone/>
              <a:tabLst/>
              <a:defRPr sz="1800"/>
            </a:pPr>
            <a:r>
              <a:rPr lang="en-US" sz="1800" b="0" i="0" u="none" strike="noStrike" kern="1200" spc="0">
                <a:ln>
                  <a:noFill/>
                </a:ln>
                <a:solidFill>
                  <a:srgbClr val="FFFFFF"/>
                </a:solidFill>
                <a:latin typeface="Calibri" pitchFamily="18"/>
                <a:ea typeface="Microsoft YaHei" pitchFamily="2"/>
                <a:cs typeface="Arial" pitchFamily="2"/>
              </a:rPr>
              <a:t>Score models prediction accuracy</a:t>
            </a:r>
          </a:p>
        </p:txBody>
      </p:sp>
      <p:sp>
        <p:nvSpPr>
          <p:cNvPr id="12" name="Rectangle 13"/>
          <p:cNvSpPr/>
          <p:nvPr/>
        </p:nvSpPr>
        <p:spPr>
          <a:xfrm>
            <a:off x="372600" y="410760"/>
            <a:ext cx="2934720" cy="62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Rectangle 14"/>
          <p:cNvSpPr/>
          <p:nvPr/>
        </p:nvSpPr>
        <p:spPr>
          <a:xfrm>
            <a:off x="372600" y="1037519"/>
            <a:ext cx="2934720" cy="48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Rectangle 15"/>
          <p:cNvSpPr/>
          <p:nvPr/>
        </p:nvSpPr>
        <p:spPr>
          <a:xfrm>
            <a:off x="372600" y="1523880"/>
            <a:ext cx="2934720" cy="48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Rectangle 16"/>
          <p:cNvSpPr/>
          <p:nvPr/>
        </p:nvSpPr>
        <p:spPr>
          <a:xfrm>
            <a:off x="395280" y="2010600"/>
            <a:ext cx="2912040" cy="105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Rectangle 18"/>
          <p:cNvSpPr/>
          <p:nvPr/>
        </p:nvSpPr>
        <p:spPr>
          <a:xfrm>
            <a:off x="372600" y="3070440"/>
            <a:ext cx="2912040" cy="48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Rectangle 19"/>
          <p:cNvSpPr/>
          <p:nvPr/>
        </p:nvSpPr>
        <p:spPr>
          <a:xfrm>
            <a:off x="383760" y="3557160"/>
            <a:ext cx="2912040" cy="35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Rectangle 20"/>
          <p:cNvSpPr/>
          <p:nvPr/>
        </p:nvSpPr>
        <p:spPr>
          <a:xfrm>
            <a:off x="383760" y="3911400"/>
            <a:ext cx="2900880" cy="48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Rectangle 21"/>
          <p:cNvSpPr/>
          <p:nvPr/>
        </p:nvSpPr>
        <p:spPr>
          <a:xfrm>
            <a:off x="378000" y="4396680"/>
            <a:ext cx="3572640" cy="1032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roun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cxnSp>
        <p:nvCxnSpPr>
          <p:cNvPr id="20" name="Straight Arrow Connector 23"/>
          <p:cNvCxnSpPr/>
          <p:nvPr/>
        </p:nvCxnSpPr>
        <p:spPr>
          <a:xfrm flipH="1">
            <a:off x="3307320" y="515879"/>
            <a:ext cx="3759480" cy="227880"/>
          </a:xfrm>
          <a:prstGeom prst="bentConnector3">
            <a:avLst/>
          </a:prstGeom>
          <a:noFill/>
          <a:ln w="6480">
            <a:solidFill>
              <a:srgbClr val="5B9BD5"/>
            </a:solidFill>
            <a:prstDash val="solid"/>
            <a:miter/>
            <a:tailEnd type="arrow"/>
          </a:ln>
        </p:spPr>
      </p:cxnSp>
      <p:cxnSp>
        <p:nvCxnSpPr>
          <p:cNvPr id="21" name="Straight Arrow Connector 25"/>
          <p:cNvCxnSpPr/>
          <p:nvPr/>
        </p:nvCxnSpPr>
        <p:spPr>
          <a:xfrm flipH="1">
            <a:off x="3307320" y="995760"/>
            <a:ext cx="3759480" cy="284760"/>
          </a:xfrm>
          <a:prstGeom prst="bentConnector3">
            <a:avLst/>
          </a:prstGeom>
          <a:noFill/>
          <a:ln w="6480">
            <a:solidFill>
              <a:srgbClr val="5B9BD5"/>
            </a:solidFill>
            <a:prstDash val="solid"/>
            <a:miter/>
            <a:tailEnd type="arrow"/>
          </a:ln>
        </p:spPr>
      </p:cxnSp>
      <p:cxnSp>
        <p:nvCxnSpPr>
          <p:cNvPr id="22" name="Straight Arrow Connector 27"/>
          <p:cNvCxnSpPr/>
          <p:nvPr/>
        </p:nvCxnSpPr>
        <p:spPr>
          <a:xfrm flipH="1">
            <a:off x="3307320" y="1582560"/>
            <a:ext cx="3759480" cy="184680"/>
          </a:xfrm>
          <a:prstGeom prst="bentConnector3">
            <a:avLst/>
          </a:prstGeom>
          <a:noFill/>
          <a:ln w="6480">
            <a:solidFill>
              <a:srgbClr val="5B9BD5"/>
            </a:solidFill>
            <a:prstDash val="solid"/>
            <a:miter/>
            <a:tailEnd type="arrow"/>
          </a:ln>
        </p:spPr>
      </p:cxnSp>
      <p:cxnSp>
        <p:nvCxnSpPr>
          <p:cNvPr id="23" name="Straight Arrow Connector 29"/>
          <p:cNvCxnSpPr/>
          <p:nvPr/>
        </p:nvCxnSpPr>
        <p:spPr>
          <a:xfrm flipH="1">
            <a:off x="3307320" y="2276999"/>
            <a:ext cx="3759480" cy="263521"/>
          </a:xfrm>
          <a:prstGeom prst="bentConnector3">
            <a:avLst/>
          </a:prstGeom>
          <a:noFill/>
          <a:ln w="6480">
            <a:solidFill>
              <a:srgbClr val="5B9BD5"/>
            </a:solidFill>
            <a:prstDash val="solid"/>
            <a:miter/>
            <a:tailEnd type="arrow"/>
          </a:ln>
        </p:spPr>
      </p:cxnSp>
      <p:cxnSp>
        <p:nvCxnSpPr>
          <p:cNvPr id="24" name="Straight Arrow Connector 31"/>
          <p:cNvCxnSpPr/>
          <p:nvPr/>
        </p:nvCxnSpPr>
        <p:spPr>
          <a:xfrm flipH="1">
            <a:off x="3296160" y="3174480"/>
            <a:ext cx="3770640" cy="139320"/>
          </a:xfrm>
          <a:prstGeom prst="bentConnector3">
            <a:avLst/>
          </a:prstGeom>
          <a:noFill/>
          <a:ln w="6480">
            <a:solidFill>
              <a:srgbClr val="5B9BD5"/>
            </a:solidFill>
            <a:prstDash val="solid"/>
            <a:miter/>
            <a:tailEnd type="arrow"/>
          </a:ln>
        </p:spPr>
      </p:cxnSp>
      <p:cxnSp>
        <p:nvCxnSpPr>
          <p:cNvPr id="25" name="Straight Arrow Connector 33"/>
          <p:cNvCxnSpPr/>
          <p:nvPr/>
        </p:nvCxnSpPr>
        <p:spPr>
          <a:xfrm flipH="1" flipV="1">
            <a:off x="3296160" y="3734280"/>
            <a:ext cx="3770640" cy="540720"/>
          </a:xfrm>
          <a:prstGeom prst="bentConnector3">
            <a:avLst/>
          </a:prstGeom>
          <a:noFill/>
          <a:ln w="6480">
            <a:solidFill>
              <a:srgbClr val="5B9BD5"/>
            </a:solidFill>
            <a:prstDash val="solid"/>
            <a:miter/>
            <a:tailEnd type="arrow"/>
          </a:ln>
        </p:spPr>
      </p:cxnSp>
      <p:cxnSp>
        <p:nvCxnSpPr>
          <p:cNvPr id="26" name="Straight Arrow Connector 35"/>
          <p:cNvCxnSpPr/>
          <p:nvPr/>
        </p:nvCxnSpPr>
        <p:spPr>
          <a:xfrm flipH="1" flipV="1">
            <a:off x="3285000" y="4154759"/>
            <a:ext cx="3781800" cy="1107361"/>
          </a:xfrm>
          <a:prstGeom prst="bentConnector3">
            <a:avLst/>
          </a:prstGeom>
          <a:noFill/>
          <a:ln w="6480">
            <a:solidFill>
              <a:srgbClr val="5B9BD5"/>
            </a:solidFill>
            <a:prstDash val="solid"/>
            <a:miter/>
            <a:tailEnd type="arrow"/>
          </a:ln>
        </p:spPr>
      </p:cxnSp>
      <p:cxnSp>
        <p:nvCxnSpPr>
          <p:cNvPr id="27" name="Straight Arrow Connector 37"/>
          <p:cNvCxnSpPr/>
          <p:nvPr/>
        </p:nvCxnSpPr>
        <p:spPr>
          <a:xfrm flipH="1" flipV="1">
            <a:off x="3951000" y="4913279"/>
            <a:ext cx="3115800" cy="1344601"/>
          </a:xfrm>
          <a:prstGeom prst="bentConnector3">
            <a:avLst/>
          </a:prstGeom>
          <a:noFill/>
          <a:ln w="6480">
            <a:solidFill>
              <a:srgbClr val="5B9BD5"/>
            </a:solidFill>
            <a:prstDash val="solid"/>
            <a:miter/>
            <a:tailEnd type="arrow"/>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extBox 1"/>
          <p:cNvSpPr/>
          <p:nvPr/>
        </p:nvSpPr>
        <p:spPr>
          <a:xfrm>
            <a:off x="158040" y="169200"/>
            <a:ext cx="801467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Understanding a regression model – Linear regression</a:t>
            </a:r>
          </a:p>
        </p:txBody>
      </p:sp>
      <p:pic>
        <p:nvPicPr>
          <p:cNvPr id="3" name="Picture 4"/>
          <p:cNvPicPr>
            <a:picLocks noChangeAspect="1"/>
          </p:cNvPicPr>
          <p:nvPr/>
        </p:nvPicPr>
        <p:blipFill>
          <a:blip r:embed="rId3">
            <a:lum/>
            <a:alphaModFix/>
          </a:blip>
          <a:srcRect/>
          <a:stretch>
            <a:fillRect/>
          </a:stretch>
        </p:blipFill>
        <p:spPr>
          <a:xfrm>
            <a:off x="8173080" y="665280"/>
            <a:ext cx="4018320" cy="3016800"/>
          </a:xfrm>
          <a:prstGeom prst="rect">
            <a:avLst/>
          </a:prstGeom>
          <a:noFill/>
          <a:ln>
            <a:noFill/>
          </a:ln>
        </p:spPr>
      </p:pic>
      <p:pic>
        <p:nvPicPr>
          <p:cNvPr id="4" name="Picture 8"/>
          <p:cNvPicPr>
            <a:picLocks noChangeAspect="1"/>
          </p:cNvPicPr>
          <p:nvPr/>
        </p:nvPicPr>
        <p:blipFill>
          <a:blip r:embed="rId4">
            <a:lum/>
            <a:alphaModFix/>
          </a:blip>
          <a:srcRect/>
          <a:stretch>
            <a:fillRect/>
          </a:stretch>
        </p:blipFill>
        <p:spPr>
          <a:xfrm>
            <a:off x="3796200" y="665280"/>
            <a:ext cx="4109400" cy="2832480"/>
          </a:xfrm>
          <a:prstGeom prst="rect">
            <a:avLst/>
          </a:prstGeom>
          <a:noFill/>
          <a:ln>
            <a:noFill/>
          </a:ln>
        </p:spPr>
      </p:pic>
      <p:pic>
        <p:nvPicPr>
          <p:cNvPr id="5" name="Picture 9"/>
          <p:cNvPicPr>
            <a:picLocks noChangeAspect="1"/>
          </p:cNvPicPr>
          <p:nvPr/>
        </p:nvPicPr>
        <p:blipFill>
          <a:blip r:embed="rId5">
            <a:lum/>
            <a:alphaModFix/>
          </a:blip>
          <a:srcRect/>
          <a:stretch>
            <a:fillRect/>
          </a:stretch>
        </p:blipFill>
        <p:spPr>
          <a:xfrm>
            <a:off x="318600" y="665280"/>
            <a:ext cx="3093120" cy="2210040"/>
          </a:xfrm>
          <a:prstGeom prst="rect">
            <a:avLst/>
          </a:prstGeom>
          <a:noFill/>
          <a:ln>
            <a:noFill/>
          </a:ln>
        </p:spPr>
      </p:pic>
      <p:pic>
        <p:nvPicPr>
          <p:cNvPr id="6" name="Picture 10"/>
          <p:cNvPicPr>
            <a:picLocks noChangeAspect="1"/>
          </p:cNvPicPr>
          <p:nvPr/>
        </p:nvPicPr>
        <p:blipFill>
          <a:blip r:embed="rId6">
            <a:lum/>
            <a:alphaModFix/>
          </a:blip>
          <a:srcRect/>
          <a:stretch>
            <a:fillRect/>
          </a:stretch>
        </p:blipFill>
        <p:spPr>
          <a:xfrm>
            <a:off x="55800" y="4030560"/>
            <a:ext cx="3404160" cy="2638800"/>
          </a:xfrm>
          <a:prstGeom prst="rect">
            <a:avLst/>
          </a:prstGeom>
          <a:noFill/>
          <a:ln>
            <a:noFill/>
          </a:ln>
        </p:spPr>
      </p:pic>
      <p:pic>
        <p:nvPicPr>
          <p:cNvPr id="7" name="Picture 11"/>
          <p:cNvPicPr>
            <a:picLocks noChangeAspect="1"/>
          </p:cNvPicPr>
          <p:nvPr/>
        </p:nvPicPr>
        <p:blipFill>
          <a:blip r:embed="rId7">
            <a:lum/>
            <a:alphaModFix/>
          </a:blip>
          <a:srcRect/>
          <a:stretch>
            <a:fillRect/>
          </a:stretch>
        </p:blipFill>
        <p:spPr>
          <a:xfrm>
            <a:off x="3460320" y="4016520"/>
            <a:ext cx="4263480" cy="2703600"/>
          </a:xfrm>
          <a:prstGeom prst="rect">
            <a:avLst/>
          </a:prstGeom>
          <a:noFill/>
          <a:ln>
            <a:noFill/>
          </a:ln>
        </p:spPr>
      </p:pic>
      <p:pic>
        <p:nvPicPr>
          <p:cNvPr id="8" name="Picture 12"/>
          <p:cNvPicPr>
            <a:picLocks noChangeAspect="1"/>
          </p:cNvPicPr>
          <p:nvPr/>
        </p:nvPicPr>
        <p:blipFill>
          <a:blip r:embed="rId8">
            <a:lum/>
            <a:alphaModFix/>
          </a:blip>
          <a:srcRect/>
          <a:stretch>
            <a:fillRect/>
          </a:stretch>
        </p:blipFill>
        <p:spPr>
          <a:xfrm>
            <a:off x="7820640" y="3996359"/>
            <a:ext cx="4248360" cy="28612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1"/>
          <p:cNvSpPr/>
          <p:nvPr/>
        </p:nvSpPr>
        <p:spPr>
          <a:xfrm>
            <a:off x="158040" y="169200"/>
            <a:ext cx="801467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Understanding a regression model – Linear regression</a:t>
            </a:r>
          </a:p>
        </p:txBody>
      </p:sp>
      <p:pic>
        <p:nvPicPr>
          <p:cNvPr id="3" name="Picture 2"/>
          <p:cNvPicPr>
            <a:picLocks noChangeAspect="1"/>
          </p:cNvPicPr>
          <p:nvPr/>
        </p:nvPicPr>
        <p:blipFill>
          <a:blip r:embed="rId3">
            <a:lum/>
            <a:alphaModFix/>
          </a:blip>
          <a:srcRect/>
          <a:stretch>
            <a:fillRect/>
          </a:stretch>
        </p:blipFill>
        <p:spPr>
          <a:xfrm>
            <a:off x="256320" y="622440"/>
            <a:ext cx="4064399" cy="2625840"/>
          </a:xfrm>
          <a:prstGeom prst="rect">
            <a:avLst/>
          </a:prstGeom>
          <a:noFill/>
          <a:ln>
            <a:noFill/>
          </a:ln>
        </p:spPr>
      </p:pic>
      <p:pic>
        <p:nvPicPr>
          <p:cNvPr id="4" name="Picture 3"/>
          <p:cNvPicPr>
            <a:picLocks noChangeAspect="1"/>
          </p:cNvPicPr>
          <p:nvPr/>
        </p:nvPicPr>
        <p:blipFill>
          <a:blip r:embed="rId4">
            <a:lum/>
            <a:alphaModFix/>
          </a:blip>
          <a:srcRect/>
          <a:stretch>
            <a:fillRect/>
          </a:stretch>
        </p:blipFill>
        <p:spPr>
          <a:xfrm>
            <a:off x="4692240" y="622440"/>
            <a:ext cx="3848040" cy="2625840"/>
          </a:xfrm>
          <a:prstGeom prst="rect">
            <a:avLst/>
          </a:prstGeom>
          <a:noFill/>
          <a:ln>
            <a:noFill/>
          </a:ln>
        </p:spPr>
      </p:pic>
      <p:pic>
        <p:nvPicPr>
          <p:cNvPr id="5" name="Picture 4"/>
          <p:cNvPicPr>
            <a:picLocks noChangeAspect="1"/>
          </p:cNvPicPr>
          <p:nvPr/>
        </p:nvPicPr>
        <p:blipFill>
          <a:blip r:embed="rId5">
            <a:lum/>
            <a:alphaModFix/>
          </a:blip>
          <a:srcRect/>
          <a:stretch>
            <a:fillRect/>
          </a:stretch>
        </p:blipFill>
        <p:spPr>
          <a:xfrm>
            <a:off x="0" y="3485880"/>
            <a:ext cx="6838559" cy="3038040"/>
          </a:xfrm>
          <a:prstGeom prst="rect">
            <a:avLst/>
          </a:prstGeom>
          <a:noFill/>
          <a:ln>
            <a:noFill/>
          </a:ln>
        </p:spPr>
      </p:pic>
      <p:pic>
        <p:nvPicPr>
          <p:cNvPr id="6" name="Picture 5"/>
          <p:cNvPicPr>
            <a:picLocks noChangeAspect="1"/>
          </p:cNvPicPr>
          <p:nvPr/>
        </p:nvPicPr>
        <p:blipFill>
          <a:blip r:embed="rId6">
            <a:lum/>
            <a:alphaModFix/>
          </a:blip>
          <a:srcRect/>
          <a:stretch>
            <a:fillRect/>
          </a:stretch>
        </p:blipFill>
        <p:spPr>
          <a:xfrm>
            <a:off x="8715600" y="999000"/>
            <a:ext cx="2968919" cy="1344960"/>
          </a:xfrm>
          <a:prstGeom prst="rect">
            <a:avLst/>
          </a:prstGeom>
          <a:noFill/>
          <a:ln>
            <a:noFill/>
          </a:ln>
        </p:spPr>
      </p:pic>
      <p:pic>
        <p:nvPicPr>
          <p:cNvPr id="7" name="Picture 6"/>
          <p:cNvPicPr>
            <a:picLocks noChangeAspect="1"/>
          </p:cNvPicPr>
          <p:nvPr/>
        </p:nvPicPr>
        <p:blipFill>
          <a:blip r:embed="rId7">
            <a:lum/>
            <a:alphaModFix/>
          </a:blip>
          <a:srcRect/>
          <a:stretch>
            <a:fillRect/>
          </a:stretch>
        </p:blipFill>
        <p:spPr>
          <a:xfrm>
            <a:off x="8715600" y="2714040"/>
            <a:ext cx="3397320" cy="1271160"/>
          </a:xfrm>
          <a:prstGeom prst="rect">
            <a:avLst/>
          </a:prstGeom>
          <a:noFill/>
          <a:ln>
            <a:noFill/>
          </a:ln>
        </p:spPr>
      </p:pic>
      <p:pic>
        <p:nvPicPr>
          <p:cNvPr id="8" name="Picture 7"/>
          <p:cNvPicPr>
            <a:picLocks noChangeAspect="1"/>
          </p:cNvPicPr>
          <p:nvPr/>
        </p:nvPicPr>
        <p:blipFill>
          <a:blip r:embed="rId8">
            <a:lum/>
            <a:alphaModFix/>
          </a:blip>
          <a:srcRect/>
          <a:stretch>
            <a:fillRect/>
          </a:stretch>
        </p:blipFill>
        <p:spPr>
          <a:xfrm>
            <a:off x="8173080" y="4110120"/>
            <a:ext cx="3939839" cy="26380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6"/>
          <p:cNvPicPr>
            <a:picLocks noChangeAspect="1"/>
          </p:cNvPicPr>
          <p:nvPr/>
        </p:nvPicPr>
        <p:blipFill>
          <a:blip r:embed="rId3">
            <a:lum/>
            <a:alphaModFix/>
          </a:blip>
          <a:srcRect/>
          <a:stretch>
            <a:fillRect/>
          </a:stretch>
        </p:blipFill>
        <p:spPr>
          <a:xfrm>
            <a:off x="655200" y="321840"/>
            <a:ext cx="5030280" cy="2904840"/>
          </a:xfrm>
          <a:prstGeom prst="rect">
            <a:avLst/>
          </a:prstGeom>
          <a:noFill/>
          <a:ln>
            <a:noFill/>
          </a:ln>
        </p:spPr>
      </p:pic>
      <p:sp>
        <p:nvSpPr>
          <p:cNvPr id="3" name="Rectangle 11"/>
          <p:cNvSpPr/>
          <p:nvPr/>
        </p:nvSpPr>
        <p:spPr>
          <a:xfrm>
            <a:off x="6050160" y="0"/>
            <a:ext cx="9108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4" name="Picture 3"/>
          <p:cNvPicPr>
            <a:picLocks noChangeAspect="1"/>
          </p:cNvPicPr>
          <p:nvPr/>
        </p:nvPicPr>
        <p:blipFill>
          <a:blip r:embed="rId4">
            <a:lum/>
            <a:alphaModFix/>
          </a:blip>
          <a:srcRect/>
          <a:stretch>
            <a:fillRect/>
          </a:stretch>
        </p:blipFill>
        <p:spPr>
          <a:xfrm>
            <a:off x="6663600" y="321840"/>
            <a:ext cx="4401360" cy="2904840"/>
          </a:xfrm>
          <a:prstGeom prst="rect">
            <a:avLst/>
          </a:prstGeom>
          <a:noFill/>
          <a:ln>
            <a:noFill/>
          </a:ln>
        </p:spPr>
      </p:pic>
      <p:sp>
        <p:nvSpPr>
          <p:cNvPr id="5" name="Rectangle 13"/>
          <p:cNvSpPr/>
          <p:nvPr/>
        </p:nvSpPr>
        <p:spPr>
          <a:xfrm>
            <a:off x="0" y="3383280"/>
            <a:ext cx="6126120" cy="9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Rectangle 15"/>
          <p:cNvSpPr/>
          <p:nvPr/>
        </p:nvSpPr>
        <p:spPr>
          <a:xfrm>
            <a:off x="6065640" y="3383280"/>
            <a:ext cx="6126120" cy="9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7" name="Picture 5"/>
          <p:cNvPicPr>
            <a:picLocks noChangeAspect="1"/>
          </p:cNvPicPr>
          <p:nvPr/>
        </p:nvPicPr>
        <p:blipFill>
          <a:blip r:embed="rId5">
            <a:lum/>
            <a:alphaModFix/>
          </a:blip>
          <a:srcRect/>
          <a:stretch>
            <a:fillRect/>
          </a:stretch>
        </p:blipFill>
        <p:spPr>
          <a:xfrm>
            <a:off x="457200" y="3674879"/>
            <a:ext cx="5426280" cy="2672280"/>
          </a:xfrm>
          <a:prstGeom prst="rect">
            <a:avLst/>
          </a:prstGeom>
          <a:noFill/>
          <a:ln>
            <a:noFill/>
          </a:ln>
        </p:spPr>
      </p:pic>
      <p:pic>
        <p:nvPicPr>
          <p:cNvPr id="8" name="Picture 4"/>
          <p:cNvPicPr>
            <a:picLocks noChangeAspect="1"/>
          </p:cNvPicPr>
          <p:nvPr/>
        </p:nvPicPr>
        <p:blipFill>
          <a:blip r:embed="rId6">
            <a:lum/>
            <a:alphaModFix/>
          </a:blip>
          <a:srcRect/>
          <a:stretch>
            <a:fillRect/>
          </a:stretch>
        </p:blipFill>
        <p:spPr>
          <a:xfrm>
            <a:off x="6582959" y="3630960"/>
            <a:ext cx="4562640" cy="27601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2" name="Picture 3"/>
          <p:cNvPicPr>
            <a:picLocks noChangeAspect="1"/>
          </p:cNvPicPr>
          <p:nvPr/>
        </p:nvPicPr>
        <p:blipFill>
          <a:blip r:embed="rId3">
            <a:lum/>
            <a:alphaModFix/>
          </a:blip>
          <a:srcRect/>
          <a:stretch>
            <a:fillRect/>
          </a:stretch>
        </p:blipFill>
        <p:spPr>
          <a:xfrm>
            <a:off x="246240" y="252720"/>
            <a:ext cx="5371920" cy="2937600"/>
          </a:xfrm>
          <a:prstGeom prst="rect">
            <a:avLst/>
          </a:prstGeom>
          <a:noFill/>
          <a:ln>
            <a:noFill/>
          </a:ln>
        </p:spPr>
      </p:pic>
      <p:sp>
        <p:nvSpPr>
          <p:cNvPr id="3" name="Rectangle 4"/>
          <p:cNvSpPr/>
          <p:nvPr/>
        </p:nvSpPr>
        <p:spPr>
          <a:xfrm>
            <a:off x="6395040" y="252720"/>
            <a:ext cx="30139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medium-content-serif-font" pitchFamily="18"/>
                <a:ea typeface="Microsoft YaHei" pitchFamily="2"/>
                <a:cs typeface="Arial" pitchFamily="2"/>
              </a:rPr>
              <a:t>Mean Absolute Error (MAE)</a:t>
            </a:r>
          </a:p>
        </p:txBody>
      </p:sp>
      <p:sp>
        <p:nvSpPr>
          <p:cNvPr id="4" name="Rectangle 5"/>
          <p:cNvSpPr/>
          <p:nvPr/>
        </p:nvSpPr>
        <p:spPr>
          <a:xfrm>
            <a:off x="6108479" y="2772000"/>
            <a:ext cx="3587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medium-content-serif-font" pitchFamily="18"/>
                <a:ea typeface="Microsoft YaHei" pitchFamily="2"/>
                <a:cs typeface="Arial" pitchFamily="2"/>
              </a:rPr>
              <a:t>Root mean squared error (RMSE)</a:t>
            </a:r>
            <a:r>
              <a:rPr lang="en-US" sz="1800" b="0" i="0" u="none" strike="noStrike" kern="1200" spc="0">
                <a:ln>
                  <a:noFill/>
                </a:ln>
                <a:solidFill>
                  <a:srgbClr val="000000"/>
                </a:solidFill>
                <a:latin typeface="medium-content-serif-font" pitchFamily="18"/>
                <a:ea typeface="Microsoft YaHei" pitchFamily="2"/>
                <a:cs typeface="Arial" pitchFamily="2"/>
              </a:rPr>
              <a:t>:</a:t>
            </a:r>
          </a:p>
        </p:txBody>
      </p:sp>
      <p:pic>
        <p:nvPicPr>
          <p:cNvPr id="5" name="Picture 2"/>
          <p:cNvPicPr>
            <a:picLocks noChangeAspect="1"/>
          </p:cNvPicPr>
          <p:nvPr/>
        </p:nvPicPr>
        <p:blipFill>
          <a:blip r:embed="rId4">
            <a:lum/>
            <a:alphaModFix/>
          </a:blip>
          <a:srcRect/>
          <a:stretch>
            <a:fillRect/>
          </a:stretch>
        </p:blipFill>
        <p:spPr>
          <a:xfrm>
            <a:off x="7688160" y="3982680"/>
            <a:ext cx="3114360" cy="856800"/>
          </a:xfrm>
          <a:prstGeom prst="rect">
            <a:avLst/>
          </a:prstGeom>
          <a:noFill/>
          <a:ln>
            <a:noFill/>
          </a:ln>
        </p:spPr>
      </p:pic>
      <p:pic>
        <p:nvPicPr>
          <p:cNvPr id="6" name="Picture 4"/>
          <p:cNvPicPr>
            <a:picLocks noChangeAspect="1"/>
          </p:cNvPicPr>
          <p:nvPr/>
        </p:nvPicPr>
        <p:blipFill>
          <a:blip r:embed="rId5">
            <a:lum/>
            <a:alphaModFix/>
          </a:blip>
          <a:srcRect/>
          <a:stretch>
            <a:fillRect/>
          </a:stretch>
        </p:blipFill>
        <p:spPr>
          <a:xfrm>
            <a:off x="7902360" y="1073880"/>
            <a:ext cx="2999880" cy="856800"/>
          </a:xfrm>
          <a:prstGeom prst="rect">
            <a:avLst/>
          </a:prstGeom>
          <a:noFill/>
          <a:ln>
            <a:noFill/>
          </a:ln>
        </p:spPr>
      </p:pic>
      <p:sp>
        <p:nvSpPr>
          <p:cNvPr id="7" name="Rectangle 6"/>
          <p:cNvSpPr/>
          <p:nvPr/>
        </p:nvSpPr>
        <p:spPr>
          <a:xfrm>
            <a:off x="6095880" y="1931039"/>
            <a:ext cx="609551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medium-content-serif-font" pitchFamily="18"/>
                <a:ea typeface="Microsoft YaHei" pitchFamily="2"/>
                <a:cs typeface="Arial" pitchFamily="2"/>
              </a:rPr>
              <a:t>MAE measures the average magnitude of the errors in a set of predictions, without considering their direction.</a:t>
            </a:r>
          </a:p>
        </p:txBody>
      </p:sp>
      <p:sp>
        <p:nvSpPr>
          <p:cNvPr id="8" name="Rectangle 7"/>
          <p:cNvSpPr/>
          <p:nvPr/>
        </p:nvSpPr>
        <p:spPr>
          <a:xfrm>
            <a:off x="5956920" y="5357520"/>
            <a:ext cx="609551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medium-content-serif-font" pitchFamily="18"/>
                <a:ea typeface="Microsoft YaHei" pitchFamily="2"/>
                <a:cs typeface="Arial" pitchFamily="2"/>
              </a:rPr>
              <a:t>RMSE is a quadratic scoring rule that also measures the average magnitude of the error.</a:t>
            </a:r>
          </a:p>
        </p:txBody>
      </p:sp>
      <p:sp>
        <p:nvSpPr>
          <p:cNvPr id="9" name="Rectangle 8"/>
          <p:cNvSpPr/>
          <p:nvPr/>
        </p:nvSpPr>
        <p:spPr>
          <a:xfrm>
            <a:off x="246240" y="3973679"/>
            <a:ext cx="6095519" cy="146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medium-content-serif-font" pitchFamily="18"/>
                <a:ea typeface="Microsoft YaHei" pitchFamily="2"/>
                <a:cs typeface="Arial" pitchFamily="2"/>
              </a:rPr>
              <a:t>RMSE has the benefit </a:t>
            </a:r>
            <a:r>
              <a:rPr lang="en-US" sz="1800" b="0" i="0" u="sng" strike="noStrike" kern="1200" spc="0">
                <a:ln>
                  <a:noFill/>
                </a:ln>
                <a:solidFill>
                  <a:srgbClr val="000000"/>
                </a:solidFill>
                <a:uFillTx/>
                <a:latin typeface="medium-content-serif-font" pitchFamily="18"/>
                <a:ea typeface="Microsoft YaHei" pitchFamily="2"/>
                <a:cs typeface="Arial" pitchFamily="2"/>
              </a:rPr>
              <a:t>of penalizing large errors more </a:t>
            </a:r>
            <a:r>
              <a:rPr lang="en-US" sz="1800" b="0" i="0" u="none" strike="noStrike" kern="1200" spc="0">
                <a:ln>
                  <a:noFill/>
                </a:ln>
                <a:solidFill>
                  <a:srgbClr val="000000"/>
                </a:solidFill>
                <a:latin typeface="medium-content-serif-font" pitchFamily="18"/>
                <a:ea typeface="Microsoft YaHei" pitchFamily="2"/>
                <a:cs typeface="Arial" pitchFamily="2"/>
              </a:rPr>
              <a:t>so can be more appropriate in some cases, for example, if being off by 10 is more than twice as bad as being off by 5. But if being off by 10 is just twice as bad as being off by 5, then MAE is more appropriate.</a:t>
            </a:r>
          </a:p>
        </p:txBody>
      </p:sp>
      <p:sp>
        <p:nvSpPr>
          <p:cNvPr id="10" name="TextBox 9"/>
          <p:cNvSpPr/>
          <p:nvPr/>
        </p:nvSpPr>
        <p:spPr>
          <a:xfrm>
            <a:off x="246240" y="6098399"/>
            <a:ext cx="960084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*Remember there are many more error metrics.</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*Remember Higher R2(logically max is 1.0) is better but smaller RMSE is better.(logically min 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Content Placeholder 2"/>
          <p:cNvSpPr txBox="1">
            <a:spLocks noGrp="1"/>
          </p:cNvSpPr>
          <p:nvPr>
            <p:ph type="body" idx="4294967295"/>
          </p:nvPr>
        </p:nvSpPr>
        <p:spPr>
          <a:xfrm>
            <a:off x="838080" y="0"/>
            <a:ext cx="10515240" cy="6183720"/>
          </a:xfrm>
        </p:spPr>
        <p:txBody>
          <a:bodyPr/>
          <a:lstStyle>
            <a:defPPr marL="432000" lvl="0" indent="-324000" algn="l" rtl="0" hangingPunct="1">
              <a:lnSpc>
                <a:spcPct val="90000"/>
              </a:lnSpc>
              <a:spcBef>
                <a:spcPts val="0"/>
              </a:spcBef>
              <a:spcAft>
                <a:spcPts val="1417"/>
              </a:spcAft>
              <a:buSzPct val="45000"/>
              <a:buFont typeface="StarSymbol"/>
              <a:buNone/>
              <a:defRPr lang="en-US" sz="2800" b="0" i="0" u="none" strike="noStrike" kern="1200" spc="0">
                <a:ln>
                  <a:noFill/>
                </a:ln>
                <a:solidFill>
                  <a:srgbClr val="000000"/>
                </a:solidFill>
                <a:latin typeface="Calibri"/>
                <a:ea typeface="Microsoft YaHei" pitchFamily="2"/>
                <a:cs typeface="Arial" pitchFamily="2"/>
              </a:defRPr>
            </a:defPPr>
            <a:lvl1pPr marL="432000" lvl="0" indent="-324000" algn="l" rtl="0" hangingPunct="1">
              <a:lnSpc>
                <a:spcPct val="90000"/>
              </a:lnSpc>
              <a:spcBef>
                <a:spcPts val="0"/>
              </a:spcBef>
              <a:spcAft>
                <a:spcPts val="1417"/>
              </a:spcAft>
              <a:buSzPct val="45000"/>
              <a:buFont typeface="StarSymbol"/>
              <a:buChar char="●"/>
              <a:defRPr lang="en-US" sz="2800" b="0" i="0" u="none" strike="noStrike" kern="1200" spc="0">
                <a:ln>
                  <a:noFill/>
                </a:ln>
                <a:solidFill>
                  <a:srgbClr val="000000"/>
                </a:solidFill>
                <a:latin typeface="Calibri"/>
                <a:ea typeface="Microsoft YaHei" pitchFamily="2"/>
                <a:cs typeface="Arial" pitchFamily="2"/>
              </a:defRPr>
            </a:lvl1pPr>
            <a:lvl2pPr marL="864000" lvl="1" indent="-324000" algn="l" rtl="0" hangingPunct="1">
              <a:lnSpc>
                <a:spcPct val="90000"/>
              </a:lnSpc>
              <a:spcBef>
                <a:spcPts val="0"/>
              </a:spcBef>
              <a:spcAft>
                <a:spcPts val="1134"/>
              </a:spcAft>
              <a:buSzPct val="75000"/>
              <a:buFont typeface="StarSymbol"/>
              <a:buChar char="–"/>
              <a:defRPr lang="en-US" sz="2000" b="0" i="0" u="none" strike="noStrike" kern="1200" spc="0">
                <a:ln>
                  <a:noFill/>
                </a:ln>
                <a:solidFill>
                  <a:srgbClr val="000000"/>
                </a:solidFill>
                <a:latin typeface="Calibri"/>
                <a:ea typeface="Microsoft YaHei" pitchFamily="2"/>
                <a:cs typeface="Arial" pitchFamily="2"/>
              </a:defRPr>
            </a:lvl2pPr>
            <a:lvl3pPr marL="1295999" lvl="2" indent="-288000" algn="l" rtl="0" hangingPunct="1">
              <a:lnSpc>
                <a:spcPct val="90000"/>
              </a:lnSpc>
              <a:spcBef>
                <a:spcPts val="0"/>
              </a:spcBef>
              <a:spcAft>
                <a:spcPts val="850"/>
              </a:spcAft>
              <a:buSzPct val="45000"/>
              <a:buFont typeface="StarSymbol"/>
              <a:buChar char="●"/>
              <a:defRPr lang="en-US" sz="1800" b="0" i="0" u="none" strike="noStrike" kern="1200" spc="0">
                <a:ln>
                  <a:noFill/>
                </a:ln>
                <a:solidFill>
                  <a:srgbClr val="000000"/>
                </a:solidFill>
                <a:latin typeface="Calibri"/>
                <a:ea typeface="Microsoft YaHei" pitchFamily="2"/>
                <a:cs typeface="Arial" pitchFamily="2"/>
              </a:defRPr>
            </a:lvl3pPr>
            <a:lvl4pPr marL="1728000" lvl="3" indent="-216000" algn="l" rtl="0" hangingPunct="1">
              <a:lnSpc>
                <a:spcPct val="90000"/>
              </a:lnSpc>
              <a:spcBef>
                <a:spcPts val="0"/>
              </a:spcBef>
              <a:spcAft>
                <a:spcPts val="567"/>
              </a:spcAft>
              <a:buSzPct val="75000"/>
              <a:buFont typeface="StarSymbol"/>
              <a:buChar char="–"/>
              <a:defRPr lang="en-US" sz="1800" b="0" i="0" u="none" strike="noStrike" kern="1200" spc="0">
                <a:ln>
                  <a:noFill/>
                </a:ln>
                <a:solidFill>
                  <a:srgbClr val="000000"/>
                </a:solidFill>
                <a:latin typeface="Calibri"/>
                <a:ea typeface="Microsoft YaHei" pitchFamily="2"/>
                <a:cs typeface="Arial" pitchFamily="2"/>
              </a:defRPr>
            </a:lvl4pPr>
            <a:lvl5pPr marL="2160000" lvl="4"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5pPr>
            <a:lvl6pPr marL="2592000" lvl="5"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6pPr>
            <a:lvl7pPr marL="3024000" lvl="6"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7pPr>
            <a:lvl8pPr marL="3456000" lvl="7"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8pPr>
            <a:lvl9pPr marL="3887999" lvl="8"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9pPr>
          </a:lstStyle>
          <a:p>
            <a:pPr marL="0" lvl="0" indent="0">
              <a:spcBef>
                <a:spcPts val="1001"/>
              </a:spcBef>
              <a:buFont typeface="Arial" pitchFamily="32"/>
              <a:buChar char="•"/>
            </a:pPr>
            <a:r>
              <a:rPr lang="en-US" sz="2200" dirty="0">
                <a:latin typeface="Calibri" pitchFamily="18"/>
              </a:rPr>
              <a:t>Assignments:</a:t>
            </a:r>
          </a:p>
          <a:p>
            <a:pPr marL="0" lvl="1" indent="0">
              <a:spcBef>
                <a:spcPts val="499"/>
              </a:spcBef>
              <a:spcAft>
                <a:spcPts val="1417"/>
              </a:spcAft>
              <a:buFont typeface="Arial" pitchFamily="32"/>
              <a:buChar char="•"/>
            </a:pPr>
            <a:r>
              <a:rPr lang="en-US" sz="1800" dirty="0">
                <a:latin typeface="Calibri" pitchFamily="18"/>
              </a:rPr>
              <a:t>Install all necessary software.</a:t>
            </a:r>
          </a:p>
          <a:p>
            <a:pPr marL="0" lvl="1" indent="0">
              <a:spcBef>
                <a:spcPts val="499"/>
              </a:spcBef>
              <a:spcAft>
                <a:spcPts val="1417"/>
              </a:spcAft>
              <a:buFont typeface="Arial" pitchFamily="32"/>
              <a:buChar char="•"/>
            </a:pPr>
            <a:r>
              <a:rPr lang="en-US" sz="1800" dirty="0">
                <a:latin typeface="Calibri" pitchFamily="18"/>
              </a:rPr>
              <a:t>assignment1: Copy paste execute and troubleshoot the code shown on slide 8.</a:t>
            </a:r>
          </a:p>
          <a:p>
            <a:pPr marL="0" lvl="1" indent="0">
              <a:spcBef>
                <a:spcPts val="499"/>
              </a:spcBef>
              <a:spcAft>
                <a:spcPts val="1417"/>
              </a:spcAft>
              <a:buFont typeface="Arial" pitchFamily="32"/>
              <a:buChar char="•"/>
            </a:pPr>
            <a:r>
              <a:rPr lang="en-US" sz="1800" dirty="0">
                <a:latin typeface="Calibri" pitchFamily="18"/>
              </a:rPr>
              <a:t>Assignement2: Without using single function packages(such as r2_mean_squared_error and r2_score from </a:t>
            </a:r>
            <a:r>
              <a:rPr lang="en-US" sz="1800" dirty="0" err="1">
                <a:latin typeface="Calibri" pitchFamily="18"/>
              </a:rPr>
              <a:t>Scikit</a:t>
            </a:r>
            <a:r>
              <a:rPr lang="en-US" sz="1800" dirty="0">
                <a:latin typeface="Calibri" pitchFamily="18"/>
              </a:rPr>
              <a:t>-learn) implement a function that can take 2 list’s of numeric values &amp; a matric variable as an input and provide the matric score as an output.</a:t>
            </a:r>
          </a:p>
          <a:p>
            <a:pPr marL="0" lvl="2" indent="0">
              <a:spcBef>
                <a:spcPts val="499"/>
              </a:spcBef>
              <a:spcAft>
                <a:spcPts val="1417"/>
              </a:spcAft>
              <a:buFont typeface="Arial" pitchFamily="32"/>
              <a:buChar char="•"/>
            </a:pPr>
            <a:r>
              <a:rPr lang="en-US" sz="1500" dirty="0">
                <a:latin typeface="Calibri" pitchFamily="18"/>
              </a:rPr>
              <a:t>Example :</a:t>
            </a:r>
          </a:p>
          <a:p>
            <a:pPr marL="0" lvl="2" indent="0">
              <a:spcBef>
                <a:spcPts val="499"/>
              </a:spcBef>
              <a:spcAft>
                <a:spcPts val="1417"/>
              </a:spcAft>
              <a:buFont typeface="Arial" pitchFamily="32"/>
              <a:buChar char="•"/>
            </a:pPr>
            <a:r>
              <a:rPr lang="en-US" sz="1500" dirty="0">
                <a:latin typeface="Calibri" pitchFamily="18"/>
              </a:rPr>
              <a:t>1. </a:t>
            </a:r>
            <a:r>
              <a:rPr lang="en-US" sz="1500" dirty="0" err="1">
                <a:latin typeface="Calibri" pitchFamily="18"/>
              </a:rPr>
              <a:t>matric_implementation</a:t>
            </a:r>
            <a:r>
              <a:rPr lang="en-US" sz="1500" dirty="0">
                <a:latin typeface="Calibri" pitchFamily="18"/>
              </a:rPr>
              <a:t>(li1,li2, matric = “RMSE”), where li1 = [1,2,3] &amp; li2 = [2,3,4]</a:t>
            </a:r>
          </a:p>
          <a:p>
            <a:pPr marL="0" lvl="2" indent="0">
              <a:spcBef>
                <a:spcPts val="499"/>
              </a:spcBef>
              <a:spcAft>
                <a:spcPts val="1417"/>
              </a:spcAft>
              <a:buFont typeface="Arial" pitchFamily="32"/>
              <a:buChar char="•"/>
            </a:pPr>
            <a:r>
              <a:rPr lang="en-US" sz="1500" dirty="0">
                <a:latin typeface="Calibri" pitchFamily="18"/>
              </a:rPr>
              <a:t>2. </a:t>
            </a:r>
            <a:r>
              <a:rPr lang="en-US" sz="1500" dirty="0" err="1">
                <a:latin typeface="Calibri" pitchFamily="18"/>
              </a:rPr>
              <a:t>matric_implementation</a:t>
            </a:r>
            <a:r>
              <a:rPr lang="en-US" sz="1500" dirty="0">
                <a:latin typeface="Calibri" pitchFamily="18"/>
              </a:rPr>
              <a:t>(li1,li2, matric = “MSE”), where li1 = [1,2,3] &amp; li2 = [2,3,4]</a:t>
            </a:r>
          </a:p>
          <a:p>
            <a:pPr marL="0" lvl="2" indent="0">
              <a:spcBef>
                <a:spcPts val="499"/>
              </a:spcBef>
              <a:spcAft>
                <a:spcPts val="1417"/>
              </a:spcAft>
              <a:buFont typeface="Arial" pitchFamily="32"/>
              <a:buChar char="•"/>
            </a:pPr>
            <a:r>
              <a:rPr lang="en-US" sz="1500" dirty="0">
                <a:latin typeface="Calibri" pitchFamily="18"/>
              </a:rPr>
              <a:t>3. </a:t>
            </a:r>
            <a:r>
              <a:rPr lang="en-US" sz="1500" dirty="0" err="1">
                <a:latin typeface="Calibri" pitchFamily="18"/>
              </a:rPr>
              <a:t>matric_implementation</a:t>
            </a:r>
            <a:r>
              <a:rPr lang="en-US" sz="1500" dirty="0">
                <a:latin typeface="Calibri" pitchFamily="18"/>
              </a:rPr>
              <a:t>(li1,li2, matric = “R2”), where li1 = [1,2,3] &amp; li2 = [2,3,4]</a:t>
            </a:r>
          </a:p>
          <a:p>
            <a:pPr marL="0" lvl="1" indent="0">
              <a:spcBef>
                <a:spcPts val="499"/>
              </a:spcBef>
              <a:spcAft>
                <a:spcPts val="1417"/>
              </a:spcAft>
              <a:buFont typeface="Arial" pitchFamily="32"/>
              <a:buChar char="•"/>
            </a:pPr>
            <a:r>
              <a:rPr lang="en-US" sz="1800" dirty="0">
                <a:latin typeface="Calibri" pitchFamily="18"/>
              </a:rPr>
              <a:t>Remember:</a:t>
            </a:r>
          </a:p>
          <a:p>
            <a:pPr marL="0" lvl="2" indent="0">
              <a:spcBef>
                <a:spcPts val="499"/>
              </a:spcBef>
              <a:spcAft>
                <a:spcPts val="1417"/>
              </a:spcAft>
              <a:buFont typeface="Arial" pitchFamily="32"/>
              <a:buChar char="•"/>
            </a:pPr>
            <a:r>
              <a:rPr lang="en-US" sz="1500" dirty="0">
                <a:latin typeface="Calibri" pitchFamily="18"/>
              </a:rPr>
              <a:t>For assignement2 the function should be able to return a proper error message if uneven lists are passed as parameter, or blank list were passed. It should also take “R2” as default parameter for matric if no matric was passed.</a:t>
            </a:r>
          </a:p>
          <a:p>
            <a:pPr marL="0" lvl="2" indent="0">
              <a:spcBef>
                <a:spcPts val="499"/>
              </a:spcBef>
              <a:spcAft>
                <a:spcPts val="1417"/>
              </a:spcAft>
              <a:buFont typeface="Arial" pitchFamily="32"/>
              <a:buChar char="•"/>
            </a:pPr>
            <a:r>
              <a:rPr lang="en-US" sz="1500" dirty="0">
                <a:latin typeface="Calibri" pitchFamily="18"/>
              </a:rPr>
              <a:t>For assignement2 Each step or line should have comment explaining what you are trying to do in the next line.</a:t>
            </a:r>
          </a:p>
          <a:p>
            <a:pPr marL="0" lvl="1" indent="0">
              <a:spcBef>
                <a:spcPts val="499"/>
              </a:spcBef>
              <a:spcAft>
                <a:spcPts val="1417"/>
              </a:spcAft>
              <a:buFont typeface="Arial" pitchFamily="32"/>
              <a:buChar char="•"/>
            </a:pPr>
            <a:r>
              <a:rPr lang="en-US" sz="1800" dirty="0">
                <a:latin typeface="Calibri" pitchFamily="18"/>
              </a:rPr>
              <a:t>Create a project “Day1Assignments” in your </a:t>
            </a:r>
            <a:r>
              <a:rPr lang="en-US" sz="1800" dirty="0" err="1">
                <a:latin typeface="Calibri" pitchFamily="18"/>
              </a:rPr>
              <a:t>Github</a:t>
            </a:r>
            <a:r>
              <a:rPr lang="en-US" sz="1800" dirty="0">
                <a:latin typeface="Calibri" pitchFamily="18"/>
              </a:rPr>
              <a:t> repository and upload the 2 python script files named assignment1.py and assignement2.py.</a:t>
            </a:r>
          </a:p>
          <a:p>
            <a:pPr marL="0" lvl="1" indent="0">
              <a:spcBef>
                <a:spcPts val="499"/>
              </a:spcBef>
              <a:spcAft>
                <a:spcPts val="1417"/>
              </a:spcAft>
              <a:buFont typeface="Arial" pitchFamily="32"/>
              <a:buChar char="•"/>
            </a:pPr>
            <a:r>
              <a:rPr lang="en-US" sz="1800" dirty="0">
                <a:latin typeface="Calibri" pitchFamily="18"/>
              </a:rPr>
              <a:t>Upload this slide’s content in the readme.md file for the “Day1Assignments” project.</a:t>
            </a:r>
          </a:p>
          <a:p>
            <a:pPr marL="0" lvl="1" indent="0">
              <a:spcBef>
                <a:spcPts val="499"/>
              </a:spcBef>
              <a:spcAft>
                <a:spcPts val="1417"/>
              </a:spcAft>
              <a:buFont typeface="Arial" pitchFamily="32"/>
              <a:buChar char="•"/>
            </a:pPr>
            <a:r>
              <a:rPr lang="en-US" sz="1800" dirty="0">
                <a:latin typeface="Calibri" pitchFamily="18"/>
              </a:rPr>
              <a:t>Once done, share your </a:t>
            </a:r>
            <a:r>
              <a:rPr lang="en-US" sz="1800" dirty="0" err="1">
                <a:latin typeface="Calibri" pitchFamily="18"/>
              </a:rPr>
              <a:t>Github</a:t>
            </a:r>
            <a:r>
              <a:rPr lang="en-US" sz="1800" dirty="0">
                <a:latin typeface="Calibri" pitchFamily="18"/>
              </a:rPr>
              <a:t> project </a:t>
            </a:r>
            <a:r>
              <a:rPr lang="en-US" sz="1800" dirty="0" err="1">
                <a:latin typeface="Calibri" pitchFamily="18"/>
              </a:rPr>
              <a:t>url</a:t>
            </a:r>
            <a:r>
              <a:rPr lang="en-US" sz="1800" dirty="0">
                <a:latin typeface="Calibri" pitchFamily="18"/>
              </a:rPr>
              <a:t> for validation.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Box 5"/>
          <p:cNvSpPr/>
          <p:nvPr/>
        </p:nvSpPr>
        <p:spPr>
          <a:xfrm>
            <a:off x="248400" y="146880"/>
            <a:ext cx="962892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What is the buzz around AI, ML, Deep learning, Neural networks, Analytics. What do all of these areas mean?</a:t>
            </a:r>
          </a:p>
        </p:txBody>
      </p:sp>
      <p:sp>
        <p:nvSpPr>
          <p:cNvPr id="3" name="Rectangle 6"/>
          <p:cNvSpPr/>
          <p:nvPr/>
        </p:nvSpPr>
        <p:spPr>
          <a:xfrm>
            <a:off x="406440" y="707760"/>
            <a:ext cx="6095519"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Artificial intelligence</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AI</a:t>
            </a:r>
            <a:r>
              <a:rPr lang="en-US" sz="1800" b="0" i="0" u="none" strike="noStrike" kern="1200" spc="0">
                <a:ln>
                  <a:noFill/>
                </a:ln>
                <a:solidFill>
                  <a:srgbClr val="000000"/>
                </a:solidFill>
                <a:latin typeface="Arial" pitchFamily="34"/>
                <a:ea typeface="Microsoft YaHei" pitchFamily="2"/>
                <a:cs typeface="Arial" pitchFamily="2"/>
              </a:rPr>
              <a:t>, also </a:t>
            </a:r>
            <a:r>
              <a:rPr lang="en-US" sz="1800" b="1" i="0" u="none" strike="noStrike" kern="1200" spc="0">
                <a:ln>
                  <a:noFill/>
                </a:ln>
                <a:solidFill>
                  <a:srgbClr val="000000"/>
                </a:solidFill>
                <a:latin typeface="Arial" pitchFamily="34"/>
                <a:ea typeface="Microsoft YaHei" pitchFamily="2"/>
                <a:cs typeface="Arial" pitchFamily="2"/>
              </a:rPr>
              <a:t>machine intelligence</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MI</a:t>
            </a:r>
            <a:r>
              <a:rPr lang="en-US" sz="1800" b="0" i="0" u="none" strike="noStrike" kern="1200" spc="0">
                <a:ln>
                  <a:noFill/>
                </a:ln>
                <a:solidFill>
                  <a:srgbClr val="000000"/>
                </a:solidFill>
                <a:latin typeface="Arial" pitchFamily="34"/>
                <a:ea typeface="Microsoft YaHei" pitchFamily="2"/>
                <a:cs typeface="Arial" pitchFamily="2"/>
              </a:rPr>
              <a:t>) is </a:t>
            </a:r>
            <a:r>
              <a:rPr lang="en-US" sz="1800" b="0" i="0" u="none" strike="noStrike" kern="1200" spc="0">
                <a:ln>
                  <a:noFill/>
                </a:ln>
                <a:solidFill>
                  <a:srgbClr val="000000"/>
                </a:solidFill>
                <a:latin typeface="Arial" pitchFamily="34"/>
                <a:ea typeface="Microsoft YaHei" pitchFamily="2"/>
                <a:cs typeface="Arial" pitchFamily="2"/>
                <a:hlinkClick r:id="rId3"/>
              </a:rPr>
              <a:t>intelligence</a:t>
            </a:r>
            <a:r>
              <a:rPr lang="en-US" sz="1800" b="0" i="0" u="none" strike="noStrike" kern="1200" spc="0">
                <a:ln>
                  <a:noFill/>
                </a:ln>
                <a:solidFill>
                  <a:srgbClr val="000000"/>
                </a:solidFill>
                <a:latin typeface="Arial" pitchFamily="34"/>
                <a:ea typeface="Microsoft YaHei" pitchFamily="2"/>
                <a:cs typeface="Arial" pitchFamily="2"/>
              </a:rPr>
              <a:t> demonstrated by </a:t>
            </a:r>
            <a:r>
              <a:rPr lang="en-US" sz="1800" b="0" i="0" u="none" strike="noStrike" kern="1200" spc="0">
                <a:ln>
                  <a:noFill/>
                </a:ln>
                <a:solidFill>
                  <a:srgbClr val="000000"/>
                </a:solidFill>
                <a:latin typeface="Arial" pitchFamily="34"/>
                <a:ea typeface="Microsoft YaHei" pitchFamily="2"/>
                <a:cs typeface="Arial" pitchFamily="2"/>
                <a:hlinkClick r:id="rId4"/>
              </a:rPr>
              <a:t>machines</a:t>
            </a:r>
            <a:r>
              <a:rPr lang="en-US" sz="1800" b="0" i="0" u="none" strike="noStrike" kern="1200" spc="0">
                <a:ln>
                  <a:noFill/>
                </a:ln>
                <a:solidFill>
                  <a:srgbClr val="000000"/>
                </a:solidFill>
                <a:latin typeface="Arial" pitchFamily="34"/>
                <a:ea typeface="Microsoft YaHei" pitchFamily="2"/>
                <a:cs typeface="Arial" pitchFamily="2"/>
              </a:rPr>
              <a:t>, in contrast to the </a:t>
            </a:r>
            <a:r>
              <a:rPr lang="en-US" sz="1800" b="1" i="0" u="none" strike="noStrike" kern="1200" spc="0">
                <a:ln>
                  <a:noFill/>
                </a:ln>
                <a:solidFill>
                  <a:srgbClr val="000000"/>
                </a:solidFill>
                <a:latin typeface="Arial" pitchFamily="34"/>
                <a:ea typeface="Microsoft YaHei" pitchFamily="2"/>
                <a:cs typeface="Arial" pitchFamily="2"/>
              </a:rPr>
              <a:t>natural intelligence</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NI</a:t>
            </a:r>
            <a:r>
              <a:rPr lang="en-US" sz="1800" b="0" i="0" u="none" strike="noStrike" kern="1200" spc="0">
                <a:ln>
                  <a:noFill/>
                </a:ln>
                <a:solidFill>
                  <a:srgbClr val="000000"/>
                </a:solidFill>
                <a:latin typeface="Arial" pitchFamily="34"/>
                <a:ea typeface="Microsoft YaHei" pitchFamily="2"/>
                <a:cs typeface="Arial" pitchFamily="2"/>
              </a:rPr>
              <a:t>) displayed by humans and other animals. In </a:t>
            </a:r>
            <a:r>
              <a:rPr lang="en-US" sz="1800" b="0" i="0" u="none" strike="noStrike" kern="1200" spc="0">
                <a:ln>
                  <a:noFill/>
                </a:ln>
                <a:solidFill>
                  <a:srgbClr val="000000"/>
                </a:solidFill>
                <a:latin typeface="Arial" pitchFamily="34"/>
                <a:ea typeface="Microsoft YaHei" pitchFamily="2"/>
                <a:cs typeface="Arial" pitchFamily="2"/>
                <a:hlinkClick r:id="rId5"/>
              </a:rPr>
              <a:t>computer science</a:t>
            </a:r>
            <a:r>
              <a:rPr lang="en-US" sz="1800" b="0" i="0" u="none" strike="noStrike" kern="1200" spc="0">
                <a:ln>
                  <a:noFill/>
                </a:ln>
                <a:solidFill>
                  <a:srgbClr val="000000"/>
                </a:solidFill>
                <a:latin typeface="Arial" pitchFamily="34"/>
                <a:ea typeface="Microsoft YaHei" pitchFamily="2"/>
                <a:cs typeface="Arial" pitchFamily="2"/>
              </a:rPr>
              <a:t> AI research is defined as the study of "</a:t>
            </a:r>
            <a:r>
              <a:rPr lang="en-US" sz="1800" b="0" i="0" u="none" strike="noStrike" kern="1200" spc="0">
                <a:ln>
                  <a:noFill/>
                </a:ln>
                <a:solidFill>
                  <a:srgbClr val="000000"/>
                </a:solidFill>
                <a:latin typeface="Arial" pitchFamily="34"/>
                <a:ea typeface="Microsoft YaHei" pitchFamily="2"/>
                <a:cs typeface="Arial" pitchFamily="2"/>
                <a:hlinkClick r:id="rId6"/>
              </a:rPr>
              <a:t>intelligent agents</a:t>
            </a:r>
            <a:r>
              <a:rPr lang="en-US" sz="1800" b="0" i="0" u="none" strike="noStrike" kern="1200" spc="0">
                <a:ln>
                  <a:noFill/>
                </a:ln>
                <a:solidFill>
                  <a:srgbClr val="000000"/>
                </a:solidFill>
                <a:latin typeface="Arial" pitchFamily="34"/>
                <a:ea typeface="Microsoft YaHei" pitchFamily="2"/>
                <a:cs typeface="Arial" pitchFamily="2"/>
              </a:rPr>
              <a:t>": any device that perceives its environment and takes actions that maximize its chance of successfully achieving its goals. Colloquially, the term "artificial intelligence" is applied when a machine mimics "cognitive" functions that humans associate with other </a:t>
            </a:r>
            <a:r>
              <a:rPr lang="en-US" sz="1800" b="0" i="0" u="none" strike="noStrike" kern="1200" spc="0">
                <a:ln>
                  <a:noFill/>
                </a:ln>
                <a:solidFill>
                  <a:srgbClr val="000000"/>
                </a:solidFill>
                <a:latin typeface="Arial" pitchFamily="34"/>
                <a:ea typeface="Microsoft YaHei" pitchFamily="2"/>
                <a:cs typeface="Arial" pitchFamily="2"/>
                <a:hlinkClick r:id="rId7"/>
              </a:rPr>
              <a:t>human minds</a:t>
            </a:r>
            <a:r>
              <a:rPr lang="en-US" sz="1800" b="0" i="0" u="none" strike="noStrike" kern="1200" spc="0">
                <a:ln>
                  <a:noFill/>
                </a:ln>
                <a:solidFill>
                  <a:srgbClr val="000000"/>
                </a:solidFill>
                <a:latin typeface="Arial" pitchFamily="34"/>
                <a:ea typeface="Microsoft YaHei" pitchFamily="2"/>
                <a:cs typeface="Arial" pitchFamily="2"/>
              </a:rPr>
              <a:t>, such as "learning" and "problem solving". ~Wiki</a:t>
            </a:r>
          </a:p>
        </p:txBody>
      </p:sp>
      <p:sp>
        <p:nvSpPr>
          <p:cNvPr id="4" name="Rectangle 7"/>
          <p:cNvSpPr/>
          <p:nvPr/>
        </p:nvSpPr>
        <p:spPr>
          <a:xfrm>
            <a:off x="6694200" y="565920"/>
            <a:ext cx="5283000" cy="146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Machine learning</a:t>
            </a:r>
            <a:r>
              <a:rPr lang="en-US" sz="1800" b="0" i="0" u="none" strike="noStrike" kern="1200" spc="0">
                <a:ln>
                  <a:noFill/>
                </a:ln>
                <a:solidFill>
                  <a:srgbClr val="000000"/>
                </a:solidFill>
                <a:latin typeface="Arial" pitchFamily="34"/>
                <a:ea typeface="Microsoft YaHei" pitchFamily="2"/>
                <a:cs typeface="Arial" pitchFamily="2"/>
              </a:rPr>
              <a:t> is a field of </a:t>
            </a:r>
            <a:r>
              <a:rPr lang="en-US" sz="1800" b="0" i="0" u="none" strike="noStrike" kern="1200" spc="0">
                <a:ln>
                  <a:noFill/>
                </a:ln>
                <a:solidFill>
                  <a:srgbClr val="000000"/>
                </a:solidFill>
                <a:latin typeface="Arial" pitchFamily="34"/>
                <a:ea typeface="Microsoft YaHei" pitchFamily="2"/>
                <a:cs typeface="Arial" pitchFamily="2"/>
                <a:hlinkClick r:id="rId5"/>
              </a:rPr>
              <a:t>computer science</a:t>
            </a:r>
            <a:r>
              <a:rPr lang="en-US" sz="1800" b="0" i="0" u="none" strike="noStrike" kern="1200" spc="0">
                <a:ln>
                  <a:noFill/>
                </a:ln>
                <a:solidFill>
                  <a:srgbClr val="000000"/>
                </a:solidFill>
                <a:latin typeface="Arial" pitchFamily="34"/>
                <a:ea typeface="Microsoft YaHei" pitchFamily="2"/>
                <a:cs typeface="Arial" pitchFamily="2"/>
              </a:rPr>
              <a:t> that often uses statistical techniques to give </a:t>
            </a:r>
            <a:r>
              <a:rPr lang="en-US" sz="1800" b="0" i="0" u="none" strike="noStrike" kern="1200" spc="0">
                <a:ln>
                  <a:noFill/>
                </a:ln>
                <a:solidFill>
                  <a:srgbClr val="000000"/>
                </a:solidFill>
                <a:latin typeface="Arial" pitchFamily="34"/>
                <a:ea typeface="Microsoft YaHei" pitchFamily="2"/>
                <a:cs typeface="Arial" pitchFamily="2"/>
                <a:hlinkClick r:id="rId8"/>
              </a:rPr>
              <a:t>computers</a:t>
            </a:r>
            <a:r>
              <a:rPr lang="en-US" sz="1800" b="0" i="0" u="none" strike="noStrike" kern="1200" spc="0">
                <a:ln>
                  <a:noFill/>
                </a:ln>
                <a:solidFill>
                  <a:srgbClr val="000000"/>
                </a:solidFill>
                <a:latin typeface="Arial" pitchFamily="34"/>
                <a:ea typeface="Microsoft YaHei" pitchFamily="2"/>
                <a:cs typeface="Arial" pitchFamily="2"/>
              </a:rPr>
              <a:t> the ability to "learn" (i.e., progressively improve performance on a specific task) with </a:t>
            </a:r>
            <a:r>
              <a:rPr lang="en-US" sz="1800" b="0" i="0" u="none" strike="noStrike" kern="1200" spc="0">
                <a:ln>
                  <a:noFill/>
                </a:ln>
                <a:solidFill>
                  <a:srgbClr val="000000"/>
                </a:solidFill>
                <a:latin typeface="Arial" pitchFamily="34"/>
                <a:ea typeface="Microsoft YaHei" pitchFamily="2"/>
                <a:cs typeface="Arial" pitchFamily="2"/>
                <a:hlinkClick r:id="rId9"/>
              </a:rPr>
              <a:t>data</a:t>
            </a:r>
            <a:r>
              <a:rPr lang="en-US" sz="1800" b="0" i="0" u="none" strike="noStrike" kern="1200" spc="0">
                <a:ln>
                  <a:noFill/>
                </a:ln>
                <a:solidFill>
                  <a:srgbClr val="000000"/>
                </a:solidFill>
                <a:latin typeface="Arial" pitchFamily="34"/>
                <a:ea typeface="Microsoft YaHei" pitchFamily="2"/>
                <a:cs typeface="Arial" pitchFamily="2"/>
              </a:rPr>
              <a:t>, without being explicitly programmed. ~Wiki</a:t>
            </a:r>
          </a:p>
        </p:txBody>
      </p:sp>
      <p:sp>
        <p:nvSpPr>
          <p:cNvPr id="5" name="Rectangle 8"/>
          <p:cNvSpPr/>
          <p:nvPr/>
        </p:nvSpPr>
        <p:spPr>
          <a:xfrm>
            <a:off x="6694200" y="2218680"/>
            <a:ext cx="5497200" cy="1736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Deep learning</a:t>
            </a:r>
            <a:r>
              <a:rPr lang="en-US" sz="1800" b="0" i="0" u="none" strike="noStrike" kern="1200" spc="0">
                <a:ln>
                  <a:noFill/>
                </a:ln>
                <a:solidFill>
                  <a:srgbClr val="000000"/>
                </a:solidFill>
                <a:latin typeface="Arial" pitchFamily="34"/>
                <a:ea typeface="Microsoft YaHei" pitchFamily="2"/>
                <a:cs typeface="Arial" pitchFamily="2"/>
              </a:rPr>
              <a:t> (also known as </a:t>
            </a:r>
            <a:r>
              <a:rPr lang="en-US" sz="1800" b="1" i="0" u="none" strike="noStrike" kern="1200" spc="0">
                <a:ln>
                  <a:noFill/>
                </a:ln>
                <a:solidFill>
                  <a:srgbClr val="000000"/>
                </a:solidFill>
                <a:latin typeface="Arial" pitchFamily="34"/>
                <a:ea typeface="Microsoft YaHei" pitchFamily="2"/>
                <a:cs typeface="Arial" pitchFamily="2"/>
              </a:rPr>
              <a:t>deep structured learning</a:t>
            </a:r>
            <a:r>
              <a:rPr lang="en-US" sz="1800" b="0" i="0" u="none" strike="noStrike" kern="1200" spc="0">
                <a:ln>
                  <a:noFill/>
                </a:ln>
                <a:solidFill>
                  <a:srgbClr val="000000"/>
                </a:solidFill>
                <a:latin typeface="Arial" pitchFamily="34"/>
                <a:ea typeface="Microsoft YaHei" pitchFamily="2"/>
                <a:cs typeface="Arial" pitchFamily="2"/>
              </a:rPr>
              <a:t> or </a:t>
            </a:r>
            <a:r>
              <a:rPr lang="en-US" sz="1800" b="1" i="0" u="none" strike="noStrike" kern="1200" spc="0">
                <a:ln>
                  <a:noFill/>
                </a:ln>
                <a:solidFill>
                  <a:srgbClr val="000000"/>
                </a:solidFill>
                <a:latin typeface="Arial" pitchFamily="34"/>
                <a:ea typeface="Microsoft YaHei" pitchFamily="2"/>
                <a:cs typeface="Arial" pitchFamily="2"/>
              </a:rPr>
              <a:t>hierarchical learning</a:t>
            </a:r>
            <a:r>
              <a:rPr lang="en-US" sz="1800" b="0" i="0" u="none" strike="noStrike" kern="1200" spc="0">
                <a:ln>
                  <a:noFill/>
                </a:ln>
                <a:solidFill>
                  <a:srgbClr val="000000"/>
                </a:solidFill>
                <a:latin typeface="Arial" pitchFamily="34"/>
                <a:ea typeface="Microsoft YaHei" pitchFamily="2"/>
                <a:cs typeface="Arial" pitchFamily="2"/>
              </a:rPr>
              <a:t>) is part of a broader family of </a:t>
            </a:r>
            <a:r>
              <a:rPr lang="en-US" sz="1800" b="0" i="0" u="none" strike="noStrike" kern="1200" spc="0">
                <a:ln>
                  <a:noFill/>
                </a:ln>
                <a:solidFill>
                  <a:srgbClr val="000000"/>
                </a:solidFill>
                <a:latin typeface="Arial" pitchFamily="34"/>
                <a:ea typeface="Microsoft YaHei" pitchFamily="2"/>
                <a:cs typeface="Arial" pitchFamily="2"/>
                <a:hlinkClick r:id="rId10"/>
              </a:rPr>
              <a:t>machine learning</a:t>
            </a:r>
            <a:r>
              <a:rPr lang="en-US" sz="1800" b="0" i="0" u="none" strike="noStrike" kern="1200" spc="0">
                <a:ln>
                  <a:noFill/>
                </a:ln>
                <a:solidFill>
                  <a:srgbClr val="000000"/>
                </a:solidFill>
                <a:latin typeface="Arial" pitchFamily="34"/>
                <a:ea typeface="Microsoft YaHei" pitchFamily="2"/>
                <a:cs typeface="Arial" pitchFamily="2"/>
              </a:rPr>
              <a:t> methods based on </a:t>
            </a:r>
            <a:r>
              <a:rPr lang="en-US" sz="1800" b="0" i="0" u="none" strike="noStrike" kern="1200" spc="0">
                <a:ln>
                  <a:noFill/>
                </a:ln>
                <a:solidFill>
                  <a:srgbClr val="000000"/>
                </a:solidFill>
                <a:latin typeface="Arial" pitchFamily="34"/>
                <a:ea typeface="Microsoft YaHei" pitchFamily="2"/>
                <a:cs typeface="Arial" pitchFamily="2"/>
                <a:hlinkClick r:id="rId11"/>
              </a:rPr>
              <a:t>learning data representations</a:t>
            </a:r>
            <a:r>
              <a:rPr lang="en-US" sz="1800" b="0" i="0" u="none" strike="noStrike" kern="1200" spc="0">
                <a:ln>
                  <a:noFill/>
                </a:ln>
                <a:solidFill>
                  <a:srgbClr val="000000"/>
                </a:solidFill>
                <a:latin typeface="Arial" pitchFamily="34"/>
                <a:ea typeface="Microsoft YaHei" pitchFamily="2"/>
                <a:cs typeface="Arial" pitchFamily="2"/>
              </a:rPr>
              <a:t>, as opposed to task-specific algorithms. Learning can be </a:t>
            </a:r>
            <a:r>
              <a:rPr lang="en-US" sz="1800" b="0" i="0" u="none" strike="noStrike" kern="1200" spc="0">
                <a:ln>
                  <a:noFill/>
                </a:ln>
                <a:solidFill>
                  <a:srgbClr val="000000"/>
                </a:solidFill>
                <a:latin typeface="Arial" pitchFamily="34"/>
                <a:ea typeface="Microsoft YaHei" pitchFamily="2"/>
                <a:cs typeface="Arial" pitchFamily="2"/>
                <a:hlinkClick r:id="rId12"/>
              </a:rPr>
              <a:t>supervised</a:t>
            </a:r>
            <a:r>
              <a:rPr lang="en-US" sz="1800" b="0" i="0" u="none" strike="noStrike" kern="1200" spc="0">
                <a:ln>
                  <a:noFill/>
                </a:ln>
                <a:solidFill>
                  <a:srgbClr val="000000"/>
                </a:solidFill>
                <a:latin typeface="Arial" pitchFamily="34"/>
                <a:ea typeface="Microsoft YaHei" pitchFamily="2"/>
                <a:cs typeface="Arial" pitchFamily="2"/>
              </a:rPr>
              <a:t>, </a:t>
            </a:r>
            <a:r>
              <a:rPr lang="en-US" sz="1800" b="0" i="0" u="none" strike="noStrike" kern="1200" spc="0">
                <a:ln>
                  <a:noFill/>
                </a:ln>
                <a:solidFill>
                  <a:srgbClr val="000000"/>
                </a:solidFill>
                <a:latin typeface="Arial" pitchFamily="34"/>
                <a:ea typeface="Microsoft YaHei" pitchFamily="2"/>
                <a:cs typeface="Arial" pitchFamily="2"/>
                <a:hlinkClick r:id="rId13"/>
              </a:rPr>
              <a:t>semi-supervised</a:t>
            </a:r>
            <a:r>
              <a:rPr lang="en-US" sz="1800" b="0" i="0" u="none" strike="noStrike" kern="1200" spc="0">
                <a:ln>
                  <a:noFill/>
                </a:ln>
                <a:solidFill>
                  <a:srgbClr val="000000"/>
                </a:solidFill>
                <a:latin typeface="Arial" pitchFamily="34"/>
                <a:ea typeface="Microsoft YaHei" pitchFamily="2"/>
                <a:cs typeface="Arial" pitchFamily="2"/>
              </a:rPr>
              <a:t> or </a:t>
            </a:r>
            <a:r>
              <a:rPr lang="en-US" sz="1800" b="0" i="0" u="none" strike="noStrike" kern="1200" spc="0">
                <a:ln>
                  <a:noFill/>
                </a:ln>
                <a:solidFill>
                  <a:srgbClr val="000000"/>
                </a:solidFill>
                <a:latin typeface="Arial" pitchFamily="34"/>
                <a:ea typeface="Microsoft YaHei" pitchFamily="2"/>
                <a:cs typeface="Arial" pitchFamily="2"/>
                <a:hlinkClick r:id="rId14"/>
              </a:rPr>
              <a:t>unsupervised</a:t>
            </a:r>
            <a:r>
              <a:rPr lang="en-US" sz="1800" b="0" i="0" u="none" strike="noStrike" kern="1200" spc="0">
                <a:ln>
                  <a:noFill/>
                </a:ln>
                <a:solidFill>
                  <a:srgbClr val="000000"/>
                </a:solidFill>
                <a:latin typeface="Arial" pitchFamily="34"/>
                <a:ea typeface="Microsoft YaHei" pitchFamily="2"/>
                <a:cs typeface="Arial" pitchFamily="2"/>
              </a:rPr>
              <a:t>. ~Wiki</a:t>
            </a:r>
          </a:p>
        </p:txBody>
      </p:sp>
      <p:sp>
        <p:nvSpPr>
          <p:cNvPr id="6" name="Rectangle 9"/>
          <p:cNvSpPr/>
          <p:nvPr/>
        </p:nvSpPr>
        <p:spPr>
          <a:xfrm>
            <a:off x="6694200" y="4177080"/>
            <a:ext cx="5689080" cy="255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Deep learning architectures such as </a:t>
            </a:r>
            <a:r>
              <a:rPr lang="en-US" sz="1800" b="0" i="0" u="none" strike="noStrike" kern="1200" spc="0">
                <a:ln>
                  <a:noFill/>
                </a:ln>
                <a:solidFill>
                  <a:srgbClr val="000000"/>
                </a:solidFill>
                <a:latin typeface="Arial" pitchFamily="34"/>
                <a:ea typeface="Microsoft YaHei" pitchFamily="2"/>
                <a:cs typeface="Arial" pitchFamily="2"/>
                <a:hlinkClick r:id="rId15"/>
              </a:rPr>
              <a:t>deep neural networks</a:t>
            </a:r>
            <a:r>
              <a:rPr lang="en-US" sz="1800" b="0" i="0" u="none" strike="noStrike" kern="1200" spc="0">
                <a:ln>
                  <a:noFill/>
                </a:ln>
                <a:solidFill>
                  <a:srgbClr val="000000"/>
                </a:solidFill>
                <a:latin typeface="Arial" pitchFamily="34"/>
                <a:ea typeface="Microsoft YaHei" pitchFamily="2"/>
                <a:cs typeface="Arial" pitchFamily="2"/>
              </a:rPr>
              <a:t>, </a:t>
            </a:r>
            <a:r>
              <a:rPr lang="en-US" sz="1800" b="0" i="0" u="none" strike="noStrike" kern="1200" spc="0">
                <a:ln>
                  <a:noFill/>
                </a:ln>
                <a:solidFill>
                  <a:srgbClr val="000000"/>
                </a:solidFill>
                <a:latin typeface="Arial" pitchFamily="34"/>
                <a:ea typeface="Microsoft YaHei" pitchFamily="2"/>
                <a:cs typeface="Arial" pitchFamily="2"/>
                <a:hlinkClick r:id="rId16"/>
              </a:rPr>
              <a:t>deep belief networks</a:t>
            </a:r>
            <a:r>
              <a:rPr lang="en-US" sz="1800" b="0" i="0" u="none" strike="noStrike" kern="1200" spc="0">
                <a:ln>
                  <a:noFill/>
                </a:ln>
                <a:solidFill>
                  <a:srgbClr val="000000"/>
                </a:solidFill>
                <a:latin typeface="Arial" pitchFamily="34"/>
                <a:ea typeface="Microsoft YaHei" pitchFamily="2"/>
                <a:cs typeface="Arial" pitchFamily="2"/>
              </a:rPr>
              <a:t> and </a:t>
            </a:r>
            <a:r>
              <a:rPr lang="en-US" sz="1800" b="0" i="0" u="none" strike="noStrike" kern="1200" spc="0">
                <a:ln>
                  <a:noFill/>
                </a:ln>
                <a:solidFill>
                  <a:srgbClr val="000000"/>
                </a:solidFill>
                <a:latin typeface="Arial" pitchFamily="34"/>
                <a:ea typeface="Microsoft YaHei" pitchFamily="2"/>
                <a:cs typeface="Arial" pitchFamily="2"/>
                <a:hlinkClick r:id="rId17"/>
              </a:rPr>
              <a:t>recurrent neural networks</a:t>
            </a:r>
            <a:r>
              <a:rPr lang="en-US" sz="1800" b="0" i="0" u="none" strike="noStrike" kern="1200" spc="0">
                <a:ln>
                  <a:noFill/>
                </a:ln>
                <a:solidFill>
                  <a:srgbClr val="000000"/>
                </a:solidFill>
                <a:latin typeface="Arial" pitchFamily="34"/>
                <a:ea typeface="Microsoft YaHei" pitchFamily="2"/>
                <a:cs typeface="Arial" pitchFamily="2"/>
              </a:rPr>
              <a:t> have been applied to fields including </a:t>
            </a:r>
            <a:r>
              <a:rPr lang="en-US" sz="1800" b="0" i="0" u="none" strike="noStrike" kern="1200" spc="0">
                <a:ln>
                  <a:noFill/>
                </a:ln>
                <a:solidFill>
                  <a:srgbClr val="000000"/>
                </a:solidFill>
                <a:latin typeface="Arial" pitchFamily="34"/>
                <a:ea typeface="Microsoft YaHei" pitchFamily="2"/>
                <a:cs typeface="Arial" pitchFamily="2"/>
                <a:hlinkClick r:id="rId18"/>
              </a:rPr>
              <a:t>computer vision</a:t>
            </a:r>
            <a:r>
              <a:rPr lang="en-US" sz="1800" b="0" i="0" u="none" strike="noStrike" kern="1200" spc="0">
                <a:ln>
                  <a:noFill/>
                </a:ln>
                <a:solidFill>
                  <a:srgbClr val="000000"/>
                </a:solidFill>
                <a:latin typeface="Arial" pitchFamily="34"/>
                <a:ea typeface="Microsoft YaHei" pitchFamily="2"/>
                <a:cs typeface="Arial" pitchFamily="2"/>
              </a:rPr>
              <a:t>, </a:t>
            </a:r>
            <a:r>
              <a:rPr lang="en-US" sz="1800" b="0" i="0" u="none" strike="noStrike" kern="1200" spc="0">
                <a:ln>
                  <a:noFill/>
                </a:ln>
                <a:solidFill>
                  <a:srgbClr val="000000"/>
                </a:solidFill>
                <a:latin typeface="Arial" pitchFamily="34"/>
                <a:ea typeface="Microsoft YaHei" pitchFamily="2"/>
                <a:cs typeface="Arial" pitchFamily="2"/>
                <a:hlinkClick r:id="rId19"/>
              </a:rPr>
              <a:t>speech recognition</a:t>
            </a:r>
            <a:r>
              <a:rPr lang="en-US" sz="1800" b="0" i="0" u="none" strike="noStrike" kern="1200" spc="0">
                <a:ln>
                  <a:noFill/>
                </a:ln>
                <a:solidFill>
                  <a:srgbClr val="000000"/>
                </a:solidFill>
                <a:latin typeface="Arial" pitchFamily="34"/>
                <a:ea typeface="Microsoft YaHei" pitchFamily="2"/>
                <a:cs typeface="Arial" pitchFamily="2"/>
              </a:rPr>
              <a:t>, </a:t>
            </a:r>
            <a:r>
              <a:rPr lang="en-US" sz="1800" b="0" i="0" u="none" strike="noStrike" kern="1200" spc="0">
                <a:ln>
                  <a:noFill/>
                </a:ln>
                <a:solidFill>
                  <a:srgbClr val="000000"/>
                </a:solidFill>
                <a:latin typeface="Arial" pitchFamily="34"/>
                <a:ea typeface="Microsoft YaHei" pitchFamily="2"/>
                <a:cs typeface="Arial" pitchFamily="2"/>
                <a:hlinkClick r:id="rId20"/>
              </a:rPr>
              <a:t>natural language processing</a:t>
            </a:r>
            <a:r>
              <a:rPr lang="en-US" sz="1800" b="0" i="0" u="none" strike="noStrike" kern="1200" spc="0">
                <a:ln>
                  <a:noFill/>
                </a:ln>
                <a:solidFill>
                  <a:srgbClr val="000000"/>
                </a:solidFill>
                <a:latin typeface="Arial" pitchFamily="34"/>
                <a:ea typeface="Microsoft YaHei" pitchFamily="2"/>
                <a:cs typeface="Arial" pitchFamily="2"/>
              </a:rPr>
              <a:t>, audio recognition, social network filtering, </a:t>
            </a:r>
            <a:r>
              <a:rPr lang="en-US" sz="1800" b="0" i="0" u="none" strike="noStrike" kern="1200" spc="0">
                <a:ln>
                  <a:noFill/>
                </a:ln>
                <a:solidFill>
                  <a:srgbClr val="000000"/>
                </a:solidFill>
                <a:latin typeface="Arial" pitchFamily="34"/>
                <a:ea typeface="Microsoft YaHei" pitchFamily="2"/>
                <a:cs typeface="Arial" pitchFamily="2"/>
                <a:hlinkClick r:id="rId21"/>
              </a:rPr>
              <a:t>machine translation</a:t>
            </a:r>
            <a:r>
              <a:rPr lang="en-US" sz="1800" b="0" i="0" u="none" strike="noStrike" kern="1200" spc="0">
                <a:ln>
                  <a:noFill/>
                </a:ln>
                <a:solidFill>
                  <a:srgbClr val="000000"/>
                </a:solidFill>
                <a:latin typeface="Arial" pitchFamily="34"/>
                <a:ea typeface="Microsoft YaHei" pitchFamily="2"/>
                <a:cs typeface="Arial" pitchFamily="2"/>
              </a:rPr>
              <a:t>, </a:t>
            </a:r>
            <a:r>
              <a:rPr lang="en-US" sz="1800" b="0" i="0" u="none" strike="noStrike" kern="1200" spc="0">
                <a:ln>
                  <a:noFill/>
                </a:ln>
                <a:solidFill>
                  <a:srgbClr val="000000"/>
                </a:solidFill>
                <a:latin typeface="Arial" pitchFamily="34"/>
                <a:ea typeface="Microsoft YaHei" pitchFamily="2"/>
                <a:cs typeface="Arial" pitchFamily="2"/>
                <a:hlinkClick r:id="rId22"/>
              </a:rPr>
              <a:t>bioinformatics</a:t>
            </a:r>
            <a:r>
              <a:rPr lang="en-US" sz="1800" b="0" i="0" u="none" strike="noStrike" kern="1200" spc="0">
                <a:ln>
                  <a:noFill/>
                </a:ln>
                <a:solidFill>
                  <a:srgbClr val="000000"/>
                </a:solidFill>
                <a:latin typeface="Arial" pitchFamily="34"/>
                <a:ea typeface="Microsoft YaHei" pitchFamily="2"/>
                <a:cs typeface="Arial" pitchFamily="2"/>
              </a:rPr>
              <a:t> and </a:t>
            </a:r>
            <a:r>
              <a:rPr lang="en-US" sz="1800" b="0" i="0" u="none" strike="noStrike" kern="1200" spc="0">
                <a:ln>
                  <a:noFill/>
                </a:ln>
                <a:solidFill>
                  <a:srgbClr val="000000"/>
                </a:solidFill>
                <a:latin typeface="Arial" pitchFamily="34"/>
                <a:ea typeface="Microsoft YaHei" pitchFamily="2"/>
                <a:cs typeface="Arial" pitchFamily="2"/>
                <a:hlinkClick r:id="rId23"/>
              </a:rPr>
              <a:t>drug design</a:t>
            </a:r>
            <a:r>
              <a:rPr lang="en-US" sz="1800" b="0" i="0" u="none" strike="noStrike" kern="1200" spc="0">
                <a:ln>
                  <a:noFill/>
                </a:ln>
                <a:solidFill>
                  <a:srgbClr val="000000"/>
                </a:solidFill>
                <a:latin typeface="Arial" pitchFamily="34"/>
                <a:ea typeface="Microsoft YaHei" pitchFamily="2"/>
                <a:cs typeface="Arial" pitchFamily="2"/>
              </a:rPr>
              <a:t>, where they have produced results comparable to and in some cases superior to human experts. ~Wiki</a:t>
            </a:r>
          </a:p>
        </p:txBody>
      </p:sp>
      <p:sp>
        <p:nvSpPr>
          <p:cNvPr id="7" name="Rectangle 12"/>
          <p:cNvSpPr/>
          <p:nvPr/>
        </p:nvSpPr>
        <p:spPr>
          <a:xfrm>
            <a:off x="406440" y="4408200"/>
            <a:ext cx="528300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Artificial neural networks</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ANNs</a:t>
            </a:r>
            <a:r>
              <a:rPr lang="en-US" sz="1800" b="0" i="0" u="none" strike="noStrike" kern="1200" spc="0">
                <a:ln>
                  <a:noFill/>
                </a:ln>
                <a:solidFill>
                  <a:srgbClr val="000000"/>
                </a:solidFill>
                <a:latin typeface="Arial" pitchFamily="34"/>
                <a:ea typeface="Microsoft YaHei" pitchFamily="2"/>
                <a:cs typeface="Arial" pitchFamily="2"/>
              </a:rPr>
              <a:t>) or </a:t>
            </a:r>
            <a:r>
              <a:rPr lang="en-US" sz="1800" b="1" i="0" u="none" strike="noStrike" kern="1200" spc="0">
                <a:ln>
                  <a:noFill/>
                </a:ln>
                <a:solidFill>
                  <a:srgbClr val="000000"/>
                </a:solidFill>
                <a:latin typeface="Arial" pitchFamily="34"/>
                <a:ea typeface="Microsoft YaHei" pitchFamily="2"/>
                <a:cs typeface="Arial" pitchFamily="2"/>
                <a:hlinkClick r:id="rId24"/>
              </a:rPr>
              <a:t>connectionist</a:t>
            </a:r>
            <a:r>
              <a:rPr lang="en-US" sz="1800" b="1" i="0" u="none" strike="noStrike" kern="1200" spc="0">
                <a:ln>
                  <a:noFill/>
                </a:ln>
                <a:solidFill>
                  <a:srgbClr val="000000"/>
                </a:solidFill>
                <a:latin typeface="Arial" pitchFamily="34"/>
                <a:ea typeface="Microsoft YaHei" pitchFamily="2"/>
                <a:cs typeface="Arial" pitchFamily="2"/>
              </a:rPr>
              <a:t> systems</a:t>
            </a:r>
            <a:r>
              <a:rPr lang="en-US" sz="1800" b="0" i="0" u="none" strike="noStrike" kern="1200" spc="0">
                <a:ln>
                  <a:noFill/>
                </a:ln>
                <a:solidFill>
                  <a:srgbClr val="000000"/>
                </a:solidFill>
                <a:latin typeface="Arial" pitchFamily="34"/>
                <a:ea typeface="Microsoft YaHei" pitchFamily="2"/>
                <a:cs typeface="Arial" pitchFamily="2"/>
              </a:rPr>
              <a:t> are computing systems vaguely inspired by the </a:t>
            </a:r>
            <a:r>
              <a:rPr lang="en-US" sz="1800" b="0" i="0" u="none" strike="noStrike" kern="1200" spc="0">
                <a:ln>
                  <a:noFill/>
                </a:ln>
                <a:solidFill>
                  <a:srgbClr val="000000"/>
                </a:solidFill>
                <a:latin typeface="Arial" pitchFamily="34"/>
                <a:ea typeface="Microsoft YaHei" pitchFamily="2"/>
                <a:cs typeface="Arial" pitchFamily="2"/>
                <a:hlinkClick r:id="rId25"/>
              </a:rPr>
              <a:t>biological neural networks</a:t>
            </a:r>
            <a:r>
              <a:rPr lang="en-US" sz="1800" b="0" i="0" u="none" strike="noStrike" kern="1200" spc="0">
                <a:ln>
                  <a:noFill/>
                </a:ln>
                <a:solidFill>
                  <a:srgbClr val="000000"/>
                </a:solidFill>
                <a:latin typeface="Arial" pitchFamily="34"/>
                <a:ea typeface="Microsoft YaHei" pitchFamily="2"/>
                <a:cs typeface="Arial" pitchFamily="2"/>
              </a:rPr>
              <a:t> that constitute animal </a:t>
            </a:r>
            <a:r>
              <a:rPr lang="en-US" sz="1800" b="0" i="0" u="none" strike="noStrike" kern="1200" spc="0">
                <a:ln>
                  <a:noFill/>
                </a:ln>
                <a:solidFill>
                  <a:srgbClr val="000000"/>
                </a:solidFill>
                <a:latin typeface="Arial" pitchFamily="34"/>
                <a:ea typeface="Microsoft YaHei" pitchFamily="2"/>
                <a:cs typeface="Arial" pitchFamily="2"/>
                <a:hlinkClick r:id="rId26"/>
              </a:rPr>
              <a:t>brains</a:t>
            </a:r>
            <a:r>
              <a:rPr lang="en-US" sz="1800" b="0" i="0" u="none" strike="noStrike" kern="1200" spc="0">
                <a:ln>
                  <a:noFill/>
                </a:ln>
                <a:solidFill>
                  <a:srgbClr val="000000"/>
                </a:solidFill>
                <a:latin typeface="Arial" pitchFamily="34"/>
                <a:ea typeface="Microsoft YaHei" pitchFamily="2"/>
                <a:cs typeface="Arial" pitchFamily="2"/>
              </a:rPr>
              <a:t>. Such systems "learn" to perform tasks by considering examples, generally without being programmed with any task-specific rules. ~Wiki</a:t>
            </a:r>
          </a:p>
        </p:txBody>
      </p:sp>
      <p:pic>
        <p:nvPicPr>
          <p:cNvPr id="8" name="Picture 2"/>
          <p:cNvPicPr>
            <a:picLocks noChangeAspect="1"/>
          </p:cNvPicPr>
          <p:nvPr/>
        </p:nvPicPr>
        <p:blipFill>
          <a:blip r:embed="rId27">
            <a:lum/>
            <a:alphaModFix/>
          </a:blip>
          <a:srcRect/>
          <a:stretch>
            <a:fillRect/>
          </a:stretch>
        </p:blipFill>
        <p:spPr>
          <a:xfrm>
            <a:off x="0" y="0"/>
            <a:ext cx="151920" cy="1328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p:cNvSpPr/>
          <p:nvPr/>
        </p:nvSpPr>
        <p:spPr>
          <a:xfrm>
            <a:off x="158040" y="79200"/>
            <a:ext cx="87825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What is supervised vs unsupervised learning ? What is regression and classification ?</a:t>
            </a:r>
          </a:p>
        </p:txBody>
      </p:sp>
      <p:sp>
        <p:nvSpPr>
          <p:cNvPr id="3" name="Rectangle 2"/>
          <p:cNvSpPr/>
          <p:nvPr/>
        </p:nvSpPr>
        <p:spPr>
          <a:xfrm>
            <a:off x="158040" y="833759"/>
            <a:ext cx="6095519"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Supervised learning</a:t>
            </a:r>
            <a:r>
              <a:rPr lang="en-US" sz="1800" b="0" i="0" u="none" strike="noStrike" kern="1200" spc="0">
                <a:ln>
                  <a:noFill/>
                </a:ln>
                <a:solidFill>
                  <a:srgbClr val="000000"/>
                </a:solidFill>
                <a:latin typeface="Arial" pitchFamily="34"/>
                <a:ea typeface="Microsoft YaHei" pitchFamily="2"/>
                <a:cs typeface="Arial" pitchFamily="2"/>
              </a:rPr>
              <a:t> is the </a:t>
            </a:r>
            <a:r>
              <a:rPr lang="en-US" sz="1800" b="0" i="0" u="none" strike="noStrike" kern="1200" spc="0">
                <a:ln>
                  <a:noFill/>
                </a:ln>
                <a:solidFill>
                  <a:srgbClr val="000000"/>
                </a:solidFill>
                <a:latin typeface="Arial" pitchFamily="34"/>
                <a:ea typeface="Microsoft YaHei" pitchFamily="2"/>
                <a:cs typeface="Arial" pitchFamily="2"/>
                <a:hlinkClick r:id="rId3"/>
              </a:rPr>
              <a:t>machine learning</a:t>
            </a:r>
            <a:r>
              <a:rPr lang="en-US" sz="1800" b="0" i="0" u="none" strike="noStrike" kern="1200" spc="0">
                <a:ln>
                  <a:noFill/>
                </a:ln>
                <a:solidFill>
                  <a:srgbClr val="000000"/>
                </a:solidFill>
                <a:latin typeface="Arial" pitchFamily="34"/>
                <a:ea typeface="Microsoft YaHei" pitchFamily="2"/>
                <a:cs typeface="Arial" pitchFamily="2"/>
              </a:rPr>
              <a:t> task of learning a function that maps an input to an output based on example input-output pairs.</a:t>
            </a:r>
          </a:p>
        </p:txBody>
      </p:sp>
      <p:sp>
        <p:nvSpPr>
          <p:cNvPr id="4" name="Rectangle 3"/>
          <p:cNvSpPr/>
          <p:nvPr/>
        </p:nvSpPr>
        <p:spPr>
          <a:xfrm>
            <a:off x="6253920" y="833759"/>
            <a:ext cx="6095519" cy="255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Unsupervised machine learning</a:t>
            </a:r>
            <a:r>
              <a:rPr lang="en-US" sz="1800" b="0" i="0" u="none" strike="noStrike" kern="1200" spc="0">
                <a:ln>
                  <a:noFill/>
                </a:ln>
                <a:solidFill>
                  <a:srgbClr val="000000"/>
                </a:solidFill>
                <a:latin typeface="Arial" pitchFamily="34"/>
                <a:ea typeface="Microsoft YaHei" pitchFamily="2"/>
                <a:cs typeface="Arial" pitchFamily="2"/>
              </a:rPr>
              <a:t> is the </a:t>
            </a:r>
            <a:r>
              <a:rPr lang="en-US" sz="1800" b="0" i="0" u="none" strike="noStrike" kern="1200" spc="0">
                <a:ln>
                  <a:noFill/>
                </a:ln>
                <a:solidFill>
                  <a:srgbClr val="000000"/>
                </a:solidFill>
                <a:latin typeface="Arial" pitchFamily="34"/>
                <a:ea typeface="Microsoft YaHei" pitchFamily="2"/>
                <a:cs typeface="Arial" pitchFamily="2"/>
                <a:hlinkClick r:id="rId3"/>
              </a:rPr>
              <a:t>machine learning</a:t>
            </a:r>
            <a:r>
              <a:rPr lang="en-US" sz="1800" b="0" i="0" u="none" strike="noStrike" kern="1200" spc="0">
                <a:ln>
                  <a:noFill/>
                </a:ln>
                <a:solidFill>
                  <a:srgbClr val="000000"/>
                </a:solidFill>
                <a:latin typeface="Arial" pitchFamily="34"/>
                <a:ea typeface="Microsoft YaHei" pitchFamily="2"/>
                <a:cs typeface="Arial" pitchFamily="2"/>
              </a:rPr>
              <a:t> task of inferring a function to describe hidden structure from "unlabeled" data (a classification or categorization is not included in the observations). Since the examples given to the learner are unlabeled, there is no evaluation of the accuracy of the structure that is output by the relevant algorithm—which is one way of distinguishing unsupervised learning from </a:t>
            </a:r>
            <a:r>
              <a:rPr lang="en-US" sz="1800" b="0" i="0" u="none" strike="noStrike" kern="1200" spc="0">
                <a:ln>
                  <a:noFill/>
                </a:ln>
                <a:solidFill>
                  <a:srgbClr val="000000"/>
                </a:solidFill>
                <a:latin typeface="Arial" pitchFamily="34"/>
                <a:ea typeface="Microsoft YaHei" pitchFamily="2"/>
                <a:cs typeface="Arial" pitchFamily="2"/>
                <a:hlinkClick r:id="rId4"/>
              </a:rPr>
              <a:t>supervised learning</a:t>
            </a:r>
            <a:r>
              <a:rPr lang="en-US" sz="1800" b="0" i="0" u="none" strike="noStrike" kern="1200" spc="0">
                <a:ln>
                  <a:noFill/>
                </a:ln>
                <a:solidFill>
                  <a:srgbClr val="000000"/>
                </a:solidFill>
                <a:latin typeface="Arial" pitchFamily="34"/>
                <a:ea typeface="Microsoft YaHei" pitchFamily="2"/>
                <a:cs typeface="Arial" pitchFamily="2"/>
              </a:rPr>
              <a:t> and </a:t>
            </a:r>
            <a:r>
              <a:rPr lang="en-US" sz="1800" b="0" i="0" u="none" strike="noStrike" kern="1200" spc="0">
                <a:ln>
                  <a:noFill/>
                </a:ln>
                <a:solidFill>
                  <a:srgbClr val="000000"/>
                </a:solidFill>
                <a:latin typeface="Arial" pitchFamily="34"/>
                <a:ea typeface="Microsoft YaHei" pitchFamily="2"/>
                <a:cs typeface="Arial" pitchFamily="2"/>
                <a:hlinkClick r:id="rId5"/>
              </a:rPr>
              <a:t>reinforcement learning</a:t>
            </a:r>
            <a:r>
              <a:rPr lang="en-US" sz="1800" b="0" i="0" u="none" strike="noStrike" kern="1200" spc="0">
                <a:ln>
                  <a:noFill/>
                </a:ln>
                <a:solidFill>
                  <a:srgbClr val="000000"/>
                </a:solidFill>
                <a:latin typeface="Arial" pitchFamily="34"/>
                <a:ea typeface="Microsoft YaHei" pitchFamily="2"/>
                <a:cs typeface="Arial" pitchFamily="2"/>
              </a:rPr>
              <a:t>.</a:t>
            </a:r>
          </a:p>
        </p:txBody>
      </p:sp>
      <p:sp>
        <p:nvSpPr>
          <p:cNvPr id="5" name="Rectangle 4"/>
          <p:cNvSpPr/>
          <p:nvPr/>
        </p:nvSpPr>
        <p:spPr>
          <a:xfrm>
            <a:off x="158040" y="1757160"/>
            <a:ext cx="6095519" cy="146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Arial" pitchFamily="34"/>
                <a:ea typeface="Microsoft YaHei" pitchFamily="2"/>
                <a:cs typeface="Arial" pitchFamily="2"/>
              </a:rPr>
              <a:t>Reinforcement learning</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RL</a:t>
            </a:r>
            <a:r>
              <a:rPr lang="en-US" sz="1800" b="0" i="0" u="none" strike="noStrike" kern="1200" spc="0">
                <a:ln>
                  <a:noFill/>
                </a:ln>
                <a:solidFill>
                  <a:srgbClr val="000000"/>
                </a:solidFill>
                <a:latin typeface="Arial" pitchFamily="34"/>
                <a:ea typeface="Microsoft YaHei" pitchFamily="2"/>
                <a:cs typeface="Arial" pitchFamily="2"/>
              </a:rPr>
              <a:t>) is an area of </a:t>
            </a:r>
            <a:r>
              <a:rPr lang="en-US" sz="1800" b="0" i="0" u="none" strike="noStrike" kern="1200" spc="0">
                <a:ln>
                  <a:noFill/>
                </a:ln>
                <a:solidFill>
                  <a:srgbClr val="000000"/>
                </a:solidFill>
                <a:latin typeface="Arial" pitchFamily="34"/>
                <a:ea typeface="Microsoft YaHei" pitchFamily="2"/>
                <a:cs typeface="Arial" pitchFamily="2"/>
                <a:hlinkClick r:id="rId3"/>
              </a:rPr>
              <a:t>machine learning</a:t>
            </a:r>
            <a:r>
              <a:rPr lang="en-US" sz="1800" b="0" i="0" u="none" strike="noStrike" kern="1200" spc="0">
                <a:ln>
                  <a:noFill/>
                </a:ln>
                <a:solidFill>
                  <a:srgbClr val="000000"/>
                </a:solidFill>
                <a:latin typeface="Arial" pitchFamily="34"/>
                <a:ea typeface="Microsoft YaHei" pitchFamily="2"/>
                <a:cs typeface="Arial" pitchFamily="2"/>
              </a:rPr>
              <a:t> inspired by </a:t>
            </a:r>
            <a:r>
              <a:rPr lang="en-US" sz="1800" b="0" i="0" u="none" strike="noStrike" kern="1200" spc="0">
                <a:ln>
                  <a:noFill/>
                </a:ln>
                <a:solidFill>
                  <a:srgbClr val="000000"/>
                </a:solidFill>
                <a:latin typeface="Arial" pitchFamily="34"/>
                <a:ea typeface="Microsoft YaHei" pitchFamily="2"/>
                <a:cs typeface="Arial" pitchFamily="2"/>
                <a:hlinkClick r:id="rId6"/>
              </a:rPr>
              <a:t>behaviourist psychology</a:t>
            </a:r>
            <a:r>
              <a:rPr lang="en-US" sz="1800" b="0" i="0" u="none" strike="noStrike" kern="1200" spc="0">
                <a:ln>
                  <a:noFill/>
                </a:ln>
                <a:solidFill>
                  <a:srgbClr val="000000"/>
                </a:solidFill>
                <a:latin typeface="Arial" pitchFamily="34"/>
                <a:ea typeface="Microsoft YaHei" pitchFamily="2"/>
                <a:cs typeface="Arial" pitchFamily="2"/>
              </a:rPr>
              <a:t>, concerned with how </a:t>
            </a:r>
            <a:r>
              <a:rPr lang="en-US" sz="1800" b="0" i="0" u="none" strike="noStrike" kern="1200" spc="0">
                <a:ln>
                  <a:noFill/>
                </a:ln>
                <a:solidFill>
                  <a:srgbClr val="000000"/>
                </a:solidFill>
                <a:latin typeface="Arial" pitchFamily="34"/>
                <a:ea typeface="Microsoft YaHei" pitchFamily="2"/>
                <a:cs typeface="Arial" pitchFamily="2"/>
                <a:hlinkClick r:id="rId7"/>
              </a:rPr>
              <a:t>software agents</a:t>
            </a:r>
            <a:r>
              <a:rPr lang="en-US" sz="1800" b="0" i="0" u="none" strike="noStrike" kern="1200" spc="0">
                <a:ln>
                  <a:noFill/>
                </a:ln>
                <a:solidFill>
                  <a:srgbClr val="000000"/>
                </a:solidFill>
                <a:latin typeface="Arial" pitchFamily="34"/>
                <a:ea typeface="Microsoft YaHei" pitchFamily="2"/>
                <a:cs typeface="Arial" pitchFamily="2"/>
              </a:rPr>
              <a:t> ought to take </a:t>
            </a:r>
            <a:r>
              <a:rPr lang="en-US" sz="1800" b="0" i="1" u="none" strike="noStrike" kern="1200" spc="0">
                <a:ln>
                  <a:noFill/>
                </a:ln>
                <a:solidFill>
                  <a:srgbClr val="000000"/>
                </a:solidFill>
                <a:latin typeface="Arial" pitchFamily="34"/>
                <a:ea typeface="Microsoft YaHei" pitchFamily="2"/>
                <a:cs typeface="Arial" pitchFamily="2"/>
                <a:hlinkClick r:id="rId8"/>
              </a:rPr>
              <a:t>actions</a:t>
            </a:r>
            <a:r>
              <a:rPr lang="en-US" sz="1800" b="0" i="0" u="none" strike="noStrike" kern="1200" spc="0">
                <a:ln>
                  <a:noFill/>
                </a:ln>
                <a:solidFill>
                  <a:srgbClr val="000000"/>
                </a:solidFill>
                <a:latin typeface="Arial" pitchFamily="34"/>
                <a:ea typeface="Microsoft YaHei" pitchFamily="2"/>
                <a:cs typeface="Arial" pitchFamily="2"/>
              </a:rPr>
              <a:t> in an </a:t>
            </a:r>
            <a:r>
              <a:rPr lang="en-US" sz="1800" b="0" i="1" u="none" strike="noStrike" kern="1200" spc="0">
                <a:ln>
                  <a:noFill/>
                </a:ln>
                <a:solidFill>
                  <a:srgbClr val="000000"/>
                </a:solidFill>
                <a:latin typeface="Arial" pitchFamily="34"/>
                <a:ea typeface="Microsoft YaHei" pitchFamily="2"/>
                <a:cs typeface="Arial" pitchFamily="2"/>
              </a:rPr>
              <a:t>environment</a:t>
            </a:r>
            <a:r>
              <a:rPr lang="en-US" sz="1800" b="0" i="0" u="none" strike="noStrike" kern="1200" spc="0">
                <a:ln>
                  <a:noFill/>
                </a:ln>
                <a:solidFill>
                  <a:srgbClr val="000000"/>
                </a:solidFill>
                <a:latin typeface="Arial" pitchFamily="34"/>
                <a:ea typeface="Microsoft YaHei" pitchFamily="2"/>
                <a:cs typeface="Arial" pitchFamily="2"/>
              </a:rPr>
              <a:t> so as to maximize some notion of cumulative </a:t>
            </a:r>
            <a:r>
              <a:rPr lang="en-US" sz="1800" b="0" i="1" u="none" strike="noStrike" kern="1200" spc="0">
                <a:ln>
                  <a:noFill/>
                </a:ln>
                <a:solidFill>
                  <a:srgbClr val="000000"/>
                </a:solidFill>
                <a:latin typeface="Arial" pitchFamily="34"/>
                <a:ea typeface="Microsoft YaHei" pitchFamily="2"/>
                <a:cs typeface="Arial" pitchFamily="2"/>
              </a:rPr>
              <a:t>reward</a:t>
            </a:r>
            <a:r>
              <a:rPr lang="en-US" sz="1800" b="0" i="0" u="none" strike="noStrike" kern="1200" spc="0">
                <a:ln>
                  <a:noFill/>
                </a:ln>
                <a:solidFill>
                  <a:srgbClr val="000000"/>
                </a:solidFill>
                <a:latin typeface="Arial" pitchFamily="34"/>
                <a:ea typeface="Microsoft YaHei" pitchFamily="2"/>
                <a:cs typeface="Arial" pitchFamily="2"/>
              </a:rPr>
              <a:t>. [E-2-ERN/DRL]</a:t>
            </a:r>
          </a:p>
        </p:txBody>
      </p:sp>
      <p:sp>
        <p:nvSpPr>
          <p:cNvPr id="6" name="Rectangle 5"/>
          <p:cNvSpPr/>
          <p:nvPr/>
        </p:nvSpPr>
        <p:spPr>
          <a:xfrm>
            <a:off x="158040" y="3418920"/>
            <a:ext cx="6095519"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In </a:t>
            </a:r>
            <a:r>
              <a:rPr lang="en-US" sz="1800" b="0" i="0" u="none" strike="noStrike" kern="1200" spc="0">
                <a:ln>
                  <a:noFill/>
                </a:ln>
                <a:solidFill>
                  <a:srgbClr val="000000"/>
                </a:solidFill>
                <a:latin typeface="Arial" pitchFamily="34"/>
                <a:ea typeface="Microsoft YaHei" pitchFamily="2"/>
                <a:cs typeface="Arial" pitchFamily="2"/>
                <a:hlinkClick r:id="rId9"/>
              </a:rPr>
              <a:t>statistical modeling</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regression analysis</a:t>
            </a:r>
            <a:r>
              <a:rPr lang="en-US" sz="1800" b="0" i="0" u="none" strike="noStrike" kern="1200" spc="0">
                <a:ln>
                  <a:noFill/>
                </a:ln>
                <a:solidFill>
                  <a:srgbClr val="000000"/>
                </a:solidFill>
                <a:latin typeface="Arial" pitchFamily="34"/>
                <a:ea typeface="Microsoft YaHei" pitchFamily="2"/>
                <a:cs typeface="Arial" pitchFamily="2"/>
              </a:rPr>
              <a:t> is a set of statistical processes for </a:t>
            </a:r>
            <a:r>
              <a:rPr lang="en-US" sz="1800" b="0" i="0" u="none" strike="noStrike" kern="1200" spc="0">
                <a:ln>
                  <a:noFill/>
                </a:ln>
                <a:solidFill>
                  <a:srgbClr val="000000"/>
                </a:solidFill>
                <a:latin typeface="Arial" pitchFamily="34"/>
                <a:ea typeface="Microsoft YaHei" pitchFamily="2"/>
                <a:cs typeface="Arial" pitchFamily="2"/>
                <a:hlinkClick r:id="rId10"/>
              </a:rPr>
              <a:t>estimating</a:t>
            </a:r>
            <a:r>
              <a:rPr lang="en-US" sz="1800" b="0" i="0" u="none" strike="noStrike" kern="1200" spc="0">
                <a:ln>
                  <a:noFill/>
                </a:ln>
                <a:solidFill>
                  <a:srgbClr val="000000"/>
                </a:solidFill>
                <a:latin typeface="Arial" pitchFamily="34"/>
                <a:ea typeface="Microsoft YaHei" pitchFamily="2"/>
                <a:cs typeface="Arial" pitchFamily="2"/>
              </a:rPr>
              <a:t> the relationships among variables. It includes many techniques for modeling and analyzing several variables, when the focus is on the relationship between a </a:t>
            </a:r>
            <a:r>
              <a:rPr lang="en-US" sz="1800" b="0" i="0" u="none" strike="noStrike" kern="1200" spc="0">
                <a:ln>
                  <a:noFill/>
                </a:ln>
                <a:solidFill>
                  <a:srgbClr val="000000"/>
                </a:solidFill>
                <a:latin typeface="Arial" pitchFamily="34"/>
                <a:ea typeface="Microsoft YaHei" pitchFamily="2"/>
                <a:cs typeface="Arial" pitchFamily="2"/>
                <a:hlinkClick r:id="rId11"/>
              </a:rPr>
              <a:t>dependent variable</a:t>
            </a:r>
            <a:r>
              <a:rPr lang="en-US" sz="1800" b="0" i="0" u="none" strike="noStrike" kern="1200" spc="0">
                <a:ln>
                  <a:noFill/>
                </a:ln>
                <a:solidFill>
                  <a:srgbClr val="000000"/>
                </a:solidFill>
                <a:latin typeface="Arial" pitchFamily="34"/>
                <a:ea typeface="Microsoft YaHei" pitchFamily="2"/>
                <a:cs typeface="Arial" pitchFamily="2"/>
              </a:rPr>
              <a:t> and one or more </a:t>
            </a:r>
            <a:r>
              <a:rPr lang="en-US" sz="1800" b="0" i="0" u="none" strike="noStrike" kern="1200" spc="0">
                <a:ln>
                  <a:noFill/>
                </a:ln>
                <a:solidFill>
                  <a:srgbClr val="000000"/>
                </a:solidFill>
                <a:latin typeface="Arial" pitchFamily="34"/>
                <a:ea typeface="Microsoft YaHei" pitchFamily="2"/>
                <a:cs typeface="Arial" pitchFamily="2"/>
                <a:hlinkClick r:id="rId12"/>
              </a:rPr>
              <a:t>independent variables</a:t>
            </a:r>
            <a:r>
              <a:rPr lang="en-US" sz="1800" b="0" i="0" u="none" strike="noStrike" kern="1200" spc="0">
                <a:ln>
                  <a:noFill/>
                </a:ln>
                <a:solidFill>
                  <a:srgbClr val="000000"/>
                </a:solidFill>
                <a:latin typeface="Arial" pitchFamily="34"/>
                <a:ea typeface="Microsoft YaHei" pitchFamily="2"/>
                <a:cs typeface="Arial" pitchFamily="2"/>
              </a:rPr>
              <a:t> (or 'predictors'). More specifically, regression analysis helps one understand how the typical value of the dependent variable (or 'criterion variable') changes when any one of the independent variables is varied, while the other independent variables are held fixed.</a:t>
            </a:r>
          </a:p>
        </p:txBody>
      </p:sp>
      <p:sp>
        <p:nvSpPr>
          <p:cNvPr id="7" name="Rectangle 6"/>
          <p:cNvSpPr/>
          <p:nvPr/>
        </p:nvSpPr>
        <p:spPr>
          <a:xfrm>
            <a:off x="6253920" y="3613679"/>
            <a:ext cx="5937479"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In </a:t>
            </a:r>
            <a:r>
              <a:rPr lang="en-US" sz="1800" b="0" i="0" u="none" strike="noStrike" kern="1200" spc="0">
                <a:ln>
                  <a:noFill/>
                </a:ln>
                <a:solidFill>
                  <a:srgbClr val="000000"/>
                </a:solidFill>
                <a:latin typeface="Arial" pitchFamily="34"/>
                <a:ea typeface="Microsoft YaHei" pitchFamily="2"/>
                <a:cs typeface="Arial" pitchFamily="2"/>
                <a:hlinkClick r:id="rId3"/>
              </a:rPr>
              <a:t>machine learning</a:t>
            </a:r>
            <a:r>
              <a:rPr lang="en-US" sz="1800" b="0" i="0" u="none" strike="noStrike" kern="1200" spc="0">
                <a:ln>
                  <a:noFill/>
                </a:ln>
                <a:solidFill>
                  <a:srgbClr val="000000"/>
                </a:solidFill>
                <a:latin typeface="Arial" pitchFamily="34"/>
                <a:ea typeface="Microsoft YaHei" pitchFamily="2"/>
                <a:cs typeface="Arial" pitchFamily="2"/>
              </a:rPr>
              <a:t> and </a:t>
            </a:r>
            <a:r>
              <a:rPr lang="en-US" sz="1800" b="0" i="0" u="none" strike="noStrike" kern="1200" spc="0">
                <a:ln>
                  <a:noFill/>
                </a:ln>
                <a:solidFill>
                  <a:srgbClr val="000000"/>
                </a:solidFill>
                <a:latin typeface="Arial" pitchFamily="34"/>
                <a:ea typeface="Microsoft YaHei" pitchFamily="2"/>
                <a:cs typeface="Arial" pitchFamily="2"/>
                <a:hlinkClick r:id="rId13"/>
              </a:rPr>
              <a:t>statistics</a:t>
            </a:r>
            <a:r>
              <a:rPr lang="en-US" sz="1800" b="0" i="0" u="none" strike="noStrike" kern="1200" spc="0">
                <a:ln>
                  <a:noFill/>
                </a:ln>
                <a:solidFill>
                  <a:srgbClr val="000000"/>
                </a:solidFill>
                <a:latin typeface="Arial" pitchFamily="34"/>
                <a:ea typeface="Microsoft YaHei" pitchFamily="2"/>
                <a:cs typeface="Arial" pitchFamily="2"/>
              </a:rPr>
              <a:t>, </a:t>
            </a:r>
            <a:r>
              <a:rPr lang="en-US" sz="1800" b="1" i="0" u="none" strike="noStrike" kern="1200" spc="0">
                <a:ln>
                  <a:noFill/>
                </a:ln>
                <a:solidFill>
                  <a:srgbClr val="000000"/>
                </a:solidFill>
                <a:latin typeface="Arial" pitchFamily="34"/>
                <a:ea typeface="Microsoft YaHei" pitchFamily="2"/>
                <a:cs typeface="Arial" pitchFamily="2"/>
              </a:rPr>
              <a:t>classification</a:t>
            </a:r>
            <a:r>
              <a:rPr lang="en-US" sz="1800" b="0" i="0" u="none" strike="noStrike" kern="1200" spc="0">
                <a:ln>
                  <a:noFill/>
                </a:ln>
                <a:solidFill>
                  <a:srgbClr val="000000"/>
                </a:solidFill>
                <a:latin typeface="Arial" pitchFamily="34"/>
                <a:ea typeface="Microsoft YaHei" pitchFamily="2"/>
                <a:cs typeface="Arial" pitchFamily="2"/>
              </a:rPr>
              <a:t> is the problem of identifying to which of a set of </a:t>
            </a:r>
            <a:r>
              <a:rPr lang="en-US" sz="1800" b="0" i="0" u="none" strike="noStrike" kern="1200" spc="0">
                <a:ln>
                  <a:noFill/>
                </a:ln>
                <a:solidFill>
                  <a:srgbClr val="000000"/>
                </a:solidFill>
                <a:latin typeface="Arial" pitchFamily="34"/>
                <a:ea typeface="Microsoft YaHei" pitchFamily="2"/>
                <a:cs typeface="Arial" pitchFamily="2"/>
                <a:hlinkClick r:id="rId14"/>
              </a:rPr>
              <a:t>categories</a:t>
            </a:r>
            <a:r>
              <a:rPr lang="en-US" sz="1800" b="0" i="0" u="none" strike="noStrike" kern="1200" spc="0">
                <a:ln>
                  <a:noFill/>
                </a:ln>
                <a:solidFill>
                  <a:srgbClr val="000000"/>
                </a:solidFill>
                <a:latin typeface="Arial" pitchFamily="34"/>
                <a:ea typeface="Microsoft YaHei" pitchFamily="2"/>
                <a:cs typeface="Arial" pitchFamily="2"/>
              </a:rPr>
              <a:t> (sub-populations) a new </a:t>
            </a:r>
            <a:r>
              <a:rPr lang="en-US" sz="1800" b="0" i="0" u="none" strike="noStrike" kern="1200" spc="0">
                <a:ln>
                  <a:noFill/>
                </a:ln>
                <a:solidFill>
                  <a:srgbClr val="000000"/>
                </a:solidFill>
                <a:latin typeface="Arial" pitchFamily="34"/>
                <a:ea typeface="Microsoft YaHei" pitchFamily="2"/>
                <a:cs typeface="Arial" pitchFamily="2"/>
                <a:hlinkClick r:id="rId15"/>
              </a:rPr>
              <a:t>observation</a:t>
            </a:r>
            <a:r>
              <a:rPr lang="en-US" sz="1800" b="0" i="0" u="none" strike="noStrike" kern="1200" spc="0">
                <a:ln>
                  <a:noFill/>
                </a:ln>
                <a:solidFill>
                  <a:srgbClr val="000000"/>
                </a:solidFill>
                <a:latin typeface="Arial" pitchFamily="34"/>
                <a:ea typeface="Microsoft YaHei" pitchFamily="2"/>
                <a:cs typeface="Arial" pitchFamily="2"/>
              </a:rPr>
              <a:t> belongs, on the basis of a </a:t>
            </a:r>
            <a:r>
              <a:rPr lang="en-US" sz="1800" b="0" i="0" u="none" strike="noStrike" kern="1200" spc="0">
                <a:ln>
                  <a:noFill/>
                </a:ln>
                <a:solidFill>
                  <a:srgbClr val="000000"/>
                </a:solidFill>
                <a:latin typeface="Arial" pitchFamily="34"/>
                <a:ea typeface="Microsoft YaHei" pitchFamily="2"/>
                <a:cs typeface="Arial" pitchFamily="2"/>
                <a:hlinkClick r:id="rId16"/>
              </a:rPr>
              <a:t>training set</a:t>
            </a:r>
            <a:r>
              <a:rPr lang="en-US" sz="1800" b="0" i="0" u="none" strike="noStrike" kern="1200" spc="0">
                <a:ln>
                  <a:noFill/>
                </a:ln>
                <a:solidFill>
                  <a:srgbClr val="000000"/>
                </a:solidFill>
                <a:latin typeface="Arial" pitchFamily="34"/>
                <a:ea typeface="Microsoft YaHei" pitchFamily="2"/>
                <a:cs typeface="Arial" pitchFamily="2"/>
              </a:rPr>
              <a:t> of data containing observations (or instances) whose category membership is known. Examples are assigning a given email to the </a:t>
            </a:r>
            <a:r>
              <a:rPr lang="en-US" sz="1800" b="0" i="0" u="none" strike="noStrike" kern="1200" spc="0">
                <a:ln>
                  <a:noFill/>
                </a:ln>
                <a:solidFill>
                  <a:srgbClr val="000000"/>
                </a:solidFill>
                <a:latin typeface="Arial" pitchFamily="34"/>
                <a:ea typeface="Microsoft YaHei" pitchFamily="2"/>
                <a:cs typeface="Arial" pitchFamily="2"/>
                <a:hlinkClick r:id="rId17"/>
              </a:rPr>
              <a:t>"spam" or "non-spam"</a:t>
            </a:r>
            <a:r>
              <a:rPr lang="en-US" sz="1800" b="0" i="0" u="none" strike="noStrike" kern="1200" spc="0">
                <a:ln>
                  <a:noFill/>
                </a:ln>
                <a:solidFill>
                  <a:srgbClr val="000000"/>
                </a:solidFill>
                <a:latin typeface="Arial" pitchFamily="34"/>
                <a:ea typeface="Microsoft YaHei" pitchFamily="2"/>
                <a:cs typeface="Arial" pitchFamily="2"/>
              </a:rPr>
              <a:t> class, and assigning a diagnosis to a given patient based on observed characteristics of the patient (gender, blood pressure, presence or absence of certain symptoms, etc.). Classification is an example of </a:t>
            </a:r>
            <a:r>
              <a:rPr lang="en-US" sz="1800" b="0" i="0" u="none" strike="noStrike" kern="1200" spc="0">
                <a:ln>
                  <a:noFill/>
                </a:ln>
                <a:solidFill>
                  <a:srgbClr val="000000"/>
                </a:solidFill>
                <a:latin typeface="Arial" pitchFamily="34"/>
                <a:ea typeface="Microsoft YaHei" pitchFamily="2"/>
                <a:cs typeface="Arial" pitchFamily="2"/>
                <a:hlinkClick r:id="rId18"/>
              </a:rPr>
              <a:t>pattern recognition</a:t>
            </a:r>
            <a:r>
              <a:rPr lang="en-US" sz="1800" b="0" i="0" u="none" strike="noStrike" kern="1200" spc="0">
                <a:ln>
                  <a:noFill/>
                </a:ln>
                <a:solidFill>
                  <a:srgbClr val="000000"/>
                </a:solidFill>
                <a:latin typeface="Arial" pitchFamily="34"/>
                <a:ea typeface="Microsoft YaHei" pitchFamily="2"/>
                <a:cs typeface="Arial"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Content Placeholder 2"/>
          <p:cNvSpPr txBox="1">
            <a:spLocks noGrp="1"/>
          </p:cNvSpPr>
          <p:nvPr>
            <p:ph type="body" idx="4294967295"/>
          </p:nvPr>
        </p:nvSpPr>
        <p:spPr>
          <a:xfrm>
            <a:off x="838080" y="336960"/>
            <a:ext cx="10515240" cy="5839560"/>
          </a:xfrm>
        </p:spPr>
        <p:txBody>
          <a:bodyPr/>
          <a:lstStyle>
            <a:defPPr marL="432000" lvl="0" indent="-324000" algn="l" rtl="0" hangingPunct="1">
              <a:lnSpc>
                <a:spcPct val="90000"/>
              </a:lnSpc>
              <a:spcBef>
                <a:spcPts val="0"/>
              </a:spcBef>
              <a:spcAft>
                <a:spcPts val="1417"/>
              </a:spcAft>
              <a:buSzPct val="45000"/>
              <a:buFont typeface="StarSymbol"/>
              <a:buNone/>
              <a:defRPr lang="en-US" sz="2800" b="0" i="0" u="none" strike="noStrike" kern="1200" spc="0">
                <a:ln>
                  <a:noFill/>
                </a:ln>
                <a:solidFill>
                  <a:srgbClr val="000000"/>
                </a:solidFill>
                <a:latin typeface="Calibri"/>
                <a:ea typeface="Microsoft YaHei" pitchFamily="2"/>
                <a:cs typeface="Arial" pitchFamily="2"/>
              </a:defRPr>
            </a:defPPr>
            <a:lvl1pPr marL="432000" lvl="0" indent="-324000" algn="l" rtl="0" hangingPunct="1">
              <a:lnSpc>
                <a:spcPct val="90000"/>
              </a:lnSpc>
              <a:spcBef>
                <a:spcPts val="0"/>
              </a:spcBef>
              <a:spcAft>
                <a:spcPts val="1417"/>
              </a:spcAft>
              <a:buSzPct val="45000"/>
              <a:buFont typeface="StarSymbol"/>
              <a:buChar char="●"/>
              <a:defRPr lang="en-US" sz="2800" b="0" i="0" u="none" strike="noStrike" kern="1200" spc="0">
                <a:ln>
                  <a:noFill/>
                </a:ln>
                <a:solidFill>
                  <a:srgbClr val="000000"/>
                </a:solidFill>
                <a:latin typeface="Calibri"/>
                <a:ea typeface="Microsoft YaHei" pitchFamily="2"/>
                <a:cs typeface="Arial" pitchFamily="2"/>
              </a:defRPr>
            </a:lvl1pPr>
            <a:lvl2pPr marL="864000" lvl="1" indent="-324000" algn="l" rtl="0" hangingPunct="1">
              <a:lnSpc>
                <a:spcPct val="90000"/>
              </a:lnSpc>
              <a:spcBef>
                <a:spcPts val="0"/>
              </a:spcBef>
              <a:spcAft>
                <a:spcPts val="1134"/>
              </a:spcAft>
              <a:buSzPct val="75000"/>
              <a:buFont typeface="StarSymbol"/>
              <a:buChar char="–"/>
              <a:defRPr lang="en-US" sz="2000" b="0" i="0" u="none" strike="noStrike" kern="1200" spc="0">
                <a:ln>
                  <a:noFill/>
                </a:ln>
                <a:solidFill>
                  <a:srgbClr val="000000"/>
                </a:solidFill>
                <a:latin typeface="Calibri"/>
                <a:ea typeface="Microsoft YaHei" pitchFamily="2"/>
                <a:cs typeface="Arial" pitchFamily="2"/>
              </a:defRPr>
            </a:lvl2pPr>
            <a:lvl3pPr marL="1295999" lvl="2" indent="-288000" algn="l" rtl="0" hangingPunct="1">
              <a:lnSpc>
                <a:spcPct val="90000"/>
              </a:lnSpc>
              <a:spcBef>
                <a:spcPts val="0"/>
              </a:spcBef>
              <a:spcAft>
                <a:spcPts val="850"/>
              </a:spcAft>
              <a:buSzPct val="45000"/>
              <a:buFont typeface="StarSymbol"/>
              <a:buChar char="●"/>
              <a:defRPr lang="en-US" sz="1800" b="0" i="0" u="none" strike="noStrike" kern="1200" spc="0">
                <a:ln>
                  <a:noFill/>
                </a:ln>
                <a:solidFill>
                  <a:srgbClr val="000000"/>
                </a:solidFill>
                <a:latin typeface="Calibri"/>
                <a:ea typeface="Microsoft YaHei" pitchFamily="2"/>
                <a:cs typeface="Arial" pitchFamily="2"/>
              </a:defRPr>
            </a:lvl3pPr>
            <a:lvl4pPr marL="1728000" lvl="3" indent="-216000" algn="l" rtl="0" hangingPunct="1">
              <a:lnSpc>
                <a:spcPct val="90000"/>
              </a:lnSpc>
              <a:spcBef>
                <a:spcPts val="0"/>
              </a:spcBef>
              <a:spcAft>
                <a:spcPts val="567"/>
              </a:spcAft>
              <a:buSzPct val="75000"/>
              <a:buFont typeface="StarSymbol"/>
              <a:buChar char="–"/>
              <a:defRPr lang="en-US" sz="1800" b="0" i="0" u="none" strike="noStrike" kern="1200" spc="0">
                <a:ln>
                  <a:noFill/>
                </a:ln>
                <a:solidFill>
                  <a:srgbClr val="000000"/>
                </a:solidFill>
                <a:latin typeface="Calibri"/>
                <a:ea typeface="Microsoft YaHei" pitchFamily="2"/>
                <a:cs typeface="Arial" pitchFamily="2"/>
              </a:defRPr>
            </a:lvl4pPr>
            <a:lvl5pPr marL="2160000" lvl="4"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5pPr>
            <a:lvl6pPr marL="2592000" lvl="5"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6pPr>
            <a:lvl7pPr marL="3024000" lvl="6"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7pPr>
            <a:lvl8pPr marL="3456000" lvl="7"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8pPr>
            <a:lvl9pPr marL="3887999" lvl="8" indent="-216000" algn="l" rtl="0" hangingPunct="1">
              <a:lnSpc>
                <a:spcPct val="90000"/>
              </a:lnSpc>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Arial" pitchFamily="2"/>
              </a:defRPr>
            </a:lvl9pPr>
          </a:lstStyle>
          <a:p>
            <a:pPr marL="0" lvl="0" indent="0">
              <a:spcBef>
                <a:spcPts val="1001"/>
              </a:spcBef>
              <a:buNone/>
            </a:pPr>
            <a:r>
              <a:rPr lang="en-US">
                <a:latin typeface="Calibri" pitchFamily="18"/>
              </a:rPr>
              <a:t>A few common machine learning models are:</a:t>
            </a:r>
          </a:p>
          <a:p>
            <a:pPr marL="0" lvl="1" indent="0">
              <a:spcBef>
                <a:spcPts val="499"/>
              </a:spcBef>
              <a:spcAft>
                <a:spcPts val="1417"/>
              </a:spcAft>
              <a:buClr>
                <a:srgbClr val="FFC000"/>
              </a:buClr>
              <a:buFont typeface="Arial" pitchFamily="32"/>
              <a:buChar char="•"/>
            </a:pPr>
            <a:r>
              <a:rPr lang="en-US" sz="1400">
                <a:latin typeface="Calibri" pitchFamily="18"/>
              </a:rPr>
              <a:t>Linear Regression</a:t>
            </a:r>
          </a:p>
          <a:p>
            <a:pPr marL="0" lvl="1" indent="0">
              <a:spcBef>
                <a:spcPts val="499"/>
              </a:spcBef>
              <a:spcAft>
                <a:spcPts val="1417"/>
              </a:spcAft>
              <a:buClr>
                <a:srgbClr val="FFC000"/>
              </a:buClr>
              <a:buFont typeface="Arial" pitchFamily="32"/>
              <a:buChar char="•"/>
            </a:pPr>
            <a:r>
              <a:rPr lang="en-US" sz="1400">
                <a:latin typeface="Calibri" pitchFamily="18"/>
              </a:rPr>
              <a:t>Logistic Regression</a:t>
            </a:r>
          </a:p>
          <a:p>
            <a:pPr marL="0" lvl="1" indent="0">
              <a:spcBef>
                <a:spcPts val="499"/>
              </a:spcBef>
              <a:spcAft>
                <a:spcPts val="1417"/>
              </a:spcAft>
              <a:buClr>
                <a:srgbClr val="FFC000"/>
              </a:buClr>
              <a:buFont typeface="Arial" pitchFamily="32"/>
              <a:buChar char="•"/>
            </a:pPr>
            <a:r>
              <a:rPr lang="en-US" sz="1400">
                <a:latin typeface="Calibri" pitchFamily="18"/>
              </a:rPr>
              <a:t>Decision Tree</a:t>
            </a:r>
          </a:p>
          <a:p>
            <a:pPr marL="0" lvl="1" indent="0">
              <a:spcBef>
                <a:spcPts val="499"/>
              </a:spcBef>
              <a:spcAft>
                <a:spcPts val="1417"/>
              </a:spcAft>
              <a:buClr>
                <a:srgbClr val="FFC000"/>
              </a:buClr>
              <a:buFont typeface="Arial" pitchFamily="32"/>
              <a:buChar char="•"/>
            </a:pPr>
            <a:r>
              <a:rPr lang="en-US" sz="1400">
                <a:latin typeface="Calibri" pitchFamily="18"/>
              </a:rPr>
              <a:t>SVM</a:t>
            </a:r>
          </a:p>
          <a:p>
            <a:pPr marL="0" lvl="1" indent="0">
              <a:spcBef>
                <a:spcPts val="499"/>
              </a:spcBef>
              <a:spcAft>
                <a:spcPts val="1417"/>
              </a:spcAft>
              <a:buClr>
                <a:srgbClr val="FFC000"/>
              </a:buClr>
              <a:buFont typeface="Arial" pitchFamily="32"/>
              <a:buChar char="•"/>
            </a:pPr>
            <a:r>
              <a:rPr lang="en-US" sz="1400">
                <a:latin typeface="Calibri" pitchFamily="18"/>
              </a:rPr>
              <a:t>Naive Bayes</a:t>
            </a:r>
          </a:p>
          <a:p>
            <a:pPr marL="0" lvl="1" indent="0">
              <a:spcBef>
                <a:spcPts val="499"/>
              </a:spcBef>
              <a:spcAft>
                <a:spcPts val="1417"/>
              </a:spcAft>
              <a:buClr>
                <a:srgbClr val="FFC000"/>
              </a:buClr>
              <a:buFont typeface="Arial" pitchFamily="32"/>
              <a:buChar char="•"/>
            </a:pPr>
            <a:r>
              <a:rPr lang="en-US" sz="1400">
                <a:latin typeface="Calibri" pitchFamily="18"/>
              </a:rPr>
              <a:t>kNN</a:t>
            </a:r>
          </a:p>
          <a:p>
            <a:pPr marL="0" lvl="1" indent="0">
              <a:spcBef>
                <a:spcPts val="499"/>
              </a:spcBef>
              <a:spcAft>
                <a:spcPts val="1417"/>
              </a:spcAft>
              <a:buClr>
                <a:srgbClr val="FFC000"/>
              </a:buClr>
              <a:buFont typeface="Arial" pitchFamily="32"/>
              <a:buChar char="•"/>
            </a:pPr>
            <a:r>
              <a:rPr lang="en-US" sz="1400">
                <a:latin typeface="Calibri" pitchFamily="18"/>
              </a:rPr>
              <a:t>K-Means</a:t>
            </a:r>
          </a:p>
          <a:p>
            <a:pPr marL="0" lvl="1" indent="0">
              <a:spcBef>
                <a:spcPts val="499"/>
              </a:spcBef>
              <a:spcAft>
                <a:spcPts val="1417"/>
              </a:spcAft>
              <a:buClr>
                <a:srgbClr val="FFC000"/>
              </a:buClr>
              <a:buFont typeface="Arial" pitchFamily="32"/>
              <a:buChar char="•"/>
            </a:pPr>
            <a:r>
              <a:rPr lang="en-US" sz="1400">
                <a:latin typeface="Calibri" pitchFamily="18"/>
              </a:rPr>
              <a:t>Random Forest</a:t>
            </a:r>
          </a:p>
          <a:p>
            <a:pPr marL="0" lvl="1" indent="0">
              <a:spcBef>
                <a:spcPts val="499"/>
              </a:spcBef>
              <a:spcAft>
                <a:spcPts val="1417"/>
              </a:spcAft>
              <a:buClr>
                <a:srgbClr val="FFC000"/>
              </a:buClr>
              <a:buFont typeface="Arial" pitchFamily="32"/>
              <a:buChar char="•"/>
            </a:pPr>
            <a:r>
              <a:rPr lang="en-US" sz="1400">
                <a:latin typeface="Calibri" pitchFamily="18"/>
              </a:rPr>
              <a:t>Dimensionality Reduction Algorithms</a:t>
            </a:r>
          </a:p>
          <a:p>
            <a:pPr marL="0" lvl="1" indent="0">
              <a:spcBef>
                <a:spcPts val="499"/>
              </a:spcBef>
              <a:spcAft>
                <a:spcPts val="1417"/>
              </a:spcAft>
              <a:buClr>
                <a:srgbClr val="FFC000"/>
              </a:buClr>
              <a:buFont typeface="Arial" pitchFamily="32"/>
              <a:buChar char="•"/>
            </a:pPr>
            <a:r>
              <a:rPr lang="en-US" sz="1400">
                <a:latin typeface="Calibri" pitchFamily="18"/>
              </a:rPr>
              <a:t>Gradient Boosting algorithms</a:t>
            </a:r>
          </a:p>
          <a:p>
            <a:pPr marL="0" lvl="2" indent="0">
              <a:spcBef>
                <a:spcPts val="499"/>
              </a:spcBef>
              <a:spcAft>
                <a:spcPts val="1417"/>
              </a:spcAft>
              <a:buFont typeface="Arial" pitchFamily="32"/>
              <a:buChar char="•"/>
            </a:pPr>
            <a:r>
              <a:rPr lang="en-US" sz="1400">
                <a:latin typeface="Calibri" pitchFamily="18"/>
              </a:rPr>
              <a:t>GBM</a:t>
            </a:r>
          </a:p>
          <a:p>
            <a:pPr marL="0" lvl="2" indent="0">
              <a:spcBef>
                <a:spcPts val="499"/>
              </a:spcBef>
              <a:spcAft>
                <a:spcPts val="1417"/>
              </a:spcAft>
              <a:buFont typeface="Arial" pitchFamily="32"/>
              <a:buChar char="•"/>
            </a:pPr>
            <a:r>
              <a:rPr lang="en-US" sz="1400">
                <a:latin typeface="Calibri" pitchFamily="18"/>
              </a:rPr>
              <a:t>XGBoost</a:t>
            </a:r>
          </a:p>
          <a:p>
            <a:pPr marL="0" lvl="2" indent="0">
              <a:spcBef>
                <a:spcPts val="499"/>
              </a:spcBef>
              <a:spcAft>
                <a:spcPts val="1417"/>
              </a:spcAft>
              <a:buFont typeface="Arial" pitchFamily="32"/>
              <a:buChar char="•"/>
            </a:pPr>
            <a:r>
              <a:rPr lang="en-US" sz="1400">
                <a:latin typeface="Calibri" pitchFamily="18"/>
              </a:rPr>
              <a:t>LightGBM</a:t>
            </a:r>
          </a:p>
          <a:p>
            <a:pPr marL="0" lvl="2" indent="0">
              <a:spcBef>
                <a:spcPts val="499"/>
              </a:spcBef>
              <a:spcAft>
                <a:spcPts val="1417"/>
              </a:spcAft>
              <a:buFont typeface="Arial" pitchFamily="32"/>
              <a:buChar char="•"/>
            </a:pPr>
            <a:r>
              <a:rPr lang="en-US" sz="1400">
                <a:latin typeface="Calibri" pitchFamily="18"/>
              </a:rPr>
              <a:t>CatBoost</a:t>
            </a:r>
          </a:p>
          <a:p>
            <a:pPr marL="0" lvl="0" indent="0">
              <a:spcBef>
                <a:spcPts val="1001"/>
              </a:spcBef>
              <a:buNone/>
            </a:pPr>
            <a:endParaRPr lang="en-US" sz="1400">
              <a:latin typeface="Calibri"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extBox 1"/>
          <p:cNvSpPr/>
          <p:nvPr/>
        </p:nvSpPr>
        <p:spPr>
          <a:xfrm>
            <a:off x="191880" y="101520"/>
            <a:ext cx="45698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Common Applications/Use cases of these areas</a:t>
            </a:r>
          </a:p>
        </p:txBody>
      </p:sp>
      <p:sp>
        <p:nvSpPr>
          <p:cNvPr id="3" name="Rectangle 2"/>
          <p:cNvSpPr/>
          <p:nvPr/>
        </p:nvSpPr>
        <p:spPr>
          <a:xfrm>
            <a:off x="700200" y="670320"/>
            <a:ext cx="17672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Data Security</a:t>
            </a:r>
          </a:p>
        </p:txBody>
      </p:sp>
      <p:sp>
        <p:nvSpPr>
          <p:cNvPr id="4" name="Rectangle 3"/>
          <p:cNvSpPr/>
          <p:nvPr/>
        </p:nvSpPr>
        <p:spPr>
          <a:xfrm>
            <a:off x="703440" y="1239480"/>
            <a:ext cx="22579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Personal Security</a:t>
            </a:r>
          </a:p>
        </p:txBody>
      </p:sp>
      <p:sp>
        <p:nvSpPr>
          <p:cNvPr id="5" name="Rectangle 4"/>
          <p:cNvSpPr/>
          <p:nvPr/>
        </p:nvSpPr>
        <p:spPr>
          <a:xfrm>
            <a:off x="706320" y="1808280"/>
            <a:ext cx="227160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Financial Trading</a:t>
            </a:r>
          </a:p>
        </p:txBody>
      </p:sp>
      <p:sp>
        <p:nvSpPr>
          <p:cNvPr id="6" name="Rectangle 5"/>
          <p:cNvSpPr/>
          <p:nvPr/>
        </p:nvSpPr>
        <p:spPr>
          <a:xfrm>
            <a:off x="698759" y="2377080"/>
            <a:ext cx="14896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Healthcare</a:t>
            </a:r>
          </a:p>
        </p:txBody>
      </p:sp>
      <p:sp>
        <p:nvSpPr>
          <p:cNvPr id="7" name="Rectangle 6"/>
          <p:cNvSpPr/>
          <p:nvPr/>
        </p:nvSpPr>
        <p:spPr>
          <a:xfrm>
            <a:off x="710280" y="2945880"/>
            <a:ext cx="331847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Marketing Personalization</a:t>
            </a:r>
          </a:p>
        </p:txBody>
      </p:sp>
      <p:sp>
        <p:nvSpPr>
          <p:cNvPr id="8" name="Rectangle 7"/>
          <p:cNvSpPr/>
          <p:nvPr/>
        </p:nvSpPr>
        <p:spPr>
          <a:xfrm>
            <a:off x="701640" y="3514680"/>
            <a:ext cx="209339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Fraud Detection</a:t>
            </a:r>
          </a:p>
        </p:txBody>
      </p:sp>
      <p:sp>
        <p:nvSpPr>
          <p:cNvPr id="9" name="Rectangle 8"/>
          <p:cNvSpPr/>
          <p:nvPr/>
        </p:nvSpPr>
        <p:spPr>
          <a:xfrm>
            <a:off x="704520" y="4083840"/>
            <a:ext cx="239040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Recommendations</a:t>
            </a:r>
          </a:p>
        </p:txBody>
      </p:sp>
      <p:sp>
        <p:nvSpPr>
          <p:cNvPr id="10" name="Rectangle 9"/>
          <p:cNvSpPr/>
          <p:nvPr/>
        </p:nvSpPr>
        <p:spPr>
          <a:xfrm>
            <a:off x="701640" y="4652640"/>
            <a:ext cx="18417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Online Search</a:t>
            </a:r>
          </a:p>
        </p:txBody>
      </p:sp>
      <p:sp>
        <p:nvSpPr>
          <p:cNvPr id="11" name="Rectangle 10"/>
          <p:cNvSpPr/>
          <p:nvPr/>
        </p:nvSpPr>
        <p:spPr>
          <a:xfrm>
            <a:off x="716400" y="5245560"/>
            <a:ext cx="43898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Natural Language Processing (NLP)</a:t>
            </a:r>
          </a:p>
        </p:txBody>
      </p:sp>
      <p:sp>
        <p:nvSpPr>
          <p:cNvPr id="12" name="Rectangle 11"/>
          <p:cNvSpPr/>
          <p:nvPr/>
        </p:nvSpPr>
        <p:spPr>
          <a:xfrm>
            <a:off x="707040" y="5814720"/>
            <a:ext cx="25214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orgia" pitchFamily="18"/>
                <a:ea typeface="Microsoft YaHei" pitchFamily="2"/>
                <a:cs typeface="Arial" pitchFamily="2"/>
              </a:rPr>
              <a:t>Smart Things / Cars</a:t>
            </a:r>
          </a:p>
        </p:txBody>
      </p:sp>
      <p:pic>
        <p:nvPicPr>
          <p:cNvPr id="13" name="Picture 12"/>
          <p:cNvPicPr>
            <a:picLocks noChangeAspect="1"/>
          </p:cNvPicPr>
          <p:nvPr/>
        </p:nvPicPr>
        <p:blipFill>
          <a:blip r:embed="rId3">
            <a:lum/>
            <a:alphaModFix/>
          </a:blip>
          <a:srcRect/>
          <a:stretch>
            <a:fillRect/>
          </a:stretch>
        </p:blipFill>
        <p:spPr>
          <a:xfrm>
            <a:off x="4345200" y="494280"/>
            <a:ext cx="7495920" cy="44575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extBox 1"/>
          <p:cNvSpPr/>
          <p:nvPr/>
        </p:nvSpPr>
        <p:spPr>
          <a:xfrm>
            <a:off x="259560" y="135360"/>
            <a:ext cx="66034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Startups - Where is the industry heading?</a:t>
            </a:r>
          </a:p>
        </p:txBody>
      </p:sp>
      <p:sp>
        <p:nvSpPr>
          <p:cNvPr id="3" name="Rectangle 2"/>
          <p:cNvSpPr/>
          <p:nvPr/>
        </p:nvSpPr>
        <p:spPr>
          <a:xfrm>
            <a:off x="934199" y="1076759"/>
            <a:ext cx="142740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Absentia VR</a:t>
            </a:r>
          </a:p>
        </p:txBody>
      </p:sp>
      <p:sp>
        <p:nvSpPr>
          <p:cNvPr id="4" name="Rectangle 3"/>
          <p:cNvSpPr/>
          <p:nvPr/>
        </p:nvSpPr>
        <p:spPr>
          <a:xfrm>
            <a:off x="280800" y="520560"/>
            <a:ext cx="6548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2018</a:t>
            </a:r>
          </a:p>
        </p:txBody>
      </p:sp>
      <p:sp>
        <p:nvSpPr>
          <p:cNvPr id="5" name="Rectangle 4"/>
          <p:cNvSpPr/>
          <p:nvPr/>
        </p:nvSpPr>
        <p:spPr>
          <a:xfrm>
            <a:off x="964439" y="2405520"/>
            <a:ext cx="8877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Niki.Ai</a:t>
            </a:r>
          </a:p>
        </p:txBody>
      </p:sp>
      <p:sp>
        <p:nvSpPr>
          <p:cNvPr id="6" name="Rectangle 5"/>
          <p:cNvSpPr/>
          <p:nvPr/>
        </p:nvSpPr>
        <p:spPr>
          <a:xfrm>
            <a:off x="969119" y="1833480"/>
            <a:ext cx="9428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Flutura</a:t>
            </a:r>
          </a:p>
        </p:txBody>
      </p:sp>
      <p:sp>
        <p:nvSpPr>
          <p:cNvPr id="7" name="Rectangle 6"/>
          <p:cNvSpPr/>
          <p:nvPr/>
        </p:nvSpPr>
        <p:spPr>
          <a:xfrm>
            <a:off x="964080" y="2977559"/>
            <a:ext cx="17917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Uncanny Vision</a:t>
            </a:r>
          </a:p>
        </p:txBody>
      </p:sp>
      <p:sp>
        <p:nvSpPr>
          <p:cNvPr id="8" name="Rectangle 7"/>
          <p:cNvSpPr/>
          <p:nvPr/>
        </p:nvSpPr>
        <p:spPr>
          <a:xfrm>
            <a:off x="994680" y="3549960"/>
            <a:ext cx="13708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Innefu Labs</a:t>
            </a:r>
          </a:p>
        </p:txBody>
      </p:sp>
      <p:sp>
        <p:nvSpPr>
          <p:cNvPr id="9" name="Rectangle 8"/>
          <p:cNvSpPr/>
          <p:nvPr/>
        </p:nvSpPr>
        <p:spPr>
          <a:xfrm>
            <a:off x="970559" y="4122000"/>
            <a:ext cx="12520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Netradyne</a:t>
            </a:r>
          </a:p>
        </p:txBody>
      </p:sp>
      <p:sp>
        <p:nvSpPr>
          <p:cNvPr id="10" name="Rectangle 9"/>
          <p:cNvSpPr/>
          <p:nvPr/>
        </p:nvSpPr>
        <p:spPr>
          <a:xfrm>
            <a:off x="991800" y="4627800"/>
            <a:ext cx="11026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Active.Ai</a:t>
            </a:r>
          </a:p>
        </p:txBody>
      </p:sp>
      <p:sp>
        <p:nvSpPr>
          <p:cNvPr id="11" name="Rectangle 10"/>
          <p:cNvSpPr/>
          <p:nvPr/>
        </p:nvSpPr>
        <p:spPr>
          <a:xfrm>
            <a:off x="1030319" y="5248080"/>
            <a:ext cx="12992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FORMCEPT</a:t>
            </a:r>
          </a:p>
        </p:txBody>
      </p:sp>
      <p:sp>
        <p:nvSpPr>
          <p:cNvPr id="12" name="Rectangle 11"/>
          <p:cNvSpPr/>
          <p:nvPr/>
        </p:nvSpPr>
        <p:spPr>
          <a:xfrm>
            <a:off x="970920" y="5753880"/>
            <a:ext cx="7642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Staqu</a:t>
            </a:r>
          </a:p>
        </p:txBody>
      </p:sp>
      <p:sp>
        <p:nvSpPr>
          <p:cNvPr id="13" name="Rectangle 12"/>
          <p:cNvSpPr/>
          <p:nvPr/>
        </p:nvSpPr>
        <p:spPr>
          <a:xfrm>
            <a:off x="5979600" y="986400"/>
            <a:ext cx="17672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a:ln>
                  <a:noFill/>
                </a:ln>
                <a:solidFill>
                  <a:srgbClr val="000000"/>
                </a:solidFill>
                <a:latin typeface="Gentium Book Basic" pitchFamily="18"/>
                <a:ea typeface="Microsoft YaHei" pitchFamily="2"/>
                <a:cs typeface="Arial" pitchFamily="2"/>
              </a:rPr>
              <a:t>Mad Street Den</a:t>
            </a:r>
          </a:p>
        </p:txBody>
      </p:sp>
      <p:sp>
        <p:nvSpPr>
          <p:cNvPr id="14" name="Rectangle 13"/>
          <p:cNvSpPr/>
          <p:nvPr/>
        </p:nvSpPr>
        <p:spPr>
          <a:xfrm>
            <a:off x="6095880" y="1436040"/>
            <a:ext cx="6095519" cy="455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Online fashion, mobile gaming, user engagement &amp; analytics, IoT and connected cars, and photos &amp; social media.</a:t>
            </a:r>
          </a:p>
        </p:txBody>
      </p:sp>
      <p:sp>
        <p:nvSpPr>
          <p:cNvPr id="15" name="Rectangle 14"/>
          <p:cNvSpPr/>
          <p:nvPr/>
        </p:nvSpPr>
        <p:spPr>
          <a:xfrm>
            <a:off x="1673640" y="6189480"/>
            <a:ext cx="3044160" cy="27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automated image understanding technology.</a:t>
            </a:r>
          </a:p>
        </p:txBody>
      </p:sp>
      <p:sp>
        <p:nvSpPr>
          <p:cNvPr id="16" name="Rectangle 15"/>
          <p:cNvSpPr/>
          <p:nvPr/>
        </p:nvSpPr>
        <p:spPr>
          <a:xfrm>
            <a:off x="2253600" y="5441400"/>
            <a:ext cx="6095519" cy="455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unified data analysis platform. It helps enterprises get actionable insights from their data faster</a:t>
            </a:r>
          </a:p>
        </p:txBody>
      </p:sp>
      <p:sp>
        <p:nvSpPr>
          <p:cNvPr id="17" name="Rectangle 16"/>
          <p:cNvSpPr/>
          <p:nvPr/>
        </p:nvSpPr>
        <p:spPr>
          <a:xfrm>
            <a:off x="2129400" y="4788720"/>
            <a:ext cx="6095519" cy="455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AI and SaaS-enabled platform that connects consumers with its banking partners through micro-conversations</a:t>
            </a:r>
          </a:p>
        </p:txBody>
      </p:sp>
      <p:sp>
        <p:nvSpPr>
          <p:cNvPr id="18" name="Rectangle 17"/>
          <p:cNvSpPr/>
          <p:nvPr/>
        </p:nvSpPr>
        <p:spPr>
          <a:xfrm>
            <a:off x="2129400" y="4315680"/>
            <a:ext cx="6095519" cy="455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1" i="0" u="none" strike="noStrike" kern="1200" spc="0">
                <a:ln>
                  <a:noFill/>
                </a:ln>
                <a:solidFill>
                  <a:srgbClr val="000000"/>
                </a:solidFill>
                <a:latin typeface="Gentium Book Basic" pitchFamily="18"/>
                <a:ea typeface="Microsoft YaHei" pitchFamily="2"/>
                <a:cs typeface="Arial" pitchFamily="2"/>
              </a:rPr>
              <a:t>IoT-based Driveri platform.</a:t>
            </a:r>
            <a:r>
              <a:rPr lang="en-US" sz="1200" b="0" i="0" u="none" strike="noStrike" kern="1200" spc="0">
                <a:ln>
                  <a:noFill/>
                </a:ln>
                <a:solidFill>
                  <a:srgbClr val="000000"/>
                </a:solidFill>
                <a:latin typeface="Gentium Book Basic" pitchFamily="18"/>
                <a:ea typeface="Microsoft YaHei" pitchFamily="2"/>
                <a:cs typeface="Arial" pitchFamily="2"/>
              </a:rPr>
              <a:t> This is a driver monitoring device for commercial and fleet management companies.</a:t>
            </a:r>
          </a:p>
        </p:txBody>
      </p:sp>
      <p:sp>
        <p:nvSpPr>
          <p:cNvPr id="19" name="Rectangle 18"/>
          <p:cNvSpPr/>
          <p:nvPr/>
        </p:nvSpPr>
        <p:spPr>
          <a:xfrm>
            <a:off x="2253600" y="3823199"/>
            <a:ext cx="6095519" cy="455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cybersecurity solutions pertaining to biometrics authentication and multi-factor authentication, besides data analysis to predict and prevent virtual threats.</a:t>
            </a:r>
          </a:p>
        </p:txBody>
      </p:sp>
      <p:sp>
        <p:nvSpPr>
          <p:cNvPr id="20" name="Rectangle 19"/>
          <p:cNvSpPr/>
          <p:nvPr/>
        </p:nvSpPr>
        <p:spPr>
          <a:xfrm>
            <a:off x="2734560" y="3244680"/>
            <a:ext cx="2204639" cy="27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AI-based surveillance solutions.</a:t>
            </a:r>
          </a:p>
        </p:txBody>
      </p:sp>
      <p:sp>
        <p:nvSpPr>
          <p:cNvPr id="21" name="Rectangle 20"/>
          <p:cNvSpPr/>
          <p:nvPr/>
        </p:nvSpPr>
        <p:spPr>
          <a:xfrm>
            <a:off x="1978920" y="2095199"/>
            <a:ext cx="1950120" cy="27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big data analytics solutions </a:t>
            </a:r>
          </a:p>
        </p:txBody>
      </p:sp>
      <p:sp>
        <p:nvSpPr>
          <p:cNvPr id="22" name="Rectangle 21"/>
          <p:cNvSpPr/>
          <p:nvPr/>
        </p:nvSpPr>
        <p:spPr>
          <a:xfrm>
            <a:off x="1928519" y="2645640"/>
            <a:ext cx="2186280" cy="27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AI-powered shopping assistant.</a:t>
            </a:r>
          </a:p>
        </p:txBody>
      </p:sp>
      <p:sp>
        <p:nvSpPr>
          <p:cNvPr id="23" name="Rectangle 22"/>
          <p:cNvSpPr/>
          <p:nvPr/>
        </p:nvSpPr>
        <p:spPr>
          <a:xfrm>
            <a:off x="2035439" y="1404720"/>
            <a:ext cx="3283559" cy="27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200" b="0" i="0" u="none" strike="noStrike" kern="1200" spc="0">
                <a:ln>
                  <a:noFill/>
                </a:ln>
                <a:solidFill>
                  <a:srgbClr val="000000"/>
                </a:solidFill>
                <a:latin typeface="Gentium Book Basic" pitchFamily="18"/>
                <a:ea typeface="Microsoft YaHei" pitchFamily="2"/>
                <a:cs typeface="Arial" pitchFamily="2"/>
              </a:rPr>
              <a:t> A.I. empowered workflow for generating games.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xtBox 1"/>
          <p:cNvSpPr/>
          <p:nvPr/>
        </p:nvSpPr>
        <p:spPr>
          <a:xfrm>
            <a:off x="293400" y="124200"/>
            <a:ext cx="54633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Different types of roles in these areas</a:t>
            </a:r>
          </a:p>
        </p:txBody>
      </p:sp>
      <p:sp>
        <p:nvSpPr>
          <p:cNvPr id="3" name="Rectangle 2"/>
          <p:cNvSpPr/>
          <p:nvPr/>
        </p:nvSpPr>
        <p:spPr>
          <a:xfrm>
            <a:off x="612360" y="749520"/>
            <a:ext cx="577368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3"/>
              </a:rPr>
              <a:t>Artificial Intelligence/Machine Learning Specialist</a:t>
            </a:r>
          </a:p>
        </p:txBody>
      </p:sp>
      <p:sp>
        <p:nvSpPr>
          <p:cNvPr id="4" name="Rectangle 3"/>
          <p:cNvSpPr/>
          <p:nvPr/>
        </p:nvSpPr>
        <p:spPr>
          <a:xfrm>
            <a:off x="662400" y="1374839"/>
            <a:ext cx="572976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4"/>
              </a:rPr>
              <a:t>VP of Artificial Intelligence &amp; Advanced Analytics</a:t>
            </a:r>
          </a:p>
        </p:txBody>
      </p:sp>
      <p:sp>
        <p:nvSpPr>
          <p:cNvPr id="5" name="Rectangle 4"/>
          <p:cNvSpPr/>
          <p:nvPr/>
        </p:nvSpPr>
        <p:spPr>
          <a:xfrm>
            <a:off x="750960" y="2000160"/>
            <a:ext cx="346644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5"/>
              </a:rPr>
              <a:t>Machine Learning Researcher</a:t>
            </a:r>
          </a:p>
        </p:txBody>
      </p:sp>
      <p:sp>
        <p:nvSpPr>
          <p:cNvPr id="6" name="Rectangle 5"/>
          <p:cNvSpPr/>
          <p:nvPr/>
        </p:nvSpPr>
        <p:spPr>
          <a:xfrm>
            <a:off x="739080" y="2532960"/>
            <a:ext cx="3220919"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6"/>
              </a:rPr>
              <a:t>Machine Learning Eng</a:t>
            </a:r>
            <a:r>
              <a:rPr lang="en-US" sz="1800" b="1" i="0" u="sng" strike="noStrike" kern="1200" spc="0">
                <a:ln>
                  <a:noFill/>
                </a:ln>
                <a:solidFill>
                  <a:srgbClr val="000000"/>
                </a:solidFill>
                <a:uFillTx/>
                <a:latin typeface="Helvetica Neue" pitchFamily="18"/>
                <a:ea typeface="Microsoft YaHei" pitchFamily="2"/>
                <a:cs typeface="Arial" pitchFamily="2"/>
              </a:rPr>
              <a:t>ineer</a:t>
            </a:r>
          </a:p>
        </p:txBody>
      </p:sp>
      <p:sp>
        <p:nvSpPr>
          <p:cNvPr id="7" name="Rectangle 6"/>
          <p:cNvSpPr/>
          <p:nvPr/>
        </p:nvSpPr>
        <p:spPr>
          <a:xfrm>
            <a:off x="700200" y="3066120"/>
            <a:ext cx="372240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7"/>
              </a:rPr>
              <a:t>Machine Intelligence Developer</a:t>
            </a:r>
          </a:p>
        </p:txBody>
      </p:sp>
      <p:sp>
        <p:nvSpPr>
          <p:cNvPr id="8" name="Rectangle 8"/>
          <p:cNvSpPr/>
          <p:nvPr/>
        </p:nvSpPr>
        <p:spPr>
          <a:xfrm>
            <a:off x="741960" y="3599279"/>
            <a:ext cx="17276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rPr>
              <a:t>Data Scientist</a:t>
            </a:r>
          </a:p>
        </p:txBody>
      </p:sp>
      <p:sp>
        <p:nvSpPr>
          <p:cNvPr id="9" name="Rectangle 9"/>
          <p:cNvSpPr/>
          <p:nvPr/>
        </p:nvSpPr>
        <p:spPr>
          <a:xfrm>
            <a:off x="663480" y="4132080"/>
            <a:ext cx="359604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8"/>
              </a:rPr>
              <a:t>AI/Machine Learning Manager</a:t>
            </a:r>
          </a:p>
        </p:txBody>
      </p:sp>
      <p:sp>
        <p:nvSpPr>
          <p:cNvPr id="10" name="Rectangle 10"/>
          <p:cNvSpPr/>
          <p:nvPr/>
        </p:nvSpPr>
        <p:spPr>
          <a:xfrm>
            <a:off x="665280" y="4745880"/>
            <a:ext cx="179928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sng" strike="noStrike" kern="1200" spc="0">
                <a:ln>
                  <a:noFill/>
                </a:ln>
                <a:solidFill>
                  <a:srgbClr val="000000"/>
                </a:solidFill>
                <a:uFillTx/>
                <a:latin typeface="Helvetica Neue" pitchFamily="18"/>
                <a:ea typeface="Microsoft YaHei" pitchFamily="2"/>
                <a:cs typeface="Arial" pitchFamily="2"/>
                <a:hlinkClick r:id="rId9"/>
              </a:rPr>
              <a:t>Data </a:t>
            </a:r>
            <a:r>
              <a:rPr lang="en-US" sz="1800" b="1" i="0" u="sng" strike="noStrike" kern="1200" spc="0">
                <a:ln>
                  <a:noFill/>
                </a:ln>
                <a:solidFill>
                  <a:srgbClr val="000000"/>
                </a:solidFill>
                <a:uFillTx/>
                <a:latin typeface="Helvetica Neue" pitchFamily="18"/>
                <a:ea typeface="Microsoft YaHei" pitchFamily="2"/>
                <a:cs typeface="Arial" pitchFamily="2"/>
              </a:rPr>
              <a:t>Architect</a:t>
            </a:r>
          </a:p>
        </p:txBody>
      </p:sp>
      <p:pic>
        <p:nvPicPr>
          <p:cNvPr id="11" name="Picture 2"/>
          <p:cNvPicPr>
            <a:picLocks noChangeAspect="1"/>
          </p:cNvPicPr>
          <p:nvPr/>
        </p:nvPicPr>
        <p:blipFill>
          <a:blip r:embed="rId10">
            <a:lum/>
            <a:alphaModFix/>
          </a:blip>
          <a:srcRect/>
          <a:stretch>
            <a:fillRect/>
          </a:stretch>
        </p:blipFill>
        <p:spPr>
          <a:xfrm>
            <a:off x="6110280" y="1118880"/>
            <a:ext cx="5914800" cy="56005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extBox 1"/>
          <p:cNvSpPr/>
          <p:nvPr/>
        </p:nvSpPr>
        <p:spPr>
          <a:xfrm>
            <a:off x="169200" y="146880"/>
            <a:ext cx="72583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Tools  used - Amazon Web Services, Python, Python packages to be used</a:t>
            </a:r>
          </a:p>
        </p:txBody>
      </p:sp>
      <p:pic>
        <p:nvPicPr>
          <p:cNvPr id="3" name="Picture 2"/>
          <p:cNvPicPr>
            <a:picLocks noChangeAspect="1"/>
          </p:cNvPicPr>
          <p:nvPr/>
        </p:nvPicPr>
        <p:blipFill>
          <a:blip r:embed="rId3">
            <a:lum/>
            <a:alphaModFix/>
          </a:blip>
          <a:srcRect/>
          <a:stretch>
            <a:fillRect/>
          </a:stretch>
        </p:blipFill>
        <p:spPr>
          <a:xfrm>
            <a:off x="4790160" y="2561399"/>
            <a:ext cx="7401600" cy="2992680"/>
          </a:xfrm>
          <a:prstGeom prst="rect">
            <a:avLst/>
          </a:prstGeom>
          <a:noFill/>
          <a:ln>
            <a:noFill/>
          </a:ln>
        </p:spPr>
      </p:pic>
      <p:pic>
        <p:nvPicPr>
          <p:cNvPr id="4" name="Picture 3"/>
          <p:cNvPicPr>
            <a:picLocks noChangeAspect="1"/>
          </p:cNvPicPr>
          <p:nvPr/>
        </p:nvPicPr>
        <p:blipFill>
          <a:blip r:embed="rId4">
            <a:lum/>
            <a:alphaModFix/>
          </a:blip>
          <a:srcRect/>
          <a:stretch>
            <a:fillRect/>
          </a:stretch>
        </p:blipFill>
        <p:spPr>
          <a:xfrm>
            <a:off x="0" y="516240"/>
            <a:ext cx="6086879" cy="1922040"/>
          </a:xfrm>
          <a:prstGeom prst="rect">
            <a:avLst/>
          </a:prstGeom>
          <a:noFill/>
          <a:ln>
            <a:noFill/>
          </a:ln>
        </p:spPr>
      </p:pic>
      <p:sp>
        <p:nvSpPr>
          <p:cNvPr id="5" name="Rectangle 4"/>
          <p:cNvSpPr/>
          <p:nvPr/>
        </p:nvSpPr>
        <p:spPr>
          <a:xfrm>
            <a:off x="7275600" y="6596280"/>
            <a:ext cx="5162760" cy="257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100" b="0" i="0" u="none" strike="noStrike" kern="1200" spc="0">
                <a:ln>
                  <a:noFill/>
                </a:ln>
                <a:solidFill>
                  <a:srgbClr val="000000"/>
                </a:solidFill>
                <a:latin typeface="Roboto" pitchFamily="18"/>
                <a:ea typeface="Microsoft YaHei" pitchFamily="2"/>
                <a:cs typeface="Arial" pitchFamily="2"/>
              </a:rPr>
              <a:t>**Remember: TensorFlow supports Python 3.5.x and 3.6.x on Windows.</a:t>
            </a:r>
          </a:p>
        </p:txBody>
      </p:sp>
      <p:sp>
        <p:nvSpPr>
          <p:cNvPr id="6" name="Rectangle 5"/>
          <p:cNvSpPr/>
          <p:nvPr/>
        </p:nvSpPr>
        <p:spPr>
          <a:xfrm>
            <a:off x="6498000" y="1154160"/>
            <a:ext cx="4746600" cy="917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Python 3.X</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PIP - </a:t>
            </a:r>
            <a:r>
              <a:rPr lang="en-US" sz="1800" b="0" i="0" u="none" strike="noStrike" kern="1200" spc="0">
                <a:ln>
                  <a:noFill/>
                </a:ln>
                <a:solidFill>
                  <a:srgbClr val="000000"/>
                </a:solidFill>
                <a:latin typeface="Calibri" pitchFamily="18"/>
                <a:ea typeface="Microsoft YaHei" pitchFamily="2"/>
                <a:cs typeface="Arial" pitchFamily="2"/>
                <a:hlinkClick r:id="rId5"/>
              </a:rPr>
              <a:t>https://www.lfd.uci.edu/~gohlke/pythonlibs</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Pip install joblib</a:t>
            </a:r>
          </a:p>
        </p:txBody>
      </p:sp>
      <p:sp>
        <p:nvSpPr>
          <p:cNvPr id="7" name="TextBox 6"/>
          <p:cNvSpPr/>
          <p:nvPr/>
        </p:nvSpPr>
        <p:spPr>
          <a:xfrm>
            <a:off x="417600" y="2686680"/>
            <a:ext cx="387180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Numpy+MKL,</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Scipy,</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Matplotlib,</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Pillow,</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Pandas,</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Scikit-learn,</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Scikit-image,</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TensorFlow,</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Keras,</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Hyperas,</a:t>
            </a:r>
          </a:p>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Joblib</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Rectangle 3"/>
          <p:cNvSpPr/>
          <p:nvPr/>
        </p:nvSpPr>
        <p:spPr>
          <a:xfrm>
            <a:off x="347400" y="160560"/>
            <a:ext cx="90514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Arial" pitchFamily="2"/>
              </a:rPr>
              <a:t>Python Hands on - Function, looping techniques, list comprehensions, Tools</a:t>
            </a:r>
          </a:p>
        </p:txBody>
      </p:sp>
      <p:sp>
        <p:nvSpPr>
          <p:cNvPr id="3" name="Rectangle 2"/>
          <p:cNvSpPr/>
          <p:nvPr/>
        </p:nvSpPr>
        <p:spPr>
          <a:xfrm>
            <a:off x="347400" y="904319"/>
            <a:ext cx="6095519" cy="82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600" b="0" i="0" u="none" strike="noStrike" kern="1200" spc="0">
                <a:ln>
                  <a:noFill/>
                </a:ln>
                <a:solidFill>
                  <a:srgbClr val="000000"/>
                </a:solidFill>
                <a:latin typeface="Arial" pitchFamily="34"/>
                <a:ea typeface="Microsoft YaHei" pitchFamily="2"/>
                <a:cs typeface="Arial" pitchFamily="2"/>
              </a:rPr>
              <a:t>def funct(arg_11, arg_2, ..., arg_n):</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print(“This is a function.”)</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return 1</a:t>
            </a:r>
          </a:p>
        </p:txBody>
      </p:sp>
      <p:sp>
        <p:nvSpPr>
          <p:cNvPr id="4" name="Rectangle 4"/>
          <p:cNvSpPr/>
          <p:nvPr/>
        </p:nvSpPr>
        <p:spPr>
          <a:xfrm>
            <a:off x="7415640" y="1314720"/>
            <a:ext cx="4420800" cy="5200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600" b="0" i="0" u="none" strike="noStrike" kern="1200" spc="0">
                <a:ln>
                  <a:noFill/>
                </a:ln>
                <a:solidFill>
                  <a:srgbClr val="000000"/>
                </a:solidFill>
                <a:latin typeface="Arial" pitchFamily="34"/>
                <a:ea typeface="Microsoft YaHei" pitchFamily="2"/>
                <a:cs typeface="Arial" pitchFamily="2"/>
              </a:rPr>
              <a:t>for j in range(10): print "Value number " + str(j) +" is "+value[j]</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for j in range(10,0,-2):</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x = x + j</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print x</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while (b &lt; a):</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print "b is less than a."</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b=b+1</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for j in range(0,10):</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while(k &lt; j):</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print "j = " + str(j) + " k = "+str(k)</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if (j == 1): break</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k=k+1</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print "j equals k or j equals 1"</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a = ["abc","def","ghi"]</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for x in a:</a:t>
            </a:r>
            <a:r>
              <a:rPr lang="en-US" sz="1600" b="0" i="0" u="none" strike="noStrike" kern="1200" spc="0">
                <a:ln>
                  <a:noFill/>
                </a:ln>
                <a:solidFill>
                  <a:srgbClr val="000000"/>
                </a:solidFill>
                <a:latin typeface="Calibri" pitchFamily="18"/>
                <a:ea typeface="Microsoft YaHei" pitchFamily="2"/>
                <a:cs typeface="Arial" pitchFamily="2"/>
              </a:rPr>
              <a:t/>
            </a:r>
            <a:br>
              <a:rPr lang="en-US" sz="1600" b="0" i="0" u="none" strike="noStrike" kern="1200" spc="0">
                <a:ln>
                  <a:noFill/>
                </a:ln>
                <a:solidFill>
                  <a:srgbClr val="000000"/>
                </a:solidFill>
                <a:latin typeface="Calibri" pitchFamily="18"/>
                <a:ea typeface="Microsoft YaHei" pitchFamily="2"/>
                <a:cs typeface="Arial" pitchFamily="2"/>
              </a:rPr>
            </a:br>
            <a:r>
              <a:rPr lang="en-US" sz="1600" b="0" i="0" u="none" strike="noStrike" kern="1200" spc="0">
                <a:ln>
                  <a:noFill/>
                </a:ln>
                <a:solidFill>
                  <a:srgbClr val="000000"/>
                </a:solidFill>
                <a:latin typeface="Arial" pitchFamily="34"/>
                <a:ea typeface="Microsoft YaHei" pitchFamily="2"/>
                <a:cs typeface="Arial" pitchFamily="2"/>
              </a:rPr>
              <a:t>   print x</a:t>
            </a:r>
          </a:p>
        </p:txBody>
      </p:sp>
      <p:sp>
        <p:nvSpPr>
          <p:cNvPr id="5" name="Rectangle 5"/>
          <p:cNvSpPr/>
          <p:nvPr/>
        </p:nvSpPr>
        <p:spPr>
          <a:xfrm>
            <a:off x="494280" y="2026079"/>
            <a:ext cx="6095519" cy="118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s = ["Lee", "Walsh", "Roberson"]</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s2 = ["Williams", "Redick", "Ewing", "Dockery"]</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s3 = [s, s2]</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print s3[1][2]</a:t>
            </a:r>
          </a:p>
        </p:txBody>
      </p:sp>
      <p:sp>
        <p:nvSpPr>
          <p:cNvPr id="6" name="Rectangle 6"/>
          <p:cNvSpPr/>
          <p:nvPr/>
        </p:nvSpPr>
        <p:spPr>
          <a:xfrm>
            <a:off x="494280" y="3226320"/>
            <a:ext cx="6095519"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a = zeros((3,5))</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a[1,2] = 8</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print a</a:t>
            </a:r>
          </a:p>
        </p:txBody>
      </p:sp>
      <p:sp>
        <p:nvSpPr>
          <p:cNvPr id="7" name="Rectangle 7"/>
          <p:cNvSpPr/>
          <p:nvPr/>
        </p:nvSpPr>
        <p:spPr>
          <a:xfrm>
            <a:off x="494280" y="4287960"/>
            <a:ext cx="609551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b = arange(25)</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b = reshape(b,5,5)</a:t>
            </a:r>
          </a:p>
        </p:txBody>
      </p:sp>
      <p:sp>
        <p:nvSpPr>
          <p:cNvPr id="8" name="Rectangle 8"/>
          <p:cNvSpPr/>
          <p:nvPr/>
        </p:nvSpPr>
        <p:spPr>
          <a:xfrm>
            <a:off x="494280" y="5026680"/>
            <a:ext cx="609551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Arial" pitchFamily="34"/>
                <a:ea typeface="Microsoft YaHei" pitchFamily="2"/>
                <a:cs typeface="Arial" pitchFamily="2"/>
              </a:rPr>
              <a:t>b=reshape(b,5,1)</a:t>
            </a:r>
            <a:r>
              <a:rPr lang="en-US" sz="1800" b="0" i="0" u="none" strike="noStrike" kern="1200" spc="0">
                <a:ln>
                  <a:noFill/>
                </a:ln>
                <a:solidFill>
                  <a:srgbClr val="000000"/>
                </a:solidFill>
                <a:latin typeface="Calibri" pitchFamily="18"/>
                <a:ea typeface="Microsoft YaHei" pitchFamily="2"/>
                <a:cs typeface="Arial" pitchFamily="2"/>
              </a:rPr>
              <a:t/>
            </a:r>
            <a:br>
              <a:rPr lang="en-US" sz="1800" b="0" i="0" u="none" strike="noStrike" kern="1200" spc="0">
                <a:ln>
                  <a:noFill/>
                </a:ln>
                <a:solidFill>
                  <a:srgbClr val="000000"/>
                </a:solidFill>
                <a:latin typeface="Calibri" pitchFamily="18"/>
                <a:ea typeface="Microsoft YaHei" pitchFamily="2"/>
                <a:cs typeface="Arial" pitchFamily="2"/>
              </a:rPr>
            </a:br>
            <a:r>
              <a:rPr lang="en-US" sz="1800" b="0" i="0" u="none" strike="noStrike" kern="1200" spc="0">
                <a:ln>
                  <a:noFill/>
                </a:ln>
                <a:solidFill>
                  <a:srgbClr val="000000"/>
                </a:solidFill>
                <a:latin typeface="Arial" pitchFamily="34"/>
                <a:ea typeface="Microsoft YaHei" pitchFamily="2"/>
                <a:cs typeface="Arial" pitchFamily="2"/>
              </a:rPr>
              <a:t>print concatenate((b,a),axis=1)</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1399</Words>
  <Application>Microsoft Office PowerPoint</Application>
  <PresentationFormat>On-screen Show (4:3)</PresentationFormat>
  <Paragraphs>223</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Default</vt:lpstr>
      <vt:lpstr>Default 1</vt:lpstr>
      <vt:lpstr>Day1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dc:title>
  <dc:creator>TechPC</dc:creator>
  <cp:lastModifiedBy>TechPC</cp:lastModifiedBy>
  <cp:revision>2</cp:revision>
  <dcterms:modified xsi:type="dcterms:W3CDTF">2018-06-07T01:37:48Z</dcterms:modified>
</cp:coreProperties>
</file>