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sldIdLst>
    <p:sldId id="256" r:id="rId2"/>
    <p:sldId id="257" r:id="rId3"/>
    <p:sldId id="258" r:id="rId4"/>
    <p:sldId id="259" r:id="rId5"/>
    <p:sldId id="260" r:id="rId6"/>
    <p:sldId id="266" r:id="rId7"/>
    <p:sldId id="261" r:id="rId8"/>
    <p:sldId id="267" r:id="rId9"/>
    <p:sldId id="270" r:id="rId10"/>
    <p:sldId id="265" r:id="rId11"/>
    <p:sldId id="262" r:id="rId12"/>
    <p:sldId id="263"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244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7264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1232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078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0027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2022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2720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129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614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153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253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0668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379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896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993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337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12/16/2021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7603761"/>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3993301"/>
            <a:ext cx="7524206" cy="201327"/>
          </a:xfrm>
        </p:spPr>
        <p:txBody>
          <a:bodyPr>
            <a:normAutofit fontScale="90000"/>
          </a:bodyPr>
          <a:lstStyle/>
          <a:p>
            <a:r>
              <a:rPr lang="en-US" sz="8800" b="1" dirty="0" smtClean="0">
                <a:solidFill>
                  <a:schemeClr val="accent2">
                    <a:lumMod val="75000"/>
                  </a:schemeClr>
                </a:solidFill>
              </a:rPr>
              <a:t> WELCOME</a:t>
            </a:r>
            <a:r>
              <a:rPr lang="en-US" dirty="0" smtClean="0">
                <a:solidFill>
                  <a:schemeClr val="accent2">
                    <a:lumMod val="75000"/>
                  </a:schemeClr>
                </a:solidFill>
              </a:rPr>
              <a:t/>
            </a:r>
            <a:br>
              <a:rPr lang="en-US" dirty="0" smtClean="0">
                <a:solidFill>
                  <a:schemeClr val="accent2">
                    <a:lumMod val="75000"/>
                  </a:schemeClr>
                </a:solidFill>
              </a:rPr>
            </a:br>
            <a:endParaRPr lang="en-IN" dirty="0">
              <a:solidFill>
                <a:schemeClr val="accent2">
                  <a:lumMod val="75000"/>
                </a:schemeClr>
              </a:solidFill>
            </a:endParaRPr>
          </a:p>
        </p:txBody>
      </p:sp>
      <p:sp>
        <p:nvSpPr>
          <p:cNvPr id="3" name="AutoShape 2" descr="Sree Vidyanikethan Engineering College - Home | Facebook"/>
          <p:cNvSpPr>
            <a:spLocks noChangeAspect="1" noChangeArrowheads="1"/>
          </p:cNvSpPr>
          <p:nvPr/>
        </p:nvSpPr>
        <p:spPr bwMode="auto">
          <a:xfrm>
            <a:off x="155575" y="-144463"/>
            <a:ext cx="123779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Sree Vidyanikethan Engineering College - Home | Facebook"/>
          <p:cNvSpPr>
            <a:spLocks noChangeAspect="1" noChangeArrowheads="1"/>
          </p:cNvSpPr>
          <p:nvPr/>
        </p:nvSpPr>
        <p:spPr bwMode="auto">
          <a:xfrm>
            <a:off x="155574" y="653143"/>
            <a:ext cx="4137751" cy="33401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Sree Vidyanikethan Engineering College Tirupati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566" y="1018903"/>
            <a:ext cx="4046129" cy="297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030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ing Workday&amp;#39;s Architecture. By James Pasley, (Fellow) Software… | by  Workday Technology | Workday Technology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28"/>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14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950" y="200026"/>
            <a:ext cx="11098530" cy="5109091"/>
          </a:xfrm>
          <a:prstGeom prst="rect">
            <a:avLst/>
          </a:prstGeom>
        </p:spPr>
        <p:txBody>
          <a:bodyPr wrap="square">
            <a:spAutoFit/>
          </a:bodyPr>
          <a:lstStyle/>
          <a:p>
            <a:r>
              <a:rPr lang="en-US" sz="2800" dirty="0">
                <a:solidFill>
                  <a:srgbClr val="002060"/>
                </a:solidFill>
                <a:latin typeface="Open Sans"/>
              </a:rPr>
              <a:t>Workday </a:t>
            </a:r>
            <a:r>
              <a:rPr lang="en-US" sz="2800" dirty="0" smtClean="0">
                <a:solidFill>
                  <a:srgbClr val="002060"/>
                </a:solidFill>
                <a:latin typeface="Open Sans"/>
              </a:rPr>
              <a:t>Architecture </a:t>
            </a:r>
            <a:r>
              <a:rPr lang="en-US" dirty="0" smtClean="0">
                <a:solidFill>
                  <a:srgbClr val="333333"/>
                </a:solidFill>
                <a:latin typeface="Open Sans"/>
              </a:rPr>
              <a:t>:</a:t>
            </a:r>
          </a:p>
          <a:p>
            <a:endParaRPr lang="en-US" dirty="0">
              <a:solidFill>
                <a:srgbClr val="333333"/>
              </a:solidFill>
              <a:latin typeface="Open Sans"/>
            </a:endParaRPr>
          </a:p>
          <a:p>
            <a:pPr algn="just"/>
            <a:r>
              <a:rPr lang="en-US" sz="2000" dirty="0">
                <a:solidFill>
                  <a:srgbClr val="333333"/>
                </a:solidFill>
                <a:latin typeface="Open Sans"/>
              </a:rPr>
              <a:t>Workday applications are designed and developed with an architecture that follows a highly object-oriented structure. The flexible architecture of Workday facilitates the continuous and non-disruptive evolution of technology</a:t>
            </a:r>
            <a:r>
              <a:rPr lang="en-US" sz="2000" dirty="0" smtClean="0">
                <a:solidFill>
                  <a:srgbClr val="333333"/>
                </a:solidFill>
                <a:latin typeface="Open Sans"/>
              </a:rPr>
              <a:t>.</a:t>
            </a:r>
          </a:p>
          <a:p>
            <a:pPr algn="just"/>
            <a:endParaRPr lang="en-US" sz="2000" dirty="0" smtClean="0">
              <a:solidFill>
                <a:srgbClr val="333333"/>
              </a:solidFill>
              <a:latin typeface="Open Sans"/>
            </a:endParaRPr>
          </a:p>
          <a:p>
            <a:pPr algn="just"/>
            <a:r>
              <a:rPr lang="en-US" sz="2000" dirty="0" smtClean="0">
                <a:solidFill>
                  <a:srgbClr val="333333"/>
                </a:solidFill>
                <a:latin typeface="Open Sans"/>
              </a:rPr>
              <a:t>Let </a:t>
            </a:r>
            <a:r>
              <a:rPr lang="en-US" sz="2000" dirty="0">
                <a:solidFill>
                  <a:srgbClr val="333333"/>
                </a:solidFill>
                <a:latin typeface="Open Sans"/>
              </a:rPr>
              <a:t>us have a quick review of the architecture of Workday</a:t>
            </a:r>
            <a:r>
              <a:rPr lang="en-US" sz="2000" dirty="0" smtClean="0">
                <a:solidFill>
                  <a:srgbClr val="333333"/>
                </a:solidFill>
                <a:latin typeface="Open Sans"/>
              </a:rPr>
              <a:t>.</a:t>
            </a:r>
          </a:p>
          <a:p>
            <a:endParaRPr lang="en-US" sz="2000" dirty="0">
              <a:solidFill>
                <a:srgbClr val="333333"/>
              </a:solidFill>
              <a:latin typeface="Open Sans"/>
            </a:endParaRPr>
          </a:p>
          <a:p>
            <a:r>
              <a:rPr lang="en-US" sz="2000" dirty="0">
                <a:solidFill>
                  <a:srgbClr val="333333"/>
                </a:solidFill>
                <a:latin typeface="Open Sans"/>
              </a:rPr>
              <a:t>The architecture of workday includes the following main components</a:t>
            </a:r>
            <a:r>
              <a:rPr lang="en-US" sz="2000" dirty="0" smtClean="0">
                <a:solidFill>
                  <a:srgbClr val="333333"/>
                </a:solidFill>
                <a:latin typeface="Open Sans"/>
              </a:rPr>
              <a:t>.</a:t>
            </a:r>
          </a:p>
          <a:p>
            <a:r>
              <a:rPr lang="en-US" sz="2000" dirty="0">
                <a:solidFill>
                  <a:srgbClr val="333333"/>
                </a:solidFill>
                <a:latin typeface="Open Sans"/>
              </a:rPr>
              <a:t/>
            </a:r>
            <a:br>
              <a:rPr lang="en-US" sz="2000" dirty="0">
                <a:solidFill>
                  <a:srgbClr val="333333"/>
                </a:solidFill>
                <a:latin typeface="Open Sans"/>
              </a:rPr>
            </a:br>
            <a:r>
              <a:rPr lang="en-US" sz="2000" dirty="0">
                <a:solidFill>
                  <a:srgbClr val="333333"/>
                </a:solidFill>
                <a:latin typeface="Open Sans"/>
              </a:rPr>
              <a:t>1.UI server</a:t>
            </a:r>
            <a:br>
              <a:rPr lang="en-US" sz="2000" dirty="0">
                <a:solidFill>
                  <a:srgbClr val="333333"/>
                </a:solidFill>
                <a:latin typeface="Open Sans"/>
              </a:rPr>
            </a:br>
            <a:r>
              <a:rPr lang="en-US" sz="2000" dirty="0">
                <a:solidFill>
                  <a:srgbClr val="333333"/>
                </a:solidFill>
                <a:latin typeface="Open Sans"/>
              </a:rPr>
              <a:t>2.Object Management Server</a:t>
            </a:r>
            <a:br>
              <a:rPr lang="en-US" sz="2000" dirty="0">
                <a:solidFill>
                  <a:srgbClr val="333333"/>
                </a:solidFill>
                <a:latin typeface="Open Sans"/>
              </a:rPr>
            </a:br>
            <a:r>
              <a:rPr lang="en-US" sz="2000" dirty="0">
                <a:solidFill>
                  <a:srgbClr val="333333"/>
                </a:solidFill>
                <a:latin typeface="Open Sans"/>
              </a:rPr>
              <a:t>3.Integration Server</a:t>
            </a:r>
            <a:br>
              <a:rPr lang="en-US" sz="2000" dirty="0">
                <a:solidFill>
                  <a:srgbClr val="333333"/>
                </a:solidFill>
                <a:latin typeface="Open Sans"/>
              </a:rPr>
            </a:br>
            <a:r>
              <a:rPr lang="en-US" sz="2000" dirty="0">
                <a:solidFill>
                  <a:srgbClr val="333333"/>
                </a:solidFill>
                <a:latin typeface="Open Sans"/>
              </a:rPr>
              <a:t>4.Persistent </a:t>
            </a:r>
            <a:r>
              <a:rPr lang="en-US" sz="2000" dirty="0" smtClean="0">
                <a:solidFill>
                  <a:srgbClr val="333333"/>
                </a:solidFill>
                <a:latin typeface="Open Sans"/>
              </a:rPr>
              <a:t>store</a:t>
            </a:r>
          </a:p>
          <a:p>
            <a:endParaRPr lang="en-US" sz="2000" dirty="0">
              <a:solidFill>
                <a:srgbClr val="333333"/>
              </a:solidFill>
              <a:latin typeface="Open Sans"/>
            </a:endParaRPr>
          </a:p>
          <a:p>
            <a:r>
              <a:rPr lang="en-US" sz="2000" dirty="0">
                <a:solidFill>
                  <a:srgbClr val="333333"/>
                </a:solidFill>
                <a:latin typeface="Open Sans"/>
              </a:rPr>
              <a:t>Let us gain some understanding of each component.</a:t>
            </a:r>
            <a:endParaRPr lang="en-US" sz="2000" b="0" i="0" dirty="0">
              <a:solidFill>
                <a:srgbClr val="333333"/>
              </a:solidFill>
              <a:effectLst/>
              <a:latin typeface="Open Sans"/>
            </a:endParaRPr>
          </a:p>
        </p:txBody>
      </p:sp>
    </p:spTree>
    <p:extLst>
      <p:ext uri="{BB962C8B-B14F-4D97-AF65-F5344CB8AC3E}">
        <p14:creationId xmlns:p14="http://schemas.microsoft.com/office/powerpoint/2010/main" val="795970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325" y="161925"/>
            <a:ext cx="9925050" cy="6740307"/>
          </a:xfrm>
          <a:prstGeom prst="rect">
            <a:avLst/>
          </a:prstGeom>
        </p:spPr>
        <p:txBody>
          <a:bodyPr wrap="square">
            <a:spAutoFit/>
          </a:bodyPr>
          <a:lstStyle/>
          <a:p>
            <a:pPr marL="342900" indent="-342900" algn="just">
              <a:buAutoNum type="arabicPeriod"/>
            </a:pPr>
            <a:r>
              <a:rPr lang="en-US" b="1" dirty="0" smtClean="0">
                <a:solidFill>
                  <a:srgbClr val="333333"/>
                </a:solidFill>
                <a:latin typeface="Open Sans"/>
              </a:rPr>
              <a:t>UI </a:t>
            </a:r>
            <a:r>
              <a:rPr lang="en-US" b="1" dirty="0">
                <a:solidFill>
                  <a:srgbClr val="333333"/>
                </a:solidFill>
                <a:latin typeface="Open Sans"/>
              </a:rPr>
              <a:t>Server</a:t>
            </a:r>
            <a:r>
              <a:rPr lang="en-US" dirty="0">
                <a:solidFill>
                  <a:srgbClr val="333333"/>
                </a:solidFill>
                <a:latin typeface="Open Sans"/>
              </a:rPr>
              <a:t>: </a:t>
            </a:r>
            <a:r>
              <a:rPr lang="en-US" dirty="0"/>
              <a:t>The UI server is </a:t>
            </a:r>
            <a:r>
              <a:rPr lang="en-US" b="1" dirty="0"/>
              <a:t>a process that provides communication services between event consoles and the event server</a:t>
            </a:r>
            <a:r>
              <a:rPr lang="en-US" dirty="0"/>
              <a:t>, and between event consoles and the event database. It communicates with the dispatch engine when it needs contact with the event server</a:t>
            </a:r>
            <a:r>
              <a:rPr lang="en-US" dirty="0" smtClean="0"/>
              <a:t>.</a:t>
            </a:r>
          </a:p>
          <a:p>
            <a:pPr marL="342900" indent="-342900" algn="just">
              <a:buAutoNum type="arabicPeriod"/>
            </a:pPr>
            <a:r>
              <a:rPr lang="en-US" dirty="0" smtClean="0">
                <a:solidFill>
                  <a:srgbClr val="333333"/>
                </a:solidFill>
                <a:latin typeface="Open Sans"/>
              </a:rPr>
              <a:t>The </a:t>
            </a:r>
            <a:r>
              <a:rPr lang="en-US" dirty="0">
                <a:solidFill>
                  <a:srgbClr val="333333"/>
                </a:solidFill>
                <a:latin typeface="Open Sans"/>
              </a:rPr>
              <a:t>UI Server is flexible in providing the following aspects</a:t>
            </a:r>
            <a:r>
              <a:rPr lang="en-US" dirty="0" smtClean="0">
                <a:solidFill>
                  <a:srgbClr val="333333"/>
                </a:solidFill>
                <a:latin typeface="Open Sans"/>
              </a:rPr>
              <a:t>. </a:t>
            </a:r>
          </a:p>
          <a:p>
            <a:r>
              <a:rPr lang="en-US" dirty="0">
                <a:solidFill>
                  <a:srgbClr val="333333"/>
                </a:solidFill>
                <a:latin typeface="Open Sans"/>
              </a:rPr>
              <a:t> </a:t>
            </a:r>
            <a:r>
              <a:rPr lang="en-US" dirty="0" smtClean="0">
                <a:solidFill>
                  <a:srgbClr val="333333"/>
                </a:solidFill>
                <a:latin typeface="Open Sans"/>
              </a:rPr>
              <a:t>                    Flash/flex </a:t>
            </a:r>
            <a:r>
              <a:rPr lang="en-US" dirty="0">
                <a:solidFill>
                  <a:srgbClr val="333333"/>
                </a:solidFill>
                <a:latin typeface="Open Sans"/>
              </a:rPr>
              <a:t>based</a:t>
            </a:r>
          </a:p>
          <a:p>
            <a:r>
              <a:rPr lang="en-US" dirty="0" smtClean="0">
                <a:solidFill>
                  <a:srgbClr val="333333"/>
                </a:solidFill>
                <a:latin typeface="Open Sans"/>
              </a:rPr>
              <a:t>                     Wide </a:t>
            </a:r>
            <a:r>
              <a:rPr lang="en-US" dirty="0">
                <a:solidFill>
                  <a:srgbClr val="333333"/>
                </a:solidFill>
                <a:latin typeface="Open Sans"/>
              </a:rPr>
              <a:t>browser support</a:t>
            </a:r>
          </a:p>
          <a:p>
            <a:r>
              <a:rPr lang="en-US" dirty="0" smtClean="0">
                <a:solidFill>
                  <a:srgbClr val="333333"/>
                </a:solidFill>
                <a:latin typeface="Open Sans"/>
              </a:rPr>
              <a:t>                     Mobile </a:t>
            </a:r>
            <a:r>
              <a:rPr lang="en-US" dirty="0">
                <a:solidFill>
                  <a:srgbClr val="333333"/>
                </a:solidFill>
                <a:latin typeface="Open Sans"/>
              </a:rPr>
              <a:t>HTML</a:t>
            </a:r>
          </a:p>
          <a:p>
            <a:r>
              <a:rPr lang="en-US" dirty="0" smtClean="0">
                <a:solidFill>
                  <a:srgbClr val="333333"/>
                </a:solidFill>
                <a:latin typeface="Open Sans"/>
              </a:rPr>
              <a:t>                     The </a:t>
            </a:r>
            <a:r>
              <a:rPr lang="en-US" dirty="0">
                <a:solidFill>
                  <a:srgbClr val="333333"/>
                </a:solidFill>
                <a:latin typeface="Open Sans"/>
              </a:rPr>
              <a:t>entry point for end-users</a:t>
            </a:r>
          </a:p>
          <a:p>
            <a:r>
              <a:rPr lang="en-US" dirty="0" smtClean="0">
                <a:solidFill>
                  <a:srgbClr val="333333"/>
                </a:solidFill>
                <a:latin typeface="Open Sans"/>
              </a:rPr>
              <a:t>                     PDF </a:t>
            </a:r>
            <a:r>
              <a:rPr lang="en-US" dirty="0">
                <a:solidFill>
                  <a:srgbClr val="333333"/>
                </a:solidFill>
                <a:latin typeface="Open Sans"/>
              </a:rPr>
              <a:t>export</a:t>
            </a:r>
          </a:p>
          <a:p>
            <a:r>
              <a:rPr lang="en-US" dirty="0" smtClean="0">
                <a:solidFill>
                  <a:srgbClr val="333333"/>
                </a:solidFill>
                <a:latin typeface="Open Sans"/>
              </a:rPr>
              <a:t>                     Excel export</a:t>
            </a:r>
          </a:p>
          <a:p>
            <a:pPr>
              <a:buFont typeface="Arial" panose="020B0604020202020204" pitchFamily="34" charset="0"/>
              <a:buChar char="•"/>
            </a:pPr>
            <a:endParaRPr lang="en-US" dirty="0">
              <a:solidFill>
                <a:srgbClr val="333333"/>
              </a:solidFill>
              <a:latin typeface="Open Sans"/>
            </a:endParaRPr>
          </a:p>
          <a:p>
            <a:pPr algn="just"/>
            <a:r>
              <a:rPr lang="en-US" b="1" dirty="0" smtClean="0"/>
              <a:t>2. Object </a:t>
            </a:r>
            <a:r>
              <a:rPr lang="en-US" b="1" dirty="0"/>
              <a:t>Management Server:</a:t>
            </a:r>
            <a:r>
              <a:rPr lang="en-US" dirty="0"/>
              <a:t> The Object Management server is the central processing engine in workday architecture. The object management server is responsible for handling the services UI, and data requests usually come from UI server and integration servers. </a:t>
            </a:r>
            <a:endParaRPr lang="en-US" dirty="0" smtClean="0"/>
          </a:p>
          <a:p>
            <a:pPr algn="just">
              <a:buFont typeface="Arial" panose="020B0604020202020204" pitchFamily="34" charset="0"/>
              <a:buChar char="•"/>
            </a:pPr>
            <a:endParaRPr lang="en-US" dirty="0">
              <a:solidFill>
                <a:srgbClr val="333333"/>
              </a:solidFill>
              <a:latin typeface="Open Sans"/>
            </a:endParaRPr>
          </a:p>
          <a:p>
            <a:pPr algn="just"/>
            <a:r>
              <a:rPr lang="en-US" b="1" dirty="0"/>
              <a:t>3</a:t>
            </a:r>
            <a:r>
              <a:rPr lang="en-US" b="1" dirty="0" smtClean="0"/>
              <a:t>. Integration </a:t>
            </a:r>
            <a:r>
              <a:rPr lang="en-US" b="1" dirty="0"/>
              <a:t>server</a:t>
            </a:r>
            <a:r>
              <a:rPr lang="en-US" dirty="0"/>
              <a:t>: Workday is designed as a web service platform that is heavily into SOAP (Simple Object Access Protocol). </a:t>
            </a:r>
            <a:endParaRPr lang="en-US" dirty="0" smtClean="0"/>
          </a:p>
          <a:p>
            <a:pPr algn="just"/>
            <a:endParaRPr lang="en-US" dirty="0" smtClean="0"/>
          </a:p>
          <a:p>
            <a:pPr algn="just"/>
            <a:r>
              <a:rPr lang="en-US" b="1" dirty="0" smtClean="0"/>
              <a:t>4. Persistent </a:t>
            </a:r>
            <a:r>
              <a:rPr lang="en-US" b="1" dirty="0"/>
              <a:t>store:</a:t>
            </a:r>
            <a:r>
              <a:rPr lang="en-US" dirty="0"/>
              <a:t> All the available data or changes and modifications will be captured in the database. The persistent store is responsible for data backups and data replications</a:t>
            </a:r>
            <a:r>
              <a:rPr lang="en-US" dirty="0" smtClean="0"/>
              <a:t>.</a:t>
            </a:r>
          </a:p>
          <a:p>
            <a:endParaRPr lang="en-US" dirty="0" smtClean="0">
              <a:solidFill>
                <a:srgbClr val="333333"/>
              </a:solidFill>
              <a:latin typeface="Open Sans"/>
            </a:endParaRPr>
          </a:p>
          <a:p>
            <a:pPr>
              <a:buFont typeface="Arial" panose="020B0604020202020204" pitchFamily="34" charset="0"/>
              <a:buChar char="•"/>
            </a:pPr>
            <a:endParaRPr lang="en-US" b="0" i="0" dirty="0">
              <a:solidFill>
                <a:srgbClr val="333333"/>
              </a:solidFill>
              <a:effectLst/>
              <a:latin typeface="Open Sans"/>
            </a:endParaRPr>
          </a:p>
          <a:p>
            <a:pPr>
              <a:buFont typeface="Arial" panose="020B0604020202020204" pitchFamily="34" charset="0"/>
              <a:buChar char="•"/>
            </a:pPr>
            <a:endParaRPr lang="en-US" b="0" i="0" dirty="0">
              <a:solidFill>
                <a:srgbClr val="333333"/>
              </a:solidFill>
              <a:effectLst/>
              <a:latin typeface="Open Sans"/>
            </a:endParaRPr>
          </a:p>
        </p:txBody>
      </p:sp>
    </p:spTree>
    <p:extLst>
      <p:ext uri="{BB962C8B-B14F-4D97-AF65-F5344CB8AC3E}">
        <p14:creationId xmlns:p14="http://schemas.microsoft.com/office/powerpoint/2010/main" val="1642171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2777" y="1158240"/>
            <a:ext cx="9196252" cy="646331"/>
          </a:xfrm>
          <a:prstGeom prst="rect">
            <a:avLst/>
          </a:prstGeom>
        </p:spPr>
        <p:txBody>
          <a:bodyPr wrap="square">
            <a:spAutoFit/>
          </a:bodyPr>
          <a:lstStyle/>
          <a:p>
            <a:pPr algn="just"/>
            <a:r>
              <a:rPr lang="en-US" dirty="0" smtClean="0">
                <a:solidFill>
                  <a:srgbClr val="202124"/>
                </a:solidFill>
                <a:latin typeface="arial" panose="020B0604020202020204" pitchFamily="34" charset="0"/>
              </a:rPr>
              <a:t> A </a:t>
            </a:r>
            <a:r>
              <a:rPr lang="en-US" dirty="0">
                <a:solidFill>
                  <a:srgbClr val="202124"/>
                </a:solidFill>
                <a:latin typeface="arial" panose="020B0604020202020204" pitchFamily="34" charset="0"/>
              </a:rPr>
              <a:t>log book is a </a:t>
            </a:r>
            <a:r>
              <a:rPr lang="en-US" b="1" dirty="0">
                <a:solidFill>
                  <a:srgbClr val="202124"/>
                </a:solidFill>
                <a:latin typeface="arial" panose="020B0604020202020204" pitchFamily="34" charset="0"/>
              </a:rPr>
              <a:t>book in which someone records details and events relating </a:t>
            </a:r>
            <a:r>
              <a:rPr lang="en-US" b="1" dirty="0" smtClean="0">
                <a:solidFill>
                  <a:srgbClr val="202124"/>
                </a:solidFill>
                <a:latin typeface="arial" panose="020B0604020202020204" pitchFamily="34" charset="0"/>
              </a:rPr>
              <a:t> to something</a:t>
            </a:r>
            <a:r>
              <a:rPr lang="en-US" dirty="0">
                <a:solidFill>
                  <a:srgbClr val="202124"/>
                </a:solidFill>
                <a:latin typeface="arial" panose="020B0604020202020204" pitchFamily="34" charset="0"/>
              </a:rPr>
              <a:t> </a:t>
            </a:r>
            <a:r>
              <a:rPr lang="en-US" dirty="0" smtClean="0">
                <a:solidFill>
                  <a:srgbClr val="202124"/>
                </a:solidFill>
                <a:latin typeface="arial" panose="020B0604020202020204" pitchFamily="34" charset="0"/>
              </a:rPr>
              <a:t>.  </a:t>
            </a:r>
            <a:endParaRPr lang="en-IN" dirty="0"/>
          </a:p>
        </p:txBody>
      </p:sp>
      <p:sp>
        <p:nvSpPr>
          <p:cNvPr id="3" name="Rectangle 2"/>
          <p:cNvSpPr/>
          <p:nvPr/>
        </p:nvSpPr>
        <p:spPr>
          <a:xfrm>
            <a:off x="557349" y="574766"/>
            <a:ext cx="6676142" cy="523220"/>
          </a:xfrm>
          <a:prstGeom prst="rect">
            <a:avLst/>
          </a:prstGeom>
        </p:spPr>
        <p:txBody>
          <a:bodyPr wrap="square">
            <a:spAutoFit/>
          </a:bodyPr>
          <a:lstStyle/>
          <a:p>
            <a:r>
              <a:rPr lang="en-US" dirty="0" smtClean="0">
                <a:solidFill>
                  <a:schemeClr val="accent5"/>
                </a:solidFill>
                <a:latin typeface="arial" panose="020B0604020202020204" pitchFamily="34" charset="0"/>
              </a:rPr>
              <a:t>  </a:t>
            </a:r>
            <a:r>
              <a:rPr lang="en-US" sz="2800" dirty="0" smtClean="0">
                <a:solidFill>
                  <a:schemeClr val="accent5"/>
                </a:solidFill>
                <a:latin typeface="arial" panose="020B0604020202020204" pitchFamily="34" charset="0"/>
              </a:rPr>
              <a:t>What </a:t>
            </a:r>
            <a:r>
              <a:rPr lang="en-US" sz="2800" dirty="0">
                <a:solidFill>
                  <a:schemeClr val="accent5"/>
                </a:solidFill>
                <a:latin typeface="arial" panose="020B0604020202020204" pitchFamily="34" charset="0"/>
              </a:rPr>
              <a:t>is the log </a:t>
            </a:r>
            <a:r>
              <a:rPr lang="en-US" sz="2800" dirty="0" smtClean="0">
                <a:solidFill>
                  <a:schemeClr val="accent5"/>
                </a:solidFill>
                <a:latin typeface="arial" panose="020B0604020202020204" pitchFamily="34" charset="0"/>
              </a:rPr>
              <a:t>book ?</a:t>
            </a:r>
            <a:endParaRPr lang="en-IN" sz="2800" dirty="0">
              <a:solidFill>
                <a:schemeClr val="accent5"/>
              </a:solidFill>
            </a:endParaRPr>
          </a:p>
        </p:txBody>
      </p:sp>
      <p:sp>
        <p:nvSpPr>
          <p:cNvPr id="4" name="Rectangle 3"/>
          <p:cNvSpPr/>
          <p:nvPr/>
        </p:nvSpPr>
        <p:spPr>
          <a:xfrm>
            <a:off x="714103" y="1864825"/>
            <a:ext cx="8255725" cy="1077218"/>
          </a:xfrm>
          <a:prstGeom prst="rect">
            <a:avLst/>
          </a:prstGeom>
        </p:spPr>
        <p:txBody>
          <a:bodyPr wrap="square">
            <a:spAutoFit/>
          </a:bodyPr>
          <a:lstStyle/>
          <a:p>
            <a:r>
              <a:rPr lang="en-US" sz="2800" dirty="0">
                <a:solidFill>
                  <a:schemeClr val="accent5"/>
                </a:solidFill>
                <a:latin typeface="arial" panose="020B0604020202020204" pitchFamily="34" charset="0"/>
              </a:rPr>
              <a:t>What is server </a:t>
            </a:r>
            <a:r>
              <a:rPr lang="en-US" sz="2400" dirty="0">
                <a:solidFill>
                  <a:schemeClr val="accent5"/>
                </a:solidFill>
                <a:latin typeface="arial" panose="020B0604020202020204" pitchFamily="34" charset="0"/>
              </a:rPr>
              <a:t>?</a:t>
            </a:r>
          </a:p>
          <a:p>
            <a:r>
              <a:rPr lang="en-US" dirty="0"/>
              <a:t/>
            </a:r>
            <a:br>
              <a:rPr lang="en-US" dirty="0"/>
            </a:br>
            <a:r>
              <a:rPr lang="en-US" dirty="0" smtClean="0"/>
              <a:t>.</a:t>
            </a:r>
            <a:endParaRPr lang="en-IN" dirty="0"/>
          </a:p>
        </p:txBody>
      </p:sp>
      <p:sp>
        <p:nvSpPr>
          <p:cNvPr id="5" name="Rectangle 4"/>
          <p:cNvSpPr/>
          <p:nvPr/>
        </p:nvSpPr>
        <p:spPr>
          <a:xfrm>
            <a:off x="1062445" y="2571410"/>
            <a:ext cx="9126583" cy="707886"/>
          </a:xfrm>
          <a:prstGeom prst="rect">
            <a:avLst/>
          </a:prstGeom>
        </p:spPr>
        <p:txBody>
          <a:bodyPr wrap="square">
            <a:spAutoFit/>
          </a:bodyPr>
          <a:lstStyle/>
          <a:p>
            <a:pPr algn="just"/>
            <a:r>
              <a:rPr lang="en-US" sz="2000" dirty="0">
                <a:solidFill>
                  <a:schemeClr val="tx1">
                    <a:lumMod val="95000"/>
                    <a:lumOff val="5000"/>
                  </a:schemeClr>
                </a:solidFill>
                <a:latin typeface="arial" panose="020B0604020202020204" pitchFamily="34" charset="0"/>
              </a:rPr>
              <a:t>A </a:t>
            </a:r>
            <a:r>
              <a:rPr lang="en-US" sz="2000" b="1" dirty="0">
                <a:solidFill>
                  <a:schemeClr val="tx1">
                    <a:lumMod val="95000"/>
                    <a:lumOff val="5000"/>
                  </a:schemeClr>
                </a:solidFill>
                <a:latin typeface="arial" panose="020B0604020202020204" pitchFamily="34" charset="0"/>
              </a:rPr>
              <a:t>server</a:t>
            </a:r>
            <a:r>
              <a:rPr lang="en-US" sz="2000" dirty="0">
                <a:solidFill>
                  <a:schemeClr val="tx1">
                    <a:lumMod val="95000"/>
                    <a:lumOff val="5000"/>
                  </a:schemeClr>
                </a:solidFill>
                <a:latin typeface="arial" panose="020B0604020202020204" pitchFamily="34" charset="0"/>
              </a:rPr>
              <a:t> is a computer program or device that provides a service to another computer program and its user, also known as the client</a:t>
            </a:r>
            <a:r>
              <a:rPr lang="en-US" dirty="0" smtClean="0">
                <a:solidFill>
                  <a:schemeClr val="tx1">
                    <a:lumMod val="95000"/>
                    <a:lumOff val="5000"/>
                  </a:schemeClr>
                </a:solidFill>
                <a:latin typeface="arial" panose="020B0604020202020204" pitchFamily="34" charset="0"/>
              </a:rPr>
              <a:t>.</a:t>
            </a:r>
          </a:p>
        </p:txBody>
      </p:sp>
      <p:sp>
        <p:nvSpPr>
          <p:cNvPr id="6" name="Rectangle 5"/>
          <p:cNvSpPr/>
          <p:nvPr/>
        </p:nvSpPr>
        <p:spPr>
          <a:xfrm>
            <a:off x="714102" y="3524216"/>
            <a:ext cx="9474925" cy="1138773"/>
          </a:xfrm>
          <a:prstGeom prst="rect">
            <a:avLst/>
          </a:prstGeom>
        </p:spPr>
        <p:txBody>
          <a:bodyPr wrap="square">
            <a:spAutoFit/>
          </a:bodyPr>
          <a:lstStyle/>
          <a:p>
            <a:pPr algn="just"/>
            <a:r>
              <a:rPr lang="en-IN" sz="2400" dirty="0">
                <a:solidFill>
                  <a:schemeClr val="accent5"/>
                </a:solidFill>
                <a:latin typeface="erdana"/>
              </a:rPr>
              <a:t>What is </a:t>
            </a:r>
            <a:r>
              <a:rPr lang="en-IN" sz="2400" dirty="0" smtClean="0">
                <a:solidFill>
                  <a:schemeClr val="accent5"/>
                </a:solidFill>
                <a:latin typeface="erdana"/>
              </a:rPr>
              <a:t>Database ?</a:t>
            </a:r>
          </a:p>
          <a:p>
            <a:pPr algn="just"/>
            <a:r>
              <a:rPr lang="en-US" sz="2400" b="0" i="0" dirty="0">
                <a:solidFill>
                  <a:schemeClr val="accent5"/>
                </a:solidFill>
                <a:effectLst/>
                <a:latin typeface="erdana"/>
              </a:rPr>
              <a:t> </a:t>
            </a:r>
            <a:r>
              <a:rPr lang="en-US" sz="2400" b="0" i="0" dirty="0" smtClean="0">
                <a:solidFill>
                  <a:schemeClr val="accent5"/>
                </a:solidFill>
                <a:effectLst/>
                <a:latin typeface="erdana"/>
              </a:rPr>
              <a:t>    </a:t>
            </a:r>
            <a:r>
              <a:rPr lang="en-US" sz="2000" b="0" i="0" dirty="0" smtClean="0">
                <a:solidFill>
                  <a:schemeClr val="tx1">
                    <a:lumMod val="75000"/>
                    <a:lumOff val="25000"/>
                  </a:schemeClr>
                </a:solidFill>
                <a:effectLst/>
                <a:latin typeface="erdana"/>
              </a:rPr>
              <a:t>A database is an organized collection of data , so that it can be   easily           accessed and managed</a:t>
            </a:r>
            <a:endParaRPr lang="en-IN" sz="2000" b="0" i="0" dirty="0">
              <a:solidFill>
                <a:schemeClr val="tx1">
                  <a:lumMod val="75000"/>
                  <a:lumOff val="25000"/>
                </a:schemeClr>
              </a:solidFill>
              <a:effectLst/>
              <a:latin typeface="erdana"/>
            </a:endParaRPr>
          </a:p>
        </p:txBody>
      </p:sp>
    </p:spTree>
    <p:extLst>
      <p:ext uri="{BB962C8B-B14F-4D97-AF65-F5344CB8AC3E}">
        <p14:creationId xmlns:p14="http://schemas.microsoft.com/office/powerpoint/2010/main" val="1206107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127" y="2812869"/>
            <a:ext cx="7550330" cy="1429556"/>
          </a:xfrm>
        </p:spPr>
        <p:txBody>
          <a:bodyPr>
            <a:normAutofit fontScale="90000"/>
          </a:bodyPr>
          <a:lstStyle/>
          <a:p>
            <a:r>
              <a:rPr lang="en-US" sz="8800" b="1" dirty="0">
                <a:solidFill>
                  <a:schemeClr val="accent6">
                    <a:lumMod val="50000"/>
                  </a:schemeClr>
                </a:solidFill>
              </a:rPr>
              <a:t>T</a:t>
            </a:r>
            <a:r>
              <a:rPr lang="en-US" sz="8800" b="1" dirty="0" smtClean="0">
                <a:solidFill>
                  <a:schemeClr val="accent6">
                    <a:lumMod val="50000"/>
                  </a:schemeClr>
                </a:solidFill>
              </a:rPr>
              <a:t>HANK YOU  </a:t>
            </a:r>
            <a:endParaRPr lang="en-IN" sz="8800" b="1" dirty="0">
              <a:solidFill>
                <a:schemeClr val="accent6">
                  <a:lumMod val="50000"/>
                </a:schemeClr>
              </a:solidFill>
            </a:endParaRPr>
          </a:p>
        </p:txBody>
      </p:sp>
    </p:spTree>
    <p:extLst>
      <p:ext uri="{BB962C8B-B14F-4D97-AF65-F5344CB8AC3E}">
        <p14:creationId xmlns:p14="http://schemas.microsoft.com/office/powerpoint/2010/main" val="81720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484" y="1393372"/>
            <a:ext cx="10364451" cy="1637211"/>
          </a:xfrm>
        </p:spPr>
        <p:txBody>
          <a:bodyPr>
            <a:normAutofit fontScale="90000"/>
          </a:bodyPr>
          <a:lstStyle/>
          <a:p>
            <a:r>
              <a:rPr lang="en-US" sz="4900" dirty="0" smtClean="0"/>
              <a:t>      </a:t>
            </a:r>
            <a:r>
              <a:rPr lang="en-US" sz="4900" u="sng" dirty="0" smtClean="0">
                <a:solidFill>
                  <a:schemeClr val="tx2"/>
                </a:solidFill>
              </a:rPr>
              <a:t>PRESENTATION ON WORKDAY</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t>
            </a:r>
            <a:r>
              <a:rPr lang="en-US" dirty="0" smtClean="0"/>
              <a:t>                                          </a:t>
            </a:r>
            <a:r>
              <a:rPr lang="en-US" dirty="0" smtClean="0"/>
              <a:t>BY</a:t>
            </a:r>
            <a:br>
              <a:rPr lang="en-US" dirty="0" smtClean="0"/>
            </a:br>
            <a:r>
              <a:rPr lang="en-US" dirty="0"/>
              <a:t> </a:t>
            </a:r>
            <a:r>
              <a:rPr lang="en-US" dirty="0" smtClean="0"/>
              <a:t>                                             </a:t>
            </a:r>
            <a:r>
              <a:rPr lang="en-US" dirty="0" smtClean="0">
                <a:solidFill>
                  <a:schemeClr val="accent5"/>
                </a:solidFill>
              </a:rPr>
              <a:t>M.VIJAY </a:t>
            </a:r>
            <a:r>
              <a:rPr lang="en-US" dirty="0" smtClean="0">
                <a:solidFill>
                  <a:schemeClr val="accent5"/>
                </a:solidFill>
              </a:rPr>
              <a:t>KUMAR</a:t>
            </a:r>
            <a:br>
              <a:rPr lang="en-US" dirty="0" smtClean="0">
                <a:solidFill>
                  <a:schemeClr val="accent5"/>
                </a:solidFill>
              </a:rPr>
            </a:br>
            <a:r>
              <a:rPr lang="en-US" dirty="0">
                <a:solidFill>
                  <a:schemeClr val="accent5"/>
                </a:solidFill>
              </a:rPr>
              <a:t> </a:t>
            </a:r>
            <a:r>
              <a:rPr lang="en-US" dirty="0" smtClean="0">
                <a:solidFill>
                  <a:schemeClr val="accent5"/>
                </a:solidFill>
              </a:rPr>
              <a:t>                                          </a:t>
            </a:r>
            <a:r>
              <a:rPr lang="en-US" dirty="0" smtClean="0">
                <a:solidFill>
                  <a:schemeClr val="accent5"/>
                </a:solidFill>
              </a:rPr>
              <a:t>   19121F0022</a:t>
            </a:r>
            <a:r>
              <a:rPr lang="en-US" dirty="0" smtClean="0"/>
              <a:t/>
            </a:r>
            <a:br>
              <a:rPr lang="en-US" dirty="0" smtClean="0"/>
            </a:br>
            <a:endParaRPr lang="en-IN" dirty="0"/>
          </a:p>
        </p:txBody>
      </p:sp>
    </p:spTree>
    <p:extLst>
      <p:ext uri="{BB962C8B-B14F-4D97-AF65-F5344CB8AC3E}">
        <p14:creationId xmlns:p14="http://schemas.microsoft.com/office/powerpoint/2010/main" val="201154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rPr>
              <a:t>What is Workday ?</a:t>
            </a:r>
            <a:br>
              <a:rPr lang="en-US" sz="4000" dirty="0" smtClean="0">
                <a:solidFill>
                  <a:schemeClr val="tx1"/>
                </a:solidFill>
              </a:rPr>
            </a:br>
            <a:endParaRPr lang="en-IN" sz="4000" dirty="0">
              <a:solidFill>
                <a:schemeClr val="tx1"/>
              </a:solidFill>
            </a:endParaRPr>
          </a:p>
        </p:txBody>
      </p:sp>
      <p:sp>
        <p:nvSpPr>
          <p:cNvPr id="3" name="Content Placeholder 2"/>
          <p:cNvSpPr>
            <a:spLocks noGrp="1"/>
          </p:cNvSpPr>
          <p:nvPr>
            <p:ph idx="1"/>
          </p:nvPr>
        </p:nvSpPr>
        <p:spPr>
          <a:xfrm>
            <a:off x="677334" y="2160589"/>
            <a:ext cx="10757020" cy="3880773"/>
          </a:xfrm>
        </p:spPr>
        <p:txBody>
          <a:bodyPr/>
          <a:lstStyle/>
          <a:p>
            <a:pPr algn="just"/>
            <a:r>
              <a:rPr lang="en-US" sz="2400" dirty="0"/>
              <a:t>Workday is the cloud-based software package designed and developed to manage enterprise resource planning, human capital management, and financial management applications. Workday has multiple features used by every type of organization or small, medium, and large businesses. Human Capital Management refers to the functions included in Human Resources management like recruiting, developing, and optimizing human resources</a:t>
            </a:r>
            <a:r>
              <a:rPr lang="en-US" dirty="0"/>
              <a:t>.</a:t>
            </a:r>
            <a:endParaRPr lang="en-IN" dirty="0"/>
          </a:p>
        </p:txBody>
      </p:sp>
    </p:spTree>
    <p:extLst>
      <p:ext uri="{BB962C8B-B14F-4D97-AF65-F5344CB8AC3E}">
        <p14:creationId xmlns:p14="http://schemas.microsoft.com/office/powerpoint/2010/main" val="956720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79450"/>
            <a:ext cx="9274175" cy="992188"/>
          </a:xfrm>
        </p:spPr>
        <p:txBody>
          <a:bodyPr/>
          <a:lstStyle/>
          <a:p>
            <a:r>
              <a:rPr lang="en-US" dirty="0" smtClean="0">
                <a:solidFill>
                  <a:srgbClr val="FF0000"/>
                </a:solidFill>
              </a:rPr>
              <a:t>Features of workday</a:t>
            </a:r>
            <a:endParaRPr lang="en-IN" dirty="0">
              <a:solidFill>
                <a:srgbClr val="FF0000"/>
              </a:solidFill>
            </a:endParaRPr>
          </a:p>
        </p:txBody>
      </p:sp>
      <p:sp>
        <p:nvSpPr>
          <p:cNvPr id="3" name="Content Placeholder 2"/>
          <p:cNvSpPr>
            <a:spLocks noGrp="1"/>
          </p:cNvSpPr>
          <p:nvPr>
            <p:ph sz="quarter" idx="4294967295"/>
          </p:nvPr>
        </p:nvSpPr>
        <p:spPr>
          <a:xfrm>
            <a:off x="1541463" y="1785938"/>
            <a:ext cx="10650537" cy="3852862"/>
          </a:xfrm>
        </p:spPr>
        <p:txBody>
          <a:bodyPr>
            <a:normAutofit/>
          </a:bodyPr>
          <a:lstStyle/>
          <a:p>
            <a:pPr algn="just"/>
            <a:r>
              <a:rPr lang="en-US" sz="2000" dirty="0"/>
              <a:t>Workday is the software package that is developed with an intention to bring all the people to the center of the enterprise. Workday has come up with multiple features that have brought this tool with higher importance these days. </a:t>
            </a:r>
            <a:endParaRPr lang="en-US" sz="2000" dirty="0" smtClean="0"/>
          </a:p>
          <a:p>
            <a:pPr algn="just"/>
            <a:r>
              <a:rPr lang="en-US" sz="2000" dirty="0" smtClean="0"/>
              <a:t>Let </a:t>
            </a:r>
            <a:r>
              <a:rPr lang="en-US" sz="2000" dirty="0"/>
              <a:t>us have a quick review of the features </a:t>
            </a:r>
            <a:r>
              <a:rPr lang="en-US" sz="2000" dirty="0" smtClean="0"/>
              <a:t> </a:t>
            </a:r>
            <a:r>
              <a:rPr lang="en-US" sz="2000" dirty="0"/>
              <a:t>of Workday</a:t>
            </a:r>
            <a:r>
              <a:rPr lang="en-US" sz="2000" dirty="0" smtClean="0"/>
              <a:t>.</a:t>
            </a:r>
          </a:p>
          <a:p>
            <a:r>
              <a:rPr lang="en-US" sz="2400" dirty="0" smtClean="0"/>
              <a:t>FEATURES:</a:t>
            </a:r>
          </a:p>
          <a:p>
            <a:pPr marL="0" indent="0">
              <a:buNone/>
            </a:pPr>
            <a:r>
              <a:rPr lang="en-US" dirty="0" smtClean="0"/>
              <a:t>     1.Human Resource Management</a:t>
            </a:r>
          </a:p>
          <a:p>
            <a:pPr marL="0" indent="0">
              <a:buNone/>
            </a:pPr>
            <a:r>
              <a:rPr lang="en-US" dirty="0" smtClean="0"/>
              <a:t>     2.Talent management</a:t>
            </a:r>
          </a:p>
          <a:p>
            <a:pPr marL="0" indent="0">
              <a:buNone/>
            </a:pPr>
            <a:r>
              <a:rPr lang="en-US" dirty="0" smtClean="0"/>
              <a:t>     3.Recruiting</a:t>
            </a:r>
          </a:p>
          <a:p>
            <a:endParaRPr lang="en-IN" dirty="0"/>
          </a:p>
        </p:txBody>
      </p:sp>
    </p:spTree>
    <p:extLst>
      <p:ext uri="{BB962C8B-B14F-4D97-AF65-F5344CB8AC3E}">
        <p14:creationId xmlns:p14="http://schemas.microsoft.com/office/powerpoint/2010/main" val="2982866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343" y="470263"/>
            <a:ext cx="11329851" cy="6186309"/>
          </a:xfrm>
          <a:prstGeom prst="rect">
            <a:avLst/>
          </a:prstGeom>
        </p:spPr>
        <p:txBody>
          <a:bodyPr wrap="square">
            <a:spAutoFit/>
          </a:bodyPr>
          <a:lstStyle/>
          <a:p>
            <a:pPr algn="just"/>
            <a:r>
              <a:rPr lang="en-US" b="1" dirty="0" smtClean="0">
                <a:solidFill>
                  <a:srgbClr val="333333"/>
                </a:solidFill>
                <a:latin typeface="Open Sans"/>
              </a:rPr>
              <a:t>1. Human </a:t>
            </a:r>
            <a:r>
              <a:rPr lang="en-US" b="1" dirty="0">
                <a:solidFill>
                  <a:srgbClr val="333333"/>
                </a:solidFill>
                <a:latin typeface="Open Sans"/>
              </a:rPr>
              <a:t>Resource Management:</a:t>
            </a:r>
            <a:r>
              <a:rPr lang="en-US" dirty="0">
                <a:solidFill>
                  <a:srgbClr val="333333"/>
                </a:solidFill>
                <a:latin typeface="Open Sans"/>
              </a:rPr>
              <a:t> </a:t>
            </a:r>
            <a:r>
              <a:rPr lang="en-US" dirty="0" smtClean="0">
                <a:solidFill>
                  <a:srgbClr val="333333"/>
                </a:solidFill>
                <a:latin typeface="Open Sans"/>
              </a:rPr>
              <a:t>Human </a:t>
            </a:r>
            <a:r>
              <a:rPr lang="en-US" dirty="0">
                <a:solidFill>
                  <a:srgbClr val="333333"/>
                </a:solidFill>
                <a:latin typeface="Open Sans"/>
              </a:rPr>
              <a:t>Resource Management refers to the process of managing human resources for an organization. It usually includes hiring aspects that hold crucial importance. Human Resource Management helps in managing and organizing the workforce more effectively. </a:t>
            </a:r>
            <a:endParaRPr lang="en-US" dirty="0" smtClean="0">
              <a:solidFill>
                <a:srgbClr val="333333"/>
              </a:solidFill>
              <a:latin typeface="Open Sans"/>
            </a:endParaRPr>
          </a:p>
          <a:p>
            <a:pPr>
              <a:buFont typeface="Arial" panose="020B0604020202020204" pitchFamily="34" charset="0"/>
              <a:buChar char="•"/>
            </a:pPr>
            <a:endParaRPr lang="en-US" dirty="0" smtClean="0">
              <a:solidFill>
                <a:srgbClr val="333333"/>
              </a:solidFill>
              <a:latin typeface="Open Sans"/>
            </a:endParaRPr>
          </a:p>
          <a:p>
            <a:pPr>
              <a:buFont typeface="Arial" panose="020B0604020202020204" pitchFamily="34" charset="0"/>
              <a:buChar char="•"/>
            </a:pPr>
            <a:r>
              <a:rPr lang="en-US" b="1" dirty="0" smtClean="0"/>
              <a:t>Features </a:t>
            </a:r>
            <a:r>
              <a:rPr lang="en-US" b="1" dirty="0"/>
              <a:t>of Human resource management</a:t>
            </a:r>
            <a:r>
              <a:rPr lang="en-US" b="1" dirty="0" smtClean="0"/>
              <a:t>:</a:t>
            </a:r>
          </a:p>
          <a:p>
            <a:pPr marL="285750" indent="-285750">
              <a:buFont typeface="Wingdings" panose="05000000000000000000" pitchFamily="2" charset="2"/>
              <a:buChar char="ü"/>
            </a:pPr>
            <a:r>
              <a:rPr lang="en-US" dirty="0"/>
              <a:t> </a:t>
            </a:r>
            <a:r>
              <a:rPr lang="en-US" dirty="0" smtClean="0"/>
              <a:t>Absence </a:t>
            </a:r>
            <a:r>
              <a:rPr lang="en-US" dirty="0"/>
              <a:t>management</a:t>
            </a:r>
          </a:p>
          <a:p>
            <a:pPr marL="285750" indent="-285750">
              <a:buFont typeface="Wingdings" panose="05000000000000000000" pitchFamily="2" charset="2"/>
              <a:buChar char="ü"/>
            </a:pPr>
            <a:r>
              <a:rPr lang="en-US" dirty="0" smtClean="0"/>
              <a:t> Manager self-service</a:t>
            </a:r>
          </a:p>
          <a:p>
            <a:pPr marL="285750" indent="-285750">
              <a:buFont typeface="Wingdings" panose="05000000000000000000" pitchFamily="2" charset="2"/>
              <a:buChar char="ü"/>
            </a:pPr>
            <a:r>
              <a:rPr lang="en-US" dirty="0"/>
              <a:t> </a:t>
            </a:r>
            <a:r>
              <a:rPr lang="en-US" dirty="0" smtClean="0"/>
              <a:t>Employee self-service</a:t>
            </a:r>
          </a:p>
          <a:p>
            <a:endParaRPr lang="en-US" dirty="0">
              <a:solidFill>
                <a:srgbClr val="333333"/>
              </a:solidFill>
              <a:latin typeface="Open Sans"/>
            </a:endParaRPr>
          </a:p>
          <a:p>
            <a:pPr algn="just"/>
            <a:r>
              <a:rPr lang="en-US" b="1" dirty="0" smtClean="0">
                <a:solidFill>
                  <a:srgbClr val="333333"/>
                </a:solidFill>
                <a:latin typeface="Open Sans"/>
              </a:rPr>
              <a:t>2. Talent </a:t>
            </a:r>
            <a:r>
              <a:rPr lang="en-US" b="1" dirty="0">
                <a:solidFill>
                  <a:srgbClr val="333333"/>
                </a:solidFill>
                <a:latin typeface="Open Sans"/>
              </a:rPr>
              <a:t>Management:</a:t>
            </a:r>
            <a:r>
              <a:rPr lang="en-US" dirty="0">
                <a:solidFill>
                  <a:srgbClr val="333333"/>
                </a:solidFill>
                <a:latin typeface="Open Sans"/>
              </a:rPr>
              <a:t> Workday has come up with another feature called Talent management, a suite that includes multiple tools to enhance the management, development, and rewarding of employees. Talent management features consist of the functions that help in performance management, goal management, talent </a:t>
            </a:r>
            <a:r>
              <a:rPr lang="en-US" dirty="0" smtClean="0">
                <a:solidFill>
                  <a:srgbClr val="333333"/>
                </a:solidFill>
                <a:latin typeface="Open Sans"/>
              </a:rPr>
              <a:t>onboarding</a:t>
            </a:r>
            <a:r>
              <a:rPr lang="en-US" dirty="0">
                <a:solidFill>
                  <a:srgbClr val="333333"/>
                </a:solidFill>
                <a:latin typeface="Open Sans"/>
              </a:rPr>
              <a:t>, career, developmental planning, succession </a:t>
            </a:r>
            <a:r>
              <a:rPr lang="en-US" dirty="0" smtClean="0">
                <a:solidFill>
                  <a:srgbClr val="333333"/>
                </a:solidFill>
                <a:latin typeface="Open Sans"/>
              </a:rPr>
              <a:t>planning</a:t>
            </a:r>
            <a:r>
              <a:rPr lang="en-US" dirty="0">
                <a:solidFill>
                  <a:srgbClr val="333333"/>
                </a:solidFill>
                <a:latin typeface="Open Sans"/>
              </a:rPr>
              <a:t> </a:t>
            </a:r>
            <a:r>
              <a:rPr lang="en-US" dirty="0" smtClean="0">
                <a:solidFill>
                  <a:srgbClr val="333333"/>
                </a:solidFill>
                <a:latin typeface="Open Sans"/>
              </a:rPr>
              <a:t>. </a:t>
            </a:r>
            <a:endParaRPr lang="en-US" dirty="0" smtClean="0">
              <a:solidFill>
                <a:srgbClr val="333333"/>
              </a:solidFill>
              <a:latin typeface="Open Sans"/>
            </a:endParaRPr>
          </a:p>
          <a:p>
            <a:pPr algn="just"/>
            <a:endParaRPr lang="en-US" dirty="0" smtClean="0">
              <a:solidFill>
                <a:srgbClr val="333333"/>
              </a:solidFill>
              <a:latin typeface="Open Sans"/>
            </a:endParaRPr>
          </a:p>
          <a:p>
            <a:r>
              <a:rPr lang="en-US" dirty="0" smtClean="0">
                <a:solidFill>
                  <a:srgbClr val="333333"/>
                </a:solidFill>
                <a:latin typeface="Open Sans"/>
              </a:rPr>
              <a:t> </a:t>
            </a:r>
            <a:r>
              <a:rPr lang="en-US" b="1" dirty="0" smtClean="0"/>
              <a:t>Features</a:t>
            </a:r>
            <a:r>
              <a:rPr lang="en-US" b="1" dirty="0"/>
              <a:t>:</a:t>
            </a:r>
            <a:endParaRPr lang="en-US" dirty="0"/>
          </a:p>
          <a:p>
            <a:pPr marL="285750" indent="-285750">
              <a:buFont typeface="Wingdings" panose="05000000000000000000" pitchFamily="2" charset="2"/>
              <a:buChar char="Ø"/>
            </a:pPr>
            <a:r>
              <a:rPr lang="en-US" dirty="0" smtClean="0"/>
              <a:t>Offers </a:t>
            </a:r>
            <a:r>
              <a:rPr lang="en-US" dirty="0"/>
              <a:t>onboarding facilities</a:t>
            </a:r>
          </a:p>
          <a:p>
            <a:pPr marL="285750" indent="-285750">
              <a:buFont typeface="Wingdings" panose="05000000000000000000" pitchFamily="2" charset="2"/>
              <a:buChar char="Ø"/>
            </a:pPr>
            <a:r>
              <a:rPr lang="en-US" dirty="0" smtClean="0"/>
              <a:t>Goal </a:t>
            </a:r>
            <a:r>
              <a:rPr lang="en-US" dirty="0"/>
              <a:t>management </a:t>
            </a:r>
            <a:r>
              <a:rPr lang="en-US" dirty="0" smtClean="0"/>
              <a:t>services</a:t>
            </a:r>
          </a:p>
          <a:p>
            <a:pPr marL="285750" indent="-285750">
              <a:buFont typeface="Wingdings" panose="05000000000000000000" pitchFamily="2" charset="2"/>
              <a:buChar char="Ø"/>
            </a:pPr>
            <a:r>
              <a:rPr lang="en-US" dirty="0" smtClean="0"/>
              <a:t>Performance-oriented </a:t>
            </a:r>
            <a:r>
              <a:rPr lang="en-US" dirty="0"/>
              <a:t>managements</a:t>
            </a:r>
          </a:p>
          <a:p>
            <a:pPr marL="285750" indent="-285750">
              <a:buFont typeface="Wingdings" panose="05000000000000000000" pitchFamily="2" charset="2"/>
              <a:buChar char="Ø"/>
            </a:pPr>
            <a:r>
              <a:rPr lang="en-US" dirty="0" smtClean="0"/>
              <a:t>Succession </a:t>
            </a:r>
            <a:r>
              <a:rPr lang="en-US" dirty="0"/>
              <a:t>planning methods </a:t>
            </a:r>
          </a:p>
          <a:p>
            <a:r>
              <a:rPr lang="en-US" dirty="0"/>
              <a:t/>
            </a:r>
            <a:br>
              <a:rPr lang="en-US" dirty="0"/>
            </a:br>
            <a:endParaRPr lang="en-US" dirty="0" smtClean="0">
              <a:solidFill>
                <a:srgbClr val="333333"/>
              </a:solidFill>
              <a:latin typeface="Open Sans"/>
            </a:endParaRPr>
          </a:p>
          <a:p>
            <a:endParaRPr lang="en-US" dirty="0">
              <a:solidFill>
                <a:srgbClr val="333333"/>
              </a:solidFill>
              <a:latin typeface="Open Sans"/>
            </a:endParaRPr>
          </a:p>
        </p:txBody>
      </p:sp>
    </p:spTree>
    <p:extLst>
      <p:ext uri="{BB962C8B-B14F-4D97-AF65-F5344CB8AC3E}">
        <p14:creationId xmlns:p14="http://schemas.microsoft.com/office/powerpoint/2010/main" val="3456114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182" y="365761"/>
            <a:ext cx="11025052" cy="3970318"/>
          </a:xfrm>
          <a:prstGeom prst="rect">
            <a:avLst/>
          </a:prstGeom>
        </p:spPr>
        <p:txBody>
          <a:bodyPr wrap="square">
            <a:spAutoFit/>
          </a:bodyPr>
          <a:lstStyle/>
          <a:p>
            <a:endParaRPr lang="en-US" dirty="0">
              <a:solidFill>
                <a:srgbClr val="333333"/>
              </a:solidFill>
              <a:latin typeface="Open Sans"/>
            </a:endParaRPr>
          </a:p>
          <a:p>
            <a:pPr algn="just"/>
            <a:r>
              <a:rPr lang="en-US" b="1" dirty="0" smtClean="0">
                <a:solidFill>
                  <a:srgbClr val="333333"/>
                </a:solidFill>
                <a:latin typeface="Open Sans"/>
              </a:rPr>
              <a:t>3. Recruiting</a:t>
            </a:r>
            <a:r>
              <a:rPr lang="en-US" dirty="0">
                <a:solidFill>
                  <a:srgbClr val="333333"/>
                </a:solidFill>
                <a:latin typeface="Open Sans"/>
              </a:rPr>
              <a:t>: Recruitment refers to the process of identifying, recognizing the talents, and </a:t>
            </a:r>
            <a:r>
              <a:rPr lang="en-US" dirty="0" smtClean="0">
                <a:solidFill>
                  <a:srgbClr val="333333"/>
                </a:solidFill>
                <a:latin typeface="Open Sans"/>
              </a:rPr>
              <a:t>sharing their </a:t>
            </a:r>
            <a:r>
              <a:rPr lang="en-US" dirty="0">
                <a:solidFill>
                  <a:srgbClr val="333333"/>
                </a:solidFill>
                <a:latin typeface="Open Sans"/>
              </a:rPr>
              <a:t>information, selecting the candidates for the positions available within the organization. Workday helps manage the recruitment processes, a tool that helps control the whole of the life cycle of the recruitment, enabling transparency and collaboration within the hiring team. Workday offers this feature providing the opportunity to analyze the open positions within the organization. It helps in creating and maintaining the recruitment strategies based on the real-time data available</a:t>
            </a:r>
            <a:r>
              <a:rPr lang="en-US" dirty="0" smtClean="0">
                <a:solidFill>
                  <a:srgbClr val="333333"/>
                </a:solidFill>
                <a:latin typeface="Open Sans"/>
              </a:rPr>
              <a:t>.</a:t>
            </a:r>
          </a:p>
          <a:p>
            <a:pPr algn="just"/>
            <a:endParaRPr lang="en-US" dirty="0" smtClean="0">
              <a:solidFill>
                <a:srgbClr val="333333"/>
              </a:solidFill>
              <a:latin typeface="Open Sans"/>
            </a:endParaRPr>
          </a:p>
          <a:p>
            <a:r>
              <a:rPr lang="en-US" dirty="0" smtClean="0">
                <a:solidFill>
                  <a:srgbClr val="333333"/>
                </a:solidFill>
                <a:latin typeface="Open Sans"/>
              </a:rPr>
              <a:t> </a:t>
            </a:r>
            <a:r>
              <a:rPr lang="en-US" b="1" dirty="0" smtClean="0"/>
              <a:t>Features</a:t>
            </a:r>
            <a:r>
              <a:rPr lang="en-US" b="1" dirty="0"/>
              <a:t>:</a:t>
            </a:r>
            <a:endParaRPr lang="en-US" dirty="0"/>
          </a:p>
          <a:p>
            <a:pPr marL="285750" indent="-285750">
              <a:buFont typeface="Wingdings" panose="05000000000000000000" pitchFamily="2" charset="2"/>
              <a:buChar char="Ø"/>
            </a:pPr>
            <a:r>
              <a:rPr lang="en-US" dirty="0" smtClean="0"/>
              <a:t> Provides </a:t>
            </a:r>
            <a:r>
              <a:rPr lang="en-US" dirty="0"/>
              <a:t>headcount, pipeline, sourcing and screening analytics</a:t>
            </a:r>
          </a:p>
          <a:p>
            <a:pPr marL="285750" indent="-285750">
              <a:buFont typeface="Wingdings" panose="05000000000000000000" pitchFamily="2" charset="2"/>
              <a:buChar char="Ø"/>
            </a:pPr>
            <a:r>
              <a:rPr lang="en-US" dirty="0" smtClean="0"/>
              <a:t> Referral </a:t>
            </a:r>
            <a:r>
              <a:rPr lang="en-US" dirty="0"/>
              <a:t>employee structure</a:t>
            </a:r>
          </a:p>
          <a:p>
            <a:pPr marL="285750" indent="-285750">
              <a:buFont typeface="Wingdings" panose="05000000000000000000" pitchFamily="2" charset="2"/>
              <a:buChar char="Ø"/>
            </a:pPr>
            <a:r>
              <a:rPr lang="en-US" dirty="0" smtClean="0"/>
              <a:t> Social </a:t>
            </a:r>
            <a:r>
              <a:rPr lang="en-US" dirty="0"/>
              <a:t>media interactions </a:t>
            </a:r>
          </a:p>
          <a:p>
            <a:pPr marL="285750" indent="-285750">
              <a:buFont typeface="Wingdings" panose="05000000000000000000" pitchFamily="2" charset="2"/>
              <a:buChar char="Ø"/>
            </a:pPr>
            <a:r>
              <a:rPr lang="en-US" dirty="0" smtClean="0"/>
              <a:t> Selection </a:t>
            </a:r>
            <a:r>
              <a:rPr lang="en-US" dirty="0"/>
              <a:t>process</a:t>
            </a:r>
          </a:p>
          <a:p>
            <a:endParaRPr lang="en-US" dirty="0">
              <a:solidFill>
                <a:srgbClr val="333333"/>
              </a:solidFill>
              <a:latin typeface="Open Sans"/>
            </a:endParaRPr>
          </a:p>
        </p:txBody>
      </p:sp>
    </p:spTree>
    <p:extLst>
      <p:ext uri="{BB962C8B-B14F-4D97-AF65-F5344CB8AC3E}">
        <p14:creationId xmlns:p14="http://schemas.microsoft.com/office/powerpoint/2010/main" val="2754621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9" y="0"/>
            <a:ext cx="11120845" cy="6709529"/>
          </a:xfrm>
          <a:prstGeom prst="rect">
            <a:avLst/>
          </a:prstGeom>
        </p:spPr>
        <p:txBody>
          <a:bodyPr wrap="square">
            <a:spAutoFit/>
          </a:bodyPr>
          <a:lstStyle/>
          <a:p>
            <a:r>
              <a:rPr lang="en-US" sz="2800" b="1" dirty="0" smtClean="0">
                <a:solidFill>
                  <a:schemeClr val="accent5">
                    <a:lumMod val="75000"/>
                  </a:schemeClr>
                </a:solidFill>
                <a:latin typeface="Open Sans"/>
              </a:rPr>
              <a:t>Benefits of Workday</a:t>
            </a:r>
          </a:p>
          <a:p>
            <a:endParaRPr lang="en-US" sz="2400" b="1" dirty="0" smtClean="0">
              <a:solidFill>
                <a:schemeClr val="accent5">
                  <a:lumMod val="75000"/>
                </a:schemeClr>
              </a:solidFill>
              <a:latin typeface="Open Sans"/>
            </a:endParaRPr>
          </a:p>
          <a:p>
            <a:r>
              <a:rPr lang="en-US" dirty="0" smtClean="0">
                <a:solidFill>
                  <a:srgbClr val="333333"/>
                </a:solidFill>
                <a:latin typeface="Open Sans"/>
              </a:rPr>
              <a:t>Benefits </a:t>
            </a:r>
            <a:r>
              <a:rPr lang="en-US" dirty="0">
                <a:solidFill>
                  <a:srgbClr val="333333"/>
                </a:solidFill>
                <a:latin typeface="Open Sans"/>
              </a:rPr>
              <a:t>in Workday provide a solution for managing the organization's benefit plans to meet the unique </a:t>
            </a:r>
            <a:r>
              <a:rPr lang="en-US" dirty="0" smtClean="0">
                <a:solidFill>
                  <a:srgbClr val="333333"/>
                </a:solidFill>
                <a:latin typeface="Open Sans"/>
              </a:rPr>
              <a:t>needs</a:t>
            </a:r>
          </a:p>
          <a:p>
            <a:r>
              <a:rPr lang="en-US" dirty="0" smtClean="0"/>
              <a:t>Let </a:t>
            </a:r>
            <a:r>
              <a:rPr lang="en-US" dirty="0"/>
              <a:t>us have a quick review of the </a:t>
            </a:r>
            <a:r>
              <a:rPr lang="en-US" dirty="0" smtClean="0"/>
              <a:t>benefits  </a:t>
            </a:r>
            <a:r>
              <a:rPr lang="en-US" dirty="0"/>
              <a:t>of Workday</a:t>
            </a:r>
            <a:r>
              <a:rPr lang="en-US" dirty="0" smtClean="0"/>
              <a:t>.</a:t>
            </a:r>
          </a:p>
          <a:p>
            <a:endParaRPr lang="en-US" b="0" i="0" dirty="0">
              <a:solidFill>
                <a:srgbClr val="333333"/>
              </a:solidFill>
              <a:effectLst/>
              <a:latin typeface="Open Sans"/>
            </a:endParaRPr>
          </a:p>
          <a:p>
            <a:pPr marL="342900" indent="-342900" algn="just">
              <a:buAutoNum type="arabicPeriod"/>
            </a:pPr>
            <a:r>
              <a:rPr lang="en-US" b="1" dirty="0" smtClean="0"/>
              <a:t>Tracking </a:t>
            </a:r>
            <a:r>
              <a:rPr lang="en-US" b="1" dirty="0"/>
              <a:t>of time:</a:t>
            </a:r>
            <a:r>
              <a:rPr lang="en-US" dirty="0"/>
              <a:t> Workday provides the flexibility to the employees to track the time. Monitoring time is available on any device they log in like a tablet, desktop, mobile device, etc. Some of the organizations might require physical clocks. In such scenarios, Workday helps in integration with an Application programming interface, which is excellent to track the time as and when </a:t>
            </a:r>
            <a:r>
              <a:rPr lang="en-US" dirty="0" smtClean="0"/>
              <a:t>needed</a:t>
            </a:r>
          </a:p>
          <a:p>
            <a:pPr marL="342900" indent="-342900">
              <a:buAutoNum type="arabicPeriod"/>
            </a:pPr>
            <a:endParaRPr lang="en-US" dirty="0" smtClean="0"/>
          </a:p>
          <a:p>
            <a:r>
              <a:rPr lang="en-US" b="1" dirty="0" smtClean="0"/>
              <a:t>Features </a:t>
            </a:r>
            <a:r>
              <a:rPr lang="en-US" b="1" dirty="0"/>
              <a:t>of time tracking</a:t>
            </a:r>
            <a:r>
              <a:rPr lang="en-US" b="1" dirty="0" smtClean="0"/>
              <a:t>:</a:t>
            </a:r>
          </a:p>
          <a:p>
            <a:endParaRPr lang="en-US" dirty="0"/>
          </a:p>
          <a:p>
            <a:pPr marL="285750" indent="-285750">
              <a:buFont typeface="Wingdings" panose="05000000000000000000" pitchFamily="2" charset="2"/>
              <a:buChar char="ü"/>
            </a:pPr>
            <a:r>
              <a:rPr lang="en-US" dirty="0" smtClean="0"/>
              <a:t>  Enables </a:t>
            </a:r>
            <a:r>
              <a:rPr lang="en-US" dirty="0"/>
              <a:t>user to enter global time.</a:t>
            </a:r>
          </a:p>
          <a:p>
            <a:pPr marL="285750" indent="-285750">
              <a:buFont typeface="Wingdings" panose="05000000000000000000" pitchFamily="2" charset="2"/>
              <a:buChar char="ü"/>
            </a:pPr>
            <a:r>
              <a:rPr lang="en-US" dirty="0" smtClean="0"/>
              <a:t>  Mobile </a:t>
            </a:r>
            <a:r>
              <a:rPr lang="en-US" dirty="0"/>
              <a:t>device and web time clocks </a:t>
            </a:r>
          </a:p>
          <a:p>
            <a:endParaRPr lang="en-US" dirty="0"/>
          </a:p>
          <a:p>
            <a:pPr algn="just"/>
            <a:r>
              <a:rPr lang="en-US" b="1" dirty="0" smtClean="0"/>
              <a:t>2. Payroll</a:t>
            </a:r>
            <a:r>
              <a:rPr lang="en-US" b="1" dirty="0"/>
              <a:t>:</a:t>
            </a:r>
            <a:r>
              <a:rPr lang="en-US" dirty="0"/>
              <a:t> Payroll processing in an organization is an essential task that allows the users to perform the payroll calculations as and when required. </a:t>
            </a:r>
            <a:r>
              <a:rPr lang="en-US" dirty="0" smtClean="0"/>
              <a:t>It </a:t>
            </a:r>
            <a:r>
              <a:rPr lang="en-US" dirty="0"/>
              <a:t>helps in performing audit analysis and reports. Workday cloud connect for third party payroll also made it simple for the payroll teams to integrate with third-party providers. Workday allows the users to access the payroll data irrespective of the time frames</a:t>
            </a:r>
            <a:r>
              <a:rPr lang="en-US" dirty="0" smtClean="0"/>
              <a:t>.</a:t>
            </a:r>
          </a:p>
          <a:p>
            <a:pPr algn="just"/>
            <a:r>
              <a:rPr lang="en-US" dirty="0"/>
              <a:t> </a:t>
            </a:r>
            <a:r>
              <a:rPr lang="en-US" dirty="0" smtClean="0"/>
              <a:t>       </a:t>
            </a:r>
            <a:endParaRPr lang="en-US" dirty="0"/>
          </a:p>
          <a:p>
            <a:pPr>
              <a:buFont typeface="Arial" panose="020B0604020202020204" pitchFamily="34" charset="0"/>
              <a:buChar char="•"/>
            </a:pPr>
            <a:endParaRPr lang="en-US" b="0" i="0" dirty="0" smtClean="0">
              <a:solidFill>
                <a:srgbClr val="333333"/>
              </a:solidFill>
              <a:effectLst/>
              <a:latin typeface="Open Sans"/>
            </a:endParaRPr>
          </a:p>
          <a:p>
            <a:endParaRPr lang="en-US" b="0" i="0" dirty="0">
              <a:solidFill>
                <a:srgbClr val="333333"/>
              </a:solidFill>
              <a:effectLst/>
              <a:latin typeface="Open Sans"/>
            </a:endParaRPr>
          </a:p>
        </p:txBody>
      </p:sp>
    </p:spTree>
    <p:extLst>
      <p:ext uri="{BB962C8B-B14F-4D97-AF65-F5344CB8AC3E}">
        <p14:creationId xmlns:p14="http://schemas.microsoft.com/office/powerpoint/2010/main" val="3720847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509" y="313509"/>
            <a:ext cx="11303725" cy="4524315"/>
          </a:xfrm>
          <a:prstGeom prst="rect">
            <a:avLst/>
          </a:prstGeom>
        </p:spPr>
        <p:txBody>
          <a:bodyPr wrap="square">
            <a:spAutoFit/>
          </a:bodyPr>
          <a:lstStyle/>
          <a:p>
            <a:r>
              <a:rPr lang="en-US" b="1" dirty="0"/>
              <a:t>Features:</a:t>
            </a:r>
            <a:endParaRPr lang="en-US" dirty="0"/>
          </a:p>
          <a:p>
            <a:r>
              <a:rPr lang="en-US" dirty="0"/>
              <a:t> </a:t>
            </a:r>
          </a:p>
          <a:p>
            <a:pPr marL="285750" indent="-285750">
              <a:buFont typeface="Wingdings" panose="05000000000000000000" pitchFamily="2" charset="2"/>
              <a:buChar char="q"/>
            </a:pPr>
            <a:r>
              <a:rPr lang="en-US" dirty="0" smtClean="0"/>
              <a:t>  Offers </a:t>
            </a:r>
            <a:r>
              <a:rPr lang="en-US" dirty="0"/>
              <a:t>self-service methods</a:t>
            </a:r>
          </a:p>
          <a:p>
            <a:pPr marL="285750" indent="-285750">
              <a:buFont typeface="Wingdings" panose="05000000000000000000" pitchFamily="2" charset="2"/>
              <a:buChar char="q"/>
            </a:pPr>
            <a:r>
              <a:rPr lang="en-US" dirty="0" smtClean="0"/>
              <a:t>  Automatic </a:t>
            </a:r>
            <a:r>
              <a:rPr lang="en-US" dirty="0"/>
              <a:t>tax updates </a:t>
            </a:r>
          </a:p>
          <a:p>
            <a:pPr marL="285750" indent="-285750">
              <a:buFont typeface="Wingdings" panose="05000000000000000000" pitchFamily="2" charset="2"/>
              <a:buChar char="q"/>
            </a:pPr>
            <a:r>
              <a:rPr lang="en-US" dirty="0" smtClean="0"/>
              <a:t>  Auditing </a:t>
            </a:r>
            <a:r>
              <a:rPr lang="en-US" dirty="0"/>
              <a:t>and reporting </a:t>
            </a:r>
          </a:p>
          <a:p>
            <a:pPr marL="285750" indent="-285750">
              <a:buFont typeface="Wingdings" panose="05000000000000000000" pitchFamily="2" charset="2"/>
              <a:buChar char="q"/>
            </a:pPr>
            <a:r>
              <a:rPr lang="en-US" dirty="0" smtClean="0"/>
              <a:t>  Third-party </a:t>
            </a:r>
            <a:r>
              <a:rPr lang="en-US" dirty="0"/>
              <a:t>cloud-connect payroll</a:t>
            </a:r>
            <a:r>
              <a:rPr lang="en-US" dirty="0" smtClean="0"/>
              <a:t>.</a:t>
            </a:r>
          </a:p>
          <a:p>
            <a:endParaRPr lang="en-US" dirty="0"/>
          </a:p>
          <a:p>
            <a:r>
              <a:rPr lang="en-US" b="1" dirty="0" smtClean="0"/>
              <a:t>3. Big </a:t>
            </a:r>
            <a:r>
              <a:rPr lang="en-US" b="1" dirty="0"/>
              <a:t>Data Analytics:</a:t>
            </a:r>
            <a:r>
              <a:rPr lang="en-US" dirty="0"/>
              <a:t> Workday Big Data Analytics helps in collaborating the non-workday data sources with Workday. </a:t>
            </a:r>
            <a:r>
              <a:rPr lang="en-US" dirty="0" smtClean="0"/>
              <a:t> </a:t>
            </a:r>
          </a:p>
          <a:p>
            <a:pPr>
              <a:buFont typeface="Arial" panose="020B0604020202020204" pitchFamily="34" charset="0"/>
              <a:buChar char="•"/>
            </a:pPr>
            <a:endParaRPr lang="en-US" dirty="0" smtClean="0"/>
          </a:p>
          <a:p>
            <a:r>
              <a:rPr lang="en-US" b="1" dirty="0" smtClean="0"/>
              <a:t>Features </a:t>
            </a:r>
            <a:r>
              <a:rPr lang="en-US" b="1" dirty="0"/>
              <a:t>of Big data Analytics</a:t>
            </a:r>
            <a:r>
              <a:rPr lang="en-US" b="1" dirty="0" smtClean="0"/>
              <a:t>:</a:t>
            </a:r>
          </a:p>
          <a:p>
            <a:endParaRPr lang="en-US" dirty="0"/>
          </a:p>
          <a:p>
            <a:pPr marL="285750" indent="-285750">
              <a:buFont typeface="Wingdings" panose="05000000000000000000" pitchFamily="2" charset="2"/>
              <a:buChar char="Ø"/>
            </a:pPr>
            <a:r>
              <a:rPr lang="en-US" dirty="0" smtClean="0"/>
              <a:t>Workday </a:t>
            </a:r>
            <a:r>
              <a:rPr lang="en-US" dirty="0"/>
              <a:t>and non-workday data sources combined may be unstructured data </a:t>
            </a:r>
            <a:r>
              <a:rPr lang="en-US" dirty="0" smtClean="0"/>
              <a:t>and </a:t>
            </a:r>
            <a:r>
              <a:rPr lang="en-US" dirty="0"/>
              <a:t>large voluminous </a:t>
            </a:r>
            <a:r>
              <a:rPr lang="en-US" dirty="0" smtClean="0"/>
              <a:t>data.</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Offers </a:t>
            </a:r>
            <a:r>
              <a:rPr lang="en-US" dirty="0"/>
              <a:t>single-platform security and user-experience applications.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691591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2114" y="557349"/>
            <a:ext cx="5820851" cy="584775"/>
          </a:xfrm>
          <a:prstGeom prst="rect">
            <a:avLst/>
          </a:prstGeom>
        </p:spPr>
        <p:txBody>
          <a:bodyPr wrap="square">
            <a:spAutoFit/>
          </a:bodyPr>
          <a:lstStyle/>
          <a:p>
            <a:r>
              <a:rPr lang="en-IN" sz="3200" dirty="0"/>
              <a:t>Disadvantages</a:t>
            </a:r>
            <a:r>
              <a:rPr lang="en-IN" dirty="0"/>
              <a:t> </a:t>
            </a:r>
          </a:p>
        </p:txBody>
      </p:sp>
      <p:sp>
        <p:nvSpPr>
          <p:cNvPr id="3" name="Rectangle 2"/>
          <p:cNvSpPr/>
          <p:nvPr/>
        </p:nvSpPr>
        <p:spPr>
          <a:xfrm>
            <a:off x="1132114" y="1706880"/>
            <a:ext cx="9257212" cy="1477328"/>
          </a:xfrm>
          <a:prstGeom prst="rect">
            <a:avLst/>
          </a:prstGeom>
        </p:spPr>
        <p:txBody>
          <a:bodyPr wrap="square">
            <a:spAutoFit/>
          </a:bodyPr>
          <a:lstStyle/>
          <a:p>
            <a:pPr algn="just">
              <a:buFont typeface="Arial" panose="020B0604020202020204" pitchFamily="34" charset="0"/>
              <a:buChar char="•"/>
            </a:pPr>
            <a:r>
              <a:rPr lang="en-US" dirty="0">
                <a:solidFill>
                  <a:srgbClr val="31313C"/>
                </a:solidFill>
                <a:latin typeface="Source Sans Pro"/>
              </a:rPr>
              <a:t>Many screens in Workday have several scroll bars that can make navigating Workday difficult</a:t>
            </a:r>
            <a:r>
              <a:rPr lang="en-US" dirty="0" smtClean="0">
                <a:solidFill>
                  <a:srgbClr val="31313C"/>
                </a:solidFill>
                <a:latin typeface="Source Sans Pro"/>
              </a:rPr>
              <a:t>.</a:t>
            </a:r>
          </a:p>
          <a:p>
            <a:pPr algn="just">
              <a:buFont typeface="Arial" panose="020B0604020202020204" pitchFamily="34" charset="0"/>
              <a:buChar char="•"/>
            </a:pPr>
            <a:endParaRPr lang="en-US" dirty="0">
              <a:solidFill>
                <a:srgbClr val="31313C"/>
              </a:solidFill>
              <a:latin typeface="Source Sans Pro"/>
            </a:endParaRPr>
          </a:p>
          <a:p>
            <a:pPr algn="just">
              <a:buFont typeface="Arial" panose="020B0604020202020204" pitchFamily="34" charset="0"/>
              <a:buChar char="•"/>
            </a:pPr>
            <a:r>
              <a:rPr lang="en-US" dirty="0">
                <a:solidFill>
                  <a:srgbClr val="31313C"/>
                </a:solidFill>
                <a:latin typeface="Source Sans Pro"/>
              </a:rPr>
              <a:t>Creating and merging custom security groups is not an easy task from the client side of Workday. </a:t>
            </a:r>
            <a:endParaRPr lang="en-US" dirty="0" smtClean="0">
              <a:solidFill>
                <a:srgbClr val="31313C"/>
              </a:solidFill>
              <a:latin typeface="Source Sans Pro"/>
            </a:endParaRPr>
          </a:p>
        </p:txBody>
      </p:sp>
    </p:spTree>
    <p:extLst>
      <p:ext uri="{BB962C8B-B14F-4D97-AF65-F5344CB8AC3E}">
        <p14:creationId xmlns:p14="http://schemas.microsoft.com/office/powerpoint/2010/main" val="1282775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389</TotalTime>
  <Words>441</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vt:lpstr>
      <vt:lpstr>erdana</vt:lpstr>
      <vt:lpstr>Open Sans</vt:lpstr>
      <vt:lpstr>Source Sans Pro</vt:lpstr>
      <vt:lpstr>Trebuchet MS</vt:lpstr>
      <vt:lpstr>Wingdings</vt:lpstr>
      <vt:lpstr>Wingdings 3</vt:lpstr>
      <vt:lpstr>Facet</vt:lpstr>
      <vt:lpstr> WELCOME </vt:lpstr>
      <vt:lpstr>      PRESENTATION ON WORKDAY                                                  BY                                               M.VIJAY KUMAR                                               19121F0022 </vt:lpstr>
      <vt:lpstr>What is Workday ? </vt:lpstr>
      <vt:lpstr>Features of workday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LENOVO</dc:creator>
  <cp:lastModifiedBy>LENOVO</cp:lastModifiedBy>
  <cp:revision>109</cp:revision>
  <dcterms:created xsi:type="dcterms:W3CDTF">2021-12-15T08:50:02Z</dcterms:created>
  <dcterms:modified xsi:type="dcterms:W3CDTF">2021-12-16T06:21:44Z</dcterms:modified>
</cp:coreProperties>
</file>