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dba03f2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dba03f2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dc82d63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dc82d63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dba03f2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dba03f2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dba03f2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dba03f2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dc13011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dc13011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33aa3be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333aa3be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c13011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c13011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333aa3be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333aa3be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dc13011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dc13011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33aa3b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33aa3b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333aa3be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333aa3be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c13011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c13011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333aa3be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333aa3be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33231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400"/>
              <a:t>Chess AI using Alpha-Beta Pruning</a:t>
            </a:r>
            <a:endParaRPr sz="4400"/>
          </a:p>
        </p:txBody>
      </p:sp>
      <p:sp>
        <p:nvSpPr>
          <p:cNvPr id="67" name="Google Shape;67;p13"/>
          <p:cNvSpPr txBox="1"/>
          <p:nvPr>
            <p:ph idx="1" type="subTitle"/>
          </p:nvPr>
        </p:nvSpPr>
        <p:spPr>
          <a:xfrm>
            <a:off x="2136750" y="2641683"/>
            <a:ext cx="4870500" cy="138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000000"/>
                </a:solidFill>
              </a:rPr>
              <a:t>B</a:t>
            </a:r>
            <a:r>
              <a:rPr b="1" lang="en-GB" sz="1200">
                <a:solidFill>
                  <a:srgbClr val="000000"/>
                </a:solidFill>
              </a:rPr>
              <a:t>y :</a:t>
            </a:r>
            <a:endParaRPr b="1" sz="1200">
              <a:solidFill>
                <a:srgbClr val="000000"/>
              </a:solidFill>
            </a:endParaRPr>
          </a:p>
          <a:p>
            <a:pPr indent="0" lvl="0" marL="0" rtl="0" algn="ctr">
              <a:lnSpc>
                <a:spcPct val="115000"/>
              </a:lnSpc>
              <a:spcBef>
                <a:spcPts val="0"/>
              </a:spcBef>
              <a:spcAft>
                <a:spcPts val="0"/>
              </a:spcAft>
              <a:buNone/>
            </a:pPr>
            <a:r>
              <a:rPr lang="en-GB" sz="1000">
                <a:solidFill>
                  <a:srgbClr val="000000"/>
                </a:solidFill>
                <a:latin typeface="Arial"/>
                <a:ea typeface="Arial"/>
                <a:cs typeface="Arial"/>
                <a:sym typeface="Arial"/>
              </a:rPr>
              <a:t>Samarth S Hadimani (181IT240) Mob No-9538450305</a:t>
            </a:r>
            <a:endParaRPr sz="10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000">
                <a:solidFill>
                  <a:srgbClr val="000000"/>
                </a:solidFill>
                <a:latin typeface="Arial"/>
                <a:ea typeface="Arial"/>
                <a:cs typeface="Arial"/>
                <a:sym typeface="Arial"/>
              </a:rPr>
              <a:t>Sunil Kumar (181IT148)-6387412467</a:t>
            </a:r>
            <a:endParaRPr sz="10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000">
                <a:solidFill>
                  <a:srgbClr val="000000"/>
                </a:solidFill>
                <a:latin typeface="Arial"/>
                <a:ea typeface="Arial"/>
                <a:cs typeface="Arial"/>
                <a:sym typeface="Arial"/>
              </a:rPr>
              <a:t>Narendra (181IT229)-8747956098</a:t>
            </a:r>
            <a:endParaRPr sz="10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000">
                <a:solidFill>
                  <a:srgbClr val="000000"/>
                </a:solidFill>
                <a:latin typeface="Arial"/>
                <a:ea typeface="Arial"/>
                <a:cs typeface="Arial"/>
                <a:sym typeface="Arial"/>
              </a:rPr>
              <a:t>Vara Prasad (181IT122)-9945320666</a:t>
            </a:r>
            <a:endParaRPr sz="10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GB" sz="1000">
                <a:solidFill>
                  <a:srgbClr val="000000"/>
                </a:solidFill>
                <a:latin typeface="Arial"/>
                <a:ea typeface="Arial"/>
                <a:cs typeface="Arial"/>
                <a:sym typeface="Arial"/>
              </a:rPr>
              <a:t>Tanmaiyh Tentu (181IT249)-9880609222</a:t>
            </a:r>
            <a:endParaRPr sz="1000">
              <a:solidFill>
                <a:srgbClr val="000000"/>
              </a:solidFill>
              <a:latin typeface="Arial"/>
              <a:ea typeface="Arial"/>
              <a:cs typeface="Arial"/>
              <a:sym typeface="Arial"/>
            </a:endParaRPr>
          </a:p>
          <a:p>
            <a:pPr indent="0" lvl="0" marL="3200400" rtl="0" algn="l">
              <a:spcBef>
                <a:spcPts val="0"/>
              </a:spcBef>
              <a:spcAft>
                <a:spcPts val="0"/>
              </a:spcAft>
              <a:buNone/>
            </a:pPr>
            <a:r>
              <a:t/>
            </a:r>
            <a:endParaRPr sz="12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Modules</a:t>
            </a:r>
            <a:endParaRPr/>
          </a:p>
        </p:txBody>
      </p:sp>
      <p:sp>
        <p:nvSpPr>
          <p:cNvPr id="229" name="Google Shape;229;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GB"/>
              <a:t>smarter AI:</a:t>
            </a:r>
            <a:endParaRPr/>
          </a:p>
          <a:p>
            <a:pPr indent="-298450" lvl="1" marL="914400" rtl="0" algn="l">
              <a:spcBef>
                <a:spcPts val="0"/>
              </a:spcBef>
              <a:spcAft>
                <a:spcPts val="0"/>
              </a:spcAft>
              <a:buClr>
                <a:srgbClr val="000000"/>
              </a:buClr>
              <a:buSzPts val="1100"/>
              <a:buFont typeface="Arial"/>
              <a:buChar char="○"/>
            </a:pPr>
            <a:r>
              <a:rPr lang="en-GB"/>
              <a:t>move-ordering</a:t>
            </a:r>
            <a:endParaRPr/>
          </a:p>
          <a:p>
            <a:pPr indent="-298450" lvl="1" marL="914400" rtl="0" algn="l">
              <a:spcBef>
                <a:spcPts val="0"/>
              </a:spcBef>
              <a:spcAft>
                <a:spcPts val="0"/>
              </a:spcAft>
              <a:buClr>
                <a:srgbClr val="000000"/>
              </a:buClr>
              <a:buSzPts val="1100"/>
              <a:buFont typeface="Arial"/>
              <a:buChar char="○"/>
            </a:pPr>
            <a:r>
              <a:rPr lang="en-GB"/>
              <a:t>faster move-generation</a:t>
            </a:r>
            <a:endParaRPr/>
          </a:p>
          <a:p>
            <a:pPr indent="-298450" lvl="1" marL="914400" rtl="0" algn="l">
              <a:spcBef>
                <a:spcPts val="0"/>
              </a:spcBef>
              <a:spcAft>
                <a:spcPts val="0"/>
              </a:spcAft>
              <a:buClr>
                <a:srgbClr val="000000"/>
              </a:buClr>
              <a:buSzPts val="1100"/>
              <a:buFont typeface="Arial"/>
              <a:buChar char="○"/>
            </a:pPr>
            <a:r>
              <a:rPr lang="en-GB"/>
              <a:t>end-game evaluation</a:t>
            </a:r>
            <a:endParaRPr/>
          </a:p>
          <a:p>
            <a:pPr indent="-298450" lvl="1" marL="914400" rtl="0" algn="l">
              <a:spcBef>
                <a:spcPts val="0"/>
              </a:spcBef>
              <a:spcAft>
                <a:spcPts val="0"/>
              </a:spcAft>
              <a:buClr>
                <a:srgbClr val="000000"/>
              </a:buClr>
              <a:buSzPts val="1100"/>
              <a:buFont typeface="Arial"/>
              <a:buChar char="○"/>
            </a:pPr>
            <a:r>
              <a:rPr lang="en-GB"/>
              <a:t>state-caching</a:t>
            </a:r>
            <a:endParaRPr/>
          </a:p>
          <a:p>
            <a:pPr indent="-298450" lvl="1" marL="914400" rtl="0" algn="l">
              <a:spcBef>
                <a:spcPts val="0"/>
              </a:spcBef>
              <a:spcAft>
                <a:spcPts val="0"/>
              </a:spcAft>
              <a:buClr>
                <a:srgbClr val="000000"/>
              </a:buClr>
              <a:buSzPts val="1100"/>
              <a:buFont typeface="Arial"/>
              <a:buChar char="○"/>
            </a:pPr>
            <a:r>
              <a:rPr lang="en-GB"/>
              <a:t>opening book</a:t>
            </a:r>
            <a:endParaRPr/>
          </a:p>
          <a:p>
            <a:pPr indent="-298450" lvl="0" marL="457200" rtl="0" algn="l">
              <a:spcBef>
                <a:spcPts val="0"/>
              </a:spcBef>
              <a:spcAft>
                <a:spcPts val="0"/>
              </a:spcAft>
              <a:buClr>
                <a:srgbClr val="000000"/>
              </a:buClr>
              <a:buSzPts val="1100"/>
              <a:buFont typeface="Arial"/>
              <a:buChar char="●"/>
            </a:pPr>
            <a:r>
              <a:rPr lang="en-GB"/>
              <a:t>GUI:</a:t>
            </a:r>
            <a:endParaRPr/>
          </a:p>
          <a:p>
            <a:pPr indent="-298450" lvl="1" marL="914400" rtl="0" algn="l">
              <a:spcBef>
                <a:spcPts val="0"/>
              </a:spcBef>
              <a:spcAft>
                <a:spcPts val="0"/>
              </a:spcAft>
              <a:buClr>
                <a:srgbClr val="000000"/>
              </a:buClr>
              <a:buSzPts val="1100"/>
              <a:buFont typeface="Arial"/>
              <a:buChar char="○"/>
            </a:pPr>
            <a:r>
              <a:rPr lang="en-GB"/>
              <a:t>log message</a:t>
            </a:r>
            <a:endParaRPr/>
          </a:p>
          <a:p>
            <a:pPr indent="-298450" lvl="1" marL="914400" rtl="0" algn="l">
              <a:spcBef>
                <a:spcPts val="0"/>
              </a:spcBef>
              <a:spcAft>
                <a:spcPts val="0"/>
              </a:spcAft>
              <a:buClr>
                <a:srgbClr val="000000"/>
              </a:buClr>
              <a:buSzPts val="1100"/>
              <a:buFont typeface="Arial"/>
              <a:buChar char="○"/>
            </a:pPr>
            <a:r>
              <a:rPr lang="en-GB"/>
              <a:t>promotion</a:t>
            </a:r>
            <a:endParaRPr/>
          </a:p>
          <a:p>
            <a:pPr indent="-298450" lvl="1" marL="914400" rtl="0" algn="l">
              <a:spcBef>
                <a:spcPts val="0"/>
              </a:spcBef>
              <a:spcAft>
                <a:spcPts val="0"/>
              </a:spcAft>
              <a:buClr>
                <a:srgbClr val="000000"/>
              </a:buClr>
              <a:buSzPts val="1100"/>
              <a:buFont typeface="Arial"/>
              <a:buChar char="○"/>
            </a:pPr>
            <a:r>
              <a:rPr lang="en-GB"/>
              <a:t>move highlight</a:t>
            </a:r>
            <a:endParaRPr/>
          </a:p>
          <a:p>
            <a:pPr indent="-298450" lvl="1" marL="914400" rtl="0" algn="l">
              <a:spcBef>
                <a:spcPts val="0"/>
              </a:spcBef>
              <a:spcAft>
                <a:spcPts val="0"/>
              </a:spcAft>
              <a:buClr>
                <a:srgbClr val="000000"/>
              </a:buClr>
              <a:buSzPts val="1100"/>
              <a:buFont typeface="Arial"/>
              <a:buChar char="○"/>
            </a:pPr>
            <a:r>
              <a:rPr lang="en-GB"/>
              <a:t>win condition </a:t>
            </a:r>
            <a:endParaRPr/>
          </a:p>
          <a:p>
            <a:pPr indent="0" lvl="0" marL="0" rtl="0" algn="l">
              <a:spcBef>
                <a:spcPts val="1200"/>
              </a:spcBef>
              <a:spcAft>
                <a:spcPts val="1600"/>
              </a:spcAft>
              <a:buNone/>
            </a:pPr>
            <a:r>
              <a:t/>
            </a:r>
            <a:endParaRPr/>
          </a:p>
        </p:txBody>
      </p:sp>
      <p:pic>
        <p:nvPicPr>
          <p:cNvPr id="230" name="Google Shape;230;p22"/>
          <p:cNvPicPr preferRelativeResize="0"/>
          <p:nvPr/>
        </p:nvPicPr>
        <p:blipFill rotWithShape="1">
          <a:blip r:embed="rId3">
            <a:alphaModFix/>
          </a:blip>
          <a:srcRect b="0" l="109" r="99" t="0"/>
          <a:stretch/>
        </p:blipFill>
        <p:spPr>
          <a:xfrm>
            <a:off x="4317400" y="1202650"/>
            <a:ext cx="4106025" cy="27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253000" y="139700"/>
            <a:ext cx="6926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Piece and piece- square values</a:t>
            </a:r>
            <a:endParaRPr/>
          </a:p>
        </p:txBody>
      </p:sp>
      <p:pic>
        <p:nvPicPr>
          <p:cNvPr id="236" name="Google Shape;236;p23"/>
          <p:cNvPicPr preferRelativeResize="0"/>
          <p:nvPr/>
        </p:nvPicPr>
        <p:blipFill>
          <a:blip r:embed="rId3">
            <a:alphaModFix/>
          </a:blip>
          <a:stretch>
            <a:fillRect/>
          </a:stretch>
        </p:blipFill>
        <p:spPr>
          <a:xfrm>
            <a:off x="4427200" y="685825"/>
            <a:ext cx="4306750" cy="4209850"/>
          </a:xfrm>
          <a:prstGeom prst="rect">
            <a:avLst/>
          </a:prstGeom>
          <a:noFill/>
          <a:ln>
            <a:noFill/>
          </a:ln>
        </p:spPr>
      </p:pic>
      <p:pic>
        <p:nvPicPr>
          <p:cNvPr id="237" name="Google Shape;237;p23"/>
          <p:cNvPicPr preferRelativeResize="0"/>
          <p:nvPr/>
        </p:nvPicPr>
        <p:blipFill rotWithShape="1">
          <a:blip r:embed="rId4">
            <a:alphaModFix/>
          </a:blip>
          <a:srcRect b="0" l="2409" r="55095" t="0"/>
          <a:stretch/>
        </p:blipFill>
        <p:spPr>
          <a:xfrm>
            <a:off x="3455900" y="993575"/>
            <a:ext cx="896050" cy="2291150"/>
          </a:xfrm>
          <a:prstGeom prst="rect">
            <a:avLst/>
          </a:prstGeom>
          <a:noFill/>
          <a:ln>
            <a:noFill/>
          </a:ln>
        </p:spPr>
      </p:pic>
      <p:sp>
        <p:nvSpPr>
          <p:cNvPr id="238" name="Google Shape;238;p23"/>
          <p:cNvSpPr txBox="1"/>
          <p:nvPr/>
        </p:nvSpPr>
        <p:spPr>
          <a:xfrm>
            <a:off x="519175" y="1601800"/>
            <a:ext cx="26442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Score = piece.value +     piecetable.value[x,y]</a:t>
            </a:r>
            <a:endParaRPr>
              <a:latin typeface="Open Sans"/>
              <a:ea typeface="Open Sans"/>
              <a:cs typeface="Open Sans"/>
              <a:sym typeface="Open Sans"/>
            </a:endParaRPr>
          </a:p>
        </p:txBody>
      </p:sp>
      <p:sp>
        <p:nvSpPr>
          <p:cNvPr id="239" name="Google Shape;239;p23"/>
          <p:cNvSpPr txBox="1"/>
          <p:nvPr/>
        </p:nvSpPr>
        <p:spPr>
          <a:xfrm>
            <a:off x="253000" y="2285975"/>
            <a:ext cx="2907300" cy="249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For each piece have with respect to the position in tha board has a value i.e is score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Initially score for white </a:t>
            </a:r>
            <a:r>
              <a:rPr lang="en-GB">
                <a:latin typeface="Open Sans"/>
                <a:ea typeface="Open Sans"/>
                <a:cs typeface="Open Sans"/>
                <a:sym typeface="Open Sans"/>
              </a:rPr>
              <a:t>pieces</a:t>
            </a:r>
            <a:r>
              <a:rPr lang="en-GB">
                <a:latin typeface="Open Sans"/>
                <a:ea typeface="Open Sans"/>
                <a:cs typeface="Open Sans"/>
                <a:sym typeface="Open Sans"/>
              </a:rPr>
              <a:t> is -ve and it tries to maximise its score and for blacks the value is +ve and they try to minimise it.</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24"/>
          <p:cNvPicPr preferRelativeResize="0"/>
          <p:nvPr/>
        </p:nvPicPr>
        <p:blipFill>
          <a:blip r:embed="rId3">
            <a:alphaModFix/>
          </a:blip>
          <a:stretch>
            <a:fillRect/>
          </a:stretch>
        </p:blipFill>
        <p:spPr>
          <a:xfrm>
            <a:off x="804863" y="1085850"/>
            <a:ext cx="7534275" cy="297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Analysis</a:t>
            </a:r>
            <a:endParaRPr/>
          </a:p>
        </p:txBody>
      </p:sp>
      <p:sp>
        <p:nvSpPr>
          <p:cNvPr id="251" name="Google Shape;251;p25"/>
          <p:cNvSpPr txBox="1"/>
          <p:nvPr>
            <p:ph idx="1" type="body"/>
          </p:nvPr>
        </p:nvSpPr>
        <p:spPr>
          <a:xfrm>
            <a:off x="311700" y="1266325"/>
            <a:ext cx="8520600" cy="3616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GB" sz="1200">
                <a:highlight>
                  <a:srgbClr val="FFFFFF"/>
                </a:highlight>
                <a:latin typeface="Verdana"/>
                <a:ea typeface="Verdana"/>
                <a:cs typeface="Verdana"/>
                <a:sym typeface="Verdana"/>
              </a:rPr>
              <a:t>The effectiveness of alpha-beta pruning is highly dependent on the order in which each node is examined. Move order is an important aspect of alpha-beta pruning.</a:t>
            </a:r>
            <a:endParaRPr sz="1200">
              <a:highlight>
                <a:srgbClr val="FFFFFF"/>
              </a:highlight>
              <a:latin typeface="Verdana"/>
              <a:ea typeface="Verdana"/>
              <a:cs typeface="Verdana"/>
              <a:sym typeface="Verdana"/>
            </a:endParaRPr>
          </a:p>
          <a:p>
            <a:pPr indent="0" lvl="0" marL="0" rtl="0" algn="l">
              <a:spcBef>
                <a:spcPts val="1000"/>
              </a:spcBef>
              <a:spcAft>
                <a:spcPts val="0"/>
              </a:spcAft>
              <a:buNone/>
            </a:pPr>
            <a:r>
              <a:rPr lang="en-GB" sz="1200">
                <a:highlight>
                  <a:srgbClr val="FFFFFF"/>
                </a:highlight>
                <a:latin typeface="Verdana"/>
                <a:ea typeface="Verdana"/>
                <a:cs typeface="Verdana"/>
                <a:sym typeface="Verdana"/>
              </a:rPr>
              <a:t>It can be of two types:</a:t>
            </a:r>
            <a:endParaRPr sz="1200">
              <a:highlight>
                <a:srgbClr val="FFFFFF"/>
              </a:highlight>
              <a:latin typeface="Verdana"/>
              <a:ea typeface="Verdana"/>
              <a:cs typeface="Verdana"/>
              <a:sym typeface="Verdana"/>
            </a:endParaRPr>
          </a:p>
          <a:p>
            <a:pPr indent="-304800" lvl="0" marL="457200" marR="25400" rtl="0" algn="l">
              <a:lnSpc>
                <a:spcPct val="157500"/>
              </a:lnSpc>
              <a:spcBef>
                <a:spcPts val="1300"/>
              </a:spcBef>
              <a:spcAft>
                <a:spcPts val="0"/>
              </a:spcAft>
              <a:buClr>
                <a:schemeClr val="dk2"/>
              </a:buClr>
              <a:buSzPts val="1200"/>
              <a:buFont typeface="Verdana"/>
              <a:buChar char="●"/>
            </a:pPr>
            <a:r>
              <a:rPr b="1" lang="en-GB" sz="1200">
                <a:highlight>
                  <a:srgbClr val="FFFFFF"/>
                </a:highlight>
                <a:latin typeface="Verdana"/>
                <a:ea typeface="Verdana"/>
                <a:cs typeface="Verdana"/>
                <a:sym typeface="Verdana"/>
              </a:rPr>
              <a:t>Worst ordering:</a:t>
            </a:r>
            <a:r>
              <a:rPr lang="en-GB" sz="1200">
                <a:highlight>
                  <a:srgbClr val="FFFFFF"/>
                </a:highlight>
                <a:latin typeface="Verdana"/>
                <a:ea typeface="Verdana"/>
                <a:cs typeface="Verdana"/>
                <a:sym typeface="Verdana"/>
              </a:rPr>
              <a:t> In some cases, alpha-beta pruning algorithm does not prune any of the leaves of the tree, and works exactly as minimax algorithm. In this case, it also consumes more time because of alpha-beta factors, such a move of pruning is called worst ordering. In this case, the best move occurs on the right side of the tree. The time complexity for such an order is O(b</a:t>
            </a:r>
            <a:r>
              <a:rPr baseline="30000" lang="en-GB" sz="1200">
                <a:highlight>
                  <a:srgbClr val="FFFFFF"/>
                </a:highlight>
                <a:latin typeface="Verdana"/>
                <a:ea typeface="Verdana"/>
                <a:cs typeface="Verdana"/>
                <a:sym typeface="Verdana"/>
              </a:rPr>
              <a:t>m</a:t>
            </a:r>
            <a:r>
              <a:rPr lang="en-GB" sz="1200">
                <a:highlight>
                  <a:srgbClr val="FFFFFF"/>
                </a:highlight>
                <a:latin typeface="Verdana"/>
                <a:ea typeface="Verdana"/>
                <a:cs typeface="Verdana"/>
                <a:sym typeface="Verdana"/>
              </a:rPr>
              <a:t>).</a:t>
            </a:r>
            <a:endParaRPr sz="1200">
              <a:highlight>
                <a:srgbClr val="FFFFFF"/>
              </a:highlight>
              <a:latin typeface="Verdana"/>
              <a:ea typeface="Verdana"/>
              <a:cs typeface="Verdana"/>
              <a:sym typeface="Verdana"/>
            </a:endParaRPr>
          </a:p>
          <a:p>
            <a:pPr indent="-304800" lvl="0" marL="457200" marR="25400" rtl="0" algn="l">
              <a:lnSpc>
                <a:spcPct val="157500"/>
              </a:lnSpc>
              <a:spcBef>
                <a:spcPts val="0"/>
              </a:spcBef>
              <a:spcAft>
                <a:spcPts val="0"/>
              </a:spcAft>
              <a:buClr>
                <a:schemeClr val="dk2"/>
              </a:buClr>
              <a:buSzPts val="1200"/>
              <a:buFont typeface="Verdana"/>
              <a:buChar char="●"/>
            </a:pPr>
            <a:r>
              <a:rPr b="1" lang="en-GB" sz="1200">
                <a:highlight>
                  <a:srgbClr val="FFFFFF"/>
                </a:highlight>
                <a:latin typeface="Verdana"/>
                <a:ea typeface="Verdana"/>
                <a:cs typeface="Verdana"/>
                <a:sym typeface="Verdana"/>
              </a:rPr>
              <a:t>Ideal ordering:</a:t>
            </a:r>
            <a:r>
              <a:rPr lang="en-GB" sz="1200">
                <a:highlight>
                  <a:srgbClr val="FFFFFF"/>
                </a:highlight>
                <a:latin typeface="Verdana"/>
                <a:ea typeface="Verdana"/>
                <a:cs typeface="Verdana"/>
                <a:sym typeface="Verdana"/>
              </a:rPr>
              <a:t> The ideal ordering for alpha-beta pruning occurs when lots of pruning happens in the tree, and best moves occur at the left side of the tree. We apply DFS hence it first search left of the tree and go deep twice as minimax algorithm in the same amount of time. Complexity in ideal ordering is O(b</a:t>
            </a:r>
            <a:r>
              <a:rPr baseline="30000" lang="en-GB" sz="1200">
                <a:highlight>
                  <a:srgbClr val="FFFFFF"/>
                </a:highlight>
                <a:latin typeface="Verdana"/>
                <a:ea typeface="Verdana"/>
                <a:cs typeface="Verdana"/>
                <a:sym typeface="Verdana"/>
              </a:rPr>
              <a:t>m/2</a:t>
            </a:r>
            <a:r>
              <a:rPr lang="en-GB" sz="1200">
                <a:highlight>
                  <a:srgbClr val="FFFFFF"/>
                </a:highlight>
                <a:latin typeface="Verdana"/>
                <a:ea typeface="Verdana"/>
                <a:cs typeface="Verdana"/>
                <a:sym typeface="Verdana"/>
              </a:rPr>
              <a:t>).</a:t>
            </a:r>
            <a:endParaRPr sz="1200">
              <a:highlight>
                <a:srgbClr val="FFFFFF"/>
              </a:highlight>
              <a:latin typeface="Verdana"/>
              <a:ea typeface="Verdana"/>
              <a:cs typeface="Verdana"/>
              <a:sym typeface="Verdana"/>
            </a:endParaRPr>
          </a:p>
          <a:p>
            <a:pPr indent="0" lvl="0" marL="0" rtl="0" algn="l">
              <a:spcBef>
                <a:spcPts val="10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57" name="Google Shape;25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GB" sz="1600">
                <a:highlight>
                  <a:srgbClr val="FFFFFF"/>
                </a:highlight>
                <a:latin typeface="Georgia"/>
                <a:ea typeface="Georgia"/>
                <a:cs typeface="Georgia"/>
                <a:sym typeface="Georgia"/>
              </a:rPr>
              <a:t>Alpha Beta Pruning is all about reducing the size (pruning) of our search tree. While a brute-force approach is an easier approach to use, it doesn’t necessarily mean it is the most optimal approach. Many times, one doesn’t need to visit all possible branches to come up with the best possible solution in hand.</a:t>
            </a:r>
            <a:endParaRPr sz="1650">
              <a:highlight>
                <a:srgbClr val="FFFFFF"/>
              </a:highlight>
              <a:latin typeface="Arial"/>
              <a:ea typeface="Arial"/>
              <a:cs typeface="Arial"/>
              <a:sym typeface="Arial"/>
            </a:endParaRPr>
          </a:p>
          <a:p>
            <a:pPr indent="0" lvl="0" marL="0" rtl="0" algn="l">
              <a:lnSpc>
                <a:spcPct val="166666"/>
              </a:lnSpc>
              <a:spcBef>
                <a:spcPts val="2400"/>
              </a:spcBef>
              <a:spcAft>
                <a:spcPts val="0"/>
              </a:spcAft>
              <a:buNone/>
            </a:pPr>
            <a:r>
              <a:rPr lang="en-GB" sz="1650">
                <a:highlight>
                  <a:srgbClr val="FFFFFF"/>
                </a:highlight>
                <a:latin typeface="Arial"/>
                <a:ea typeface="Arial"/>
                <a:cs typeface="Arial"/>
                <a:sym typeface="Arial"/>
              </a:rPr>
              <a:t>The minimax algorithm may not be the best solution to all kinds of computer games that need to have AI.But given a good implementation, it can create a tough competitor.</a:t>
            </a:r>
            <a:endParaRPr sz="1650">
              <a:highlight>
                <a:srgbClr val="90AED6"/>
              </a:highlight>
              <a:latin typeface="Arial"/>
              <a:ea typeface="Arial"/>
              <a:cs typeface="Arial"/>
              <a:sym typeface="Arial"/>
            </a:endParaRPr>
          </a:p>
          <a:p>
            <a:pPr indent="0" lvl="0" marL="457200" marR="50800" rtl="0" algn="l">
              <a:spcBef>
                <a:spcPts val="6000"/>
              </a:spcBef>
              <a:spcAft>
                <a:spcPts val="0"/>
              </a:spcAft>
              <a:buNone/>
            </a:pPr>
            <a:r>
              <a:t/>
            </a:r>
            <a:endParaRPr sz="1350">
              <a:solidFill>
                <a:srgbClr val="5D6586"/>
              </a:solidFill>
              <a:highlight>
                <a:srgbClr val="90AED6"/>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rotWithShape="1">
          <a:blip r:embed="rId3">
            <a:alphaModFix/>
          </a:blip>
          <a:srcRect b="8405" l="10676" r="11447" t="1406"/>
          <a:stretch/>
        </p:blipFill>
        <p:spPr>
          <a:xfrm>
            <a:off x="7680025" y="1152425"/>
            <a:ext cx="1463975" cy="2616025"/>
          </a:xfrm>
          <a:prstGeom prst="rect">
            <a:avLst/>
          </a:prstGeom>
          <a:noFill/>
          <a:ln>
            <a:noFill/>
          </a:ln>
        </p:spPr>
      </p:pic>
      <p:sp>
        <p:nvSpPr>
          <p:cNvPr id="73" name="Google Shape;73;p14"/>
          <p:cNvSpPr txBox="1"/>
          <p:nvPr>
            <p:ph type="title"/>
          </p:nvPr>
        </p:nvSpPr>
        <p:spPr>
          <a:xfrm>
            <a:off x="311700" y="445025"/>
            <a:ext cx="48669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4" name="Google Shape;74;p14"/>
          <p:cNvSpPr txBox="1"/>
          <p:nvPr>
            <p:ph idx="1" type="body"/>
          </p:nvPr>
        </p:nvSpPr>
        <p:spPr>
          <a:xfrm>
            <a:off x="311700" y="1276750"/>
            <a:ext cx="7614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 </a:t>
            </a:r>
            <a:r>
              <a:rPr b="1" lang="en-GB" sz="1600">
                <a:highlight>
                  <a:srgbClr val="FFFFFF"/>
                </a:highlight>
                <a:latin typeface="Arial"/>
                <a:ea typeface="Arial"/>
                <a:cs typeface="Arial"/>
                <a:sym typeface="Arial"/>
              </a:rPr>
              <a:t>Backtracking</a:t>
            </a:r>
            <a:r>
              <a:rPr lang="en-GB" sz="1600">
                <a:highlight>
                  <a:srgbClr val="FFFFFF"/>
                </a:highlight>
                <a:latin typeface="Arial"/>
                <a:ea typeface="Arial"/>
                <a:cs typeface="Arial"/>
                <a:sym typeface="Arial"/>
              </a:rPr>
              <a:t> is a technique based on algorithm to solve problem</a:t>
            </a:r>
            <a:r>
              <a:rPr lang="en-GB" sz="1000">
                <a:solidFill>
                  <a:srgbClr val="000000"/>
                </a:solidFill>
                <a:highlight>
                  <a:srgbClr val="FFFFFF"/>
                </a:highlight>
                <a:latin typeface="Arial"/>
                <a:ea typeface="Arial"/>
                <a:cs typeface="Arial"/>
                <a:sym typeface="Arial"/>
              </a:rPr>
              <a:t>.</a:t>
            </a:r>
            <a:r>
              <a:rPr lang="en-GB" sz="1600">
                <a:highlight>
                  <a:srgbClr val="FFFFFF"/>
                </a:highlight>
                <a:latin typeface="Arial"/>
                <a:ea typeface="Arial"/>
                <a:cs typeface="Arial"/>
                <a:sym typeface="Arial"/>
              </a:rPr>
              <a:t>It uses recursive calling to find the solution by building a solution step by step increasing values with time. It removes the solutions that doesn't give rise to the solution of the problem based on the constraints given to solve the problem.</a:t>
            </a:r>
            <a:endParaRPr sz="1600">
              <a:highlight>
                <a:srgbClr val="FFFFFF"/>
              </a:highlight>
              <a:latin typeface="Arial"/>
              <a:ea typeface="Arial"/>
              <a:cs typeface="Arial"/>
              <a:sym typeface="Arial"/>
            </a:endParaRPr>
          </a:p>
          <a:p>
            <a:pPr indent="0" lvl="0" marL="0" rtl="0" algn="just">
              <a:spcBef>
                <a:spcPts val="1600"/>
              </a:spcBef>
              <a:spcAft>
                <a:spcPts val="0"/>
              </a:spcAft>
              <a:buNone/>
            </a:pPr>
            <a:r>
              <a:rPr lang="en-GB" sz="1500">
                <a:latin typeface="Arial"/>
                <a:ea typeface="Arial"/>
                <a:cs typeface="Arial"/>
                <a:sym typeface="Arial"/>
              </a:rPr>
              <a:t>Backtracking algorithm is applied to some specific types of problems,</a:t>
            </a:r>
            <a:endParaRPr sz="1500">
              <a:latin typeface="Arial"/>
              <a:ea typeface="Arial"/>
              <a:cs typeface="Arial"/>
              <a:sym typeface="Arial"/>
            </a:endParaRPr>
          </a:p>
          <a:p>
            <a:pPr indent="-323850" lvl="0" marL="457200" rtl="0" algn="l">
              <a:spcBef>
                <a:spcPts val="800"/>
              </a:spcBef>
              <a:spcAft>
                <a:spcPts val="0"/>
              </a:spcAft>
              <a:buClr>
                <a:schemeClr val="dk2"/>
              </a:buClr>
              <a:buSzPts val="1500"/>
              <a:buFont typeface="Arial"/>
              <a:buChar char="●"/>
            </a:pPr>
            <a:r>
              <a:rPr lang="en-GB" sz="1500">
                <a:latin typeface="Arial"/>
                <a:ea typeface="Arial"/>
                <a:cs typeface="Arial"/>
                <a:sym typeface="Arial"/>
              </a:rPr>
              <a:t>Decision problem used to find a feasible solution of the problem.</a:t>
            </a:r>
            <a:endParaRPr sz="1500">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GB" sz="1500">
                <a:latin typeface="Arial"/>
                <a:ea typeface="Arial"/>
                <a:cs typeface="Arial"/>
                <a:sym typeface="Arial"/>
              </a:rPr>
              <a:t>Optimisation problem used to find the best solution that can be applied.</a:t>
            </a:r>
            <a:endParaRPr sz="1500">
              <a:latin typeface="Arial"/>
              <a:ea typeface="Arial"/>
              <a:cs typeface="Arial"/>
              <a:sym typeface="Arial"/>
            </a:endParaRPr>
          </a:p>
          <a:p>
            <a:pPr indent="-323850" lvl="0" marL="457200" rtl="0" algn="l">
              <a:spcBef>
                <a:spcPts val="0"/>
              </a:spcBef>
              <a:spcAft>
                <a:spcPts val="0"/>
              </a:spcAft>
              <a:buClr>
                <a:schemeClr val="dk2"/>
              </a:buClr>
              <a:buSzPts val="1500"/>
              <a:buFont typeface="Arial"/>
              <a:buChar char="●"/>
            </a:pPr>
            <a:r>
              <a:rPr lang="en-GB" sz="1500">
                <a:latin typeface="Arial"/>
                <a:ea typeface="Arial"/>
                <a:cs typeface="Arial"/>
                <a:sym typeface="Arial"/>
              </a:rPr>
              <a:t>Enumeration problem used to find the set of all feasible solutions of the problem.</a:t>
            </a:r>
            <a:endParaRPr sz="1500">
              <a:latin typeface="Arial"/>
              <a:ea typeface="Arial"/>
              <a:cs typeface="Arial"/>
              <a:sym typeface="Arial"/>
            </a:endParaRPr>
          </a:p>
          <a:p>
            <a:pPr indent="0" lvl="0" marL="0" rtl="0" algn="l">
              <a:spcBef>
                <a:spcPts val="400"/>
              </a:spcBef>
              <a:spcAft>
                <a:spcPts val="1600"/>
              </a:spcAft>
              <a:buNone/>
            </a:pPr>
            <a:r>
              <a:t/>
            </a:r>
            <a:endParaRPr sz="2100">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Significance of Backtracking</a:t>
            </a:r>
            <a:endParaRPr/>
          </a:p>
        </p:txBody>
      </p:sp>
      <p:sp>
        <p:nvSpPr>
          <p:cNvPr id="80" name="Google Shape;80;p15"/>
          <p:cNvSpPr txBox="1"/>
          <p:nvPr>
            <p:ph idx="1" type="body"/>
          </p:nvPr>
        </p:nvSpPr>
        <p:spPr>
          <a:xfrm>
            <a:off x="311700" y="1266325"/>
            <a:ext cx="8520600" cy="3679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Backtracking algorithms finds it’s applications in a variety of gaming puzzles and hence form an interesting class of methodologies to determine all possible intermediate moves in a particular puzzle thereby evolving unique ways of deciding the result of the game/puzzle which could be a victory,loss or a tie. </a:t>
            </a:r>
            <a:endParaRPr sz="1600"/>
          </a:p>
          <a:p>
            <a:pPr indent="-330200" lvl="0" marL="457200" rtl="0" algn="l">
              <a:spcBef>
                <a:spcPts val="0"/>
              </a:spcBef>
              <a:spcAft>
                <a:spcPts val="0"/>
              </a:spcAft>
              <a:buSzPts val="1600"/>
              <a:buChar char="●"/>
            </a:pPr>
            <a:r>
              <a:rPr lang="en-GB" sz="1600"/>
              <a:t>Understanding the underlying  intuition behind the combinations of moves  is therefore necessary in designing games and further help optimize these games in terms of time-based efficiency when one of the players in the games involve computer itself .</a:t>
            </a:r>
            <a:endParaRPr sz="1600"/>
          </a:p>
          <a:p>
            <a:pPr indent="-342900" lvl="0" marL="457200" rtl="0" algn="l">
              <a:spcBef>
                <a:spcPts val="0"/>
              </a:spcBef>
              <a:spcAft>
                <a:spcPts val="0"/>
              </a:spcAft>
              <a:buSzPts val="1800"/>
              <a:buFont typeface="Verdana"/>
              <a:buChar char="●"/>
            </a:pPr>
            <a:r>
              <a:rPr lang="en-GB" sz="1600">
                <a:highlight>
                  <a:srgbClr val="FFFFFF"/>
                </a:highlight>
                <a:latin typeface="Verdana"/>
                <a:ea typeface="Verdana"/>
                <a:cs typeface="Verdana"/>
                <a:sym typeface="Verdana"/>
              </a:rPr>
              <a:t>Mini-max algorithm is a recursive or backtracking algorithm which is used in decision-making and game theory. It provides an optimal move for the player assuming that opponent is also playing optimally</a:t>
            </a:r>
            <a:r>
              <a:rPr lang="en-GB">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Minimax Algorithm</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Mini-max algorithm is a recursive or backtracking algorithm which is used in decision-making and game theory. It provides an optimal move for the player assuming that opponent is also playing optimally.</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Mini-Max algorithm uses recursion to search through the game-tree.</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In this algorithm two players play the game, one is called MAX and other is called MIN.</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Both the players fight it as the opponent player gets the minimum benefit while they get the maximum benefit.</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Both Players of the game are opponent of each other, where MAX will select the maximized value and MIN will select the minimized value.</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The minimax algorithm performs a depth-first search algorithm for the exploration of the complete game tree.</a:t>
            </a:r>
            <a:endParaRPr sz="1100">
              <a:solidFill>
                <a:srgbClr val="000000"/>
              </a:solidFill>
              <a:latin typeface="Arial"/>
              <a:ea typeface="Arial"/>
              <a:cs typeface="Arial"/>
              <a:sym typeface="Arial"/>
            </a:endParaRPr>
          </a:p>
          <a:p>
            <a:pPr indent="-298450" lvl="0" marL="457200" rtl="0" algn="l">
              <a:spcBef>
                <a:spcPts val="1200"/>
              </a:spcBef>
              <a:spcAft>
                <a:spcPts val="1000"/>
              </a:spcAft>
              <a:buClr>
                <a:srgbClr val="000000"/>
              </a:buClr>
              <a:buSzPts val="1100"/>
              <a:buFont typeface="Arial"/>
              <a:buChar char="●"/>
            </a:pPr>
            <a:r>
              <a:rPr lang="en-GB" sz="1100">
                <a:solidFill>
                  <a:srgbClr val="000000"/>
                </a:solidFill>
                <a:latin typeface="Arial"/>
                <a:ea typeface="Arial"/>
                <a:cs typeface="Arial"/>
                <a:sym typeface="Arial"/>
              </a:rPr>
              <a:t>The minimax algorithm proceeds all the way down to the terminal node of the tree, then backtrack the tree as the recursion.</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Pseudo-Code for Mini-Max algorithm</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354000" y="1266325"/>
            <a:ext cx="8520601" cy="342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4343400" y="1298700"/>
            <a:ext cx="364800" cy="301500"/>
          </a:xfrm>
          <a:prstGeom prst="ellipse">
            <a:avLst/>
          </a:prstGeom>
          <a:gradFill>
            <a:gsLst>
              <a:gs pos="0">
                <a:srgbClr val="D6F5EE"/>
              </a:gs>
              <a:gs pos="100000">
                <a:srgbClr val="73D6C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a:t>
            </a:r>
            <a:endParaRPr/>
          </a:p>
        </p:txBody>
      </p:sp>
      <p:cxnSp>
        <p:nvCxnSpPr>
          <p:cNvPr id="99" name="Google Shape;99;p18"/>
          <p:cNvCxnSpPr>
            <a:stCxn id="98" idx="4"/>
            <a:endCxn id="100" idx="0"/>
          </p:cNvCxnSpPr>
          <p:nvPr/>
        </p:nvCxnSpPr>
        <p:spPr>
          <a:xfrm>
            <a:off x="4525800" y="1600200"/>
            <a:ext cx="1951200" cy="3810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8"/>
          <p:cNvCxnSpPr>
            <a:stCxn id="98" idx="4"/>
            <a:endCxn id="102" idx="0"/>
          </p:cNvCxnSpPr>
          <p:nvPr/>
        </p:nvCxnSpPr>
        <p:spPr>
          <a:xfrm flipH="1">
            <a:off x="2849400" y="1600200"/>
            <a:ext cx="1676400" cy="5334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8"/>
          <p:cNvSpPr/>
          <p:nvPr/>
        </p:nvSpPr>
        <p:spPr>
          <a:xfrm>
            <a:off x="2667000" y="21336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a:t>
            </a:r>
            <a:endParaRPr/>
          </a:p>
        </p:txBody>
      </p:sp>
      <p:cxnSp>
        <p:nvCxnSpPr>
          <p:cNvPr id="103" name="Google Shape;103;p18"/>
          <p:cNvCxnSpPr>
            <a:stCxn id="102" idx="4"/>
            <a:endCxn id="104" idx="1"/>
          </p:cNvCxnSpPr>
          <p:nvPr/>
        </p:nvCxnSpPr>
        <p:spPr>
          <a:xfrm>
            <a:off x="2849400" y="2435100"/>
            <a:ext cx="633000" cy="5808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8"/>
          <p:cNvCxnSpPr>
            <a:stCxn id="102" idx="4"/>
            <a:endCxn id="106" idx="0"/>
          </p:cNvCxnSpPr>
          <p:nvPr/>
        </p:nvCxnSpPr>
        <p:spPr>
          <a:xfrm flipH="1">
            <a:off x="2087400" y="2435100"/>
            <a:ext cx="762000" cy="53670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8"/>
          <p:cNvSpPr/>
          <p:nvPr/>
        </p:nvSpPr>
        <p:spPr>
          <a:xfrm>
            <a:off x="1905000" y="29718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a:t>
            </a:r>
            <a:endParaRPr/>
          </a:p>
        </p:txBody>
      </p:sp>
      <p:cxnSp>
        <p:nvCxnSpPr>
          <p:cNvPr id="107" name="Google Shape;107;p18"/>
          <p:cNvCxnSpPr>
            <a:stCxn id="106" idx="4"/>
          </p:cNvCxnSpPr>
          <p:nvPr/>
        </p:nvCxnSpPr>
        <p:spPr>
          <a:xfrm>
            <a:off x="2087400" y="3273300"/>
            <a:ext cx="579600" cy="6129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8"/>
          <p:cNvCxnSpPr>
            <a:stCxn id="106" idx="4"/>
          </p:cNvCxnSpPr>
          <p:nvPr/>
        </p:nvCxnSpPr>
        <p:spPr>
          <a:xfrm flipH="1">
            <a:off x="1447800" y="32733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04" name="Google Shape;104;p18"/>
          <p:cNvSpPr/>
          <p:nvPr/>
        </p:nvSpPr>
        <p:spPr>
          <a:xfrm>
            <a:off x="3429000" y="29718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5</a:t>
            </a:r>
            <a:endParaRPr/>
          </a:p>
        </p:txBody>
      </p:sp>
      <p:cxnSp>
        <p:nvCxnSpPr>
          <p:cNvPr id="109" name="Google Shape;109;p18"/>
          <p:cNvCxnSpPr>
            <a:stCxn id="104" idx="4"/>
          </p:cNvCxnSpPr>
          <p:nvPr/>
        </p:nvCxnSpPr>
        <p:spPr>
          <a:xfrm>
            <a:off x="3611400" y="3273300"/>
            <a:ext cx="655800" cy="6129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8"/>
          <p:cNvCxnSpPr>
            <a:stCxn id="104" idx="4"/>
          </p:cNvCxnSpPr>
          <p:nvPr/>
        </p:nvCxnSpPr>
        <p:spPr>
          <a:xfrm flipH="1">
            <a:off x="2971800" y="32733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8"/>
          <p:cNvSpPr/>
          <p:nvPr/>
        </p:nvSpPr>
        <p:spPr>
          <a:xfrm>
            <a:off x="6248400" y="1981200"/>
            <a:ext cx="4572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-3</a:t>
            </a:r>
            <a:endParaRPr sz="1000"/>
          </a:p>
        </p:txBody>
      </p:sp>
      <p:cxnSp>
        <p:nvCxnSpPr>
          <p:cNvPr id="111" name="Google Shape;111;p18"/>
          <p:cNvCxnSpPr>
            <a:stCxn id="100" idx="4"/>
            <a:endCxn id="112" idx="1"/>
          </p:cNvCxnSpPr>
          <p:nvPr/>
        </p:nvCxnSpPr>
        <p:spPr>
          <a:xfrm>
            <a:off x="6477000" y="2282700"/>
            <a:ext cx="586800" cy="5808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8"/>
          <p:cNvCxnSpPr>
            <a:stCxn id="100" idx="4"/>
            <a:endCxn id="114" idx="0"/>
          </p:cNvCxnSpPr>
          <p:nvPr/>
        </p:nvCxnSpPr>
        <p:spPr>
          <a:xfrm flipH="1">
            <a:off x="5715000" y="2282700"/>
            <a:ext cx="762000" cy="5400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18"/>
          <p:cNvSpPr/>
          <p:nvPr/>
        </p:nvSpPr>
        <p:spPr>
          <a:xfrm>
            <a:off x="5486400" y="2822700"/>
            <a:ext cx="4572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latin typeface="Times New Roman"/>
                <a:ea typeface="Times New Roman"/>
                <a:cs typeface="Times New Roman"/>
                <a:sym typeface="Times New Roman"/>
              </a:rPr>
              <a:t>-</a:t>
            </a:r>
            <a:r>
              <a:rPr lang="en-GB"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p:txBody>
      </p:sp>
      <p:cxnSp>
        <p:nvCxnSpPr>
          <p:cNvPr id="115" name="Google Shape;115;p18"/>
          <p:cNvCxnSpPr>
            <a:stCxn id="114" idx="4"/>
          </p:cNvCxnSpPr>
          <p:nvPr/>
        </p:nvCxnSpPr>
        <p:spPr>
          <a:xfrm>
            <a:off x="5715000" y="3124200"/>
            <a:ext cx="579600" cy="6129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8"/>
          <p:cNvCxnSpPr>
            <a:stCxn id="114" idx="4"/>
          </p:cNvCxnSpPr>
          <p:nvPr/>
        </p:nvCxnSpPr>
        <p:spPr>
          <a:xfrm flipH="1">
            <a:off x="5075400" y="31242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12" name="Google Shape;112;p18"/>
          <p:cNvSpPr/>
          <p:nvPr/>
        </p:nvSpPr>
        <p:spPr>
          <a:xfrm>
            <a:off x="7010400" y="28194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7</a:t>
            </a:r>
            <a:endParaRPr sz="1000"/>
          </a:p>
        </p:txBody>
      </p:sp>
      <p:cxnSp>
        <p:nvCxnSpPr>
          <p:cNvPr id="117" name="Google Shape;117;p18"/>
          <p:cNvCxnSpPr>
            <a:stCxn id="112" idx="4"/>
          </p:cNvCxnSpPr>
          <p:nvPr/>
        </p:nvCxnSpPr>
        <p:spPr>
          <a:xfrm>
            <a:off x="7192800" y="3120900"/>
            <a:ext cx="655800" cy="6129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8"/>
          <p:cNvCxnSpPr>
            <a:stCxn id="112" idx="4"/>
          </p:cNvCxnSpPr>
          <p:nvPr/>
        </p:nvCxnSpPr>
        <p:spPr>
          <a:xfrm flipH="1">
            <a:off x="6553200" y="31209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8"/>
          <p:cNvSpPr/>
          <p:nvPr/>
        </p:nvSpPr>
        <p:spPr>
          <a:xfrm>
            <a:off x="12954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-1</a:t>
            </a:r>
            <a:endParaRPr sz="1000"/>
          </a:p>
        </p:txBody>
      </p:sp>
      <p:sp>
        <p:nvSpPr>
          <p:cNvPr id="120" name="Google Shape;120;p18"/>
          <p:cNvSpPr/>
          <p:nvPr/>
        </p:nvSpPr>
        <p:spPr>
          <a:xfrm>
            <a:off x="24384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4</a:t>
            </a:r>
            <a:endParaRPr sz="1000"/>
          </a:p>
        </p:txBody>
      </p:sp>
      <p:sp>
        <p:nvSpPr>
          <p:cNvPr id="121" name="Google Shape;121;p18"/>
          <p:cNvSpPr/>
          <p:nvPr/>
        </p:nvSpPr>
        <p:spPr>
          <a:xfrm>
            <a:off x="28956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2</a:t>
            </a:r>
            <a:endParaRPr sz="1000"/>
          </a:p>
        </p:txBody>
      </p:sp>
      <p:sp>
        <p:nvSpPr>
          <p:cNvPr id="122" name="Google Shape;122;p18"/>
          <p:cNvSpPr/>
          <p:nvPr/>
        </p:nvSpPr>
        <p:spPr>
          <a:xfrm>
            <a:off x="41148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5</a:t>
            </a:r>
            <a:endParaRPr sz="1000"/>
          </a:p>
        </p:txBody>
      </p:sp>
      <p:sp>
        <p:nvSpPr>
          <p:cNvPr id="123" name="Google Shape;123;p18"/>
          <p:cNvSpPr/>
          <p:nvPr/>
        </p:nvSpPr>
        <p:spPr>
          <a:xfrm>
            <a:off x="48768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-3</a:t>
            </a:r>
            <a:endParaRPr sz="1000"/>
          </a:p>
        </p:txBody>
      </p:sp>
      <p:sp>
        <p:nvSpPr>
          <p:cNvPr id="124" name="Google Shape;124;p18"/>
          <p:cNvSpPr/>
          <p:nvPr/>
        </p:nvSpPr>
        <p:spPr>
          <a:xfrm>
            <a:off x="60960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-5</a:t>
            </a:r>
            <a:endParaRPr sz="1000"/>
          </a:p>
        </p:txBody>
      </p:sp>
      <p:sp>
        <p:nvSpPr>
          <p:cNvPr id="125" name="Google Shape;125;p18"/>
          <p:cNvSpPr/>
          <p:nvPr/>
        </p:nvSpPr>
        <p:spPr>
          <a:xfrm>
            <a:off x="64770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0</a:t>
            </a:r>
            <a:endParaRPr sz="1000"/>
          </a:p>
        </p:txBody>
      </p:sp>
      <p:sp>
        <p:nvSpPr>
          <p:cNvPr id="126" name="Google Shape;126;p18"/>
          <p:cNvSpPr/>
          <p:nvPr/>
        </p:nvSpPr>
        <p:spPr>
          <a:xfrm>
            <a:off x="76962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7</a:t>
            </a:r>
            <a:endParaRPr sz="1000"/>
          </a:p>
        </p:txBody>
      </p:sp>
      <p:sp>
        <p:nvSpPr>
          <p:cNvPr id="127" name="Google Shape;127;p18"/>
          <p:cNvSpPr/>
          <p:nvPr/>
        </p:nvSpPr>
        <p:spPr>
          <a:xfrm>
            <a:off x="990600" y="14478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txBox="1"/>
          <p:nvPr/>
        </p:nvSpPr>
        <p:spPr>
          <a:xfrm>
            <a:off x="457200" y="1295400"/>
            <a:ext cx="685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MAX</a:t>
            </a:r>
            <a:endParaRPr>
              <a:latin typeface="Open Sans"/>
              <a:ea typeface="Open Sans"/>
              <a:cs typeface="Open Sans"/>
              <a:sym typeface="Open Sans"/>
            </a:endParaRPr>
          </a:p>
        </p:txBody>
      </p:sp>
      <p:sp>
        <p:nvSpPr>
          <p:cNvPr id="129" name="Google Shape;129;p18"/>
          <p:cNvSpPr/>
          <p:nvPr/>
        </p:nvSpPr>
        <p:spPr>
          <a:xfrm>
            <a:off x="914400" y="21336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nvSpPr>
        <p:spPr>
          <a:xfrm>
            <a:off x="381000" y="1981200"/>
            <a:ext cx="685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MIN</a:t>
            </a:r>
            <a:endParaRPr>
              <a:latin typeface="Open Sans"/>
              <a:ea typeface="Open Sans"/>
              <a:cs typeface="Open Sans"/>
              <a:sym typeface="Open Sans"/>
            </a:endParaRPr>
          </a:p>
        </p:txBody>
      </p:sp>
      <p:sp>
        <p:nvSpPr>
          <p:cNvPr id="131" name="Google Shape;131;p18"/>
          <p:cNvSpPr/>
          <p:nvPr/>
        </p:nvSpPr>
        <p:spPr>
          <a:xfrm>
            <a:off x="914400" y="30480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381000" y="2895600"/>
            <a:ext cx="685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MAX</a:t>
            </a:r>
            <a:endParaRPr>
              <a:latin typeface="Open Sans"/>
              <a:ea typeface="Open Sans"/>
              <a:cs typeface="Open Sans"/>
              <a:sym typeface="Open Sans"/>
            </a:endParaRPr>
          </a:p>
        </p:txBody>
      </p:sp>
      <p:sp>
        <p:nvSpPr>
          <p:cNvPr id="133" name="Google Shape;133;p18"/>
          <p:cNvSpPr/>
          <p:nvPr/>
        </p:nvSpPr>
        <p:spPr>
          <a:xfrm>
            <a:off x="762000" y="39624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txBox="1"/>
          <p:nvPr/>
        </p:nvSpPr>
        <p:spPr>
          <a:xfrm>
            <a:off x="76200" y="3657600"/>
            <a:ext cx="990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Terminal state</a:t>
            </a:r>
            <a:endParaRPr>
              <a:latin typeface="Open Sans"/>
              <a:ea typeface="Open Sans"/>
              <a:cs typeface="Open Sans"/>
              <a:sym typeface="Open Sans"/>
            </a:endParaRPr>
          </a:p>
        </p:txBody>
      </p:sp>
      <p:sp>
        <p:nvSpPr>
          <p:cNvPr id="135" name="Google Shape;135;p18"/>
          <p:cNvSpPr/>
          <p:nvPr/>
        </p:nvSpPr>
        <p:spPr>
          <a:xfrm>
            <a:off x="1219200" y="3581400"/>
            <a:ext cx="1600200" cy="11430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Max </a:t>
            </a:r>
            <a:endParaRPr/>
          </a:p>
        </p:txBody>
      </p:sp>
      <p:sp>
        <p:nvSpPr>
          <p:cNvPr id="136" name="Google Shape;136;p18"/>
          <p:cNvSpPr/>
          <p:nvPr/>
        </p:nvSpPr>
        <p:spPr>
          <a:xfrm>
            <a:off x="2971800" y="3657600"/>
            <a:ext cx="1600200" cy="11430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Max </a:t>
            </a:r>
            <a:endParaRPr/>
          </a:p>
        </p:txBody>
      </p:sp>
      <p:sp>
        <p:nvSpPr>
          <p:cNvPr id="137" name="Google Shape;137;p18"/>
          <p:cNvSpPr/>
          <p:nvPr/>
        </p:nvSpPr>
        <p:spPr>
          <a:xfrm>
            <a:off x="4800600" y="3581400"/>
            <a:ext cx="1600200" cy="11430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Max </a:t>
            </a:r>
            <a:endParaRPr/>
          </a:p>
        </p:txBody>
      </p:sp>
      <p:sp>
        <p:nvSpPr>
          <p:cNvPr id="138" name="Google Shape;138;p18"/>
          <p:cNvSpPr/>
          <p:nvPr/>
        </p:nvSpPr>
        <p:spPr>
          <a:xfrm>
            <a:off x="6553200" y="3657600"/>
            <a:ext cx="1600200" cy="11430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Max </a:t>
            </a:r>
            <a:endParaRPr/>
          </a:p>
        </p:txBody>
      </p:sp>
      <p:sp>
        <p:nvSpPr>
          <p:cNvPr id="139" name="Google Shape;139;p18"/>
          <p:cNvSpPr/>
          <p:nvPr/>
        </p:nvSpPr>
        <p:spPr>
          <a:xfrm>
            <a:off x="2057400" y="2514600"/>
            <a:ext cx="1600200" cy="11430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min </a:t>
            </a:r>
            <a:endParaRPr/>
          </a:p>
        </p:txBody>
      </p:sp>
      <p:sp>
        <p:nvSpPr>
          <p:cNvPr id="140" name="Google Shape;140;p18"/>
          <p:cNvSpPr/>
          <p:nvPr/>
        </p:nvSpPr>
        <p:spPr>
          <a:xfrm>
            <a:off x="5334000" y="2286000"/>
            <a:ext cx="2133600" cy="1371600"/>
          </a:xfrm>
          <a:prstGeom prst="ellipse">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min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Alpha - Beta Pruning</a:t>
            </a:r>
            <a:endParaRPr/>
          </a:p>
        </p:txBody>
      </p:sp>
      <p:sp>
        <p:nvSpPr>
          <p:cNvPr id="146" name="Google Shape;146;p19"/>
          <p:cNvSpPr txBox="1"/>
          <p:nvPr>
            <p:ph idx="1" type="body"/>
          </p:nvPr>
        </p:nvSpPr>
        <p:spPr>
          <a:xfrm>
            <a:off x="346650" y="1259350"/>
            <a:ext cx="8520600" cy="35901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Alpha-beta pruning is a modified version of the minimax algorithm. It is an optimization technique for the minimax algorithm.</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There is a technique by which without checking each node of the game tree we can compute the correct minimax decision, and this technique is called </a:t>
            </a:r>
            <a:r>
              <a:rPr b="1" lang="en-GB" sz="1100">
                <a:solidFill>
                  <a:srgbClr val="000000"/>
                </a:solidFill>
                <a:latin typeface="Arial"/>
                <a:ea typeface="Arial"/>
                <a:cs typeface="Arial"/>
                <a:sym typeface="Arial"/>
              </a:rPr>
              <a:t>pruning</a:t>
            </a: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Alpha-beta pruning can be applied at any depth of a tree, and sometimes it not only prune the tree leaves but also entire sub-tree.</a:t>
            </a:r>
            <a:endParaRPr sz="1100">
              <a:solidFill>
                <a:srgbClr val="000000"/>
              </a:solidFill>
              <a:latin typeface="Arial"/>
              <a:ea typeface="Arial"/>
              <a:cs typeface="Arial"/>
              <a:sym typeface="Arial"/>
            </a:endParaRPr>
          </a:p>
          <a:p>
            <a:pPr indent="-298450" lvl="0" marL="457200" rtl="0" algn="l">
              <a:spcBef>
                <a:spcPts val="1000"/>
              </a:spcBef>
              <a:spcAft>
                <a:spcPts val="0"/>
              </a:spcAft>
              <a:buClr>
                <a:srgbClr val="000000"/>
              </a:buClr>
              <a:buSzPts val="1100"/>
              <a:buFont typeface="Arial"/>
              <a:buChar char="●"/>
            </a:pPr>
            <a:r>
              <a:rPr lang="en-GB" sz="1100">
                <a:solidFill>
                  <a:srgbClr val="000000"/>
                </a:solidFill>
                <a:latin typeface="Arial"/>
                <a:ea typeface="Arial"/>
                <a:cs typeface="Arial"/>
                <a:sym typeface="Arial"/>
              </a:rPr>
              <a:t>The two-parameter can be defined as:</a:t>
            </a:r>
            <a:endParaRPr sz="1100">
              <a:solidFill>
                <a:srgbClr val="000000"/>
              </a:solidFill>
              <a:latin typeface="Arial"/>
              <a:ea typeface="Arial"/>
              <a:cs typeface="Arial"/>
              <a:sym typeface="Arial"/>
            </a:endParaRPr>
          </a:p>
          <a:p>
            <a:pPr indent="-298450" lvl="1" marL="914400" rtl="0" algn="l">
              <a:spcBef>
                <a:spcPts val="100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Alpha:</a:t>
            </a:r>
            <a:r>
              <a:rPr lang="en-GB" sz="1100">
                <a:solidFill>
                  <a:srgbClr val="000000"/>
                </a:solidFill>
                <a:latin typeface="Arial"/>
                <a:ea typeface="Arial"/>
                <a:cs typeface="Arial"/>
                <a:sym typeface="Arial"/>
              </a:rPr>
              <a:t> The best (highest-value) choice we have found so far at any point along the path of Maximizer. The initial value of alpha is </a:t>
            </a:r>
            <a:r>
              <a:rPr b="1" lang="en-GB" sz="1100">
                <a:solidFill>
                  <a:srgbClr val="000000"/>
                </a:solidFill>
                <a:latin typeface="Arial"/>
                <a:ea typeface="Arial"/>
                <a:cs typeface="Arial"/>
                <a:sym typeface="Arial"/>
              </a:rPr>
              <a:t>-∞</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100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Beta:</a:t>
            </a:r>
            <a:r>
              <a:rPr lang="en-GB" sz="1100">
                <a:solidFill>
                  <a:srgbClr val="000000"/>
                </a:solidFill>
                <a:latin typeface="Arial"/>
                <a:ea typeface="Arial"/>
                <a:cs typeface="Arial"/>
                <a:sym typeface="Arial"/>
              </a:rPr>
              <a:t> The best (lowest-value) choice we have found so far at any point along the path of Minimizer. The initial value of beta is </a:t>
            </a:r>
            <a:r>
              <a:rPr b="1" lang="en-GB" sz="1100">
                <a:solidFill>
                  <a:srgbClr val="000000"/>
                </a:solidFill>
                <a:latin typeface="Arial"/>
                <a:ea typeface="Arial"/>
                <a:cs typeface="Arial"/>
                <a:sym typeface="Arial"/>
              </a:rPr>
              <a:t>+∞</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The Alpha-beta pruning to a standard minimax algorithm returns the same move as the standard algorithm does, but it removes all the nodes which are not really affecting the final decision but making algorithm slow. Hence by pruning these nodes, it makes the algorithm fast.</a:t>
            </a:r>
            <a:endParaRPr sz="1100">
              <a:solidFill>
                <a:srgbClr val="000000"/>
              </a:solidFill>
              <a:latin typeface="Arial"/>
              <a:ea typeface="Arial"/>
              <a:cs typeface="Arial"/>
              <a:sym typeface="Arial"/>
            </a:endParaRPr>
          </a:p>
          <a:p>
            <a:pPr indent="0" lvl="0" marL="0" rtl="0" algn="l">
              <a:spcBef>
                <a:spcPts val="10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Pseudo-Code for Alpha-Beta Pruning</a:t>
            </a:r>
            <a:endParaRPr/>
          </a:p>
        </p:txBody>
      </p:sp>
      <p:sp>
        <p:nvSpPr>
          <p:cNvPr id="152" name="Google Shape;152;p20"/>
          <p:cNvSpPr txBox="1"/>
          <p:nvPr>
            <p:ph idx="1" type="body"/>
          </p:nvPr>
        </p:nvSpPr>
        <p:spPr>
          <a:xfrm>
            <a:off x="311700" y="1266325"/>
            <a:ext cx="8520600" cy="360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0"/>
          <p:cNvPicPr preferRelativeResize="0"/>
          <p:nvPr/>
        </p:nvPicPr>
        <p:blipFill>
          <a:blip r:embed="rId3">
            <a:alphaModFix/>
          </a:blip>
          <a:stretch>
            <a:fillRect/>
          </a:stretch>
        </p:blipFill>
        <p:spPr>
          <a:xfrm>
            <a:off x="311700" y="1266325"/>
            <a:ext cx="8520600" cy="360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p:nvPr/>
        </p:nvSpPr>
        <p:spPr>
          <a:xfrm>
            <a:off x="4343400" y="1298700"/>
            <a:ext cx="364800" cy="301500"/>
          </a:xfrm>
          <a:prstGeom prst="ellipse">
            <a:avLst/>
          </a:prstGeom>
          <a:gradFill>
            <a:gsLst>
              <a:gs pos="0">
                <a:srgbClr val="D6F5EE"/>
              </a:gs>
              <a:gs pos="100000">
                <a:srgbClr val="73D6C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a:t>
            </a:r>
            <a:endParaRPr/>
          </a:p>
        </p:txBody>
      </p:sp>
      <p:cxnSp>
        <p:nvCxnSpPr>
          <p:cNvPr id="159" name="Google Shape;159;p21"/>
          <p:cNvCxnSpPr>
            <a:stCxn id="158" idx="4"/>
            <a:endCxn id="160" idx="0"/>
          </p:cNvCxnSpPr>
          <p:nvPr/>
        </p:nvCxnSpPr>
        <p:spPr>
          <a:xfrm>
            <a:off x="4525800" y="1600200"/>
            <a:ext cx="1951200" cy="3810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1"/>
          <p:cNvCxnSpPr>
            <a:stCxn id="158" idx="4"/>
            <a:endCxn id="162" idx="0"/>
          </p:cNvCxnSpPr>
          <p:nvPr/>
        </p:nvCxnSpPr>
        <p:spPr>
          <a:xfrm flipH="1">
            <a:off x="2849400" y="1600200"/>
            <a:ext cx="1676400" cy="5334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1"/>
          <p:cNvSpPr/>
          <p:nvPr/>
        </p:nvSpPr>
        <p:spPr>
          <a:xfrm>
            <a:off x="2667000" y="21336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1"/>
          <p:cNvCxnSpPr/>
          <p:nvPr/>
        </p:nvCxnSpPr>
        <p:spPr>
          <a:xfrm>
            <a:off x="2819400" y="2438400"/>
            <a:ext cx="633000" cy="580800"/>
          </a:xfrm>
          <a:prstGeom prst="straightConnector1">
            <a:avLst/>
          </a:prstGeom>
          <a:noFill/>
          <a:ln cap="flat" cmpd="sng" w="9525">
            <a:solidFill>
              <a:srgbClr val="000000"/>
            </a:solidFill>
            <a:prstDash val="solid"/>
            <a:round/>
            <a:headEnd len="med" w="med" type="none"/>
            <a:tailEnd len="med" w="med" type="none"/>
          </a:ln>
        </p:spPr>
      </p:cxnSp>
      <p:cxnSp>
        <p:nvCxnSpPr>
          <p:cNvPr id="164" name="Google Shape;164;p21"/>
          <p:cNvCxnSpPr>
            <a:stCxn id="162" idx="4"/>
            <a:endCxn id="165" idx="0"/>
          </p:cNvCxnSpPr>
          <p:nvPr/>
        </p:nvCxnSpPr>
        <p:spPr>
          <a:xfrm flipH="1">
            <a:off x="2087400" y="2435100"/>
            <a:ext cx="762000" cy="53670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21"/>
          <p:cNvSpPr/>
          <p:nvPr/>
        </p:nvSpPr>
        <p:spPr>
          <a:xfrm>
            <a:off x="1905000" y="29718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1"/>
          <p:cNvCxnSpPr>
            <a:stCxn id="165" idx="4"/>
          </p:cNvCxnSpPr>
          <p:nvPr/>
        </p:nvCxnSpPr>
        <p:spPr>
          <a:xfrm>
            <a:off x="2087400" y="3273300"/>
            <a:ext cx="579600" cy="6129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1"/>
          <p:cNvCxnSpPr>
            <a:stCxn id="165" idx="4"/>
          </p:cNvCxnSpPr>
          <p:nvPr/>
        </p:nvCxnSpPr>
        <p:spPr>
          <a:xfrm flipH="1">
            <a:off x="1447800" y="32733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21"/>
          <p:cNvSpPr/>
          <p:nvPr/>
        </p:nvSpPr>
        <p:spPr>
          <a:xfrm>
            <a:off x="3429000" y="29718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21"/>
          <p:cNvCxnSpPr>
            <a:stCxn id="168" idx="4"/>
          </p:cNvCxnSpPr>
          <p:nvPr/>
        </p:nvCxnSpPr>
        <p:spPr>
          <a:xfrm>
            <a:off x="3611400" y="3273300"/>
            <a:ext cx="655800" cy="6129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1"/>
          <p:cNvCxnSpPr>
            <a:stCxn id="168" idx="4"/>
          </p:cNvCxnSpPr>
          <p:nvPr/>
        </p:nvCxnSpPr>
        <p:spPr>
          <a:xfrm flipH="1">
            <a:off x="2971800" y="32733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21"/>
          <p:cNvSpPr/>
          <p:nvPr/>
        </p:nvSpPr>
        <p:spPr>
          <a:xfrm>
            <a:off x="6248400" y="1981200"/>
            <a:ext cx="4572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171" name="Google Shape;171;p21"/>
          <p:cNvCxnSpPr>
            <a:stCxn id="160" idx="4"/>
            <a:endCxn id="172" idx="1"/>
          </p:cNvCxnSpPr>
          <p:nvPr/>
        </p:nvCxnSpPr>
        <p:spPr>
          <a:xfrm>
            <a:off x="6477000" y="2282700"/>
            <a:ext cx="586800" cy="5808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1"/>
          <p:cNvCxnSpPr>
            <a:stCxn id="160" idx="4"/>
            <a:endCxn id="174" idx="0"/>
          </p:cNvCxnSpPr>
          <p:nvPr/>
        </p:nvCxnSpPr>
        <p:spPr>
          <a:xfrm flipH="1">
            <a:off x="5715000" y="2282700"/>
            <a:ext cx="762000" cy="5400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21"/>
          <p:cNvSpPr/>
          <p:nvPr/>
        </p:nvSpPr>
        <p:spPr>
          <a:xfrm>
            <a:off x="5486400" y="2822700"/>
            <a:ext cx="4572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cxnSp>
        <p:nvCxnSpPr>
          <p:cNvPr id="175" name="Google Shape;175;p21"/>
          <p:cNvCxnSpPr>
            <a:stCxn id="174" idx="4"/>
          </p:cNvCxnSpPr>
          <p:nvPr/>
        </p:nvCxnSpPr>
        <p:spPr>
          <a:xfrm>
            <a:off x="5715000" y="3124200"/>
            <a:ext cx="579600" cy="6129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1"/>
          <p:cNvCxnSpPr>
            <a:stCxn id="174" idx="4"/>
          </p:cNvCxnSpPr>
          <p:nvPr/>
        </p:nvCxnSpPr>
        <p:spPr>
          <a:xfrm flipH="1">
            <a:off x="5075400" y="31242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21"/>
          <p:cNvSpPr/>
          <p:nvPr/>
        </p:nvSpPr>
        <p:spPr>
          <a:xfrm>
            <a:off x="7010400" y="2819400"/>
            <a:ext cx="364800" cy="3015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177" name="Google Shape;177;p21"/>
          <p:cNvCxnSpPr>
            <a:stCxn id="172" idx="4"/>
          </p:cNvCxnSpPr>
          <p:nvPr/>
        </p:nvCxnSpPr>
        <p:spPr>
          <a:xfrm>
            <a:off x="7192800" y="3120900"/>
            <a:ext cx="655800" cy="6129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1"/>
          <p:cNvCxnSpPr>
            <a:stCxn id="172" idx="4"/>
          </p:cNvCxnSpPr>
          <p:nvPr/>
        </p:nvCxnSpPr>
        <p:spPr>
          <a:xfrm flipH="1">
            <a:off x="6553200" y="3120900"/>
            <a:ext cx="639600" cy="6129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1"/>
          <p:cNvSpPr/>
          <p:nvPr/>
        </p:nvSpPr>
        <p:spPr>
          <a:xfrm>
            <a:off x="12954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-1</a:t>
            </a:r>
            <a:endParaRPr sz="1000"/>
          </a:p>
        </p:txBody>
      </p:sp>
      <p:sp>
        <p:nvSpPr>
          <p:cNvPr id="180" name="Google Shape;180;p21"/>
          <p:cNvSpPr/>
          <p:nvPr/>
        </p:nvSpPr>
        <p:spPr>
          <a:xfrm>
            <a:off x="24384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4</a:t>
            </a:r>
            <a:endParaRPr sz="1000"/>
          </a:p>
        </p:txBody>
      </p:sp>
      <p:sp>
        <p:nvSpPr>
          <p:cNvPr id="181" name="Google Shape;181;p21"/>
          <p:cNvSpPr/>
          <p:nvPr/>
        </p:nvSpPr>
        <p:spPr>
          <a:xfrm>
            <a:off x="28956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2</a:t>
            </a:r>
            <a:endParaRPr sz="1000"/>
          </a:p>
        </p:txBody>
      </p:sp>
      <p:sp>
        <p:nvSpPr>
          <p:cNvPr id="182" name="Google Shape;182;p21"/>
          <p:cNvSpPr/>
          <p:nvPr/>
        </p:nvSpPr>
        <p:spPr>
          <a:xfrm>
            <a:off x="4114800" y="38862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5</a:t>
            </a:r>
            <a:endParaRPr sz="1000"/>
          </a:p>
        </p:txBody>
      </p:sp>
      <p:sp>
        <p:nvSpPr>
          <p:cNvPr id="183" name="Google Shape;183;p21"/>
          <p:cNvSpPr/>
          <p:nvPr/>
        </p:nvSpPr>
        <p:spPr>
          <a:xfrm>
            <a:off x="48768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-3</a:t>
            </a:r>
            <a:endParaRPr sz="1000"/>
          </a:p>
        </p:txBody>
      </p:sp>
      <p:sp>
        <p:nvSpPr>
          <p:cNvPr id="184" name="Google Shape;184;p21"/>
          <p:cNvSpPr/>
          <p:nvPr/>
        </p:nvSpPr>
        <p:spPr>
          <a:xfrm>
            <a:off x="60960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-5</a:t>
            </a:r>
            <a:endParaRPr sz="1000"/>
          </a:p>
        </p:txBody>
      </p:sp>
      <p:sp>
        <p:nvSpPr>
          <p:cNvPr id="185" name="Google Shape;185;p21"/>
          <p:cNvSpPr/>
          <p:nvPr/>
        </p:nvSpPr>
        <p:spPr>
          <a:xfrm>
            <a:off x="64770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0</a:t>
            </a:r>
            <a:endParaRPr sz="1000"/>
          </a:p>
        </p:txBody>
      </p:sp>
      <p:sp>
        <p:nvSpPr>
          <p:cNvPr id="186" name="Google Shape;186;p21"/>
          <p:cNvSpPr/>
          <p:nvPr/>
        </p:nvSpPr>
        <p:spPr>
          <a:xfrm>
            <a:off x="7696200" y="3733800"/>
            <a:ext cx="304800" cy="304800"/>
          </a:xfrm>
          <a:prstGeom prst="rect">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7</a:t>
            </a:r>
            <a:endParaRPr sz="1000"/>
          </a:p>
        </p:txBody>
      </p:sp>
      <p:sp>
        <p:nvSpPr>
          <p:cNvPr id="187" name="Google Shape;187;p21"/>
          <p:cNvSpPr/>
          <p:nvPr/>
        </p:nvSpPr>
        <p:spPr>
          <a:xfrm>
            <a:off x="990600" y="14478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nvSpPr>
        <p:spPr>
          <a:xfrm>
            <a:off x="457200" y="1295400"/>
            <a:ext cx="685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MAX</a:t>
            </a:r>
            <a:endParaRPr>
              <a:latin typeface="Open Sans"/>
              <a:ea typeface="Open Sans"/>
              <a:cs typeface="Open Sans"/>
              <a:sym typeface="Open Sans"/>
            </a:endParaRPr>
          </a:p>
        </p:txBody>
      </p:sp>
      <p:sp>
        <p:nvSpPr>
          <p:cNvPr id="189" name="Google Shape;189;p21"/>
          <p:cNvSpPr/>
          <p:nvPr/>
        </p:nvSpPr>
        <p:spPr>
          <a:xfrm>
            <a:off x="914400" y="21336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txBox="1"/>
          <p:nvPr/>
        </p:nvSpPr>
        <p:spPr>
          <a:xfrm>
            <a:off x="381000" y="1981200"/>
            <a:ext cx="685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MIN</a:t>
            </a:r>
            <a:endParaRPr>
              <a:latin typeface="Open Sans"/>
              <a:ea typeface="Open Sans"/>
              <a:cs typeface="Open Sans"/>
              <a:sym typeface="Open Sans"/>
            </a:endParaRPr>
          </a:p>
        </p:txBody>
      </p:sp>
      <p:sp>
        <p:nvSpPr>
          <p:cNvPr id="191" name="Google Shape;191;p21"/>
          <p:cNvSpPr/>
          <p:nvPr/>
        </p:nvSpPr>
        <p:spPr>
          <a:xfrm>
            <a:off x="914400" y="30480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txBox="1"/>
          <p:nvPr/>
        </p:nvSpPr>
        <p:spPr>
          <a:xfrm>
            <a:off x="381000" y="2895600"/>
            <a:ext cx="685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MAX</a:t>
            </a:r>
            <a:endParaRPr>
              <a:latin typeface="Open Sans"/>
              <a:ea typeface="Open Sans"/>
              <a:cs typeface="Open Sans"/>
              <a:sym typeface="Open Sans"/>
            </a:endParaRPr>
          </a:p>
        </p:txBody>
      </p:sp>
      <p:sp>
        <p:nvSpPr>
          <p:cNvPr id="193" name="Google Shape;193;p21"/>
          <p:cNvSpPr/>
          <p:nvPr/>
        </p:nvSpPr>
        <p:spPr>
          <a:xfrm>
            <a:off x="762000" y="3962400"/>
            <a:ext cx="3048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txBox="1"/>
          <p:nvPr/>
        </p:nvSpPr>
        <p:spPr>
          <a:xfrm>
            <a:off x="76200" y="3657600"/>
            <a:ext cx="990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Terminal state</a:t>
            </a:r>
            <a:endParaRPr>
              <a:latin typeface="Open Sans"/>
              <a:ea typeface="Open Sans"/>
              <a:cs typeface="Open Sans"/>
              <a:sym typeface="Open Sans"/>
            </a:endParaRPr>
          </a:p>
        </p:txBody>
      </p:sp>
      <p:sp>
        <p:nvSpPr>
          <p:cNvPr id="195" name="Google Shape;195;p21"/>
          <p:cNvSpPr txBox="1"/>
          <p:nvPr/>
        </p:nvSpPr>
        <p:spPr>
          <a:xfrm>
            <a:off x="2286000" y="3048000"/>
            <a:ext cx="3810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α =</a:t>
            </a:r>
            <a:endParaRPr sz="1000">
              <a:latin typeface="Open Sans"/>
              <a:ea typeface="Open Sans"/>
              <a:cs typeface="Open Sans"/>
              <a:sym typeface="Open Sans"/>
            </a:endParaRPr>
          </a:p>
        </p:txBody>
      </p:sp>
      <p:cxnSp>
        <p:nvCxnSpPr>
          <p:cNvPr id="196" name="Google Shape;196;p21"/>
          <p:cNvCxnSpPr/>
          <p:nvPr/>
        </p:nvCxnSpPr>
        <p:spPr>
          <a:xfrm flipH="1">
            <a:off x="1447800" y="3273300"/>
            <a:ext cx="639600" cy="612900"/>
          </a:xfrm>
          <a:prstGeom prst="straightConnector1">
            <a:avLst/>
          </a:prstGeom>
          <a:noFill/>
          <a:ln cap="flat" cmpd="sng" w="9525">
            <a:solidFill>
              <a:srgbClr val="00FF00"/>
            </a:solidFill>
            <a:prstDash val="solid"/>
            <a:round/>
            <a:headEnd len="med" w="med" type="none"/>
            <a:tailEnd len="med" w="med" type="none"/>
          </a:ln>
        </p:spPr>
      </p:cxnSp>
      <p:sp>
        <p:nvSpPr>
          <p:cNvPr id="197" name="Google Shape;197;p21"/>
          <p:cNvSpPr txBox="1"/>
          <p:nvPr/>
        </p:nvSpPr>
        <p:spPr>
          <a:xfrm>
            <a:off x="2514600" y="3048000"/>
            <a:ext cx="3810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Open Sans"/>
                <a:ea typeface="Open Sans"/>
                <a:cs typeface="Open Sans"/>
                <a:sym typeface="Open Sans"/>
              </a:rPr>
              <a:t>-1</a:t>
            </a:r>
            <a:endParaRPr sz="1300">
              <a:latin typeface="Open Sans"/>
              <a:ea typeface="Open Sans"/>
              <a:cs typeface="Open Sans"/>
              <a:sym typeface="Open Sans"/>
            </a:endParaRPr>
          </a:p>
        </p:txBody>
      </p:sp>
      <p:cxnSp>
        <p:nvCxnSpPr>
          <p:cNvPr id="198" name="Google Shape;198;p21"/>
          <p:cNvCxnSpPr/>
          <p:nvPr/>
        </p:nvCxnSpPr>
        <p:spPr>
          <a:xfrm>
            <a:off x="2087400" y="3273300"/>
            <a:ext cx="579600" cy="612900"/>
          </a:xfrm>
          <a:prstGeom prst="straightConnector1">
            <a:avLst/>
          </a:prstGeom>
          <a:noFill/>
          <a:ln cap="flat" cmpd="sng" w="9525">
            <a:solidFill>
              <a:srgbClr val="00FF00"/>
            </a:solidFill>
            <a:prstDash val="solid"/>
            <a:round/>
            <a:headEnd len="med" w="med" type="none"/>
            <a:tailEnd len="med" w="med" type="none"/>
          </a:ln>
        </p:spPr>
      </p:cxnSp>
      <p:cxnSp>
        <p:nvCxnSpPr>
          <p:cNvPr id="199" name="Google Shape;199;p21"/>
          <p:cNvCxnSpPr/>
          <p:nvPr/>
        </p:nvCxnSpPr>
        <p:spPr>
          <a:xfrm flipH="1">
            <a:off x="2667000" y="3124200"/>
            <a:ext cx="38100" cy="2286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1"/>
          <p:cNvSpPr txBox="1"/>
          <p:nvPr/>
        </p:nvSpPr>
        <p:spPr>
          <a:xfrm>
            <a:off x="2590800" y="3276600"/>
            <a:ext cx="38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Open Sans"/>
                <a:ea typeface="Open Sans"/>
                <a:cs typeface="Open Sans"/>
                <a:sym typeface="Open Sans"/>
              </a:rPr>
              <a:t>4</a:t>
            </a:r>
            <a:endParaRPr sz="1300">
              <a:latin typeface="Open Sans"/>
              <a:ea typeface="Open Sans"/>
              <a:cs typeface="Open Sans"/>
              <a:sym typeface="Open Sans"/>
            </a:endParaRPr>
          </a:p>
        </p:txBody>
      </p:sp>
      <p:cxnSp>
        <p:nvCxnSpPr>
          <p:cNvPr id="201" name="Google Shape;201;p21"/>
          <p:cNvCxnSpPr/>
          <p:nvPr/>
        </p:nvCxnSpPr>
        <p:spPr>
          <a:xfrm flipH="1">
            <a:off x="2819400" y="1600200"/>
            <a:ext cx="1676400" cy="533400"/>
          </a:xfrm>
          <a:prstGeom prst="straightConnector1">
            <a:avLst/>
          </a:prstGeom>
          <a:noFill/>
          <a:ln cap="flat" cmpd="sng" w="9525">
            <a:solidFill>
              <a:srgbClr val="00FF00"/>
            </a:solidFill>
            <a:prstDash val="solid"/>
            <a:round/>
            <a:headEnd len="med" w="med" type="none"/>
            <a:tailEnd len="med" w="med" type="none"/>
          </a:ln>
        </p:spPr>
      </p:cxnSp>
      <p:cxnSp>
        <p:nvCxnSpPr>
          <p:cNvPr id="202" name="Google Shape;202;p21"/>
          <p:cNvCxnSpPr/>
          <p:nvPr/>
        </p:nvCxnSpPr>
        <p:spPr>
          <a:xfrm flipH="1">
            <a:off x="2057400" y="2438400"/>
            <a:ext cx="762000" cy="536700"/>
          </a:xfrm>
          <a:prstGeom prst="straightConnector1">
            <a:avLst/>
          </a:prstGeom>
          <a:noFill/>
          <a:ln cap="flat" cmpd="sng" w="9525">
            <a:solidFill>
              <a:srgbClr val="00FF00"/>
            </a:solidFill>
            <a:prstDash val="solid"/>
            <a:round/>
            <a:headEnd len="med" w="med" type="none"/>
            <a:tailEnd len="med" w="med" type="none"/>
          </a:ln>
        </p:spPr>
      </p:cxnSp>
      <p:cxnSp>
        <p:nvCxnSpPr>
          <p:cNvPr id="203" name="Google Shape;203;p21"/>
          <p:cNvCxnSpPr/>
          <p:nvPr/>
        </p:nvCxnSpPr>
        <p:spPr>
          <a:xfrm>
            <a:off x="2819400" y="2438400"/>
            <a:ext cx="633000" cy="580800"/>
          </a:xfrm>
          <a:prstGeom prst="straightConnector1">
            <a:avLst/>
          </a:prstGeom>
          <a:noFill/>
          <a:ln cap="flat" cmpd="sng" w="9525">
            <a:solidFill>
              <a:srgbClr val="00FF00"/>
            </a:solidFill>
            <a:prstDash val="solid"/>
            <a:round/>
            <a:headEnd len="med" w="med" type="none"/>
            <a:tailEnd len="med" w="med" type="none"/>
          </a:ln>
        </p:spPr>
      </p:cxnSp>
      <p:sp>
        <p:nvSpPr>
          <p:cNvPr id="204" name="Google Shape;204;p21"/>
          <p:cNvSpPr txBox="1"/>
          <p:nvPr/>
        </p:nvSpPr>
        <p:spPr>
          <a:xfrm>
            <a:off x="3124200" y="2133600"/>
            <a:ext cx="38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Open Sans"/>
                <a:ea typeface="Open Sans"/>
                <a:cs typeface="Open Sans"/>
                <a:sym typeface="Open Sans"/>
              </a:rPr>
              <a:t>β=</a:t>
            </a:r>
            <a:endParaRPr sz="1200">
              <a:latin typeface="Open Sans"/>
              <a:ea typeface="Open Sans"/>
              <a:cs typeface="Open Sans"/>
              <a:sym typeface="Open Sans"/>
            </a:endParaRPr>
          </a:p>
        </p:txBody>
      </p:sp>
      <p:sp>
        <p:nvSpPr>
          <p:cNvPr id="205" name="Google Shape;205;p21"/>
          <p:cNvSpPr txBox="1"/>
          <p:nvPr/>
        </p:nvSpPr>
        <p:spPr>
          <a:xfrm>
            <a:off x="3429000" y="2133600"/>
            <a:ext cx="304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Open Sans"/>
                <a:ea typeface="Open Sans"/>
                <a:cs typeface="Open Sans"/>
                <a:sym typeface="Open Sans"/>
              </a:rPr>
              <a:t>4</a:t>
            </a:r>
            <a:endParaRPr sz="1200">
              <a:latin typeface="Open Sans"/>
              <a:ea typeface="Open Sans"/>
              <a:cs typeface="Open Sans"/>
              <a:sym typeface="Open Sans"/>
            </a:endParaRPr>
          </a:p>
        </p:txBody>
      </p:sp>
      <p:sp>
        <p:nvSpPr>
          <p:cNvPr id="206" name="Google Shape;206;p21"/>
          <p:cNvSpPr txBox="1"/>
          <p:nvPr/>
        </p:nvSpPr>
        <p:spPr>
          <a:xfrm>
            <a:off x="3886200" y="2895600"/>
            <a:ext cx="38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α</a:t>
            </a:r>
            <a:r>
              <a:rPr lang="en-GB" sz="1200">
                <a:latin typeface="Open Sans"/>
                <a:ea typeface="Open Sans"/>
                <a:cs typeface="Open Sans"/>
                <a:sym typeface="Open Sans"/>
              </a:rPr>
              <a:t>=</a:t>
            </a:r>
            <a:endParaRPr sz="1200">
              <a:latin typeface="Open Sans"/>
              <a:ea typeface="Open Sans"/>
              <a:cs typeface="Open Sans"/>
              <a:sym typeface="Open Sans"/>
            </a:endParaRPr>
          </a:p>
        </p:txBody>
      </p:sp>
      <p:sp>
        <p:nvSpPr>
          <p:cNvPr id="207" name="Google Shape;207;p21"/>
          <p:cNvSpPr txBox="1"/>
          <p:nvPr/>
        </p:nvSpPr>
        <p:spPr>
          <a:xfrm>
            <a:off x="4114800" y="2895600"/>
            <a:ext cx="304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Open Sans"/>
                <a:ea typeface="Open Sans"/>
                <a:cs typeface="Open Sans"/>
                <a:sym typeface="Open Sans"/>
              </a:rPr>
              <a:t>2</a:t>
            </a:r>
            <a:endParaRPr sz="1200">
              <a:latin typeface="Open Sans"/>
              <a:ea typeface="Open Sans"/>
              <a:cs typeface="Open Sans"/>
              <a:sym typeface="Open Sans"/>
            </a:endParaRPr>
          </a:p>
        </p:txBody>
      </p:sp>
      <p:cxnSp>
        <p:nvCxnSpPr>
          <p:cNvPr id="208" name="Google Shape;208;p21"/>
          <p:cNvCxnSpPr/>
          <p:nvPr/>
        </p:nvCxnSpPr>
        <p:spPr>
          <a:xfrm flipH="1">
            <a:off x="2971800" y="3273300"/>
            <a:ext cx="639600" cy="612900"/>
          </a:xfrm>
          <a:prstGeom prst="straightConnector1">
            <a:avLst/>
          </a:prstGeom>
          <a:noFill/>
          <a:ln cap="flat" cmpd="sng" w="9525">
            <a:solidFill>
              <a:srgbClr val="00FF00"/>
            </a:solidFill>
            <a:prstDash val="solid"/>
            <a:round/>
            <a:headEnd len="med" w="med" type="none"/>
            <a:tailEnd len="med" w="med" type="none"/>
          </a:ln>
        </p:spPr>
      </p:cxnSp>
      <p:cxnSp>
        <p:nvCxnSpPr>
          <p:cNvPr id="209" name="Google Shape;209;p21"/>
          <p:cNvCxnSpPr/>
          <p:nvPr/>
        </p:nvCxnSpPr>
        <p:spPr>
          <a:xfrm>
            <a:off x="3611400" y="3273300"/>
            <a:ext cx="655800" cy="612900"/>
          </a:xfrm>
          <a:prstGeom prst="straightConnector1">
            <a:avLst/>
          </a:prstGeom>
          <a:noFill/>
          <a:ln cap="flat" cmpd="sng" w="9525">
            <a:solidFill>
              <a:srgbClr val="00FF00"/>
            </a:solidFill>
            <a:prstDash val="solid"/>
            <a:round/>
            <a:headEnd len="med" w="med" type="none"/>
            <a:tailEnd len="med" w="med" type="none"/>
          </a:ln>
        </p:spPr>
      </p:cxnSp>
      <p:cxnSp>
        <p:nvCxnSpPr>
          <p:cNvPr id="210" name="Google Shape;210;p21"/>
          <p:cNvCxnSpPr/>
          <p:nvPr/>
        </p:nvCxnSpPr>
        <p:spPr>
          <a:xfrm flipH="1">
            <a:off x="4229100" y="2971800"/>
            <a:ext cx="38100" cy="2286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1"/>
          <p:cNvSpPr txBox="1"/>
          <p:nvPr/>
        </p:nvSpPr>
        <p:spPr>
          <a:xfrm>
            <a:off x="4114800" y="3200400"/>
            <a:ext cx="304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5</a:t>
            </a:r>
            <a:endParaRPr sz="1000">
              <a:latin typeface="Open Sans"/>
              <a:ea typeface="Open Sans"/>
              <a:cs typeface="Open Sans"/>
              <a:sym typeface="Open Sans"/>
            </a:endParaRPr>
          </a:p>
        </p:txBody>
      </p:sp>
      <p:sp>
        <p:nvSpPr>
          <p:cNvPr id="212" name="Google Shape;212;p21"/>
          <p:cNvSpPr txBox="1"/>
          <p:nvPr/>
        </p:nvSpPr>
        <p:spPr>
          <a:xfrm>
            <a:off x="4800600" y="1219200"/>
            <a:ext cx="3810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α=</a:t>
            </a:r>
            <a:endParaRPr sz="1000">
              <a:latin typeface="Open Sans"/>
              <a:ea typeface="Open Sans"/>
              <a:cs typeface="Open Sans"/>
              <a:sym typeface="Open Sans"/>
            </a:endParaRPr>
          </a:p>
        </p:txBody>
      </p:sp>
      <p:sp>
        <p:nvSpPr>
          <p:cNvPr id="213" name="Google Shape;213;p21"/>
          <p:cNvSpPr txBox="1"/>
          <p:nvPr/>
        </p:nvSpPr>
        <p:spPr>
          <a:xfrm>
            <a:off x="5029200" y="1219200"/>
            <a:ext cx="2286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4</a:t>
            </a:r>
            <a:endParaRPr sz="1000">
              <a:latin typeface="Open Sans"/>
              <a:ea typeface="Open Sans"/>
              <a:cs typeface="Open Sans"/>
              <a:sym typeface="Open Sans"/>
            </a:endParaRPr>
          </a:p>
        </p:txBody>
      </p:sp>
      <p:cxnSp>
        <p:nvCxnSpPr>
          <p:cNvPr id="214" name="Google Shape;214;p21"/>
          <p:cNvCxnSpPr/>
          <p:nvPr/>
        </p:nvCxnSpPr>
        <p:spPr>
          <a:xfrm>
            <a:off x="4525800" y="1600200"/>
            <a:ext cx="1951200" cy="381000"/>
          </a:xfrm>
          <a:prstGeom prst="straightConnector1">
            <a:avLst/>
          </a:prstGeom>
          <a:noFill/>
          <a:ln cap="flat" cmpd="sng" w="9525">
            <a:solidFill>
              <a:srgbClr val="00FF00"/>
            </a:solidFill>
            <a:prstDash val="solid"/>
            <a:round/>
            <a:headEnd len="med" w="med" type="none"/>
            <a:tailEnd len="med" w="med" type="none"/>
          </a:ln>
        </p:spPr>
      </p:cxnSp>
      <p:cxnSp>
        <p:nvCxnSpPr>
          <p:cNvPr id="215" name="Google Shape;215;p21"/>
          <p:cNvCxnSpPr/>
          <p:nvPr/>
        </p:nvCxnSpPr>
        <p:spPr>
          <a:xfrm flipH="1">
            <a:off x="5715000" y="2279400"/>
            <a:ext cx="762000" cy="540000"/>
          </a:xfrm>
          <a:prstGeom prst="straightConnector1">
            <a:avLst/>
          </a:prstGeom>
          <a:noFill/>
          <a:ln cap="flat" cmpd="sng" w="9525">
            <a:solidFill>
              <a:srgbClr val="00FF00"/>
            </a:solidFill>
            <a:prstDash val="solid"/>
            <a:round/>
            <a:headEnd len="med" w="med" type="none"/>
            <a:tailEnd len="med" w="med" type="none"/>
          </a:ln>
        </p:spPr>
      </p:cxnSp>
      <p:cxnSp>
        <p:nvCxnSpPr>
          <p:cNvPr id="216" name="Google Shape;216;p21"/>
          <p:cNvCxnSpPr/>
          <p:nvPr/>
        </p:nvCxnSpPr>
        <p:spPr>
          <a:xfrm flipH="1">
            <a:off x="5075400" y="3124200"/>
            <a:ext cx="639600" cy="612900"/>
          </a:xfrm>
          <a:prstGeom prst="straightConnector1">
            <a:avLst/>
          </a:prstGeom>
          <a:noFill/>
          <a:ln cap="flat" cmpd="sng" w="9525">
            <a:solidFill>
              <a:srgbClr val="00FF00"/>
            </a:solidFill>
            <a:prstDash val="solid"/>
            <a:round/>
            <a:headEnd len="med" w="med" type="none"/>
            <a:tailEnd len="med" w="med" type="none"/>
          </a:ln>
        </p:spPr>
      </p:cxnSp>
      <p:sp>
        <p:nvSpPr>
          <p:cNvPr id="217" name="Google Shape;217;p21"/>
          <p:cNvSpPr txBox="1"/>
          <p:nvPr/>
        </p:nvSpPr>
        <p:spPr>
          <a:xfrm>
            <a:off x="6019800" y="2819400"/>
            <a:ext cx="38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α</a:t>
            </a:r>
            <a:r>
              <a:rPr lang="en-GB" sz="1200">
                <a:latin typeface="Open Sans"/>
                <a:ea typeface="Open Sans"/>
                <a:cs typeface="Open Sans"/>
                <a:sym typeface="Open Sans"/>
              </a:rPr>
              <a:t>=</a:t>
            </a:r>
            <a:endParaRPr sz="1200">
              <a:latin typeface="Open Sans"/>
              <a:ea typeface="Open Sans"/>
              <a:cs typeface="Open Sans"/>
              <a:sym typeface="Open Sans"/>
            </a:endParaRPr>
          </a:p>
        </p:txBody>
      </p:sp>
      <p:sp>
        <p:nvSpPr>
          <p:cNvPr id="218" name="Google Shape;218;p21"/>
          <p:cNvSpPr txBox="1"/>
          <p:nvPr/>
        </p:nvSpPr>
        <p:spPr>
          <a:xfrm>
            <a:off x="6248400" y="2819400"/>
            <a:ext cx="304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-3</a:t>
            </a:r>
            <a:endParaRPr sz="1000">
              <a:latin typeface="Open Sans"/>
              <a:ea typeface="Open Sans"/>
              <a:cs typeface="Open Sans"/>
              <a:sym typeface="Open Sans"/>
            </a:endParaRPr>
          </a:p>
        </p:txBody>
      </p:sp>
      <p:cxnSp>
        <p:nvCxnSpPr>
          <p:cNvPr id="219" name="Google Shape;219;p21"/>
          <p:cNvCxnSpPr/>
          <p:nvPr/>
        </p:nvCxnSpPr>
        <p:spPr>
          <a:xfrm>
            <a:off x="5715000" y="3120900"/>
            <a:ext cx="579600" cy="612900"/>
          </a:xfrm>
          <a:prstGeom prst="straightConnector1">
            <a:avLst/>
          </a:prstGeom>
          <a:noFill/>
          <a:ln cap="flat" cmpd="sng" w="9525">
            <a:solidFill>
              <a:srgbClr val="00FF00"/>
            </a:solidFill>
            <a:prstDash val="solid"/>
            <a:round/>
            <a:headEnd len="med" w="med" type="none"/>
            <a:tailEnd len="med" w="med" type="none"/>
          </a:ln>
        </p:spPr>
      </p:cxnSp>
      <p:sp>
        <p:nvSpPr>
          <p:cNvPr id="220" name="Google Shape;220;p21"/>
          <p:cNvSpPr txBox="1"/>
          <p:nvPr/>
        </p:nvSpPr>
        <p:spPr>
          <a:xfrm>
            <a:off x="6781800" y="1905000"/>
            <a:ext cx="3810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Open Sans"/>
                <a:ea typeface="Open Sans"/>
                <a:cs typeface="Open Sans"/>
                <a:sym typeface="Open Sans"/>
              </a:rPr>
              <a:t>β=</a:t>
            </a:r>
            <a:endParaRPr sz="1200">
              <a:latin typeface="Open Sans"/>
              <a:ea typeface="Open Sans"/>
              <a:cs typeface="Open Sans"/>
              <a:sym typeface="Open Sans"/>
            </a:endParaRPr>
          </a:p>
        </p:txBody>
      </p:sp>
      <p:sp>
        <p:nvSpPr>
          <p:cNvPr id="221" name="Google Shape;221;p21"/>
          <p:cNvSpPr txBox="1"/>
          <p:nvPr/>
        </p:nvSpPr>
        <p:spPr>
          <a:xfrm>
            <a:off x="7086600" y="1905000"/>
            <a:ext cx="304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Open Sans"/>
                <a:ea typeface="Open Sans"/>
                <a:cs typeface="Open Sans"/>
                <a:sym typeface="Open Sans"/>
              </a:rPr>
              <a:t>-3</a:t>
            </a:r>
            <a:endParaRPr sz="1000">
              <a:latin typeface="Open Sans"/>
              <a:ea typeface="Open Sans"/>
              <a:cs typeface="Open Sans"/>
              <a:sym typeface="Open Sans"/>
            </a:endParaRPr>
          </a:p>
        </p:txBody>
      </p:sp>
      <p:cxnSp>
        <p:nvCxnSpPr>
          <p:cNvPr id="222" name="Google Shape;222;p21"/>
          <p:cNvCxnSpPr/>
          <p:nvPr/>
        </p:nvCxnSpPr>
        <p:spPr>
          <a:xfrm>
            <a:off x="6629400" y="2514600"/>
            <a:ext cx="381000" cy="228600"/>
          </a:xfrm>
          <a:prstGeom prst="straightConnector1">
            <a:avLst/>
          </a:prstGeom>
          <a:noFill/>
          <a:ln cap="flat" cmpd="sng" w="28575">
            <a:solidFill>
              <a:srgbClr val="FF0000"/>
            </a:solidFill>
            <a:prstDash val="solid"/>
            <a:round/>
            <a:headEnd len="med" w="med" type="none"/>
            <a:tailEnd len="med" w="med" type="none"/>
          </a:ln>
        </p:spPr>
      </p:cxnSp>
      <p:cxnSp>
        <p:nvCxnSpPr>
          <p:cNvPr id="223" name="Google Shape;223;p21"/>
          <p:cNvCxnSpPr/>
          <p:nvPr/>
        </p:nvCxnSpPr>
        <p:spPr>
          <a:xfrm flipH="1">
            <a:off x="6629400" y="2514600"/>
            <a:ext cx="381000" cy="2286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100"/>
                                          </p:stCondLst>
                                        </p:cTn>
                                        <p:tgtEl>
                                          <p:spTgt spid="2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