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9.jpg" ContentType="image/unknown"/>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71" r:id="rId5"/>
    <p:sldId id="258" r:id="rId6"/>
    <p:sldId id="273" r:id="rId7"/>
    <p:sldId id="274" r:id="rId8"/>
    <p:sldId id="276" r:id="rId9"/>
    <p:sldId id="278" r:id="rId10"/>
    <p:sldId id="264" r:id="rId11"/>
    <p:sldId id="272" r:id="rId12"/>
    <p:sldId id="268" r:id="rId13"/>
    <p:sldId id="279" r:id="rId14"/>
    <p:sldId id="263"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B3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1B3BCF-C34E-4DAC-AAE7-3627C6BCA645}" type="datetimeFigureOut">
              <a:rPr lang="en-IN" smtClean="0"/>
              <a:t>27-04-2022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F22BC3-BEEA-4BE3-A571-94530128EEB5}" type="slidenum">
              <a:rPr lang="en-IN" smtClean="0"/>
              <a:t>‹#›</a:t>
            </a:fld>
            <a:endParaRPr lang="en-IN" dirty="0"/>
          </a:p>
        </p:txBody>
      </p:sp>
    </p:spTree>
    <p:extLst>
      <p:ext uri="{BB962C8B-B14F-4D97-AF65-F5344CB8AC3E}">
        <p14:creationId xmlns:p14="http://schemas.microsoft.com/office/powerpoint/2010/main" val="331730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B3BCF-C34E-4DAC-AAE7-3627C6BCA645}" type="datetimeFigureOut">
              <a:rPr lang="en-IN" smtClean="0"/>
              <a:t>27-04-2022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F22BC3-BEEA-4BE3-A571-94530128EEB5}" type="slidenum">
              <a:rPr lang="en-IN" smtClean="0"/>
              <a:t>‹#›</a:t>
            </a:fld>
            <a:endParaRPr lang="en-IN" dirty="0"/>
          </a:p>
        </p:txBody>
      </p:sp>
    </p:spTree>
    <p:extLst>
      <p:ext uri="{BB962C8B-B14F-4D97-AF65-F5344CB8AC3E}">
        <p14:creationId xmlns:p14="http://schemas.microsoft.com/office/powerpoint/2010/main" val="760949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B3BCF-C34E-4DAC-AAE7-3627C6BCA645}" type="datetimeFigureOut">
              <a:rPr lang="en-IN" smtClean="0"/>
              <a:t>27-04-2022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F22BC3-BEEA-4BE3-A571-94530128EEB5}"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5415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B3BCF-C34E-4DAC-AAE7-3627C6BCA645}" type="datetimeFigureOut">
              <a:rPr lang="en-IN" smtClean="0"/>
              <a:t>27-04-2022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F22BC3-BEEA-4BE3-A571-94530128EEB5}" type="slidenum">
              <a:rPr lang="en-IN" smtClean="0"/>
              <a:t>‹#›</a:t>
            </a:fld>
            <a:endParaRPr lang="en-IN" dirty="0"/>
          </a:p>
        </p:txBody>
      </p:sp>
    </p:spTree>
    <p:extLst>
      <p:ext uri="{BB962C8B-B14F-4D97-AF65-F5344CB8AC3E}">
        <p14:creationId xmlns:p14="http://schemas.microsoft.com/office/powerpoint/2010/main" val="296129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B3BCF-C34E-4DAC-AAE7-3627C6BCA645}" type="datetimeFigureOut">
              <a:rPr lang="en-IN" smtClean="0"/>
              <a:t>27-04-2022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F22BC3-BEEA-4BE3-A571-94530128EEB5}"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1399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B3BCF-C34E-4DAC-AAE7-3627C6BCA645}" type="datetimeFigureOut">
              <a:rPr lang="en-IN" smtClean="0"/>
              <a:t>27-04-2022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F22BC3-BEEA-4BE3-A571-94530128EEB5}" type="slidenum">
              <a:rPr lang="en-IN" smtClean="0"/>
              <a:t>‹#›</a:t>
            </a:fld>
            <a:endParaRPr lang="en-IN" dirty="0"/>
          </a:p>
        </p:txBody>
      </p:sp>
    </p:spTree>
    <p:extLst>
      <p:ext uri="{BB962C8B-B14F-4D97-AF65-F5344CB8AC3E}">
        <p14:creationId xmlns:p14="http://schemas.microsoft.com/office/powerpoint/2010/main" val="2944930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B3BCF-C34E-4DAC-AAE7-3627C6BCA645}" type="datetimeFigureOut">
              <a:rPr lang="en-IN" smtClean="0"/>
              <a:t>27-04-2022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F22BC3-BEEA-4BE3-A571-94530128EEB5}" type="slidenum">
              <a:rPr lang="en-IN" smtClean="0"/>
              <a:t>‹#›</a:t>
            </a:fld>
            <a:endParaRPr lang="en-IN" dirty="0"/>
          </a:p>
        </p:txBody>
      </p:sp>
    </p:spTree>
    <p:extLst>
      <p:ext uri="{BB962C8B-B14F-4D97-AF65-F5344CB8AC3E}">
        <p14:creationId xmlns:p14="http://schemas.microsoft.com/office/powerpoint/2010/main" val="2402710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B3BCF-C34E-4DAC-AAE7-3627C6BCA645}" type="datetimeFigureOut">
              <a:rPr lang="en-IN" smtClean="0"/>
              <a:t>27-04-2022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F22BC3-BEEA-4BE3-A571-94530128EEB5}" type="slidenum">
              <a:rPr lang="en-IN" smtClean="0"/>
              <a:t>‹#›</a:t>
            </a:fld>
            <a:endParaRPr lang="en-IN" dirty="0"/>
          </a:p>
        </p:txBody>
      </p:sp>
    </p:spTree>
    <p:extLst>
      <p:ext uri="{BB962C8B-B14F-4D97-AF65-F5344CB8AC3E}">
        <p14:creationId xmlns:p14="http://schemas.microsoft.com/office/powerpoint/2010/main" val="2027666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B3BCF-C34E-4DAC-AAE7-3627C6BCA645}" type="datetimeFigureOut">
              <a:rPr lang="en-IN" smtClean="0"/>
              <a:t>27-04-2022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F22BC3-BEEA-4BE3-A571-94530128EEB5}" type="slidenum">
              <a:rPr lang="en-IN" smtClean="0"/>
              <a:t>‹#›</a:t>
            </a:fld>
            <a:endParaRPr lang="en-IN" dirty="0"/>
          </a:p>
        </p:txBody>
      </p:sp>
    </p:spTree>
    <p:extLst>
      <p:ext uri="{BB962C8B-B14F-4D97-AF65-F5344CB8AC3E}">
        <p14:creationId xmlns:p14="http://schemas.microsoft.com/office/powerpoint/2010/main" val="253981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B3BCF-C34E-4DAC-AAE7-3627C6BCA645}" type="datetimeFigureOut">
              <a:rPr lang="en-IN" smtClean="0"/>
              <a:t>27-04-2022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F22BC3-BEEA-4BE3-A571-94530128EEB5}" type="slidenum">
              <a:rPr lang="en-IN" smtClean="0"/>
              <a:t>‹#›</a:t>
            </a:fld>
            <a:endParaRPr lang="en-IN" dirty="0"/>
          </a:p>
        </p:txBody>
      </p:sp>
    </p:spTree>
    <p:extLst>
      <p:ext uri="{BB962C8B-B14F-4D97-AF65-F5344CB8AC3E}">
        <p14:creationId xmlns:p14="http://schemas.microsoft.com/office/powerpoint/2010/main" val="1186251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1B3BCF-C34E-4DAC-AAE7-3627C6BCA645}" type="datetimeFigureOut">
              <a:rPr lang="en-IN" smtClean="0"/>
              <a:t>27-04-2022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CF22BC3-BEEA-4BE3-A571-94530128EEB5}" type="slidenum">
              <a:rPr lang="en-IN" smtClean="0"/>
              <a:t>‹#›</a:t>
            </a:fld>
            <a:endParaRPr lang="en-IN" dirty="0"/>
          </a:p>
        </p:txBody>
      </p:sp>
    </p:spTree>
    <p:extLst>
      <p:ext uri="{BB962C8B-B14F-4D97-AF65-F5344CB8AC3E}">
        <p14:creationId xmlns:p14="http://schemas.microsoft.com/office/powerpoint/2010/main" val="412192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1B3BCF-C34E-4DAC-AAE7-3627C6BCA645}" type="datetimeFigureOut">
              <a:rPr lang="en-IN" smtClean="0"/>
              <a:t>27-04-2022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CF22BC3-BEEA-4BE3-A571-94530128EEB5}" type="slidenum">
              <a:rPr lang="en-IN" smtClean="0"/>
              <a:t>‹#›</a:t>
            </a:fld>
            <a:endParaRPr lang="en-IN" dirty="0"/>
          </a:p>
        </p:txBody>
      </p:sp>
    </p:spTree>
    <p:extLst>
      <p:ext uri="{BB962C8B-B14F-4D97-AF65-F5344CB8AC3E}">
        <p14:creationId xmlns:p14="http://schemas.microsoft.com/office/powerpoint/2010/main" val="2893506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1B3BCF-C34E-4DAC-AAE7-3627C6BCA645}" type="datetimeFigureOut">
              <a:rPr lang="en-IN" smtClean="0"/>
              <a:t>27-04-2022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CF22BC3-BEEA-4BE3-A571-94530128EEB5}" type="slidenum">
              <a:rPr lang="en-IN" smtClean="0"/>
              <a:t>‹#›</a:t>
            </a:fld>
            <a:endParaRPr lang="en-IN" dirty="0"/>
          </a:p>
        </p:txBody>
      </p:sp>
    </p:spTree>
    <p:extLst>
      <p:ext uri="{BB962C8B-B14F-4D97-AF65-F5344CB8AC3E}">
        <p14:creationId xmlns:p14="http://schemas.microsoft.com/office/powerpoint/2010/main" val="11846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B3BCF-C34E-4DAC-AAE7-3627C6BCA645}" type="datetimeFigureOut">
              <a:rPr lang="en-IN" smtClean="0"/>
              <a:t>27-04-2022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CF22BC3-BEEA-4BE3-A571-94530128EEB5}" type="slidenum">
              <a:rPr lang="en-IN" smtClean="0"/>
              <a:t>‹#›</a:t>
            </a:fld>
            <a:endParaRPr lang="en-IN" dirty="0"/>
          </a:p>
        </p:txBody>
      </p:sp>
    </p:spTree>
    <p:extLst>
      <p:ext uri="{BB962C8B-B14F-4D97-AF65-F5344CB8AC3E}">
        <p14:creationId xmlns:p14="http://schemas.microsoft.com/office/powerpoint/2010/main" val="10747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1B3BCF-C34E-4DAC-AAE7-3627C6BCA645}" type="datetimeFigureOut">
              <a:rPr lang="en-IN" smtClean="0"/>
              <a:t>27-04-2022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CF22BC3-BEEA-4BE3-A571-94530128EEB5}" type="slidenum">
              <a:rPr lang="en-IN" smtClean="0"/>
              <a:t>‹#›</a:t>
            </a:fld>
            <a:endParaRPr lang="en-IN" dirty="0"/>
          </a:p>
        </p:txBody>
      </p:sp>
    </p:spTree>
    <p:extLst>
      <p:ext uri="{BB962C8B-B14F-4D97-AF65-F5344CB8AC3E}">
        <p14:creationId xmlns:p14="http://schemas.microsoft.com/office/powerpoint/2010/main" val="421064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B3BCF-C34E-4DAC-AAE7-3627C6BCA645}" type="datetimeFigureOut">
              <a:rPr lang="en-IN" smtClean="0"/>
              <a:t>27-04-2022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CF22BC3-BEEA-4BE3-A571-94530128EEB5}" type="slidenum">
              <a:rPr lang="en-IN" smtClean="0"/>
              <a:t>‹#›</a:t>
            </a:fld>
            <a:endParaRPr lang="en-IN" dirty="0"/>
          </a:p>
        </p:txBody>
      </p:sp>
    </p:spTree>
    <p:extLst>
      <p:ext uri="{BB962C8B-B14F-4D97-AF65-F5344CB8AC3E}">
        <p14:creationId xmlns:p14="http://schemas.microsoft.com/office/powerpoint/2010/main" val="4272365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1B3BCF-C34E-4DAC-AAE7-3627C6BCA645}" type="datetimeFigureOut">
              <a:rPr lang="en-IN" smtClean="0"/>
              <a:t>27-04-2022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F22BC3-BEEA-4BE3-A571-94530128EEB5}" type="slidenum">
              <a:rPr lang="en-IN" smtClean="0"/>
              <a:t>‹#›</a:t>
            </a:fld>
            <a:endParaRPr lang="en-IN" dirty="0"/>
          </a:p>
        </p:txBody>
      </p:sp>
    </p:spTree>
    <p:extLst>
      <p:ext uri="{BB962C8B-B14F-4D97-AF65-F5344CB8AC3E}">
        <p14:creationId xmlns:p14="http://schemas.microsoft.com/office/powerpoint/2010/main" val="3363778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8BC8656-9411-450A-B3B8-92E88BC98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89" y="1708513"/>
            <a:ext cx="2219309" cy="1242813"/>
          </a:xfrm>
          <a:prstGeom prst="rect">
            <a:avLst/>
          </a:prstGeom>
        </p:spPr>
      </p:pic>
      <p:pic>
        <p:nvPicPr>
          <p:cNvPr id="7" name="Picture 6">
            <a:extLst>
              <a:ext uri="{FF2B5EF4-FFF2-40B4-BE49-F238E27FC236}">
                <a16:creationId xmlns:a16="http://schemas.microsoft.com/office/drawing/2014/main" id="{BF7E1F91-7E73-4A4C-BAB9-1A79A7DCE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242813"/>
          </a:xfrm>
          <a:prstGeom prst="rect">
            <a:avLst/>
          </a:prstGeom>
        </p:spPr>
      </p:pic>
      <p:sp>
        <p:nvSpPr>
          <p:cNvPr id="10" name="TextBox 9">
            <a:extLst>
              <a:ext uri="{FF2B5EF4-FFF2-40B4-BE49-F238E27FC236}">
                <a16:creationId xmlns:a16="http://schemas.microsoft.com/office/drawing/2014/main" id="{5DE2DF97-9F2A-4A1C-BC0E-98FB2B703639}"/>
              </a:ext>
            </a:extLst>
          </p:cNvPr>
          <p:cNvSpPr txBox="1"/>
          <p:nvPr/>
        </p:nvSpPr>
        <p:spPr>
          <a:xfrm>
            <a:off x="2522602" y="2037531"/>
            <a:ext cx="7742441"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Based Accident Detection and Alert System</a:t>
            </a:r>
          </a:p>
        </p:txBody>
      </p:sp>
      <p:sp>
        <p:nvSpPr>
          <p:cNvPr id="11" name="TextBox 10">
            <a:extLst>
              <a:ext uri="{FF2B5EF4-FFF2-40B4-BE49-F238E27FC236}">
                <a16:creationId xmlns:a16="http://schemas.microsoft.com/office/drawing/2014/main" id="{29B13623-E69A-4713-A040-8D70EA482396}"/>
              </a:ext>
            </a:extLst>
          </p:cNvPr>
          <p:cNvSpPr txBox="1"/>
          <p:nvPr/>
        </p:nvSpPr>
        <p:spPr>
          <a:xfrm>
            <a:off x="665261" y="3326371"/>
            <a:ext cx="9519144" cy="984885"/>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Project Guide 		  	        Project Coordinators	 	 Head Of The Department</a:t>
            </a:r>
          </a:p>
          <a:p>
            <a:r>
              <a:rPr lang="en-US" sz="2000" dirty="0">
                <a:latin typeface="Times New Roman" panose="02020603050405020304" pitchFamily="18" charset="0"/>
                <a:cs typeface="Times New Roman" panose="02020603050405020304" pitchFamily="18" charset="0"/>
              </a:rPr>
              <a:t> Mr. Shankar </a:t>
            </a:r>
            <a:r>
              <a:rPr lang="en-US" sz="2000" dirty="0" err="1">
                <a:latin typeface="Times New Roman" panose="02020603050405020304" pitchFamily="18" charset="0"/>
                <a:cs typeface="Times New Roman" panose="02020603050405020304" pitchFamily="18" charset="0"/>
              </a:rPr>
              <a:t>Shastri</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Mr. </a:t>
            </a:r>
            <a:r>
              <a:rPr lang="en-IN" sz="2000" dirty="0" err="1">
                <a:latin typeface="Times New Roman" panose="02020603050405020304" pitchFamily="18" charset="0"/>
                <a:cs typeface="Times New Roman" panose="02020603050405020304" pitchFamily="18" charset="0"/>
              </a:rPr>
              <a:t>Santoshkumar</a:t>
            </a:r>
            <a:r>
              <a:rPr lang="en-IN" sz="2000" dirty="0">
                <a:latin typeface="Times New Roman" panose="02020603050405020304" pitchFamily="18" charset="0"/>
                <a:cs typeface="Times New Roman" panose="02020603050405020304" pitchFamily="18" charset="0"/>
              </a:rPr>
              <a:t> M 		    Dr. Sanjay Pande M B </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90AC92B-2470-40D4-BCE0-396DDB96EDB7}"/>
              </a:ext>
            </a:extLst>
          </p:cNvPr>
          <p:cNvSpPr txBox="1"/>
          <p:nvPr/>
        </p:nvSpPr>
        <p:spPr>
          <a:xfrm>
            <a:off x="2939250" y="4311256"/>
            <a:ext cx="4708340" cy="1908215"/>
          </a:xfrm>
          <a:prstGeom prst="rect">
            <a:avLst/>
          </a:prstGeom>
          <a:noFill/>
        </p:spPr>
        <p:txBody>
          <a:bodyPr wrap="none" rtlCol="0">
            <a:spAutoFit/>
          </a:bodyPr>
          <a:lstStyle/>
          <a:p>
            <a:pPr algn="ctr"/>
            <a:r>
              <a:rPr lang="en-IN" sz="2000" b="1" u="sng" dirty="0">
                <a:latin typeface="Times New Roman" panose="02020603050405020304" pitchFamily="18" charset="0"/>
                <a:cs typeface="Times New Roman" panose="02020603050405020304" pitchFamily="18" charset="0"/>
              </a:rPr>
              <a:t>Project Team</a:t>
            </a:r>
          </a:p>
          <a:p>
            <a:pPr algn="ctr"/>
            <a:endParaRPr lang="en-IN" dirty="0"/>
          </a:p>
          <a:p>
            <a:r>
              <a:rPr lang="en-IN" sz="2000" dirty="0">
                <a:latin typeface="Times New Roman" panose="02020603050405020304" pitchFamily="18" charset="0"/>
                <a:cs typeface="Times New Roman" panose="02020603050405020304" pitchFamily="18" charset="0"/>
              </a:rPr>
              <a:t>GAGAN P SHYAGALE 	   4GM17CS011 </a:t>
            </a:r>
          </a:p>
          <a:p>
            <a:r>
              <a:rPr lang="en-IN" sz="2000" dirty="0">
                <a:latin typeface="Times New Roman" panose="02020603050405020304" pitchFamily="18" charset="0"/>
                <a:cs typeface="Times New Roman" panose="02020603050405020304" pitchFamily="18" charset="0"/>
              </a:rPr>
              <a:t>MALLIKARJUN GBR	   4GM18CS029</a:t>
            </a:r>
          </a:p>
          <a:p>
            <a:r>
              <a:rPr lang="en-IN" sz="2000" dirty="0">
                <a:latin typeface="Times New Roman" panose="02020603050405020304" pitchFamily="18" charset="0"/>
                <a:cs typeface="Times New Roman" panose="02020603050405020304" pitchFamily="18" charset="0"/>
              </a:rPr>
              <a:t>VIJAY KUMAR B R 		   4GM18CS060 </a:t>
            </a:r>
          </a:p>
          <a:p>
            <a:r>
              <a:rPr lang="en-IN" sz="2000" dirty="0">
                <a:latin typeface="Times New Roman" panose="02020603050405020304" pitchFamily="18" charset="0"/>
                <a:cs typeface="Times New Roman" panose="02020603050405020304" pitchFamily="18" charset="0"/>
              </a:rPr>
              <a:t>YASHAS R 				   4GM18CS064 </a:t>
            </a:r>
          </a:p>
        </p:txBody>
      </p:sp>
      <p:pic>
        <p:nvPicPr>
          <p:cNvPr id="8" name="Picture 10" descr="Top 30 Car Accident Animation GIFs | Find the best GIF on Gfycat"/>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424909" y="4376691"/>
            <a:ext cx="3765073" cy="2481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3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66BC9F-44D9-4C68-8A57-6AC985C905C8}"/>
              </a:ext>
            </a:extLst>
          </p:cNvPr>
          <p:cNvSpPr txBox="1"/>
          <p:nvPr/>
        </p:nvSpPr>
        <p:spPr>
          <a:xfrm>
            <a:off x="439732" y="0"/>
            <a:ext cx="9757754" cy="4416915"/>
          </a:xfrm>
          <a:prstGeom prst="rect">
            <a:avLst/>
          </a:prstGeom>
          <a:noFill/>
        </p:spPr>
        <p:txBody>
          <a:bodyPr wrap="square" rtlCol="0">
            <a:sp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Software and Hardware Requirements :</a:t>
            </a:r>
          </a:p>
          <a:p>
            <a:pPr marR="179705">
              <a:lnSpc>
                <a:spcPct val="150000"/>
              </a:lnSpc>
              <a:spcAft>
                <a:spcPts val="800"/>
              </a:spcAft>
            </a:pPr>
            <a:r>
              <a:rPr lang="en-US" sz="2400" b="1" u="sng" dirty="0">
                <a:latin typeface="Times New Roman" panose="02020603050405020304" pitchFamily="18" charset="0"/>
                <a:cs typeface="Times New Roman" panose="02020603050405020304" pitchFamily="18" charset="0"/>
              </a:rPr>
              <a:t>Hardware Specification</a:t>
            </a:r>
            <a:endParaRPr lang="en-IN" sz="2400" b="1" u="sng" dirty="0">
              <a:latin typeface="Times New Roman" panose="02020603050405020304" pitchFamily="18" charset="0"/>
              <a:cs typeface="Times New Roman" panose="02020603050405020304" pitchFamily="18" charset="0"/>
            </a:endParaRPr>
          </a:p>
          <a:p>
            <a:pPr marR="179705" indent="-342900">
              <a:lnSpc>
                <a:spcPct val="150000"/>
              </a:lnSpc>
              <a:spcAft>
                <a:spcPts val="800"/>
              </a:spcAft>
              <a:buFont typeface="+mj-lt"/>
              <a:buAutoNum type="arabicPeriod"/>
            </a:pPr>
            <a:r>
              <a:rPr lang="en-US" sz="2400" dirty="0">
                <a:latin typeface="Times New Roman" panose="02020603050405020304" pitchFamily="18" charset="0"/>
                <a:cs typeface="Times New Roman" panose="02020603050405020304" pitchFamily="18" charset="0"/>
              </a:rPr>
              <a:t>Tilt Sensor 									2. Vibration Sensor</a:t>
            </a:r>
          </a:p>
          <a:p>
            <a:pPr marR="179705" indent="-342900">
              <a:lnSpc>
                <a:spcPct val="150000"/>
              </a:lnSpc>
              <a:spcAft>
                <a:spcPts val="800"/>
              </a:spcAft>
              <a:buFont typeface="+mj-lt"/>
              <a:buAutoNum type="arabicPeriod"/>
            </a:pP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pPr marR="179705" indent="-342900">
              <a:lnSpc>
                <a:spcPct val="150000"/>
              </a:lnSpc>
              <a:spcAft>
                <a:spcPts val="800"/>
              </a:spcAft>
              <a:buFont typeface="+mj-lt"/>
              <a:buAutoNum type="arabicPeriod"/>
            </a:pP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pPr marR="179705" indent="-342900">
              <a:lnSpc>
                <a:spcPct val="150000"/>
              </a:lnSpc>
              <a:spcAft>
                <a:spcPts val="800"/>
              </a:spcAft>
              <a:buFont typeface="+mj-lt"/>
              <a:buAutoNum type="arabicPeriod"/>
            </a:pP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pPr marR="179705">
              <a:lnSpc>
                <a:spcPct val="150000"/>
              </a:lnSpc>
              <a:spcAft>
                <a:spcPts val="800"/>
              </a:spcAft>
            </a:pPr>
            <a:r>
              <a:rPr lang="en-US" sz="2400" dirty="0">
                <a:latin typeface="Times New Roman" panose="02020603050405020304" pitchFamily="18" charset="0"/>
                <a:cs typeface="Times New Roman" panose="02020603050405020304" pitchFamily="18" charset="0"/>
              </a:rPr>
              <a:t>3. LoRa Module								4. ESP32 kit</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619A892-DC10-4A94-8805-8D7CFCE2B431}"/>
              </a:ext>
            </a:extLst>
          </p:cNvPr>
          <p:cNvPicPr>
            <a:picLocks noChangeAspect="1"/>
          </p:cNvPicPr>
          <p:nvPr/>
        </p:nvPicPr>
        <p:blipFill>
          <a:blip r:embed="rId2"/>
          <a:stretch>
            <a:fillRect/>
          </a:stretch>
        </p:blipFill>
        <p:spPr>
          <a:xfrm>
            <a:off x="1126007" y="2088087"/>
            <a:ext cx="1948498" cy="1237853"/>
          </a:xfrm>
          <a:prstGeom prst="rect">
            <a:avLst/>
          </a:prstGeom>
        </p:spPr>
      </p:pic>
      <p:pic>
        <p:nvPicPr>
          <p:cNvPr id="5" name="Picture 4">
            <a:extLst>
              <a:ext uri="{FF2B5EF4-FFF2-40B4-BE49-F238E27FC236}">
                <a16:creationId xmlns:a16="http://schemas.microsoft.com/office/drawing/2014/main" id="{AA5E9153-0071-4B9B-891D-6C7914850524}"/>
              </a:ext>
            </a:extLst>
          </p:cNvPr>
          <p:cNvPicPr>
            <a:picLocks noChangeAspect="1"/>
          </p:cNvPicPr>
          <p:nvPr/>
        </p:nvPicPr>
        <p:blipFill>
          <a:blip r:embed="rId3" cstate="print"/>
          <a:stretch>
            <a:fillRect/>
          </a:stretch>
        </p:blipFill>
        <p:spPr>
          <a:xfrm>
            <a:off x="6096000" y="1755465"/>
            <a:ext cx="1905000" cy="1903095"/>
          </a:xfrm>
          <a:prstGeom prst="rect">
            <a:avLst/>
          </a:prstGeom>
        </p:spPr>
      </p:pic>
      <p:pic>
        <p:nvPicPr>
          <p:cNvPr id="6" name="Picture 5">
            <a:extLst>
              <a:ext uri="{FF2B5EF4-FFF2-40B4-BE49-F238E27FC236}">
                <a16:creationId xmlns:a16="http://schemas.microsoft.com/office/drawing/2014/main" id="{3B604B34-D8F1-4469-AB55-7AE78E80EE4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26007" y="4416915"/>
            <a:ext cx="1948498" cy="1948498"/>
          </a:xfrm>
          <a:prstGeom prst="rect">
            <a:avLst/>
          </a:prstGeom>
        </p:spPr>
      </p:pic>
      <p:pic>
        <p:nvPicPr>
          <p:cNvPr id="8" name="Picture 7">
            <a:extLst>
              <a:ext uri="{FF2B5EF4-FFF2-40B4-BE49-F238E27FC236}">
                <a16:creationId xmlns:a16="http://schemas.microsoft.com/office/drawing/2014/main" id="{BB882579-E243-4949-9363-4D56AE9D16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5556" y="4718830"/>
            <a:ext cx="2195444" cy="1646583"/>
          </a:xfrm>
          <a:prstGeom prst="rect">
            <a:avLst/>
          </a:prstGeom>
        </p:spPr>
      </p:pic>
    </p:spTree>
    <p:extLst>
      <p:ext uri="{BB962C8B-B14F-4D97-AF65-F5344CB8AC3E}">
        <p14:creationId xmlns:p14="http://schemas.microsoft.com/office/powerpoint/2010/main" val="19684404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D3AC4E-7A76-49F1-BAF5-EE0E8726FC7D}"/>
              </a:ext>
            </a:extLst>
          </p:cNvPr>
          <p:cNvSpPr txBox="1"/>
          <p:nvPr/>
        </p:nvSpPr>
        <p:spPr>
          <a:xfrm>
            <a:off x="409433" y="746791"/>
            <a:ext cx="7928774" cy="867097"/>
          </a:xfrm>
          <a:prstGeom prst="rect">
            <a:avLst/>
          </a:prstGeom>
          <a:noFill/>
        </p:spPr>
        <p:txBody>
          <a:bodyPr wrap="none" rtlCol="0">
            <a:spAutoFit/>
          </a:bodyPr>
          <a:lstStyle/>
          <a:p>
            <a:pPr>
              <a:lnSpc>
                <a:spcPct val="107000"/>
              </a:lnSpc>
              <a:spcAft>
                <a:spcPts val="800"/>
              </a:spcAft>
            </a:pPr>
            <a:r>
              <a:rPr lang="en-IN" sz="2400" dirty="0">
                <a:latin typeface="Times New Roman" panose="02020603050405020304" pitchFamily="18" charset="0"/>
                <a:cs typeface="Times New Roman" panose="02020603050405020304" pitchFamily="18" charset="0"/>
              </a:rPr>
              <a:t>5. GPS Module									6. Breadboard</a:t>
            </a:r>
          </a:p>
          <a:p>
            <a:endParaRPr lang="en-IN" dirty="0"/>
          </a:p>
        </p:txBody>
      </p:sp>
      <p:pic>
        <p:nvPicPr>
          <p:cNvPr id="5" name="Picture 4">
            <a:extLst>
              <a:ext uri="{FF2B5EF4-FFF2-40B4-BE49-F238E27FC236}">
                <a16:creationId xmlns:a16="http://schemas.microsoft.com/office/drawing/2014/main" id="{A170EC9E-DB75-4AE0-B78E-245A2B19A74F}"/>
              </a:ext>
            </a:extLst>
          </p:cNvPr>
          <p:cNvPicPr>
            <a:picLocks noChangeAspect="1"/>
          </p:cNvPicPr>
          <p:nvPr/>
        </p:nvPicPr>
        <p:blipFill>
          <a:blip r:embed="rId2"/>
          <a:stretch>
            <a:fillRect/>
          </a:stretch>
        </p:blipFill>
        <p:spPr>
          <a:xfrm>
            <a:off x="1010285" y="1613888"/>
            <a:ext cx="2080260" cy="1661160"/>
          </a:xfrm>
          <a:prstGeom prst="rect">
            <a:avLst/>
          </a:prstGeom>
        </p:spPr>
      </p:pic>
      <p:pic>
        <p:nvPicPr>
          <p:cNvPr id="7" name="Picture 6">
            <a:extLst>
              <a:ext uri="{FF2B5EF4-FFF2-40B4-BE49-F238E27FC236}">
                <a16:creationId xmlns:a16="http://schemas.microsoft.com/office/drawing/2014/main" id="{F1AAC5C8-B9DF-489B-BDDD-3CB0534388B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847522" y="1180339"/>
            <a:ext cx="2822713" cy="2822713"/>
          </a:xfrm>
          <a:prstGeom prst="rect">
            <a:avLst/>
          </a:prstGeom>
        </p:spPr>
      </p:pic>
    </p:spTree>
    <p:extLst>
      <p:ext uri="{BB962C8B-B14F-4D97-AF65-F5344CB8AC3E}">
        <p14:creationId xmlns:p14="http://schemas.microsoft.com/office/powerpoint/2010/main" val="3050054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0BB2CE-5B40-4EF3-8A2F-1E26857E6D9A}"/>
              </a:ext>
            </a:extLst>
          </p:cNvPr>
          <p:cNvSpPr txBox="1"/>
          <p:nvPr/>
        </p:nvSpPr>
        <p:spPr>
          <a:xfrm>
            <a:off x="409433" y="746791"/>
            <a:ext cx="8296567" cy="5059334"/>
          </a:xfrm>
          <a:prstGeom prst="rect">
            <a:avLst/>
          </a:prstGeom>
          <a:noFill/>
        </p:spPr>
        <p:txBody>
          <a:bodyPr wrap="none" rtlCol="0">
            <a:spAutoFit/>
          </a:bodyPr>
          <a:lstStyle/>
          <a:p>
            <a:pPr marR="179705">
              <a:lnSpc>
                <a:spcPct val="150000"/>
              </a:lnSpc>
              <a:spcAft>
                <a:spcPts val="800"/>
              </a:spcAft>
            </a:pPr>
            <a:r>
              <a:rPr lang="en-US" sz="2400" b="1" u="sng" dirty="0">
                <a:latin typeface="Times New Roman" panose="02020603050405020304" pitchFamily="18" charset="0"/>
                <a:cs typeface="Times New Roman" panose="02020603050405020304" pitchFamily="18" charset="0"/>
              </a:rPr>
              <a:t>Software Specification</a:t>
            </a:r>
            <a:endParaRPr lang="en-IN" sz="2400" b="1" u="sng" dirty="0">
              <a:latin typeface="Times New Roman" panose="02020603050405020304" pitchFamily="18" charset="0"/>
              <a:cs typeface="Times New Roman" panose="02020603050405020304" pitchFamily="18" charset="0"/>
            </a:endParaRPr>
          </a:p>
          <a:p>
            <a:pPr marR="179705" indent="-342900">
              <a:lnSpc>
                <a:spcPct val="150000"/>
              </a:lnSpc>
              <a:spcAft>
                <a:spcPts val="800"/>
              </a:spcAft>
              <a:buFont typeface="+mj-lt"/>
              <a:buAutoNum type="arabicPeriod"/>
            </a:pPr>
            <a:r>
              <a:rPr lang="en-US" sz="2400" dirty="0">
                <a:latin typeface="Times New Roman" panose="02020603050405020304" pitchFamily="18" charset="0"/>
                <a:cs typeface="Times New Roman" panose="02020603050405020304" pitchFamily="18" charset="0"/>
              </a:rPr>
              <a:t>Front end					-  Bootstrap Framework</a:t>
            </a:r>
            <a:endParaRPr lang="en-IN" sz="2400" dirty="0">
              <a:latin typeface="Times New Roman" panose="02020603050405020304" pitchFamily="18" charset="0"/>
              <a:cs typeface="Times New Roman" panose="02020603050405020304" pitchFamily="18" charset="0"/>
            </a:endParaRPr>
          </a:p>
          <a:p>
            <a:pPr marR="179705" indent="-342900">
              <a:lnSpc>
                <a:spcPct val="150000"/>
              </a:lnSpc>
              <a:spcAft>
                <a:spcPts val="800"/>
              </a:spcAft>
              <a:buFont typeface="+mj-lt"/>
              <a:buAutoNum type="arabicPeriod"/>
            </a:pPr>
            <a:r>
              <a:rPr lang="en-US" sz="2400" dirty="0">
                <a:latin typeface="Times New Roman" panose="02020603050405020304" pitchFamily="18" charset="0"/>
                <a:cs typeface="Times New Roman" panose="02020603050405020304" pitchFamily="18" charset="0"/>
              </a:rPr>
              <a:t>Backend					-  MySQL</a:t>
            </a:r>
            <a:endParaRPr lang="en-IN" sz="2400" dirty="0">
              <a:latin typeface="Times New Roman" panose="02020603050405020304" pitchFamily="18" charset="0"/>
              <a:cs typeface="Times New Roman" panose="02020603050405020304" pitchFamily="18" charset="0"/>
            </a:endParaRPr>
          </a:p>
          <a:p>
            <a:pPr marR="179705" indent="-342900">
              <a:lnSpc>
                <a:spcPct val="150000"/>
              </a:lnSpc>
              <a:spcAft>
                <a:spcPts val="800"/>
              </a:spcAft>
              <a:buFont typeface="+mj-lt"/>
              <a:buAutoNum type="arabicPeriod"/>
            </a:pPr>
            <a:r>
              <a:rPr lang="en-US" sz="2400" dirty="0">
                <a:latin typeface="Times New Roman" panose="02020603050405020304" pitchFamily="18" charset="0"/>
                <a:cs typeface="Times New Roman" panose="02020603050405020304" pitchFamily="18" charset="0"/>
              </a:rPr>
              <a:t>Programming Language	-  PHP, Arduino</a:t>
            </a:r>
            <a:endParaRPr lang="en-IN" sz="2400" dirty="0">
              <a:latin typeface="Times New Roman" panose="02020603050405020304" pitchFamily="18" charset="0"/>
              <a:cs typeface="Times New Roman" panose="02020603050405020304" pitchFamily="18" charset="0"/>
            </a:endParaRPr>
          </a:p>
          <a:p>
            <a:pPr marR="179705" indent="-342900">
              <a:lnSpc>
                <a:spcPct val="150000"/>
              </a:lnSpc>
              <a:spcAft>
                <a:spcPts val="800"/>
              </a:spcAft>
              <a:buFont typeface="+mj-lt"/>
              <a:buAutoNum type="arabicPeriod"/>
            </a:pPr>
            <a:r>
              <a:rPr lang="en-US" sz="2400" dirty="0">
                <a:latin typeface="Times New Roman" panose="02020603050405020304" pitchFamily="18" charset="0"/>
                <a:cs typeface="Times New Roman" panose="02020603050405020304" pitchFamily="18" charset="0"/>
              </a:rPr>
              <a:t>Operating System			-  Windows 10 or Any Compatible</a:t>
            </a:r>
            <a:endParaRPr lang="en-IN" sz="2400" dirty="0">
              <a:latin typeface="Times New Roman" panose="02020603050405020304" pitchFamily="18" charset="0"/>
              <a:cs typeface="Times New Roman" panose="02020603050405020304" pitchFamily="18" charset="0"/>
            </a:endParaRPr>
          </a:p>
          <a:p>
            <a:pPr marR="179705" indent="-342900">
              <a:lnSpc>
                <a:spcPct val="150000"/>
              </a:lnSpc>
              <a:spcAft>
                <a:spcPts val="800"/>
              </a:spcAft>
              <a:buFont typeface="+mj-lt"/>
              <a:buAutoNum type="arabicPeriod"/>
            </a:pPr>
            <a:r>
              <a:rPr lang="en-US" sz="2400" dirty="0">
                <a:latin typeface="Times New Roman" panose="02020603050405020304" pitchFamily="18" charset="0"/>
                <a:cs typeface="Times New Roman" panose="02020603050405020304" pitchFamily="18" charset="0"/>
              </a:rPr>
              <a:t>Editor 						-  Notepad++</a:t>
            </a:r>
            <a:endParaRPr lang="en-IN" sz="2400" dirty="0">
              <a:latin typeface="Times New Roman" panose="02020603050405020304" pitchFamily="18" charset="0"/>
              <a:cs typeface="Times New Roman" panose="02020603050405020304" pitchFamily="18" charset="0"/>
            </a:endParaRPr>
          </a:p>
          <a:p>
            <a:pPr marR="179705" indent="-342900">
              <a:lnSpc>
                <a:spcPct val="150000"/>
              </a:lnSpc>
              <a:spcAft>
                <a:spcPts val="800"/>
              </a:spcAft>
              <a:buFont typeface="+mj-lt"/>
              <a:buAutoNum type="arabicPeriod"/>
            </a:pPr>
            <a:r>
              <a:rPr lang="en-US" sz="2400" dirty="0">
                <a:latin typeface="Times New Roman" panose="02020603050405020304" pitchFamily="18" charset="0"/>
                <a:cs typeface="Times New Roman" panose="02020603050405020304" pitchFamily="18" charset="0"/>
              </a:rPr>
              <a:t>IDE			            		-  Arduino, Android studio 3.5</a:t>
            </a:r>
            <a:endParaRPr lang="en-IN" sz="2400" dirty="0">
              <a:latin typeface="Times New Roman" panose="02020603050405020304" pitchFamily="18" charset="0"/>
              <a:cs typeface="Times New Roman" panose="02020603050405020304" pitchFamily="18" charset="0"/>
            </a:endParaRPr>
          </a:p>
          <a:p>
            <a:pPr marR="179705">
              <a:lnSpc>
                <a:spcPct val="150000"/>
              </a:lnSpc>
              <a:spcAft>
                <a:spcPts val="800"/>
              </a:spcAft>
            </a:pPr>
            <a:endParaRPr lang="en-IN" dirty="0"/>
          </a:p>
        </p:txBody>
      </p:sp>
    </p:spTree>
    <p:extLst>
      <p:ext uri="{BB962C8B-B14F-4D97-AF65-F5344CB8AC3E}">
        <p14:creationId xmlns:p14="http://schemas.microsoft.com/office/powerpoint/2010/main" val="61483064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FBE985-9776-4737-9F25-9CFD59F384AE}"/>
              </a:ext>
            </a:extLst>
          </p:cNvPr>
          <p:cNvSpPr txBox="1"/>
          <p:nvPr/>
        </p:nvSpPr>
        <p:spPr>
          <a:xfrm>
            <a:off x="0" y="0"/>
            <a:ext cx="13085434" cy="1410964"/>
          </a:xfrm>
          <a:prstGeom prst="rect">
            <a:avLst/>
          </a:prstGeom>
          <a:noFill/>
        </p:spPr>
        <p:txBody>
          <a:bodyPr wrap="square" rtlCol="0">
            <a:spAutoFit/>
          </a:bodyPr>
          <a:lstStyle/>
          <a:p>
            <a:pPr>
              <a:lnSpc>
                <a:spcPct val="150000"/>
              </a:lnSpc>
            </a:pPr>
            <a:r>
              <a:rPr lang="en-US" sz="3600" b="1" dirty="0">
                <a:solidFill>
                  <a:schemeClr val="accent1">
                    <a:lumMod val="75000"/>
                  </a:schemeClr>
                </a:solidFill>
                <a:latin typeface="Times New Roman" panose="02020603050405020304" pitchFamily="18" charset="0"/>
                <a:cs typeface="Times New Roman" panose="02020603050405020304" pitchFamily="18" charset="0"/>
              </a:rPr>
              <a:t>Practical Result :</a:t>
            </a:r>
          </a:p>
          <a:p>
            <a:pPr>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A63A54-5A3C-4217-A3AB-993F345880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2296" y="1410963"/>
            <a:ext cx="6549541" cy="3571853"/>
          </a:xfrm>
          <a:prstGeom prst="rect">
            <a:avLst/>
          </a:prstGeom>
          <a:noFill/>
        </p:spPr>
      </p:pic>
    </p:spTree>
    <p:extLst>
      <p:ext uri="{BB962C8B-B14F-4D97-AF65-F5344CB8AC3E}">
        <p14:creationId xmlns:p14="http://schemas.microsoft.com/office/powerpoint/2010/main" val="73953484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AA52C7-882E-4B40-AA8C-C8CB5CA0B78E}"/>
              </a:ext>
            </a:extLst>
          </p:cNvPr>
          <p:cNvSpPr txBox="1"/>
          <p:nvPr/>
        </p:nvSpPr>
        <p:spPr>
          <a:xfrm>
            <a:off x="144044" y="742690"/>
            <a:ext cx="10105425" cy="1015663"/>
          </a:xfrm>
          <a:prstGeom prst="rect">
            <a:avLst/>
          </a:prstGeom>
          <a:noFill/>
        </p:spPr>
        <p:txBody>
          <a:bodyPr wrap="square" rtlCol="0">
            <a:sp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Expected</a:t>
            </a:r>
            <a:r>
              <a:rPr lang="en-US" sz="3600" dirty="0">
                <a:solidFill>
                  <a:schemeClr val="accent1">
                    <a:lumMod val="75000"/>
                  </a:schemeClr>
                </a:solidFill>
                <a:latin typeface="Times New Roman" panose="02020603050405020304" pitchFamily="18" charset="0"/>
                <a:cs typeface="Times New Roman" panose="02020603050405020304" pitchFamily="18" charset="0"/>
              </a:rPr>
              <a:t> </a:t>
            </a:r>
            <a:r>
              <a:rPr lang="en-US" sz="3600" b="1" dirty="0">
                <a:solidFill>
                  <a:schemeClr val="accent1">
                    <a:lumMod val="75000"/>
                  </a:schemeClr>
                </a:solidFill>
                <a:latin typeface="Times New Roman" panose="02020603050405020304" pitchFamily="18" charset="0"/>
                <a:cs typeface="Times New Roman" panose="02020603050405020304" pitchFamily="18" charset="0"/>
              </a:rPr>
              <a:t>outcome of the project :</a:t>
            </a:r>
          </a:p>
          <a:p>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97877" y="1688123"/>
            <a:ext cx="9047285" cy="3452227"/>
          </a:xfrm>
          <a:prstGeom prst="rect">
            <a:avLst/>
          </a:prstGeom>
          <a:noFill/>
        </p:spPr>
        <p:txBody>
          <a:bodyPr wrap="square" rtlCol="0">
            <a:spAutoFit/>
          </a:bodyPr>
          <a:lstStyle/>
          <a:p>
            <a:pPr lvl="0" indent="-342900">
              <a:buFont typeface="+mj-lt"/>
              <a:buAutoNum type="arabicPeriod"/>
            </a:pPr>
            <a:r>
              <a:rPr lang="en-US" sz="2400" dirty="0">
                <a:latin typeface="Times New Roman" panose="02020603050405020304" pitchFamily="18" charset="0"/>
                <a:cs typeface="Times New Roman" panose="02020603050405020304" pitchFamily="18" charset="0"/>
              </a:rPr>
              <a:t>The prototype should detect the accidents as and when occurred with                           	the help of sensors</a:t>
            </a:r>
            <a:endParaRPr lang="en-IN" sz="2400" dirty="0">
              <a:latin typeface="Times New Roman" panose="02020603050405020304" pitchFamily="18" charset="0"/>
              <a:cs typeface="Times New Roman" panose="02020603050405020304" pitchFamily="18" charset="0"/>
            </a:endParaRPr>
          </a:p>
          <a:p>
            <a:pPr lvl="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Using </a:t>
            </a:r>
            <a:r>
              <a:rPr lang="en-US" sz="2400" dirty="0" err="1">
                <a:latin typeface="Times New Roman" panose="02020603050405020304" pitchFamily="18" charset="0"/>
                <a:cs typeface="Times New Roman" panose="02020603050405020304" pitchFamily="18" charset="0"/>
              </a:rPr>
              <a:t>LoRa</a:t>
            </a:r>
            <a:r>
              <a:rPr lang="en-US" sz="2400" dirty="0">
                <a:latin typeface="Times New Roman" panose="02020603050405020304" pitchFamily="18" charset="0"/>
                <a:cs typeface="Times New Roman" panose="02020603050405020304" pitchFamily="18" charset="0"/>
              </a:rPr>
              <a:t> packets information should be sent</a:t>
            </a:r>
            <a:endParaRPr lang="en-IN" sz="2400" dirty="0">
              <a:latin typeface="Times New Roman" panose="02020603050405020304" pitchFamily="18" charset="0"/>
              <a:cs typeface="Times New Roman" panose="02020603050405020304" pitchFamily="18" charset="0"/>
            </a:endParaRPr>
          </a:p>
          <a:p>
            <a:pPr lvl="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GEO location should be fetched using GPS module</a:t>
            </a:r>
            <a:endParaRPr lang="en-IN" sz="2400" dirty="0">
              <a:latin typeface="Times New Roman" panose="02020603050405020304" pitchFamily="18" charset="0"/>
              <a:cs typeface="Times New Roman" panose="02020603050405020304" pitchFamily="18" charset="0"/>
            </a:endParaRPr>
          </a:p>
          <a:p>
            <a:pPr lvl="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Information of accident must be uploaded to remote server</a:t>
            </a:r>
            <a:endParaRPr lang="en-IN" sz="2400" dirty="0">
              <a:latin typeface="Times New Roman" panose="02020603050405020304" pitchFamily="18" charset="0"/>
              <a:cs typeface="Times New Roman" panose="02020603050405020304" pitchFamily="18" charset="0"/>
            </a:endParaRPr>
          </a:p>
          <a:p>
            <a:pPr lvl="0" indent="-342900">
              <a:lnSpc>
                <a:spcPct val="150000"/>
              </a:lnSpc>
              <a:spcAft>
                <a:spcPts val="1000"/>
              </a:spcAft>
              <a:buFont typeface="+mj-lt"/>
              <a:buAutoNum type="arabicPeriod"/>
            </a:pPr>
            <a:r>
              <a:rPr lang="en-US" sz="2400" dirty="0">
                <a:latin typeface="Times New Roman" panose="02020603050405020304" pitchFamily="18" charset="0"/>
                <a:cs typeface="Times New Roman" panose="02020603050405020304" pitchFamily="18" charset="0"/>
              </a:rPr>
              <a:t>Alert notification should be sent to mobiles</a:t>
            </a:r>
            <a:endParaRPr lang="en-IN" sz="24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12272498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092D6B-85A6-4E87-89DC-58CBA3D58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260322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3946EC-1A8E-4682-80FE-0668E84BEFD8}"/>
              </a:ext>
            </a:extLst>
          </p:cNvPr>
          <p:cNvSpPr txBox="1"/>
          <p:nvPr/>
        </p:nvSpPr>
        <p:spPr>
          <a:xfrm>
            <a:off x="0" y="762866"/>
            <a:ext cx="11319729" cy="4678204"/>
          </a:xfrm>
          <a:prstGeom prst="rect">
            <a:avLst/>
          </a:prstGeom>
          <a:noFill/>
        </p:spPr>
        <p:txBody>
          <a:bodyPr wrap="square" rtlCol="0">
            <a:sp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Contents :</a:t>
            </a:r>
          </a:p>
          <a:p>
            <a:pPr marL="742950" indent="-742950">
              <a:buFont typeface="+mj-lt"/>
              <a:buAutoNum type="arabicPeriod"/>
            </a:pPr>
            <a:r>
              <a:rPr lang="en-US" sz="2800" b="1" dirty="0">
                <a:latin typeface="Times New Roman" panose="02020603050405020304" pitchFamily="18" charset="0"/>
                <a:cs typeface="Times New Roman" panose="02020603050405020304" pitchFamily="18" charset="0"/>
              </a:rPr>
              <a:t>Introduction</a:t>
            </a:r>
          </a:p>
          <a:p>
            <a:pPr marL="742950" indent="-742950">
              <a:buFont typeface="+mj-lt"/>
              <a:buAutoNum type="arabicPeriod"/>
            </a:pPr>
            <a:r>
              <a:rPr lang="en-US" sz="2800" b="1" dirty="0">
                <a:latin typeface="Times New Roman" panose="02020603050405020304" pitchFamily="18" charset="0"/>
                <a:cs typeface="Times New Roman" panose="02020603050405020304" pitchFamily="18" charset="0"/>
              </a:rPr>
              <a:t>Objectives</a:t>
            </a:r>
          </a:p>
          <a:p>
            <a:pPr marL="742950" indent="-742950">
              <a:buFont typeface="+mj-lt"/>
              <a:buAutoNum type="arabicPeriod"/>
            </a:pPr>
            <a:r>
              <a:rPr lang="en-US" sz="2800" b="1" dirty="0">
                <a:latin typeface="Times New Roman" panose="02020603050405020304" pitchFamily="18" charset="0"/>
                <a:cs typeface="Times New Roman" panose="02020603050405020304" pitchFamily="18" charset="0"/>
              </a:rPr>
              <a:t>Design of the project</a:t>
            </a:r>
          </a:p>
          <a:p>
            <a:pPr marL="742950" indent="-742950">
              <a:buFont typeface="+mj-lt"/>
              <a:buAutoNum type="arabicPeriod"/>
            </a:pPr>
            <a:r>
              <a:rPr lang="en-US" sz="2800" b="1" dirty="0">
                <a:latin typeface="Times New Roman" panose="02020603050405020304" pitchFamily="18" charset="0"/>
                <a:cs typeface="Times New Roman" panose="02020603050405020304" pitchFamily="18" charset="0"/>
              </a:rPr>
              <a:t>Code implementation</a:t>
            </a:r>
          </a:p>
          <a:p>
            <a:pPr marL="742950" indent="-742950">
              <a:buFont typeface="+mj-lt"/>
              <a:buAutoNum type="arabicPeriod"/>
            </a:pPr>
            <a:r>
              <a:rPr lang="en-US" sz="2800" b="1" dirty="0">
                <a:latin typeface="Times New Roman" panose="02020603050405020304" pitchFamily="18" charset="0"/>
                <a:cs typeface="Times New Roman" panose="02020603050405020304" pitchFamily="18" charset="0"/>
              </a:rPr>
              <a:t>Software requirements specification</a:t>
            </a:r>
          </a:p>
          <a:p>
            <a:pPr marL="742950" indent="-742950">
              <a:buFont typeface="+mj-lt"/>
              <a:buAutoNum type="arabicPeriod"/>
            </a:pPr>
            <a:r>
              <a:rPr lang="en-US" sz="2800" b="1" dirty="0">
                <a:latin typeface="Times New Roman" panose="02020603050405020304" pitchFamily="18" charset="0"/>
                <a:cs typeface="Times New Roman" panose="02020603050405020304" pitchFamily="18" charset="0"/>
              </a:rPr>
              <a:t>Practical Result</a:t>
            </a:r>
          </a:p>
          <a:p>
            <a:pPr marL="742950" indent="-742950">
              <a:buFont typeface="+mj-lt"/>
              <a:buAutoNum type="arabicPeriod"/>
            </a:pPr>
            <a:r>
              <a:rPr lang="en-US" sz="2800" b="1" dirty="0">
                <a:latin typeface="Times New Roman" panose="02020603050405020304" pitchFamily="18" charset="0"/>
                <a:cs typeface="Times New Roman" panose="02020603050405020304" pitchFamily="18" charset="0"/>
              </a:rPr>
              <a:t>Future work</a:t>
            </a:r>
          </a:p>
          <a:p>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28675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013021-566F-4396-AE80-B863AF9E5C87}"/>
              </a:ext>
            </a:extLst>
          </p:cNvPr>
          <p:cNvSpPr txBox="1"/>
          <p:nvPr/>
        </p:nvSpPr>
        <p:spPr>
          <a:xfrm>
            <a:off x="0" y="762866"/>
            <a:ext cx="11319729" cy="3508653"/>
          </a:xfrm>
          <a:prstGeom prst="rect">
            <a:avLst/>
          </a:prstGeom>
          <a:noFill/>
        </p:spPr>
        <p:txBody>
          <a:bodyPr wrap="square" rtlCol="0">
            <a:sp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Introduction :</a:t>
            </a:r>
          </a:p>
          <a:p>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This work is to construct a system that detects road accidents and pass the information to the concerned for medical treatment</a:t>
            </a:r>
            <a:r>
              <a:rPr lang="en-IN" sz="1800" dirty="0">
                <a:effectLst/>
                <a:latin typeface="Times New Roman" panose="02020603050405020304" pitchFamily="18" charset="0"/>
                <a:ea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With help of sensor we will sense accident occurred or not, soon the location of the place will be shared to the nearby hospital.</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59043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421B0B-554D-4E49-BB49-43CFC9FEE9FA}"/>
              </a:ext>
            </a:extLst>
          </p:cNvPr>
          <p:cNvSpPr txBox="1"/>
          <p:nvPr/>
        </p:nvSpPr>
        <p:spPr>
          <a:xfrm>
            <a:off x="0" y="762866"/>
            <a:ext cx="11319729" cy="1661993"/>
          </a:xfrm>
          <a:prstGeom prst="rect">
            <a:avLst/>
          </a:prstGeom>
          <a:noFill/>
        </p:spPr>
        <p:txBody>
          <a:bodyPr wrap="square" rtlCol="0">
            <a:sp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53915" y="1644163"/>
            <a:ext cx="9988062"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have observed that in many severe accident cases immediate help is not sent which leads to death of victims; in some cases, the family members of victims are informed after a long period of time; and in some rare cases the identity of victims remains unknown. Timely help and treatment could save life of victims, hence it is required to develop an automated system which not only detects accidents but effectively transfers the information to concerned authorities to take needful action.</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9086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D455F2-21A6-4ABD-A25A-40421C11757D}"/>
              </a:ext>
            </a:extLst>
          </p:cNvPr>
          <p:cNvSpPr txBox="1"/>
          <p:nvPr/>
        </p:nvSpPr>
        <p:spPr>
          <a:xfrm>
            <a:off x="0" y="382137"/>
            <a:ext cx="12192000" cy="3780971"/>
          </a:xfrm>
          <a:prstGeom prst="rect">
            <a:avLst/>
          </a:prstGeom>
          <a:noFill/>
        </p:spPr>
        <p:txBody>
          <a:bodyPr wrap="square" rtlCol="0">
            <a:sp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Objectives :</a:t>
            </a:r>
          </a:p>
          <a:p>
            <a:endParaRPr lang="en-US" sz="3600" dirty="0">
              <a:solidFill>
                <a:schemeClr val="accent1">
                  <a:lumMod val="75000"/>
                </a:schemeClr>
              </a:solidFill>
              <a:latin typeface="Times New Roman" panose="02020603050405020304" pitchFamily="18" charset="0"/>
              <a:cs typeface="Times New Roman" panose="02020603050405020304" pitchFamily="18" charset="0"/>
            </a:endParaRPr>
          </a:p>
          <a:p>
            <a:pPr indent="-342900">
              <a:lnSpc>
                <a:spcPct val="150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To save life of victims by providing timely service</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0" indent="-342900">
              <a:lnSpc>
                <a:spcPct val="150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To develop an automated system which plays key role in detecting and alerting accidents</a:t>
            </a:r>
            <a:endParaRPr lang="en-IN" sz="2400" dirty="0">
              <a:latin typeface="Times New Roman" panose="02020603050405020304" pitchFamily="18" charset="0"/>
              <a:cs typeface="Times New Roman" panose="02020603050405020304" pitchFamily="18" charset="0"/>
            </a:endParaRPr>
          </a:p>
          <a:p>
            <a:pPr lvl="0" indent="-342900">
              <a:lnSpc>
                <a:spcPct val="150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To store  accident information to centralized database.</a:t>
            </a:r>
            <a:endParaRPr lang="en-IN" sz="2400" dirty="0">
              <a:latin typeface="Times New Roman" panose="02020603050405020304" pitchFamily="18" charset="0"/>
              <a:cs typeface="Times New Roman" panose="02020603050405020304" pitchFamily="18" charset="0"/>
            </a:endParaRPr>
          </a:p>
          <a:p>
            <a:pPr lvl="0" indent="-342900">
              <a:lnSpc>
                <a:spcPct val="150000"/>
              </a:lnSpc>
              <a:buFont typeface="Symbol" panose="05050102010706020507" pitchFamily="18" charset="2"/>
              <a:buChar char=""/>
              <a:tabLst>
                <a:tab pos="4610100" algn="l"/>
              </a:tabLst>
            </a:pPr>
            <a:r>
              <a:rPr lang="en-US" sz="2400" dirty="0">
                <a:latin typeface="Times New Roman" panose="02020603050405020304" pitchFamily="18" charset="0"/>
                <a:cs typeface="Times New Roman" panose="02020603050405020304" pitchFamily="18" charset="0"/>
              </a:rPr>
              <a:t>To develop a prototype which consumes less power.</a:t>
            </a:r>
            <a:endParaRPr lang="en-IN" sz="2400" dirty="0">
              <a:latin typeface="Times New Roman" panose="02020603050405020304" pitchFamily="18" charset="0"/>
              <a:cs typeface="Times New Roman" panose="02020603050405020304" pitchFamily="18" charset="0"/>
            </a:endParaRPr>
          </a:p>
          <a:p>
            <a:pPr lvl="0">
              <a:lnSpc>
                <a:spcPct val="150000"/>
              </a:lnSpc>
              <a:spcAft>
                <a:spcPts val="1000"/>
              </a:spcAft>
              <a:tabLst>
                <a:tab pos="4610100" algn="l"/>
              </a:tabLst>
            </a:pPr>
            <a:endParaRPr lang="en-IN" dirty="0"/>
          </a:p>
        </p:txBody>
      </p:sp>
    </p:spTree>
    <p:extLst>
      <p:ext uri="{BB962C8B-B14F-4D97-AF65-F5344CB8AC3E}">
        <p14:creationId xmlns:p14="http://schemas.microsoft.com/office/powerpoint/2010/main" val="287749224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BB3CF0-3703-4905-B9B8-FAADB5C8812A}"/>
              </a:ext>
            </a:extLst>
          </p:cNvPr>
          <p:cNvSpPr txBox="1"/>
          <p:nvPr/>
        </p:nvSpPr>
        <p:spPr>
          <a:xfrm>
            <a:off x="0" y="0"/>
            <a:ext cx="13085434" cy="1410964"/>
          </a:xfrm>
          <a:prstGeom prst="rect">
            <a:avLst/>
          </a:prstGeom>
          <a:noFill/>
        </p:spPr>
        <p:txBody>
          <a:bodyPr wrap="square" rtlCol="0">
            <a:spAutoFit/>
          </a:bodyPr>
          <a:lstStyle/>
          <a:p>
            <a:pPr>
              <a:lnSpc>
                <a:spcPct val="150000"/>
              </a:lnSpc>
            </a:pPr>
            <a:r>
              <a:rPr lang="en-US" sz="3600" b="1" dirty="0">
                <a:solidFill>
                  <a:schemeClr val="accent1">
                    <a:lumMod val="75000"/>
                  </a:schemeClr>
                </a:solidFill>
                <a:latin typeface="Times New Roman" panose="02020603050405020304" pitchFamily="18" charset="0"/>
                <a:cs typeface="Times New Roman" panose="02020603050405020304" pitchFamily="18" charset="0"/>
              </a:rPr>
              <a:t>Design of the project :</a:t>
            </a:r>
          </a:p>
          <a:p>
            <a:pPr>
              <a:lnSpc>
                <a:spcPct val="150000"/>
              </a:lnSpc>
            </a:pPr>
            <a:r>
              <a:rPr lang="en-US" sz="2400" dirty="0">
                <a:latin typeface="Times New Roman" panose="02020603050405020304" pitchFamily="18" charset="0"/>
                <a:cs typeface="Times New Roman" panose="02020603050405020304" pitchFamily="18" charset="0"/>
              </a:rPr>
              <a:t>Data Flow Diagram:</a:t>
            </a:r>
          </a:p>
        </p:txBody>
      </p:sp>
      <p:grpSp>
        <p:nvGrpSpPr>
          <p:cNvPr id="5" name="Canvas 59">
            <a:extLst>
              <a:ext uri="{FF2B5EF4-FFF2-40B4-BE49-F238E27FC236}">
                <a16:creationId xmlns:a16="http://schemas.microsoft.com/office/drawing/2014/main" id="{4A6F3611-E328-439D-97E1-9B4AE773FF32}"/>
              </a:ext>
            </a:extLst>
          </p:cNvPr>
          <p:cNvGrpSpPr/>
          <p:nvPr/>
        </p:nvGrpSpPr>
        <p:grpSpPr>
          <a:xfrm>
            <a:off x="1123405" y="1558833"/>
            <a:ext cx="9041012" cy="7041827"/>
            <a:chOff x="882650" y="175260"/>
            <a:chExt cx="6021070" cy="6939280"/>
          </a:xfrm>
        </p:grpSpPr>
        <p:sp>
          <p:nvSpPr>
            <p:cNvPr id="6" name="Rectangle 5">
              <a:extLst>
                <a:ext uri="{FF2B5EF4-FFF2-40B4-BE49-F238E27FC236}">
                  <a16:creationId xmlns:a16="http://schemas.microsoft.com/office/drawing/2014/main" id="{6329A348-1519-4C22-BDF7-7D38A067BCC9}"/>
                </a:ext>
              </a:extLst>
            </p:cNvPr>
            <p:cNvSpPr/>
            <p:nvPr/>
          </p:nvSpPr>
          <p:spPr>
            <a:xfrm>
              <a:off x="1160145" y="1475740"/>
              <a:ext cx="5743575" cy="5638800"/>
            </a:xfrm>
            <a:prstGeom prst="rect">
              <a:avLst/>
            </a:prstGeom>
            <a:noFill/>
          </p:spPr>
        </p:sp>
        <p:cxnSp>
          <p:nvCxnSpPr>
            <p:cNvPr id="7" name="AutoShape 96">
              <a:extLst>
                <a:ext uri="{FF2B5EF4-FFF2-40B4-BE49-F238E27FC236}">
                  <a16:creationId xmlns:a16="http://schemas.microsoft.com/office/drawing/2014/main" id="{21CB62E0-292A-45A4-BBCF-E50B7F9372BA}"/>
                </a:ext>
              </a:extLst>
            </p:cNvPr>
            <p:cNvCxnSpPr>
              <a:cxnSpLocks noChangeShapeType="1"/>
            </p:cNvCxnSpPr>
            <p:nvPr/>
          </p:nvCxnSpPr>
          <p:spPr bwMode="auto">
            <a:xfrm>
              <a:off x="3361690" y="175260"/>
              <a:ext cx="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 name="AutoShape 120">
              <a:extLst>
                <a:ext uri="{FF2B5EF4-FFF2-40B4-BE49-F238E27FC236}">
                  <a16:creationId xmlns:a16="http://schemas.microsoft.com/office/drawing/2014/main" id="{2639C90A-E8F0-461E-9CB0-BDFDCB24E90D}"/>
                </a:ext>
              </a:extLst>
            </p:cNvPr>
            <p:cNvCxnSpPr>
              <a:cxnSpLocks noChangeShapeType="1"/>
            </p:cNvCxnSpPr>
            <p:nvPr/>
          </p:nvCxnSpPr>
          <p:spPr bwMode="auto">
            <a:xfrm>
              <a:off x="3373160" y="2579975"/>
              <a:ext cx="635" cy="2667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9" name="Group 8">
              <a:extLst>
                <a:ext uri="{FF2B5EF4-FFF2-40B4-BE49-F238E27FC236}">
                  <a16:creationId xmlns:a16="http://schemas.microsoft.com/office/drawing/2014/main" id="{6F7BDEB3-AD8F-445E-BF51-B2C4D6D78BA3}"/>
                </a:ext>
              </a:extLst>
            </p:cNvPr>
            <p:cNvGrpSpPr>
              <a:grpSpLocks/>
            </p:cNvGrpSpPr>
            <p:nvPr/>
          </p:nvGrpSpPr>
          <p:grpSpPr bwMode="auto">
            <a:xfrm>
              <a:off x="3361690" y="2580005"/>
              <a:ext cx="1525905" cy="267970"/>
              <a:chOff x="46329" y="34658"/>
              <a:chExt cx="15259" cy="2680"/>
            </a:xfrm>
          </p:grpSpPr>
          <p:sp>
            <p:nvSpPr>
              <p:cNvPr id="37" name="Text Box 118">
                <a:extLst>
                  <a:ext uri="{FF2B5EF4-FFF2-40B4-BE49-F238E27FC236}">
                    <a16:creationId xmlns:a16="http://schemas.microsoft.com/office/drawing/2014/main" id="{5C0C8C7E-B008-4AAE-9BD0-DF6C42D80BB4}"/>
                  </a:ext>
                </a:extLst>
              </p:cNvPr>
              <p:cNvSpPr txBox="1">
                <a:spLocks noChangeArrowheads="1"/>
              </p:cNvSpPr>
              <p:nvPr/>
            </p:nvSpPr>
            <p:spPr bwMode="auto">
              <a:xfrm>
                <a:off x="49955" y="34671"/>
                <a:ext cx="8763" cy="26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200" dirty="0">
                    <a:latin typeface="Arial" panose="020B0604020202020204" pitchFamily="34" charset="0"/>
                    <a:cs typeface="Arial" panose="020B0604020202020204" pitchFamily="34" charset="0"/>
                  </a:rPr>
                  <a:t>Lora </a:t>
                </a:r>
                <a:r>
                  <a:rPr lang="en-US" sz="1200" dirty="0" err="1">
                    <a:latin typeface="Arial" panose="020B0604020202020204" pitchFamily="34" charset="0"/>
                    <a:cs typeface="Arial" panose="020B0604020202020204" pitchFamily="34" charset="0"/>
                  </a:rPr>
                  <a:t>Reveiver</a:t>
                </a:r>
                <a:endParaRPr lang="en-IN" sz="1200" dirty="0">
                  <a:latin typeface="Arial" panose="020B0604020202020204" pitchFamily="34" charset="0"/>
                  <a:cs typeface="Arial" panose="020B0604020202020204" pitchFamily="34" charset="0"/>
                </a:endParaRPr>
              </a:p>
            </p:txBody>
          </p:sp>
          <p:cxnSp>
            <p:nvCxnSpPr>
              <p:cNvPr id="38" name="AutoShape 119">
                <a:extLst>
                  <a:ext uri="{FF2B5EF4-FFF2-40B4-BE49-F238E27FC236}">
                    <a16:creationId xmlns:a16="http://schemas.microsoft.com/office/drawing/2014/main" id="{746627BF-B1BE-4A1E-BD27-6E2FD8480ED5}"/>
                  </a:ext>
                </a:extLst>
              </p:cNvPr>
              <p:cNvCxnSpPr>
                <a:cxnSpLocks noChangeShapeType="1"/>
              </p:cNvCxnSpPr>
              <p:nvPr/>
            </p:nvCxnSpPr>
            <p:spPr bwMode="auto">
              <a:xfrm>
                <a:off x="46329" y="34658"/>
                <a:ext cx="15151"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9" name="AutoShape 121">
                <a:extLst>
                  <a:ext uri="{FF2B5EF4-FFF2-40B4-BE49-F238E27FC236}">
                    <a16:creationId xmlns:a16="http://schemas.microsoft.com/office/drawing/2014/main" id="{A06A2229-B016-4B01-94D8-8C9BE5AE10B7}"/>
                  </a:ext>
                </a:extLst>
              </p:cNvPr>
              <p:cNvCxnSpPr>
                <a:cxnSpLocks noChangeShapeType="1"/>
              </p:cNvCxnSpPr>
              <p:nvPr/>
            </p:nvCxnSpPr>
            <p:spPr bwMode="auto">
              <a:xfrm>
                <a:off x="46431" y="37325"/>
                <a:ext cx="15157"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0" name="AutoShape 122">
                <a:extLst>
                  <a:ext uri="{FF2B5EF4-FFF2-40B4-BE49-F238E27FC236}">
                    <a16:creationId xmlns:a16="http://schemas.microsoft.com/office/drawing/2014/main" id="{979937D3-22BC-40A0-A9F1-82BF8303D000}"/>
                  </a:ext>
                </a:extLst>
              </p:cNvPr>
              <p:cNvCxnSpPr>
                <a:cxnSpLocks noChangeShapeType="1"/>
              </p:cNvCxnSpPr>
              <p:nvPr/>
            </p:nvCxnSpPr>
            <p:spPr bwMode="auto">
              <a:xfrm>
                <a:off x="47764" y="34671"/>
                <a:ext cx="7" cy="266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10" name="AutoShape 124">
              <a:extLst>
                <a:ext uri="{FF2B5EF4-FFF2-40B4-BE49-F238E27FC236}">
                  <a16:creationId xmlns:a16="http://schemas.microsoft.com/office/drawing/2014/main" id="{FAA4B6B7-C603-46F6-9352-0626B6171325}"/>
                </a:ext>
              </a:extLst>
            </p:cNvPr>
            <p:cNvCxnSpPr>
              <a:cxnSpLocks noChangeShapeType="1"/>
            </p:cNvCxnSpPr>
            <p:nvPr/>
          </p:nvCxnSpPr>
          <p:spPr bwMode="auto">
            <a:xfrm flipH="1">
              <a:off x="2352675" y="2719705"/>
              <a:ext cx="1009016"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 name="Oval 10">
              <a:extLst>
                <a:ext uri="{FF2B5EF4-FFF2-40B4-BE49-F238E27FC236}">
                  <a16:creationId xmlns:a16="http://schemas.microsoft.com/office/drawing/2014/main" id="{253855E8-FCFE-43EF-8FB6-32ED7B4690AB}"/>
                </a:ext>
              </a:extLst>
            </p:cNvPr>
            <p:cNvSpPr>
              <a:spLocks noChangeArrowheads="1"/>
            </p:cNvSpPr>
            <p:nvPr/>
          </p:nvSpPr>
          <p:spPr bwMode="auto">
            <a:xfrm>
              <a:off x="1009015" y="175260"/>
              <a:ext cx="1085850" cy="75247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200" dirty="0">
                  <a:effectLst/>
                  <a:latin typeface="Arial" panose="020B0604020202020204" pitchFamily="34" charset="0"/>
                  <a:ea typeface="Calibri" panose="020F0502020204030204" pitchFamily="34" charset="0"/>
                  <a:cs typeface="Arial" panose="020B0604020202020204" pitchFamily="34" charset="0"/>
                </a:rPr>
                <a:t>1</a:t>
              </a:r>
              <a:r>
                <a:rPr lang="en-US" sz="800" dirty="0">
                  <a:effectLst/>
                  <a:latin typeface="Calibri" panose="020F0502020204030204" pitchFamily="34" charset="0"/>
                  <a:ea typeface="Calibri" panose="020F0502020204030204" pitchFamily="34" charset="0"/>
                  <a:cs typeface="Tunga"/>
                </a:rPr>
                <a:t>. </a:t>
              </a:r>
              <a:r>
                <a:rPr lang="en-US" sz="1200" dirty="0">
                  <a:effectLst/>
                  <a:latin typeface="Arial" panose="020B0604020202020204" pitchFamily="34" charset="0"/>
                  <a:ea typeface="Calibri" panose="020F0502020204030204" pitchFamily="34" charset="0"/>
                  <a:cs typeface="Arial" panose="020B0604020202020204" pitchFamily="34" charset="0"/>
                </a:rPr>
                <a:t>Fetch info from sensor</a:t>
              </a:r>
              <a:endParaRPr lang="en-IN" sz="12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12" name="AutoShape 134">
              <a:extLst>
                <a:ext uri="{FF2B5EF4-FFF2-40B4-BE49-F238E27FC236}">
                  <a16:creationId xmlns:a16="http://schemas.microsoft.com/office/drawing/2014/main" id="{6F02A031-A2A0-4593-A3AC-60B46E5C5557}"/>
                </a:ext>
              </a:extLst>
            </p:cNvPr>
            <p:cNvCxnSpPr>
              <a:cxnSpLocks noChangeShapeType="1"/>
            </p:cNvCxnSpPr>
            <p:nvPr/>
          </p:nvCxnSpPr>
          <p:spPr bwMode="auto">
            <a:xfrm>
              <a:off x="1520190" y="927735"/>
              <a:ext cx="0" cy="4241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3" name="AutoShape 40">
              <a:extLst>
                <a:ext uri="{FF2B5EF4-FFF2-40B4-BE49-F238E27FC236}">
                  <a16:creationId xmlns:a16="http://schemas.microsoft.com/office/drawing/2014/main" id="{CC1CB531-9001-486C-B302-0F389F3C7233}"/>
                </a:ext>
              </a:extLst>
            </p:cNvPr>
            <p:cNvSpPr>
              <a:spLocks noChangeArrowheads="1"/>
            </p:cNvSpPr>
            <p:nvPr/>
          </p:nvSpPr>
          <p:spPr bwMode="auto">
            <a:xfrm>
              <a:off x="913853" y="1351915"/>
              <a:ext cx="1195300" cy="664190"/>
            </a:xfrm>
            <a:prstGeom prst="roundRect">
              <a:avLst>
                <a:gd name="adj" fmla="val 16667"/>
              </a:avLst>
            </a:prstGeom>
            <a:solidFill>
              <a:schemeClr val="lt1">
                <a:lumMod val="100000"/>
                <a:lumOff val="0"/>
              </a:schemeClr>
            </a:solidFill>
            <a:ln w="3175">
              <a:solidFill>
                <a:schemeClr val="dk1">
                  <a:lumMod val="100000"/>
                  <a:lumOff val="0"/>
                </a:schemeClr>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1000"/>
                </a:spcAft>
              </a:pPr>
              <a:r>
                <a:rPr lang="en-US" sz="1200" dirty="0">
                  <a:latin typeface="Arial" panose="020B0604020202020204" pitchFamily="34" charset="0"/>
                  <a:cs typeface="Arial" panose="020B0604020202020204" pitchFamily="34" charset="0"/>
                </a:rPr>
                <a:t>2. Check the threshold values &amp;transmit via Lora</a:t>
              </a:r>
              <a:endParaRPr lang="en-IN" sz="1200" dirty="0">
                <a:latin typeface="Arial" panose="020B0604020202020204" pitchFamily="34" charset="0"/>
                <a:cs typeface="Arial" panose="020B0604020202020204" pitchFamily="34" charset="0"/>
              </a:endParaRPr>
            </a:p>
          </p:txBody>
        </p:sp>
        <p:sp>
          <p:nvSpPr>
            <p:cNvPr id="14" name="AutoShape 41">
              <a:extLst>
                <a:ext uri="{FF2B5EF4-FFF2-40B4-BE49-F238E27FC236}">
                  <a16:creationId xmlns:a16="http://schemas.microsoft.com/office/drawing/2014/main" id="{0D82B412-EBED-42B8-A8F1-0A230D0EAE1B}"/>
                </a:ext>
              </a:extLst>
            </p:cNvPr>
            <p:cNvSpPr>
              <a:spLocks noChangeArrowheads="1"/>
            </p:cNvSpPr>
            <p:nvPr/>
          </p:nvSpPr>
          <p:spPr bwMode="auto">
            <a:xfrm>
              <a:off x="935990" y="2399030"/>
              <a:ext cx="1412489" cy="938810"/>
            </a:xfrm>
            <a:prstGeom prst="roundRect">
              <a:avLst>
                <a:gd name="adj" fmla="val 16667"/>
              </a:avLst>
            </a:prstGeom>
            <a:solidFill>
              <a:schemeClr val="lt1">
                <a:lumMod val="100000"/>
                <a:lumOff val="0"/>
              </a:schemeClr>
            </a:solidFill>
            <a:ln w="3175">
              <a:solidFill>
                <a:schemeClr val="dk1">
                  <a:lumMod val="100000"/>
                  <a:lumOff val="0"/>
                </a:schemeClr>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1000"/>
                </a:spcAft>
              </a:pPr>
              <a:r>
                <a:rPr lang="en-US" sz="1200" dirty="0">
                  <a:latin typeface="Arial" panose="020B0604020202020204" pitchFamily="34" charset="0"/>
                  <a:cs typeface="Arial" panose="020B0604020202020204" pitchFamily="34" charset="0"/>
                </a:rPr>
                <a:t>3. Receive data from </a:t>
              </a:r>
              <a:r>
                <a:rPr lang="en-US" sz="1200" dirty="0" err="1">
                  <a:latin typeface="Arial" panose="020B0604020202020204" pitchFamily="34" charset="0"/>
                  <a:cs typeface="Arial" panose="020B0604020202020204" pitchFamily="34" charset="0"/>
                </a:rPr>
                <a:t>Transmiter,Establish</a:t>
              </a:r>
              <a:r>
                <a:rPr lang="en-US" sz="1200" dirty="0">
                  <a:latin typeface="Arial" panose="020B0604020202020204" pitchFamily="34" charset="0"/>
                  <a:cs typeface="Arial" panose="020B0604020202020204" pitchFamily="34" charset="0"/>
                </a:rPr>
                <a:t> connection with server using Wi-Fi</a:t>
              </a:r>
              <a:endParaRPr lang="en-IN" sz="1200" dirty="0">
                <a:latin typeface="Arial" panose="020B0604020202020204" pitchFamily="34" charset="0"/>
                <a:cs typeface="Arial" panose="020B0604020202020204" pitchFamily="34" charset="0"/>
              </a:endParaRPr>
            </a:p>
          </p:txBody>
        </p:sp>
        <p:cxnSp>
          <p:nvCxnSpPr>
            <p:cNvPr id="15" name="AutoShape 134">
              <a:extLst>
                <a:ext uri="{FF2B5EF4-FFF2-40B4-BE49-F238E27FC236}">
                  <a16:creationId xmlns:a16="http://schemas.microsoft.com/office/drawing/2014/main" id="{48B23F2B-F76E-4D11-9A0A-35BB94FC632E}"/>
                </a:ext>
              </a:extLst>
            </p:cNvPr>
            <p:cNvCxnSpPr/>
            <p:nvPr/>
          </p:nvCxnSpPr>
          <p:spPr bwMode="auto">
            <a:xfrm>
              <a:off x="1520190" y="1974850"/>
              <a:ext cx="0" cy="4241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 name="AutoShape 43">
              <a:extLst>
                <a:ext uri="{FF2B5EF4-FFF2-40B4-BE49-F238E27FC236}">
                  <a16:creationId xmlns:a16="http://schemas.microsoft.com/office/drawing/2014/main" id="{2A5A1E47-F5AE-464A-BE47-C5AF0F87F793}"/>
                </a:ext>
              </a:extLst>
            </p:cNvPr>
            <p:cNvSpPr>
              <a:spLocks noChangeArrowheads="1"/>
            </p:cNvSpPr>
            <p:nvPr/>
          </p:nvSpPr>
          <p:spPr bwMode="auto">
            <a:xfrm>
              <a:off x="882650" y="3596005"/>
              <a:ext cx="1212215" cy="622935"/>
            </a:xfrm>
            <a:prstGeom prst="roundRect">
              <a:avLst>
                <a:gd name="adj" fmla="val 16667"/>
              </a:avLst>
            </a:prstGeom>
            <a:solidFill>
              <a:schemeClr val="lt1">
                <a:lumMod val="100000"/>
                <a:lumOff val="0"/>
              </a:schemeClr>
            </a:solidFill>
            <a:ln w="3175">
              <a:solidFill>
                <a:schemeClr val="dk1">
                  <a:lumMod val="100000"/>
                  <a:lumOff val="0"/>
                </a:schemeClr>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1000"/>
                </a:spcAft>
              </a:pPr>
              <a:r>
                <a:rPr lang="en-US" sz="1200" dirty="0">
                  <a:latin typeface="Arial" panose="020B0604020202020204" pitchFamily="34" charset="0"/>
                  <a:cs typeface="Arial" panose="020B0604020202020204" pitchFamily="34" charset="0"/>
                </a:rPr>
                <a:t>4. Upload to database using PHP script</a:t>
              </a:r>
              <a:endParaRPr lang="en-IN" sz="1200" dirty="0">
                <a:latin typeface="Arial" panose="020B0604020202020204" pitchFamily="34" charset="0"/>
                <a:cs typeface="Arial" panose="020B0604020202020204" pitchFamily="34" charset="0"/>
              </a:endParaRPr>
            </a:p>
          </p:txBody>
        </p:sp>
        <p:cxnSp>
          <p:nvCxnSpPr>
            <p:cNvPr id="17" name="AutoShape 134">
              <a:extLst>
                <a:ext uri="{FF2B5EF4-FFF2-40B4-BE49-F238E27FC236}">
                  <a16:creationId xmlns:a16="http://schemas.microsoft.com/office/drawing/2014/main" id="{1FD8C82D-CB86-4329-B914-429484514E50}"/>
                </a:ext>
              </a:extLst>
            </p:cNvPr>
            <p:cNvCxnSpPr>
              <a:cxnSpLocks/>
            </p:cNvCxnSpPr>
            <p:nvPr/>
          </p:nvCxnSpPr>
          <p:spPr bwMode="auto">
            <a:xfrm>
              <a:off x="1506855" y="3337840"/>
              <a:ext cx="0" cy="258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AutoShape 45">
              <a:extLst>
                <a:ext uri="{FF2B5EF4-FFF2-40B4-BE49-F238E27FC236}">
                  <a16:creationId xmlns:a16="http://schemas.microsoft.com/office/drawing/2014/main" id="{FED02BD6-2CC6-47B3-AC6F-BC12E2E9A817}"/>
                </a:ext>
              </a:extLst>
            </p:cNvPr>
            <p:cNvSpPr>
              <a:spLocks noChangeArrowheads="1"/>
            </p:cNvSpPr>
            <p:nvPr/>
          </p:nvSpPr>
          <p:spPr bwMode="auto">
            <a:xfrm>
              <a:off x="935990" y="4541520"/>
              <a:ext cx="1212215" cy="622935"/>
            </a:xfrm>
            <a:prstGeom prst="roundRect">
              <a:avLst>
                <a:gd name="adj" fmla="val 16667"/>
              </a:avLst>
            </a:prstGeom>
            <a:solidFill>
              <a:schemeClr val="lt1">
                <a:lumMod val="100000"/>
                <a:lumOff val="0"/>
              </a:schemeClr>
            </a:solidFill>
            <a:ln w="3175">
              <a:solidFill>
                <a:schemeClr val="dk1">
                  <a:lumMod val="100000"/>
                  <a:lumOff val="0"/>
                </a:schemeClr>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1000"/>
                </a:spcAft>
              </a:pPr>
              <a:r>
                <a:rPr lang="en-US" sz="1200" dirty="0">
                  <a:latin typeface="Arial" panose="020B0604020202020204" pitchFamily="34" charset="0"/>
                  <a:cs typeface="Arial" panose="020B0604020202020204" pitchFamily="34" charset="0"/>
                </a:rPr>
                <a:t>5. Alert Concerned authority</a:t>
              </a:r>
              <a:endParaRPr lang="en-IN" sz="1200" dirty="0">
                <a:latin typeface="Arial" panose="020B0604020202020204" pitchFamily="34" charset="0"/>
                <a:cs typeface="Arial" panose="020B0604020202020204" pitchFamily="34" charset="0"/>
              </a:endParaRPr>
            </a:p>
          </p:txBody>
        </p:sp>
        <p:cxnSp>
          <p:nvCxnSpPr>
            <p:cNvPr id="19" name="AutoShape 134">
              <a:extLst>
                <a:ext uri="{FF2B5EF4-FFF2-40B4-BE49-F238E27FC236}">
                  <a16:creationId xmlns:a16="http://schemas.microsoft.com/office/drawing/2014/main" id="{97CE6C53-55B8-40CE-8BD4-718856A51BA6}"/>
                </a:ext>
              </a:extLst>
            </p:cNvPr>
            <p:cNvCxnSpPr/>
            <p:nvPr/>
          </p:nvCxnSpPr>
          <p:spPr bwMode="auto">
            <a:xfrm>
              <a:off x="1506855" y="4234180"/>
              <a:ext cx="0" cy="3073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 name="AutoShape 124">
              <a:extLst>
                <a:ext uri="{FF2B5EF4-FFF2-40B4-BE49-F238E27FC236}">
                  <a16:creationId xmlns:a16="http://schemas.microsoft.com/office/drawing/2014/main" id="{2D41C6EE-DE14-4A39-A25B-BE8AF6DEF150}"/>
                </a:ext>
              </a:extLst>
            </p:cNvPr>
            <p:cNvCxnSpPr/>
            <p:nvPr/>
          </p:nvCxnSpPr>
          <p:spPr bwMode="auto">
            <a:xfrm>
              <a:off x="2148205" y="4625975"/>
              <a:ext cx="939165"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21" name="Group 20">
              <a:extLst>
                <a:ext uri="{FF2B5EF4-FFF2-40B4-BE49-F238E27FC236}">
                  <a16:creationId xmlns:a16="http://schemas.microsoft.com/office/drawing/2014/main" id="{4C782EDB-244B-4E64-A2FE-0B19F7DF5521}"/>
                </a:ext>
              </a:extLst>
            </p:cNvPr>
            <p:cNvGrpSpPr>
              <a:grpSpLocks/>
            </p:cNvGrpSpPr>
            <p:nvPr/>
          </p:nvGrpSpPr>
          <p:grpSpPr bwMode="auto">
            <a:xfrm>
              <a:off x="3099435" y="4444365"/>
              <a:ext cx="1525905" cy="267970"/>
              <a:chOff x="46329" y="34658"/>
              <a:chExt cx="15259" cy="2680"/>
            </a:xfrm>
          </p:grpSpPr>
          <p:sp>
            <p:nvSpPr>
              <p:cNvPr id="33" name="Text Box 118">
                <a:extLst>
                  <a:ext uri="{FF2B5EF4-FFF2-40B4-BE49-F238E27FC236}">
                    <a16:creationId xmlns:a16="http://schemas.microsoft.com/office/drawing/2014/main" id="{348DD06D-1EE9-4426-BFAA-6C4012C07B92}"/>
                  </a:ext>
                </a:extLst>
              </p:cNvPr>
              <p:cNvSpPr txBox="1">
                <a:spLocks noChangeArrowheads="1"/>
              </p:cNvSpPr>
              <p:nvPr/>
            </p:nvSpPr>
            <p:spPr bwMode="auto">
              <a:xfrm>
                <a:off x="49955" y="34671"/>
                <a:ext cx="8763" cy="26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200" dirty="0">
                    <a:latin typeface="Arial" panose="020B0604020202020204" pitchFamily="34" charset="0"/>
                    <a:cs typeface="Arial" panose="020B0604020202020204" pitchFamily="34" charset="0"/>
                  </a:rPr>
                  <a:t>Hospital</a:t>
                </a:r>
                <a:endParaRPr lang="en-IN" sz="1200" dirty="0">
                  <a:latin typeface="Arial" panose="020B0604020202020204" pitchFamily="34" charset="0"/>
                  <a:cs typeface="Arial" panose="020B0604020202020204" pitchFamily="34" charset="0"/>
                </a:endParaRPr>
              </a:p>
            </p:txBody>
          </p:sp>
          <p:cxnSp>
            <p:nvCxnSpPr>
              <p:cNvPr id="34" name="AutoShape 119">
                <a:extLst>
                  <a:ext uri="{FF2B5EF4-FFF2-40B4-BE49-F238E27FC236}">
                    <a16:creationId xmlns:a16="http://schemas.microsoft.com/office/drawing/2014/main" id="{E0DC8357-BC99-4A52-B682-72668773D19A}"/>
                  </a:ext>
                </a:extLst>
              </p:cNvPr>
              <p:cNvCxnSpPr/>
              <p:nvPr/>
            </p:nvCxnSpPr>
            <p:spPr bwMode="auto">
              <a:xfrm>
                <a:off x="46329" y="34658"/>
                <a:ext cx="15151"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5" name="AutoShape 121">
                <a:extLst>
                  <a:ext uri="{FF2B5EF4-FFF2-40B4-BE49-F238E27FC236}">
                    <a16:creationId xmlns:a16="http://schemas.microsoft.com/office/drawing/2014/main" id="{B72FBBDC-3648-4424-B302-B726FFA9404C}"/>
                  </a:ext>
                </a:extLst>
              </p:cNvPr>
              <p:cNvCxnSpPr/>
              <p:nvPr/>
            </p:nvCxnSpPr>
            <p:spPr bwMode="auto">
              <a:xfrm>
                <a:off x="46431" y="37325"/>
                <a:ext cx="15157"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6" name="AutoShape 122">
                <a:extLst>
                  <a:ext uri="{FF2B5EF4-FFF2-40B4-BE49-F238E27FC236}">
                    <a16:creationId xmlns:a16="http://schemas.microsoft.com/office/drawing/2014/main" id="{2EFCB525-353C-4326-9E4D-46DB9C48DB52}"/>
                  </a:ext>
                </a:extLst>
              </p:cNvPr>
              <p:cNvCxnSpPr/>
              <p:nvPr/>
            </p:nvCxnSpPr>
            <p:spPr bwMode="auto">
              <a:xfrm>
                <a:off x="47764" y="34671"/>
                <a:ext cx="7" cy="266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22" name="AutoShape 53">
              <a:extLst>
                <a:ext uri="{FF2B5EF4-FFF2-40B4-BE49-F238E27FC236}">
                  <a16:creationId xmlns:a16="http://schemas.microsoft.com/office/drawing/2014/main" id="{6D9FD7FD-3687-4BB1-AE48-686D6ECB049B}"/>
                </a:ext>
              </a:extLst>
            </p:cNvPr>
            <p:cNvCxnSpPr>
              <a:cxnSpLocks noChangeShapeType="1"/>
            </p:cNvCxnSpPr>
            <p:nvPr/>
          </p:nvCxnSpPr>
          <p:spPr bwMode="auto">
            <a:xfrm>
              <a:off x="3098800" y="4444365"/>
              <a:ext cx="635" cy="265430"/>
            </a:xfrm>
            <a:prstGeom prst="straightConnector1">
              <a:avLst/>
            </a:prstGeom>
            <a:noFill/>
            <a:ln w="1587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23" name="Text Box 54">
              <a:extLst>
                <a:ext uri="{FF2B5EF4-FFF2-40B4-BE49-F238E27FC236}">
                  <a16:creationId xmlns:a16="http://schemas.microsoft.com/office/drawing/2014/main" id="{0129E290-6F17-4E08-85A8-3CD72DF3B932}"/>
                </a:ext>
              </a:extLst>
            </p:cNvPr>
            <p:cNvSpPr txBox="1">
              <a:spLocks noChangeArrowheads="1"/>
            </p:cNvSpPr>
            <p:nvPr/>
          </p:nvSpPr>
          <p:spPr bwMode="auto">
            <a:xfrm>
              <a:off x="2198572" y="4290695"/>
              <a:ext cx="996950" cy="250825"/>
            </a:xfrm>
            <a:prstGeom prst="rect">
              <a:avLst/>
            </a:prstGeom>
            <a:solidFill>
              <a:schemeClr val="lt1">
                <a:lumMod val="100000"/>
                <a:lumOff val="0"/>
              </a:schemeClr>
            </a:solidFill>
            <a:ln>
              <a:noFill/>
            </a:ln>
            <a:effectLst/>
            <a:extLst>
              <a:ext uri="{91240B29-F687-4F45-9708-019B960494DF}">
                <a14:hiddenLine xmlns:a14="http://schemas.microsoft.com/office/drawing/2010/main" w="31750">
                  <a:solidFill>
                    <a:schemeClr val="dk1">
                      <a:lumMod val="100000"/>
                      <a:lumOff val="0"/>
                    </a:schemeClr>
                  </a:solidFill>
                  <a:miter lim="2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nSpc>
                  <a:spcPct val="115000"/>
                </a:lnSpc>
                <a:spcAft>
                  <a:spcPts val="1000"/>
                </a:spcAft>
              </a:pPr>
              <a:r>
                <a:rPr lang="en-US" sz="1200" dirty="0">
                  <a:latin typeface="Arial" panose="020B0604020202020204" pitchFamily="34" charset="0"/>
                  <a:cs typeface="Arial" panose="020B0604020202020204" pitchFamily="34" charset="0"/>
                </a:rPr>
                <a:t>Alert message</a:t>
              </a:r>
              <a:endParaRPr lang="en-IN" sz="1200" dirty="0">
                <a:latin typeface="Arial" panose="020B0604020202020204" pitchFamily="34" charset="0"/>
                <a:cs typeface="Arial" panose="020B0604020202020204" pitchFamily="34" charset="0"/>
              </a:endParaRPr>
            </a:p>
          </p:txBody>
        </p:sp>
        <p:cxnSp>
          <p:nvCxnSpPr>
            <p:cNvPr id="24" name="AutoShape 124">
              <a:extLst>
                <a:ext uri="{FF2B5EF4-FFF2-40B4-BE49-F238E27FC236}">
                  <a16:creationId xmlns:a16="http://schemas.microsoft.com/office/drawing/2014/main" id="{285FCFAC-06C7-40AC-B8E0-5D261A4BBEC0}"/>
                </a:ext>
              </a:extLst>
            </p:cNvPr>
            <p:cNvCxnSpPr/>
            <p:nvPr/>
          </p:nvCxnSpPr>
          <p:spPr bwMode="auto">
            <a:xfrm>
              <a:off x="2148205" y="1682115"/>
              <a:ext cx="1094095"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25" name="Group 24">
              <a:extLst>
                <a:ext uri="{FF2B5EF4-FFF2-40B4-BE49-F238E27FC236}">
                  <a16:creationId xmlns:a16="http://schemas.microsoft.com/office/drawing/2014/main" id="{584F0101-A2DB-494F-B575-A7FC385651AC}"/>
                </a:ext>
              </a:extLst>
            </p:cNvPr>
            <p:cNvGrpSpPr>
              <a:grpSpLocks/>
            </p:cNvGrpSpPr>
            <p:nvPr/>
          </p:nvGrpSpPr>
          <p:grpSpPr bwMode="auto">
            <a:xfrm>
              <a:off x="3242936" y="1500505"/>
              <a:ext cx="2238164" cy="267970"/>
              <a:chOff x="46329" y="34658"/>
              <a:chExt cx="15349" cy="2680"/>
            </a:xfrm>
          </p:grpSpPr>
          <p:sp>
            <p:nvSpPr>
              <p:cNvPr id="29" name="Text Box 118">
                <a:extLst>
                  <a:ext uri="{FF2B5EF4-FFF2-40B4-BE49-F238E27FC236}">
                    <a16:creationId xmlns:a16="http://schemas.microsoft.com/office/drawing/2014/main" id="{6051FCC5-F4AD-47C3-A76D-C76844A94358}"/>
                  </a:ext>
                </a:extLst>
              </p:cNvPr>
              <p:cNvSpPr txBox="1">
                <a:spLocks noChangeArrowheads="1"/>
              </p:cNvSpPr>
              <p:nvPr/>
            </p:nvSpPr>
            <p:spPr bwMode="auto">
              <a:xfrm>
                <a:off x="49955" y="34671"/>
                <a:ext cx="8763" cy="26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nSpc>
                    <a:spcPct val="115000"/>
                  </a:lnSpc>
                  <a:spcAft>
                    <a:spcPts val="1000"/>
                  </a:spcAft>
                </a:pPr>
                <a:r>
                  <a:rPr lang="en-US" sz="1200" dirty="0">
                    <a:latin typeface="Arial" panose="020B0604020202020204" pitchFamily="34" charset="0"/>
                    <a:cs typeface="Arial" panose="020B0604020202020204" pitchFamily="34" charset="0"/>
                  </a:rPr>
                  <a:t>Lora Transmitter</a:t>
                </a:r>
                <a:endParaRPr lang="en-IN" sz="1200" dirty="0">
                  <a:latin typeface="Arial" panose="020B0604020202020204" pitchFamily="34" charset="0"/>
                  <a:cs typeface="Arial" panose="020B0604020202020204" pitchFamily="34" charset="0"/>
                </a:endParaRPr>
              </a:p>
            </p:txBody>
          </p:sp>
          <p:cxnSp>
            <p:nvCxnSpPr>
              <p:cNvPr id="30" name="AutoShape 119">
                <a:extLst>
                  <a:ext uri="{FF2B5EF4-FFF2-40B4-BE49-F238E27FC236}">
                    <a16:creationId xmlns:a16="http://schemas.microsoft.com/office/drawing/2014/main" id="{663B71A7-3731-4C6F-8EF8-8607B0BBDEC2}"/>
                  </a:ext>
                </a:extLst>
              </p:cNvPr>
              <p:cNvCxnSpPr/>
              <p:nvPr/>
            </p:nvCxnSpPr>
            <p:spPr bwMode="auto">
              <a:xfrm>
                <a:off x="46329" y="34658"/>
                <a:ext cx="15151"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 name="AutoShape 121">
                <a:extLst>
                  <a:ext uri="{FF2B5EF4-FFF2-40B4-BE49-F238E27FC236}">
                    <a16:creationId xmlns:a16="http://schemas.microsoft.com/office/drawing/2014/main" id="{8AC757FF-CF6B-4928-B632-38C81448F8BB}"/>
                  </a:ext>
                </a:extLst>
              </p:cNvPr>
              <p:cNvCxnSpPr/>
              <p:nvPr/>
            </p:nvCxnSpPr>
            <p:spPr bwMode="auto">
              <a:xfrm>
                <a:off x="46521" y="37195"/>
                <a:ext cx="15157"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2" name="AutoShape 122">
                <a:extLst>
                  <a:ext uri="{FF2B5EF4-FFF2-40B4-BE49-F238E27FC236}">
                    <a16:creationId xmlns:a16="http://schemas.microsoft.com/office/drawing/2014/main" id="{6FA85C38-56AA-4707-A66E-C7871EF3AB25}"/>
                  </a:ext>
                </a:extLst>
              </p:cNvPr>
              <p:cNvCxnSpPr/>
              <p:nvPr/>
            </p:nvCxnSpPr>
            <p:spPr bwMode="auto">
              <a:xfrm>
                <a:off x="47764" y="34671"/>
                <a:ext cx="7" cy="266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26" name="AutoShape 61">
              <a:extLst>
                <a:ext uri="{FF2B5EF4-FFF2-40B4-BE49-F238E27FC236}">
                  <a16:creationId xmlns:a16="http://schemas.microsoft.com/office/drawing/2014/main" id="{EC4BA2DD-C074-455A-A9E0-197E9629C323}"/>
                </a:ext>
              </a:extLst>
            </p:cNvPr>
            <p:cNvCxnSpPr>
              <a:cxnSpLocks noChangeShapeType="1"/>
            </p:cNvCxnSpPr>
            <p:nvPr/>
          </p:nvCxnSpPr>
          <p:spPr bwMode="auto">
            <a:xfrm>
              <a:off x="3242300" y="1503045"/>
              <a:ext cx="635" cy="265430"/>
            </a:xfrm>
            <a:prstGeom prst="straightConnector1">
              <a:avLst/>
            </a:prstGeom>
            <a:noFill/>
            <a:ln w="15875">
              <a:solidFill>
                <a:schemeClr val="tx1">
                  <a:lumMod val="100000"/>
                  <a:lumOff val="0"/>
                </a:schemeClr>
              </a:solidFill>
              <a:round/>
              <a:headEnd/>
              <a:tailEnd/>
            </a:ln>
            <a:extLst>
              <a:ext uri="{909E8E84-426E-40DD-AFC4-6F175D3DCCD1}">
                <a14:hiddenFill xmlns:a14="http://schemas.microsoft.com/office/drawing/2010/main">
                  <a:noFill/>
                </a14:hiddenFill>
              </a:ext>
            </a:extLst>
          </p:spPr>
        </p:cxnSp>
        <p:sp>
          <p:nvSpPr>
            <p:cNvPr id="27" name="Text Box 62">
              <a:extLst>
                <a:ext uri="{FF2B5EF4-FFF2-40B4-BE49-F238E27FC236}">
                  <a16:creationId xmlns:a16="http://schemas.microsoft.com/office/drawing/2014/main" id="{A329ED53-C000-4F06-BF41-0F0F1886A098}"/>
                </a:ext>
              </a:extLst>
            </p:cNvPr>
            <p:cNvSpPr txBox="1">
              <a:spLocks noChangeArrowheads="1"/>
            </p:cNvSpPr>
            <p:nvPr/>
          </p:nvSpPr>
          <p:spPr bwMode="auto">
            <a:xfrm>
              <a:off x="2379380" y="1258571"/>
              <a:ext cx="739775" cy="257174"/>
            </a:xfrm>
            <a:prstGeom prst="rect">
              <a:avLst/>
            </a:prstGeom>
            <a:solidFill>
              <a:schemeClr val="lt1">
                <a:lumMod val="100000"/>
                <a:lumOff val="0"/>
              </a:schemeClr>
            </a:solidFill>
            <a:ln>
              <a:noFill/>
            </a:ln>
            <a:effectLst/>
            <a:extLst>
              <a:ext uri="{91240B29-F687-4F45-9708-019B960494DF}">
                <a14:hiddenLine xmlns:a14="http://schemas.microsoft.com/office/drawing/2010/main" w="31750">
                  <a:solidFill>
                    <a:schemeClr val="dk1">
                      <a:lumMod val="100000"/>
                      <a:lumOff val="0"/>
                    </a:schemeClr>
                  </a:solidFill>
                  <a:miter lim="2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defPPr>
                <a:defRPr lang="en-US"/>
              </a:defPPr>
              <a:lvl1pPr>
                <a:lnSpc>
                  <a:spcPct val="115000"/>
                </a:lnSpc>
                <a:spcAft>
                  <a:spcPts val="1000"/>
                </a:spcAft>
                <a:defRPr sz="900">
                  <a:effectLst/>
                  <a:latin typeface="Calibri" panose="020F0502020204030204" pitchFamily="34" charset="0"/>
                  <a:ea typeface="Calibri" panose="020F0502020204030204" pitchFamily="34" charset="0"/>
                  <a:cs typeface="Tunga"/>
                </a:defRPr>
              </a:lvl1pPr>
            </a:lstStyle>
            <a:p>
              <a:pPr algn="ctr"/>
              <a:r>
                <a:rPr lang="en-US" sz="1200" dirty="0">
                  <a:latin typeface="Arial" panose="020B0604020202020204" pitchFamily="34" charset="0"/>
                  <a:ea typeface="+mn-ea"/>
                  <a:cs typeface="Arial" panose="020B0604020202020204" pitchFamily="34" charset="0"/>
                </a:rPr>
                <a:t>Info packet</a:t>
              </a:r>
              <a:endParaRPr lang="en-IN" sz="1200" dirty="0">
                <a:latin typeface="Arial" panose="020B0604020202020204" pitchFamily="34" charset="0"/>
                <a:ea typeface="+mn-ea"/>
                <a:cs typeface="Arial" panose="020B0604020202020204" pitchFamily="34" charset="0"/>
              </a:endParaRPr>
            </a:p>
          </p:txBody>
        </p:sp>
        <p:sp>
          <p:nvSpPr>
            <p:cNvPr id="28" name="Text Box 62">
              <a:extLst>
                <a:ext uri="{FF2B5EF4-FFF2-40B4-BE49-F238E27FC236}">
                  <a16:creationId xmlns:a16="http://schemas.microsoft.com/office/drawing/2014/main" id="{5522E10C-24BA-41F3-B1C8-799F326177B9}"/>
                </a:ext>
              </a:extLst>
            </p:cNvPr>
            <p:cNvSpPr txBox="1">
              <a:spLocks noChangeArrowheads="1"/>
            </p:cNvSpPr>
            <p:nvPr/>
          </p:nvSpPr>
          <p:spPr bwMode="auto">
            <a:xfrm>
              <a:off x="2502525" y="2342205"/>
              <a:ext cx="739775" cy="256540"/>
            </a:xfrm>
            <a:prstGeom prst="rect">
              <a:avLst/>
            </a:prstGeom>
            <a:solidFill>
              <a:sysClr val="window" lastClr="FFFFFF">
                <a:lumMod val="100000"/>
                <a:lumOff val="0"/>
              </a:sysClr>
            </a:solidFill>
            <a:ln>
              <a:noFill/>
            </a:ln>
            <a:effectLst/>
            <a:extLst>
              <a:ext uri="{91240B29-F687-4F45-9708-019B960494DF}">
                <a14:hiddenLine xmlns:a14="http://schemas.microsoft.com/office/drawing/2010/main" w="31750">
                  <a:solidFill>
                    <a:schemeClr val="dk1">
                      <a:lumMod val="100000"/>
                      <a:lumOff val="0"/>
                    </a:schemeClr>
                  </a:solidFill>
                  <a:miter lim="2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rot="0" vert="horz" wrap="square" lIns="91440" tIns="45720" rIns="91440" bIns="45720" anchor="t" anchorCtr="0" upright="1">
              <a:noAutofit/>
            </a:bodyPr>
            <a:lstStyle/>
            <a:p>
              <a:pPr algn="ctr">
                <a:lnSpc>
                  <a:spcPct val="115000"/>
                </a:lnSpc>
                <a:spcAft>
                  <a:spcPts val="1000"/>
                </a:spcAft>
              </a:pPr>
              <a:r>
                <a:rPr lang="en-US" sz="1200" dirty="0">
                  <a:latin typeface="Arial" panose="020B0604020202020204" pitchFamily="34" charset="0"/>
                  <a:cs typeface="Arial" panose="020B0604020202020204" pitchFamily="34" charset="0"/>
                </a:rPr>
                <a:t>Info packet</a:t>
              </a:r>
              <a:endParaRPr lang="en-IN" sz="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64319276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35725C-5716-4B35-A9B4-FF180F0662E7}"/>
              </a:ext>
            </a:extLst>
          </p:cNvPr>
          <p:cNvSpPr txBox="1"/>
          <p:nvPr/>
        </p:nvSpPr>
        <p:spPr>
          <a:xfrm>
            <a:off x="0" y="503583"/>
            <a:ext cx="13085434" cy="738664"/>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Activity Diagram of </a:t>
            </a:r>
            <a:r>
              <a:rPr lang="en-US" sz="2800" dirty="0" err="1">
                <a:latin typeface="Times New Roman" panose="02020603050405020304" pitchFamily="18" charset="0"/>
                <a:cs typeface="Times New Roman" panose="02020603050405020304" pitchFamily="18" charset="0"/>
              </a:rPr>
              <a:t>LoRa</a:t>
            </a:r>
            <a:r>
              <a:rPr lang="en-US" sz="2800" dirty="0">
                <a:latin typeface="Times New Roman" panose="02020603050405020304" pitchFamily="18" charset="0"/>
                <a:cs typeface="Times New Roman" panose="02020603050405020304" pitchFamily="18" charset="0"/>
              </a:rPr>
              <a:t> Transmitter:</a:t>
            </a:r>
          </a:p>
        </p:txBody>
      </p:sp>
      <p:grpSp>
        <p:nvGrpSpPr>
          <p:cNvPr id="5" name="Canvas 78">
            <a:extLst>
              <a:ext uri="{FF2B5EF4-FFF2-40B4-BE49-F238E27FC236}">
                <a16:creationId xmlns:a16="http://schemas.microsoft.com/office/drawing/2014/main" id="{043EB5A5-6B33-4100-8DC7-34A40A531DEE}"/>
              </a:ext>
            </a:extLst>
          </p:cNvPr>
          <p:cNvGrpSpPr/>
          <p:nvPr/>
        </p:nvGrpSpPr>
        <p:grpSpPr>
          <a:xfrm>
            <a:off x="1230055" y="1757603"/>
            <a:ext cx="9407364" cy="6988832"/>
            <a:chOff x="28575" y="133903"/>
            <a:chExt cx="6770370" cy="5610307"/>
          </a:xfrm>
        </p:grpSpPr>
        <p:sp>
          <p:nvSpPr>
            <p:cNvPr id="6" name="Rectangle 5">
              <a:extLst>
                <a:ext uri="{FF2B5EF4-FFF2-40B4-BE49-F238E27FC236}">
                  <a16:creationId xmlns:a16="http://schemas.microsoft.com/office/drawing/2014/main" id="{2B06805B-644C-440C-8A25-4E23E812D580}"/>
                </a:ext>
              </a:extLst>
            </p:cNvPr>
            <p:cNvSpPr/>
            <p:nvPr/>
          </p:nvSpPr>
          <p:spPr>
            <a:xfrm>
              <a:off x="950595" y="2439035"/>
              <a:ext cx="5848350" cy="3305175"/>
            </a:xfrm>
            <a:prstGeom prst="rect">
              <a:avLst/>
            </a:prstGeom>
            <a:noFill/>
            <a:ln>
              <a:noFill/>
            </a:ln>
          </p:spPr>
        </p:sp>
        <p:sp>
          <p:nvSpPr>
            <p:cNvPr id="7" name="Oval 6">
              <a:extLst>
                <a:ext uri="{FF2B5EF4-FFF2-40B4-BE49-F238E27FC236}">
                  <a16:creationId xmlns:a16="http://schemas.microsoft.com/office/drawing/2014/main" id="{81710D8D-14C9-45F1-9235-8B9630CE0BA5}"/>
                </a:ext>
              </a:extLst>
            </p:cNvPr>
            <p:cNvSpPr>
              <a:spLocks noChangeArrowheads="1"/>
            </p:cNvSpPr>
            <p:nvPr/>
          </p:nvSpPr>
          <p:spPr bwMode="auto">
            <a:xfrm>
              <a:off x="2656823" y="133903"/>
              <a:ext cx="361903" cy="324507"/>
            </a:xfrm>
            <a:prstGeom prst="ellipse">
              <a:avLst/>
            </a:prstGeom>
            <a:solidFill>
              <a:schemeClr val="dk1">
                <a:lumMod val="100000"/>
                <a:lumOff val="0"/>
              </a:schemeClr>
            </a:solidFill>
            <a:ln>
              <a:noFill/>
            </a:ln>
            <a:effectLst>
              <a:outerShdw dist="28398" dir="3806097" algn="ctr" rotWithShape="0">
                <a:schemeClr val="lt1">
                  <a:lumMod val="50000"/>
                  <a:lumOff val="0"/>
                  <a:alpha val="50000"/>
                </a:schemeClr>
              </a:outerShdw>
            </a:effectLst>
            <a:extLst>
              <a:ext uri="{91240B29-F687-4F45-9708-019B960494DF}">
                <a14:hiddenLine xmlns:a14="http://schemas.microsoft.com/office/drawing/2010/main" w="38100">
                  <a:solidFill>
                    <a:schemeClr val="lt1">
                      <a:lumMod val="95000"/>
                      <a:lumOff val="0"/>
                    </a:schemeClr>
                  </a:solidFill>
                  <a:round/>
                  <a:headEnd/>
                  <a:tailEnd/>
                </a14:hiddenLine>
              </a:ext>
            </a:extLst>
          </p:spPr>
          <p:txBody>
            <a:bodyPr rot="0" vert="horz" wrap="square" lIns="91440" tIns="45720" rIns="91440" bIns="45720" anchor="t" anchorCtr="0" upright="1">
              <a:noAutofit/>
            </a:bodyPr>
            <a:lstStyle/>
            <a:p>
              <a:endParaRPr lang="en-IN"/>
            </a:p>
          </p:txBody>
        </p:sp>
        <p:sp>
          <p:nvSpPr>
            <p:cNvPr id="8" name="AutoShape 140">
              <a:extLst>
                <a:ext uri="{FF2B5EF4-FFF2-40B4-BE49-F238E27FC236}">
                  <a16:creationId xmlns:a16="http://schemas.microsoft.com/office/drawing/2014/main" id="{1FF10772-8F94-4656-9B88-44FC89F0200E}"/>
                </a:ext>
              </a:extLst>
            </p:cNvPr>
            <p:cNvSpPr>
              <a:spLocks noChangeArrowheads="1"/>
            </p:cNvSpPr>
            <p:nvPr/>
          </p:nvSpPr>
          <p:spPr bwMode="auto">
            <a:xfrm>
              <a:off x="2656823" y="2952767"/>
              <a:ext cx="361903" cy="352408"/>
            </a:xfrm>
            <a:prstGeom prst="flowChartConnector">
              <a:avLst/>
            </a:prstGeom>
            <a:solidFill>
              <a:schemeClr val="dk1">
                <a:lumMod val="100000"/>
                <a:lumOff val="0"/>
              </a:schemeClr>
            </a:solidFill>
            <a:ln w="38100">
              <a:solidFill>
                <a:schemeClr val="lt1">
                  <a:lumMod val="95000"/>
                  <a:lumOff val="0"/>
                </a:schemeClr>
              </a:solidFill>
              <a:round/>
              <a:headEnd/>
              <a:tailEnd/>
            </a:ln>
            <a:effectLst>
              <a:outerShdw dist="28398" dir="3806097" algn="ctr" rotWithShape="0">
                <a:schemeClr val="lt1">
                  <a:lumMod val="50000"/>
                  <a:lumOff val="0"/>
                  <a:alpha val="50000"/>
                </a:schemeClr>
              </a:outerShdw>
            </a:effectLst>
          </p:spPr>
          <p:txBody>
            <a:bodyPr rot="0" vert="horz" wrap="square" lIns="91440" tIns="45720" rIns="91440" bIns="45720" anchor="t" anchorCtr="0" upright="1">
              <a:noAutofit/>
            </a:bodyPr>
            <a:lstStyle/>
            <a:p>
              <a:endParaRPr lang="en-IN"/>
            </a:p>
          </p:txBody>
        </p:sp>
        <p:cxnSp>
          <p:nvCxnSpPr>
            <p:cNvPr id="9" name="AutoShape 142">
              <a:extLst>
                <a:ext uri="{FF2B5EF4-FFF2-40B4-BE49-F238E27FC236}">
                  <a16:creationId xmlns:a16="http://schemas.microsoft.com/office/drawing/2014/main" id="{ADEFCAAF-EAB5-4291-AE22-BAEE1FB186C5}"/>
                </a:ext>
              </a:extLst>
            </p:cNvPr>
            <p:cNvCxnSpPr>
              <a:cxnSpLocks noChangeShapeType="1"/>
            </p:cNvCxnSpPr>
            <p:nvPr/>
          </p:nvCxnSpPr>
          <p:spPr bwMode="auto">
            <a:xfrm>
              <a:off x="2827624" y="504811"/>
              <a:ext cx="0" cy="33270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 name="AutoShape 143">
              <a:extLst>
                <a:ext uri="{FF2B5EF4-FFF2-40B4-BE49-F238E27FC236}">
                  <a16:creationId xmlns:a16="http://schemas.microsoft.com/office/drawing/2014/main" id="{19C8266A-4A08-4362-AAD2-97D517B23D1C}"/>
                </a:ext>
              </a:extLst>
            </p:cNvPr>
            <p:cNvSpPr>
              <a:spLocks noChangeArrowheads="1"/>
            </p:cNvSpPr>
            <p:nvPr/>
          </p:nvSpPr>
          <p:spPr bwMode="auto">
            <a:xfrm>
              <a:off x="1542363" y="837520"/>
              <a:ext cx="2590822" cy="323907"/>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600" dirty="0">
                  <a:effectLst/>
                  <a:latin typeface="Arial" panose="020B0604020202020204" pitchFamily="34" charset="0"/>
                  <a:ea typeface="Calibri" panose="020F0502020204030204" pitchFamily="34" charset="0"/>
                  <a:cs typeface="Arial" panose="020B0604020202020204" pitchFamily="34" charset="0"/>
                </a:rPr>
                <a:t>Transmitter</a:t>
              </a:r>
              <a:endParaRPr lang="en-IN"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11" name="AutoShape 144">
              <a:extLst>
                <a:ext uri="{FF2B5EF4-FFF2-40B4-BE49-F238E27FC236}">
                  <a16:creationId xmlns:a16="http://schemas.microsoft.com/office/drawing/2014/main" id="{88758F7F-4AAF-4035-A3A8-CEA6FF24D33E}"/>
                </a:ext>
              </a:extLst>
            </p:cNvPr>
            <p:cNvCxnSpPr>
              <a:cxnSpLocks noChangeShapeType="1"/>
            </p:cNvCxnSpPr>
            <p:nvPr/>
          </p:nvCxnSpPr>
          <p:spPr bwMode="auto">
            <a:xfrm flipH="1">
              <a:off x="2838424" y="1190627"/>
              <a:ext cx="600" cy="4286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AutoShape 151">
              <a:extLst>
                <a:ext uri="{FF2B5EF4-FFF2-40B4-BE49-F238E27FC236}">
                  <a16:creationId xmlns:a16="http://schemas.microsoft.com/office/drawing/2014/main" id="{D06097C7-95BD-4357-AF04-04B9D116E814}"/>
                </a:ext>
              </a:extLst>
            </p:cNvPr>
            <p:cNvCxnSpPr>
              <a:cxnSpLocks noChangeShapeType="1"/>
            </p:cNvCxnSpPr>
            <p:nvPr/>
          </p:nvCxnSpPr>
          <p:spPr bwMode="auto">
            <a:xfrm>
              <a:off x="323803" y="1677638"/>
              <a:ext cx="4629240" cy="700"/>
            </a:xfrm>
            <a:prstGeom prst="straightConnector1">
              <a:avLst/>
            </a:prstGeom>
            <a:noFill/>
            <a:ln w="76200">
              <a:solidFill>
                <a:srgbClr val="000000"/>
              </a:solidFill>
              <a:round/>
              <a:headEnd/>
              <a:tailEnd/>
            </a:ln>
            <a:extLst>
              <a:ext uri="{909E8E84-426E-40DD-AFC4-6F175D3DCCD1}">
                <a14:hiddenFill xmlns:a14="http://schemas.microsoft.com/office/drawing/2010/main">
                  <a:noFill/>
                </a14:hiddenFill>
              </a:ext>
            </a:extLst>
          </p:spPr>
        </p:cxnSp>
        <p:cxnSp>
          <p:nvCxnSpPr>
            <p:cNvPr id="13" name="AutoShape 152">
              <a:extLst>
                <a:ext uri="{FF2B5EF4-FFF2-40B4-BE49-F238E27FC236}">
                  <a16:creationId xmlns:a16="http://schemas.microsoft.com/office/drawing/2014/main" id="{0755149A-24A1-4C53-BE61-1D79D8A9FA27}"/>
                </a:ext>
              </a:extLst>
            </p:cNvPr>
            <p:cNvCxnSpPr>
              <a:cxnSpLocks noChangeShapeType="1"/>
            </p:cNvCxnSpPr>
            <p:nvPr/>
          </p:nvCxnSpPr>
          <p:spPr bwMode="auto">
            <a:xfrm>
              <a:off x="323803" y="2496857"/>
              <a:ext cx="4705440" cy="600"/>
            </a:xfrm>
            <a:prstGeom prst="straightConnector1">
              <a:avLst/>
            </a:prstGeom>
            <a:noFill/>
            <a:ln w="76200">
              <a:solidFill>
                <a:srgbClr val="000000"/>
              </a:solidFill>
              <a:round/>
              <a:headEnd/>
              <a:tailEnd/>
            </a:ln>
            <a:extLst>
              <a:ext uri="{909E8E84-426E-40DD-AFC4-6F175D3DCCD1}">
                <a14:hiddenFill xmlns:a14="http://schemas.microsoft.com/office/drawing/2010/main">
                  <a:noFill/>
                </a14:hiddenFill>
              </a:ext>
            </a:extLst>
          </p:spPr>
        </p:cxnSp>
        <p:cxnSp>
          <p:nvCxnSpPr>
            <p:cNvPr id="14" name="AutoShape 153">
              <a:extLst>
                <a:ext uri="{FF2B5EF4-FFF2-40B4-BE49-F238E27FC236}">
                  <a16:creationId xmlns:a16="http://schemas.microsoft.com/office/drawing/2014/main" id="{613AC08A-319C-4585-9A96-1BD03FD3656C}"/>
                </a:ext>
              </a:extLst>
            </p:cNvPr>
            <p:cNvCxnSpPr>
              <a:cxnSpLocks noChangeShapeType="1"/>
            </p:cNvCxnSpPr>
            <p:nvPr/>
          </p:nvCxnSpPr>
          <p:spPr bwMode="auto">
            <a:xfrm>
              <a:off x="809607" y="1733539"/>
              <a:ext cx="600" cy="2108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AutoShape 154">
              <a:extLst>
                <a:ext uri="{FF2B5EF4-FFF2-40B4-BE49-F238E27FC236}">
                  <a16:creationId xmlns:a16="http://schemas.microsoft.com/office/drawing/2014/main" id="{31F2348D-F05F-4BBD-9FC0-E7125A7C2D91}"/>
                </a:ext>
              </a:extLst>
            </p:cNvPr>
            <p:cNvCxnSpPr>
              <a:cxnSpLocks noChangeShapeType="1"/>
            </p:cNvCxnSpPr>
            <p:nvPr/>
          </p:nvCxnSpPr>
          <p:spPr bwMode="auto">
            <a:xfrm>
              <a:off x="2827624" y="1733539"/>
              <a:ext cx="600" cy="2108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 name="AutoShape 155">
              <a:extLst>
                <a:ext uri="{FF2B5EF4-FFF2-40B4-BE49-F238E27FC236}">
                  <a16:creationId xmlns:a16="http://schemas.microsoft.com/office/drawing/2014/main" id="{D92C75C5-5FBE-4ED9-BEF6-D578DDEEE6BE}"/>
                </a:ext>
              </a:extLst>
            </p:cNvPr>
            <p:cNvCxnSpPr>
              <a:cxnSpLocks noChangeShapeType="1"/>
            </p:cNvCxnSpPr>
            <p:nvPr/>
          </p:nvCxnSpPr>
          <p:spPr bwMode="auto">
            <a:xfrm>
              <a:off x="4629140" y="1724039"/>
              <a:ext cx="600" cy="2108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7" name="AutoShape 156">
              <a:extLst>
                <a:ext uri="{FF2B5EF4-FFF2-40B4-BE49-F238E27FC236}">
                  <a16:creationId xmlns:a16="http://schemas.microsoft.com/office/drawing/2014/main" id="{6E72ED52-C416-47AC-B14B-91796836A24A}"/>
                </a:ext>
              </a:extLst>
            </p:cNvPr>
            <p:cNvSpPr>
              <a:spLocks noChangeArrowheads="1"/>
            </p:cNvSpPr>
            <p:nvPr/>
          </p:nvSpPr>
          <p:spPr bwMode="auto">
            <a:xfrm>
              <a:off x="28575" y="1944344"/>
              <a:ext cx="1733549" cy="284506"/>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200" dirty="0">
                  <a:latin typeface="Arial" panose="020B0604020202020204" pitchFamily="34" charset="0"/>
                  <a:cs typeface="Arial" panose="020B0604020202020204" pitchFamily="34" charset="0"/>
                </a:rPr>
                <a:t>Fetch info from Tilt sensor </a:t>
              </a:r>
              <a:endParaRPr lang="en-IN" sz="1200" dirty="0">
                <a:latin typeface="Arial" panose="020B0604020202020204" pitchFamily="34" charset="0"/>
                <a:cs typeface="Arial" panose="020B0604020202020204" pitchFamily="34" charset="0"/>
              </a:endParaRPr>
            </a:p>
          </p:txBody>
        </p:sp>
        <p:sp>
          <p:nvSpPr>
            <p:cNvPr id="18" name="AutoShape 157">
              <a:extLst>
                <a:ext uri="{FF2B5EF4-FFF2-40B4-BE49-F238E27FC236}">
                  <a16:creationId xmlns:a16="http://schemas.microsoft.com/office/drawing/2014/main" id="{A3BE6A64-972C-4757-BB67-8DED6858BB00}"/>
                </a:ext>
              </a:extLst>
            </p:cNvPr>
            <p:cNvSpPr>
              <a:spLocks noChangeArrowheads="1"/>
            </p:cNvSpPr>
            <p:nvPr/>
          </p:nvSpPr>
          <p:spPr bwMode="auto">
            <a:xfrm>
              <a:off x="1990717" y="1963445"/>
              <a:ext cx="1571613" cy="284506"/>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200" dirty="0">
                  <a:latin typeface="Arial" panose="020B0604020202020204" pitchFamily="34" charset="0"/>
                  <a:cs typeface="Arial" panose="020B0604020202020204" pitchFamily="34" charset="0"/>
                </a:rPr>
                <a:t>Process the data</a:t>
              </a:r>
              <a:endParaRPr lang="en-IN" sz="1200" dirty="0">
                <a:latin typeface="Arial" panose="020B0604020202020204" pitchFamily="34" charset="0"/>
                <a:cs typeface="Arial" panose="020B0604020202020204" pitchFamily="34" charset="0"/>
              </a:endParaRPr>
            </a:p>
          </p:txBody>
        </p:sp>
        <p:sp>
          <p:nvSpPr>
            <p:cNvPr id="19" name="AutoShape 158">
              <a:extLst>
                <a:ext uri="{FF2B5EF4-FFF2-40B4-BE49-F238E27FC236}">
                  <a16:creationId xmlns:a16="http://schemas.microsoft.com/office/drawing/2014/main" id="{FAE04864-C496-4F77-8731-1078196F0A51}"/>
                </a:ext>
              </a:extLst>
            </p:cNvPr>
            <p:cNvSpPr>
              <a:spLocks noChangeArrowheads="1"/>
            </p:cNvSpPr>
            <p:nvPr/>
          </p:nvSpPr>
          <p:spPr bwMode="auto">
            <a:xfrm>
              <a:off x="3771932" y="1963445"/>
              <a:ext cx="1924016" cy="284506"/>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200" dirty="0">
                  <a:latin typeface="Arial" panose="020B0604020202020204" pitchFamily="34" charset="0"/>
                  <a:cs typeface="Arial" panose="020B0604020202020204" pitchFamily="34" charset="0"/>
                </a:rPr>
                <a:t>Send information to receiver</a:t>
              </a:r>
              <a:endParaRPr lang="en-IN" sz="1200" dirty="0">
                <a:latin typeface="Arial" panose="020B0604020202020204" pitchFamily="34" charset="0"/>
                <a:cs typeface="Arial" panose="020B0604020202020204" pitchFamily="34" charset="0"/>
              </a:endParaRPr>
            </a:p>
            <a:p>
              <a:pPr algn="ctr">
                <a:lnSpc>
                  <a:spcPct val="115000"/>
                </a:lnSpc>
                <a:spcAft>
                  <a:spcPts val="1000"/>
                </a:spcAft>
              </a:pPr>
              <a:r>
                <a:rPr lang="en-US" sz="1200" dirty="0">
                  <a:effectLst/>
                  <a:latin typeface="Calibri" panose="020F0502020204030204" pitchFamily="34" charset="0"/>
                  <a:ea typeface="Calibri" panose="020F0502020204030204" pitchFamily="34" charset="0"/>
                  <a:cs typeface="Tunga"/>
                </a:rPr>
                <a:t> </a:t>
              </a:r>
              <a:endParaRPr lang="en-IN" sz="1100" dirty="0">
                <a:effectLst/>
                <a:latin typeface="Calibri" panose="020F0502020204030204" pitchFamily="34" charset="0"/>
                <a:ea typeface="Calibri" panose="020F0502020204030204" pitchFamily="34" charset="0"/>
                <a:cs typeface="Tunga"/>
              </a:endParaRPr>
            </a:p>
          </p:txBody>
        </p:sp>
        <p:cxnSp>
          <p:nvCxnSpPr>
            <p:cNvPr id="20" name="AutoShape 159">
              <a:extLst>
                <a:ext uri="{FF2B5EF4-FFF2-40B4-BE49-F238E27FC236}">
                  <a16:creationId xmlns:a16="http://schemas.microsoft.com/office/drawing/2014/main" id="{1D4AA154-0324-48D6-A21A-102185C697D5}"/>
                </a:ext>
              </a:extLst>
            </p:cNvPr>
            <p:cNvCxnSpPr>
              <a:cxnSpLocks noChangeShapeType="1"/>
            </p:cNvCxnSpPr>
            <p:nvPr/>
          </p:nvCxnSpPr>
          <p:spPr bwMode="auto">
            <a:xfrm>
              <a:off x="809607" y="2247951"/>
              <a:ext cx="600" cy="2108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AutoShape 160">
              <a:extLst>
                <a:ext uri="{FF2B5EF4-FFF2-40B4-BE49-F238E27FC236}">
                  <a16:creationId xmlns:a16="http://schemas.microsoft.com/office/drawing/2014/main" id="{39519A43-9334-4FE2-8DED-1807D839B946}"/>
                </a:ext>
              </a:extLst>
            </p:cNvPr>
            <p:cNvCxnSpPr>
              <a:cxnSpLocks noChangeShapeType="1"/>
            </p:cNvCxnSpPr>
            <p:nvPr/>
          </p:nvCxnSpPr>
          <p:spPr bwMode="auto">
            <a:xfrm>
              <a:off x="4628540" y="2238351"/>
              <a:ext cx="600" cy="2108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2" name="AutoShape 161">
              <a:extLst>
                <a:ext uri="{FF2B5EF4-FFF2-40B4-BE49-F238E27FC236}">
                  <a16:creationId xmlns:a16="http://schemas.microsoft.com/office/drawing/2014/main" id="{DF716746-66DF-4D2C-B9B2-AE759F2CDFB2}"/>
                </a:ext>
              </a:extLst>
            </p:cNvPr>
            <p:cNvCxnSpPr>
              <a:cxnSpLocks noChangeShapeType="1"/>
            </p:cNvCxnSpPr>
            <p:nvPr/>
          </p:nvCxnSpPr>
          <p:spPr bwMode="auto">
            <a:xfrm>
              <a:off x="2837824" y="2228851"/>
              <a:ext cx="600" cy="2108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162">
              <a:extLst>
                <a:ext uri="{FF2B5EF4-FFF2-40B4-BE49-F238E27FC236}">
                  <a16:creationId xmlns:a16="http://schemas.microsoft.com/office/drawing/2014/main" id="{7DD92925-144B-4072-A5FE-7B2965241CB3}"/>
                </a:ext>
              </a:extLst>
            </p:cNvPr>
            <p:cNvCxnSpPr>
              <a:cxnSpLocks noChangeShapeType="1"/>
            </p:cNvCxnSpPr>
            <p:nvPr/>
          </p:nvCxnSpPr>
          <p:spPr bwMode="auto">
            <a:xfrm>
              <a:off x="2830124" y="2544458"/>
              <a:ext cx="700" cy="43691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6556999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E6A7F7-391B-4DC7-BBEA-15E3F98720A4}"/>
              </a:ext>
            </a:extLst>
          </p:cNvPr>
          <p:cNvSpPr txBox="1"/>
          <p:nvPr/>
        </p:nvSpPr>
        <p:spPr>
          <a:xfrm>
            <a:off x="0" y="0"/>
            <a:ext cx="13085434" cy="1410964"/>
          </a:xfrm>
          <a:prstGeom prst="rect">
            <a:avLst/>
          </a:prstGeom>
          <a:noFill/>
        </p:spPr>
        <p:txBody>
          <a:bodyPr wrap="square" rtlCol="0">
            <a:spAutoFit/>
          </a:bodyPr>
          <a:lstStyle/>
          <a:p>
            <a:pPr>
              <a:lnSpc>
                <a:spcPct val="150000"/>
              </a:lnSpc>
            </a:pPr>
            <a:r>
              <a:rPr lang="en-US" sz="3600" b="1" dirty="0">
                <a:solidFill>
                  <a:schemeClr val="accent1">
                    <a:lumMod val="75000"/>
                  </a:schemeClr>
                </a:solidFill>
                <a:latin typeface="Times New Roman" panose="02020603050405020304" pitchFamily="18" charset="0"/>
                <a:cs typeface="Times New Roman" panose="02020603050405020304" pitchFamily="18" charset="0"/>
              </a:rPr>
              <a:t>Code Implementation :</a:t>
            </a:r>
          </a:p>
          <a:p>
            <a:pPr>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AD641C4-3983-427B-81A3-83DA1D359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9312"/>
            <a:ext cx="12192000" cy="5848688"/>
          </a:xfrm>
          <a:prstGeom prst="rect">
            <a:avLst/>
          </a:prstGeom>
        </p:spPr>
      </p:pic>
    </p:spTree>
    <p:extLst>
      <p:ext uri="{BB962C8B-B14F-4D97-AF65-F5344CB8AC3E}">
        <p14:creationId xmlns:p14="http://schemas.microsoft.com/office/powerpoint/2010/main" val="343963614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3C1898-8C0F-40BF-8EC5-326ED1C5E5FC}"/>
              </a:ext>
            </a:extLst>
          </p:cNvPr>
          <p:cNvPicPr>
            <a:picLocks noChangeAspect="1"/>
          </p:cNvPicPr>
          <p:nvPr/>
        </p:nvPicPr>
        <p:blipFill rotWithShape="1">
          <a:blip r:embed="rId2">
            <a:extLst>
              <a:ext uri="{28A0092B-C50C-407E-A947-70E740481C1C}">
                <a14:useLocalDpi xmlns:a14="http://schemas.microsoft.com/office/drawing/2010/main" val="0"/>
              </a:ext>
            </a:extLst>
          </a:blip>
          <a:srcRect t="15459"/>
          <a:stretch/>
        </p:blipFill>
        <p:spPr>
          <a:xfrm>
            <a:off x="132522" y="0"/>
            <a:ext cx="9554817" cy="6858000"/>
          </a:xfrm>
          <a:prstGeom prst="rect">
            <a:avLst/>
          </a:prstGeom>
        </p:spPr>
      </p:pic>
    </p:spTree>
    <p:extLst>
      <p:ext uri="{BB962C8B-B14F-4D97-AF65-F5344CB8AC3E}">
        <p14:creationId xmlns:p14="http://schemas.microsoft.com/office/powerpoint/2010/main" val="3825585034"/>
      </p:ext>
    </p:extLst>
  </p:cSld>
  <p:clrMapOvr>
    <a:masterClrMapping/>
  </p:clrMapOvr>
  <p:transition spd="slow">
    <p:cove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7502</TotalTime>
  <Words>536</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Symbol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 P Shyagale</dc:creator>
  <cp:lastModifiedBy>vijay br</cp:lastModifiedBy>
  <cp:revision>20</cp:revision>
  <dcterms:created xsi:type="dcterms:W3CDTF">2021-12-21T17:46:14Z</dcterms:created>
  <dcterms:modified xsi:type="dcterms:W3CDTF">2022-04-27T12:56:47Z</dcterms:modified>
</cp:coreProperties>
</file>