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2" r:id="rId4"/>
    <p:sldId id="263" r:id="rId5"/>
    <p:sldId id="260" r:id="rId6"/>
    <p:sldId id="264" r:id="rId7"/>
    <p:sldId id="265" r:id="rId8"/>
    <p:sldId id="266" r:id="rId9"/>
    <p:sldId id="272" r:id="rId10"/>
    <p:sldId id="268" r:id="rId11"/>
    <p:sldId id="269" r:id="rId12"/>
    <p:sldId id="270" r:id="rId13"/>
    <p:sldId id="271" r:id="rId14"/>
    <p:sldId id="282" r:id="rId15"/>
    <p:sldId id="283" r:id="rId16"/>
    <p:sldId id="273" r:id="rId17"/>
    <p:sldId id="281" r:id="rId18"/>
    <p:sldId id="267"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p:cViewPr varScale="1">
        <p:scale>
          <a:sx n="70" d="100"/>
          <a:sy n="70" d="100"/>
        </p:scale>
        <p:origin x="428"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2266" y="-2022"/>
            <a:ext cx="9146266" cy="6861037"/>
            <a:chOff x="-2266" y="-2022"/>
            <a:chExt cx="9146266" cy="6861037"/>
          </a:xfrm>
        </p:grpSpPr>
        <p:sp>
          <p:nvSpPr>
            <p:cNvPr id="10" name="Rectangle 9"/>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a:spLocks noEditPoints="1"/>
            </p:cNvSpPr>
            <p:nvPr/>
          </p:nvSpPr>
          <p:spPr bwMode="gray">
            <a:xfrm>
              <a:off x="0" y="5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1" y="2222624"/>
            <a:ext cx="5917677" cy="2554758"/>
          </a:xfrm>
        </p:spPr>
        <p:txBody>
          <a:bodyPr anchor="b"/>
          <a:lstStyle>
            <a:lvl1pPr>
              <a:defRPr sz="480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bwMode="gray">
          <a:xfrm>
            <a:off x="866441" y="4777380"/>
            <a:ext cx="5917677"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7419" y="1824010"/>
            <a:ext cx="990599" cy="240258"/>
          </a:xfrm>
        </p:spPr>
        <p:txBody>
          <a:bodyPr/>
          <a:lstStyle>
            <a:lvl1pPr algn="l">
              <a:defRPr sz="900" b="0" i="0">
                <a:solidFill>
                  <a:schemeClr val="bg1"/>
                </a:solidFill>
              </a:defRPr>
            </a:lvl1pPr>
          </a:lstStyle>
          <a:p>
            <a:fld id="{1D8BD707-D9CF-40AE-B4C6-C98DA3205C09}" type="datetimeFigureOut">
              <a:rPr lang="en-US" smtClean="0"/>
              <a:pPr/>
              <a:t>3/19/2024</a:t>
            </a:fld>
            <a:endParaRPr lang="en-US"/>
          </a:p>
        </p:txBody>
      </p:sp>
      <p:sp>
        <p:nvSpPr>
          <p:cNvPr id="5" name="Footer Placeholder 4"/>
          <p:cNvSpPr>
            <a:spLocks noGrp="1"/>
          </p:cNvSpPr>
          <p:nvPr>
            <p:ph type="ftr" sz="quarter" idx="11"/>
          </p:nvPr>
        </p:nvSpPr>
        <p:spPr bwMode="gray">
          <a:xfrm rot="5400000">
            <a:off x="6246568" y="3264407"/>
            <a:ext cx="3859795" cy="228659"/>
          </a:xfrm>
        </p:spPr>
        <p:txBody>
          <a:bodyPr/>
          <a:lstStyle>
            <a:lvl1pPr>
              <a:defRPr sz="900" b="0" i="0">
                <a:solidFill>
                  <a:schemeClr val="bg1"/>
                </a:solidFill>
              </a:defRPr>
            </a:lvl1pPr>
          </a:lstStyle>
          <a:p>
            <a:endParaRPr lang="en-US"/>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952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2266" y="-2022"/>
            <a:ext cx="9146266" cy="6861037"/>
            <a:chOff x="-2266" y="-2022"/>
            <a:chExt cx="9146266" cy="6861037"/>
          </a:xfrm>
        </p:grpSpPr>
        <p:sp>
          <p:nvSpPr>
            <p:cNvPr id="12" name="Rectangle 11"/>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Rectangle 14"/>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2" name="Freeform 5"/>
            <p:cNvSpPr>
              <a:spLocks noEditPoints="1"/>
            </p:cNvSpPr>
            <p:nvPr/>
          </p:nvSpPr>
          <p:spPr bwMode="gray">
            <a:xfrm>
              <a:off x="0" y="5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3" y="4961453"/>
            <a:ext cx="6422002"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3" y="5528191"/>
            <a:ext cx="6422003"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3/19/2024</a:t>
            </a:fld>
            <a:endParaRPr lang="en-US"/>
          </a:p>
        </p:txBody>
      </p:sp>
      <p:sp>
        <p:nvSpPr>
          <p:cNvPr id="6" name="Footer Placeholder 5"/>
          <p:cNvSpPr>
            <a:spLocks noGrp="1"/>
          </p:cNvSpPr>
          <p:nvPr>
            <p:ph type="ftr" sz="quarter" idx="11"/>
          </p:nvPr>
        </p:nvSpPr>
        <p:spPr/>
        <p:txBody>
          <a:bodyPr/>
          <a:lstStyle/>
          <a:p>
            <a:endParaRPr lang="en-US"/>
          </a:p>
        </p:txBody>
      </p:sp>
      <p:sp>
        <p:nvSpPr>
          <p:cNvPr id="20" name="Rectangle 19"/>
          <p:cNvSpPr/>
          <p:nvPr/>
        </p:nvSpPr>
        <p:spPr>
          <a:xfrm>
            <a:off x="7745644" y="-7177"/>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12364" y="295730"/>
            <a:ext cx="738909" cy="767687"/>
          </a:xfrm>
          <a:prstGeom prst="rect">
            <a:avLst/>
          </a:prstGeom>
        </p:spPr>
        <p:txBody>
          <a:bodyPr/>
          <a:lstStyle>
            <a:lvl1pPr algn="ct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95827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2266" y="-2022"/>
            <a:ext cx="9146266" cy="6861037"/>
            <a:chOff x="-2266" y="-2022"/>
            <a:chExt cx="9146266" cy="6861037"/>
          </a:xfrm>
        </p:grpSpPr>
        <p:sp>
          <p:nvSpPr>
            <p:cNvPr id="11" name="Rectangle 10"/>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13"/>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2" name="Freeform 5"/>
            <p:cNvSpPr>
              <a:spLocks noEditPoints="1"/>
            </p:cNvSpPr>
            <p:nvPr/>
          </p:nvSpPr>
          <p:spPr bwMode="gray">
            <a:xfrm>
              <a:off x="0" y="5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927101"/>
            <a:ext cx="6422004" cy="1692720"/>
          </a:xfrm>
        </p:spPr>
        <p:txBody>
          <a:bodyPr/>
          <a:lstStyle>
            <a:lvl1pPr>
              <a:defRPr sz="3600"/>
            </a:lvl1pPr>
          </a:lstStyle>
          <a:p>
            <a:r>
              <a:rPr lang="en-US"/>
              <a:t>Click to edit Master title style</a:t>
            </a:r>
            <a:endParaRPr lang="en-US" dirty="0"/>
          </a:p>
        </p:txBody>
      </p:sp>
      <p:sp>
        <p:nvSpPr>
          <p:cNvPr id="15" name="Text Placeholder 3"/>
          <p:cNvSpPr>
            <a:spLocks noGrp="1"/>
          </p:cNvSpPr>
          <p:nvPr>
            <p:ph type="body" sz="half" idx="13"/>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7745644" y="-7177"/>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12364" y="295730"/>
            <a:ext cx="738909" cy="767687"/>
          </a:xfrm>
          <a:prstGeom prst="rect">
            <a:avLst/>
          </a:prstGeom>
        </p:spPr>
        <p:txBody>
          <a:bodyPr/>
          <a:lstStyle>
            <a:lvl1pPr algn="ct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4755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2266" y="-2022"/>
            <a:ext cx="9146266" cy="6861037"/>
            <a:chOff x="-2266" y="-2022"/>
            <a:chExt cx="9146266" cy="6861037"/>
          </a:xfrm>
        </p:grpSpPr>
        <p:sp>
          <p:nvSpPr>
            <p:cNvPr id="14" name="Rectangle 13"/>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12"/>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3" name="Freeform 5"/>
            <p:cNvSpPr>
              <a:spLocks noEditPoints="1"/>
            </p:cNvSpPr>
            <p:nvPr/>
          </p:nvSpPr>
          <p:spPr bwMode="gray">
            <a:xfrm>
              <a:off x="0" y="5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11" name="TextBox 10"/>
          <p:cNvSpPr txBox="1"/>
          <p:nvPr/>
        </p:nvSpPr>
        <p:spPr bwMode="gray">
          <a:xfrm>
            <a:off x="7033421" y="2893960"/>
            <a:ext cx="679240" cy="132343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8000" dirty="0">
                <a:solidFill>
                  <a:schemeClr val="tx2">
                    <a:lumMod val="40000"/>
                    <a:lumOff val="60000"/>
                  </a:schemeClr>
                </a:solidFill>
              </a:rPr>
              <a:t>”</a:t>
            </a:r>
          </a:p>
        </p:txBody>
      </p:sp>
      <p:sp>
        <p:nvSpPr>
          <p:cNvPr id="10" name="TextBox 9"/>
          <p:cNvSpPr txBox="1"/>
          <p:nvPr/>
        </p:nvSpPr>
        <p:spPr bwMode="gray">
          <a:xfrm>
            <a:off x="625840" y="590998"/>
            <a:ext cx="601591" cy="132343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8000" dirty="0">
                <a:solidFill>
                  <a:schemeClr val="tx2">
                    <a:lumMod val="40000"/>
                    <a:lumOff val="60000"/>
                  </a:schemeClr>
                </a:solidFill>
              </a:rPr>
              <a:t>“</a:t>
            </a:r>
          </a:p>
        </p:txBody>
      </p:sp>
      <p:sp>
        <p:nvSpPr>
          <p:cNvPr id="2" name="Title 1"/>
          <p:cNvSpPr>
            <a:spLocks noGrp="1"/>
          </p:cNvSpPr>
          <p:nvPr>
            <p:ph type="title"/>
          </p:nvPr>
        </p:nvSpPr>
        <p:spPr>
          <a:xfrm>
            <a:off x="1110763" y="914400"/>
            <a:ext cx="6177681" cy="28846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9" y="3809278"/>
            <a:ext cx="5646142" cy="333113"/>
          </a:xfrm>
        </p:spPr>
        <p:txBody>
          <a:bodyPr>
            <a:normAutofit/>
          </a:bodyPr>
          <a:lstStyle>
            <a:lvl1pPr marL="0" indent="0">
              <a:buNone/>
              <a:defRPr lang="en-US" sz="1400" b="0" i="0" kern="1200" cap="small" dirty="0">
                <a:solidFill>
                  <a:schemeClr val="tx2">
                    <a:lumMod val="40000"/>
                    <a:lumOff val="6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78870" y="5000815"/>
            <a:ext cx="6422005" cy="101817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22" name="Rectangle 21"/>
          <p:cNvSpPr/>
          <p:nvPr/>
        </p:nvSpPr>
        <p:spPr>
          <a:xfrm>
            <a:off x="7745644" y="-7177"/>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12364" y="295730"/>
            <a:ext cx="738909" cy="767687"/>
          </a:xfrm>
          <a:prstGeom prst="rect">
            <a:avLst/>
          </a:prstGeom>
        </p:spPr>
        <p:txBody>
          <a:bodyPr/>
          <a:lstStyle>
            <a:lvl1pPr algn="ct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84745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2266" y="-2022"/>
            <a:ext cx="9146266" cy="6861037"/>
            <a:chOff x="-2266" y="-2022"/>
            <a:chExt cx="9146266" cy="6861037"/>
          </a:xfrm>
        </p:grpSpPr>
        <p:sp>
          <p:nvSpPr>
            <p:cNvPr id="10" name="Rectangle 9"/>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5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2057400"/>
            <a:ext cx="6422004"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159399"/>
            <a:ext cx="6422004"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7744507" y="39"/>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12364" y="295730"/>
            <a:ext cx="738909" cy="767687"/>
          </a:xfrm>
          <a:prstGeom prst="rect">
            <a:avLst/>
          </a:prstGeom>
        </p:spPr>
        <p:txBody>
          <a:bodyPr/>
          <a:lstStyle>
            <a:lvl1pPr algn="ct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88642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4852" y="921453"/>
            <a:ext cx="6423592" cy="715512"/>
          </a:xfrm>
        </p:spPr>
        <p:txBody>
          <a:bodyPr anchor="ct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1"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2"/>
            <a:ext cx="2313431" cy="2877717"/>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8471" y="2485332"/>
            <a:ext cx="232675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2"/>
            <a:ext cx="2326750" cy="2888367"/>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63820" y="2489200"/>
            <a:ext cx="231374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3820" y="3147162"/>
            <a:ext cx="2313740" cy="2877717"/>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87101" y="2489200"/>
            <a:ext cx="0" cy="3535679"/>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622" y="2489200"/>
            <a:ext cx="0" cy="3535679"/>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3/19/2024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712364" y="295730"/>
            <a:ext cx="738909" cy="767687"/>
          </a:xfrm>
          <a:prstGeom prst="rect">
            <a:avLst/>
          </a:prstGeom>
        </p:spPr>
        <p:txBody>
          <a:bodyPr/>
          <a:lstStyle>
            <a:lvl1pPr algn="ct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30020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27101"/>
            <a:ext cx="6423592" cy="709864"/>
          </a:xfrm>
        </p:spPr>
        <p:txBody>
          <a:bodyPr anchor="ct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80390" y="4179595"/>
            <a:ext cx="2295329" cy="657961"/>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021261" y="2489200"/>
            <a:ext cx="2012937"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48208"/>
            <a:ext cx="2309279" cy="1176672"/>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30434" y="4179594"/>
            <a:ext cx="2291674"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16"/>
          </p:nvPr>
        </p:nvSpPr>
        <p:spPr>
          <a:xfrm>
            <a:off x="3550622" y="2486834"/>
            <a:ext cx="2025182" cy="144970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04318" y="4848209"/>
            <a:ext cx="2317790" cy="1188374"/>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63820" y="4166523"/>
            <a:ext cx="2304671" cy="681684"/>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17"/>
          </p:nvPr>
        </p:nvSpPr>
        <p:spPr>
          <a:xfrm>
            <a:off x="6104946" y="2489200"/>
            <a:ext cx="2018838"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63820" y="4848209"/>
            <a:ext cx="2304671" cy="1189427"/>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441" y="2489200"/>
            <a:ext cx="0" cy="3535679"/>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622" y="2489200"/>
            <a:ext cx="0" cy="3548436"/>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3/19/2024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712364" y="295730"/>
            <a:ext cx="738909" cy="767687"/>
          </a:xfrm>
          <a:prstGeom prst="rect">
            <a:avLst/>
          </a:prstGeom>
        </p:spPr>
        <p:txBody>
          <a:bodyPr/>
          <a:lstStyle>
            <a:lvl1pPr algn="ct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67309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1"/>
          <p:cNvSpPr>
            <a:spLocks noGrp="1"/>
          </p:cNvSpPr>
          <p:nvPr>
            <p:ph type="title"/>
          </p:nvPr>
        </p:nvSpPr>
        <p:spPr>
          <a:xfrm>
            <a:off x="864852" y="921453"/>
            <a:ext cx="6423592" cy="715512"/>
          </a:xfrm>
        </p:spPr>
        <p:txBody>
          <a:bodyPr anchor="ct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712364" y="295730"/>
            <a:ext cx="738909" cy="767687"/>
          </a:xfrm>
          <a:prstGeom prst="rect">
            <a:avLst/>
          </a:prstGeom>
        </p:spPr>
        <p:txBody>
          <a:bodyPr/>
          <a:lstStyle>
            <a:lvl1pPr algn="ct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57706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0" name="Group 9"/>
          <p:cNvGrpSpPr/>
          <p:nvPr/>
        </p:nvGrpSpPr>
        <p:grpSpPr>
          <a:xfrm>
            <a:off x="-2266" y="-2022"/>
            <a:ext cx="9146266" cy="6861037"/>
            <a:chOff x="-2266" y="-2022"/>
            <a:chExt cx="9146266" cy="6861037"/>
          </a:xfrm>
        </p:grpSpPr>
        <p:sp>
          <p:nvSpPr>
            <p:cNvPr id="11" name="Rectangle 10"/>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7"/>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5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Vertical Title 1"/>
          <p:cNvSpPr>
            <a:spLocks noGrp="1"/>
          </p:cNvSpPr>
          <p:nvPr>
            <p:ph type="title" orient="vert"/>
          </p:nvPr>
        </p:nvSpPr>
        <p:spPr>
          <a:xfrm>
            <a:off x="6168970" y="1447799"/>
            <a:ext cx="1119474" cy="4571999"/>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440" y="1447799"/>
            <a:ext cx="4417234"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7744507" y="39"/>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12364" y="295730"/>
            <a:ext cx="738909" cy="767687"/>
          </a:xfrm>
          <a:prstGeom prst="rect">
            <a:avLst/>
          </a:prstGeom>
        </p:spPr>
        <p:txBody>
          <a:bodyPr/>
          <a:lstStyle>
            <a:lvl1pPr algn="ct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9894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18" name="Slide Number Placeholder 5"/>
          <p:cNvSpPr>
            <a:spLocks noGrp="1"/>
          </p:cNvSpPr>
          <p:nvPr>
            <p:ph type="sldNum" sz="quarter" idx="12"/>
          </p:nvPr>
        </p:nvSpPr>
        <p:spPr>
          <a:xfrm>
            <a:off x="7678616" y="295730"/>
            <a:ext cx="791308" cy="767687"/>
          </a:xfrm>
          <a:prstGeom prst="rect">
            <a:avLst/>
          </a:prstGeom>
        </p:spPr>
        <p:txBody>
          <a:bodyPr/>
          <a:lstStyle>
            <a:lvl1pPr algn="ct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50920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6" name="Group 5"/>
          <p:cNvGrpSpPr/>
          <p:nvPr/>
        </p:nvGrpSpPr>
        <p:grpSpPr>
          <a:xfrm>
            <a:off x="-2266" y="-2022"/>
            <a:ext cx="9146266" cy="6861037"/>
            <a:chOff x="-2266" y="-2022"/>
            <a:chExt cx="9146266" cy="6861037"/>
          </a:xfrm>
        </p:grpSpPr>
        <p:sp>
          <p:nvSpPr>
            <p:cNvPr id="12" name="Rectangle 11"/>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0" name="Freeform 5"/>
            <p:cNvSpPr>
              <a:spLocks noEditPoints="1"/>
            </p:cNvSpPr>
            <p:nvPr/>
          </p:nvSpPr>
          <p:spPr bwMode="gray">
            <a:xfrm>
              <a:off x="0" y="5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hasCustomPrompt="1"/>
          </p:nvPr>
        </p:nvSpPr>
        <p:spPr>
          <a:xfrm>
            <a:off x="866443" y="2257588"/>
            <a:ext cx="3101763" cy="3020343"/>
          </a:xfrm>
        </p:spPr>
        <p:txBody>
          <a:bodyPr anchor="ctr"/>
          <a:lstStyle>
            <a:lvl1pPr algn="l">
              <a:defRPr sz="3200" b="0" cap="none"/>
            </a:lvl1pPr>
          </a:lstStyle>
          <a:p>
            <a:r>
              <a:rPr lang="en-US" dirty="0"/>
              <a:t>Click to edit Master title style</a:t>
            </a:r>
            <a:br>
              <a:rPr lang="en-US" dirty="0"/>
            </a:br>
            <a:r>
              <a:rPr lang="en-US" dirty="0"/>
              <a:t>third</a:t>
            </a:r>
          </a:p>
        </p:txBody>
      </p:sp>
      <p:sp>
        <p:nvSpPr>
          <p:cNvPr id="3" name="Text Placeholder 2"/>
          <p:cNvSpPr>
            <a:spLocks noGrp="1"/>
          </p:cNvSpPr>
          <p:nvPr>
            <p:ph type="body" idx="1"/>
          </p:nvPr>
        </p:nvSpPr>
        <p:spPr>
          <a:xfrm>
            <a:off x="5119261" y="2257267"/>
            <a:ext cx="3054653" cy="3020345"/>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7745644" y="39"/>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Slide Number Placeholder 5"/>
          <p:cNvSpPr>
            <a:spLocks noGrp="1"/>
          </p:cNvSpPr>
          <p:nvPr>
            <p:ph type="sldNum" sz="quarter" idx="12"/>
          </p:nvPr>
        </p:nvSpPr>
        <p:spPr>
          <a:xfrm>
            <a:off x="7678616" y="295730"/>
            <a:ext cx="791308" cy="767687"/>
          </a:xfrm>
          <a:prstGeom prst="rect">
            <a:avLst/>
          </a:prstGeom>
        </p:spPr>
        <p:txBody>
          <a:bodyPr/>
          <a:lstStyle>
            <a:lvl1pPr algn="ct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40457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440" y="2489199"/>
            <a:ext cx="3636979" cy="353060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0" y="2489199"/>
            <a:ext cx="3636981" cy="35532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3/19/2024</a:t>
            </a:fld>
            <a:endParaRPr lang="en-US"/>
          </a:p>
        </p:txBody>
      </p:sp>
      <p:sp>
        <p:nvSpPr>
          <p:cNvPr id="6" name="Footer Placeholder 5"/>
          <p:cNvSpPr>
            <a:spLocks noGrp="1"/>
          </p:cNvSpPr>
          <p:nvPr>
            <p:ph type="ftr" sz="quarter" idx="11"/>
          </p:nvPr>
        </p:nvSpPr>
        <p:spPr/>
        <p:txBody>
          <a:bodyPr/>
          <a:lstStyle/>
          <a:p>
            <a:endParaRPr lang="en-US"/>
          </a:p>
        </p:txBody>
      </p:sp>
      <p:sp>
        <p:nvSpPr>
          <p:cNvPr id="11" name="Slide Number Placeholder 5"/>
          <p:cNvSpPr>
            <a:spLocks noGrp="1"/>
          </p:cNvSpPr>
          <p:nvPr>
            <p:ph type="sldNum" sz="quarter" idx="12"/>
          </p:nvPr>
        </p:nvSpPr>
        <p:spPr>
          <a:xfrm>
            <a:off x="7678616" y="295730"/>
            <a:ext cx="791308" cy="767687"/>
          </a:xfrm>
          <a:prstGeom prst="rect">
            <a:avLst/>
          </a:prstGeom>
        </p:spPr>
        <p:txBody>
          <a:bodyPr/>
          <a:lstStyle>
            <a:lvl1pPr algn="ct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9683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3636979"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1" y="3248040"/>
            <a:ext cx="3636978" cy="277176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0" y="2488750"/>
            <a:ext cx="3636980"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8040"/>
            <a:ext cx="3636980" cy="277390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3/19/2024</a:t>
            </a:fld>
            <a:endParaRPr lang="en-US"/>
          </a:p>
        </p:txBody>
      </p:sp>
      <p:sp>
        <p:nvSpPr>
          <p:cNvPr id="8" name="Footer Placeholder 7"/>
          <p:cNvSpPr>
            <a:spLocks noGrp="1"/>
          </p:cNvSpPr>
          <p:nvPr>
            <p:ph type="ftr" sz="quarter" idx="11"/>
          </p:nvPr>
        </p:nvSpPr>
        <p:spPr/>
        <p:txBody>
          <a:bodyPr/>
          <a:lstStyle/>
          <a:p>
            <a:endParaRPr lang="en-US"/>
          </a:p>
        </p:txBody>
      </p:sp>
      <p:sp>
        <p:nvSpPr>
          <p:cNvPr id="13" name="Slide Number Placeholder 5"/>
          <p:cNvSpPr>
            <a:spLocks noGrp="1"/>
          </p:cNvSpPr>
          <p:nvPr>
            <p:ph type="sldNum" sz="quarter" idx="12"/>
          </p:nvPr>
        </p:nvSpPr>
        <p:spPr>
          <a:xfrm>
            <a:off x="7678616" y="295730"/>
            <a:ext cx="791308" cy="767687"/>
          </a:xfrm>
          <a:prstGeom prst="rect">
            <a:avLst/>
          </a:prstGeom>
        </p:spPr>
        <p:txBody>
          <a:bodyPr/>
          <a:lstStyle>
            <a:lvl1pPr algn="ct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9525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3/19/2024</a:t>
            </a:fld>
            <a:endParaRPr lang="en-US"/>
          </a:p>
        </p:txBody>
      </p:sp>
      <p:sp>
        <p:nvSpPr>
          <p:cNvPr id="4" name="Footer Placeholder 3"/>
          <p:cNvSpPr>
            <a:spLocks noGrp="1"/>
          </p:cNvSpPr>
          <p:nvPr>
            <p:ph type="ftr" sz="quarter" idx="11"/>
          </p:nvPr>
        </p:nvSpPr>
        <p:spPr/>
        <p:txBody>
          <a:bodyPr/>
          <a:lstStyle/>
          <a:p>
            <a:endParaRPr lang="en-US"/>
          </a:p>
        </p:txBody>
      </p:sp>
      <p:sp>
        <p:nvSpPr>
          <p:cNvPr id="10" name="Slide Number Placeholder 5"/>
          <p:cNvSpPr>
            <a:spLocks noGrp="1"/>
          </p:cNvSpPr>
          <p:nvPr>
            <p:ph type="sldNum" sz="quarter" idx="12"/>
          </p:nvPr>
        </p:nvSpPr>
        <p:spPr>
          <a:xfrm>
            <a:off x="7678616" y="295730"/>
            <a:ext cx="791308" cy="767687"/>
          </a:xfrm>
          <a:prstGeom prst="rect">
            <a:avLst/>
          </a:prstGeom>
        </p:spPr>
        <p:txBody>
          <a:bodyPr/>
          <a:lstStyle>
            <a:lvl1pPr algn="ct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67270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3/19/2024</a:t>
            </a:fld>
            <a:endParaRPr lang="en-US"/>
          </a:p>
        </p:txBody>
      </p:sp>
      <p:sp>
        <p:nvSpPr>
          <p:cNvPr id="3" name="Footer Placeholder 2"/>
          <p:cNvSpPr>
            <a:spLocks noGrp="1"/>
          </p:cNvSpPr>
          <p:nvPr>
            <p:ph type="ftr" sz="quarter" idx="11"/>
          </p:nvPr>
        </p:nvSpPr>
        <p:spPr/>
        <p:txBody>
          <a:bodyPr/>
          <a:lstStyle/>
          <a:p>
            <a:endParaRPr lang="en-US"/>
          </a:p>
        </p:txBody>
      </p:sp>
      <p:sp>
        <p:nvSpPr>
          <p:cNvPr id="11" name="Rectangle 10"/>
          <p:cNvSpPr/>
          <p:nvPr/>
        </p:nvSpPr>
        <p:spPr>
          <a:xfrm>
            <a:off x="7745644" y="-1404"/>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5"/>
          <p:cNvSpPr>
            <a:spLocks noGrp="1"/>
          </p:cNvSpPr>
          <p:nvPr>
            <p:ph type="sldNum" sz="quarter" idx="12"/>
          </p:nvPr>
        </p:nvSpPr>
        <p:spPr>
          <a:xfrm>
            <a:off x="7678616" y="295730"/>
            <a:ext cx="791308" cy="767687"/>
          </a:xfrm>
          <a:prstGeom prst="rect">
            <a:avLst/>
          </a:prstGeom>
        </p:spPr>
        <p:txBody>
          <a:bodyPr/>
          <a:lstStyle>
            <a:lvl1pPr algn="ct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63167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7" name="Group 6"/>
          <p:cNvGrpSpPr/>
          <p:nvPr/>
        </p:nvGrpSpPr>
        <p:grpSpPr>
          <a:xfrm>
            <a:off x="-2266" y="-2022"/>
            <a:ext cx="9146266" cy="6861037"/>
            <a:chOff x="-2266" y="-2022"/>
            <a:chExt cx="9146266" cy="6861037"/>
          </a:xfrm>
        </p:grpSpPr>
        <p:sp>
          <p:nvSpPr>
            <p:cNvPr id="13" name="Rectangle 12"/>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8"/>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0" name="Freeform 5"/>
            <p:cNvSpPr>
              <a:spLocks noEditPoints="1"/>
            </p:cNvSpPr>
            <p:nvPr/>
          </p:nvSpPr>
          <p:spPr bwMode="gray">
            <a:xfrm>
              <a:off x="0" y="5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52881"/>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0" y="3086845"/>
            <a:ext cx="2712590" cy="2938036"/>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3/19/2024</a:t>
            </a:fld>
            <a:endParaRPr lang="en-US"/>
          </a:p>
        </p:txBody>
      </p:sp>
      <p:sp>
        <p:nvSpPr>
          <p:cNvPr id="6" name="Footer Placeholder 5"/>
          <p:cNvSpPr>
            <a:spLocks noGrp="1"/>
          </p:cNvSpPr>
          <p:nvPr>
            <p:ph type="ftr" sz="quarter" idx="11"/>
          </p:nvPr>
        </p:nvSpPr>
        <p:spPr/>
        <p:txBody>
          <a:bodyPr/>
          <a:lstStyle/>
          <a:p>
            <a:endParaRPr lang="en-US"/>
          </a:p>
        </p:txBody>
      </p:sp>
      <p:sp>
        <p:nvSpPr>
          <p:cNvPr id="19" name="Rectangle 18"/>
          <p:cNvSpPr/>
          <p:nvPr/>
        </p:nvSpPr>
        <p:spPr>
          <a:xfrm>
            <a:off x="7745644" y="-1404"/>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678616" y="295730"/>
            <a:ext cx="791308" cy="767687"/>
          </a:xfrm>
          <a:prstGeom prst="rect">
            <a:avLst/>
          </a:prstGeom>
        </p:spPr>
        <p:txBody>
          <a:bodyPr/>
          <a:lstStyle>
            <a:lvl1pPr algn="ct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81168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7" name="Group 6"/>
          <p:cNvGrpSpPr/>
          <p:nvPr/>
        </p:nvGrpSpPr>
        <p:grpSpPr>
          <a:xfrm>
            <a:off x="-2266" y="-2022"/>
            <a:ext cx="9146266" cy="6861037"/>
            <a:chOff x="-2266" y="-2022"/>
            <a:chExt cx="9146266" cy="6861037"/>
          </a:xfrm>
        </p:grpSpPr>
        <p:sp>
          <p:nvSpPr>
            <p:cNvPr id="21" name="Rectangle 20"/>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8"/>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7" name="Freeform 5"/>
            <p:cNvSpPr>
              <a:spLocks noEditPoints="1"/>
            </p:cNvSpPr>
            <p:nvPr/>
          </p:nvSpPr>
          <p:spPr bwMode="gray">
            <a:xfrm>
              <a:off x="0" y="5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51591" y="1343112"/>
            <a:ext cx="3001938" cy="1613085"/>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51592" y="3086100"/>
            <a:ext cx="3001938" cy="24511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3/19/2024</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7745644" y="-1404"/>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678616" y="295730"/>
            <a:ext cx="791308" cy="767687"/>
          </a:xfrm>
          <a:prstGeom prst="rect">
            <a:avLst/>
          </a:prstGeom>
        </p:spPr>
        <p:txBody>
          <a:bodyPr/>
          <a:lstStyle>
            <a:lvl1pPr algn="ct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6488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2266" y="-2022"/>
            <a:ext cx="9146266" cy="6861037"/>
            <a:chOff x="-2266" y="-2022"/>
            <a:chExt cx="9146266" cy="6861037"/>
          </a:xfrm>
        </p:grpSpPr>
        <p:sp>
          <p:nvSpPr>
            <p:cNvPr id="19" name="Rectangle 18"/>
            <p:cNvSpPr/>
            <p:nvPr/>
          </p:nvSpPr>
          <p:spPr>
            <a:xfrm>
              <a:off x="0" y="0"/>
              <a:ext cx="9144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6" name="Freeform 25"/>
            <p:cNvSpPr/>
            <p:nvPr/>
          </p:nvSpPr>
          <p:spPr bwMode="gray">
            <a:xfrm>
              <a:off x="485023" y="1856958"/>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7" name="Freeform 5"/>
            <p:cNvSpPr>
              <a:spLocks noEditPoints="1"/>
            </p:cNvSpPr>
            <p:nvPr/>
          </p:nvSpPr>
          <p:spPr bwMode="gray">
            <a:xfrm>
              <a:off x="0" y="5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1"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441" y="2489201"/>
            <a:ext cx="6345260" cy="35305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60111" y="6377097"/>
            <a:ext cx="990599" cy="228659"/>
          </a:xfrm>
          <a:prstGeom prst="rect">
            <a:avLst/>
          </a:prstGeom>
        </p:spPr>
        <p:txBody>
          <a:bodyPr vert="horz" lIns="91440" tIns="45720" rIns="91440" bIns="45720" rtlCol="0" anchor="t" anchorCtr="0"/>
          <a:lstStyle>
            <a:lvl1pPr algn="r">
              <a:defRPr sz="900" b="1" i="0">
                <a:solidFill>
                  <a:schemeClr val="accent1"/>
                </a:solidFill>
              </a:defRPr>
            </a:lvl1pPr>
          </a:lstStyle>
          <a:p>
            <a:fld id="{1D8BD707-D9CF-40AE-B4C6-C98DA3205C09}" type="datetimeFigureOut">
              <a:rPr lang="en-US" smtClean="0"/>
              <a:pPr/>
              <a:t>3/19/2024</a:t>
            </a:fld>
            <a:endParaRPr lang="en-US"/>
          </a:p>
        </p:txBody>
      </p:sp>
      <p:sp>
        <p:nvSpPr>
          <p:cNvPr id="5" name="Footer Placeholder 4"/>
          <p:cNvSpPr>
            <a:spLocks noGrp="1"/>
          </p:cNvSpPr>
          <p:nvPr>
            <p:ph type="ftr" sz="quarter" idx="3"/>
          </p:nvPr>
        </p:nvSpPr>
        <p:spPr>
          <a:xfrm>
            <a:off x="590842" y="6373195"/>
            <a:ext cx="3859795" cy="228659"/>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9" name="Rectangle 2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9259034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1" y="-152400"/>
            <a:ext cx="6476999" cy="3657600"/>
          </a:xfrm>
        </p:spPr>
        <p:txBody>
          <a:bodyPr/>
          <a:lstStyle/>
          <a:p>
            <a:r>
              <a:rPr lang="en-US" dirty="0">
                <a:latin typeface="Algerian" panose="04020705040A02060702" pitchFamily="82" charset="0"/>
              </a:rPr>
              <a:t>Online Inventory Management System</a:t>
            </a:r>
          </a:p>
        </p:txBody>
      </p:sp>
      <p:sp>
        <p:nvSpPr>
          <p:cNvPr id="3" name="Subtitle 2"/>
          <p:cNvSpPr>
            <a:spLocks noGrp="1"/>
          </p:cNvSpPr>
          <p:nvPr>
            <p:ph type="subTitle" idx="1"/>
          </p:nvPr>
        </p:nvSpPr>
        <p:spPr>
          <a:xfrm>
            <a:off x="685801" y="3810000"/>
            <a:ext cx="6098317" cy="1828800"/>
          </a:xfrm>
        </p:spPr>
        <p:txBody>
          <a:bodyPr>
            <a:normAutofit fontScale="92500" lnSpcReduction="10000"/>
          </a:bodyPr>
          <a:lstStyle/>
          <a:p>
            <a:r>
              <a:rPr lang="en-US" sz="1800" b="1" dirty="0">
                <a:solidFill>
                  <a:schemeClr val="bg2"/>
                </a:solidFill>
                <a:latin typeface="Algerian" panose="04020705040A02060702" pitchFamily="82" charset="0"/>
              </a:rPr>
              <a:t>UNDER THE  GUIDANCE OF </a:t>
            </a:r>
            <a:r>
              <a:rPr lang="en-US" sz="1800" dirty="0">
                <a:solidFill>
                  <a:schemeClr val="bg2"/>
                </a:solidFill>
                <a:latin typeface="Algerian" panose="04020705040A02060702" pitchFamily="82" charset="0"/>
              </a:rPr>
              <a:t>- </a:t>
            </a:r>
            <a:r>
              <a:rPr lang="en-US" sz="1800" dirty="0">
                <a:solidFill>
                  <a:schemeClr val="accent3"/>
                </a:solidFill>
                <a:latin typeface="Algerian" panose="04020705040A02060702" pitchFamily="82" charset="0"/>
              </a:rPr>
              <a:t>MRS.L.PRIYANKA</a:t>
            </a:r>
          </a:p>
          <a:p>
            <a:r>
              <a:rPr lang="en-US" sz="1800" b="1" dirty="0">
                <a:solidFill>
                  <a:schemeClr val="bg1"/>
                </a:solidFill>
                <a:latin typeface="Algerian" panose="04020705040A02060702" pitchFamily="82" charset="0"/>
              </a:rPr>
              <a:t> SUBMITTED BY –</a:t>
            </a:r>
          </a:p>
          <a:p>
            <a:pPr algn="just"/>
            <a:r>
              <a:rPr lang="en-US" sz="1800" dirty="0"/>
              <a:t>   </a:t>
            </a:r>
            <a:r>
              <a:rPr lang="en-US" sz="1800" dirty="0">
                <a:solidFill>
                  <a:schemeClr val="accent3"/>
                </a:solidFill>
              </a:rPr>
              <a:t>CH.VIJAY KUMAR (20W91A0541)</a:t>
            </a:r>
          </a:p>
          <a:p>
            <a:pPr algn="just"/>
            <a:r>
              <a:rPr lang="en-US" sz="1800" dirty="0">
                <a:solidFill>
                  <a:schemeClr val="accent3"/>
                </a:solidFill>
              </a:rPr>
              <a:t>   G.SRIKANTH (21W95A0506)</a:t>
            </a:r>
          </a:p>
          <a:p>
            <a:pPr algn="just"/>
            <a:r>
              <a:rPr lang="en-US" sz="1800" dirty="0">
                <a:solidFill>
                  <a:schemeClr val="accent3"/>
                </a:solidFill>
              </a:rPr>
              <a:t>   CH.PUJITHA (20W91A0534)</a:t>
            </a:r>
          </a:p>
          <a:p>
            <a:endParaRPr lang="en-US" dirty="0"/>
          </a:p>
        </p:txBody>
      </p:sp>
      <p:pic>
        <p:nvPicPr>
          <p:cNvPr id="5" name="Picture 4">
            <a:extLst>
              <a:ext uri="{FF2B5EF4-FFF2-40B4-BE49-F238E27FC236}">
                <a16:creationId xmlns:a16="http://schemas.microsoft.com/office/drawing/2014/main" id="{AC7658FE-E0F8-721C-93AC-83E7771685BB}"/>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533401" y="0"/>
            <a:ext cx="8407544" cy="6248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400A-8BA3-0CA9-C017-EA35C505879B}"/>
              </a:ext>
            </a:extLst>
          </p:cNvPr>
          <p:cNvSpPr>
            <a:spLocks noGrp="1"/>
          </p:cNvSpPr>
          <p:nvPr>
            <p:ph type="title"/>
          </p:nvPr>
        </p:nvSpPr>
        <p:spPr/>
        <p:txBody>
          <a:bodyPr/>
          <a:lstStyle/>
          <a:p>
            <a:r>
              <a:rPr lang="en-US" dirty="0"/>
              <a:t>UML DIAGRAMS :</a:t>
            </a:r>
            <a:br>
              <a:rPr lang="en-US" dirty="0"/>
            </a:br>
            <a:br>
              <a:rPr lang="en-US" dirty="0"/>
            </a:br>
            <a:r>
              <a:rPr lang="en-US" dirty="0"/>
              <a:t>1) USE CASE DIAGRAM:</a:t>
            </a:r>
            <a:endParaRPr lang="en-IN" dirty="0"/>
          </a:p>
        </p:txBody>
      </p:sp>
      <p:pic>
        <p:nvPicPr>
          <p:cNvPr id="4" name="Content Placeholder 3">
            <a:extLst>
              <a:ext uri="{FF2B5EF4-FFF2-40B4-BE49-F238E27FC236}">
                <a16:creationId xmlns:a16="http://schemas.microsoft.com/office/drawing/2014/main" id="{5D614456-586E-E46A-5709-B113AA422F9D}"/>
              </a:ext>
            </a:extLst>
          </p:cNvPr>
          <p:cNvPicPr>
            <a:picLocks noGrp="1" noChangeAspect="1"/>
          </p:cNvPicPr>
          <p:nvPr>
            <p:ph idx="1"/>
          </p:nvPr>
        </p:nvPicPr>
        <p:blipFill>
          <a:blip r:embed="rId2"/>
          <a:stretch>
            <a:fillRect/>
          </a:stretch>
        </p:blipFill>
        <p:spPr>
          <a:xfrm>
            <a:off x="2819400" y="2362200"/>
            <a:ext cx="3208523" cy="4102815"/>
          </a:xfrm>
          <a:prstGeom prst="rect">
            <a:avLst/>
          </a:prstGeom>
        </p:spPr>
      </p:pic>
    </p:spTree>
    <p:extLst>
      <p:ext uri="{BB962C8B-B14F-4D97-AF65-F5344CB8AC3E}">
        <p14:creationId xmlns:p14="http://schemas.microsoft.com/office/powerpoint/2010/main" val="3303267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69DEC-72E6-384C-A55F-A46592F1F6D9}"/>
              </a:ext>
            </a:extLst>
          </p:cNvPr>
          <p:cNvSpPr>
            <a:spLocks noGrp="1"/>
          </p:cNvSpPr>
          <p:nvPr>
            <p:ph type="title"/>
          </p:nvPr>
        </p:nvSpPr>
        <p:spPr/>
        <p:txBody>
          <a:bodyPr/>
          <a:lstStyle/>
          <a:p>
            <a:r>
              <a:rPr lang="en-US" dirty="0"/>
              <a:t>SEQUANCE DIAGRAM :</a:t>
            </a:r>
            <a:endParaRPr lang="en-IN" dirty="0"/>
          </a:p>
        </p:txBody>
      </p:sp>
      <p:sp>
        <p:nvSpPr>
          <p:cNvPr id="3" name="Content Placeholder 2">
            <a:extLst>
              <a:ext uri="{FF2B5EF4-FFF2-40B4-BE49-F238E27FC236}">
                <a16:creationId xmlns:a16="http://schemas.microsoft.com/office/drawing/2014/main" id="{DF20C9E3-E672-3010-048C-627A1B85F6E3}"/>
              </a:ext>
            </a:extLst>
          </p:cNvPr>
          <p:cNvSpPr>
            <a:spLocks noGrp="1"/>
          </p:cNvSpPr>
          <p:nvPr>
            <p:ph idx="1"/>
          </p:nvPr>
        </p:nvSpPr>
        <p:spPr/>
        <p:txBody>
          <a:bodyPr/>
          <a:lstStyle/>
          <a:p>
            <a:endParaRPr lang="en-IN"/>
          </a:p>
        </p:txBody>
      </p:sp>
      <p:pic>
        <p:nvPicPr>
          <p:cNvPr id="4" name="Picture 3" descr="IMG_256">
            <a:extLst>
              <a:ext uri="{FF2B5EF4-FFF2-40B4-BE49-F238E27FC236}">
                <a16:creationId xmlns:a16="http://schemas.microsoft.com/office/drawing/2014/main" id="{2E3DA847-1E6C-315B-CD53-71543DB389D1}"/>
              </a:ext>
            </a:extLst>
          </p:cNvPr>
          <p:cNvPicPr>
            <a:picLocks noChangeAspect="1"/>
          </p:cNvPicPr>
          <p:nvPr/>
        </p:nvPicPr>
        <p:blipFill>
          <a:blip r:embed="rId2"/>
          <a:stretch>
            <a:fillRect/>
          </a:stretch>
        </p:blipFill>
        <p:spPr>
          <a:xfrm>
            <a:off x="990600" y="2398395"/>
            <a:ext cx="7162800" cy="3712210"/>
          </a:xfrm>
          <a:prstGeom prst="rect">
            <a:avLst/>
          </a:prstGeom>
          <a:noFill/>
          <a:ln w="9525">
            <a:noFill/>
          </a:ln>
        </p:spPr>
      </p:pic>
    </p:spTree>
    <p:extLst>
      <p:ext uri="{BB962C8B-B14F-4D97-AF65-F5344CB8AC3E}">
        <p14:creationId xmlns:p14="http://schemas.microsoft.com/office/powerpoint/2010/main" val="9121338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3F733-1DFE-4305-E968-0D34AF14EBDD}"/>
              </a:ext>
            </a:extLst>
          </p:cNvPr>
          <p:cNvSpPr>
            <a:spLocks noGrp="1"/>
          </p:cNvSpPr>
          <p:nvPr>
            <p:ph type="title"/>
          </p:nvPr>
        </p:nvSpPr>
        <p:spPr/>
        <p:txBody>
          <a:bodyPr/>
          <a:lstStyle/>
          <a:p>
            <a:r>
              <a:rPr lang="en-US" dirty="0"/>
              <a:t>ACTIVITY DIAGRAM:</a:t>
            </a:r>
            <a:endParaRPr lang="en-IN" dirty="0"/>
          </a:p>
        </p:txBody>
      </p:sp>
      <p:pic>
        <p:nvPicPr>
          <p:cNvPr id="4" name="Content Placeholder 3" descr="IMG_256">
            <a:extLst>
              <a:ext uri="{FF2B5EF4-FFF2-40B4-BE49-F238E27FC236}">
                <a16:creationId xmlns:a16="http://schemas.microsoft.com/office/drawing/2014/main" id="{AF2E7280-8037-E316-9164-D354D7B1AD87}"/>
              </a:ext>
            </a:extLst>
          </p:cNvPr>
          <p:cNvPicPr>
            <a:picLocks noGrp="1" noChangeAspect="1"/>
          </p:cNvPicPr>
          <p:nvPr>
            <p:ph idx="1"/>
          </p:nvPr>
        </p:nvPicPr>
        <p:blipFill>
          <a:blip r:embed="rId2"/>
          <a:stretch>
            <a:fillRect/>
          </a:stretch>
        </p:blipFill>
        <p:spPr>
          <a:xfrm>
            <a:off x="2895600" y="2133600"/>
            <a:ext cx="2719925" cy="4572000"/>
          </a:xfrm>
          <a:prstGeom prst="rect">
            <a:avLst/>
          </a:prstGeom>
          <a:noFill/>
          <a:ln w="9525">
            <a:noFill/>
          </a:ln>
        </p:spPr>
      </p:pic>
    </p:spTree>
    <p:extLst>
      <p:ext uri="{BB962C8B-B14F-4D97-AF65-F5344CB8AC3E}">
        <p14:creationId xmlns:p14="http://schemas.microsoft.com/office/powerpoint/2010/main" val="39917294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29E93-2A84-EC50-3B78-E71C1D447384}"/>
              </a:ext>
            </a:extLst>
          </p:cNvPr>
          <p:cNvSpPr>
            <a:spLocks noGrp="1"/>
          </p:cNvSpPr>
          <p:nvPr>
            <p:ph type="title"/>
          </p:nvPr>
        </p:nvSpPr>
        <p:spPr/>
        <p:txBody>
          <a:bodyPr/>
          <a:lstStyle/>
          <a:p>
            <a:r>
              <a:rPr lang="en-US" dirty="0"/>
              <a:t>MODULES :</a:t>
            </a:r>
            <a:endParaRPr lang="en-IN" dirty="0"/>
          </a:p>
        </p:txBody>
      </p:sp>
      <p:sp>
        <p:nvSpPr>
          <p:cNvPr id="3" name="Content Placeholder 2">
            <a:extLst>
              <a:ext uri="{FF2B5EF4-FFF2-40B4-BE49-F238E27FC236}">
                <a16:creationId xmlns:a16="http://schemas.microsoft.com/office/drawing/2014/main" id="{ABC19684-93B4-3335-29B8-7509BD0D3027}"/>
              </a:ext>
            </a:extLst>
          </p:cNvPr>
          <p:cNvSpPr>
            <a:spLocks noGrp="1"/>
          </p:cNvSpPr>
          <p:nvPr>
            <p:ph idx="1"/>
          </p:nvPr>
        </p:nvSpPr>
        <p:spPr>
          <a:xfrm>
            <a:off x="866440" y="2489201"/>
            <a:ext cx="7972760" cy="3530599"/>
          </a:xfrm>
        </p:spPr>
        <p:txBody>
          <a:bodyPr>
            <a:normAutofit lnSpcReduction="10000"/>
          </a:bodyPr>
          <a:lstStyle/>
          <a:p>
            <a:pPr algn="just"/>
            <a:r>
              <a:rPr lang="en-US" sz="2100" b="1" dirty="0">
                <a:latin typeface="Times New Roman" panose="02020603050405020304" pitchFamily="18" charset="0"/>
                <a:cs typeface="Times New Roman" panose="02020603050405020304" pitchFamily="18" charset="0"/>
              </a:rPr>
              <a:t>USER LOGIN:</a:t>
            </a:r>
          </a:p>
          <a:p>
            <a:pPr marL="0" indent="0" algn="just">
              <a:buNone/>
            </a:pPr>
            <a:r>
              <a:rPr lang="en-US" dirty="0">
                <a:latin typeface="Times New Roman" panose="02020603050405020304" pitchFamily="18" charset="0"/>
                <a:cs typeface="Times New Roman" panose="02020603050405020304" pitchFamily="18" charset="0"/>
              </a:rPr>
              <a:t>      In this project normal users can signup with the application and then browse  </a:t>
            </a:r>
          </a:p>
          <a:p>
            <a:pPr marL="0" indent="0" algn="just">
              <a:buNone/>
            </a:pPr>
            <a:r>
              <a:rPr lang="en-US" dirty="0">
                <a:latin typeface="Times New Roman" panose="02020603050405020304" pitchFamily="18" charset="0"/>
                <a:cs typeface="Times New Roman" panose="02020603050405020304" pitchFamily="18" charset="0"/>
              </a:rPr>
              <a:t>      product list and purchase product from that list.</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sz="2100" b="1" dirty="0">
                <a:latin typeface="Times New Roman" panose="02020603050405020304" pitchFamily="18" charset="0"/>
                <a:cs typeface="Times New Roman" panose="02020603050405020304" pitchFamily="18" charset="0"/>
              </a:rPr>
              <a:t>ADMIN LOGIN:</a:t>
            </a:r>
          </a:p>
          <a:p>
            <a:pPr marL="0" indent="0" algn="just">
              <a:buNone/>
            </a:pPr>
            <a:r>
              <a:rPr lang="en-US" dirty="0">
                <a:latin typeface="Times New Roman" panose="02020603050405020304" pitchFamily="18" charset="0"/>
                <a:cs typeface="Times New Roman" panose="02020603050405020304" pitchFamily="18" charset="0"/>
              </a:rPr>
              <a:t>      Admin user can login to application and then View Total transaction and    </a:t>
            </a:r>
          </a:p>
          <a:p>
            <a:pPr marL="0" indent="0" algn="just">
              <a:buNone/>
            </a:pPr>
            <a:r>
              <a:rPr lang="en-US" dirty="0">
                <a:latin typeface="Times New Roman" panose="02020603050405020304" pitchFamily="18" charset="0"/>
                <a:cs typeface="Times New Roman" panose="02020603050405020304" pitchFamily="18" charset="0"/>
              </a:rPr>
              <a:t>      registered users. Admin can predict stock trending quantity by using Random </a:t>
            </a:r>
          </a:p>
          <a:p>
            <a:pPr marL="0" indent="0" algn="just">
              <a:buNone/>
            </a:pPr>
            <a:r>
              <a:rPr lang="en-US" dirty="0">
                <a:latin typeface="Times New Roman" panose="02020603050405020304" pitchFamily="18" charset="0"/>
                <a:cs typeface="Times New Roman" panose="02020603050405020304" pitchFamily="18" charset="0"/>
              </a:rPr>
              <a:t>      Forest Machine Learning algorithm for any store location. To train machine </a:t>
            </a:r>
          </a:p>
          <a:p>
            <a:pPr marL="0" indent="0" algn="just">
              <a:buNone/>
            </a:pPr>
            <a:r>
              <a:rPr lang="en-US" dirty="0">
                <a:latin typeface="Times New Roman" panose="02020603050405020304" pitchFamily="18" charset="0"/>
                <a:cs typeface="Times New Roman" panose="02020603050405020304" pitchFamily="18" charset="0"/>
              </a:rPr>
              <a:t>      learning algorithm we have used WALMART sales dataset.</a:t>
            </a:r>
          </a:p>
          <a:p>
            <a:pPr marL="0" indent="0">
              <a:buNone/>
            </a:pPr>
            <a:endParaRPr lang="en-IN" dirty="0"/>
          </a:p>
        </p:txBody>
      </p:sp>
    </p:spTree>
    <p:extLst>
      <p:ext uri="{BB962C8B-B14F-4D97-AF65-F5344CB8AC3E}">
        <p14:creationId xmlns:p14="http://schemas.microsoft.com/office/powerpoint/2010/main" val="16508007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82EE-C5B3-98F1-C000-A492577838CD}"/>
              </a:ext>
            </a:extLst>
          </p:cNvPr>
          <p:cNvSpPr>
            <a:spLocks noGrp="1"/>
          </p:cNvSpPr>
          <p:nvPr>
            <p:ph type="title"/>
          </p:nvPr>
        </p:nvSpPr>
        <p:spPr/>
        <p:txBody>
          <a:bodyPr/>
          <a:lstStyle/>
          <a:p>
            <a:r>
              <a:rPr lang="en-US" dirty="0"/>
              <a:t>IMPLEMENTATION :</a:t>
            </a:r>
            <a:endParaRPr lang="en-IN" dirty="0"/>
          </a:p>
        </p:txBody>
      </p:sp>
      <p:sp>
        <p:nvSpPr>
          <p:cNvPr id="3" name="Content Placeholder 2">
            <a:extLst>
              <a:ext uri="{FF2B5EF4-FFF2-40B4-BE49-F238E27FC236}">
                <a16:creationId xmlns:a16="http://schemas.microsoft.com/office/drawing/2014/main" id="{E4D151D9-9B3C-4A29-C6B2-9B43AF123467}"/>
              </a:ext>
            </a:extLst>
          </p:cNvPr>
          <p:cNvSpPr>
            <a:spLocks noGrp="1"/>
          </p:cNvSpPr>
          <p:nvPr>
            <p:ph idx="1"/>
          </p:nvPr>
        </p:nvSpPr>
        <p:spPr>
          <a:xfrm>
            <a:off x="866440" y="2489201"/>
            <a:ext cx="7591759" cy="4140199"/>
          </a:xfrm>
        </p:spPr>
        <p:txBody>
          <a:bodyPr>
            <a:normAutofit fontScale="32500" lnSpcReduction="20000"/>
          </a:bodyPr>
          <a:lstStyle/>
          <a:p>
            <a:endParaRPr lang="en-US" dirty="0"/>
          </a:p>
          <a:p>
            <a:r>
              <a:rPr lang="en-US" sz="4800" b="1" dirty="0">
                <a:latin typeface="Times New Roman" panose="02020603050405020304" pitchFamily="18" charset="0"/>
                <a:cs typeface="Times New Roman" panose="02020603050405020304" pitchFamily="18" charset="0"/>
              </a:rPr>
              <a:t>User Authentication and Authorization: </a:t>
            </a:r>
            <a:r>
              <a:rPr lang="en-US" sz="4800" dirty="0">
                <a:latin typeface="Times New Roman" panose="02020603050405020304" pitchFamily="18" charset="0"/>
                <a:cs typeface="Times New Roman" panose="02020603050405020304" pitchFamily="18" charset="0"/>
              </a:rPr>
              <a:t>Make sure only the right people can access your system.</a:t>
            </a:r>
          </a:p>
          <a:p>
            <a:endParaRPr lang="en-US" sz="4800" dirty="0">
              <a:latin typeface="Times New Roman" panose="02020603050405020304" pitchFamily="18" charset="0"/>
              <a:cs typeface="Times New Roman" panose="02020603050405020304" pitchFamily="18" charset="0"/>
            </a:endParaRPr>
          </a:p>
          <a:p>
            <a:r>
              <a:rPr lang="en-US" sz="4800" dirty="0">
                <a:latin typeface="Times New Roman" panose="02020603050405020304" pitchFamily="18" charset="0"/>
                <a:cs typeface="Times New Roman" panose="02020603050405020304" pitchFamily="18" charset="0"/>
              </a:rPr>
              <a:t> </a:t>
            </a:r>
            <a:r>
              <a:rPr lang="en-US" sz="4800" b="1" dirty="0">
                <a:latin typeface="Times New Roman" panose="02020603050405020304" pitchFamily="18" charset="0"/>
                <a:cs typeface="Times New Roman" panose="02020603050405020304" pitchFamily="18" charset="0"/>
              </a:rPr>
              <a:t>Inventory Tracking</a:t>
            </a:r>
            <a:r>
              <a:rPr lang="en-US" sz="4800" dirty="0">
                <a:latin typeface="Times New Roman" panose="02020603050405020304" pitchFamily="18" charset="0"/>
                <a:cs typeface="Times New Roman" panose="02020603050405020304" pitchFamily="18" charset="0"/>
              </a:rPr>
              <a:t>: Keep tabs on what items you have in stock and how many of each.</a:t>
            </a:r>
          </a:p>
          <a:p>
            <a:endParaRPr lang="en-US" sz="4800" dirty="0">
              <a:latin typeface="Times New Roman" panose="02020603050405020304" pitchFamily="18" charset="0"/>
              <a:cs typeface="Times New Roman" panose="02020603050405020304" pitchFamily="18" charset="0"/>
            </a:endParaRPr>
          </a:p>
          <a:p>
            <a:r>
              <a:rPr lang="en-US" sz="4800" b="1" dirty="0">
                <a:latin typeface="Times New Roman" panose="02020603050405020304" pitchFamily="18" charset="0"/>
                <a:cs typeface="Times New Roman" panose="02020603050405020304" pitchFamily="18" charset="0"/>
              </a:rPr>
              <a:t>Search and Filter: </a:t>
            </a:r>
            <a:r>
              <a:rPr lang="en-US" sz="4800" dirty="0">
                <a:latin typeface="Times New Roman" panose="02020603050405020304" pitchFamily="18" charset="0"/>
                <a:cs typeface="Times New Roman" panose="02020603050405020304" pitchFamily="18" charset="0"/>
              </a:rPr>
              <a:t>Help users find what they're looking for quickly.</a:t>
            </a:r>
          </a:p>
          <a:p>
            <a:endParaRPr lang="en-US" sz="4800" dirty="0">
              <a:latin typeface="Times New Roman" panose="02020603050405020304" pitchFamily="18" charset="0"/>
              <a:cs typeface="Times New Roman" panose="02020603050405020304" pitchFamily="18" charset="0"/>
            </a:endParaRPr>
          </a:p>
          <a:p>
            <a:r>
              <a:rPr lang="en-US" sz="4800" b="1" dirty="0">
                <a:latin typeface="Times New Roman" panose="02020603050405020304" pitchFamily="18" charset="0"/>
                <a:cs typeface="Times New Roman" panose="02020603050405020304" pitchFamily="18" charset="0"/>
              </a:rPr>
              <a:t>Reporting and Analytics: </a:t>
            </a:r>
            <a:r>
              <a:rPr lang="en-US" sz="4800" dirty="0">
                <a:latin typeface="Times New Roman" panose="02020603050405020304" pitchFamily="18" charset="0"/>
                <a:cs typeface="Times New Roman" panose="02020603050405020304" pitchFamily="18" charset="0"/>
              </a:rPr>
              <a:t>Show trends and insights about your inventory.</a:t>
            </a:r>
          </a:p>
          <a:p>
            <a:endParaRPr lang="en-US" sz="4800" dirty="0">
              <a:latin typeface="Times New Roman" panose="02020603050405020304" pitchFamily="18" charset="0"/>
              <a:cs typeface="Times New Roman" panose="02020603050405020304" pitchFamily="18" charset="0"/>
            </a:endParaRPr>
          </a:p>
          <a:p>
            <a:r>
              <a:rPr lang="en-US" sz="4800" b="1" dirty="0">
                <a:latin typeface="Times New Roman" panose="02020603050405020304" pitchFamily="18" charset="0"/>
                <a:cs typeface="Times New Roman" panose="02020603050405020304" pitchFamily="18" charset="0"/>
              </a:rPr>
              <a:t>Order Management: </a:t>
            </a:r>
            <a:r>
              <a:rPr lang="en-US" sz="4800" dirty="0">
                <a:latin typeface="Times New Roman" panose="02020603050405020304" pitchFamily="18" charset="0"/>
                <a:cs typeface="Times New Roman" panose="02020603050405020304" pitchFamily="18" charset="0"/>
              </a:rPr>
              <a:t>Handle customer orders smoothly from start to finish.</a:t>
            </a:r>
          </a:p>
          <a:p>
            <a:endParaRPr lang="en-US" sz="4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13914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C9118-3C0C-D9A0-690B-E4D62850D682}"/>
              </a:ext>
            </a:extLst>
          </p:cNvPr>
          <p:cNvSpPr>
            <a:spLocks noGrp="1"/>
          </p:cNvSpPr>
          <p:nvPr>
            <p:ph idx="1"/>
          </p:nvPr>
        </p:nvSpPr>
        <p:spPr/>
        <p:txBody>
          <a:bodyPr>
            <a:normAutofit fontScale="92500" lnSpcReduction="20000"/>
          </a:bodyPr>
          <a:lstStyle/>
          <a:p>
            <a:pPr marL="0" indent="0">
              <a:buNone/>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Notifications: </a:t>
            </a:r>
            <a:r>
              <a:rPr lang="en-US" sz="1800" dirty="0">
                <a:latin typeface="Times New Roman" panose="02020603050405020304" pitchFamily="18" charset="0"/>
                <a:cs typeface="Times New Roman" panose="02020603050405020304" pitchFamily="18" charset="0"/>
              </a:rPr>
              <a:t>Send alerts for important events like low stock or new orders.</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Mobile Responsiveness: </a:t>
            </a:r>
            <a:r>
              <a:rPr lang="en-US" sz="1800" dirty="0">
                <a:latin typeface="Times New Roman" panose="02020603050405020304" pitchFamily="18" charset="0"/>
                <a:cs typeface="Times New Roman" panose="02020603050405020304" pitchFamily="18" charset="0"/>
              </a:rPr>
              <a:t>Make sure your system works well on phones and tablets.</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Security: </a:t>
            </a:r>
            <a:r>
              <a:rPr lang="en-US" sz="1800" dirty="0">
                <a:latin typeface="Times New Roman" panose="02020603050405020304" pitchFamily="18" charset="0"/>
                <a:cs typeface="Times New Roman" panose="02020603050405020304" pitchFamily="18" charset="0"/>
              </a:rPr>
              <a:t>Keep your data safe from hackers and unauthorized access.</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Scalability and Performance</a:t>
            </a:r>
            <a:r>
              <a:rPr lang="en-US" sz="1800" dirty="0">
                <a:latin typeface="Times New Roman" panose="02020603050405020304" pitchFamily="18" charset="0"/>
                <a:cs typeface="Times New Roman" panose="02020603050405020304" pitchFamily="18" charset="0"/>
              </a:rPr>
              <a:t>: Ensure your system can handle growth without slowing down</a:t>
            </a:r>
            <a:r>
              <a:rPr lang="en-US" dirty="0"/>
              <a:t>.</a:t>
            </a:r>
            <a:endParaRPr lang="en-IN" dirty="0"/>
          </a:p>
        </p:txBody>
      </p:sp>
    </p:spTree>
    <p:extLst>
      <p:ext uri="{BB962C8B-B14F-4D97-AF65-F5344CB8AC3E}">
        <p14:creationId xmlns:p14="http://schemas.microsoft.com/office/powerpoint/2010/main" val="1339098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6234FDD-397B-ECEA-343B-7CB48BBC5174}"/>
              </a:ext>
            </a:extLst>
          </p:cNvPr>
          <p:cNvSpPr>
            <a:spLocks noGrp="1"/>
          </p:cNvSpPr>
          <p:nvPr>
            <p:ph idx="1"/>
          </p:nvPr>
        </p:nvSpPr>
        <p:spPr>
          <a:xfrm>
            <a:off x="866441" y="2133601"/>
            <a:ext cx="6345260" cy="4495800"/>
          </a:xfrm>
        </p:spPr>
        <p:txBody>
          <a:bodyPr>
            <a:normAutofit fontScale="47500" lnSpcReduction="20000"/>
          </a:bodyPr>
          <a:lstStyle/>
          <a:p>
            <a:pPr marL="0" indent="0">
              <a:buNone/>
            </a:pPr>
            <a:r>
              <a:rPr lang="en-IN" sz="3700" b="1" dirty="0"/>
              <a:t>from </a:t>
            </a:r>
            <a:r>
              <a:rPr lang="en-IN" sz="3700" b="1" dirty="0" err="1"/>
              <a:t>django.shortcuts</a:t>
            </a:r>
            <a:r>
              <a:rPr lang="en-IN" sz="3700" b="1" dirty="0"/>
              <a:t> import render</a:t>
            </a:r>
          </a:p>
          <a:p>
            <a:pPr marL="0" indent="0">
              <a:buNone/>
            </a:pPr>
            <a:r>
              <a:rPr lang="en-IN" sz="3700" b="1" dirty="0"/>
              <a:t>from </a:t>
            </a:r>
            <a:r>
              <a:rPr lang="en-IN" sz="3700" b="1" dirty="0" err="1"/>
              <a:t>django.template</a:t>
            </a:r>
            <a:r>
              <a:rPr lang="en-IN" sz="3700" b="1" dirty="0"/>
              <a:t> import </a:t>
            </a:r>
            <a:r>
              <a:rPr lang="en-IN" sz="3700" b="1" dirty="0" err="1"/>
              <a:t>RequestContext</a:t>
            </a:r>
            <a:endParaRPr lang="en-IN" sz="3700" b="1" dirty="0"/>
          </a:p>
          <a:p>
            <a:pPr marL="0" indent="0">
              <a:buNone/>
            </a:pPr>
            <a:r>
              <a:rPr lang="en-IN" sz="3700" b="1" dirty="0"/>
              <a:t>from </a:t>
            </a:r>
            <a:r>
              <a:rPr lang="en-IN" sz="3700" b="1" dirty="0" err="1"/>
              <a:t>django.contrib</a:t>
            </a:r>
            <a:r>
              <a:rPr lang="en-IN" sz="3700" b="1" dirty="0"/>
              <a:t> import messages</a:t>
            </a:r>
          </a:p>
          <a:p>
            <a:pPr marL="0" indent="0">
              <a:buNone/>
            </a:pPr>
            <a:r>
              <a:rPr lang="en-IN" sz="3700" b="1" dirty="0"/>
              <a:t>import </a:t>
            </a:r>
            <a:r>
              <a:rPr lang="en-IN" sz="3700" b="1" dirty="0" err="1"/>
              <a:t>pymysql</a:t>
            </a:r>
            <a:endParaRPr lang="en-IN" sz="3700" b="1" dirty="0"/>
          </a:p>
          <a:p>
            <a:pPr marL="0" indent="0">
              <a:buNone/>
            </a:pPr>
            <a:r>
              <a:rPr lang="en-IN" sz="3700" b="1" dirty="0"/>
              <a:t>from </a:t>
            </a:r>
            <a:r>
              <a:rPr lang="en-IN" sz="3700" b="1" dirty="0" err="1"/>
              <a:t>django.http</a:t>
            </a:r>
            <a:r>
              <a:rPr lang="en-IN" sz="3700" b="1" dirty="0"/>
              <a:t> import </a:t>
            </a:r>
            <a:r>
              <a:rPr lang="en-IN" sz="3700" b="1" dirty="0" err="1"/>
              <a:t>HttpResponse</a:t>
            </a:r>
            <a:endParaRPr lang="en-IN" sz="3700" b="1" dirty="0"/>
          </a:p>
          <a:p>
            <a:pPr marL="0" indent="0">
              <a:buNone/>
            </a:pPr>
            <a:r>
              <a:rPr lang="en-IN" sz="3700" b="1" dirty="0"/>
              <a:t>from django.core.files.storage import </a:t>
            </a:r>
            <a:r>
              <a:rPr lang="en-IN" sz="3700" b="1" dirty="0" err="1"/>
              <a:t>FileSystemStorage</a:t>
            </a:r>
            <a:endParaRPr lang="en-IN" sz="3700" b="1" dirty="0"/>
          </a:p>
          <a:p>
            <a:pPr marL="0" indent="0">
              <a:buNone/>
            </a:pPr>
            <a:r>
              <a:rPr lang="en-IN" sz="3700" b="1" dirty="0"/>
              <a:t>import datetime</a:t>
            </a:r>
          </a:p>
          <a:p>
            <a:pPr marL="0" indent="0">
              <a:buNone/>
            </a:pPr>
            <a:endParaRPr lang="en-IN" sz="3700" b="1" dirty="0"/>
          </a:p>
          <a:p>
            <a:pPr marL="0" indent="0">
              <a:buNone/>
            </a:pPr>
            <a:r>
              <a:rPr lang="en-IN" sz="3700" b="1" dirty="0"/>
              <a:t>import pandas as pd</a:t>
            </a:r>
          </a:p>
          <a:p>
            <a:pPr marL="0" indent="0">
              <a:buNone/>
            </a:pPr>
            <a:r>
              <a:rPr lang="en-IN" sz="3700" b="1" dirty="0"/>
              <a:t>import </a:t>
            </a:r>
            <a:r>
              <a:rPr lang="en-IN" sz="3700" b="1" dirty="0" err="1"/>
              <a:t>numpy</a:t>
            </a:r>
            <a:r>
              <a:rPr lang="en-IN" sz="3700" b="1" dirty="0"/>
              <a:t> as np</a:t>
            </a:r>
          </a:p>
          <a:p>
            <a:pPr marL="0" indent="0">
              <a:buNone/>
            </a:pPr>
            <a:r>
              <a:rPr lang="en-IN" sz="3700" b="1" dirty="0"/>
              <a:t>from </a:t>
            </a:r>
            <a:r>
              <a:rPr lang="en-IN" sz="3700" b="1" dirty="0" err="1"/>
              <a:t>sklearn.metrics</a:t>
            </a:r>
            <a:r>
              <a:rPr lang="en-IN" sz="3700" b="1" dirty="0"/>
              <a:t> import </a:t>
            </a:r>
            <a:r>
              <a:rPr lang="en-IN" sz="3700" b="1" dirty="0" err="1"/>
              <a:t>mean_squared_error</a:t>
            </a:r>
            <a:endParaRPr lang="en-IN" sz="3700" b="1" dirty="0"/>
          </a:p>
          <a:p>
            <a:pPr marL="0" indent="0">
              <a:buNone/>
            </a:pPr>
            <a:r>
              <a:rPr lang="en-IN" sz="3700" b="1" dirty="0"/>
              <a:t>from </a:t>
            </a:r>
            <a:r>
              <a:rPr lang="en-IN" sz="3700" b="1" dirty="0" err="1"/>
              <a:t>sklearn.ensemble</a:t>
            </a:r>
            <a:r>
              <a:rPr lang="en-IN" sz="3700" b="1" dirty="0"/>
              <a:t> import </a:t>
            </a:r>
            <a:r>
              <a:rPr lang="en-IN" sz="3700" b="1" dirty="0" err="1"/>
              <a:t>RandomForestRegressor</a:t>
            </a:r>
            <a:endParaRPr lang="en-IN" sz="3700" b="1" dirty="0"/>
          </a:p>
          <a:p>
            <a:pPr marL="0" indent="0">
              <a:buNone/>
            </a:pPr>
            <a:r>
              <a:rPr lang="en-IN" sz="3700" b="1" dirty="0"/>
              <a:t>import </a:t>
            </a:r>
            <a:r>
              <a:rPr lang="en-IN" sz="3700" b="1" dirty="0" err="1"/>
              <a:t>matplotlib.pyplot</a:t>
            </a:r>
            <a:r>
              <a:rPr lang="en-IN" sz="3700" b="1" dirty="0"/>
              <a:t> as </a:t>
            </a:r>
            <a:r>
              <a:rPr lang="en-IN" sz="3700" b="1" dirty="0" err="1"/>
              <a:t>plt</a:t>
            </a:r>
            <a:endParaRPr lang="en-IN" sz="3700" b="1" dirty="0"/>
          </a:p>
        </p:txBody>
      </p:sp>
    </p:spTree>
    <p:extLst>
      <p:ext uri="{BB962C8B-B14F-4D97-AF65-F5344CB8AC3E}">
        <p14:creationId xmlns:p14="http://schemas.microsoft.com/office/powerpoint/2010/main" val="38038977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7B714-5261-A226-C495-197C08FEC5AC}"/>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563140EF-02BB-9249-8940-9DB5B7641CF7}"/>
              </a:ext>
            </a:extLst>
          </p:cNvPr>
          <p:cNvSpPr>
            <a:spLocks noGrp="1"/>
          </p:cNvSpPr>
          <p:nvPr>
            <p:ph type="body" sz="half" idx="13"/>
          </p:nvPr>
        </p:nvSpPr>
        <p:spPr>
          <a:xfrm>
            <a:off x="685800" y="2819401"/>
            <a:ext cx="8001000" cy="3205480"/>
          </a:xfrm>
        </p:spPr>
        <p:txBody>
          <a:bodyPr>
            <a:normAutofit/>
          </a:bodyPr>
          <a:lstStyle/>
          <a:p>
            <a:r>
              <a:rPr lang="en-US" b="0" i="0" dirty="0">
                <a:solidFill>
                  <a:srgbClr val="0D0D0D"/>
                </a:solidFill>
                <a:effectLst/>
                <a:latin typeface="Times New Roman" panose="02020603050405020304" pitchFamily="18" charset="0"/>
                <a:cs typeface="Times New Roman" panose="02020603050405020304" pitchFamily="18" charset="0"/>
              </a:rPr>
              <a:t>It helps keep track of items in stock. The system makes it easier to manage inventory. It saves time by automating tasks. It's accessible from anywhere with the internet. The project reduces errors and improves accuracy. Overall, it's a helpful tool for businesses to handle their inventory efficiently.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7788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C9D44C6-6850-BD60-5D66-40212A3E3CE9}"/>
              </a:ext>
            </a:extLst>
          </p:cNvPr>
          <p:cNvPicPr>
            <a:picLocks noGrp="1" noChangeAspect="1"/>
          </p:cNvPicPr>
          <p:nvPr>
            <p:ph idx="1"/>
          </p:nvPr>
        </p:nvPicPr>
        <p:blipFill>
          <a:blip r:embed="rId2"/>
          <a:stretch>
            <a:fillRect/>
          </a:stretch>
        </p:blipFill>
        <p:spPr>
          <a:xfrm>
            <a:off x="685800" y="2286000"/>
            <a:ext cx="8229600" cy="4249271"/>
          </a:xfrm>
          <a:prstGeom prst="rect">
            <a:avLst/>
          </a:prstGeom>
        </p:spPr>
      </p:pic>
    </p:spTree>
    <p:extLst>
      <p:ext uri="{BB962C8B-B14F-4D97-AF65-F5344CB8AC3E}">
        <p14:creationId xmlns:p14="http://schemas.microsoft.com/office/powerpoint/2010/main" val="1353236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a:xfrm>
            <a:off x="457200" y="2362200"/>
            <a:ext cx="8229599" cy="3657600"/>
          </a:xfrm>
        </p:spPr>
        <p:txBody>
          <a:bodyPr>
            <a:normAutofit/>
          </a:bodyPr>
          <a:lstStyle/>
          <a:p>
            <a:pPr marL="0" indent="0" algn="just">
              <a:buNone/>
            </a:pPr>
            <a:r>
              <a:rPr lang="en-US" sz="1900" dirty="0">
                <a:latin typeface="Times New Roman" panose="02020603050405020304" pitchFamily="18" charset="0"/>
                <a:cs typeface="Times New Roman" panose="02020603050405020304" pitchFamily="18" charset="0"/>
              </a:rPr>
              <a:t>Products are considered as the business resources for the organization. This includes managing the product with an appropriate way to review at any time as per the requirement. Therefore it is important to have a computer-based IMS that can generate reports, maintain the balance of the stock, details about the purchases and sales in the organization these applications are only used by large organizations so we came up with an application that can be used by the small company for the management of their stock. After analyzing the other inventory management system we decided to include some of the common and key features that should be included in every inventory management system. So we decided to include those things that help small organizations.</a:t>
            </a:r>
          </a:p>
          <a:p>
            <a:pPr algn="just"/>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Existing System</a:t>
            </a:r>
          </a:p>
        </p:txBody>
      </p:sp>
      <p:sp>
        <p:nvSpPr>
          <p:cNvPr id="2" name="Content Placeholder 1"/>
          <p:cNvSpPr>
            <a:spLocks noGrp="1"/>
          </p:cNvSpPr>
          <p:nvPr>
            <p:ph idx="1"/>
          </p:nvPr>
        </p:nvSpPr>
        <p:spPr>
          <a:xfrm>
            <a:off x="533400" y="2489201"/>
            <a:ext cx="8000999" cy="3530599"/>
          </a:xfrm>
        </p:spPr>
        <p:txBody>
          <a:bodyPr>
            <a:normAutofit/>
          </a:bodyPr>
          <a:lstStyle/>
          <a:p>
            <a:pPr lvl="0" algn="just"/>
            <a:r>
              <a:rPr lang="en-US" dirty="0">
                <a:latin typeface="Times New Roman" panose="02020603050405020304" pitchFamily="18" charset="0"/>
                <a:cs typeface="Times New Roman" panose="02020603050405020304" pitchFamily="18" charset="0"/>
              </a:rPr>
              <a:t>In the present non-computerized system all jobs are performed manually. All Customer details are written and stored in paper format in a file.</a:t>
            </a:r>
          </a:p>
          <a:p>
            <a:pPr lvl="0" algn="just"/>
            <a:r>
              <a:rPr lang="en-US" dirty="0">
                <a:latin typeface="Times New Roman" panose="02020603050405020304" pitchFamily="18" charset="0"/>
                <a:cs typeface="Times New Roman" panose="02020603050405020304" pitchFamily="18" charset="0"/>
              </a:rPr>
              <a:t>Prop maintains separate files for each new information. So managing them is very complex and has become an impossible task to be performed manually systematic way.</a:t>
            </a:r>
          </a:p>
          <a:p>
            <a:pPr lvl="0" algn="just"/>
            <a:r>
              <a:rPr lang="en-US" dirty="0">
                <a:latin typeface="Times New Roman" panose="02020603050405020304" pitchFamily="18" charset="0"/>
                <a:cs typeface="Times New Roman" panose="02020603050405020304" pitchFamily="18" charset="0"/>
              </a:rPr>
              <a:t>As the job is done manually, it has its limitations and lots of paperwork.</a:t>
            </a:r>
          </a:p>
          <a:p>
            <a:pPr marL="0" indent="0" algn="just">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1" algn="l" rtl="0">
              <a:spcBef>
                <a:spcPct val="0"/>
              </a:spcBef>
            </a:pPr>
            <a:r>
              <a:rPr lang="en-US" sz="2800" b="1" dirty="0">
                <a:solidFill>
                  <a:schemeClr val="bg2"/>
                </a:solidFill>
              </a:rPr>
              <a:t>Limitation of Existing System</a:t>
            </a:r>
          </a:p>
        </p:txBody>
      </p:sp>
      <p:sp>
        <p:nvSpPr>
          <p:cNvPr id="2" name="Content Placeholder 1"/>
          <p:cNvSpPr>
            <a:spLocks noGrp="1"/>
          </p:cNvSpPr>
          <p:nvPr>
            <p:ph idx="1"/>
          </p:nvPr>
        </p:nvSpPr>
        <p:spPr>
          <a:xfrm>
            <a:off x="304800" y="2514600"/>
            <a:ext cx="8001001" cy="3505200"/>
          </a:xfrm>
        </p:spPr>
        <p:txBody>
          <a:bodyPr>
            <a:normAutofit/>
          </a:bodyPr>
          <a:lstStyle/>
          <a:p>
            <a:pPr lvl="1" algn="just"/>
            <a:r>
              <a:rPr lang="en-US" sz="1900" dirty="0">
                <a:latin typeface="Times New Roman" panose="02020603050405020304" pitchFamily="18" charset="0"/>
                <a:cs typeface="Times New Roman" panose="02020603050405020304" pitchFamily="18" charset="0"/>
              </a:rPr>
              <a:t>In present system each and every record is maintained in files, so there will be lot of redundancy in maintaining ‘Customer and Volunteer records. </a:t>
            </a:r>
          </a:p>
          <a:p>
            <a:pPr lvl="1" algn="just"/>
            <a:r>
              <a:rPr lang="en-US" sz="1900" dirty="0">
                <a:latin typeface="Times New Roman" panose="02020603050405020304" pitchFamily="18" charset="0"/>
                <a:cs typeface="Times New Roman" panose="02020603050405020304" pitchFamily="18" charset="0"/>
              </a:rPr>
              <a:t>Also there is no security as all records are maintained in files.</a:t>
            </a:r>
          </a:p>
          <a:p>
            <a:pPr lvl="1" algn="just"/>
            <a:r>
              <a:rPr lang="en-US" sz="1900" dirty="0">
                <a:latin typeface="Times New Roman" panose="02020603050405020304" pitchFamily="18" charset="0"/>
                <a:cs typeface="Times New Roman" panose="02020603050405020304" pitchFamily="18" charset="0"/>
              </a:rPr>
              <a:t>Modification of one record causes changes to other records related to that record, so work becomes very critical, there are chances of data loss</a:t>
            </a:r>
          </a:p>
          <a:p>
            <a:pPr algn="just"/>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Proposed System</a:t>
            </a:r>
          </a:p>
        </p:txBody>
      </p:sp>
      <p:sp>
        <p:nvSpPr>
          <p:cNvPr id="2" name="Content Placeholder 1"/>
          <p:cNvSpPr>
            <a:spLocks noGrp="1"/>
          </p:cNvSpPr>
          <p:nvPr>
            <p:ph idx="1"/>
          </p:nvPr>
        </p:nvSpPr>
        <p:spPr>
          <a:xfrm>
            <a:off x="609600" y="2514600"/>
            <a:ext cx="8001000" cy="3530599"/>
          </a:xfrm>
        </p:spPr>
        <p:txBody>
          <a:bodyPr>
            <a:normAutofit/>
          </a:bodyPr>
          <a:lstStyle/>
          <a:p>
            <a:pPr lvl="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proposed system is computerized and has been developed using advance language therefore it gives more facilities than the present system. </a:t>
            </a:r>
          </a:p>
          <a:p>
            <a:pPr lvl="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provides quick access to any data.</a:t>
            </a:r>
          </a:p>
          <a:p>
            <a:pPr lvl="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Features of the project include aspects such as making my software user-friendly i.e. to make it so easy to use that the user will not dream of switching back to the original System.</a:t>
            </a:r>
          </a:p>
          <a:p>
            <a:pPr marL="0" indent="0" algn="just">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lvl="1" algn="l" rtl="0">
              <a:spcBef>
                <a:spcPct val="0"/>
              </a:spcBef>
            </a:pPr>
            <a:r>
              <a:rPr lang="en-US" sz="3600" b="1" dirty="0">
                <a:solidFill>
                  <a:schemeClr val="bg2"/>
                </a:solidFill>
              </a:rPr>
              <a:t>Advantages of Proposed System</a:t>
            </a:r>
          </a:p>
        </p:txBody>
      </p:sp>
      <p:sp>
        <p:nvSpPr>
          <p:cNvPr id="2" name="Content Placeholder 1"/>
          <p:cNvSpPr>
            <a:spLocks noGrp="1"/>
          </p:cNvSpPr>
          <p:nvPr>
            <p:ph idx="1"/>
          </p:nvPr>
        </p:nvSpPr>
        <p:spPr/>
        <p:txBody>
          <a:bodyPr>
            <a:normAutofit/>
          </a:bodyPr>
          <a:lstStyle/>
          <a:p>
            <a:pPr lvl="0"/>
            <a:r>
              <a:rPr lang="en-US" dirty="0">
                <a:latin typeface="Times New Roman" panose="02020603050405020304" pitchFamily="18" charset="0"/>
                <a:cs typeface="Times New Roman" panose="02020603050405020304" pitchFamily="18" charset="0"/>
              </a:rPr>
              <a:t>The system is platform independent as it is developed in PYTHON with DJANGO Web Application.</a:t>
            </a:r>
          </a:p>
          <a:p>
            <a:pPr lvl="0"/>
            <a:r>
              <a:rPr lang="en-US" dirty="0">
                <a:latin typeface="Times New Roman" panose="02020603050405020304" pitchFamily="18" charset="0"/>
                <a:cs typeface="Times New Roman" panose="02020603050405020304" pitchFamily="18" charset="0"/>
              </a:rPr>
              <a:t>It facilitates quick processing of data.</a:t>
            </a:r>
          </a:p>
          <a:p>
            <a:pPr lvl="0"/>
            <a:r>
              <a:rPr lang="en-US" dirty="0">
                <a:latin typeface="Times New Roman" panose="02020603050405020304" pitchFamily="18" charset="0"/>
                <a:cs typeface="Times New Roman" panose="02020603050405020304" pitchFamily="18" charset="0"/>
              </a:rPr>
              <a:t>Data present in database is highly secured. </a:t>
            </a:r>
          </a:p>
          <a:p>
            <a:pPr lvl="0"/>
            <a:r>
              <a:rPr lang="en-US" dirty="0">
                <a:latin typeface="Times New Roman" panose="02020603050405020304" pitchFamily="18" charset="0"/>
                <a:cs typeface="Times New Roman" panose="02020603050405020304" pitchFamily="18" charset="0"/>
              </a:rPr>
              <a:t>Searching of data is done very easily &amp; more efficiently.</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u="sng" dirty="0"/>
              <a:t>HARDWARE REQUIREMENTS:</a:t>
            </a:r>
            <a:br>
              <a:rPr lang="en-US" dirty="0"/>
            </a:br>
            <a:endParaRPr lang="en-US" dirty="0"/>
          </a:p>
        </p:txBody>
      </p:sp>
      <p:sp>
        <p:nvSpPr>
          <p:cNvPr id="2" name="Content Placeholder 1"/>
          <p:cNvSpPr>
            <a:spLocks noGrp="1"/>
          </p:cNvSpPr>
          <p:nvPr>
            <p:ph idx="1"/>
          </p:nvPr>
        </p:nvSpPr>
        <p:spPr/>
        <p:txBody>
          <a:bodyPr/>
          <a:lstStyle/>
          <a:p>
            <a:pPr lvl="0"/>
            <a:r>
              <a:rPr lang="en-GB" b="1" dirty="0"/>
              <a:t>System			 :  </a:t>
            </a:r>
            <a:r>
              <a:rPr lang="en-GB" dirty="0"/>
              <a:t>I3.</a:t>
            </a:r>
            <a:endParaRPr lang="en-US" dirty="0"/>
          </a:p>
          <a:p>
            <a:pPr lvl="0"/>
            <a:r>
              <a:rPr lang="en-GB" b="1" dirty="0"/>
              <a:t>Hard Disk	        :  </a:t>
            </a:r>
            <a:r>
              <a:rPr lang="en-GB" dirty="0"/>
              <a:t>40 GB.</a:t>
            </a:r>
            <a:endParaRPr lang="en-US" dirty="0"/>
          </a:p>
          <a:p>
            <a:pPr lvl="0"/>
            <a:r>
              <a:rPr lang="en-GB" b="1" dirty="0"/>
              <a:t>Ram		                :  </a:t>
            </a:r>
            <a:r>
              <a:rPr lang="en-GB" dirty="0"/>
              <a:t>4 GB.</a:t>
            </a:r>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SOFTWARE REQUIREMENTS:</a:t>
            </a:r>
          </a:p>
        </p:txBody>
      </p:sp>
      <p:sp>
        <p:nvSpPr>
          <p:cNvPr id="2" name="Content Placeholder 1"/>
          <p:cNvSpPr>
            <a:spLocks noGrp="1"/>
          </p:cNvSpPr>
          <p:nvPr>
            <p:ph idx="1"/>
          </p:nvPr>
        </p:nvSpPr>
        <p:spPr/>
        <p:txBody>
          <a:bodyPr/>
          <a:lstStyle/>
          <a:p>
            <a:pPr lvl="0"/>
            <a:r>
              <a:rPr lang="en-US" b="1" dirty="0"/>
              <a:t>Operating system 	:   </a:t>
            </a:r>
            <a:r>
              <a:rPr lang="en-US" dirty="0"/>
              <a:t>Windows 8.</a:t>
            </a:r>
          </a:p>
          <a:p>
            <a:pPr lvl="0"/>
            <a:r>
              <a:rPr lang="en-US" b="1" dirty="0"/>
              <a:t>Coding Language	:   </a:t>
            </a:r>
            <a:r>
              <a:rPr lang="en-US" dirty="0"/>
              <a:t>Python.</a:t>
            </a:r>
          </a:p>
          <a:p>
            <a:pPr lvl="0"/>
            <a:r>
              <a:rPr lang="en-US" b="1" dirty="0"/>
              <a:t>Framework      </a:t>
            </a:r>
            <a:r>
              <a:rPr lang="en-US" dirty="0"/>
              <a:t>             :  Django</a:t>
            </a:r>
          </a:p>
          <a:p>
            <a:pPr lvl="0"/>
            <a:r>
              <a:rPr lang="en-US" b="1" dirty="0"/>
              <a:t>Front-End			:   </a:t>
            </a:r>
            <a:r>
              <a:rPr lang="en-US" dirty="0"/>
              <a:t>HTML, CSS,JAVASCRIPT.</a:t>
            </a:r>
          </a:p>
          <a:p>
            <a:pPr lvl="0"/>
            <a:r>
              <a:rPr lang="en-US" b="1" dirty="0"/>
              <a:t>Data Base			:   </a:t>
            </a:r>
            <a:r>
              <a:rPr lang="en-US" dirty="0"/>
              <a:t>My SQL.</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2AC30-F307-D435-D6D7-3C8645B354F2}"/>
              </a:ext>
            </a:extLst>
          </p:cNvPr>
          <p:cNvSpPr>
            <a:spLocks noGrp="1"/>
          </p:cNvSpPr>
          <p:nvPr>
            <p:ph type="title"/>
          </p:nvPr>
        </p:nvSpPr>
        <p:spPr/>
        <p:txBody>
          <a:bodyPr/>
          <a:lstStyle/>
          <a:p>
            <a:r>
              <a:rPr lang="en-US" dirty="0"/>
              <a:t>SYSTEM ARCHITECTURE</a:t>
            </a:r>
            <a:endParaRPr lang="en-IN" dirty="0"/>
          </a:p>
        </p:txBody>
      </p:sp>
      <p:pic>
        <p:nvPicPr>
          <p:cNvPr id="4" name="image2.jpeg">
            <a:extLst>
              <a:ext uri="{FF2B5EF4-FFF2-40B4-BE49-F238E27FC236}">
                <a16:creationId xmlns:a16="http://schemas.microsoft.com/office/drawing/2014/main" id="{017E0556-6B8A-08F1-7C0A-7CC856BBA6D8}"/>
              </a:ext>
            </a:extLst>
          </p:cNvPr>
          <p:cNvPicPr>
            <a:picLocks noGrp="1" noChangeAspect="1"/>
          </p:cNvPicPr>
          <p:nvPr>
            <p:ph idx="1"/>
          </p:nvPr>
        </p:nvPicPr>
        <p:blipFill rotWithShape="1">
          <a:blip r:embed="rId2" cstate="print"/>
          <a:srcRect l="1613" t="15085" r="8288" b="6426"/>
          <a:stretch/>
        </p:blipFill>
        <p:spPr>
          <a:xfrm>
            <a:off x="533401" y="2438400"/>
            <a:ext cx="8305800" cy="3886200"/>
          </a:xfrm>
          <a:prstGeom prst="rect">
            <a:avLst/>
          </a:prstGeom>
        </p:spPr>
      </p:pic>
    </p:spTree>
    <p:extLst>
      <p:ext uri="{BB962C8B-B14F-4D97-AF65-F5344CB8AC3E}">
        <p14:creationId xmlns:p14="http://schemas.microsoft.com/office/powerpoint/2010/main" val="39786318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237</TotalTime>
  <Words>848</Words>
  <Application>Microsoft Office PowerPoint</Application>
  <PresentationFormat>On-screen Show (4:3)</PresentationFormat>
  <Paragraphs>83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Algerian</vt:lpstr>
      <vt:lpstr>Century Gothic</vt:lpstr>
      <vt:lpstr>Times New Roman</vt:lpstr>
      <vt:lpstr>Wingdings</vt:lpstr>
      <vt:lpstr>Wingdings 3</vt:lpstr>
      <vt:lpstr>Ion Boardroom</vt:lpstr>
      <vt:lpstr>Online Inventory Management System</vt:lpstr>
      <vt:lpstr>ABSTRACT:</vt:lpstr>
      <vt:lpstr>Existing System</vt:lpstr>
      <vt:lpstr>Limitation of Existing System</vt:lpstr>
      <vt:lpstr>The Proposed System</vt:lpstr>
      <vt:lpstr>Advantages of Proposed System</vt:lpstr>
      <vt:lpstr>HARDWARE REQUIREMENTS: </vt:lpstr>
      <vt:lpstr>SOFTWARE REQUIREMENTS:</vt:lpstr>
      <vt:lpstr>SYSTEM ARCHITECTURE</vt:lpstr>
      <vt:lpstr>UML DIAGRAMS :  1) USE CASE DIAGRAM:</vt:lpstr>
      <vt:lpstr>SEQUANCE DIAGRAM :</vt:lpstr>
      <vt:lpstr>ACTIVITY DIAGRAM:</vt:lpstr>
      <vt:lpstr>MODULES :</vt:lpstr>
      <vt:lpstr>IMPLEMENTATION :</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Inventory Management System</dc:title>
  <dc:creator>VIJAY KUMAR CHENNURI</dc:creator>
  <cp:lastModifiedBy>VIJAY KUMAR CHENNURI</cp:lastModifiedBy>
  <cp:revision>20</cp:revision>
  <dcterms:created xsi:type="dcterms:W3CDTF">2006-08-16T00:00:00Z</dcterms:created>
  <dcterms:modified xsi:type="dcterms:W3CDTF">2024-03-19T02:17:17Z</dcterms:modified>
</cp:coreProperties>
</file>