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79" r:id="rId11"/>
    <p:sldId id="278" r:id="rId12"/>
    <p:sldId id="276" r:id="rId13"/>
    <p:sldId id="268" r:id="rId14"/>
    <p:sldId id="280" r:id="rId15"/>
    <p:sldId id="277" r:id="rId16"/>
    <p:sldId id="269" r:id="rId17"/>
    <p:sldId id="270" r:id="rId18"/>
    <p:sldId id="272" r:id="rId19"/>
    <p:sldId id="273" r:id="rId20"/>
    <p:sldId id="281" r:id="rId21"/>
    <p:sldId id="282" r:id="rId22"/>
    <p:sldId id="283" r:id="rId23"/>
    <p:sldId id="284" r:id="rId24"/>
    <p:sldId id="271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D22"/>
    <a:srgbClr val="5A2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0" autoAdjust="0"/>
    <p:restoredTop sz="67289" autoAdjust="0"/>
  </p:normalViewPr>
  <p:slideViewPr>
    <p:cSldViewPr snapToGrid="0">
      <p:cViewPr varScale="1">
        <p:scale>
          <a:sx n="58" d="100"/>
          <a:sy n="58" d="100"/>
        </p:scale>
        <p:origin x="13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120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Evaluating 120 Queries</c:v>
                </c:pt>
              </c:strCache>
            </c:strRef>
          </c:tx>
          <c:spPr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9B1-4156-BC8A-9C5A1720D0AE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B1-4156-BC8A-9C5A1720D0AE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9B1-4156-BC8A-9C5A1720D0AE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9B1-4156-BC8A-9C5A1720D0AE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9B1-4156-BC8A-9C5A1720D0AE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9B1-4156-BC8A-9C5A1720D0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Parser Error</c:v>
                </c:pt>
                <c:pt idx="1">
                  <c:v>Syntax Error</c:v>
                </c:pt>
                <c:pt idx="2">
                  <c:v>True Positive</c:v>
                </c:pt>
                <c:pt idx="3">
                  <c:v>True Negative</c:v>
                </c:pt>
                <c:pt idx="4">
                  <c:v>False Negative</c:v>
                </c:pt>
                <c:pt idx="5">
                  <c:v>False Positive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</c:v>
                </c:pt>
                <c:pt idx="2">
                  <c:v>62</c:v>
                </c:pt>
                <c:pt idx="3">
                  <c:v>21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D-4F5F-AC0C-4E15FD0D1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C9F0A-6C92-4F2D-91CD-5C393E088ED1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C5AC2-6E81-4459-907F-93D555EBB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3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4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9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6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76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5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17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Front-end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Webpage for student access to assignment questions, run SQL queries, view feedback and submit for grading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Persistent data storage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MySQL and Postgres databases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SQL query will be executed, and output will be returned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Assignment file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A Java Script Object Notation (JSON) containing assignment questions, answers, due date and tables for assignment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Submission file	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JSON file that saves student query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Query Parser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Converts the SQL query into standard form in JSON type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Web server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Facilitates interaction and data transfer with all the components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6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Web server - Node.js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Database – PostgreSQL, MySQL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JSON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Frontend – HTML, CSS, Bootstrap, JavaScript, JQuery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Converts the statements into a standard form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Let’s have a meeting tomorrow at 7:00 pm BST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{to: Carlos, event: meeting, time:7:00 pm, day: tomorrow}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{to: Bob, event: meeting, time:16:00 UTC, day: 2018/05/13}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{attendees: [‘Bob’, ’Alice’], event: meeting, time: 1526194800000}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How about we review of project 13th April right after noon break?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{to: Carlos, event: review, time: after noon break, day:13</a:t>
            </a:r>
            <a:r>
              <a:rPr lang="en-US" altLang="ja-JP" b="0" i="0" u="none" strike="noStrike" baseline="30000" dirty="0">
                <a:latin typeface="Times New Roman" panose="02020603050405020304" pitchFamily="18" charset="0"/>
              </a:rPr>
              <a:t>th</a:t>
            </a:r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 April}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{to: Alice, event: meeting, time: 16:00 UTC, day:2018/05/13}</a:t>
            </a:r>
          </a:p>
          <a:p>
            <a:pPr marR="0" lvl="2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{attendees: [‘Bob’, ’Alice’], event: meeting, time: 1526194800000}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Parser output is used for evaluation and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9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1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C5AC2-6E81-4459-907F-93D555EBBEA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0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CE2E-0A03-4A25-BA0C-2D51405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4937-60CC-4775-8A44-4EFDD0C8A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C373-4235-41AE-9A06-8425E17A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832D-9134-4AB5-B59F-2CC25759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FAF4-A547-404C-A032-E4A896EB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7947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0877"/>
            <a:ext cx="10972800" cy="42466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6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78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782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755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EC1B-517E-4AA9-B38F-ABE9A6B1944A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5DB-C54A-40AA-8052-49A40EA943B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1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hyperlink" Target="http://localhost:3546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marcogermani.it/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21" Type="http://schemas.openxmlformats.org/officeDocument/2006/relationships/hyperlink" Target="https://commons.wikimedia.org/wiki/File:Npm-logo.svg" TargetMode="External"/><Relationship Id="rId7" Type="http://schemas.openxmlformats.org/officeDocument/2006/relationships/hyperlink" Target="http://www.unixmen.com/introduction-mysql-database/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ja.wikibooks.org/wiki/JavaScript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https://pl.wikipedia.org/wiki/Plik:HTML5_logo_and_wordmark.svg" TargetMode="External"/><Relationship Id="rId5" Type="http://schemas.openxmlformats.org/officeDocument/2006/relationships/hyperlink" Target="https://www.carnaghan.com/2016/08/using-postgresql-scotchbox-vagrant-lamp-stack/" TargetMode="External"/><Relationship Id="rId15" Type="http://schemas.openxmlformats.org/officeDocument/2006/relationships/hyperlink" Target="https://pkp.sfu.ca/2016/09/02/bootstrap-theme-for-ojs-3/" TargetMode="External"/><Relationship Id="rId23" Type="http://schemas.openxmlformats.org/officeDocument/2006/relationships/hyperlink" Target="https://www.wikidata.org/wiki/Q16878131" TargetMode="External"/><Relationship Id="rId10" Type="http://schemas.openxmlformats.org/officeDocument/2006/relationships/image" Target="../media/image8.png"/><Relationship Id="rId19" Type="http://schemas.openxmlformats.org/officeDocument/2006/relationships/hyperlink" Target="http://www.iblognet.com/12-best-jquery-slider-tutorials.html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netrunning.blogspot.com/2014_09_01_archive.html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C80DB7-F35E-460B-8F5F-0AB4355C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046209"/>
            <a:ext cx="10363200" cy="1470025"/>
          </a:xfrm>
        </p:spPr>
        <p:txBody>
          <a:bodyPr>
            <a:normAutofit/>
          </a:bodyPr>
          <a:lstStyle/>
          <a:p>
            <a:pPr marR="0" rtl="0"/>
            <a:r>
              <a:rPr lang="en-US" altLang="ja-JP" b="1" i="0" u="none" strike="noStrike" kern="1400" baseline="0" dirty="0">
                <a:latin typeface="Times New Roman" panose="02020603050405020304" pitchFamily="18" charset="0"/>
              </a:rPr>
              <a:t>Towards Automatic Grading of SQL 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5A270-F19F-49EE-A77A-5A808D252D26}"/>
              </a:ext>
            </a:extLst>
          </p:cNvPr>
          <p:cNvSpPr txBox="1"/>
          <p:nvPr/>
        </p:nvSpPr>
        <p:spPr>
          <a:xfrm>
            <a:off x="3959289" y="2813700"/>
            <a:ext cx="427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Kumar Venkatamuniyappa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2FFFD-8385-405D-A35D-980EF121A150}"/>
              </a:ext>
            </a:extLst>
          </p:cNvPr>
          <p:cNvSpPr txBox="1"/>
          <p:nvPr/>
        </p:nvSpPr>
        <p:spPr>
          <a:xfrm>
            <a:off x="9306353" y="3832603"/>
            <a:ext cx="2677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Professor: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Doina Caragea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Members: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Torben Amtoft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Daniel Andresen</a:t>
            </a:r>
          </a:p>
        </p:txBody>
      </p:sp>
    </p:spTree>
    <p:extLst>
      <p:ext uri="{BB962C8B-B14F-4D97-AF65-F5344CB8AC3E}">
        <p14:creationId xmlns:p14="http://schemas.microsoft.com/office/powerpoint/2010/main" val="213320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A47B-A50B-42DB-BFE0-EE1999EA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Identifying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</a:rPr>
              <a:t>SQL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</a:rPr>
              <a:t>clauses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92FB10-CABE-4DB6-9CB0-0E87F634F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72899"/>
              </p:ext>
            </p:extLst>
          </p:nvPr>
        </p:nvGraphicFramePr>
        <p:xfrm>
          <a:off x="609600" y="1741488"/>
          <a:ext cx="10972800" cy="3337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4579860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71550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9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]*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2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\s+(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)\s+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8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9A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z_.$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\s*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.*\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7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([\w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$.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]+)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s*[\w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$.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]+\s*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s*)*\s*([\w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$.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]+){</a:t>
                      </a:r>
                      <a:r>
                        <a:rPr lang="en-US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}\s*\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0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\s.*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\s.*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\s.*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5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\s+(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having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)\s+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Having 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B92B-0E13-462A-9F85-53A4ABDF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JSON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</a:rPr>
              <a:t>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B51EAF-FC30-4C86-8A3C-15CA6FAF4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65976"/>
              </p:ext>
            </p:extLst>
          </p:nvPr>
        </p:nvGraphicFramePr>
        <p:xfrm>
          <a:off x="609600" y="1741488"/>
          <a:ext cx="10972800" cy="4150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97768">
                  <a:extLst>
                    <a:ext uri="{9D8B030D-6E8A-4147-A177-3AD203B41FA5}">
                      <a16:colId xmlns:a16="http://schemas.microsoft.com/office/drawing/2014/main" val="2190298139"/>
                    </a:ext>
                  </a:extLst>
                </a:gridCol>
                <a:gridCol w="8775032">
                  <a:extLst>
                    <a:ext uri="{9D8B030D-6E8A-4147-A177-3AD203B41FA5}">
                      <a16:colId xmlns:a16="http://schemas.microsoft.com/office/drawing/2014/main" val="239874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Clause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&lt;type&gt;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&lt;value&gt;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9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‘column_ref’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&lt;table_name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&lt;column_name&gt;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2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&lt;db_name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&lt;table_name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&lt;alias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7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‘select’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distinct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&lt;expression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&lt;expression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&lt;binary_expressions&gt;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&lt;expressions&gt;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orderby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&lt;expressions&gt;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limit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&lt;start_limit&gt;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&lt;end_limit&gt;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]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params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&lt;params_list&gt;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‘expr_func’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&lt;function_name&gt;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&lt;args_list&gt;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‘inner_query’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&lt;json_query_expression&gt;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6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having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&lt;binary_expressions&gt;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‘case_expression’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&lt;value&gt;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cond_result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&lt;sub_expressions&gt; </a:t>
                      </a: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173D2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&lt;value&gt;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34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6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43AC5-A97C-4FDA-856D-04A0F052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Pre-parsing step -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91DC09-768A-4140-AD87-08353140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sz="3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preParseQuery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Map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{}}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replaceAllString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replaceNotNull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removeExtraSpaces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replaceFunctions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buildCaseJSON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reduceSubQuery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nodeSQLParser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parse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query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having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buildHavingJSON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query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having</a:t>
            </a:r>
          </a:p>
          <a:p>
            <a:pPr marL="857250" lvl="2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3C1-28AF-4E9C-B376-ECA3A8B9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Pre-parsing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3BD0-13A2-4EC0-87B5-4B4AA1F9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'select’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distinct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columns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expr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'column_ref’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'title’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},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as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altLang="ja-JP" sz="33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	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expr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'rep_string_5’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as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'output'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from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db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'albums'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as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'binary_expr’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operator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'IS’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	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left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: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'released'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	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'rep_string_3'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 } }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groupby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'title’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'released'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orderby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Limit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altLang="ja-JP" sz="33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params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[]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having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'binary_expr’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operator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'=‘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	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left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altLang="ja-JP" sz="3300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rgbClr val="FF0000"/>
                </a:solidFill>
                <a:latin typeface="Times New Roman" panose="02020603050405020304" pitchFamily="18" charset="0"/>
              </a:rPr>
              <a:t>'released'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	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: </a:t>
            </a:r>
            <a:r>
              <a:rPr lang="en-US" altLang="ja-JP" sz="3300" dirty="0">
                <a:solidFill>
                  <a:srgbClr val="FF0000"/>
                </a:solidFill>
                <a:latin typeface="Times New Roman" panose="02020603050405020304" pitchFamily="18" charset="0"/>
              </a:rPr>
              <a:t>'number'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value</a:t>
            </a:r>
            <a:r>
              <a:rPr lang="en-US" altLang="ja-JP" sz="3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sz="3300" dirty="0">
                <a:solidFill>
                  <a:srgbClr val="FF0000"/>
                </a:solidFill>
                <a:latin typeface="Times New Roman" panose="02020603050405020304" pitchFamily="18" charset="0"/>
              </a:rPr>
              <a:t>1988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 } } </a:t>
            </a:r>
          </a:p>
          <a:p>
            <a:pPr marL="0" lvl="0" indent="0">
              <a:buNone/>
            </a:pP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endParaRPr lang="en-US" altLang="ja-JP" b="0" i="0" u="none" strike="noStrike" baseline="0" dirty="0">
              <a:solidFill>
                <a:srgbClr val="5A2B8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39C9-6BF5-4E49-87B7-030A260C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Pre-parsing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EB88-B838-4668-BA40-E19D2C79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'rep_string_0'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'string'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'\'released\''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'rep_string_1'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'string'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'\'before\''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'rep_string_2'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'string'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'\'same\''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'rep_string_3'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'not null'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'not null'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'rep_string_4'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'expr_func'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'column_ref'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'rep_string_0'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'rep_string_5'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'case_expr’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'column_ref'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'rep_string_4'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cond_result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'number'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'1987’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'column_ref'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'rep_string_1'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'number'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'1988’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'column_ref’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'rep_string_2'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</a:p>
          <a:p>
            <a:pPr marL="0" indent="0">
              <a:buNone/>
            </a:pPr>
            <a:r>
              <a:rPr lang="en-US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1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1715-A9C9-4367-87DA-3FBA9D91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Post-parsing step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5297-CF3A-4F2E-9897-D3D708FC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postParseQuery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"column_ref"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postParseQuery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"binary_expr"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postParseQuery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postParseQuery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"expr_list"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postParseQuery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5A2B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33278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A35-7724-4397-BEED-E0AF2A1B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Post-parsing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C4FD-8915-496B-8FAF-402C677F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40877"/>
            <a:ext cx="10972800" cy="42466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'select’</a:t>
            </a:r>
            <a:r>
              <a:rPr lang="en-US" altLang="ja-JP" sz="1500" dirty="0">
                <a:latin typeface="Times New Roman" panose="02020603050405020304" pitchFamily="18" charset="0"/>
              </a:rPr>
              <a:t>,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distinct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columns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expr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'title’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as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	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expr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 {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'case_expr</a:t>
            </a:r>
            <a:r>
              <a:rPr lang="en-US" altLang="ja-JP" sz="1500" dirty="0">
                <a:latin typeface="Times New Roman" panose="02020603050405020304" pitchFamily="18" charset="0"/>
              </a:rPr>
              <a:t>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value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US" altLang="ja-JP" sz="1500" dirty="0">
                <a:solidFill>
                  <a:srgbClr val="173D22"/>
                </a:solidFill>
                <a:latin typeface="Times New Roman" panose="02020603050405020304" pitchFamily="18" charset="0"/>
              </a:rPr>
              <a:t>Object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as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'output'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],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from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db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'albums'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as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'binary_expr</a:t>
            </a:r>
            <a:r>
              <a:rPr lang="en-US" altLang="ja-JP" sz="1500" dirty="0">
                <a:latin typeface="Times New Roman" panose="02020603050405020304" pitchFamily="18" charset="0"/>
              </a:rPr>
              <a:t>’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operator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'IS’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left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'released</a:t>
            </a:r>
            <a:r>
              <a:rPr lang="en-US" altLang="ja-JP" sz="1500" dirty="0">
                <a:latin typeface="Times New Roman" panose="02020603050405020304" pitchFamily="18" charset="0"/>
              </a:rPr>
              <a:t>'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'not null</a:t>
            </a:r>
            <a:r>
              <a:rPr lang="en-US" altLang="ja-JP" sz="1500" dirty="0">
                <a:latin typeface="Times New Roman" panose="02020603050405020304" pitchFamily="18" charset="0"/>
              </a:rPr>
              <a:t>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value</a:t>
            </a:r>
            <a:r>
              <a:rPr lang="en-US" altLang="ja-JP" sz="1500" dirty="0">
                <a:latin typeface="Times New Roman" panose="02020603050405020304" pitchFamily="18" charset="0"/>
              </a:rPr>
              <a:t>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'not null</a:t>
            </a:r>
            <a:r>
              <a:rPr lang="en-US" altLang="ja-JP" sz="1500" dirty="0">
                <a:latin typeface="Times New Roman" panose="02020603050405020304" pitchFamily="18" charset="0"/>
              </a:rPr>
              <a:t>'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 }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groupby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 'column_ref'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'title’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1500" dirty="0">
                <a:latin typeface="Times New Roman" panose="02020603050405020304" pitchFamily="18" charset="0"/>
              </a:rPr>
              <a:t>,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1500" dirty="0">
                <a:latin typeface="Times New Roman" panose="02020603050405020304" pitchFamily="18" charset="0"/>
              </a:rPr>
              <a:t>,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'released'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orderby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limit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params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[]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having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'binary_expr’</a:t>
            </a:r>
            <a:r>
              <a:rPr lang="en-US" altLang="ja-JP" sz="1500" dirty="0">
                <a:latin typeface="Times New Roman" panose="02020603050405020304" pitchFamily="18" charset="0"/>
              </a:rPr>
              <a:t>,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operator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'=‘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left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'column_ref'</a:t>
            </a:r>
            <a:r>
              <a:rPr lang="en-US" altLang="ja-JP" sz="1500" dirty="0">
                <a:latin typeface="Times New Roman" panose="02020603050405020304" pitchFamily="18" charset="0"/>
              </a:rPr>
              <a:t>,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table</a:t>
            </a:r>
            <a:r>
              <a:rPr lang="en-US" altLang="ja-JP" sz="1500" dirty="0">
                <a:latin typeface="Times New Roman" panose="02020603050405020304" pitchFamily="18" charset="0"/>
              </a:rPr>
              <a:t>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''</a:t>
            </a:r>
            <a:r>
              <a:rPr lang="en-US" altLang="ja-JP" sz="1500" dirty="0">
                <a:latin typeface="Times New Roman" panose="02020603050405020304" pitchFamily="18" charset="0"/>
              </a:rPr>
              <a:t>,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'released'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r>
              <a:rPr lang="en-US" altLang="ja-JP" sz="1500" dirty="0">
                <a:latin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en-US" altLang="ja-JP" sz="1500" dirty="0">
                <a:latin typeface="Times New Roman" panose="02020603050405020304" pitchFamily="18" charset="0"/>
              </a:rPr>
              <a:t>		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{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'number</a:t>
            </a:r>
            <a:r>
              <a:rPr lang="en-US" altLang="ja-JP" sz="1500" dirty="0">
                <a:latin typeface="Times New Roman" panose="02020603050405020304" pitchFamily="18" charset="0"/>
              </a:rPr>
              <a:t>', </a:t>
            </a:r>
            <a:r>
              <a:rPr lang="en-US" altLang="ja-JP" sz="1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value</a:t>
            </a:r>
            <a:r>
              <a:rPr lang="en-US" altLang="ja-JP" sz="1500" dirty="0">
                <a:latin typeface="Times New Roman" panose="02020603050405020304" pitchFamily="18" charset="0"/>
              </a:rPr>
              <a:t> : </a:t>
            </a:r>
            <a:r>
              <a:rPr lang="en-US" altLang="ja-JP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1988</a:t>
            </a:r>
            <a:r>
              <a:rPr lang="en-US" altLang="ja-JP" sz="1500" dirty="0">
                <a:latin typeface="Times New Roman" panose="02020603050405020304" pitchFamily="18" charset="0"/>
              </a:rPr>
              <a:t> </a:t>
            </a: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 } </a:t>
            </a:r>
          </a:p>
          <a:p>
            <a:pPr marL="0" lvl="0" indent="0">
              <a:buNone/>
            </a:pPr>
            <a:r>
              <a:rPr lang="en-US" altLang="ja-JP" sz="1500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  <a:endParaRPr lang="en-US" altLang="ja-JP" sz="1500" b="0" i="0" u="none" strike="noStrike" baseline="0" dirty="0">
              <a:solidFill>
                <a:srgbClr val="5A2B8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6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08D-AB96-4279-AAEB-58DD85B6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Evaluation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1B15-1CB7-4F31-9C9A-A773ADC8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Syntax check</a:t>
            </a:r>
          </a:p>
          <a:p>
            <a:pPr marL="457200" lvl="1" indent="0">
              <a:buNone/>
            </a:pPr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Syntax error in query will be revealed when executed on a database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Output verification</a:t>
            </a:r>
            <a:endParaRPr lang="en-US" altLang="ja-JP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C</a:t>
            </a:r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omparing the output of the query</a:t>
            </a:r>
          </a:p>
          <a:p>
            <a:pPr marL="457200" lvl="1" indent="0">
              <a:buNone/>
            </a:pPr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Match the output of query with the expected output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SQL clauses validation using the parsed JSON</a:t>
            </a:r>
          </a:p>
          <a:p>
            <a:pPr marL="457200" lvl="1" indent="0">
              <a:buNone/>
            </a:pPr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JSONs of both queries compared with respect to clauses to identify correctness</a:t>
            </a:r>
          </a:p>
        </p:txBody>
      </p:sp>
    </p:spTree>
    <p:extLst>
      <p:ext uri="{BB962C8B-B14F-4D97-AF65-F5344CB8AC3E}">
        <p14:creationId xmlns:p14="http://schemas.microsoft.com/office/powerpoint/2010/main" val="427362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A546-2EBD-4401-88D1-848D5926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5F69-9AB9-4B04-B243-CBCD747C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40877"/>
            <a:ext cx="10972800" cy="2308609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Project is available to clone from Git repository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Requires Node.js and database connection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Node package manager module to install and run the project</a:t>
            </a:r>
          </a:p>
          <a:p>
            <a:pPr marL="457200" lvl="1" indent="0">
              <a:buNone/>
            </a:pPr>
            <a:endParaRPr lang="en-US" altLang="ja-JP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E885C-C1F4-4F3D-8904-202612523DB6}"/>
              </a:ext>
            </a:extLst>
          </p:cNvPr>
          <p:cNvSpPr txBox="1"/>
          <p:nvPr/>
        </p:nvSpPr>
        <p:spPr>
          <a:xfrm>
            <a:off x="1931437" y="4049486"/>
            <a:ext cx="755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https://github.com/vijaykumardev/SQLAutoGrader .git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.git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450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1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AFEA-16D2-4357-8AEC-E4523557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Demonstration</a:t>
            </a:r>
          </a:p>
        </p:txBody>
      </p:sp>
      <p:pic>
        <p:nvPicPr>
          <p:cNvPr id="8" name="Picture 7" descr="Autograder -- Login - Mozilla Firefox">
            <a:hlinkClick r:id="rId2"/>
            <a:extLst>
              <a:ext uri="{FF2B5EF4-FFF2-40B4-BE49-F238E27FC236}">
                <a16:creationId xmlns:a16="http://schemas.microsoft.com/office/drawing/2014/main" id="{4225E551-DDDE-4A71-B071-339111235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62" y="1387920"/>
            <a:ext cx="8212015" cy="44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28AC-9F34-4A27-83DF-68D9DD59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5563-0073-4D9A-B091-E4F3E9A6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Structured Query Language (SQL) is a standard language used to interact with relational databases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It is used in Database courses to introduce database concepts and to help practice them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Research Question: Can a tool be developed to automate the grading of SQL query assignments from database courses?</a:t>
            </a:r>
          </a:p>
        </p:txBody>
      </p:sp>
    </p:spTree>
    <p:extLst>
      <p:ext uri="{BB962C8B-B14F-4D97-AF65-F5344CB8AC3E}">
        <p14:creationId xmlns:p14="http://schemas.microsoft.com/office/powerpoint/2010/main" val="14276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AFEA-16D2-4357-8AEC-E4523557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Demonstration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AD45FF-F032-41CD-B038-5A60F0096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0101"/>
              </p:ext>
            </p:extLst>
          </p:nvPr>
        </p:nvGraphicFramePr>
        <p:xfrm>
          <a:off x="609600" y="1618087"/>
          <a:ext cx="4686299" cy="164586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val="338098876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34934973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0656780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38316872"/>
                    </a:ext>
                  </a:extLst>
                </a:gridCol>
                <a:gridCol w="1171574">
                  <a:extLst>
                    <a:ext uri="{9D8B030D-6E8A-4147-A177-3AD203B41FA5}">
                      <a16:colId xmlns:a16="http://schemas.microsoft.com/office/drawing/2014/main" val="2839007103"/>
                    </a:ext>
                  </a:extLst>
                </a:gridCol>
              </a:tblGrid>
              <a:tr h="226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nationality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9616612"/>
                  </a:ext>
                </a:extLst>
              </a:tr>
              <a:tr h="22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George S. Clason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26503"/>
                  </a:ext>
                </a:extLst>
              </a:tr>
              <a:tr h="226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Paulo Coelho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Brazil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829994"/>
                  </a:ext>
                </a:extLst>
              </a:tr>
              <a:tr h="22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Viktor E. Frankl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4375260"/>
                  </a:ext>
                </a:extLst>
              </a:tr>
              <a:tr h="2329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Rajagopalachari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1467042"/>
                  </a:ext>
                </a:extLst>
              </a:tr>
              <a:tr h="226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Joseph Conrad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Russia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481244"/>
                  </a:ext>
                </a:extLst>
              </a:tr>
              <a:tr h="226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K. Narayan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853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D449BC-5005-4246-8FFD-443228816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95555"/>
              </p:ext>
            </p:extLst>
          </p:nvPr>
        </p:nvGraphicFramePr>
        <p:xfrm>
          <a:off x="5608320" y="1618087"/>
          <a:ext cx="5875020" cy="1857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56730">
                  <a:extLst>
                    <a:ext uri="{9D8B030D-6E8A-4147-A177-3AD203B41FA5}">
                      <a16:colId xmlns:a16="http://schemas.microsoft.com/office/drawing/2014/main" val="1675231673"/>
                    </a:ext>
                  </a:extLst>
                </a:gridCol>
                <a:gridCol w="2038210">
                  <a:extLst>
                    <a:ext uri="{9D8B030D-6E8A-4147-A177-3AD203B41FA5}">
                      <a16:colId xmlns:a16="http://schemas.microsoft.com/office/drawing/2014/main" val="2087186824"/>
                    </a:ext>
                  </a:extLst>
                </a:gridCol>
                <a:gridCol w="815253">
                  <a:extLst>
                    <a:ext uri="{9D8B030D-6E8A-4147-A177-3AD203B41FA5}">
                      <a16:colId xmlns:a16="http://schemas.microsoft.com/office/drawing/2014/main" val="752692566"/>
                    </a:ext>
                  </a:extLst>
                </a:gridCol>
                <a:gridCol w="1764827">
                  <a:extLst>
                    <a:ext uri="{9D8B030D-6E8A-4147-A177-3AD203B41FA5}">
                      <a16:colId xmlns:a16="http://schemas.microsoft.com/office/drawing/2014/main" val="4109092838"/>
                    </a:ext>
                  </a:extLst>
                </a:gridCol>
              </a:tblGrid>
              <a:tr h="225032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publisher_id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publisher_name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471238"/>
                  </a:ext>
                </a:extLst>
              </a:tr>
              <a:tr h="225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Harper Collins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www.harpercollins.com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1982670"/>
                  </a:ext>
                </a:extLst>
              </a:tr>
              <a:tr h="225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Harper One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www.harperone.com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792907"/>
                  </a:ext>
                </a:extLst>
              </a:tr>
              <a:tr h="225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Verlag fur Jugend und Volk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081486"/>
                  </a:ext>
                </a:extLst>
              </a:tr>
              <a:tr h="225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 Thought Publications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99674"/>
                  </a:ext>
                </a:extLst>
              </a:tr>
              <a:tr h="225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Blackwood's Magazine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140126"/>
                  </a:ext>
                </a:extLst>
              </a:tr>
              <a:tr h="225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Bharatiya Vidya Bhavan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bhavanus.com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8792599"/>
                  </a:ext>
                </a:extLst>
              </a:tr>
              <a:tr h="225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Bharatiya Vidya Bhavan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bhavanus.com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8243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969F9-D91A-433C-9356-0E6BC69BD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3484"/>
              </p:ext>
            </p:extLst>
          </p:nvPr>
        </p:nvGraphicFramePr>
        <p:xfrm>
          <a:off x="1046284" y="3756839"/>
          <a:ext cx="9398978" cy="210642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8356">
                  <a:extLst>
                    <a:ext uri="{9D8B030D-6E8A-4147-A177-3AD203B41FA5}">
                      <a16:colId xmlns:a16="http://schemas.microsoft.com/office/drawing/2014/main" val="511070815"/>
                    </a:ext>
                  </a:extLst>
                </a:gridCol>
                <a:gridCol w="1298175">
                  <a:extLst>
                    <a:ext uri="{9D8B030D-6E8A-4147-A177-3AD203B41FA5}">
                      <a16:colId xmlns:a16="http://schemas.microsoft.com/office/drawing/2014/main" val="3909198559"/>
                    </a:ext>
                  </a:extLst>
                </a:gridCol>
                <a:gridCol w="2127738">
                  <a:extLst>
                    <a:ext uri="{9D8B030D-6E8A-4147-A177-3AD203B41FA5}">
                      <a16:colId xmlns:a16="http://schemas.microsoft.com/office/drawing/2014/main" val="638240714"/>
                    </a:ext>
                  </a:extLst>
                </a:gridCol>
                <a:gridCol w="958362">
                  <a:extLst>
                    <a:ext uri="{9D8B030D-6E8A-4147-A177-3AD203B41FA5}">
                      <a16:colId xmlns:a16="http://schemas.microsoft.com/office/drawing/2014/main" val="3159886251"/>
                    </a:ext>
                  </a:extLst>
                </a:gridCol>
                <a:gridCol w="1415562">
                  <a:extLst>
                    <a:ext uri="{9D8B030D-6E8A-4147-A177-3AD203B41FA5}">
                      <a16:colId xmlns:a16="http://schemas.microsoft.com/office/drawing/2014/main" val="85920002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1887307921"/>
                    </a:ext>
                  </a:extLst>
                </a:gridCol>
                <a:gridCol w="1521070">
                  <a:extLst>
                    <a:ext uri="{9D8B030D-6E8A-4147-A177-3AD203B41FA5}">
                      <a16:colId xmlns:a16="http://schemas.microsoft.com/office/drawing/2014/main" val="3254209921"/>
                    </a:ext>
                  </a:extLst>
                </a:gridCol>
              </a:tblGrid>
              <a:tr h="13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isbn_no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published_date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8354270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Richest Man In Babylon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451205367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9342922"/>
                  </a:ext>
                </a:extLst>
              </a:tr>
              <a:tr h="220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Alchemist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62315005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081563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Mans search for meaning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807014295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2716040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Malgudi Days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stories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8185986177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9177714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 of Darkness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193749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Mahabharata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religion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8172763689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2311163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Ramayana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religion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173D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P0006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8172763654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533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9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141F8-F132-4B76-A9FD-971BED4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E0B0C6-FC18-42F0-80F0-EC9C3087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authors who have published more than one book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author_name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books,author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author_id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author_id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author_name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(*)&gt;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a.author_name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a.author_id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books 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a.author_id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b.author_id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a.author_name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(*)&gt;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66C6A-34E8-41F2-959B-ACEEE89A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557" y="3429000"/>
            <a:ext cx="2510886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223AC-EDAF-485B-BB36-57D66C5A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38FD0-4774-4E8C-8DE9-4429B8D7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published outside authors home country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books, author, publisher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author_id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author_id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publisher_id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books.publisher_id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nationality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publisher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author_name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author.nationality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publisher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D9E57-B9D6-4557-B90E-13E17729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11" y="3433491"/>
            <a:ext cx="3221778" cy="2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9203-9444-4481-B5DD-4E993AEF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AD48-2AA5-454B-9B54-A17B56AF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international publisher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publisher_id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'USA’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73D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'USA'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78006-F2AE-4CE2-8666-C35BF2B7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62" y="3217176"/>
            <a:ext cx="4352476" cy="27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E13-4182-47EB-ABA7-AE2DEBF6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Evaluation result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6DAC90-DCF7-45E5-9027-42B23293F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723988"/>
              </p:ext>
            </p:extLst>
          </p:nvPr>
        </p:nvGraphicFramePr>
        <p:xfrm>
          <a:off x="6270171" y="1558212"/>
          <a:ext cx="5312229" cy="436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0101F0-BF64-4D64-A30B-2CBD3F37C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66986"/>
              </p:ext>
            </p:extLst>
          </p:nvPr>
        </p:nvGraphicFramePr>
        <p:xfrm>
          <a:off x="818631" y="1696749"/>
          <a:ext cx="4593124" cy="3201823"/>
        </p:xfrm>
        <a:graphic>
          <a:graphicData uri="http://schemas.openxmlformats.org/drawingml/2006/table">
            <a:tbl>
              <a:tblPr firstRow="1" bandRow="1" bandCol="1"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2204699">
                  <a:extLst>
                    <a:ext uri="{9D8B030D-6E8A-4147-A177-3AD203B41FA5}">
                      <a16:colId xmlns:a16="http://schemas.microsoft.com/office/drawing/2014/main" val="2078423134"/>
                    </a:ext>
                  </a:extLst>
                </a:gridCol>
                <a:gridCol w="2388425">
                  <a:extLst>
                    <a:ext uri="{9D8B030D-6E8A-4147-A177-3AD203B41FA5}">
                      <a16:colId xmlns:a16="http://schemas.microsoft.com/office/drawing/2014/main" val="2619494419"/>
                    </a:ext>
                  </a:extLst>
                </a:gridCol>
              </a:tblGrid>
              <a:tr h="45737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5A2B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count</a:t>
                      </a:r>
                      <a:endParaRPr lang="en-US" sz="2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5A2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6128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queries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590292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 error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177345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Parser error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545840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977006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098890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638836"/>
                  </a:ext>
                </a:extLst>
              </a:tr>
              <a:tr h="39206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95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3AC-005A-4142-B358-0C1D642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Future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072B-5E6A-4DBA-BB0A-02DCE2E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</a:rPr>
              <a:t>Currently the tool can’t process clauses like union, intersect, except, in – this limitation can be addressed in the future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Fix parser error in aggregate function, alias name,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asterisk</a:t>
            </a:r>
            <a:r>
              <a:rPr lang="en-US" altLang="ja-JP" dirty="0">
                <a:latin typeface="Times New Roman" panose="02020603050405020304" pitchFamily="18" charset="0"/>
              </a:rPr>
              <a:t> symbol “*”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Enhance query feedback with performance suggestions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Improve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8588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DFAA-FEAA-4FF4-828F-DA1E138F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15C16-4463-4DDE-8BFE-9E98110E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method of evaluating SQL query using a parser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faster feedback on submissions, this guides students to concentrate their time and effort on learning than on administrivia</a:t>
            </a:r>
          </a:p>
        </p:txBody>
      </p:sp>
    </p:spTree>
    <p:extLst>
      <p:ext uri="{BB962C8B-B14F-4D97-AF65-F5344CB8AC3E}">
        <p14:creationId xmlns:p14="http://schemas.microsoft.com/office/powerpoint/2010/main" val="31415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94DB-1FFF-4729-A818-7E23DD6C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C6F9F-C5A5-4959-8F15-86BB0447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Previous works in automatic grading of SQL assignments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Architecture and roles of various technologies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Functionality and steps in parser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Project setup and usage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Demonstration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Evaluation result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16494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E1C-DC13-454E-9145-6926B437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Previous works in grading SQL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BBFA-F2D4-40B9-8102-23B4F90B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ActiveSQL: Works  by comparing the cells retrieved from the output in a test and hidden dataset</a:t>
            </a:r>
          </a:p>
          <a:p>
            <a:r>
              <a:rPr lang="en-US" altLang="ja-JP" dirty="0">
                <a:latin typeface="Times New Roman" panose="02020603050405020304" pitchFamily="18" charset="0"/>
              </a:rPr>
              <a:t>SQLify: System evaluation along with peer review</a:t>
            </a:r>
          </a:p>
          <a:p>
            <a:r>
              <a:rPr lang="en-US" altLang="ja-JP" dirty="0">
                <a:latin typeface="Times New Roman" panose="02020603050405020304" pitchFamily="18" charset="0"/>
              </a:rPr>
              <a:t>XData System: Works by extracting query clauses and comparing for the presence of expected clauses</a:t>
            </a:r>
          </a:p>
        </p:txBody>
      </p:sp>
    </p:spTree>
    <p:extLst>
      <p:ext uri="{BB962C8B-B14F-4D97-AF65-F5344CB8AC3E}">
        <p14:creationId xmlns:p14="http://schemas.microsoft.com/office/powerpoint/2010/main" val="279378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4AA2884-CB64-466F-AC17-EB35BE0A3EBC}"/>
              </a:ext>
            </a:extLst>
          </p:cNvPr>
          <p:cNvSpPr txBox="1"/>
          <p:nvPr/>
        </p:nvSpPr>
        <p:spPr>
          <a:xfrm rot="1740000">
            <a:off x="6523019" y="4141415"/>
            <a:ext cx="266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7ABDD2-BCD4-480C-BA71-5F28048FD4AA}"/>
              </a:ext>
            </a:extLst>
          </p:cNvPr>
          <p:cNvSpPr txBox="1"/>
          <p:nvPr/>
        </p:nvSpPr>
        <p:spPr>
          <a:xfrm>
            <a:off x="6433812" y="3336890"/>
            <a:ext cx="264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JSON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D1DB40-D189-4EA3-9C2D-209CEEF147C5}"/>
              </a:ext>
            </a:extLst>
          </p:cNvPr>
          <p:cNvSpPr txBox="1"/>
          <p:nvPr/>
        </p:nvSpPr>
        <p:spPr>
          <a:xfrm>
            <a:off x="6447170" y="2942583"/>
            <a:ext cx="249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SQL clause identification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36678-6542-4194-B98B-7ACD9536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1E849-69F4-4A58-8F1E-855D738965F3}"/>
              </a:ext>
            </a:extLst>
          </p:cNvPr>
          <p:cNvSpPr/>
          <p:nvPr/>
        </p:nvSpPr>
        <p:spPr>
          <a:xfrm>
            <a:off x="5112730" y="2556866"/>
            <a:ext cx="1298031" cy="12964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AC7A0A35-1131-4984-A068-8B9213487A3E}"/>
              </a:ext>
            </a:extLst>
          </p:cNvPr>
          <p:cNvSpPr/>
          <p:nvPr/>
        </p:nvSpPr>
        <p:spPr>
          <a:xfrm>
            <a:off x="8688406" y="781322"/>
            <a:ext cx="1162975" cy="1358283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2C61C4-4ACA-4674-A89E-0435D689F848}"/>
              </a:ext>
            </a:extLst>
          </p:cNvPr>
          <p:cNvSpPr/>
          <p:nvPr/>
        </p:nvSpPr>
        <p:spPr>
          <a:xfrm>
            <a:off x="8703246" y="2669778"/>
            <a:ext cx="1162975" cy="13582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79DD3C11-CFD3-45FC-9D2D-10C5E34E515F}"/>
              </a:ext>
            </a:extLst>
          </p:cNvPr>
          <p:cNvSpPr/>
          <p:nvPr/>
        </p:nvSpPr>
        <p:spPr>
          <a:xfrm>
            <a:off x="1184336" y="2669778"/>
            <a:ext cx="1474221" cy="1710522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Gears">
            <a:extLst>
              <a:ext uri="{FF2B5EF4-FFF2-40B4-BE49-F238E27FC236}">
                <a16:creationId xmlns:a16="http://schemas.microsoft.com/office/drawing/2014/main" id="{1939D6F3-2F1F-45D3-9D59-A88FA3C72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8654" y="2676578"/>
            <a:ext cx="548196" cy="548196"/>
          </a:xfrm>
          <a:prstGeom prst="rect">
            <a:avLst/>
          </a:prstGeom>
        </p:spPr>
      </p:pic>
      <p:sp>
        <p:nvSpPr>
          <p:cNvPr id="46" name="Scroll: Vertical 45">
            <a:extLst>
              <a:ext uri="{FF2B5EF4-FFF2-40B4-BE49-F238E27FC236}">
                <a16:creationId xmlns:a16="http://schemas.microsoft.com/office/drawing/2014/main" id="{E991B297-4201-435A-9E9A-B21B726A08AC}"/>
              </a:ext>
            </a:extLst>
          </p:cNvPr>
          <p:cNvSpPr/>
          <p:nvPr/>
        </p:nvSpPr>
        <p:spPr>
          <a:xfrm>
            <a:off x="8581744" y="4546989"/>
            <a:ext cx="1269638" cy="1333473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74CA03-9C2D-4D0C-8F86-761B6B5B199F}"/>
              </a:ext>
            </a:extLst>
          </p:cNvPr>
          <p:cNvCxnSpPr>
            <a:cxnSpLocks/>
          </p:cNvCxnSpPr>
          <p:nvPr/>
        </p:nvCxnSpPr>
        <p:spPr>
          <a:xfrm>
            <a:off x="2663407" y="2798508"/>
            <a:ext cx="2432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2ED887-023C-49B0-8400-461B50BD45C6}"/>
              </a:ext>
            </a:extLst>
          </p:cNvPr>
          <p:cNvCxnSpPr>
            <a:cxnSpLocks/>
          </p:cNvCxnSpPr>
          <p:nvPr/>
        </p:nvCxnSpPr>
        <p:spPr>
          <a:xfrm flipH="1">
            <a:off x="2663408" y="2962589"/>
            <a:ext cx="2432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6CC54E-ACC5-4906-B246-03A6D3FE4B2A}"/>
              </a:ext>
            </a:extLst>
          </p:cNvPr>
          <p:cNvCxnSpPr>
            <a:cxnSpLocks/>
          </p:cNvCxnSpPr>
          <p:nvPr/>
        </p:nvCxnSpPr>
        <p:spPr>
          <a:xfrm flipV="1">
            <a:off x="6408183" y="1191477"/>
            <a:ext cx="2270791" cy="14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364E8B-C727-4EC5-815B-FB1C441D52C8}"/>
              </a:ext>
            </a:extLst>
          </p:cNvPr>
          <p:cNvCxnSpPr>
            <a:cxnSpLocks/>
          </p:cNvCxnSpPr>
          <p:nvPr/>
        </p:nvCxnSpPr>
        <p:spPr>
          <a:xfrm flipH="1">
            <a:off x="6432550" y="1305684"/>
            <a:ext cx="2226744" cy="148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44A2FB-E737-432D-83C7-3212DA681A5C}"/>
              </a:ext>
            </a:extLst>
          </p:cNvPr>
          <p:cNvCxnSpPr>
            <a:cxnSpLocks/>
          </p:cNvCxnSpPr>
          <p:nvPr/>
        </p:nvCxnSpPr>
        <p:spPr>
          <a:xfrm>
            <a:off x="6410422" y="3198813"/>
            <a:ext cx="2277984" cy="12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E50972-23C2-4327-85F4-C464715FEF55}"/>
              </a:ext>
            </a:extLst>
          </p:cNvPr>
          <p:cNvCxnSpPr>
            <a:cxnSpLocks/>
          </p:cNvCxnSpPr>
          <p:nvPr/>
        </p:nvCxnSpPr>
        <p:spPr>
          <a:xfrm flipH="1">
            <a:off x="6408183" y="3328806"/>
            <a:ext cx="2266346" cy="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BACF6B-2619-4074-B40E-C1D1747B96DC}"/>
              </a:ext>
            </a:extLst>
          </p:cNvPr>
          <p:cNvCxnSpPr>
            <a:cxnSpLocks/>
          </p:cNvCxnSpPr>
          <p:nvPr/>
        </p:nvCxnSpPr>
        <p:spPr>
          <a:xfrm>
            <a:off x="6408183" y="3688600"/>
            <a:ext cx="2322852" cy="128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F68514-1476-4412-9850-A054C60D9371}"/>
              </a:ext>
            </a:extLst>
          </p:cNvPr>
          <p:cNvCxnSpPr>
            <a:cxnSpLocks/>
          </p:cNvCxnSpPr>
          <p:nvPr/>
        </p:nvCxnSpPr>
        <p:spPr>
          <a:xfrm flipH="1" flipV="1">
            <a:off x="6420097" y="3819576"/>
            <a:ext cx="2310938" cy="125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B37018E-4449-46E1-B5A8-285EDAD4C927}"/>
              </a:ext>
            </a:extLst>
          </p:cNvPr>
          <p:cNvSpPr txBox="1"/>
          <p:nvPr/>
        </p:nvSpPr>
        <p:spPr>
          <a:xfrm>
            <a:off x="1393239" y="2255622"/>
            <a:ext cx="154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4332D4-B24B-4CCB-B02B-CBE9C7AD3129}"/>
              </a:ext>
            </a:extLst>
          </p:cNvPr>
          <p:cNvSpPr txBox="1"/>
          <p:nvPr/>
        </p:nvSpPr>
        <p:spPr>
          <a:xfrm>
            <a:off x="5200581" y="2185999"/>
            <a:ext cx="115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B6D258-66CC-496D-9C97-DE41983B823B}"/>
              </a:ext>
            </a:extLst>
          </p:cNvPr>
          <p:cNvSpPr txBox="1"/>
          <p:nvPr/>
        </p:nvSpPr>
        <p:spPr>
          <a:xfrm>
            <a:off x="8679910" y="4093944"/>
            <a:ext cx="127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B18B68-79D6-4C60-ACEA-4CB9529A8D7B}"/>
              </a:ext>
            </a:extLst>
          </p:cNvPr>
          <p:cNvSpPr txBox="1"/>
          <p:nvPr/>
        </p:nvSpPr>
        <p:spPr>
          <a:xfrm>
            <a:off x="8659293" y="5807364"/>
            <a:ext cx="144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CECCDD-F5B4-47D6-8270-E5A0F14CE2E5}"/>
              </a:ext>
            </a:extLst>
          </p:cNvPr>
          <p:cNvSpPr txBox="1"/>
          <p:nvPr/>
        </p:nvSpPr>
        <p:spPr>
          <a:xfrm>
            <a:off x="8822414" y="2122488"/>
            <a:ext cx="105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F39284-A8EA-4134-A47B-EE444C199BA4}"/>
              </a:ext>
            </a:extLst>
          </p:cNvPr>
          <p:cNvSpPr txBox="1"/>
          <p:nvPr/>
        </p:nvSpPr>
        <p:spPr>
          <a:xfrm>
            <a:off x="2903084" y="2478490"/>
            <a:ext cx="230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provides query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5B9FA0-0781-4B69-A5D9-5979B507FB86}"/>
              </a:ext>
            </a:extLst>
          </p:cNvPr>
          <p:cNvSpPr txBox="1"/>
          <p:nvPr/>
        </p:nvSpPr>
        <p:spPr>
          <a:xfrm rot="19617497">
            <a:off x="6323976" y="1624959"/>
            <a:ext cx="246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A05936-AD98-4FCC-8065-E5BEB4D39AE9}"/>
              </a:ext>
            </a:extLst>
          </p:cNvPr>
          <p:cNvSpPr txBox="1"/>
          <p:nvPr/>
        </p:nvSpPr>
        <p:spPr>
          <a:xfrm rot="19604685">
            <a:off x="6566283" y="1830813"/>
            <a:ext cx="263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Validation result and query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72A21F-3D12-45E8-A562-B7413166C54D}"/>
              </a:ext>
            </a:extLst>
          </p:cNvPr>
          <p:cNvSpPr txBox="1"/>
          <p:nvPr/>
        </p:nvSpPr>
        <p:spPr>
          <a:xfrm rot="1740000">
            <a:off x="6467704" y="4345967"/>
            <a:ext cx="191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DE40BC-EB2D-49F2-A681-0EEB6930133A}"/>
              </a:ext>
            </a:extLst>
          </p:cNvPr>
          <p:cNvSpPr txBox="1"/>
          <p:nvPr/>
        </p:nvSpPr>
        <p:spPr>
          <a:xfrm>
            <a:off x="2906236" y="2949713"/>
            <a:ext cx="204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Database and Parsing-comparison output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B52633-FD80-409E-88E9-00350E22D7D3}"/>
              </a:ext>
            </a:extLst>
          </p:cNvPr>
          <p:cNvCxnSpPr>
            <a:cxnSpLocks/>
          </p:cNvCxnSpPr>
          <p:nvPr/>
        </p:nvCxnSpPr>
        <p:spPr>
          <a:xfrm>
            <a:off x="2661719" y="3742268"/>
            <a:ext cx="243212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croll: Vertical 68">
            <a:extLst>
              <a:ext uri="{FF2B5EF4-FFF2-40B4-BE49-F238E27FC236}">
                <a16:creationId xmlns:a16="http://schemas.microsoft.com/office/drawing/2014/main" id="{6D3DE866-6F83-4676-8BA3-8585E840B570}"/>
              </a:ext>
            </a:extLst>
          </p:cNvPr>
          <p:cNvSpPr/>
          <p:nvPr/>
        </p:nvSpPr>
        <p:spPr>
          <a:xfrm>
            <a:off x="5256532" y="4610951"/>
            <a:ext cx="1118275" cy="1196413"/>
          </a:xfrm>
          <a:prstGeom prst="verticalScroll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435C04-583A-4594-A285-164C64C45DB2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797773" y="3853350"/>
            <a:ext cx="17897" cy="7576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7A3B3C-A3B4-4556-9AC3-7F3A1D24EC03}"/>
              </a:ext>
            </a:extLst>
          </p:cNvPr>
          <p:cNvSpPr txBox="1"/>
          <p:nvPr/>
        </p:nvSpPr>
        <p:spPr>
          <a:xfrm>
            <a:off x="2903084" y="3759979"/>
            <a:ext cx="220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Query submission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F7A222-BB41-440C-A139-4850BD4BCB02}"/>
              </a:ext>
            </a:extLst>
          </p:cNvPr>
          <p:cNvSpPr txBox="1"/>
          <p:nvPr/>
        </p:nvSpPr>
        <p:spPr>
          <a:xfrm>
            <a:off x="4871933" y="5789431"/>
            <a:ext cx="195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02734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4" grpId="0"/>
      <p:bldP spid="63" grpId="0"/>
      <p:bldP spid="41" grpId="0" animBg="1"/>
      <p:bldP spid="42" grpId="0" animBg="1"/>
      <p:bldP spid="43" grpId="0" animBg="1"/>
      <p:bldP spid="44" grpId="0" animBg="1"/>
      <p:bldP spid="46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9" grpId="0" animBg="1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A74F-2B2D-4998-9C8E-3362005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E6734-92DB-49AA-847D-A47D3A53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20" y="2636626"/>
            <a:ext cx="3927848" cy="196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AD752-0743-4DC2-87BB-D34EF847F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4819" y="3111882"/>
            <a:ext cx="2322239" cy="1065946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0F38F9C-74B3-4FC9-9E26-0F1E8F196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503472" y="4371372"/>
            <a:ext cx="2698980" cy="1199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C89D53-0A0D-41C1-8A5E-302D35547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848730" y="1199152"/>
            <a:ext cx="4106387" cy="1963925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2F4DC4DD-9806-4F0D-A984-320D8D229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460160" y="3002590"/>
            <a:ext cx="1441763" cy="1441763"/>
          </a:xfrm>
          <a:prstGeom prst="rect">
            <a:avLst/>
          </a:prstGeom>
        </p:spPr>
      </p:pic>
      <p:pic>
        <p:nvPicPr>
          <p:cNvPr id="19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9D369BD-153B-4519-A22B-3EE2A21A2C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124887" y="4610533"/>
            <a:ext cx="1332254" cy="1332254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98B3411-234F-4277-903D-0A3EE0D7E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352761" y="1581340"/>
            <a:ext cx="1441763" cy="1199547"/>
          </a:xfrm>
          <a:prstGeom prst="rect">
            <a:avLst/>
          </a:prstGeom>
        </p:spPr>
      </p:pic>
      <p:pic>
        <p:nvPicPr>
          <p:cNvPr id="28" name="Picture 27" descr="A drawing of a face&#10;&#10;Description generated with high confidence">
            <a:extLst>
              <a:ext uri="{FF2B5EF4-FFF2-40B4-BE49-F238E27FC236}">
                <a16:creationId xmlns:a16="http://schemas.microsoft.com/office/drawing/2014/main" id="{BEF2A498-E6C6-4B47-A490-8A8118285E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560943" y="1078346"/>
            <a:ext cx="1838404" cy="18384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4DBFA0-1B33-4715-BCDE-AB28553077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581037" y="4472343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BF61A-8A92-41F5-89A9-52D06AE924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460295" y="2024566"/>
            <a:ext cx="904347" cy="351848"/>
          </a:xfrm>
          <a:prstGeom prst="rect">
            <a:avLst/>
          </a:prstGeom>
        </p:spPr>
      </p:pic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FE1A920-437A-4716-A80B-4465CF5C88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51993" y="4568092"/>
            <a:ext cx="2699806" cy="8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1387-2D48-4E5F-A348-2C358FD1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Role of parser in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71D7-D6AC-4A28-A062-F04E6C26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Converts the statements into a standard form</a:t>
            </a:r>
          </a:p>
          <a:p>
            <a:r>
              <a:rPr lang="en-US" altLang="ja-JP" dirty="0">
                <a:latin typeface="Times New Roman" panose="02020603050405020304" pitchFamily="18" charset="0"/>
              </a:rPr>
              <a:t>Parser output is used for evaluation and feedback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sql-parser</a:t>
            </a:r>
          </a:p>
          <a:p>
            <a:pPr marL="457200" lvl="1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Tokenize and parses SQL queries to identify SQL expressions</a:t>
            </a:r>
          </a:p>
          <a:p>
            <a:pPr marL="457200" lvl="1" indent="0">
              <a:buNone/>
            </a:pPr>
            <a:r>
              <a:rPr lang="en-US" altLang="ja-JP" dirty="0">
                <a:solidFill>
                  <a:srgbClr val="7030A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7030A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`my_table`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7030A0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`foo`</a:t>
            </a:r>
            <a:r>
              <a:rPr lang="en-US" altLang="ja-JP" dirty="0">
                <a:latin typeface="Times New Roman" panose="02020603050405020304" pitchFamily="18" charset="0"/>
              </a:rPr>
              <a:t> =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'bar’</a:t>
            </a:r>
          </a:p>
          <a:p>
            <a:pPr lvl="0"/>
            <a:r>
              <a:rPr lang="en-US" altLang="ja-JP" dirty="0">
                <a:latin typeface="Times New Roman" panose="02020603050405020304" pitchFamily="18" charset="0"/>
              </a:rPr>
              <a:t>node-sqlparser</a:t>
            </a:r>
          </a:p>
          <a:p>
            <a:pPr marL="457200" lvl="1" indent="0">
              <a:buNone/>
            </a:pPr>
            <a:r>
              <a:rPr lang="en-US" altLang="ja-JP" dirty="0">
                <a:latin typeface="Times New Roman" panose="02020603050405020304" pitchFamily="18" charset="0"/>
              </a:rPr>
              <a:t>SQL query is transformed into JSON form</a:t>
            </a:r>
          </a:p>
          <a:p>
            <a:pPr marL="457200" lvl="1" indent="0">
              <a:buNone/>
            </a:pP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{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type </a:t>
            </a:r>
            <a:r>
              <a:rPr lang="en-US" altLang="ja-JP" dirty="0"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”select”</a:t>
            </a:r>
            <a:r>
              <a:rPr lang="en-US" altLang="ja-JP" dirty="0">
                <a:latin typeface="Times New Roman" panose="02020603050405020304" pitchFamily="18" charset="0"/>
              </a:rPr>
              <a:t>,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columns </a:t>
            </a:r>
            <a:r>
              <a:rPr lang="en-US" altLang="ja-JP" dirty="0"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”*”</a:t>
            </a:r>
            <a:r>
              <a:rPr lang="en-US" altLang="ja-JP" dirty="0">
                <a:latin typeface="Times New Roman" panose="02020603050405020304" pitchFamily="18" charset="0"/>
              </a:rPr>
              <a:t>,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from </a:t>
            </a:r>
            <a:r>
              <a:rPr lang="en-US" altLang="ja-JP" dirty="0"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”my_table”</a:t>
            </a:r>
            <a:r>
              <a:rPr lang="en-US" altLang="ja-JP" dirty="0">
                <a:latin typeface="Times New Roman" panose="02020603050405020304" pitchFamily="18" charset="0"/>
              </a:rPr>
              <a:t>,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ja-JP" dirty="0">
                <a:latin typeface="Times New Roman" panose="02020603050405020304" pitchFamily="18" charset="0"/>
              </a:rPr>
              <a:t>: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</a:rPr>
              <a:t>”foo=bar” </a:t>
            </a:r>
            <a:r>
              <a:rPr lang="en-US" altLang="ja-JP" dirty="0">
                <a:solidFill>
                  <a:srgbClr val="5A2B81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3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7B06-36AB-4C3D-841C-58785374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Limitation of node-sqlparser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C605-49C5-42A7-A7E6-91EC1E41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Inability to parse SQL clauses such as:</a:t>
            </a:r>
          </a:p>
          <a:p>
            <a:pPr lvl="1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Having</a:t>
            </a:r>
          </a:p>
          <a:p>
            <a:pPr lvl="1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Inner query</a:t>
            </a:r>
          </a:p>
          <a:p>
            <a:pPr lvl="1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Functions</a:t>
            </a:r>
          </a:p>
          <a:p>
            <a:pPr lvl="1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Case expression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Using additional step to include these clauses</a:t>
            </a:r>
          </a:p>
        </p:txBody>
      </p:sp>
    </p:spTree>
    <p:extLst>
      <p:ext uri="{BB962C8B-B14F-4D97-AF65-F5344CB8AC3E}">
        <p14:creationId xmlns:p14="http://schemas.microsoft.com/office/powerpoint/2010/main" val="20548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7792-328B-4ED9-BA08-E0BF8756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1" i="0" u="none" strike="noStrike" baseline="0" dirty="0">
                <a:latin typeface="Times New Roman" panose="02020603050405020304" pitchFamily="18" charset="0"/>
              </a:rPr>
              <a:t>Steps in parsing SQL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F11E-7F52-44F2-8F40-1784B5D7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Pre-parsing step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Parsing and storing unhandled clauses into a store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Parsing by node-sqlparser</a:t>
            </a:r>
          </a:p>
          <a:p>
            <a:pPr marR="0" lvl="0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Post-parsing step</a:t>
            </a:r>
          </a:p>
          <a:p>
            <a:pPr marR="0" lvl="1" rtl="0"/>
            <a:r>
              <a:rPr lang="en-US" altLang="ja-JP" b="0" i="0" u="none" strike="noStrike" baseline="0" dirty="0">
                <a:latin typeface="Times New Roman" panose="02020603050405020304" pitchFamily="18" charset="0"/>
              </a:rPr>
              <a:t>Use the values in store to create a complete JSON parsed string</a:t>
            </a:r>
          </a:p>
          <a:p>
            <a:pPr marL="457200" lvl="1" indent="0">
              <a:buNone/>
            </a:pP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title,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case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'released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')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when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1987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'before'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when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1988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'same’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ja-JP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as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albums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released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ja-JP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ja-JP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group</a:t>
            </a:r>
            <a:r>
              <a:rPr lang="en-US" altLang="ja-JP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by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title, released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having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released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1987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or</a:t>
            </a:r>
            <a:r>
              <a:rPr lang="en-US" altLang="ja-JP" sz="2400" dirty="0">
                <a:latin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rgbClr val="173D22"/>
                </a:solidFill>
                <a:latin typeface="Times New Roman" panose="02020603050405020304" pitchFamily="18" charset="0"/>
              </a:rPr>
              <a:t>released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1988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46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C7C387C-7DC1-456C-9F7B-BAD6602B1647}" vid="{B30D36D8-CB9B-478F-84FD-20303A261F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1318</TotalTime>
  <Words>1748</Words>
  <Application>Microsoft Office PowerPoint</Application>
  <PresentationFormat>Widescreen</PresentationFormat>
  <Paragraphs>398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游ゴシック</vt:lpstr>
      <vt:lpstr>Arial</vt:lpstr>
      <vt:lpstr>Calibri</vt:lpstr>
      <vt:lpstr>Times New Roman</vt:lpstr>
      <vt:lpstr>Wingdings</vt:lpstr>
      <vt:lpstr>Theme1</vt:lpstr>
      <vt:lpstr>Towards Automatic Grading of SQL Queries</vt:lpstr>
      <vt:lpstr>Introduction</vt:lpstr>
      <vt:lpstr>Overview</vt:lpstr>
      <vt:lpstr>Previous works in grading SQL queries</vt:lpstr>
      <vt:lpstr>Architecture</vt:lpstr>
      <vt:lpstr>Technologies</vt:lpstr>
      <vt:lpstr>Role of parser in evaluation</vt:lpstr>
      <vt:lpstr>Limitation of node-sqlparser</vt:lpstr>
      <vt:lpstr>Steps in parsing SQL query</vt:lpstr>
      <vt:lpstr>Identifying SQL clauses</vt:lpstr>
      <vt:lpstr>JSON structure</vt:lpstr>
      <vt:lpstr>Pre-parsing step - algorithm</vt:lpstr>
      <vt:lpstr>Pre-parsing step</vt:lpstr>
      <vt:lpstr>Pre-parsing step</vt:lpstr>
      <vt:lpstr>Post-parsing step - algorithm</vt:lpstr>
      <vt:lpstr>Post-parsing step</vt:lpstr>
      <vt:lpstr>Evaluation Step</vt:lpstr>
      <vt:lpstr>Project setup</vt:lpstr>
      <vt:lpstr>Demonstration</vt:lpstr>
      <vt:lpstr>Demonstration</vt:lpstr>
      <vt:lpstr>Demonstration</vt:lpstr>
      <vt:lpstr>Demonstration</vt:lpstr>
      <vt:lpstr>Demonstration</vt:lpstr>
      <vt:lpstr>Evaluation result</vt:lpstr>
      <vt:lpstr>Future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Automatic Grading of SQL Queries master’s report Vijay Kumar Venkatamuniyappa</dc:title>
  <dc:creator>Vijay Kumar Venkatamuniyappa</dc:creator>
  <cp:lastModifiedBy>Vijay Kumar Venkatamuniyappa</cp:lastModifiedBy>
  <cp:revision>110</cp:revision>
  <dcterms:created xsi:type="dcterms:W3CDTF">2018-04-10T16:17:56Z</dcterms:created>
  <dcterms:modified xsi:type="dcterms:W3CDTF">2018-04-12T23:57:03Z</dcterms:modified>
</cp:coreProperties>
</file>