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15" r:id="rId5"/>
    <p:sldId id="430" r:id="rId6"/>
    <p:sldId id="357" r:id="rId7"/>
    <p:sldId id="444" r:id="rId8"/>
    <p:sldId id="454" r:id="rId9"/>
    <p:sldId id="448" r:id="rId10"/>
    <p:sldId id="447" r:id="rId11"/>
    <p:sldId id="446" r:id="rId12"/>
    <p:sldId id="449" r:id="rId13"/>
    <p:sldId id="450" r:id="rId14"/>
    <p:sldId id="451" r:id="rId15"/>
    <p:sldId id="432" r:id="rId16"/>
    <p:sldId id="455" r:id="rId17"/>
    <p:sldId id="456" r:id="rId18"/>
    <p:sldId id="433" r:id="rId19"/>
    <p:sldId id="457" r:id="rId20"/>
    <p:sldId id="458" r:id="rId21"/>
    <p:sldId id="441" r:id="rId22"/>
    <p:sldId id="3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09530-E977-47F5-ABC3-73AA2D50ED7A}" v="113" dt="2023-07-09T12:28:15.835"/>
    <p1510:client id="{26F2B5AA-DBD3-47E6-8DB8-7E62F4C7BD44}" v="315" dt="2023-07-09T12:20:07.014"/>
    <p1510:client id="{2D87BE06-FB38-4FFE-9CD8-65A6E919DD65}" v="16" dt="2023-07-09T08:02:14.027"/>
    <p1510:client id="{331BAACF-E46F-4A6B-AA79-C66BBBA3A967}" v="981" dt="2023-07-09T11:56:45.565"/>
    <p1510:client id="{9E18649B-0CAA-4EB6-9A93-C8568A9BA003}" v="702" dt="2023-07-09T08:54:37.942"/>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8/3/2023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1CB8535-DC0F-AF47-A510-8461A80C06B7}" type="slidenum">
              <a:rPr lang="en-US" smtClean="0"/>
              <a:t>2</a:t>
            </a:fld>
            <a:endParaRPr lang="en-US"/>
          </a:p>
        </p:txBody>
      </p:sp>
    </p:spTree>
    <p:extLst>
      <p:ext uri="{BB962C8B-B14F-4D97-AF65-F5344CB8AC3E}">
        <p14:creationId xmlns:p14="http://schemas.microsoft.com/office/powerpoint/2010/main" val="2191991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orient="horz" pos="1152">
          <p15:clr>
            <a:srgbClr val="FBAE40"/>
          </p15:clr>
        </p15:guide>
        <p15:guide id="4" orient="horz" pos="3832">
          <p15:clr>
            <a:srgbClr val="FBAE40"/>
          </p15:clr>
        </p15:guide>
        <p15:guide id="5" orient="horz" pos="41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rtners">
    <p:bg>
      <p:bgPr>
        <a:solidFill>
          <a:srgbClr val="231F20"/>
        </a:solidFill>
        <a:effectLst/>
      </p:bgPr>
    </p:bg>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A24AEA20-7480-234E-A5CB-F2810D00A1EE}"/>
              </a:ext>
            </a:extLst>
          </p:cNvPr>
          <p:cNvSpPr txBox="1">
            <a:spLocks/>
          </p:cNvSpPr>
          <p:nvPr userDrawn="1"/>
        </p:nvSpPr>
        <p:spPr>
          <a:xfrm>
            <a:off x="365760" y="365760"/>
            <a:ext cx="11457432"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10" name="Line">
            <a:extLst>
              <a:ext uri="{FF2B5EF4-FFF2-40B4-BE49-F238E27FC236}">
                <a16:creationId xmlns:a16="http://schemas.microsoft.com/office/drawing/2014/main" id="{EFE7AA17-35BC-214A-8E76-D7D7234AF698}"/>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8" name="TextBox">
            <a:extLst>
              <a:ext uri="{FF2B5EF4-FFF2-40B4-BE49-F238E27FC236}">
                <a16:creationId xmlns:a16="http://schemas.microsoft.com/office/drawing/2014/main" id="{6E7BEF4A-9937-1B4B-9F03-531F9104E342}"/>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 &amp; distribution</a:t>
            </a:r>
          </a:p>
        </p:txBody>
      </p:sp>
      <p:sp>
        <p:nvSpPr>
          <p:cNvPr id="29" name="Dana">
            <a:extLst>
              <a:ext uri="{FF2B5EF4-FFF2-40B4-BE49-F238E27FC236}">
                <a16:creationId xmlns:a16="http://schemas.microsoft.com/office/drawing/2014/main" id="{0E835F63-98F7-4FA8-9F19-FDE7395AE2DB}"/>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GE">
            <a:extLst>
              <a:ext uri="{FF2B5EF4-FFF2-40B4-BE49-F238E27FC236}">
                <a16:creationId xmlns:a16="http://schemas.microsoft.com/office/drawing/2014/main" id="{70D6AD20-F131-4058-B67A-2A527B574E82}"/>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Rockwell Automation">
            <a:extLst>
              <a:ext uri="{FF2B5EF4-FFF2-40B4-BE49-F238E27FC236}">
                <a16:creationId xmlns:a16="http://schemas.microsoft.com/office/drawing/2014/main" id="{FC6AE04F-1850-4592-98B4-524B0C6B2411}"/>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tis">
            <a:extLst>
              <a:ext uri="{FF2B5EF4-FFF2-40B4-BE49-F238E27FC236}">
                <a16:creationId xmlns:a16="http://schemas.microsoft.com/office/drawing/2014/main" id="{E79A076F-B4E9-43B5-9514-4CBAB3A7417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Navistar">
            <a:extLst>
              <a:ext uri="{FF2B5EF4-FFF2-40B4-BE49-F238E27FC236}">
                <a16:creationId xmlns:a16="http://schemas.microsoft.com/office/drawing/2014/main" id="{F3E9075A-56FE-4010-8AEF-8E02AD43BAD9}"/>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ebherr">
            <a:extLst>
              <a:ext uri="{FF2B5EF4-FFF2-40B4-BE49-F238E27FC236}">
                <a16:creationId xmlns:a16="http://schemas.microsoft.com/office/drawing/2014/main" id="{288D548F-98A8-49C2-AD64-7449777D4EEE}"/>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Bosch">
            <a:extLst>
              <a:ext uri="{FF2B5EF4-FFF2-40B4-BE49-F238E27FC236}">
                <a16:creationId xmlns:a16="http://schemas.microsoft.com/office/drawing/2014/main" id="{08EC7BB8-5C68-4DEC-A3E9-8137C79FAE2E}"/>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UPS">
            <a:extLst>
              <a:ext uri="{FF2B5EF4-FFF2-40B4-BE49-F238E27FC236}">
                <a16:creationId xmlns:a16="http://schemas.microsoft.com/office/drawing/2014/main" id="{AAA06B4B-9DEE-4224-A535-6DEA9DE14C24}"/>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BMW">
            <a:extLst>
              <a:ext uri="{FF2B5EF4-FFF2-40B4-BE49-F238E27FC236}">
                <a16:creationId xmlns:a16="http://schemas.microsoft.com/office/drawing/2014/main" id="{8B847CF4-212B-45FE-A4BC-D88868B21D38}"/>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2" name="Line">
            <a:extLst>
              <a:ext uri="{FF2B5EF4-FFF2-40B4-BE49-F238E27FC236}">
                <a16:creationId xmlns:a16="http://schemas.microsoft.com/office/drawing/2014/main" id="{7B5BA72C-7C40-994D-B3A0-8A1B54732A54}"/>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9" name="TextBox">
            <a:extLst>
              <a:ext uri="{FF2B5EF4-FFF2-40B4-BE49-F238E27FC236}">
                <a16:creationId xmlns:a16="http://schemas.microsoft.com/office/drawing/2014/main" id="{6889DF3B-5B94-BC40-85F7-55E963092B9A}"/>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a:t>
            </a:r>
          </a:p>
        </p:txBody>
      </p:sp>
      <p:sp>
        <p:nvSpPr>
          <p:cNvPr id="38" name="Costco">
            <a:extLst>
              <a:ext uri="{FF2B5EF4-FFF2-40B4-BE49-F238E27FC236}">
                <a16:creationId xmlns:a16="http://schemas.microsoft.com/office/drawing/2014/main" id="{F85017D4-2BCB-4394-B5DE-109AF4360C4B}"/>
              </a:ext>
              <a:ext uri="{C183D7F6-B498-43B3-948B-1728B52AA6E4}">
                <adec:decorative xmlns:adec="http://schemas.microsoft.com/office/drawing/2017/decorative" val="1"/>
              </a:ext>
            </a:extLst>
          </p:cNvPr>
          <p:cNvSpPr>
            <a:spLocks noChangeAspect="1" noEditPoints="1"/>
          </p:cNvSpPr>
          <p:nvPr userDrawn="1"/>
        </p:nvSpPr>
        <p:spPr bwMode="black">
          <a:xfrm>
            <a:off x="2371724" y="2803665"/>
            <a:ext cx="868680" cy="244830"/>
          </a:xfrm>
          <a:custGeom>
            <a:avLst/>
            <a:gdLst>
              <a:gd name="T0" fmla="*/ 8077 w 8335"/>
              <a:gd name="T1" fmla="*/ 1546 h 2352"/>
              <a:gd name="T2" fmla="*/ 8116 w 8335"/>
              <a:gd name="T3" fmla="*/ 1492 h 2352"/>
              <a:gd name="T4" fmla="*/ 8092 w 8335"/>
              <a:gd name="T5" fmla="*/ 1501 h 2352"/>
              <a:gd name="T6" fmla="*/ 468 w 8335"/>
              <a:gd name="T7" fmla="*/ 1524 h 2352"/>
              <a:gd name="T8" fmla="*/ 1636 w 8335"/>
              <a:gd name="T9" fmla="*/ 97 h 2352"/>
              <a:gd name="T10" fmla="*/ 1028 w 8335"/>
              <a:gd name="T11" fmla="*/ 1099 h 2352"/>
              <a:gd name="T12" fmla="*/ 4943 w 8335"/>
              <a:gd name="T13" fmla="*/ 1588 h 2352"/>
              <a:gd name="T14" fmla="*/ 4643 w 8335"/>
              <a:gd name="T15" fmla="*/ 747 h 2352"/>
              <a:gd name="T16" fmla="*/ 4342 w 8335"/>
              <a:gd name="T17" fmla="*/ 740 h 2352"/>
              <a:gd name="T18" fmla="*/ 4459 w 8335"/>
              <a:gd name="T19" fmla="*/ 343 h 2352"/>
              <a:gd name="T20" fmla="*/ 5621 w 8335"/>
              <a:gd name="T21" fmla="*/ 361 h 2352"/>
              <a:gd name="T22" fmla="*/ 5486 w 8335"/>
              <a:gd name="T23" fmla="*/ 741 h 2352"/>
              <a:gd name="T24" fmla="*/ 5186 w 8335"/>
              <a:gd name="T25" fmla="*/ 788 h 2352"/>
              <a:gd name="T26" fmla="*/ 7982 w 8335"/>
              <a:gd name="T27" fmla="*/ 1525 h 2352"/>
              <a:gd name="T28" fmla="*/ 8136 w 8335"/>
              <a:gd name="T29" fmla="*/ 1488 h 2352"/>
              <a:gd name="T30" fmla="*/ 7317 w 8335"/>
              <a:gd name="T31" fmla="*/ 1607 h 2352"/>
              <a:gd name="T32" fmla="*/ 7644 w 8335"/>
              <a:gd name="T33" fmla="*/ 318 h 2352"/>
              <a:gd name="T34" fmla="*/ 6765 w 8335"/>
              <a:gd name="T35" fmla="*/ 1418 h 2352"/>
              <a:gd name="T36" fmla="*/ 7734 w 8335"/>
              <a:gd name="T37" fmla="*/ 821 h 2352"/>
              <a:gd name="T38" fmla="*/ 6124 w 8335"/>
              <a:gd name="T39" fmla="*/ 1606 h 2352"/>
              <a:gd name="T40" fmla="*/ 5975 w 8335"/>
              <a:gd name="T41" fmla="*/ 385 h 2352"/>
              <a:gd name="T42" fmla="*/ 5982 w 8335"/>
              <a:gd name="T43" fmla="*/ 970 h 2352"/>
              <a:gd name="T44" fmla="*/ 6124 w 8335"/>
              <a:gd name="T45" fmla="*/ 1606 h 2352"/>
              <a:gd name="T46" fmla="*/ 3203 w 8335"/>
              <a:gd name="T47" fmla="*/ 873 h 2352"/>
              <a:gd name="T48" fmla="*/ 3759 w 8335"/>
              <a:gd name="T49" fmla="*/ 1181 h 2352"/>
              <a:gd name="T50" fmla="*/ 3015 w 8335"/>
              <a:gd name="T51" fmla="*/ 1494 h 2352"/>
              <a:gd name="T52" fmla="*/ 3774 w 8335"/>
              <a:gd name="T53" fmla="*/ 739 h 2352"/>
              <a:gd name="T54" fmla="*/ 3733 w 8335"/>
              <a:gd name="T55" fmla="*/ 341 h 2352"/>
              <a:gd name="T56" fmla="*/ 1484 w 8335"/>
              <a:gd name="T57" fmla="*/ 1072 h 2352"/>
              <a:gd name="T58" fmla="*/ 2468 w 8335"/>
              <a:gd name="T59" fmla="*/ 1173 h 2352"/>
              <a:gd name="T60" fmla="*/ 2085 w 8335"/>
              <a:gd name="T61" fmla="*/ 1130 h 2352"/>
              <a:gd name="T62" fmla="*/ 70 w 8335"/>
              <a:gd name="T63" fmla="*/ 1756 h 2352"/>
              <a:gd name="T64" fmla="*/ 81 w 8335"/>
              <a:gd name="T65" fmla="*/ 2112 h 2352"/>
              <a:gd name="T66" fmla="*/ 2618 w 8335"/>
              <a:gd name="T67" fmla="*/ 2102 h 2352"/>
              <a:gd name="T68" fmla="*/ 7562 w 8335"/>
              <a:gd name="T69" fmla="*/ 2307 h 2352"/>
              <a:gd name="T70" fmla="*/ 8062 w 8335"/>
              <a:gd name="T71" fmla="*/ 1964 h 2352"/>
              <a:gd name="T72" fmla="*/ 8021 w 8335"/>
              <a:gd name="T73" fmla="*/ 2316 h 2352"/>
              <a:gd name="T74" fmla="*/ 70 w 8335"/>
              <a:gd name="T75" fmla="*/ 2174 h 2352"/>
              <a:gd name="T76" fmla="*/ 6381 w 8335"/>
              <a:gd name="T77" fmla="*/ 2234 h 2352"/>
              <a:gd name="T78" fmla="*/ 6816 w 8335"/>
              <a:gd name="T79" fmla="*/ 2247 h 2352"/>
              <a:gd name="T80" fmla="*/ 7171 w 8335"/>
              <a:gd name="T81" fmla="*/ 1754 h 2352"/>
              <a:gd name="T82" fmla="*/ 6445 w 8335"/>
              <a:gd name="T83" fmla="*/ 2139 h 2352"/>
              <a:gd name="T84" fmla="*/ 6389 w 8335"/>
              <a:gd name="T85" fmla="*/ 1937 h 2352"/>
              <a:gd name="T86" fmla="*/ 6181 w 8335"/>
              <a:gd name="T87" fmla="*/ 2120 h 2352"/>
              <a:gd name="T88" fmla="*/ 5886 w 8335"/>
              <a:gd name="T89" fmla="*/ 2164 h 2352"/>
              <a:gd name="T90" fmla="*/ 5724 w 8335"/>
              <a:gd name="T91" fmla="*/ 1906 h 2352"/>
              <a:gd name="T92" fmla="*/ 5864 w 8335"/>
              <a:gd name="T93" fmla="*/ 2286 h 2352"/>
              <a:gd name="T94" fmla="*/ 6809 w 8335"/>
              <a:gd name="T95" fmla="*/ 2113 h 2352"/>
              <a:gd name="T96" fmla="*/ 4543 w 8335"/>
              <a:gd name="T97" fmla="*/ 2325 h 2352"/>
              <a:gd name="T98" fmla="*/ 5385 w 8335"/>
              <a:gd name="T99" fmla="*/ 2137 h 2352"/>
              <a:gd name="T100" fmla="*/ 4958 w 8335"/>
              <a:gd name="T101" fmla="*/ 1998 h 2352"/>
              <a:gd name="T102" fmla="*/ 3989 w 8335"/>
              <a:gd name="T103" fmla="*/ 1943 h 2352"/>
              <a:gd name="T104" fmla="*/ 3218 w 8335"/>
              <a:gd name="T105" fmla="*/ 1755 h 2352"/>
              <a:gd name="T106" fmla="*/ 2723 w 8335"/>
              <a:gd name="T107" fmla="*/ 2317 h 2352"/>
              <a:gd name="T108" fmla="*/ 3312 w 8335"/>
              <a:gd name="T109" fmla="*/ 2315 h 2352"/>
              <a:gd name="T110" fmla="*/ 3956 w 8335"/>
              <a:gd name="T111" fmla="*/ 2121 h 2352"/>
              <a:gd name="T112" fmla="*/ 4202 w 8335"/>
              <a:gd name="T113" fmla="*/ 2081 h 2352"/>
              <a:gd name="T114" fmla="*/ 4702 w 8335"/>
              <a:gd name="T115" fmla="*/ 1986 h 2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35" h="2352">
                <a:moveTo>
                  <a:pt x="8029" y="1569"/>
                </a:moveTo>
                <a:lnTo>
                  <a:pt x="8029" y="1569"/>
                </a:lnTo>
                <a:cubicBezTo>
                  <a:pt x="8038" y="1567"/>
                  <a:pt x="8040" y="1569"/>
                  <a:pt x="8047" y="1567"/>
                </a:cubicBezTo>
                <a:cubicBezTo>
                  <a:pt x="8050" y="1562"/>
                  <a:pt x="8052" y="1556"/>
                  <a:pt x="8052" y="1550"/>
                </a:cubicBezTo>
                <a:cubicBezTo>
                  <a:pt x="8051" y="1540"/>
                  <a:pt x="8057" y="1532"/>
                  <a:pt x="8067" y="1533"/>
                </a:cubicBezTo>
                <a:cubicBezTo>
                  <a:pt x="8073" y="1535"/>
                  <a:pt x="8076" y="1540"/>
                  <a:pt x="8077" y="1546"/>
                </a:cubicBezTo>
                <a:cubicBezTo>
                  <a:pt x="8079" y="1551"/>
                  <a:pt x="8081" y="1554"/>
                  <a:pt x="8083" y="1559"/>
                </a:cubicBezTo>
                <a:cubicBezTo>
                  <a:pt x="8085" y="1565"/>
                  <a:pt x="8088" y="1569"/>
                  <a:pt x="8095" y="1568"/>
                </a:cubicBezTo>
                <a:cubicBezTo>
                  <a:pt x="8101" y="1567"/>
                  <a:pt x="8104" y="1569"/>
                  <a:pt x="8109" y="1567"/>
                </a:cubicBezTo>
                <a:cubicBezTo>
                  <a:pt x="8108" y="1554"/>
                  <a:pt x="8097" y="1547"/>
                  <a:pt x="8096" y="1533"/>
                </a:cubicBezTo>
                <a:cubicBezTo>
                  <a:pt x="8104" y="1532"/>
                  <a:pt x="8115" y="1526"/>
                  <a:pt x="8118" y="1517"/>
                </a:cubicBezTo>
                <a:cubicBezTo>
                  <a:pt x="8122" y="1510"/>
                  <a:pt x="8124" y="1497"/>
                  <a:pt x="8116" y="1492"/>
                </a:cubicBezTo>
                <a:cubicBezTo>
                  <a:pt x="8095" y="1480"/>
                  <a:pt x="8069" y="1489"/>
                  <a:pt x="8045" y="1486"/>
                </a:cubicBezTo>
                <a:cubicBezTo>
                  <a:pt x="8037" y="1514"/>
                  <a:pt x="8034" y="1541"/>
                  <a:pt x="8029" y="1569"/>
                </a:cubicBezTo>
                <a:close/>
                <a:moveTo>
                  <a:pt x="8071" y="1519"/>
                </a:moveTo>
                <a:lnTo>
                  <a:pt x="8071" y="1519"/>
                </a:lnTo>
                <a:cubicBezTo>
                  <a:pt x="8080" y="1518"/>
                  <a:pt x="8086" y="1520"/>
                  <a:pt x="8095" y="1517"/>
                </a:cubicBezTo>
                <a:cubicBezTo>
                  <a:pt x="8106" y="1514"/>
                  <a:pt x="8101" y="1499"/>
                  <a:pt x="8092" y="1501"/>
                </a:cubicBezTo>
                <a:cubicBezTo>
                  <a:pt x="8079" y="1505"/>
                  <a:pt x="8063" y="1495"/>
                  <a:pt x="8059" y="1509"/>
                </a:cubicBezTo>
                <a:cubicBezTo>
                  <a:pt x="8057" y="1516"/>
                  <a:pt x="8064" y="1520"/>
                  <a:pt x="8071" y="1519"/>
                </a:cubicBezTo>
                <a:close/>
                <a:moveTo>
                  <a:pt x="912" y="1584"/>
                </a:moveTo>
                <a:lnTo>
                  <a:pt x="912" y="1584"/>
                </a:lnTo>
                <a:lnTo>
                  <a:pt x="912" y="1584"/>
                </a:lnTo>
                <a:cubicBezTo>
                  <a:pt x="761" y="1591"/>
                  <a:pt x="607" y="1573"/>
                  <a:pt x="468" y="1524"/>
                </a:cubicBezTo>
                <a:cubicBezTo>
                  <a:pt x="313" y="1469"/>
                  <a:pt x="167" y="1363"/>
                  <a:pt x="85" y="1216"/>
                </a:cubicBezTo>
                <a:cubicBezTo>
                  <a:pt x="11" y="1083"/>
                  <a:pt x="0" y="919"/>
                  <a:pt x="40" y="773"/>
                </a:cubicBezTo>
                <a:cubicBezTo>
                  <a:pt x="85" y="610"/>
                  <a:pt x="184" y="466"/>
                  <a:pt x="311" y="351"/>
                </a:cubicBezTo>
                <a:cubicBezTo>
                  <a:pt x="435" y="238"/>
                  <a:pt x="582" y="157"/>
                  <a:pt x="739" y="101"/>
                </a:cubicBezTo>
                <a:cubicBezTo>
                  <a:pt x="1021" y="0"/>
                  <a:pt x="1342" y="6"/>
                  <a:pt x="1628" y="85"/>
                </a:cubicBezTo>
                <a:cubicBezTo>
                  <a:pt x="1634" y="86"/>
                  <a:pt x="1637" y="91"/>
                  <a:pt x="1636" y="97"/>
                </a:cubicBezTo>
                <a:cubicBezTo>
                  <a:pt x="1604" y="285"/>
                  <a:pt x="1575" y="471"/>
                  <a:pt x="1543" y="661"/>
                </a:cubicBezTo>
                <a:cubicBezTo>
                  <a:pt x="1422" y="556"/>
                  <a:pt x="1261" y="490"/>
                  <a:pt x="1098" y="514"/>
                </a:cubicBezTo>
                <a:cubicBezTo>
                  <a:pt x="1017" y="526"/>
                  <a:pt x="943" y="554"/>
                  <a:pt x="876" y="601"/>
                </a:cubicBezTo>
                <a:cubicBezTo>
                  <a:pt x="802" y="652"/>
                  <a:pt x="744" y="725"/>
                  <a:pt x="728" y="813"/>
                </a:cubicBezTo>
                <a:cubicBezTo>
                  <a:pt x="714" y="891"/>
                  <a:pt x="749" y="971"/>
                  <a:pt x="810" y="1020"/>
                </a:cubicBezTo>
                <a:cubicBezTo>
                  <a:pt x="873" y="1071"/>
                  <a:pt x="947" y="1095"/>
                  <a:pt x="1028" y="1099"/>
                </a:cubicBezTo>
                <a:cubicBezTo>
                  <a:pt x="1107" y="1104"/>
                  <a:pt x="1184" y="1093"/>
                  <a:pt x="1258" y="1071"/>
                </a:cubicBezTo>
                <a:cubicBezTo>
                  <a:pt x="1338" y="1047"/>
                  <a:pt x="1409" y="1007"/>
                  <a:pt x="1482" y="963"/>
                </a:cubicBezTo>
                <a:cubicBezTo>
                  <a:pt x="1461" y="1058"/>
                  <a:pt x="1438" y="1151"/>
                  <a:pt x="1416" y="1245"/>
                </a:cubicBezTo>
                <a:cubicBezTo>
                  <a:pt x="1394" y="1339"/>
                  <a:pt x="1372" y="1430"/>
                  <a:pt x="1350" y="1526"/>
                </a:cubicBezTo>
                <a:cubicBezTo>
                  <a:pt x="1209" y="1567"/>
                  <a:pt x="1060" y="1576"/>
                  <a:pt x="912" y="1584"/>
                </a:cubicBezTo>
                <a:close/>
                <a:moveTo>
                  <a:pt x="4943" y="1588"/>
                </a:moveTo>
                <a:lnTo>
                  <a:pt x="4943" y="1588"/>
                </a:lnTo>
                <a:lnTo>
                  <a:pt x="4943" y="1588"/>
                </a:lnTo>
                <a:cubicBezTo>
                  <a:pt x="4757" y="1588"/>
                  <a:pt x="4577" y="1588"/>
                  <a:pt x="4389" y="1588"/>
                </a:cubicBezTo>
                <a:cubicBezTo>
                  <a:pt x="4441" y="1408"/>
                  <a:pt x="4498" y="1228"/>
                  <a:pt x="4552" y="1048"/>
                </a:cubicBezTo>
                <a:cubicBezTo>
                  <a:pt x="4578" y="959"/>
                  <a:pt x="4606" y="870"/>
                  <a:pt x="4633" y="780"/>
                </a:cubicBezTo>
                <a:cubicBezTo>
                  <a:pt x="4636" y="769"/>
                  <a:pt x="4640" y="758"/>
                  <a:pt x="4643" y="747"/>
                </a:cubicBezTo>
                <a:cubicBezTo>
                  <a:pt x="4645" y="742"/>
                  <a:pt x="4648" y="733"/>
                  <a:pt x="4642" y="732"/>
                </a:cubicBezTo>
                <a:cubicBezTo>
                  <a:pt x="4636" y="731"/>
                  <a:pt x="4631" y="732"/>
                  <a:pt x="4625" y="732"/>
                </a:cubicBezTo>
                <a:cubicBezTo>
                  <a:pt x="4603" y="732"/>
                  <a:pt x="4581" y="732"/>
                  <a:pt x="4560" y="734"/>
                </a:cubicBezTo>
                <a:cubicBezTo>
                  <a:pt x="4515" y="738"/>
                  <a:pt x="4469" y="735"/>
                  <a:pt x="4424" y="740"/>
                </a:cubicBezTo>
                <a:cubicBezTo>
                  <a:pt x="4402" y="742"/>
                  <a:pt x="4379" y="739"/>
                  <a:pt x="4358" y="741"/>
                </a:cubicBezTo>
                <a:cubicBezTo>
                  <a:pt x="4352" y="741"/>
                  <a:pt x="4346" y="742"/>
                  <a:pt x="4342" y="740"/>
                </a:cubicBezTo>
                <a:cubicBezTo>
                  <a:pt x="4337" y="739"/>
                  <a:pt x="4342" y="731"/>
                  <a:pt x="4343" y="726"/>
                </a:cubicBezTo>
                <a:cubicBezTo>
                  <a:pt x="4346" y="716"/>
                  <a:pt x="4350" y="705"/>
                  <a:pt x="4353" y="694"/>
                </a:cubicBezTo>
                <a:cubicBezTo>
                  <a:pt x="4366" y="648"/>
                  <a:pt x="4381" y="603"/>
                  <a:pt x="4394" y="558"/>
                </a:cubicBezTo>
                <a:cubicBezTo>
                  <a:pt x="4407" y="514"/>
                  <a:pt x="4421" y="470"/>
                  <a:pt x="4434" y="426"/>
                </a:cubicBezTo>
                <a:cubicBezTo>
                  <a:pt x="4441" y="404"/>
                  <a:pt x="4448" y="382"/>
                  <a:pt x="4454" y="360"/>
                </a:cubicBezTo>
                <a:cubicBezTo>
                  <a:pt x="4456" y="354"/>
                  <a:pt x="4459" y="350"/>
                  <a:pt x="4459" y="343"/>
                </a:cubicBezTo>
                <a:cubicBezTo>
                  <a:pt x="4459" y="336"/>
                  <a:pt x="4467" y="337"/>
                  <a:pt x="4473" y="337"/>
                </a:cubicBezTo>
                <a:cubicBezTo>
                  <a:pt x="4485" y="337"/>
                  <a:pt x="4498" y="337"/>
                  <a:pt x="4510" y="337"/>
                </a:cubicBezTo>
                <a:cubicBezTo>
                  <a:pt x="4690" y="337"/>
                  <a:pt x="4870" y="337"/>
                  <a:pt x="5049" y="337"/>
                </a:cubicBezTo>
                <a:cubicBezTo>
                  <a:pt x="5228" y="337"/>
                  <a:pt x="5406" y="337"/>
                  <a:pt x="5585" y="337"/>
                </a:cubicBezTo>
                <a:cubicBezTo>
                  <a:pt x="5595" y="337"/>
                  <a:pt x="5605" y="338"/>
                  <a:pt x="5618" y="337"/>
                </a:cubicBezTo>
                <a:cubicBezTo>
                  <a:pt x="5632" y="336"/>
                  <a:pt x="5624" y="351"/>
                  <a:pt x="5621" y="361"/>
                </a:cubicBezTo>
                <a:cubicBezTo>
                  <a:pt x="5615" y="381"/>
                  <a:pt x="5609" y="401"/>
                  <a:pt x="5603" y="422"/>
                </a:cubicBezTo>
                <a:cubicBezTo>
                  <a:pt x="5589" y="467"/>
                  <a:pt x="5575" y="513"/>
                  <a:pt x="5562" y="558"/>
                </a:cubicBezTo>
                <a:cubicBezTo>
                  <a:pt x="5548" y="603"/>
                  <a:pt x="5534" y="648"/>
                  <a:pt x="5520" y="694"/>
                </a:cubicBezTo>
                <a:cubicBezTo>
                  <a:pt x="5517" y="704"/>
                  <a:pt x="5514" y="716"/>
                  <a:pt x="5511" y="726"/>
                </a:cubicBezTo>
                <a:cubicBezTo>
                  <a:pt x="5509" y="732"/>
                  <a:pt x="5508" y="740"/>
                  <a:pt x="5502" y="741"/>
                </a:cubicBezTo>
                <a:cubicBezTo>
                  <a:pt x="5497" y="741"/>
                  <a:pt x="5491" y="742"/>
                  <a:pt x="5486" y="741"/>
                </a:cubicBezTo>
                <a:cubicBezTo>
                  <a:pt x="5463" y="739"/>
                  <a:pt x="5439" y="742"/>
                  <a:pt x="5416" y="739"/>
                </a:cubicBezTo>
                <a:cubicBezTo>
                  <a:pt x="5372" y="735"/>
                  <a:pt x="5327" y="738"/>
                  <a:pt x="5284" y="734"/>
                </a:cubicBezTo>
                <a:cubicBezTo>
                  <a:pt x="5262" y="731"/>
                  <a:pt x="5240" y="732"/>
                  <a:pt x="5218" y="732"/>
                </a:cubicBezTo>
                <a:cubicBezTo>
                  <a:pt x="5213" y="732"/>
                  <a:pt x="5206" y="729"/>
                  <a:pt x="5203" y="735"/>
                </a:cubicBezTo>
                <a:cubicBezTo>
                  <a:pt x="5200" y="740"/>
                  <a:pt x="5199" y="746"/>
                  <a:pt x="5197" y="751"/>
                </a:cubicBezTo>
                <a:cubicBezTo>
                  <a:pt x="5193" y="763"/>
                  <a:pt x="5189" y="776"/>
                  <a:pt x="5186" y="788"/>
                </a:cubicBezTo>
                <a:cubicBezTo>
                  <a:pt x="5158" y="878"/>
                  <a:pt x="5131" y="967"/>
                  <a:pt x="5104" y="1056"/>
                </a:cubicBezTo>
                <a:cubicBezTo>
                  <a:pt x="5051" y="1232"/>
                  <a:pt x="4997" y="1410"/>
                  <a:pt x="4943" y="1588"/>
                </a:cubicBezTo>
                <a:close/>
                <a:moveTo>
                  <a:pt x="8104" y="1598"/>
                </a:moveTo>
                <a:lnTo>
                  <a:pt x="8104" y="1598"/>
                </a:lnTo>
                <a:cubicBezTo>
                  <a:pt x="8141" y="1584"/>
                  <a:pt x="8182" y="1544"/>
                  <a:pt x="8169" y="1500"/>
                </a:cubicBezTo>
                <a:cubicBezTo>
                  <a:pt x="8142" y="1415"/>
                  <a:pt x="7996" y="1443"/>
                  <a:pt x="7982" y="1525"/>
                </a:cubicBezTo>
                <a:cubicBezTo>
                  <a:pt x="7980" y="1535"/>
                  <a:pt x="7977" y="1544"/>
                  <a:pt x="7981" y="1554"/>
                </a:cubicBezTo>
                <a:cubicBezTo>
                  <a:pt x="7984" y="1563"/>
                  <a:pt x="7987" y="1571"/>
                  <a:pt x="7993" y="1578"/>
                </a:cubicBezTo>
                <a:cubicBezTo>
                  <a:pt x="8018" y="1610"/>
                  <a:pt x="8068" y="1611"/>
                  <a:pt x="8104" y="1598"/>
                </a:cubicBezTo>
                <a:close/>
                <a:moveTo>
                  <a:pt x="8147" y="1512"/>
                </a:moveTo>
                <a:lnTo>
                  <a:pt x="8147" y="1512"/>
                </a:lnTo>
                <a:cubicBezTo>
                  <a:pt x="8146" y="1503"/>
                  <a:pt x="8143" y="1495"/>
                  <a:pt x="8136" y="1488"/>
                </a:cubicBezTo>
                <a:cubicBezTo>
                  <a:pt x="8110" y="1460"/>
                  <a:pt x="8063" y="1464"/>
                  <a:pt x="8034" y="1484"/>
                </a:cubicBezTo>
                <a:cubicBezTo>
                  <a:pt x="8026" y="1489"/>
                  <a:pt x="8017" y="1496"/>
                  <a:pt x="8013" y="1505"/>
                </a:cubicBezTo>
                <a:cubicBezTo>
                  <a:pt x="8010" y="1512"/>
                  <a:pt x="8006" y="1518"/>
                  <a:pt x="8005" y="1526"/>
                </a:cubicBezTo>
                <a:cubicBezTo>
                  <a:pt x="8004" y="1534"/>
                  <a:pt x="8000" y="1541"/>
                  <a:pt x="8004" y="1549"/>
                </a:cubicBezTo>
                <a:cubicBezTo>
                  <a:pt x="8033" y="1617"/>
                  <a:pt x="8151" y="1584"/>
                  <a:pt x="8147" y="1512"/>
                </a:cubicBezTo>
                <a:close/>
                <a:moveTo>
                  <a:pt x="7317" y="1607"/>
                </a:moveTo>
                <a:lnTo>
                  <a:pt x="7317" y="1607"/>
                </a:lnTo>
                <a:cubicBezTo>
                  <a:pt x="7710" y="1620"/>
                  <a:pt x="8154" y="1448"/>
                  <a:pt x="8300" y="1054"/>
                </a:cubicBezTo>
                <a:cubicBezTo>
                  <a:pt x="8317" y="1007"/>
                  <a:pt x="8321" y="966"/>
                  <a:pt x="8328" y="916"/>
                </a:cubicBezTo>
                <a:cubicBezTo>
                  <a:pt x="8335" y="868"/>
                  <a:pt x="8333" y="822"/>
                  <a:pt x="8326" y="776"/>
                </a:cubicBezTo>
                <a:cubicBezTo>
                  <a:pt x="8309" y="671"/>
                  <a:pt x="8257" y="577"/>
                  <a:pt x="8177" y="505"/>
                </a:cubicBezTo>
                <a:cubicBezTo>
                  <a:pt x="8030" y="374"/>
                  <a:pt x="7837" y="325"/>
                  <a:pt x="7644" y="318"/>
                </a:cubicBezTo>
                <a:cubicBezTo>
                  <a:pt x="7452" y="311"/>
                  <a:pt x="7259" y="348"/>
                  <a:pt x="7087" y="429"/>
                </a:cubicBezTo>
                <a:cubicBezTo>
                  <a:pt x="6896" y="518"/>
                  <a:pt x="6725" y="672"/>
                  <a:pt x="6655" y="875"/>
                </a:cubicBezTo>
                <a:cubicBezTo>
                  <a:pt x="6647" y="898"/>
                  <a:pt x="6640" y="920"/>
                  <a:pt x="6635" y="944"/>
                </a:cubicBezTo>
                <a:cubicBezTo>
                  <a:pt x="6630" y="968"/>
                  <a:pt x="6625" y="991"/>
                  <a:pt x="6623" y="1014"/>
                </a:cubicBezTo>
                <a:cubicBezTo>
                  <a:pt x="6618" y="1061"/>
                  <a:pt x="6619" y="1108"/>
                  <a:pt x="6625" y="1154"/>
                </a:cubicBezTo>
                <a:cubicBezTo>
                  <a:pt x="6639" y="1255"/>
                  <a:pt x="6690" y="1348"/>
                  <a:pt x="6765" y="1418"/>
                </a:cubicBezTo>
                <a:cubicBezTo>
                  <a:pt x="6912" y="1554"/>
                  <a:pt x="7122" y="1600"/>
                  <a:pt x="7317" y="1607"/>
                </a:cubicBezTo>
                <a:close/>
                <a:moveTo>
                  <a:pt x="7404" y="1213"/>
                </a:moveTo>
                <a:lnTo>
                  <a:pt x="7404" y="1213"/>
                </a:lnTo>
                <a:cubicBezTo>
                  <a:pt x="7474" y="1217"/>
                  <a:pt x="7544" y="1203"/>
                  <a:pt x="7606" y="1172"/>
                </a:cubicBezTo>
                <a:cubicBezTo>
                  <a:pt x="7669" y="1140"/>
                  <a:pt x="7723" y="1084"/>
                  <a:pt x="7748" y="1019"/>
                </a:cubicBezTo>
                <a:cubicBezTo>
                  <a:pt x="7772" y="956"/>
                  <a:pt x="7774" y="879"/>
                  <a:pt x="7734" y="821"/>
                </a:cubicBezTo>
                <a:cubicBezTo>
                  <a:pt x="7693" y="761"/>
                  <a:pt x="7621" y="733"/>
                  <a:pt x="7550" y="728"/>
                </a:cubicBezTo>
                <a:cubicBezTo>
                  <a:pt x="7483" y="724"/>
                  <a:pt x="7414" y="736"/>
                  <a:pt x="7355" y="765"/>
                </a:cubicBezTo>
                <a:cubicBezTo>
                  <a:pt x="7291" y="797"/>
                  <a:pt x="7235" y="850"/>
                  <a:pt x="7206" y="916"/>
                </a:cubicBezTo>
                <a:cubicBezTo>
                  <a:pt x="7178" y="979"/>
                  <a:pt x="7172" y="1057"/>
                  <a:pt x="7212" y="1118"/>
                </a:cubicBezTo>
                <a:cubicBezTo>
                  <a:pt x="7254" y="1181"/>
                  <a:pt x="7330" y="1208"/>
                  <a:pt x="7404" y="1213"/>
                </a:cubicBezTo>
                <a:close/>
                <a:moveTo>
                  <a:pt x="6124" y="1606"/>
                </a:moveTo>
                <a:lnTo>
                  <a:pt x="6124" y="1606"/>
                </a:lnTo>
                <a:lnTo>
                  <a:pt x="6124" y="1606"/>
                </a:lnTo>
                <a:cubicBezTo>
                  <a:pt x="6001" y="1612"/>
                  <a:pt x="5875" y="1595"/>
                  <a:pt x="5762" y="1552"/>
                </a:cubicBezTo>
                <a:cubicBezTo>
                  <a:pt x="5639" y="1505"/>
                  <a:pt x="5527" y="1417"/>
                  <a:pt x="5465" y="1299"/>
                </a:cubicBezTo>
                <a:cubicBezTo>
                  <a:pt x="5407" y="1188"/>
                  <a:pt x="5399" y="1056"/>
                  <a:pt x="5431" y="936"/>
                </a:cubicBezTo>
                <a:cubicBezTo>
                  <a:pt x="5498" y="677"/>
                  <a:pt x="5728" y="478"/>
                  <a:pt x="5975" y="385"/>
                </a:cubicBezTo>
                <a:cubicBezTo>
                  <a:pt x="6201" y="299"/>
                  <a:pt x="6466" y="297"/>
                  <a:pt x="6700" y="365"/>
                </a:cubicBezTo>
                <a:cubicBezTo>
                  <a:pt x="6702" y="366"/>
                  <a:pt x="6706" y="366"/>
                  <a:pt x="6708" y="367"/>
                </a:cubicBezTo>
                <a:cubicBezTo>
                  <a:pt x="6711" y="368"/>
                  <a:pt x="6711" y="373"/>
                  <a:pt x="6710" y="376"/>
                </a:cubicBezTo>
                <a:cubicBezTo>
                  <a:pt x="6684" y="532"/>
                  <a:pt x="6662" y="686"/>
                  <a:pt x="6634" y="842"/>
                </a:cubicBezTo>
                <a:cubicBezTo>
                  <a:pt x="6539" y="753"/>
                  <a:pt x="6402" y="701"/>
                  <a:pt x="6273" y="722"/>
                </a:cubicBezTo>
                <a:cubicBezTo>
                  <a:pt x="6141" y="743"/>
                  <a:pt x="6008" y="832"/>
                  <a:pt x="5982" y="970"/>
                </a:cubicBezTo>
                <a:cubicBezTo>
                  <a:pt x="5969" y="1037"/>
                  <a:pt x="6001" y="1103"/>
                  <a:pt x="6054" y="1145"/>
                </a:cubicBezTo>
                <a:cubicBezTo>
                  <a:pt x="6106" y="1187"/>
                  <a:pt x="6172" y="1205"/>
                  <a:pt x="6239" y="1207"/>
                </a:cubicBezTo>
                <a:cubicBezTo>
                  <a:pt x="6365" y="1210"/>
                  <a:pt x="6485" y="1162"/>
                  <a:pt x="6585" y="1093"/>
                </a:cubicBezTo>
                <a:cubicBezTo>
                  <a:pt x="6572" y="1171"/>
                  <a:pt x="6550" y="1249"/>
                  <a:pt x="6533" y="1328"/>
                </a:cubicBezTo>
                <a:cubicBezTo>
                  <a:pt x="6517" y="1404"/>
                  <a:pt x="6498" y="1478"/>
                  <a:pt x="6482" y="1557"/>
                </a:cubicBezTo>
                <a:cubicBezTo>
                  <a:pt x="6367" y="1593"/>
                  <a:pt x="6244" y="1600"/>
                  <a:pt x="6124" y="1606"/>
                </a:cubicBezTo>
                <a:close/>
                <a:moveTo>
                  <a:pt x="2365" y="1599"/>
                </a:moveTo>
                <a:lnTo>
                  <a:pt x="2365" y="1599"/>
                </a:lnTo>
                <a:cubicBezTo>
                  <a:pt x="2562" y="1577"/>
                  <a:pt x="2754" y="1511"/>
                  <a:pt x="2913" y="1391"/>
                </a:cubicBezTo>
                <a:cubicBezTo>
                  <a:pt x="3078" y="1267"/>
                  <a:pt x="3191" y="1077"/>
                  <a:pt x="3196" y="870"/>
                </a:cubicBezTo>
                <a:cubicBezTo>
                  <a:pt x="3196" y="867"/>
                  <a:pt x="3202" y="864"/>
                  <a:pt x="3202" y="867"/>
                </a:cubicBezTo>
                <a:cubicBezTo>
                  <a:pt x="3203" y="870"/>
                  <a:pt x="3202" y="871"/>
                  <a:pt x="3203" y="873"/>
                </a:cubicBezTo>
                <a:cubicBezTo>
                  <a:pt x="3221" y="990"/>
                  <a:pt x="3329" y="1056"/>
                  <a:pt x="3432" y="1087"/>
                </a:cubicBezTo>
                <a:cubicBezTo>
                  <a:pt x="3527" y="1116"/>
                  <a:pt x="3633" y="1119"/>
                  <a:pt x="3728" y="1144"/>
                </a:cubicBezTo>
                <a:cubicBezTo>
                  <a:pt x="3731" y="1145"/>
                  <a:pt x="3733" y="1148"/>
                  <a:pt x="3736" y="1149"/>
                </a:cubicBezTo>
                <a:cubicBezTo>
                  <a:pt x="3741" y="1150"/>
                  <a:pt x="3744" y="1156"/>
                  <a:pt x="3748" y="1159"/>
                </a:cubicBezTo>
                <a:cubicBezTo>
                  <a:pt x="3753" y="1164"/>
                  <a:pt x="3756" y="1169"/>
                  <a:pt x="3759" y="1175"/>
                </a:cubicBezTo>
                <a:cubicBezTo>
                  <a:pt x="3759" y="1177"/>
                  <a:pt x="3760" y="1179"/>
                  <a:pt x="3759" y="1181"/>
                </a:cubicBezTo>
                <a:cubicBezTo>
                  <a:pt x="3758" y="1184"/>
                  <a:pt x="3761" y="1185"/>
                  <a:pt x="3761" y="1187"/>
                </a:cubicBezTo>
                <a:cubicBezTo>
                  <a:pt x="3756" y="1241"/>
                  <a:pt x="3699" y="1260"/>
                  <a:pt x="3653" y="1268"/>
                </a:cubicBezTo>
                <a:cubicBezTo>
                  <a:pt x="3609" y="1276"/>
                  <a:pt x="3559" y="1273"/>
                  <a:pt x="3514" y="1265"/>
                </a:cubicBezTo>
                <a:cubicBezTo>
                  <a:pt x="3419" y="1247"/>
                  <a:pt x="3331" y="1201"/>
                  <a:pt x="3254" y="1140"/>
                </a:cubicBezTo>
                <a:cubicBezTo>
                  <a:pt x="3211" y="1199"/>
                  <a:pt x="3172" y="1259"/>
                  <a:pt x="3131" y="1320"/>
                </a:cubicBezTo>
                <a:cubicBezTo>
                  <a:pt x="3092" y="1378"/>
                  <a:pt x="3054" y="1431"/>
                  <a:pt x="3015" y="1494"/>
                </a:cubicBezTo>
                <a:cubicBezTo>
                  <a:pt x="3347" y="1631"/>
                  <a:pt x="3771" y="1665"/>
                  <a:pt x="4094" y="1475"/>
                </a:cubicBezTo>
                <a:cubicBezTo>
                  <a:pt x="4180" y="1425"/>
                  <a:pt x="4254" y="1350"/>
                  <a:pt x="4296" y="1262"/>
                </a:cubicBezTo>
                <a:cubicBezTo>
                  <a:pt x="4335" y="1179"/>
                  <a:pt x="4354" y="1077"/>
                  <a:pt x="4313" y="989"/>
                </a:cubicBezTo>
                <a:cubicBezTo>
                  <a:pt x="4269" y="893"/>
                  <a:pt x="4162" y="846"/>
                  <a:pt x="4065" y="820"/>
                </a:cubicBezTo>
                <a:cubicBezTo>
                  <a:pt x="3978" y="796"/>
                  <a:pt x="3881" y="788"/>
                  <a:pt x="3794" y="760"/>
                </a:cubicBezTo>
                <a:cubicBezTo>
                  <a:pt x="3785" y="758"/>
                  <a:pt x="3778" y="745"/>
                  <a:pt x="3774" y="739"/>
                </a:cubicBezTo>
                <a:cubicBezTo>
                  <a:pt x="3774" y="738"/>
                  <a:pt x="3772" y="733"/>
                  <a:pt x="3770" y="734"/>
                </a:cubicBezTo>
                <a:cubicBezTo>
                  <a:pt x="3769" y="686"/>
                  <a:pt x="3815" y="664"/>
                  <a:pt x="3855" y="656"/>
                </a:cubicBezTo>
                <a:cubicBezTo>
                  <a:pt x="3894" y="648"/>
                  <a:pt x="3936" y="651"/>
                  <a:pt x="3976" y="656"/>
                </a:cubicBezTo>
                <a:cubicBezTo>
                  <a:pt x="4059" y="668"/>
                  <a:pt x="4135" y="701"/>
                  <a:pt x="4209" y="745"/>
                </a:cubicBezTo>
                <a:cubicBezTo>
                  <a:pt x="4280" y="639"/>
                  <a:pt x="4352" y="532"/>
                  <a:pt x="4420" y="426"/>
                </a:cubicBezTo>
                <a:cubicBezTo>
                  <a:pt x="4218" y="313"/>
                  <a:pt x="3958" y="294"/>
                  <a:pt x="3733" y="341"/>
                </a:cubicBezTo>
                <a:cubicBezTo>
                  <a:pt x="3487" y="393"/>
                  <a:pt x="3221" y="554"/>
                  <a:pt x="3197" y="832"/>
                </a:cubicBezTo>
                <a:cubicBezTo>
                  <a:pt x="3197" y="838"/>
                  <a:pt x="3195" y="836"/>
                  <a:pt x="3195" y="831"/>
                </a:cubicBezTo>
                <a:cubicBezTo>
                  <a:pt x="3194" y="615"/>
                  <a:pt x="3021" y="447"/>
                  <a:pt x="2831" y="378"/>
                </a:cubicBezTo>
                <a:cubicBezTo>
                  <a:pt x="2658" y="316"/>
                  <a:pt x="2463" y="303"/>
                  <a:pt x="2279" y="331"/>
                </a:cubicBezTo>
                <a:cubicBezTo>
                  <a:pt x="2084" y="361"/>
                  <a:pt x="1898" y="433"/>
                  <a:pt x="1744" y="560"/>
                </a:cubicBezTo>
                <a:cubicBezTo>
                  <a:pt x="1590" y="687"/>
                  <a:pt x="1486" y="873"/>
                  <a:pt x="1484" y="1072"/>
                </a:cubicBezTo>
                <a:cubicBezTo>
                  <a:pt x="1483" y="1170"/>
                  <a:pt x="1509" y="1265"/>
                  <a:pt x="1565" y="1344"/>
                </a:cubicBezTo>
                <a:cubicBezTo>
                  <a:pt x="1628" y="1432"/>
                  <a:pt x="1718" y="1495"/>
                  <a:pt x="1814" y="1534"/>
                </a:cubicBezTo>
                <a:cubicBezTo>
                  <a:pt x="1985" y="1605"/>
                  <a:pt x="2180" y="1619"/>
                  <a:pt x="2365" y="1599"/>
                </a:cubicBezTo>
                <a:close/>
                <a:moveTo>
                  <a:pt x="2271" y="1213"/>
                </a:moveTo>
                <a:lnTo>
                  <a:pt x="2271" y="1213"/>
                </a:lnTo>
                <a:cubicBezTo>
                  <a:pt x="2339" y="1217"/>
                  <a:pt x="2408" y="1203"/>
                  <a:pt x="2468" y="1173"/>
                </a:cubicBezTo>
                <a:cubicBezTo>
                  <a:pt x="2534" y="1140"/>
                  <a:pt x="2591" y="1080"/>
                  <a:pt x="2616" y="1011"/>
                </a:cubicBezTo>
                <a:cubicBezTo>
                  <a:pt x="2638" y="948"/>
                  <a:pt x="2637" y="873"/>
                  <a:pt x="2596" y="817"/>
                </a:cubicBezTo>
                <a:cubicBezTo>
                  <a:pt x="2553" y="760"/>
                  <a:pt x="2485" y="733"/>
                  <a:pt x="2415" y="728"/>
                </a:cubicBezTo>
                <a:cubicBezTo>
                  <a:pt x="2347" y="724"/>
                  <a:pt x="2278" y="736"/>
                  <a:pt x="2218" y="766"/>
                </a:cubicBezTo>
                <a:cubicBezTo>
                  <a:pt x="2149" y="800"/>
                  <a:pt x="2090" y="860"/>
                  <a:pt x="2064" y="932"/>
                </a:cubicBezTo>
                <a:cubicBezTo>
                  <a:pt x="2040" y="998"/>
                  <a:pt x="2041" y="1074"/>
                  <a:pt x="2085" y="1130"/>
                </a:cubicBezTo>
                <a:cubicBezTo>
                  <a:pt x="2130" y="1187"/>
                  <a:pt x="2201" y="1209"/>
                  <a:pt x="2271" y="1213"/>
                </a:cubicBezTo>
                <a:close/>
                <a:moveTo>
                  <a:pt x="81" y="1906"/>
                </a:moveTo>
                <a:lnTo>
                  <a:pt x="81" y="1906"/>
                </a:lnTo>
                <a:lnTo>
                  <a:pt x="81" y="1906"/>
                </a:lnTo>
                <a:cubicBezTo>
                  <a:pt x="74" y="1906"/>
                  <a:pt x="68" y="1903"/>
                  <a:pt x="69" y="1896"/>
                </a:cubicBezTo>
                <a:cubicBezTo>
                  <a:pt x="71" y="1848"/>
                  <a:pt x="68" y="1806"/>
                  <a:pt x="70" y="1756"/>
                </a:cubicBezTo>
                <a:cubicBezTo>
                  <a:pt x="892" y="1756"/>
                  <a:pt x="1716" y="1756"/>
                  <a:pt x="2537" y="1756"/>
                </a:cubicBezTo>
                <a:cubicBezTo>
                  <a:pt x="2549" y="1803"/>
                  <a:pt x="2559" y="1849"/>
                  <a:pt x="2569" y="1895"/>
                </a:cubicBezTo>
                <a:cubicBezTo>
                  <a:pt x="2570" y="1898"/>
                  <a:pt x="2571" y="1901"/>
                  <a:pt x="2570" y="1904"/>
                </a:cubicBezTo>
                <a:cubicBezTo>
                  <a:pt x="2569" y="1907"/>
                  <a:pt x="2563" y="1906"/>
                  <a:pt x="2559" y="1906"/>
                </a:cubicBezTo>
                <a:cubicBezTo>
                  <a:pt x="1733" y="1906"/>
                  <a:pt x="906" y="1906"/>
                  <a:pt x="81" y="1906"/>
                </a:cubicBezTo>
                <a:close/>
                <a:moveTo>
                  <a:pt x="81" y="2112"/>
                </a:moveTo>
                <a:lnTo>
                  <a:pt x="81" y="2112"/>
                </a:lnTo>
                <a:lnTo>
                  <a:pt x="81" y="2112"/>
                </a:lnTo>
                <a:cubicBezTo>
                  <a:pt x="74" y="2112"/>
                  <a:pt x="68" y="2109"/>
                  <a:pt x="68" y="2102"/>
                </a:cubicBezTo>
                <a:cubicBezTo>
                  <a:pt x="72" y="2057"/>
                  <a:pt x="67" y="2015"/>
                  <a:pt x="71" y="1970"/>
                </a:cubicBezTo>
                <a:cubicBezTo>
                  <a:pt x="909" y="1970"/>
                  <a:pt x="1748" y="1970"/>
                  <a:pt x="2587" y="1970"/>
                </a:cubicBezTo>
                <a:cubicBezTo>
                  <a:pt x="2598" y="2015"/>
                  <a:pt x="2606" y="2057"/>
                  <a:pt x="2618" y="2102"/>
                </a:cubicBezTo>
                <a:cubicBezTo>
                  <a:pt x="2620" y="2108"/>
                  <a:pt x="2615" y="2112"/>
                  <a:pt x="2608" y="2112"/>
                </a:cubicBezTo>
                <a:cubicBezTo>
                  <a:pt x="1766" y="2112"/>
                  <a:pt x="924" y="2112"/>
                  <a:pt x="81" y="2112"/>
                </a:cubicBezTo>
                <a:close/>
                <a:moveTo>
                  <a:pt x="7572" y="2317"/>
                </a:moveTo>
                <a:lnTo>
                  <a:pt x="7572" y="2317"/>
                </a:lnTo>
                <a:lnTo>
                  <a:pt x="7572" y="2317"/>
                </a:lnTo>
                <a:cubicBezTo>
                  <a:pt x="7566" y="2317"/>
                  <a:pt x="7561" y="2314"/>
                  <a:pt x="7562" y="2307"/>
                </a:cubicBezTo>
                <a:cubicBezTo>
                  <a:pt x="7598" y="2123"/>
                  <a:pt x="7632" y="1940"/>
                  <a:pt x="7668" y="1755"/>
                </a:cubicBezTo>
                <a:cubicBezTo>
                  <a:pt x="7818" y="1753"/>
                  <a:pt x="7969" y="1754"/>
                  <a:pt x="8120" y="1754"/>
                </a:cubicBezTo>
                <a:cubicBezTo>
                  <a:pt x="8110" y="1806"/>
                  <a:pt x="8101" y="1855"/>
                  <a:pt x="8091" y="1906"/>
                </a:cubicBezTo>
                <a:cubicBezTo>
                  <a:pt x="8022" y="1906"/>
                  <a:pt x="7954" y="1905"/>
                  <a:pt x="7885" y="1906"/>
                </a:cubicBezTo>
                <a:cubicBezTo>
                  <a:pt x="7881" y="1927"/>
                  <a:pt x="7876" y="1942"/>
                  <a:pt x="7875" y="1963"/>
                </a:cubicBezTo>
                <a:cubicBezTo>
                  <a:pt x="7938" y="1964"/>
                  <a:pt x="7999" y="1962"/>
                  <a:pt x="8062" y="1964"/>
                </a:cubicBezTo>
                <a:cubicBezTo>
                  <a:pt x="8053" y="2013"/>
                  <a:pt x="8045" y="2059"/>
                  <a:pt x="8035" y="2107"/>
                </a:cubicBezTo>
                <a:cubicBezTo>
                  <a:pt x="7971" y="2107"/>
                  <a:pt x="7910" y="2107"/>
                  <a:pt x="7847" y="2107"/>
                </a:cubicBezTo>
                <a:cubicBezTo>
                  <a:pt x="7842" y="2123"/>
                  <a:pt x="7842" y="2135"/>
                  <a:pt x="7837" y="2151"/>
                </a:cubicBezTo>
                <a:cubicBezTo>
                  <a:pt x="7835" y="2159"/>
                  <a:pt x="7841" y="2164"/>
                  <a:pt x="7848" y="2164"/>
                </a:cubicBezTo>
                <a:cubicBezTo>
                  <a:pt x="7915" y="2163"/>
                  <a:pt x="7980" y="2163"/>
                  <a:pt x="8048" y="2164"/>
                </a:cubicBezTo>
                <a:cubicBezTo>
                  <a:pt x="8042" y="2216"/>
                  <a:pt x="8029" y="2263"/>
                  <a:pt x="8021" y="2316"/>
                </a:cubicBezTo>
                <a:cubicBezTo>
                  <a:pt x="7871" y="2318"/>
                  <a:pt x="7722" y="2316"/>
                  <a:pt x="7572" y="2317"/>
                </a:cubicBezTo>
                <a:close/>
                <a:moveTo>
                  <a:pt x="81" y="2317"/>
                </a:moveTo>
                <a:lnTo>
                  <a:pt x="81" y="2317"/>
                </a:lnTo>
                <a:lnTo>
                  <a:pt x="81" y="2317"/>
                </a:lnTo>
                <a:cubicBezTo>
                  <a:pt x="74" y="2317"/>
                  <a:pt x="69" y="2315"/>
                  <a:pt x="69" y="2308"/>
                </a:cubicBezTo>
                <a:cubicBezTo>
                  <a:pt x="71" y="2262"/>
                  <a:pt x="68" y="2220"/>
                  <a:pt x="70" y="2174"/>
                </a:cubicBezTo>
                <a:cubicBezTo>
                  <a:pt x="924" y="2174"/>
                  <a:pt x="1779" y="2174"/>
                  <a:pt x="2633" y="2174"/>
                </a:cubicBezTo>
                <a:cubicBezTo>
                  <a:pt x="2645" y="2218"/>
                  <a:pt x="2653" y="2262"/>
                  <a:pt x="2665" y="2307"/>
                </a:cubicBezTo>
                <a:cubicBezTo>
                  <a:pt x="2667" y="2313"/>
                  <a:pt x="2664" y="2317"/>
                  <a:pt x="2658" y="2317"/>
                </a:cubicBezTo>
                <a:cubicBezTo>
                  <a:pt x="1799" y="2317"/>
                  <a:pt x="940" y="2317"/>
                  <a:pt x="81" y="2317"/>
                </a:cubicBezTo>
                <a:close/>
                <a:moveTo>
                  <a:pt x="6381" y="2234"/>
                </a:moveTo>
                <a:lnTo>
                  <a:pt x="6381" y="2234"/>
                </a:lnTo>
                <a:cubicBezTo>
                  <a:pt x="6384" y="2231"/>
                  <a:pt x="6386" y="2224"/>
                  <a:pt x="6389" y="2229"/>
                </a:cubicBezTo>
                <a:cubicBezTo>
                  <a:pt x="6391" y="2232"/>
                  <a:pt x="6386" y="2234"/>
                  <a:pt x="6385" y="2237"/>
                </a:cubicBezTo>
                <a:cubicBezTo>
                  <a:pt x="6371" y="2264"/>
                  <a:pt x="6351" y="2289"/>
                  <a:pt x="6339" y="2317"/>
                </a:cubicBezTo>
                <a:cubicBezTo>
                  <a:pt x="6425" y="2317"/>
                  <a:pt x="6510" y="2317"/>
                  <a:pt x="6595" y="2317"/>
                </a:cubicBezTo>
                <a:cubicBezTo>
                  <a:pt x="6608" y="2293"/>
                  <a:pt x="6617" y="2271"/>
                  <a:pt x="6629" y="2247"/>
                </a:cubicBezTo>
                <a:cubicBezTo>
                  <a:pt x="6691" y="2247"/>
                  <a:pt x="6753" y="2246"/>
                  <a:pt x="6816" y="2247"/>
                </a:cubicBezTo>
                <a:cubicBezTo>
                  <a:pt x="6821" y="2272"/>
                  <a:pt x="6819" y="2293"/>
                  <a:pt x="6826" y="2317"/>
                </a:cubicBezTo>
                <a:cubicBezTo>
                  <a:pt x="7055" y="2317"/>
                  <a:pt x="7284" y="2317"/>
                  <a:pt x="7513" y="2317"/>
                </a:cubicBezTo>
                <a:cubicBezTo>
                  <a:pt x="7525" y="2256"/>
                  <a:pt x="7537" y="2198"/>
                  <a:pt x="7547" y="2137"/>
                </a:cubicBezTo>
                <a:cubicBezTo>
                  <a:pt x="7477" y="2136"/>
                  <a:pt x="7413" y="2138"/>
                  <a:pt x="7343" y="2136"/>
                </a:cubicBezTo>
                <a:cubicBezTo>
                  <a:pt x="7365" y="2008"/>
                  <a:pt x="7391" y="1884"/>
                  <a:pt x="7414" y="1755"/>
                </a:cubicBezTo>
                <a:cubicBezTo>
                  <a:pt x="7332" y="1753"/>
                  <a:pt x="7253" y="1754"/>
                  <a:pt x="7171" y="1754"/>
                </a:cubicBezTo>
                <a:cubicBezTo>
                  <a:pt x="7139" y="1921"/>
                  <a:pt x="7108" y="2087"/>
                  <a:pt x="7076" y="2254"/>
                </a:cubicBezTo>
                <a:cubicBezTo>
                  <a:pt x="7075" y="2258"/>
                  <a:pt x="7074" y="2263"/>
                  <a:pt x="7070" y="2262"/>
                </a:cubicBezTo>
                <a:cubicBezTo>
                  <a:pt x="7067" y="2261"/>
                  <a:pt x="7069" y="2257"/>
                  <a:pt x="7068" y="2254"/>
                </a:cubicBezTo>
                <a:cubicBezTo>
                  <a:pt x="7028" y="2087"/>
                  <a:pt x="6989" y="1922"/>
                  <a:pt x="6949" y="1754"/>
                </a:cubicBezTo>
                <a:cubicBezTo>
                  <a:pt x="6858" y="1753"/>
                  <a:pt x="6770" y="1755"/>
                  <a:pt x="6679" y="1754"/>
                </a:cubicBezTo>
                <a:cubicBezTo>
                  <a:pt x="6601" y="1882"/>
                  <a:pt x="6523" y="2010"/>
                  <a:pt x="6445" y="2139"/>
                </a:cubicBezTo>
                <a:cubicBezTo>
                  <a:pt x="6442" y="2144"/>
                  <a:pt x="6435" y="2145"/>
                  <a:pt x="6438" y="2139"/>
                </a:cubicBezTo>
                <a:cubicBezTo>
                  <a:pt x="6462" y="2076"/>
                  <a:pt x="6427" y="2009"/>
                  <a:pt x="6366" y="1986"/>
                </a:cubicBezTo>
                <a:cubicBezTo>
                  <a:pt x="6337" y="1974"/>
                  <a:pt x="6310" y="1968"/>
                  <a:pt x="6280" y="1961"/>
                </a:cubicBezTo>
                <a:cubicBezTo>
                  <a:pt x="6249" y="1954"/>
                  <a:pt x="6214" y="1957"/>
                  <a:pt x="6193" y="1932"/>
                </a:cubicBezTo>
                <a:cubicBezTo>
                  <a:pt x="6207" y="1889"/>
                  <a:pt x="6253" y="1893"/>
                  <a:pt x="6289" y="1898"/>
                </a:cubicBezTo>
                <a:cubicBezTo>
                  <a:pt x="6324" y="1902"/>
                  <a:pt x="6359" y="1919"/>
                  <a:pt x="6389" y="1937"/>
                </a:cubicBezTo>
                <a:cubicBezTo>
                  <a:pt x="6422" y="1888"/>
                  <a:pt x="6450" y="1844"/>
                  <a:pt x="6482" y="1794"/>
                </a:cubicBezTo>
                <a:cubicBezTo>
                  <a:pt x="6347" y="1722"/>
                  <a:pt x="6168" y="1731"/>
                  <a:pt x="6042" y="1815"/>
                </a:cubicBezTo>
                <a:cubicBezTo>
                  <a:pt x="5973" y="1861"/>
                  <a:pt x="5918" y="1953"/>
                  <a:pt x="5959" y="2031"/>
                </a:cubicBezTo>
                <a:cubicBezTo>
                  <a:pt x="5980" y="2070"/>
                  <a:pt x="6024" y="2084"/>
                  <a:pt x="6062" y="2095"/>
                </a:cubicBezTo>
                <a:cubicBezTo>
                  <a:pt x="6096" y="2105"/>
                  <a:pt x="6135" y="2106"/>
                  <a:pt x="6169" y="2114"/>
                </a:cubicBezTo>
                <a:cubicBezTo>
                  <a:pt x="6173" y="2116"/>
                  <a:pt x="6180" y="2116"/>
                  <a:pt x="6181" y="2120"/>
                </a:cubicBezTo>
                <a:cubicBezTo>
                  <a:pt x="6182" y="2123"/>
                  <a:pt x="6194" y="2124"/>
                  <a:pt x="6193" y="2130"/>
                </a:cubicBezTo>
                <a:cubicBezTo>
                  <a:pt x="6186" y="2179"/>
                  <a:pt x="6126" y="2180"/>
                  <a:pt x="6086" y="2173"/>
                </a:cubicBezTo>
                <a:cubicBezTo>
                  <a:pt x="6045" y="2165"/>
                  <a:pt x="6002" y="2145"/>
                  <a:pt x="5968" y="2116"/>
                </a:cubicBezTo>
                <a:cubicBezTo>
                  <a:pt x="5937" y="2159"/>
                  <a:pt x="5909" y="2205"/>
                  <a:pt x="5879" y="2250"/>
                </a:cubicBezTo>
                <a:cubicBezTo>
                  <a:pt x="5875" y="2255"/>
                  <a:pt x="5869" y="2257"/>
                  <a:pt x="5871" y="2251"/>
                </a:cubicBezTo>
                <a:cubicBezTo>
                  <a:pt x="5876" y="2219"/>
                  <a:pt x="5882" y="2194"/>
                  <a:pt x="5886" y="2164"/>
                </a:cubicBezTo>
                <a:cubicBezTo>
                  <a:pt x="5815" y="2162"/>
                  <a:pt x="5745" y="2165"/>
                  <a:pt x="5674" y="2163"/>
                </a:cubicBezTo>
                <a:cubicBezTo>
                  <a:pt x="5678" y="2142"/>
                  <a:pt x="5678" y="2126"/>
                  <a:pt x="5685" y="2107"/>
                </a:cubicBezTo>
                <a:cubicBezTo>
                  <a:pt x="5748" y="2107"/>
                  <a:pt x="5810" y="2107"/>
                  <a:pt x="5873" y="2107"/>
                </a:cubicBezTo>
                <a:cubicBezTo>
                  <a:pt x="5881" y="2059"/>
                  <a:pt x="5892" y="2012"/>
                  <a:pt x="5899" y="1964"/>
                </a:cubicBezTo>
                <a:cubicBezTo>
                  <a:pt x="5836" y="1962"/>
                  <a:pt x="5776" y="1964"/>
                  <a:pt x="5713" y="1963"/>
                </a:cubicBezTo>
                <a:cubicBezTo>
                  <a:pt x="5714" y="1942"/>
                  <a:pt x="5718" y="1925"/>
                  <a:pt x="5724" y="1906"/>
                </a:cubicBezTo>
                <a:cubicBezTo>
                  <a:pt x="5792" y="1905"/>
                  <a:pt x="5861" y="1907"/>
                  <a:pt x="5930" y="1905"/>
                </a:cubicBezTo>
                <a:cubicBezTo>
                  <a:pt x="5938" y="1853"/>
                  <a:pt x="5950" y="1806"/>
                  <a:pt x="5957" y="1754"/>
                </a:cubicBezTo>
                <a:cubicBezTo>
                  <a:pt x="5806" y="1754"/>
                  <a:pt x="5657" y="1754"/>
                  <a:pt x="5506" y="1754"/>
                </a:cubicBezTo>
                <a:cubicBezTo>
                  <a:pt x="5470" y="1943"/>
                  <a:pt x="5434" y="2127"/>
                  <a:pt x="5399" y="2316"/>
                </a:cubicBezTo>
                <a:cubicBezTo>
                  <a:pt x="5552" y="2317"/>
                  <a:pt x="5704" y="2316"/>
                  <a:pt x="5857" y="2317"/>
                </a:cubicBezTo>
                <a:cubicBezTo>
                  <a:pt x="5861" y="2307"/>
                  <a:pt x="5861" y="2296"/>
                  <a:pt x="5864" y="2286"/>
                </a:cubicBezTo>
                <a:cubicBezTo>
                  <a:pt x="5865" y="2283"/>
                  <a:pt x="5866" y="2277"/>
                  <a:pt x="5868" y="2277"/>
                </a:cubicBezTo>
                <a:cubicBezTo>
                  <a:pt x="5870" y="2277"/>
                  <a:pt x="5875" y="2280"/>
                  <a:pt x="5877" y="2281"/>
                </a:cubicBezTo>
                <a:cubicBezTo>
                  <a:pt x="6036" y="2341"/>
                  <a:pt x="6241" y="2352"/>
                  <a:pt x="6381" y="2234"/>
                </a:cubicBezTo>
                <a:close/>
                <a:moveTo>
                  <a:pt x="6724" y="2115"/>
                </a:moveTo>
                <a:lnTo>
                  <a:pt x="6724" y="2115"/>
                </a:lnTo>
                <a:cubicBezTo>
                  <a:pt x="6754" y="2112"/>
                  <a:pt x="6778" y="2115"/>
                  <a:pt x="6809" y="2113"/>
                </a:cubicBezTo>
                <a:cubicBezTo>
                  <a:pt x="6809" y="2057"/>
                  <a:pt x="6796" y="2006"/>
                  <a:pt x="6800" y="1949"/>
                </a:cubicBezTo>
                <a:cubicBezTo>
                  <a:pt x="6800" y="1942"/>
                  <a:pt x="6790" y="1939"/>
                  <a:pt x="6787" y="1945"/>
                </a:cubicBezTo>
                <a:cubicBezTo>
                  <a:pt x="6762" y="1998"/>
                  <a:pt x="6741" y="2048"/>
                  <a:pt x="6715" y="2101"/>
                </a:cubicBezTo>
                <a:cubicBezTo>
                  <a:pt x="6712" y="2109"/>
                  <a:pt x="6715" y="2115"/>
                  <a:pt x="6724" y="2115"/>
                </a:cubicBezTo>
                <a:close/>
                <a:moveTo>
                  <a:pt x="4543" y="2325"/>
                </a:moveTo>
                <a:lnTo>
                  <a:pt x="4543" y="2325"/>
                </a:lnTo>
                <a:cubicBezTo>
                  <a:pt x="4701" y="2318"/>
                  <a:pt x="4880" y="2248"/>
                  <a:pt x="4940" y="2083"/>
                </a:cubicBezTo>
                <a:cubicBezTo>
                  <a:pt x="4941" y="2081"/>
                  <a:pt x="4940" y="2080"/>
                  <a:pt x="4942" y="2079"/>
                </a:cubicBezTo>
                <a:cubicBezTo>
                  <a:pt x="4945" y="2079"/>
                  <a:pt x="4946" y="2083"/>
                  <a:pt x="4945" y="2085"/>
                </a:cubicBezTo>
                <a:cubicBezTo>
                  <a:pt x="4932" y="2162"/>
                  <a:pt x="4915" y="2239"/>
                  <a:pt x="4902" y="2316"/>
                </a:cubicBezTo>
                <a:cubicBezTo>
                  <a:pt x="5052" y="2317"/>
                  <a:pt x="5200" y="2316"/>
                  <a:pt x="5350" y="2317"/>
                </a:cubicBezTo>
                <a:cubicBezTo>
                  <a:pt x="5364" y="2257"/>
                  <a:pt x="5374" y="2198"/>
                  <a:pt x="5385" y="2137"/>
                </a:cubicBezTo>
                <a:cubicBezTo>
                  <a:pt x="5315" y="2135"/>
                  <a:pt x="5250" y="2138"/>
                  <a:pt x="5180" y="2136"/>
                </a:cubicBezTo>
                <a:cubicBezTo>
                  <a:pt x="5203" y="2008"/>
                  <a:pt x="5229" y="1883"/>
                  <a:pt x="5252" y="1755"/>
                </a:cubicBezTo>
                <a:cubicBezTo>
                  <a:pt x="5171" y="1754"/>
                  <a:pt x="5089" y="1754"/>
                  <a:pt x="5008" y="1755"/>
                </a:cubicBezTo>
                <a:cubicBezTo>
                  <a:pt x="4993" y="1835"/>
                  <a:pt x="4978" y="1914"/>
                  <a:pt x="4963" y="1994"/>
                </a:cubicBezTo>
                <a:cubicBezTo>
                  <a:pt x="4962" y="1997"/>
                  <a:pt x="4960" y="2003"/>
                  <a:pt x="4958" y="2001"/>
                </a:cubicBezTo>
                <a:cubicBezTo>
                  <a:pt x="4956" y="1999"/>
                  <a:pt x="4958" y="2002"/>
                  <a:pt x="4958" y="1998"/>
                </a:cubicBezTo>
                <a:cubicBezTo>
                  <a:pt x="4964" y="1810"/>
                  <a:pt x="4767" y="1736"/>
                  <a:pt x="4612" y="1746"/>
                </a:cubicBezTo>
                <a:cubicBezTo>
                  <a:pt x="4457" y="1755"/>
                  <a:pt x="4283" y="1828"/>
                  <a:pt x="4221" y="1988"/>
                </a:cubicBezTo>
                <a:cubicBezTo>
                  <a:pt x="4219" y="1994"/>
                  <a:pt x="4215" y="1993"/>
                  <a:pt x="4216" y="1987"/>
                </a:cubicBezTo>
                <a:cubicBezTo>
                  <a:pt x="4231" y="1908"/>
                  <a:pt x="4246" y="1833"/>
                  <a:pt x="4260" y="1755"/>
                </a:cubicBezTo>
                <a:cubicBezTo>
                  <a:pt x="4182" y="1754"/>
                  <a:pt x="4105" y="1754"/>
                  <a:pt x="4026" y="1755"/>
                </a:cubicBezTo>
                <a:cubicBezTo>
                  <a:pt x="4012" y="1819"/>
                  <a:pt x="4003" y="1880"/>
                  <a:pt x="3989" y="1943"/>
                </a:cubicBezTo>
                <a:cubicBezTo>
                  <a:pt x="3938" y="1943"/>
                  <a:pt x="3889" y="1945"/>
                  <a:pt x="3838" y="1943"/>
                </a:cubicBezTo>
                <a:cubicBezTo>
                  <a:pt x="3849" y="1879"/>
                  <a:pt x="3862" y="1819"/>
                  <a:pt x="3873" y="1754"/>
                </a:cubicBezTo>
                <a:cubicBezTo>
                  <a:pt x="3716" y="1753"/>
                  <a:pt x="3561" y="1755"/>
                  <a:pt x="3402" y="1754"/>
                </a:cubicBezTo>
                <a:cubicBezTo>
                  <a:pt x="3353" y="1863"/>
                  <a:pt x="3292" y="1966"/>
                  <a:pt x="3255" y="2081"/>
                </a:cubicBezTo>
                <a:cubicBezTo>
                  <a:pt x="3252" y="2089"/>
                  <a:pt x="3245" y="2089"/>
                  <a:pt x="3245" y="2081"/>
                </a:cubicBezTo>
                <a:cubicBezTo>
                  <a:pt x="3236" y="1971"/>
                  <a:pt x="3226" y="1865"/>
                  <a:pt x="3218" y="1755"/>
                </a:cubicBezTo>
                <a:cubicBezTo>
                  <a:pt x="3155" y="1753"/>
                  <a:pt x="3095" y="1755"/>
                  <a:pt x="3030" y="1754"/>
                </a:cubicBezTo>
                <a:cubicBezTo>
                  <a:pt x="2980" y="1865"/>
                  <a:pt x="2914" y="1970"/>
                  <a:pt x="2876" y="2085"/>
                </a:cubicBezTo>
                <a:cubicBezTo>
                  <a:pt x="2874" y="2090"/>
                  <a:pt x="2868" y="2091"/>
                  <a:pt x="2868" y="2086"/>
                </a:cubicBezTo>
                <a:cubicBezTo>
                  <a:pt x="2860" y="1975"/>
                  <a:pt x="2854" y="1865"/>
                  <a:pt x="2846" y="1754"/>
                </a:cubicBezTo>
                <a:cubicBezTo>
                  <a:pt x="2761" y="1755"/>
                  <a:pt x="2680" y="1753"/>
                  <a:pt x="2594" y="1755"/>
                </a:cubicBezTo>
                <a:cubicBezTo>
                  <a:pt x="2637" y="1942"/>
                  <a:pt x="2680" y="2129"/>
                  <a:pt x="2723" y="2317"/>
                </a:cubicBezTo>
                <a:cubicBezTo>
                  <a:pt x="2793" y="2317"/>
                  <a:pt x="2858" y="2316"/>
                  <a:pt x="2930" y="2317"/>
                </a:cubicBezTo>
                <a:cubicBezTo>
                  <a:pt x="2976" y="2218"/>
                  <a:pt x="3037" y="2123"/>
                  <a:pt x="3068" y="2019"/>
                </a:cubicBezTo>
                <a:cubicBezTo>
                  <a:pt x="3069" y="2016"/>
                  <a:pt x="3068" y="2010"/>
                  <a:pt x="3074" y="2011"/>
                </a:cubicBezTo>
                <a:cubicBezTo>
                  <a:pt x="3080" y="2011"/>
                  <a:pt x="3079" y="2015"/>
                  <a:pt x="3080" y="2019"/>
                </a:cubicBezTo>
                <a:cubicBezTo>
                  <a:pt x="3085" y="2118"/>
                  <a:pt x="3092" y="2216"/>
                  <a:pt x="3098" y="2316"/>
                </a:cubicBezTo>
                <a:cubicBezTo>
                  <a:pt x="3169" y="2316"/>
                  <a:pt x="3241" y="2319"/>
                  <a:pt x="3312" y="2315"/>
                </a:cubicBezTo>
                <a:cubicBezTo>
                  <a:pt x="3415" y="2145"/>
                  <a:pt x="3517" y="1980"/>
                  <a:pt x="3621" y="1809"/>
                </a:cubicBezTo>
                <a:cubicBezTo>
                  <a:pt x="3625" y="1803"/>
                  <a:pt x="3629" y="1806"/>
                  <a:pt x="3628" y="1813"/>
                </a:cubicBezTo>
                <a:cubicBezTo>
                  <a:pt x="3596" y="1981"/>
                  <a:pt x="3564" y="2148"/>
                  <a:pt x="3532" y="2316"/>
                </a:cubicBezTo>
                <a:cubicBezTo>
                  <a:pt x="3612" y="2318"/>
                  <a:pt x="3687" y="2316"/>
                  <a:pt x="3766" y="2317"/>
                </a:cubicBezTo>
                <a:cubicBezTo>
                  <a:pt x="3781" y="2251"/>
                  <a:pt x="3790" y="2186"/>
                  <a:pt x="3805" y="2120"/>
                </a:cubicBezTo>
                <a:cubicBezTo>
                  <a:pt x="3857" y="2120"/>
                  <a:pt x="3904" y="2119"/>
                  <a:pt x="3956" y="2121"/>
                </a:cubicBezTo>
                <a:cubicBezTo>
                  <a:pt x="3945" y="2188"/>
                  <a:pt x="3931" y="2249"/>
                  <a:pt x="3920" y="2316"/>
                </a:cubicBezTo>
                <a:cubicBezTo>
                  <a:pt x="3998" y="2317"/>
                  <a:pt x="4074" y="2316"/>
                  <a:pt x="4153" y="2317"/>
                </a:cubicBezTo>
                <a:cubicBezTo>
                  <a:pt x="4168" y="2246"/>
                  <a:pt x="4180" y="2176"/>
                  <a:pt x="4194" y="2105"/>
                </a:cubicBezTo>
                <a:cubicBezTo>
                  <a:pt x="4195" y="2100"/>
                  <a:pt x="4194" y="2093"/>
                  <a:pt x="4197" y="2089"/>
                </a:cubicBezTo>
                <a:cubicBezTo>
                  <a:pt x="4200" y="2086"/>
                  <a:pt x="4199" y="2077"/>
                  <a:pt x="4202" y="2079"/>
                </a:cubicBezTo>
                <a:cubicBezTo>
                  <a:pt x="4203" y="2080"/>
                  <a:pt x="4202" y="2077"/>
                  <a:pt x="4202" y="2081"/>
                </a:cubicBezTo>
                <a:cubicBezTo>
                  <a:pt x="4200" y="2266"/>
                  <a:pt x="4393" y="2332"/>
                  <a:pt x="4543" y="2325"/>
                </a:cubicBezTo>
                <a:close/>
                <a:moveTo>
                  <a:pt x="4535" y="2148"/>
                </a:moveTo>
                <a:lnTo>
                  <a:pt x="4535" y="2148"/>
                </a:lnTo>
                <a:cubicBezTo>
                  <a:pt x="4567" y="2150"/>
                  <a:pt x="4593" y="2149"/>
                  <a:pt x="4621" y="2138"/>
                </a:cubicBezTo>
                <a:cubicBezTo>
                  <a:pt x="4653" y="2125"/>
                  <a:pt x="4680" y="2103"/>
                  <a:pt x="4695" y="2073"/>
                </a:cubicBezTo>
                <a:cubicBezTo>
                  <a:pt x="4709" y="2046"/>
                  <a:pt x="4715" y="2015"/>
                  <a:pt x="4702" y="1986"/>
                </a:cubicBezTo>
                <a:cubicBezTo>
                  <a:pt x="4689" y="1955"/>
                  <a:pt x="4660" y="1937"/>
                  <a:pt x="4627" y="1931"/>
                </a:cubicBezTo>
                <a:cubicBezTo>
                  <a:pt x="4563" y="1921"/>
                  <a:pt x="4498" y="1949"/>
                  <a:pt x="4464" y="2006"/>
                </a:cubicBezTo>
                <a:cubicBezTo>
                  <a:pt x="4430" y="2063"/>
                  <a:pt x="4465" y="2143"/>
                  <a:pt x="4535" y="2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Walmart">
            <a:extLst>
              <a:ext uri="{FF2B5EF4-FFF2-40B4-BE49-F238E27FC236}">
                <a16:creationId xmlns:a16="http://schemas.microsoft.com/office/drawing/2014/main" id="{F68DA157-8DE2-429B-9888-7FAC680A3F6F}"/>
              </a:ext>
              <a:ext uri="{C183D7F6-B498-43B3-948B-1728B52AA6E4}">
                <adec:decorative xmlns:adec="http://schemas.microsoft.com/office/drawing/2017/decorative" val="1"/>
              </a:ext>
            </a:extLst>
          </p:cNvPr>
          <p:cNvSpPr>
            <a:spLocks noChangeAspect="1" noEditPoints="1"/>
          </p:cNvSpPr>
          <p:nvPr userDrawn="1"/>
        </p:nvSpPr>
        <p:spPr bwMode="black">
          <a:xfrm>
            <a:off x="3411784" y="2806246"/>
            <a:ext cx="1005840" cy="239668"/>
          </a:xfrm>
          <a:custGeom>
            <a:avLst/>
            <a:gdLst>
              <a:gd name="T0" fmla="*/ 7771 w 7803"/>
              <a:gd name="T1" fmla="*/ 1452 h 1861"/>
              <a:gd name="T2" fmla="*/ 7758 w 7803"/>
              <a:gd name="T3" fmla="*/ 1463 h 1861"/>
              <a:gd name="T4" fmla="*/ 7773 w 7803"/>
              <a:gd name="T5" fmla="*/ 1478 h 1861"/>
              <a:gd name="T6" fmla="*/ 7773 w 7803"/>
              <a:gd name="T7" fmla="*/ 1460 h 1861"/>
              <a:gd name="T8" fmla="*/ 7750 w 7803"/>
              <a:gd name="T9" fmla="*/ 1441 h 1861"/>
              <a:gd name="T10" fmla="*/ 7764 w 7803"/>
              <a:gd name="T11" fmla="*/ 1429 h 1861"/>
              <a:gd name="T12" fmla="*/ 7735 w 7803"/>
              <a:gd name="T13" fmla="*/ 1459 h 1861"/>
              <a:gd name="T14" fmla="*/ 7764 w 7803"/>
              <a:gd name="T15" fmla="*/ 1421 h 1861"/>
              <a:gd name="T16" fmla="*/ 7765 w 7803"/>
              <a:gd name="T17" fmla="*/ 1421 h 1861"/>
              <a:gd name="T18" fmla="*/ 2568 w 7803"/>
              <a:gd name="T19" fmla="*/ 1470 h 1861"/>
              <a:gd name="T20" fmla="*/ 2933 w 7803"/>
              <a:gd name="T21" fmla="*/ 824 h 1861"/>
              <a:gd name="T22" fmla="*/ 3284 w 7803"/>
              <a:gd name="T23" fmla="*/ 989 h 1861"/>
              <a:gd name="T24" fmla="*/ 3559 w 7803"/>
              <a:gd name="T25" fmla="*/ 1470 h 1861"/>
              <a:gd name="T26" fmla="*/ 3347 w 7803"/>
              <a:gd name="T27" fmla="*/ 685 h 1861"/>
              <a:gd name="T28" fmla="*/ 2781 w 7803"/>
              <a:gd name="T29" fmla="*/ 769 h 1861"/>
              <a:gd name="T30" fmla="*/ 4718 w 7803"/>
              <a:gd name="T31" fmla="*/ 659 h 1861"/>
              <a:gd name="T32" fmla="*/ 4944 w 7803"/>
              <a:gd name="T33" fmla="*/ 1055 h 1861"/>
              <a:gd name="T34" fmla="*/ 5193 w 7803"/>
              <a:gd name="T35" fmla="*/ 646 h 1861"/>
              <a:gd name="T36" fmla="*/ 4917 w 7803"/>
              <a:gd name="T37" fmla="*/ 659 h 1861"/>
              <a:gd name="T38" fmla="*/ 5284 w 7803"/>
              <a:gd name="T39" fmla="*/ 1187 h 1861"/>
              <a:gd name="T40" fmla="*/ 5684 w 7803"/>
              <a:gd name="T41" fmla="*/ 1294 h 1861"/>
              <a:gd name="T42" fmla="*/ 5691 w 7803"/>
              <a:gd name="T43" fmla="*/ 853 h 1861"/>
              <a:gd name="T44" fmla="*/ 5284 w 7803"/>
              <a:gd name="T45" fmla="*/ 390 h 1861"/>
              <a:gd name="T46" fmla="*/ 2195 w 7803"/>
              <a:gd name="T47" fmla="*/ 390 h 1861"/>
              <a:gd name="T48" fmla="*/ 1830 w 7803"/>
              <a:gd name="T49" fmla="*/ 1079 h 1861"/>
              <a:gd name="T50" fmla="*/ 1825 w 7803"/>
              <a:gd name="T51" fmla="*/ 1225 h 1861"/>
              <a:gd name="T52" fmla="*/ 2049 w 7803"/>
              <a:gd name="T53" fmla="*/ 1275 h 1861"/>
              <a:gd name="T54" fmla="*/ 1603 w 7803"/>
              <a:gd name="T55" fmla="*/ 1489 h 1861"/>
              <a:gd name="T56" fmla="*/ 1666 w 7803"/>
              <a:gd name="T57" fmla="*/ 799 h 1861"/>
              <a:gd name="T58" fmla="*/ 2049 w 7803"/>
              <a:gd name="T59" fmla="*/ 986 h 1861"/>
              <a:gd name="T60" fmla="*/ 222 w 7803"/>
              <a:gd name="T61" fmla="*/ 1304 h 1861"/>
              <a:gd name="T62" fmla="*/ 701 w 7803"/>
              <a:gd name="T63" fmla="*/ 653 h 1861"/>
              <a:gd name="T64" fmla="*/ 1395 w 7803"/>
              <a:gd name="T65" fmla="*/ 390 h 1861"/>
              <a:gd name="T66" fmla="*/ 995 w 7803"/>
              <a:gd name="T67" fmla="*/ 1224 h 1861"/>
              <a:gd name="T68" fmla="*/ 481 w 7803"/>
              <a:gd name="T69" fmla="*/ 854 h 1861"/>
              <a:gd name="T70" fmla="*/ 242 w 7803"/>
              <a:gd name="T71" fmla="*/ 390 h 1861"/>
              <a:gd name="T72" fmla="*/ 4090 w 7803"/>
              <a:gd name="T73" fmla="*/ 1221 h 1861"/>
              <a:gd name="T74" fmla="*/ 4353 w 7803"/>
              <a:gd name="T75" fmla="*/ 1079 h 1861"/>
              <a:gd name="T76" fmla="*/ 4366 w 7803"/>
              <a:gd name="T77" fmla="*/ 1384 h 1861"/>
              <a:gd name="T78" fmla="*/ 4346 w 7803"/>
              <a:gd name="T79" fmla="*/ 936 h 1861"/>
              <a:gd name="T80" fmla="*/ 3924 w 7803"/>
              <a:gd name="T81" fmla="*/ 713 h 1861"/>
              <a:gd name="T82" fmla="*/ 6614 w 7803"/>
              <a:gd name="T83" fmla="*/ 1083 h 1861"/>
              <a:gd name="T84" fmla="*/ 6071 w 7803"/>
              <a:gd name="T85" fmla="*/ 1396 h 1861"/>
              <a:gd name="T86" fmla="*/ 6614 w 7803"/>
              <a:gd name="T87" fmla="*/ 1083 h 1861"/>
              <a:gd name="T88" fmla="*/ 7544 w 7803"/>
              <a:gd name="T89" fmla="*/ 1462 h 1861"/>
              <a:gd name="T90" fmla="*/ 7140 w 7803"/>
              <a:gd name="T91" fmla="*/ 1083 h 1861"/>
              <a:gd name="T92" fmla="*/ 6793 w 7803"/>
              <a:gd name="T93" fmla="*/ 1286 h 1861"/>
              <a:gd name="T94" fmla="*/ 6961 w 7803"/>
              <a:gd name="T95" fmla="*/ 1286 h 1861"/>
              <a:gd name="T96" fmla="*/ 7140 w 7803"/>
              <a:gd name="T97" fmla="*/ 778 h 1861"/>
              <a:gd name="T98" fmla="*/ 7544 w 7803"/>
              <a:gd name="T99" fmla="*/ 399 h 1861"/>
              <a:gd name="T100" fmla="*/ 6614 w 7803"/>
              <a:gd name="T101" fmla="*/ 779 h 1861"/>
              <a:gd name="T102" fmla="*/ 6071 w 7803"/>
              <a:gd name="T103" fmla="*/ 465 h 1861"/>
              <a:gd name="T104" fmla="*/ 6614 w 7803"/>
              <a:gd name="T105" fmla="*/ 779 h 1861"/>
              <a:gd name="T106" fmla="*/ 6750 w 7803"/>
              <a:gd name="T107" fmla="*/ 88 h 1861"/>
              <a:gd name="T108" fmla="*/ 6877 w 7803"/>
              <a:gd name="T109" fmla="*/ 626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03" h="1861">
                <a:moveTo>
                  <a:pt x="7759" y="1446"/>
                </a:moveTo>
                <a:lnTo>
                  <a:pt x="7759" y="1446"/>
                </a:lnTo>
                <a:cubicBezTo>
                  <a:pt x="7760" y="1446"/>
                  <a:pt x="7761" y="1446"/>
                  <a:pt x="7763" y="1446"/>
                </a:cubicBezTo>
                <a:cubicBezTo>
                  <a:pt x="7769" y="1446"/>
                  <a:pt x="7771" y="1448"/>
                  <a:pt x="7771" y="1452"/>
                </a:cubicBezTo>
                <a:cubicBezTo>
                  <a:pt x="7771" y="1456"/>
                  <a:pt x="7768" y="1457"/>
                  <a:pt x="7763" y="1457"/>
                </a:cubicBezTo>
                <a:lnTo>
                  <a:pt x="7759" y="1457"/>
                </a:lnTo>
                <a:lnTo>
                  <a:pt x="7759" y="1446"/>
                </a:lnTo>
                <a:close/>
                <a:moveTo>
                  <a:pt x="7758" y="1463"/>
                </a:moveTo>
                <a:lnTo>
                  <a:pt x="7758" y="1463"/>
                </a:lnTo>
                <a:lnTo>
                  <a:pt x="7763" y="1463"/>
                </a:lnTo>
                <a:cubicBezTo>
                  <a:pt x="7767" y="1463"/>
                  <a:pt x="7770" y="1465"/>
                  <a:pt x="7770" y="1469"/>
                </a:cubicBezTo>
                <a:cubicBezTo>
                  <a:pt x="7771" y="1474"/>
                  <a:pt x="7772" y="1477"/>
                  <a:pt x="7773" y="1478"/>
                </a:cubicBezTo>
                <a:lnTo>
                  <a:pt x="7783" y="1478"/>
                </a:lnTo>
                <a:cubicBezTo>
                  <a:pt x="7782" y="1477"/>
                  <a:pt x="7781" y="1475"/>
                  <a:pt x="7780" y="1469"/>
                </a:cubicBezTo>
                <a:cubicBezTo>
                  <a:pt x="7779" y="1464"/>
                  <a:pt x="7777" y="1461"/>
                  <a:pt x="7773" y="1460"/>
                </a:cubicBezTo>
                <a:lnTo>
                  <a:pt x="7773" y="1460"/>
                </a:lnTo>
                <a:cubicBezTo>
                  <a:pt x="7778" y="1458"/>
                  <a:pt x="7781" y="1455"/>
                  <a:pt x="7781" y="1451"/>
                </a:cubicBezTo>
                <a:cubicBezTo>
                  <a:pt x="7781" y="1447"/>
                  <a:pt x="7779" y="1444"/>
                  <a:pt x="7777" y="1443"/>
                </a:cubicBezTo>
                <a:cubicBezTo>
                  <a:pt x="7774" y="1441"/>
                  <a:pt x="7771" y="1440"/>
                  <a:pt x="7764" y="1440"/>
                </a:cubicBezTo>
                <a:cubicBezTo>
                  <a:pt x="7758" y="1440"/>
                  <a:pt x="7753" y="1440"/>
                  <a:pt x="7750" y="1441"/>
                </a:cubicBezTo>
                <a:lnTo>
                  <a:pt x="7750" y="1478"/>
                </a:lnTo>
                <a:lnTo>
                  <a:pt x="7758" y="1478"/>
                </a:lnTo>
                <a:lnTo>
                  <a:pt x="7758" y="1463"/>
                </a:lnTo>
                <a:close/>
                <a:moveTo>
                  <a:pt x="7764" y="1429"/>
                </a:moveTo>
                <a:lnTo>
                  <a:pt x="7764" y="1429"/>
                </a:lnTo>
                <a:cubicBezTo>
                  <a:pt x="7781" y="1429"/>
                  <a:pt x="7793" y="1442"/>
                  <a:pt x="7793" y="1459"/>
                </a:cubicBezTo>
                <a:cubicBezTo>
                  <a:pt x="7793" y="1476"/>
                  <a:pt x="7781" y="1489"/>
                  <a:pt x="7765" y="1489"/>
                </a:cubicBezTo>
                <a:cubicBezTo>
                  <a:pt x="7748" y="1489"/>
                  <a:pt x="7735" y="1476"/>
                  <a:pt x="7735" y="1459"/>
                </a:cubicBezTo>
                <a:cubicBezTo>
                  <a:pt x="7735" y="1442"/>
                  <a:pt x="7748" y="1429"/>
                  <a:pt x="7764" y="1429"/>
                </a:cubicBezTo>
                <a:lnTo>
                  <a:pt x="7764" y="1429"/>
                </a:lnTo>
                <a:close/>
                <a:moveTo>
                  <a:pt x="7764" y="1421"/>
                </a:moveTo>
                <a:lnTo>
                  <a:pt x="7764" y="1421"/>
                </a:lnTo>
                <a:cubicBezTo>
                  <a:pt x="7743" y="1421"/>
                  <a:pt x="7726" y="1438"/>
                  <a:pt x="7726" y="1459"/>
                </a:cubicBezTo>
                <a:cubicBezTo>
                  <a:pt x="7726" y="1480"/>
                  <a:pt x="7743" y="1497"/>
                  <a:pt x="7764" y="1497"/>
                </a:cubicBezTo>
                <a:cubicBezTo>
                  <a:pt x="7786" y="1497"/>
                  <a:pt x="7803" y="1480"/>
                  <a:pt x="7803" y="1459"/>
                </a:cubicBezTo>
                <a:cubicBezTo>
                  <a:pt x="7803" y="1438"/>
                  <a:pt x="7786" y="1421"/>
                  <a:pt x="7765" y="1421"/>
                </a:cubicBezTo>
                <a:lnTo>
                  <a:pt x="7764" y="1421"/>
                </a:lnTo>
                <a:close/>
                <a:moveTo>
                  <a:pt x="2568" y="659"/>
                </a:moveTo>
                <a:lnTo>
                  <a:pt x="2568" y="659"/>
                </a:lnTo>
                <a:lnTo>
                  <a:pt x="2568" y="1470"/>
                </a:lnTo>
                <a:lnTo>
                  <a:pt x="2789" y="1470"/>
                </a:lnTo>
                <a:lnTo>
                  <a:pt x="2789" y="995"/>
                </a:lnTo>
                <a:cubicBezTo>
                  <a:pt x="2789" y="972"/>
                  <a:pt x="2791" y="949"/>
                  <a:pt x="2799" y="928"/>
                </a:cubicBezTo>
                <a:cubicBezTo>
                  <a:pt x="2817" y="880"/>
                  <a:pt x="2862" y="824"/>
                  <a:pt x="2933" y="824"/>
                </a:cubicBezTo>
                <a:cubicBezTo>
                  <a:pt x="3022" y="824"/>
                  <a:pt x="3064" y="900"/>
                  <a:pt x="3064" y="1008"/>
                </a:cubicBezTo>
                <a:lnTo>
                  <a:pt x="3064" y="1470"/>
                </a:lnTo>
                <a:lnTo>
                  <a:pt x="3284" y="1470"/>
                </a:lnTo>
                <a:lnTo>
                  <a:pt x="3284" y="989"/>
                </a:lnTo>
                <a:cubicBezTo>
                  <a:pt x="3284" y="968"/>
                  <a:pt x="3287" y="942"/>
                  <a:pt x="3293" y="923"/>
                </a:cubicBezTo>
                <a:cubicBezTo>
                  <a:pt x="3311" y="869"/>
                  <a:pt x="3359" y="824"/>
                  <a:pt x="3426" y="824"/>
                </a:cubicBezTo>
                <a:cubicBezTo>
                  <a:pt x="3516" y="824"/>
                  <a:pt x="3559" y="898"/>
                  <a:pt x="3559" y="1026"/>
                </a:cubicBezTo>
                <a:lnTo>
                  <a:pt x="3559" y="1470"/>
                </a:lnTo>
                <a:lnTo>
                  <a:pt x="3779" y="1470"/>
                </a:lnTo>
                <a:lnTo>
                  <a:pt x="3779" y="993"/>
                </a:lnTo>
                <a:cubicBezTo>
                  <a:pt x="3779" y="741"/>
                  <a:pt x="3651" y="641"/>
                  <a:pt x="3507" y="641"/>
                </a:cubicBezTo>
                <a:cubicBezTo>
                  <a:pt x="3443" y="641"/>
                  <a:pt x="3393" y="657"/>
                  <a:pt x="3347" y="685"/>
                </a:cubicBezTo>
                <a:cubicBezTo>
                  <a:pt x="3308" y="708"/>
                  <a:pt x="3274" y="742"/>
                  <a:pt x="3244" y="786"/>
                </a:cubicBezTo>
                <a:lnTo>
                  <a:pt x="3241" y="786"/>
                </a:lnTo>
                <a:cubicBezTo>
                  <a:pt x="3206" y="699"/>
                  <a:pt x="3124" y="641"/>
                  <a:pt x="3017" y="641"/>
                </a:cubicBezTo>
                <a:cubicBezTo>
                  <a:pt x="2880" y="641"/>
                  <a:pt x="2818" y="710"/>
                  <a:pt x="2781" y="769"/>
                </a:cubicBezTo>
                <a:lnTo>
                  <a:pt x="2778" y="769"/>
                </a:lnTo>
                <a:lnTo>
                  <a:pt x="2778" y="659"/>
                </a:lnTo>
                <a:lnTo>
                  <a:pt x="2568" y="659"/>
                </a:lnTo>
                <a:close/>
                <a:moveTo>
                  <a:pt x="4718" y="659"/>
                </a:moveTo>
                <a:lnTo>
                  <a:pt x="4718" y="659"/>
                </a:lnTo>
                <a:lnTo>
                  <a:pt x="4718" y="1470"/>
                </a:lnTo>
                <a:lnTo>
                  <a:pt x="4944" y="1470"/>
                </a:lnTo>
                <a:lnTo>
                  <a:pt x="4944" y="1055"/>
                </a:lnTo>
                <a:cubicBezTo>
                  <a:pt x="4944" y="1033"/>
                  <a:pt x="4946" y="1013"/>
                  <a:pt x="4949" y="995"/>
                </a:cubicBezTo>
                <a:cubicBezTo>
                  <a:pt x="4966" y="908"/>
                  <a:pt x="5033" y="853"/>
                  <a:pt x="5128" y="853"/>
                </a:cubicBezTo>
                <a:cubicBezTo>
                  <a:pt x="5154" y="853"/>
                  <a:pt x="5173" y="855"/>
                  <a:pt x="5193" y="858"/>
                </a:cubicBezTo>
                <a:lnTo>
                  <a:pt x="5193" y="646"/>
                </a:lnTo>
                <a:cubicBezTo>
                  <a:pt x="5176" y="642"/>
                  <a:pt x="5165" y="641"/>
                  <a:pt x="5144" y="641"/>
                </a:cubicBezTo>
                <a:cubicBezTo>
                  <a:pt x="5059" y="641"/>
                  <a:pt x="4963" y="695"/>
                  <a:pt x="4923" y="812"/>
                </a:cubicBezTo>
                <a:lnTo>
                  <a:pt x="4917" y="812"/>
                </a:lnTo>
                <a:lnTo>
                  <a:pt x="4917" y="659"/>
                </a:lnTo>
                <a:lnTo>
                  <a:pt x="4718" y="659"/>
                </a:lnTo>
                <a:close/>
                <a:moveTo>
                  <a:pt x="5284" y="390"/>
                </a:moveTo>
                <a:lnTo>
                  <a:pt x="5284" y="390"/>
                </a:lnTo>
                <a:lnTo>
                  <a:pt x="5284" y="1187"/>
                </a:lnTo>
                <a:cubicBezTo>
                  <a:pt x="5284" y="1297"/>
                  <a:pt x="5305" y="1374"/>
                  <a:pt x="5349" y="1421"/>
                </a:cubicBezTo>
                <a:cubicBezTo>
                  <a:pt x="5388" y="1462"/>
                  <a:pt x="5451" y="1489"/>
                  <a:pt x="5528" y="1489"/>
                </a:cubicBezTo>
                <a:cubicBezTo>
                  <a:pt x="5593" y="1489"/>
                  <a:pt x="5656" y="1476"/>
                  <a:pt x="5686" y="1465"/>
                </a:cubicBezTo>
                <a:lnTo>
                  <a:pt x="5684" y="1294"/>
                </a:lnTo>
                <a:cubicBezTo>
                  <a:pt x="5661" y="1299"/>
                  <a:pt x="5635" y="1304"/>
                  <a:pt x="5600" y="1304"/>
                </a:cubicBezTo>
                <a:cubicBezTo>
                  <a:pt x="5526" y="1304"/>
                  <a:pt x="5500" y="1256"/>
                  <a:pt x="5500" y="1157"/>
                </a:cubicBezTo>
                <a:lnTo>
                  <a:pt x="5500" y="853"/>
                </a:lnTo>
                <a:lnTo>
                  <a:pt x="5691" y="853"/>
                </a:lnTo>
                <a:lnTo>
                  <a:pt x="5691" y="646"/>
                </a:lnTo>
                <a:lnTo>
                  <a:pt x="5500" y="646"/>
                </a:lnTo>
                <a:lnTo>
                  <a:pt x="5500" y="390"/>
                </a:lnTo>
                <a:lnTo>
                  <a:pt x="5284" y="390"/>
                </a:lnTo>
                <a:close/>
                <a:moveTo>
                  <a:pt x="2415" y="1241"/>
                </a:moveTo>
                <a:lnTo>
                  <a:pt x="2415" y="1241"/>
                </a:lnTo>
                <a:lnTo>
                  <a:pt x="2415" y="390"/>
                </a:lnTo>
                <a:lnTo>
                  <a:pt x="2195" y="390"/>
                </a:lnTo>
                <a:lnTo>
                  <a:pt x="2195" y="1470"/>
                </a:lnTo>
                <a:lnTo>
                  <a:pt x="2415" y="1470"/>
                </a:lnTo>
                <a:lnTo>
                  <a:pt x="2415" y="1241"/>
                </a:lnTo>
                <a:close/>
                <a:moveTo>
                  <a:pt x="1830" y="1079"/>
                </a:moveTo>
                <a:lnTo>
                  <a:pt x="1830" y="1079"/>
                </a:lnTo>
                <a:cubicBezTo>
                  <a:pt x="1690" y="1079"/>
                  <a:pt x="1568" y="1110"/>
                  <a:pt x="1568" y="1221"/>
                </a:cubicBezTo>
                <a:cubicBezTo>
                  <a:pt x="1568" y="1294"/>
                  <a:pt x="1616" y="1328"/>
                  <a:pt x="1677" y="1328"/>
                </a:cubicBezTo>
                <a:cubicBezTo>
                  <a:pt x="1749" y="1328"/>
                  <a:pt x="1808" y="1281"/>
                  <a:pt x="1825" y="1225"/>
                </a:cubicBezTo>
                <a:cubicBezTo>
                  <a:pt x="1829" y="1211"/>
                  <a:pt x="1830" y="1196"/>
                  <a:pt x="1830" y="1181"/>
                </a:cubicBezTo>
                <a:lnTo>
                  <a:pt x="1830" y="1079"/>
                </a:lnTo>
                <a:close/>
                <a:moveTo>
                  <a:pt x="2049" y="1275"/>
                </a:moveTo>
                <a:lnTo>
                  <a:pt x="2049" y="1275"/>
                </a:lnTo>
                <a:cubicBezTo>
                  <a:pt x="2049" y="1350"/>
                  <a:pt x="2052" y="1412"/>
                  <a:pt x="2062" y="1470"/>
                </a:cubicBezTo>
                <a:cubicBezTo>
                  <a:pt x="1877" y="1524"/>
                  <a:pt x="1844" y="1384"/>
                  <a:pt x="1844" y="1384"/>
                </a:cubicBezTo>
                <a:lnTo>
                  <a:pt x="1839" y="1384"/>
                </a:lnTo>
                <a:cubicBezTo>
                  <a:pt x="1788" y="1448"/>
                  <a:pt x="1704" y="1489"/>
                  <a:pt x="1603" y="1489"/>
                </a:cubicBezTo>
                <a:cubicBezTo>
                  <a:pt x="1438" y="1489"/>
                  <a:pt x="1344" y="1370"/>
                  <a:pt x="1344" y="1244"/>
                </a:cubicBezTo>
                <a:cubicBezTo>
                  <a:pt x="1344" y="1037"/>
                  <a:pt x="1530" y="935"/>
                  <a:pt x="1823" y="936"/>
                </a:cubicBezTo>
                <a:lnTo>
                  <a:pt x="1823" y="924"/>
                </a:lnTo>
                <a:cubicBezTo>
                  <a:pt x="1823" y="875"/>
                  <a:pt x="1801" y="798"/>
                  <a:pt x="1666" y="799"/>
                </a:cubicBezTo>
                <a:cubicBezTo>
                  <a:pt x="1585" y="799"/>
                  <a:pt x="1499" y="827"/>
                  <a:pt x="1445" y="861"/>
                </a:cubicBezTo>
                <a:lnTo>
                  <a:pt x="1402" y="713"/>
                </a:lnTo>
                <a:cubicBezTo>
                  <a:pt x="1461" y="679"/>
                  <a:pt x="1569" y="641"/>
                  <a:pt x="1705" y="641"/>
                </a:cubicBezTo>
                <a:cubicBezTo>
                  <a:pt x="1971" y="641"/>
                  <a:pt x="2049" y="803"/>
                  <a:pt x="2049" y="986"/>
                </a:cubicBezTo>
                <a:lnTo>
                  <a:pt x="2049" y="1275"/>
                </a:lnTo>
                <a:close/>
                <a:moveTo>
                  <a:pt x="0" y="390"/>
                </a:moveTo>
                <a:lnTo>
                  <a:pt x="0" y="390"/>
                </a:lnTo>
                <a:cubicBezTo>
                  <a:pt x="0" y="390"/>
                  <a:pt x="191" y="1176"/>
                  <a:pt x="222" y="1304"/>
                </a:cubicBezTo>
                <a:cubicBezTo>
                  <a:pt x="258" y="1453"/>
                  <a:pt x="322" y="1507"/>
                  <a:pt x="508" y="1470"/>
                </a:cubicBezTo>
                <a:lnTo>
                  <a:pt x="627" y="983"/>
                </a:lnTo>
                <a:cubicBezTo>
                  <a:pt x="658" y="862"/>
                  <a:pt x="678" y="776"/>
                  <a:pt x="698" y="653"/>
                </a:cubicBezTo>
                <a:lnTo>
                  <a:pt x="701" y="653"/>
                </a:lnTo>
                <a:cubicBezTo>
                  <a:pt x="715" y="777"/>
                  <a:pt x="734" y="863"/>
                  <a:pt x="759" y="984"/>
                </a:cubicBezTo>
                <a:cubicBezTo>
                  <a:pt x="759" y="984"/>
                  <a:pt x="808" y="1205"/>
                  <a:pt x="833" y="1321"/>
                </a:cubicBezTo>
                <a:cubicBezTo>
                  <a:pt x="858" y="1437"/>
                  <a:pt x="928" y="1510"/>
                  <a:pt x="1109" y="1470"/>
                </a:cubicBezTo>
                <a:lnTo>
                  <a:pt x="1395" y="390"/>
                </a:lnTo>
                <a:lnTo>
                  <a:pt x="1164" y="390"/>
                </a:lnTo>
                <a:lnTo>
                  <a:pt x="1067" y="857"/>
                </a:lnTo>
                <a:cubicBezTo>
                  <a:pt x="1041" y="993"/>
                  <a:pt x="1017" y="1100"/>
                  <a:pt x="999" y="1224"/>
                </a:cubicBezTo>
                <a:lnTo>
                  <a:pt x="995" y="1224"/>
                </a:lnTo>
                <a:cubicBezTo>
                  <a:pt x="979" y="1101"/>
                  <a:pt x="957" y="999"/>
                  <a:pt x="931" y="866"/>
                </a:cubicBezTo>
                <a:lnTo>
                  <a:pt x="829" y="390"/>
                </a:lnTo>
                <a:lnTo>
                  <a:pt x="589" y="390"/>
                </a:lnTo>
                <a:lnTo>
                  <a:pt x="481" y="854"/>
                </a:lnTo>
                <a:cubicBezTo>
                  <a:pt x="450" y="995"/>
                  <a:pt x="421" y="1109"/>
                  <a:pt x="403" y="1229"/>
                </a:cubicBezTo>
                <a:lnTo>
                  <a:pt x="400" y="1229"/>
                </a:lnTo>
                <a:cubicBezTo>
                  <a:pt x="381" y="1116"/>
                  <a:pt x="356" y="973"/>
                  <a:pt x="329" y="837"/>
                </a:cubicBezTo>
                <a:cubicBezTo>
                  <a:pt x="329" y="837"/>
                  <a:pt x="265" y="505"/>
                  <a:pt x="242" y="390"/>
                </a:cubicBezTo>
                <a:lnTo>
                  <a:pt x="0" y="390"/>
                </a:lnTo>
                <a:close/>
                <a:moveTo>
                  <a:pt x="4353" y="1079"/>
                </a:moveTo>
                <a:lnTo>
                  <a:pt x="4353" y="1079"/>
                </a:lnTo>
                <a:cubicBezTo>
                  <a:pt x="4213" y="1079"/>
                  <a:pt x="4090" y="1110"/>
                  <a:pt x="4090" y="1221"/>
                </a:cubicBezTo>
                <a:cubicBezTo>
                  <a:pt x="4090" y="1294"/>
                  <a:pt x="4139" y="1328"/>
                  <a:pt x="4199" y="1328"/>
                </a:cubicBezTo>
                <a:cubicBezTo>
                  <a:pt x="4272" y="1328"/>
                  <a:pt x="4330" y="1281"/>
                  <a:pt x="4347" y="1225"/>
                </a:cubicBezTo>
                <a:cubicBezTo>
                  <a:pt x="4351" y="1211"/>
                  <a:pt x="4353" y="1196"/>
                  <a:pt x="4353" y="1181"/>
                </a:cubicBezTo>
                <a:lnTo>
                  <a:pt x="4353" y="1079"/>
                </a:lnTo>
                <a:close/>
                <a:moveTo>
                  <a:pt x="4572" y="1275"/>
                </a:moveTo>
                <a:lnTo>
                  <a:pt x="4572" y="1275"/>
                </a:lnTo>
                <a:cubicBezTo>
                  <a:pt x="4572" y="1350"/>
                  <a:pt x="4575" y="1412"/>
                  <a:pt x="4585" y="1470"/>
                </a:cubicBezTo>
                <a:cubicBezTo>
                  <a:pt x="4400" y="1524"/>
                  <a:pt x="4366" y="1384"/>
                  <a:pt x="4366" y="1384"/>
                </a:cubicBezTo>
                <a:lnTo>
                  <a:pt x="4361" y="1384"/>
                </a:lnTo>
                <a:cubicBezTo>
                  <a:pt x="4311" y="1448"/>
                  <a:pt x="4226" y="1489"/>
                  <a:pt x="4125" y="1489"/>
                </a:cubicBezTo>
                <a:cubicBezTo>
                  <a:pt x="3961" y="1489"/>
                  <a:pt x="3867" y="1370"/>
                  <a:pt x="3867" y="1244"/>
                </a:cubicBezTo>
                <a:cubicBezTo>
                  <a:pt x="3867" y="1037"/>
                  <a:pt x="4052" y="935"/>
                  <a:pt x="4346" y="936"/>
                </a:cubicBezTo>
                <a:lnTo>
                  <a:pt x="4346" y="924"/>
                </a:lnTo>
                <a:cubicBezTo>
                  <a:pt x="4346" y="875"/>
                  <a:pt x="4324" y="798"/>
                  <a:pt x="4189" y="799"/>
                </a:cubicBezTo>
                <a:cubicBezTo>
                  <a:pt x="4108" y="799"/>
                  <a:pt x="4022" y="827"/>
                  <a:pt x="3968" y="861"/>
                </a:cubicBezTo>
                <a:lnTo>
                  <a:pt x="3924" y="713"/>
                </a:lnTo>
                <a:cubicBezTo>
                  <a:pt x="3983" y="679"/>
                  <a:pt x="4092" y="641"/>
                  <a:pt x="4228" y="641"/>
                </a:cubicBezTo>
                <a:cubicBezTo>
                  <a:pt x="4493" y="641"/>
                  <a:pt x="4572" y="803"/>
                  <a:pt x="4572" y="986"/>
                </a:cubicBezTo>
                <a:lnTo>
                  <a:pt x="4572" y="1275"/>
                </a:lnTo>
                <a:close/>
                <a:moveTo>
                  <a:pt x="6614" y="1083"/>
                </a:moveTo>
                <a:lnTo>
                  <a:pt x="6614" y="1083"/>
                </a:lnTo>
                <a:cubicBezTo>
                  <a:pt x="6592" y="1045"/>
                  <a:pt x="6555" y="1025"/>
                  <a:pt x="6527" y="1036"/>
                </a:cubicBezTo>
                <a:lnTo>
                  <a:pt x="6084" y="1242"/>
                </a:lnTo>
                <a:cubicBezTo>
                  <a:pt x="6042" y="1266"/>
                  <a:pt x="6036" y="1334"/>
                  <a:pt x="6071" y="1396"/>
                </a:cubicBezTo>
                <a:cubicBezTo>
                  <a:pt x="6107" y="1457"/>
                  <a:pt x="6169" y="1486"/>
                  <a:pt x="6211" y="1462"/>
                </a:cubicBezTo>
                <a:lnTo>
                  <a:pt x="6611" y="1182"/>
                </a:lnTo>
                <a:cubicBezTo>
                  <a:pt x="6634" y="1163"/>
                  <a:pt x="6636" y="1120"/>
                  <a:pt x="6614" y="1082"/>
                </a:cubicBezTo>
                <a:lnTo>
                  <a:pt x="6614" y="1083"/>
                </a:lnTo>
                <a:close/>
                <a:moveTo>
                  <a:pt x="7141" y="1082"/>
                </a:moveTo>
                <a:lnTo>
                  <a:pt x="7141" y="1082"/>
                </a:lnTo>
                <a:cubicBezTo>
                  <a:pt x="7119" y="1120"/>
                  <a:pt x="7121" y="1163"/>
                  <a:pt x="7143" y="1182"/>
                </a:cubicBezTo>
                <a:lnTo>
                  <a:pt x="7544" y="1462"/>
                </a:lnTo>
                <a:cubicBezTo>
                  <a:pt x="7585" y="1486"/>
                  <a:pt x="7648" y="1457"/>
                  <a:pt x="7683" y="1396"/>
                </a:cubicBezTo>
                <a:cubicBezTo>
                  <a:pt x="7719" y="1334"/>
                  <a:pt x="7713" y="1266"/>
                  <a:pt x="7671" y="1242"/>
                </a:cubicBezTo>
                <a:lnTo>
                  <a:pt x="7228" y="1036"/>
                </a:lnTo>
                <a:cubicBezTo>
                  <a:pt x="7200" y="1025"/>
                  <a:pt x="7162" y="1045"/>
                  <a:pt x="7140" y="1083"/>
                </a:cubicBezTo>
                <a:lnTo>
                  <a:pt x="7141" y="1082"/>
                </a:lnTo>
                <a:close/>
                <a:moveTo>
                  <a:pt x="6877" y="1235"/>
                </a:moveTo>
                <a:lnTo>
                  <a:pt x="6877" y="1235"/>
                </a:lnTo>
                <a:cubicBezTo>
                  <a:pt x="6834" y="1235"/>
                  <a:pt x="6798" y="1257"/>
                  <a:pt x="6793" y="1286"/>
                </a:cubicBezTo>
                <a:lnTo>
                  <a:pt x="6750" y="1773"/>
                </a:lnTo>
                <a:cubicBezTo>
                  <a:pt x="6750" y="1822"/>
                  <a:pt x="6806" y="1861"/>
                  <a:pt x="6877" y="1861"/>
                </a:cubicBezTo>
                <a:cubicBezTo>
                  <a:pt x="6948" y="1861"/>
                  <a:pt x="7005" y="1822"/>
                  <a:pt x="7005" y="1773"/>
                </a:cubicBezTo>
                <a:lnTo>
                  <a:pt x="6961" y="1286"/>
                </a:lnTo>
                <a:cubicBezTo>
                  <a:pt x="6957" y="1257"/>
                  <a:pt x="6921" y="1235"/>
                  <a:pt x="6877" y="1235"/>
                </a:cubicBezTo>
                <a:lnTo>
                  <a:pt x="6877" y="1235"/>
                </a:lnTo>
                <a:close/>
                <a:moveTo>
                  <a:pt x="7140" y="778"/>
                </a:moveTo>
                <a:lnTo>
                  <a:pt x="7140" y="778"/>
                </a:lnTo>
                <a:cubicBezTo>
                  <a:pt x="7162" y="816"/>
                  <a:pt x="7200" y="836"/>
                  <a:pt x="7228" y="825"/>
                </a:cubicBezTo>
                <a:lnTo>
                  <a:pt x="7671" y="619"/>
                </a:lnTo>
                <a:cubicBezTo>
                  <a:pt x="7713" y="595"/>
                  <a:pt x="7719" y="527"/>
                  <a:pt x="7683" y="465"/>
                </a:cubicBezTo>
                <a:cubicBezTo>
                  <a:pt x="7648" y="404"/>
                  <a:pt x="7585" y="375"/>
                  <a:pt x="7544" y="399"/>
                </a:cubicBezTo>
                <a:lnTo>
                  <a:pt x="7143" y="680"/>
                </a:lnTo>
                <a:cubicBezTo>
                  <a:pt x="7121" y="698"/>
                  <a:pt x="7119" y="741"/>
                  <a:pt x="7141" y="779"/>
                </a:cubicBezTo>
                <a:lnTo>
                  <a:pt x="7140" y="778"/>
                </a:lnTo>
                <a:close/>
                <a:moveTo>
                  <a:pt x="6614" y="779"/>
                </a:moveTo>
                <a:lnTo>
                  <a:pt x="6614" y="779"/>
                </a:lnTo>
                <a:cubicBezTo>
                  <a:pt x="6636" y="741"/>
                  <a:pt x="6634" y="698"/>
                  <a:pt x="6611" y="680"/>
                </a:cubicBezTo>
                <a:lnTo>
                  <a:pt x="6211" y="399"/>
                </a:lnTo>
                <a:cubicBezTo>
                  <a:pt x="6169" y="375"/>
                  <a:pt x="6107" y="404"/>
                  <a:pt x="6071" y="465"/>
                </a:cubicBezTo>
                <a:cubicBezTo>
                  <a:pt x="6036" y="527"/>
                  <a:pt x="6042" y="595"/>
                  <a:pt x="6084" y="619"/>
                </a:cubicBezTo>
                <a:lnTo>
                  <a:pt x="6527" y="825"/>
                </a:lnTo>
                <a:cubicBezTo>
                  <a:pt x="6555" y="836"/>
                  <a:pt x="6592" y="816"/>
                  <a:pt x="6614" y="778"/>
                </a:cubicBezTo>
                <a:lnTo>
                  <a:pt x="6614" y="779"/>
                </a:lnTo>
                <a:close/>
                <a:moveTo>
                  <a:pt x="6877" y="626"/>
                </a:moveTo>
                <a:lnTo>
                  <a:pt x="6877" y="626"/>
                </a:lnTo>
                <a:cubicBezTo>
                  <a:pt x="6834" y="626"/>
                  <a:pt x="6798" y="604"/>
                  <a:pt x="6793" y="574"/>
                </a:cubicBezTo>
                <a:lnTo>
                  <a:pt x="6750" y="88"/>
                </a:lnTo>
                <a:cubicBezTo>
                  <a:pt x="6750" y="39"/>
                  <a:pt x="6806" y="0"/>
                  <a:pt x="6877" y="0"/>
                </a:cubicBezTo>
                <a:cubicBezTo>
                  <a:pt x="6948" y="0"/>
                  <a:pt x="7005" y="39"/>
                  <a:pt x="7005" y="88"/>
                </a:cubicBezTo>
                <a:lnTo>
                  <a:pt x="6961" y="574"/>
                </a:lnTo>
                <a:cubicBezTo>
                  <a:pt x="6957" y="604"/>
                  <a:pt x="6921" y="626"/>
                  <a:pt x="6877" y="626"/>
                </a:cubicBezTo>
                <a:lnTo>
                  <a:pt x="6877" y="6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Albertsons">
            <a:extLst>
              <a:ext uri="{FF2B5EF4-FFF2-40B4-BE49-F238E27FC236}">
                <a16:creationId xmlns:a16="http://schemas.microsoft.com/office/drawing/2014/main" id="{58415CA4-1EF3-490A-AF5D-35D2E8A0AEAB}"/>
              </a:ext>
              <a:ext uri="{C183D7F6-B498-43B3-948B-1728B52AA6E4}">
                <adec:decorative xmlns:adec="http://schemas.microsoft.com/office/drawing/2017/decorative" val="1"/>
              </a:ext>
            </a:extLst>
          </p:cNvPr>
          <p:cNvSpPr>
            <a:spLocks noChangeAspect="1" noEditPoints="1"/>
          </p:cNvSpPr>
          <p:nvPr userDrawn="1"/>
        </p:nvSpPr>
        <p:spPr bwMode="black">
          <a:xfrm>
            <a:off x="458900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Walgreens Boots Alliance">
            <a:extLst>
              <a:ext uri="{FF2B5EF4-FFF2-40B4-BE49-F238E27FC236}">
                <a16:creationId xmlns:a16="http://schemas.microsoft.com/office/drawing/2014/main" id="{AAB3C8C2-0457-4285-A78C-93CC1AEA8D70}"/>
              </a:ext>
              <a:ext uri="{C183D7F6-B498-43B3-948B-1728B52AA6E4}">
                <adec:decorative xmlns:adec="http://schemas.microsoft.com/office/drawing/2017/decorative" val="1"/>
              </a:ext>
            </a:extLst>
          </p:cNvPr>
          <p:cNvSpPr>
            <a:spLocks noChangeAspect="1" noEditPoints="1"/>
          </p:cNvSpPr>
          <p:nvPr userDrawn="1"/>
        </p:nvSpPr>
        <p:spPr bwMode="black">
          <a:xfrm>
            <a:off x="5354744"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Carrefour">
            <a:extLst>
              <a:ext uri="{FF2B5EF4-FFF2-40B4-BE49-F238E27FC236}">
                <a16:creationId xmlns:a16="http://schemas.microsoft.com/office/drawing/2014/main" id="{ACDD5192-DE0E-4ED3-99C6-27C72FC4AF62}"/>
              </a:ext>
              <a:ext uri="{C183D7F6-B498-43B3-948B-1728B52AA6E4}">
                <adec:decorative xmlns:adec="http://schemas.microsoft.com/office/drawing/2017/decorative" val="1"/>
              </a:ext>
            </a:extLst>
          </p:cNvPr>
          <p:cNvSpPr>
            <a:spLocks noChangeAspect="1" noEditPoints="1"/>
          </p:cNvSpPr>
          <p:nvPr userDrawn="1"/>
        </p:nvSpPr>
        <p:spPr bwMode="black">
          <a:xfrm>
            <a:off x="7080604" y="2719269"/>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BJs">
            <a:extLst>
              <a:ext uri="{FF2B5EF4-FFF2-40B4-BE49-F238E27FC236}">
                <a16:creationId xmlns:a16="http://schemas.microsoft.com/office/drawing/2014/main" id="{1E07D2BA-0DE4-486F-8716-EB804A262BAA}"/>
              </a:ext>
              <a:ext uri="{C183D7F6-B498-43B3-948B-1728B52AA6E4}">
                <adec:decorative xmlns:adec="http://schemas.microsoft.com/office/drawing/2017/decorative" val="1"/>
              </a:ext>
            </a:extLst>
          </p:cNvPr>
          <p:cNvSpPr>
            <a:spLocks noChangeAspect="1" noEditPoints="1"/>
          </p:cNvSpPr>
          <p:nvPr userDrawn="1"/>
        </p:nvSpPr>
        <p:spPr bwMode="black">
          <a:xfrm>
            <a:off x="7800624" y="2725173"/>
            <a:ext cx="457200" cy="401815"/>
          </a:xfrm>
          <a:custGeom>
            <a:avLst/>
            <a:gdLst>
              <a:gd name="T0" fmla="*/ 741 w 4145"/>
              <a:gd name="T1" fmla="*/ 2138 h 3640"/>
              <a:gd name="T2" fmla="*/ 748 w 4145"/>
              <a:gd name="T3" fmla="*/ 2690 h 3640"/>
              <a:gd name="T4" fmla="*/ 555 w 4145"/>
              <a:gd name="T5" fmla="*/ 2139 h 3640"/>
              <a:gd name="T6" fmla="*/ 962 w 4145"/>
              <a:gd name="T7" fmla="*/ 1430 h 3640"/>
              <a:gd name="T8" fmla="*/ 755 w 4145"/>
              <a:gd name="T9" fmla="*/ 1665 h 3640"/>
              <a:gd name="T10" fmla="*/ 555 w 4145"/>
              <a:gd name="T11" fmla="*/ 1195 h 3640"/>
              <a:gd name="T12" fmla="*/ 962 w 4145"/>
              <a:gd name="T13" fmla="*/ 1430 h 3640"/>
              <a:gd name="T14" fmla="*/ 3740 w 4145"/>
              <a:gd name="T15" fmla="*/ 1251 h 3640"/>
              <a:gd name="T16" fmla="*/ 3792 w 4145"/>
              <a:gd name="T17" fmla="*/ 1275 h 3640"/>
              <a:gd name="T18" fmla="*/ 3740 w 4145"/>
              <a:gd name="T19" fmla="*/ 1300 h 3640"/>
              <a:gd name="T20" fmla="*/ 3740 w 4145"/>
              <a:gd name="T21" fmla="*/ 1318 h 3640"/>
              <a:gd name="T22" fmla="*/ 3756 w 4145"/>
              <a:gd name="T23" fmla="*/ 1318 h 3640"/>
              <a:gd name="T24" fmla="*/ 3797 w 4145"/>
              <a:gd name="T25" fmla="*/ 1380 h 3640"/>
              <a:gd name="T26" fmla="*/ 3812 w 4145"/>
              <a:gd name="T27" fmla="*/ 1344 h 3640"/>
              <a:gd name="T28" fmla="*/ 3788 w 4145"/>
              <a:gd name="T29" fmla="*/ 1308 h 3640"/>
              <a:gd name="T30" fmla="*/ 3803 w 4145"/>
              <a:gd name="T31" fmla="*/ 1243 h 3640"/>
              <a:gd name="T32" fmla="*/ 3717 w 4145"/>
              <a:gd name="T33" fmla="*/ 1236 h 3640"/>
              <a:gd name="T34" fmla="*/ 3740 w 4145"/>
              <a:gd name="T35" fmla="*/ 1380 h 3640"/>
              <a:gd name="T36" fmla="*/ 3765 w 4145"/>
              <a:gd name="T37" fmla="*/ 1195 h 3640"/>
              <a:gd name="T38" fmla="*/ 3868 w 4145"/>
              <a:gd name="T39" fmla="*/ 1305 h 3640"/>
              <a:gd name="T40" fmla="*/ 3661 w 4145"/>
              <a:gd name="T41" fmla="*/ 1305 h 3640"/>
              <a:gd name="T42" fmla="*/ 3765 w 4145"/>
              <a:gd name="T43" fmla="*/ 1195 h 3640"/>
              <a:gd name="T44" fmla="*/ 3764 w 4145"/>
              <a:gd name="T45" fmla="*/ 1175 h 3640"/>
              <a:gd name="T46" fmla="*/ 3764 w 4145"/>
              <a:gd name="T47" fmla="*/ 1435 h 3640"/>
              <a:gd name="T48" fmla="*/ 3765 w 4145"/>
              <a:gd name="T49" fmla="*/ 1175 h 3640"/>
              <a:gd name="T50" fmla="*/ 3723 w 4145"/>
              <a:gd name="T51" fmla="*/ 407 h 3640"/>
              <a:gd name="T52" fmla="*/ 4145 w 4145"/>
              <a:gd name="T53" fmla="*/ 0 h 3640"/>
              <a:gd name="T54" fmla="*/ 3477 w 4145"/>
              <a:gd name="T55" fmla="*/ 433 h 3640"/>
              <a:gd name="T56" fmla="*/ 2626 w 4145"/>
              <a:gd name="T57" fmla="*/ 656 h 3640"/>
              <a:gd name="T58" fmla="*/ 2791 w 4145"/>
              <a:gd name="T59" fmla="*/ 1534 h 3640"/>
              <a:gd name="T60" fmla="*/ 3723 w 4145"/>
              <a:gd name="T61" fmla="*/ 407 h 3640"/>
              <a:gd name="T62" fmla="*/ 3321 w 4145"/>
              <a:gd name="T63" fmla="*/ 3233 h 3640"/>
              <a:gd name="T64" fmla="*/ 3273 w 4145"/>
              <a:gd name="T65" fmla="*/ 2066 h 3640"/>
              <a:gd name="T66" fmla="*/ 3778 w 4145"/>
              <a:gd name="T67" fmla="*/ 2099 h 3640"/>
              <a:gd name="T68" fmla="*/ 3369 w 4145"/>
              <a:gd name="T69" fmla="*/ 1558 h 3640"/>
              <a:gd name="T70" fmla="*/ 3479 w 4145"/>
              <a:gd name="T71" fmla="*/ 2724 h 3640"/>
              <a:gd name="T72" fmla="*/ 2866 w 4145"/>
              <a:gd name="T73" fmla="*/ 2639 h 3640"/>
              <a:gd name="T74" fmla="*/ 3321 w 4145"/>
              <a:gd name="T75" fmla="*/ 3233 h 3640"/>
              <a:gd name="T76" fmla="*/ 858 w 4145"/>
              <a:gd name="T77" fmla="*/ 3189 h 3640"/>
              <a:gd name="T78" fmla="*/ 1193 w 4145"/>
              <a:gd name="T79" fmla="*/ 1865 h 3640"/>
              <a:gd name="T80" fmla="*/ 887 w 4145"/>
              <a:gd name="T81" fmla="*/ 708 h 3640"/>
              <a:gd name="T82" fmla="*/ 0 w 4145"/>
              <a:gd name="T83" fmla="*/ 3189 h 3640"/>
              <a:gd name="T84" fmla="*/ 858 w 4145"/>
              <a:gd name="T85" fmla="*/ 3189 h 3640"/>
              <a:gd name="T86" fmla="*/ 1553 w 4145"/>
              <a:gd name="T87" fmla="*/ 3200 h 3640"/>
              <a:gd name="T88" fmla="*/ 1869 w 4145"/>
              <a:gd name="T89" fmla="*/ 708 h 3640"/>
              <a:gd name="T90" fmla="*/ 2422 w 4145"/>
              <a:gd name="T91" fmla="*/ 2655 h 3640"/>
              <a:gd name="T92" fmla="*/ 1553 w 4145"/>
              <a:gd name="T93" fmla="*/ 3200 h 3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5" h="3640">
                <a:moveTo>
                  <a:pt x="741" y="2138"/>
                </a:moveTo>
                <a:lnTo>
                  <a:pt x="741" y="2138"/>
                </a:lnTo>
                <a:cubicBezTo>
                  <a:pt x="929" y="2139"/>
                  <a:pt x="972" y="2292"/>
                  <a:pt x="972" y="2416"/>
                </a:cubicBezTo>
                <a:cubicBezTo>
                  <a:pt x="972" y="2569"/>
                  <a:pt x="904" y="2690"/>
                  <a:pt x="748" y="2690"/>
                </a:cubicBezTo>
                <a:lnTo>
                  <a:pt x="555" y="2690"/>
                </a:lnTo>
                <a:lnTo>
                  <a:pt x="555" y="2139"/>
                </a:lnTo>
                <a:lnTo>
                  <a:pt x="741" y="2138"/>
                </a:lnTo>
                <a:close/>
                <a:moveTo>
                  <a:pt x="962" y="1430"/>
                </a:moveTo>
                <a:lnTo>
                  <a:pt x="962" y="1430"/>
                </a:lnTo>
                <a:cubicBezTo>
                  <a:pt x="961" y="1559"/>
                  <a:pt x="905" y="1665"/>
                  <a:pt x="755" y="1665"/>
                </a:cubicBezTo>
                <a:lnTo>
                  <a:pt x="556" y="1665"/>
                </a:lnTo>
                <a:lnTo>
                  <a:pt x="555" y="1195"/>
                </a:lnTo>
                <a:lnTo>
                  <a:pt x="748" y="1195"/>
                </a:lnTo>
                <a:cubicBezTo>
                  <a:pt x="894" y="1195"/>
                  <a:pt x="961" y="1302"/>
                  <a:pt x="962" y="1430"/>
                </a:cubicBezTo>
                <a:close/>
                <a:moveTo>
                  <a:pt x="3740" y="1251"/>
                </a:moveTo>
                <a:lnTo>
                  <a:pt x="3740" y="1251"/>
                </a:lnTo>
                <a:lnTo>
                  <a:pt x="3757" y="1250"/>
                </a:lnTo>
                <a:cubicBezTo>
                  <a:pt x="3782" y="1250"/>
                  <a:pt x="3792" y="1262"/>
                  <a:pt x="3792" y="1275"/>
                </a:cubicBezTo>
                <a:cubicBezTo>
                  <a:pt x="3792" y="1293"/>
                  <a:pt x="3775" y="1300"/>
                  <a:pt x="3757" y="1300"/>
                </a:cubicBezTo>
                <a:lnTo>
                  <a:pt x="3740" y="1300"/>
                </a:lnTo>
                <a:lnTo>
                  <a:pt x="3740" y="1251"/>
                </a:lnTo>
                <a:close/>
                <a:moveTo>
                  <a:pt x="3740" y="1318"/>
                </a:moveTo>
                <a:lnTo>
                  <a:pt x="3740" y="1318"/>
                </a:lnTo>
                <a:lnTo>
                  <a:pt x="3756" y="1318"/>
                </a:lnTo>
                <a:cubicBezTo>
                  <a:pt x="3774" y="1318"/>
                  <a:pt x="3783" y="1325"/>
                  <a:pt x="3787" y="1343"/>
                </a:cubicBezTo>
                <a:cubicBezTo>
                  <a:pt x="3790" y="1362"/>
                  <a:pt x="3793" y="1375"/>
                  <a:pt x="3797" y="1380"/>
                </a:cubicBezTo>
                <a:lnTo>
                  <a:pt x="3821" y="1380"/>
                </a:lnTo>
                <a:cubicBezTo>
                  <a:pt x="3819" y="1375"/>
                  <a:pt x="3815" y="1367"/>
                  <a:pt x="3812" y="1344"/>
                </a:cubicBezTo>
                <a:cubicBezTo>
                  <a:pt x="3809" y="1323"/>
                  <a:pt x="3800" y="1311"/>
                  <a:pt x="3788" y="1309"/>
                </a:cubicBezTo>
                <a:lnTo>
                  <a:pt x="3788" y="1308"/>
                </a:lnTo>
                <a:cubicBezTo>
                  <a:pt x="3803" y="1304"/>
                  <a:pt x="3816" y="1292"/>
                  <a:pt x="3816" y="1273"/>
                </a:cubicBezTo>
                <a:cubicBezTo>
                  <a:pt x="3816" y="1259"/>
                  <a:pt x="3811" y="1249"/>
                  <a:pt x="3803" y="1243"/>
                </a:cubicBezTo>
                <a:cubicBezTo>
                  <a:pt x="3794" y="1236"/>
                  <a:pt x="3779" y="1232"/>
                  <a:pt x="3758" y="1232"/>
                </a:cubicBezTo>
                <a:cubicBezTo>
                  <a:pt x="3740" y="1232"/>
                  <a:pt x="3729" y="1234"/>
                  <a:pt x="3717" y="1236"/>
                </a:cubicBezTo>
                <a:lnTo>
                  <a:pt x="3717" y="1380"/>
                </a:lnTo>
                <a:lnTo>
                  <a:pt x="3740" y="1380"/>
                </a:lnTo>
                <a:lnTo>
                  <a:pt x="3740" y="1318"/>
                </a:lnTo>
                <a:close/>
                <a:moveTo>
                  <a:pt x="3765" y="1195"/>
                </a:moveTo>
                <a:lnTo>
                  <a:pt x="3765" y="1195"/>
                </a:lnTo>
                <a:cubicBezTo>
                  <a:pt x="3822" y="1195"/>
                  <a:pt x="3868" y="1244"/>
                  <a:pt x="3868" y="1305"/>
                </a:cubicBezTo>
                <a:cubicBezTo>
                  <a:pt x="3868" y="1366"/>
                  <a:pt x="3822" y="1415"/>
                  <a:pt x="3765" y="1415"/>
                </a:cubicBezTo>
                <a:cubicBezTo>
                  <a:pt x="3707" y="1415"/>
                  <a:pt x="3660" y="1366"/>
                  <a:pt x="3661" y="1305"/>
                </a:cubicBezTo>
                <a:cubicBezTo>
                  <a:pt x="3660" y="1244"/>
                  <a:pt x="3707" y="1195"/>
                  <a:pt x="3764" y="1195"/>
                </a:cubicBezTo>
                <a:lnTo>
                  <a:pt x="3765" y="1195"/>
                </a:lnTo>
                <a:close/>
                <a:moveTo>
                  <a:pt x="3764" y="1175"/>
                </a:moveTo>
                <a:lnTo>
                  <a:pt x="3764" y="1175"/>
                </a:lnTo>
                <a:cubicBezTo>
                  <a:pt x="3693" y="1175"/>
                  <a:pt x="3636" y="1233"/>
                  <a:pt x="3636" y="1305"/>
                </a:cubicBezTo>
                <a:cubicBezTo>
                  <a:pt x="3636" y="1378"/>
                  <a:pt x="3693" y="1435"/>
                  <a:pt x="3764" y="1435"/>
                </a:cubicBezTo>
                <a:cubicBezTo>
                  <a:pt x="3836" y="1434"/>
                  <a:pt x="3892" y="1378"/>
                  <a:pt x="3892" y="1305"/>
                </a:cubicBezTo>
                <a:cubicBezTo>
                  <a:pt x="3892" y="1233"/>
                  <a:pt x="3836" y="1175"/>
                  <a:pt x="3765" y="1175"/>
                </a:cubicBezTo>
                <a:lnTo>
                  <a:pt x="3764" y="1175"/>
                </a:lnTo>
                <a:close/>
                <a:moveTo>
                  <a:pt x="3723" y="407"/>
                </a:moveTo>
                <a:lnTo>
                  <a:pt x="3723" y="407"/>
                </a:lnTo>
                <a:cubicBezTo>
                  <a:pt x="3955" y="172"/>
                  <a:pt x="4145" y="0"/>
                  <a:pt x="4145" y="0"/>
                </a:cubicBezTo>
                <a:cubicBezTo>
                  <a:pt x="4145" y="0"/>
                  <a:pt x="3817" y="182"/>
                  <a:pt x="3512" y="407"/>
                </a:cubicBezTo>
                <a:lnTo>
                  <a:pt x="3477" y="433"/>
                </a:lnTo>
                <a:cubicBezTo>
                  <a:pt x="3127" y="697"/>
                  <a:pt x="2893" y="928"/>
                  <a:pt x="2893" y="928"/>
                </a:cubicBezTo>
                <a:lnTo>
                  <a:pt x="2626" y="656"/>
                </a:lnTo>
                <a:lnTo>
                  <a:pt x="2790" y="1524"/>
                </a:lnTo>
                <a:lnTo>
                  <a:pt x="2791" y="1534"/>
                </a:lnTo>
                <a:cubicBezTo>
                  <a:pt x="2791" y="1534"/>
                  <a:pt x="3044" y="1143"/>
                  <a:pt x="3424" y="722"/>
                </a:cubicBezTo>
                <a:cubicBezTo>
                  <a:pt x="3524" y="612"/>
                  <a:pt x="3627" y="504"/>
                  <a:pt x="3723" y="407"/>
                </a:cubicBezTo>
                <a:close/>
                <a:moveTo>
                  <a:pt x="3321" y="3233"/>
                </a:moveTo>
                <a:lnTo>
                  <a:pt x="3321" y="3233"/>
                </a:lnTo>
                <a:cubicBezTo>
                  <a:pt x="3725" y="3232"/>
                  <a:pt x="4000" y="3013"/>
                  <a:pt x="4000" y="2671"/>
                </a:cubicBezTo>
                <a:cubicBezTo>
                  <a:pt x="4000" y="2113"/>
                  <a:pt x="3274" y="2315"/>
                  <a:pt x="3273" y="2066"/>
                </a:cubicBezTo>
                <a:cubicBezTo>
                  <a:pt x="3273" y="1993"/>
                  <a:pt x="3353" y="1962"/>
                  <a:pt x="3442" y="1967"/>
                </a:cubicBezTo>
                <a:cubicBezTo>
                  <a:pt x="3561" y="1972"/>
                  <a:pt x="3659" y="2037"/>
                  <a:pt x="3778" y="2099"/>
                </a:cubicBezTo>
                <a:lnTo>
                  <a:pt x="3939" y="1717"/>
                </a:lnTo>
                <a:cubicBezTo>
                  <a:pt x="3773" y="1628"/>
                  <a:pt x="3624" y="1558"/>
                  <a:pt x="3369" y="1558"/>
                </a:cubicBezTo>
                <a:cubicBezTo>
                  <a:pt x="3002" y="1558"/>
                  <a:pt x="2768" y="1792"/>
                  <a:pt x="2768" y="2116"/>
                </a:cubicBezTo>
                <a:cubicBezTo>
                  <a:pt x="2767" y="2647"/>
                  <a:pt x="3479" y="2455"/>
                  <a:pt x="3479" y="2724"/>
                </a:cubicBezTo>
                <a:cubicBezTo>
                  <a:pt x="3478" y="2781"/>
                  <a:pt x="3417" y="2826"/>
                  <a:pt x="3329" y="2827"/>
                </a:cubicBezTo>
                <a:cubicBezTo>
                  <a:pt x="3183" y="2827"/>
                  <a:pt x="2985" y="2717"/>
                  <a:pt x="2866" y="2639"/>
                </a:cubicBezTo>
                <a:lnTo>
                  <a:pt x="2689" y="3043"/>
                </a:lnTo>
                <a:cubicBezTo>
                  <a:pt x="2900" y="3168"/>
                  <a:pt x="3113" y="3232"/>
                  <a:pt x="3321" y="3233"/>
                </a:cubicBezTo>
                <a:close/>
                <a:moveTo>
                  <a:pt x="858" y="3189"/>
                </a:moveTo>
                <a:lnTo>
                  <a:pt x="858" y="3189"/>
                </a:lnTo>
                <a:cubicBezTo>
                  <a:pt x="1353" y="3189"/>
                  <a:pt x="1606" y="2876"/>
                  <a:pt x="1606" y="2423"/>
                </a:cubicBezTo>
                <a:cubicBezTo>
                  <a:pt x="1607" y="2124"/>
                  <a:pt x="1404" y="1929"/>
                  <a:pt x="1193" y="1865"/>
                </a:cubicBezTo>
                <a:cubicBezTo>
                  <a:pt x="1432" y="1776"/>
                  <a:pt x="1532" y="1541"/>
                  <a:pt x="1532" y="1316"/>
                </a:cubicBezTo>
                <a:cubicBezTo>
                  <a:pt x="1532" y="861"/>
                  <a:pt x="1233" y="707"/>
                  <a:pt x="887" y="708"/>
                </a:cubicBezTo>
                <a:lnTo>
                  <a:pt x="0" y="708"/>
                </a:lnTo>
                <a:lnTo>
                  <a:pt x="0" y="3189"/>
                </a:lnTo>
                <a:lnTo>
                  <a:pt x="858" y="3189"/>
                </a:lnTo>
                <a:lnTo>
                  <a:pt x="858" y="3189"/>
                </a:lnTo>
                <a:close/>
                <a:moveTo>
                  <a:pt x="1553" y="3200"/>
                </a:moveTo>
                <a:lnTo>
                  <a:pt x="1553" y="3200"/>
                </a:lnTo>
                <a:cubicBezTo>
                  <a:pt x="1766" y="3071"/>
                  <a:pt x="1875" y="2833"/>
                  <a:pt x="1875" y="2533"/>
                </a:cubicBezTo>
                <a:lnTo>
                  <a:pt x="1869" y="708"/>
                </a:lnTo>
                <a:lnTo>
                  <a:pt x="2422" y="708"/>
                </a:lnTo>
                <a:lnTo>
                  <a:pt x="2422" y="2655"/>
                </a:lnTo>
                <a:cubicBezTo>
                  <a:pt x="2422" y="3091"/>
                  <a:pt x="2161" y="3507"/>
                  <a:pt x="1895" y="3640"/>
                </a:cubicBezTo>
                <a:lnTo>
                  <a:pt x="1553" y="32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HEB">
            <a:extLst>
              <a:ext uri="{FF2B5EF4-FFF2-40B4-BE49-F238E27FC236}">
                <a16:creationId xmlns:a16="http://schemas.microsoft.com/office/drawing/2014/main" id="{0E32FAA3-38DB-4DC3-AED5-DB6A1A0AEC5F}"/>
              </a:ext>
              <a:ext uri="{C183D7F6-B498-43B3-948B-1728B52AA6E4}">
                <adec:decorative xmlns:adec="http://schemas.microsoft.com/office/drawing/2017/decorative" val="1"/>
              </a:ext>
            </a:extLst>
          </p:cNvPr>
          <p:cNvSpPr>
            <a:spLocks noChangeAspect="1" noEditPoints="1"/>
          </p:cNvSpPr>
          <p:nvPr userDrawn="1"/>
        </p:nvSpPr>
        <p:spPr bwMode="black">
          <a:xfrm>
            <a:off x="8429204"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Levis">
            <a:extLst>
              <a:ext uri="{FF2B5EF4-FFF2-40B4-BE49-F238E27FC236}">
                <a16:creationId xmlns:a16="http://schemas.microsoft.com/office/drawing/2014/main" id="{564FADF9-D903-47B2-BBFA-6239F6F1143E}"/>
              </a:ext>
              <a:ext uri="{C183D7F6-B498-43B3-948B-1728B52AA6E4}">
                <adec:decorative xmlns:adec="http://schemas.microsoft.com/office/drawing/2017/decorative" val="1"/>
              </a:ext>
            </a:extLst>
          </p:cNvPr>
          <p:cNvSpPr>
            <a:spLocks noChangeAspect="1" noEditPoints="1"/>
          </p:cNvSpPr>
          <p:nvPr userDrawn="1"/>
        </p:nvSpPr>
        <p:spPr bwMode="black">
          <a:xfrm>
            <a:off x="9423544"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Nike">
            <a:extLst>
              <a:ext uri="{FF2B5EF4-FFF2-40B4-BE49-F238E27FC236}">
                <a16:creationId xmlns:a16="http://schemas.microsoft.com/office/drawing/2014/main" id="{815FD26D-019C-40FB-9C02-5FDF831CF4CA}"/>
              </a:ext>
              <a:ext uri="{C183D7F6-B498-43B3-948B-1728B52AA6E4}">
                <adec:decorative xmlns:adec="http://schemas.microsoft.com/office/drawing/2017/decorative" val="1"/>
              </a:ext>
            </a:extLst>
          </p:cNvPr>
          <p:cNvSpPr>
            <a:spLocks noChangeAspect="1" noEditPoints="1"/>
          </p:cNvSpPr>
          <p:nvPr userDrawn="1"/>
        </p:nvSpPr>
        <p:spPr bwMode="black">
          <a:xfrm>
            <a:off x="10326444"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LEGO">
            <a:extLst>
              <a:ext uri="{FF2B5EF4-FFF2-40B4-BE49-F238E27FC236}">
                <a16:creationId xmlns:a16="http://schemas.microsoft.com/office/drawing/2014/main" id="{8FB877E1-54FB-44C6-A027-E1B013CB4371}"/>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3" name="Line">
            <a:extLst>
              <a:ext uri="{FF2B5EF4-FFF2-40B4-BE49-F238E27FC236}">
                <a16:creationId xmlns:a16="http://schemas.microsoft.com/office/drawing/2014/main" id="{1FC84E71-8C98-8845-9020-8BE813A59AB2}"/>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0" name="TextBox">
            <a:extLst>
              <a:ext uri="{FF2B5EF4-FFF2-40B4-BE49-F238E27FC236}">
                <a16:creationId xmlns:a16="http://schemas.microsoft.com/office/drawing/2014/main" id="{98895C69-1238-8341-B625-76AD685C5D35}"/>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11" name="Anthem">
            <a:extLst>
              <a:ext uri="{FF2B5EF4-FFF2-40B4-BE49-F238E27FC236}">
                <a16:creationId xmlns:a16="http://schemas.microsoft.com/office/drawing/2014/main" id="{1BD90E29-B629-4499-8FB9-9B61BAA6B8E5}"/>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McKesson">
            <a:extLst>
              <a:ext uri="{FF2B5EF4-FFF2-40B4-BE49-F238E27FC236}">
                <a16:creationId xmlns:a16="http://schemas.microsoft.com/office/drawing/2014/main" id="{08F1BE32-0163-4082-84CE-2149B96178B9}"/>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Cigna">
            <a:extLst>
              <a:ext uri="{FF2B5EF4-FFF2-40B4-BE49-F238E27FC236}">
                <a16:creationId xmlns:a16="http://schemas.microsoft.com/office/drawing/2014/main" id="{377F47AC-FE0C-494B-8B7D-77309F53E88A}"/>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Independence">
            <a:extLst>
              <a:ext uri="{FF2B5EF4-FFF2-40B4-BE49-F238E27FC236}">
                <a16:creationId xmlns:a16="http://schemas.microsoft.com/office/drawing/2014/main" id="{947A41A3-B5D2-4DA6-86BB-1E88E379FF4C}"/>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Cardinal Health">
            <a:extLst>
              <a:ext uri="{FF2B5EF4-FFF2-40B4-BE49-F238E27FC236}">
                <a16:creationId xmlns:a16="http://schemas.microsoft.com/office/drawing/2014/main" id="{0DF7499C-CB7F-41CB-82B5-8603E2D77733}"/>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4" name="Line">
            <a:extLst>
              <a:ext uri="{FF2B5EF4-FFF2-40B4-BE49-F238E27FC236}">
                <a16:creationId xmlns:a16="http://schemas.microsoft.com/office/drawing/2014/main" id="{EB181DE7-89C1-EC47-B32E-A49ABAFE9FC6}"/>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1" name="TextBox">
            <a:extLst>
              <a:ext uri="{FF2B5EF4-FFF2-40B4-BE49-F238E27FC236}">
                <a16:creationId xmlns:a16="http://schemas.microsoft.com/office/drawing/2014/main" id="{3BE080E5-3788-1A40-AD2F-46BC9E76D891}"/>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0" name="Equifax">
            <a:extLst>
              <a:ext uri="{FF2B5EF4-FFF2-40B4-BE49-F238E27FC236}">
                <a16:creationId xmlns:a16="http://schemas.microsoft.com/office/drawing/2014/main" id="{F42B38C8-2B03-427D-9030-289DC9642BE0}"/>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Santander">
            <a:extLst>
              <a:ext uri="{FF2B5EF4-FFF2-40B4-BE49-F238E27FC236}">
                <a16:creationId xmlns:a16="http://schemas.microsoft.com/office/drawing/2014/main" id="{CDE06ECF-E94D-4C66-A8D1-A5637E4A871C}"/>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Experian">
            <a:extLst>
              <a:ext uri="{FF2B5EF4-FFF2-40B4-BE49-F238E27FC236}">
                <a16:creationId xmlns:a16="http://schemas.microsoft.com/office/drawing/2014/main" id="{7276CCA1-D6C0-466A-8E01-786664A5BA6A}"/>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Bank of America">
            <a:extLst>
              <a:ext uri="{FF2B5EF4-FFF2-40B4-BE49-F238E27FC236}">
                <a16:creationId xmlns:a16="http://schemas.microsoft.com/office/drawing/2014/main" id="{3B3C359C-979F-4946-B2AD-55F5B49965EC}"/>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Discover">
            <a:extLst>
              <a:ext uri="{FF2B5EF4-FFF2-40B4-BE49-F238E27FC236}">
                <a16:creationId xmlns:a16="http://schemas.microsoft.com/office/drawing/2014/main" id="{97B8002F-9126-43A7-A117-857AC23EB377}"/>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Macquarie">
            <a:extLst>
              <a:ext uri="{FF2B5EF4-FFF2-40B4-BE49-F238E27FC236}">
                <a16:creationId xmlns:a16="http://schemas.microsoft.com/office/drawing/2014/main" id="{97EBC2BA-AC05-4CC4-B00A-F575AD8D77E2}"/>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BBVA">
            <a:extLst>
              <a:ext uri="{FF2B5EF4-FFF2-40B4-BE49-F238E27FC236}">
                <a16:creationId xmlns:a16="http://schemas.microsoft.com/office/drawing/2014/main" id="{F1033DE4-77C2-4653-AFDF-DC9FCCB7F28C}"/>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unTrust">
            <a:extLst>
              <a:ext uri="{FF2B5EF4-FFF2-40B4-BE49-F238E27FC236}">
                <a16:creationId xmlns:a16="http://schemas.microsoft.com/office/drawing/2014/main" id="{513C72E8-7B70-4216-9D86-81DBE7B729C4}"/>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Schroders">
            <a:extLst>
              <a:ext uri="{FF2B5EF4-FFF2-40B4-BE49-F238E27FC236}">
                <a16:creationId xmlns:a16="http://schemas.microsoft.com/office/drawing/2014/main" id="{0F989F0F-CC9D-46FE-8FCA-EBA90904736B}"/>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State Street">
            <a:extLst>
              <a:ext uri="{FF2B5EF4-FFF2-40B4-BE49-F238E27FC236}">
                <a16:creationId xmlns:a16="http://schemas.microsoft.com/office/drawing/2014/main" id="{B9A5F600-2FB9-4965-ADB5-48CB68A3864F}"/>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Vanguard">
            <a:extLst>
              <a:ext uri="{FF2B5EF4-FFF2-40B4-BE49-F238E27FC236}">
                <a16:creationId xmlns:a16="http://schemas.microsoft.com/office/drawing/2014/main" id="{642B5AAC-8976-44D0-B32C-0F86F5A47CF5}"/>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Wells Fargo">
            <a:extLst>
              <a:ext uri="{FF2B5EF4-FFF2-40B4-BE49-F238E27FC236}">
                <a16:creationId xmlns:a16="http://schemas.microsoft.com/office/drawing/2014/main" id="{969E51E0-149E-44BD-9BE2-46FB30782880}"/>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UBS">
            <a:extLst>
              <a:ext uri="{FF2B5EF4-FFF2-40B4-BE49-F238E27FC236}">
                <a16:creationId xmlns:a16="http://schemas.microsoft.com/office/drawing/2014/main" id="{248D6A81-D671-4B92-BBC3-F76F1286AAAC}"/>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6" name="Line">
            <a:extLst>
              <a:ext uri="{FF2B5EF4-FFF2-40B4-BE49-F238E27FC236}">
                <a16:creationId xmlns:a16="http://schemas.microsoft.com/office/drawing/2014/main" id="{3A818237-45AA-C141-8710-2830BC5AEBB2}"/>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2" name="TextBox">
            <a:extLst>
              <a:ext uri="{FF2B5EF4-FFF2-40B4-BE49-F238E27FC236}">
                <a16:creationId xmlns:a16="http://schemas.microsoft.com/office/drawing/2014/main" id="{A6DE2C05-6177-7F49-BCA4-2F9809DD3655}"/>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34" name="Dell">
            <a:extLst>
              <a:ext uri="{FF2B5EF4-FFF2-40B4-BE49-F238E27FC236}">
                <a16:creationId xmlns:a16="http://schemas.microsoft.com/office/drawing/2014/main" id="{352CFF49-D36D-4E85-A907-702A14B9E838}"/>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Apple">
            <a:extLst>
              <a:ext uri="{FF2B5EF4-FFF2-40B4-BE49-F238E27FC236}">
                <a16:creationId xmlns:a16="http://schemas.microsoft.com/office/drawing/2014/main" id="{478B43BD-5862-4C03-8DFD-824D8B78F945}"/>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Microsoft">
            <a:extLst>
              <a:ext uri="{FF2B5EF4-FFF2-40B4-BE49-F238E27FC236}">
                <a16:creationId xmlns:a16="http://schemas.microsoft.com/office/drawing/2014/main" id="{F632A465-E8DF-47B4-8D09-6107EFDCEB0D}"/>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Wolters Kluwer">
            <a:extLst>
              <a:ext uri="{FF2B5EF4-FFF2-40B4-BE49-F238E27FC236}">
                <a16:creationId xmlns:a16="http://schemas.microsoft.com/office/drawing/2014/main" id="{C3CC5C3A-0B07-466F-9172-BFF232B8E64E}"/>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Verizon">
            <a:extLst>
              <a:ext uri="{FF2B5EF4-FFF2-40B4-BE49-F238E27FC236}">
                <a16:creationId xmlns:a16="http://schemas.microsoft.com/office/drawing/2014/main" id="{5D0DF7C6-55D1-4CCE-9D0E-4AEB7DAED8F9}"/>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T-Mobile">
            <a:extLst>
              <a:ext uri="{FF2B5EF4-FFF2-40B4-BE49-F238E27FC236}">
                <a16:creationId xmlns:a16="http://schemas.microsoft.com/office/drawing/2014/main" id="{5E1BE91F-D439-405D-9773-019E6D27F083}"/>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Telefonica">
            <a:extLst>
              <a:ext uri="{FF2B5EF4-FFF2-40B4-BE49-F238E27FC236}">
                <a16:creationId xmlns:a16="http://schemas.microsoft.com/office/drawing/2014/main" id="{138388CA-F8D2-4E80-842B-03A3803C2A03}"/>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Amazon">
            <a:extLst>
              <a:ext uri="{FF2B5EF4-FFF2-40B4-BE49-F238E27FC236}">
                <a16:creationId xmlns:a16="http://schemas.microsoft.com/office/drawing/2014/main" id="{FECDBAFC-50DD-4BDA-873E-C950A1A6E55F}"/>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Adobe">
            <a:extLst>
              <a:ext uri="{FF2B5EF4-FFF2-40B4-BE49-F238E27FC236}">
                <a16:creationId xmlns:a16="http://schemas.microsoft.com/office/drawing/2014/main" id="{A89F6F57-00FB-4C7C-8234-A68D5DFD646B}"/>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Intel">
            <a:extLst>
              <a:ext uri="{FF2B5EF4-FFF2-40B4-BE49-F238E27FC236}">
                <a16:creationId xmlns:a16="http://schemas.microsoft.com/office/drawing/2014/main" id="{08AFDEE9-6478-41DD-997D-9957452933A2}"/>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NetApp">
            <a:extLst>
              <a:ext uri="{FF2B5EF4-FFF2-40B4-BE49-F238E27FC236}">
                <a16:creationId xmlns:a16="http://schemas.microsoft.com/office/drawing/2014/main" id="{A7CB2CCD-D3A6-4F31-A6BB-2C197E492B8A}"/>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Hewlett Packard Enterprise">
            <a:extLst>
              <a:ext uri="{FF2B5EF4-FFF2-40B4-BE49-F238E27FC236}">
                <a16:creationId xmlns:a16="http://schemas.microsoft.com/office/drawing/2014/main" id="{66C5D1F0-08AB-4753-BC6A-37DA70A186CD}"/>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Comcast">
            <a:extLst>
              <a:ext uri="{FF2B5EF4-FFF2-40B4-BE49-F238E27FC236}">
                <a16:creationId xmlns:a16="http://schemas.microsoft.com/office/drawing/2014/main" id="{59D25115-9948-4FE0-928F-D5CC4A0A311A}"/>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Nokia">
            <a:extLst>
              <a:ext uri="{FF2B5EF4-FFF2-40B4-BE49-F238E27FC236}">
                <a16:creationId xmlns:a16="http://schemas.microsoft.com/office/drawing/2014/main" id="{017763D6-1F9D-430C-BDA5-04E1BC3AED92}"/>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Sprint">
            <a:extLst>
              <a:ext uri="{FF2B5EF4-FFF2-40B4-BE49-F238E27FC236}">
                <a16:creationId xmlns:a16="http://schemas.microsoft.com/office/drawing/2014/main" id="{ED844F11-8E4B-4FD9-831B-F1958515542E}"/>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WMware">
            <a:extLst>
              <a:ext uri="{FF2B5EF4-FFF2-40B4-BE49-F238E27FC236}">
                <a16:creationId xmlns:a16="http://schemas.microsoft.com/office/drawing/2014/main" id="{EC993F04-03C0-4DB2-A99E-1EB38E000311}"/>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7" name="Line">
            <a:extLst>
              <a:ext uri="{FF2B5EF4-FFF2-40B4-BE49-F238E27FC236}">
                <a16:creationId xmlns:a16="http://schemas.microsoft.com/office/drawing/2014/main" id="{C9580C9A-9F57-B04C-B58A-34D8521D675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 name="Slide Number Placeholder 1">
            <a:extLst>
              <a:ext uri="{FF2B5EF4-FFF2-40B4-BE49-F238E27FC236}">
                <a16:creationId xmlns:a16="http://schemas.microsoft.com/office/drawing/2014/main" id="{3C8A7D07-10E3-D743-85D2-D33C6E8FCDB6}"/>
              </a:ext>
            </a:extLst>
          </p:cNvPr>
          <p:cNvSpPr>
            <a:spLocks noGrp="1"/>
          </p:cNvSpPr>
          <p:nvPr>
            <p:ph type="sldNum" sz="quarter" idx="10"/>
          </p:nvPr>
        </p:nvSpPr>
        <p:spPr/>
        <p:txBody>
          <a:bodyPr/>
          <a:lstStyle/>
          <a:p>
            <a:fld id="{B58DE5F1-E0F9-4CCA-92B7-7A6FC4DFEE14}" type="slidenum">
              <a:rPr lang="en-US" smtClean="0"/>
              <a:pPr/>
              <a:t>‹#›</a:t>
            </a:fld>
            <a:endParaRPr lang="en-US"/>
          </a:p>
        </p:txBody>
      </p:sp>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 San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E9AB71-EA7D-4837-BA55-06C7A73E8AB3}"/>
              </a:ext>
            </a:extLst>
          </p:cNvPr>
          <p:cNvSpPr/>
          <p:nvPr userDrawn="1"/>
        </p:nvSpPr>
        <p:spPr>
          <a:xfrm>
            <a:off x="0" y="0"/>
            <a:ext cx="12192000" cy="2912882"/>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3352172"/>
            <a:ext cx="5568188" cy="1634607"/>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5110026"/>
            <a:ext cx="5631688"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
        <p:nvSpPr>
          <p:cNvPr id="8" name="Rectangle 7">
            <a:extLst>
              <a:ext uri="{FF2B5EF4-FFF2-40B4-BE49-F238E27FC236}">
                <a16:creationId xmlns:a16="http://schemas.microsoft.com/office/drawing/2014/main" id="{6FA15BBF-5C88-469D-AC53-F13D56B9876A}"/>
              </a:ext>
            </a:extLst>
          </p:cNvPr>
          <p:cNvSpPr/>
          <p:nvPr userDrawn="1"/>
        </p:nvSpPr>
        <p:spPr>
          <a:xfrm>
            <a:off x="1123950" y="2751666"/>
            <a:ext cx="336073" cy="336073"/>
          </a:xfrm>
          <a:prstGeom prst="rect">
            <a:avLst/>
          </a:prstGeom>
          <a:solidFill>
            <a:schemeClr val="tx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Tree>
    <p:extLst>
      <p:ext uri="{BB962C8B-B14F-4D97-AF65-F5344CB8AC3E}">
        <p14:creationId xmlns:p14="http://schemas.microsoft.com/office/powerpoint/2010/main" val="3026729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ection Header - San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3D6005-1781-4F29-98BC-754F048C53D6}"/>
              </a:ext>
            </a:extLst>
          </p:cNvPr>
          <p:cNvSpPr/>
          <p:nvPr userDrawn="1"/>
        </p:nvSpPr>
        <p:spPr>
          <a:xfrm>
            <a:off x="0" y="0"/>
            <a:ext cx="8941869" cy="60833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7" name="Rectangle 6">
            <a:extLst>
              <a:ext uri="{FF2B5EF4-FFF2-40B4-BE49-F238E27FC236}">
                <a16:creationId xmlns:a16="http://schemas.microsoft.com/office/drawing/2014/main" id="{5AE9AB71-EA7D-4837-BA55-06C7A73E8AB3}"/>
              </a:ext>
            </a:extLst>
          </p:cNvPr>
          <p:cNvSpPr/>
          <p:nvPr userDrawn="1"/>
        </p:nvSpPr>
        <p:spPr>
          <a:xfrm>
            <a:off x="8999620" y="0"/>
            <a:ext cx="3192379" cy="6083300"/>
          </a:xfrm>
          <a:prstGeom prst="rect">
            <a:avLst/>
          </a:prstGeom>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IN"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2358189"/>
            <a:ext cx="4360091" cy="1329180"/>
          </a:xfrm>
        </p:spPr>
        <p:txBody>
          <a:bodyPr anchor="t" anchorCtr="0"/>
          <a:lstStyle>
            <a:lvl1pPr>
              <a:defRPr sz="3600" b="0" spc="0" baseline="0">
                <a:solidFill>
                  <a:schemeClr val="accent4"/>
                </a:solidFill>
              </a:defRPr>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4149283"/>
            <a:ext cx="4409814" cy="634606"/>
          </a:xfrm>
        </p:spPr>
        <p:txBody>
          <a:bodyPr/>
          <a:lstStyle>
            <a:lvl1pPr>
              <a:defRPr>
                <a:solidFill>
                  <a:schemeClr val="accent4"/>
                </a:solidFill>
              </a:defRPr>
            </a:lvl1pPr>
          </a:lstStyle>
          <a:p>
            <a:pPr lvl="0"/>
            <a:r>
              <a:rPr lang="en-US"/>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72630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p15:clr>
            <a:srgbClr val="FBAE40"/>
          </p15:clr>
        </p15:guide>
        <p15:guide id="3" orient="horz" pos="3832">
          <p15:clr>
            <a:srgbClr val="FBAE40"/>
          </p15:clr>
        </p15:guide>
        <p15:guide id="4" orient="horz" pos="4148">
          <p15:clr>
            <a:srgbClr val="FBAE40"/>
          </p15:clr>
        </p15:guide>
        <p15:guide id="5" pos="70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a:p>
        </p:txBody>
      </p:sp>
      <p:sp>
        <p:nvSpPr>
          <p:cNvPr id="11" name="TextBox">
            <a:extLst>
              <a:ext uri="{FF2B5EF4-FFF2-40B4-BE49-F238E27FC236}">
                <a16:creationId xmlns:a16="http://schemas.microsoft.com/office/drawing/2014/main" id="{C5159709-2F80-4C55-902D-EF4307220566}"/>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2021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13" name="TextBox">
            <a:extLst>
              <a:ext uri="{FF2B5EF4-FFF2-40B4-BE49-F238E27FC236}">
                <a16:creationId xmlns:a16="http://schemas.microsoft.com/office/drawing/2014/main" id="{E1D8188A-7216-40F8-B4F1-6EC2A308AE9A}"/>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endParaRPr lang="en-US" b="1">
              <a:solidFill>
                <a:schemeClr val="tx1"/>
              </a:solidFill>
            </a:endParaRPr>
          </a:p>
          <a:p>
            <a:pPr>
              <a:lnSpc>
                <a:spcPct val="100000"/>
              </a:lnSpc>
              <a:spcBef>
                <a:spcPts val="0"/>
              </a:spcBef>
              <a:buSzPct val="100000"/>
            </a:pPr>
            <a:r>
              <a:rPr lang="en-US" b="0">
                <a:solidFill>
                  <a:schemeClr val="tx1"/>
                </a:solidFill>
              </a:rPr>
              <a:t>5 Polaris Way</a:t>
            </a:r>
            <a:br>
              <a:rPr lang="en-US" b="0">
                <a:solidFill>
                  <a:schemeClr val="tx1"/>
                </a:solidFill>
              </a:rPr>
            </a:br>
            <a:r>
              <a:rPr lang="en-US" b="0">
                <a:solidFill>
                  <a:schemeClr val="tx1"/>
                </a:solidFill>
              </a:rPr>
              <a:t>Aliso Viejo, CA 92656</a:t>
            </a:r>
          </a:p>
          <a:p>
            <a:pPr>
              <a:lnSpc>
                <a:spcPct val="100000"/>
              </a:lnSpc>
              <a:spcBef>
                <a:spcPts val="0"/>
              </a:spcBef>
              <a:buSzPct val="100000"/>
            </a:pPr>
            <a:endParaRPr lang="en-US" b="0">
              <a:solidFill>
                <a:schemeClr val="tx1"/>
              </a:solidFill>
            </a:endParaRPr>
          </a:p>
          <a:p>
            <a:pPr>
              <a:lnSpc>
                <a:spcPct val="100000"/>
              </a:lnSpc>
              <a:spcBef>
                <a:spcPts val="0"/>
              </a:spcBef>
              <a:buSzPct val="100000"/>
            </a:pPr>
            <a:r>
              <a:rPr lang="en-US" b="0">
                <a:solidFill>
                  <a:schemeClr val="tx1"/>
                </a:solidFill>
              </a:rPr>
              <a:t>T 949.716.8757</a:t>
            </a:r>
            <a:br>
              <a:rPr lang="en-US" b="0">
                <a:solidFill>
                  <a:schemeClr val="tx1"/>
                </a:solidFill>
              </a:rPr>
            </a:br>
            <a:r>
              <a:rPr lang="en-US" b="0">
                <a:solidFill>
                  <a:schemeClr val="tx1"/>
                </a:solidFill>
              </a:rPr>
              <a:t>F 949.716.8396</a:t>
            </a:r>
          </a:p>
          <a:p>
            <a:pPr>
              <a:lnSpc>
                <a:spcPct val="100000"/>
              </a:lnSpc>
              <a:spcBef>
                <a:spcPts val="1200"/>
              </a:spcBef>
              <a:buSzPct val="100000"/>
            </a:pPr>
            <a:r>
              <a:rPr lang="en-US" b="1">
                <a:solidFill>
                  <a:schemeClr val="tx1"/>
                </a:solidFill>
              </a:rPr>
              <a:t>ust.com</a:t>
            </a:r>
          </a:p>
        </p:txBody>
      </p:sp>
      <p:sp>
        <p:nvSpPr>
          <p:cNvPr id="16" name="LinkedIn">
            <a:hlinkClick r:id="rId2"/>
            <a:extLst>
              <a:ext uri="{FF2B5EF4-FFF2-40B4-BE49-F238E27FC236}">
                <a16:creationId xmlns:a16="http://schemas.microsoft.com/office/drawing/2014/main" id="{8C3AA516-A586-4A69-86C4-DBC8118B4F4F}"/>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acebook">
            <a:hlinkClick r:id="rId3"/>
            <a:extLst>
              <a:ext uri="{FF2B5EF4-FFF2-40B4-BE49-F238E27FC236}">
                <a16:creationId xmlns:a16="http://schemas.microsoft.com/office/drawing/2014/main" id="{E315BBDC-2D2E-43F9-A79E-CFA0D79FB55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Twitter">
            <a:hlinkClick r:id="rId4"/>
            <a:extLst>
              <a:ext uri="{FF2B5EF4-FFF2-40B4-BE49-F238E27FC236}">
                <a16:creationId xmlns:a16="http://schemas.microsoft.com/office/drawing/2014/main" id="{7B268748-94C8-423D-AD77-735A084B64B0}"/>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YouTube">
            <a:hlinkClick r:id="rId5"/>
            <a:extLst>
              <a:ext uri="{FF2B5EF4-FFF2-40B4-BE49-F238E27FC236}">
                <a16:creationId xmlns:a16="http://schemas.microsoft.com/office/drawing/2014/main" id="{C347B788-A746-45EA-AB46-D847B216E65D}"/>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3" name="Picture 22" descr="Icon&#10;&#10;Description automatically generated">
            <a:extLst>
              <a:ext uri="{FF2B5EF4-FFF2-40B4-BE49-F238E27FC236}">
                <a16:creationId xmlns:a16="http://schemas.microsoft.com/office/drawing/2014/main" id="{ADDB5820-D474-4AE9-B16C-05B230982C00}"/>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377102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p15:clr>
            <a:srgbClr val="FBAE40"/>
          </p15:clr>
        </p15:guide>
        <p15:guide id="2" orient="horz" pos="3832">
          <p15:clr>
            <a:srgbClr val="FBAE40"/>
          </p15:clr>
        </p15:guide>
        <p15:guide id="3" pos="5588">
          <p15:clr>
            <a:srgbClr val="FBAE40"/>
          </p15:clr>
        </p15:guide>
        <p15:guide id="4" pos="5786">
          <p15:clr>
            <a:srgbClr val="FBAE40"/>
          </p15:clr>
        </p15:guide>
        <p15:guide id="5" orient="horz" pos="4148">
          <p15:clr>
            <a:srgbClr val="FBAE40"/>
          </p15:clr>
        </p15:guide>
        <p15:guide id="6" pos="538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36704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p15:clr>
            <a:srgbClr val="FBAE40"/>
          </p15:clr>
        </p15:guide>
        <p15:guide id="2" orient="horz" pos="3832">
          <p15:clr>
            <a:srgbClr val="FBAE40"/>
          </p15:clr>
        </p15:guide>
        <p15:guide id="3" pos="5588">
          <p15:clr>
            <a:srgbClr val="FBAE40"/>
          </p15:clr>
        </p15:guide>
        <p15:guide id="4" orient="horz" pos="4148">
          <p15:clr>
            <a:srgbClr val="FBAE40"/>
          </p15:clr>
        </p15:guide>
        <p15:guide id="5" pos="57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2021 UST</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710" r:id="rId7"/>
    <p:sldLayoutId id="2147483652" r:id="rId8"/>
    <p:sldLayoutId id="2147483656" r:id="rId9"/>
    <p:sldLayoutId id="2147483657" r:id="rId10"/>
    <p:sldLayoutId id="2147483661" r:id="rId11"/>
    <p:sldLayoutId id="2147483660" r:id="rId12"/>
    <p:sldLayoutId id="2147483692" r:id="rId13"/>
    <p:sldLayoutId id="2147483665" r:id="rId14"/>
    <p:sldLayoutId id="2147483700" r:id="rId15"/>
    <p:sldLayoutId id="2147483696" r:id="rId16"/>
    <p:sldLayoutId id="2147483695" r:id="rId17"/>
    <p:sldLayoutId id="2147483694" r:id="rId18"/>
    <p:sldLayoutId id="2147483697" r:id="rId19"/>
    <p:sldLayoutId id="2147483698" r:id="rId20"/>
    <p:sldLayoutId id="2147483699" r:id="rId21"/>
    <p:sldLayoutId id="2147483703" r:id="rId22"/>
    <p:sldLayoutId id="2147483704" r:id="rId23"/>
    <p:sldLayoutId id="2147483705" r:id="rId24"/>
    <p:sldLayoutId id="2147483702" r:id="rId25"/>
    <p:sldLayoutId id="2147483706" r:id="rId26"/>
    <p:sldLayoutId id="2147483651" r:id="rId27"/>
    <p:sldLayoutId id="2147483693" r:id="rId28"/>
    <p:sldLayoutId id="2147483713" r:id="rId29"/>
    <p:sldLayoutId id="2147483714" r:id="rId30"/>
    <p:sldLayoutId id="2147483708" r:id="rId31"/>
    <p:sldLayoutId id="2147483709" r:id="rId32"/>
    <p:sldLayoutId id="2147483690" r:id="rId33"/>
    <p:sldLayoutId id="2147483689" r:id="rId34"/>
    <p:sldLayoutId id="2147483716" r:id="rId35"/>
    <p:sldLayoutId id="214748368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p15:clr>
            <a:srgbClr val="F26B43"/>
          </p15:clr>
        </p15:guide>
        <p15:guide id="2" pos="230">
          <p15:clr>
            <a:srgbClr val="F26B43"/>
          </p15:clr>
        </p15:guide>
        <p15:guide id="3" pos="7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a:xfrm>
            <a:off x="5134419" y="4761977"/>
            <a:ext cx="5166360" cy="685800"/>
          </a:xfrm>
        </p:spPr>
        <p:txBody>
          <a:bodyPr/>
          <a:lstStyle/>
          <a:p>
            <a:r>
              <a:rPr lang="en-US" dirty="0">
                <a:cs typeface="Arial"/>
              </a:rPr>
              <a:t>SAP ABAP</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type="body" sz="quarter" idx="11"/>
          </p:nvPr>
        </p:nvSpPr>
        <p:spPr>
          <a:xfrm>
            <a:off x="5384939" y="5630032"/>
            <a:ext cx="5166360" cy="914400"/>
          </a:xfrm>
        </p:spPr>
        <p:txBody>
          <a:bodyPr/>
          <a:lstStyle/>
          <a:p>
            <a:r>
              <a:rPr lang="en-US" dirty="0">
                <a:cs typeface="Arial"/>
              </a:rPr>
              <a:t>AUGUST 2023</a:t>
            </a:r>
          </a:p>
        </p:txBody>
      </p:sp>
      <p:pic>
        <p:nvPicPr>
          <p:cNvPr id="8" name="Picture Placeholder 7">
            <a:extLst>
              <a:ext uri="{FF2B5EF4-FFF2-40B4-BE49-F238E27FC236}">
                <a16:creationId xmlns:a16="http://schemas.microsoft.com/office/drawing/2014/main" id="{089384C4-2726-4E6C-BD1C-E439B82E9A7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780629" y="1943099"/>
            <a:ext cx="5166360" cy="4343400"/>
          </a:xfrm>
        </p:spPr>
      </p:pic>
      <p:sp>
        <p:nvSpPr>
          <p:cNvPr id="5" name="Title 4">
            <a:extLst>
              <a:ext uri="{FF2B5EF4-FFF2-40B4-BE49-F238E27FC236}">
                <a16:creationId xmlns:a16="http://schemas.microsoft.com/office/drawing/2014/main" id="{33F49CD9-DFFF-AD7B-E7DF-6BC407F1D032}"/>
              </a:ext>
            </a:extLst>
          </p:cNvPr>
          <p:cNvSpPr>
            <a:spLocks noGrp="1"/>
          </p:cNvSpPr>
          <p:nvPr>
            <p:ph type="ctrTitle"/>
          </p:nvPr>
        </p:nvSpPr>
        <p:spPr>
          <a:xfrm>
            <a:off x="1209597" y="1119618"/>
            <a:ext cx="5166360" cy="2304288"/>
          </a:xfrm>
        </p:spPr>
        <p:txBody>
          <a:bodyPr/>
          <a:lstStyle/>
          <a:p>
            <a:br>
              <a:rPr lang="en-US" dirty="0">
                <a:cs typeface="Arial"/>
              </a:rPr>
            </a:br>
            <a:r>
              <a:rPr lang="en-US" dirty="0">
                <a:cs typeface="Arial"/>
              </a:rPr>
              <a:t>ABAP DATABASE </a:t>
            </a:r>
            <a:br>
              <a:rPr lang="en-US" dirty="0">
                <a:cs typeface="Arial"/>
              </a:rPr>
            </a:br>
            <a:r>
              <a:rPr lang="en-US" dirty="0">
                <a:cs typeface="Arial"/>
              </a:rPr>
              <a:t>TABLES</a:t>
            </a:r>
            <a:br>
              <a:rPr lang="en-US" sz="3200" dirty="0">
                <a:solidFill>
                  <a:srgbClr val="231F20"/>
                </a:solidFill>
              </a:rPr>
            </a:br>
            <a:endParaRPr lang="en-US" dirty="0"/>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B25E40-5B96-1602-863C-04A430B13AC9}"/>
              </a:ext>
            </a:extLst>
          </p:cNvPr>
          <p:cNvSpPr>
            <a:spLocks noGrp="1"/>
          </p:cNvSpPr>
          <p:nvPr>
            <p:ph type="sldNum" sz="quarter" idx="12"/>
          </p:nvPr>
        </p:nvSpPr>
        <p:spPr/>
        <p:txBody>
          <a:bodyPr/>
          <a:lstStyle/>
          <a:p>
            <a:fld id="{B58DE5F1-E0F9-4CCA-92B7-7A6FC4DFEE14}" type="slidenum">
              <a:rPr lang="en-US" smtClean="0"/>
              <a:t>10</a:t>
            </a:fld>
            <a:endParaRPr lang="en-US"/>
          </a:p>
        </p:txBody>
      </p:sp>
      <p:sp>
        <p:nvSpPr>
          <p:cNvPr id="9" name="TextBox 8">
            <a:extLst>
              <a:ext uri="{FF2B5EF4-FFF2-40B4-BE49-F238E27FC236}">
                <a16:creationId xmlns:a16="http://schemas.microsoft.com/office/drawing/2014/main" id="{9B7B9867-A6C7-A087-FE2E-A49C63B0186D}"/>
              </a:ext>
            </a:extLst>
          </p:cNvPr>
          <p:cNvSpPr txBox="1"/>
          <p:nvPr/>
        </p:nvSpPr>
        <p:spPr>
          <a:xfrm>
            <a:off x="370800" y="163782"/>
            <a:ext cx="8888896" cy="2031325"/>
          </a:xfrm>
          <a:prstGeom prst="rect">
            <a:avLst/>
          </a:prstGeom>
          <a:noFill/>
        </p:spPr>
        <p:txBody>
          <a:bodyPr wrap="square">
            <a:spAutoFit/>
          </a:bodyPr>
          <a:lstStyle/>
          <a:p>
            <a:pPr algn="l"/>
            <a:r>
              <a:rPr lang="en-US" b="1" i="0" dirty="0">
                <a:solidFill>
                  <a:srgbClr val="000000"/>
                </a:solidFill>
                <a:effectLst/>
                <a:latin typeface="BentonSansRegular"/>
              </a:rPr>
              <a:t>Data Browser/Table View Editing.</a:t>
            </a:r>
          </a:p>
          <a:p>
            <a:pPr algn="l"/>
            <a:endParaRPr lang="en-US" b="0" i="0" dirty="0">
              <a:solidFill>
                <a:srgbClr val="000000"/>
              </a:solidFill>
              <a:effectLst/>
              <a:latin typeface="BentonSansRegular"/>
            </a:endParaRPr>
          </a:p>
          <a:p>
            <a:pPr algn="l"/>
            <a:r>
              <a:rPr lang="en-US" b="1" i="0" dirty="0">
                <a:solidFill>
                  <a:srgbClr val="444444"/>
                </a:solidFill>
                <a:effectLst/>
                <a:latin typeface="BentonSansRegular"/>
              </a:rPr>
              <a:t>Data browser/table view editing allows you to </a:t>
            </a:r>
            <a:r>
              <a:rPr lang="en-US" b="0" i="0" dirty="0">
                <a:solidFill>
                  <a:srgbClr val="444444"/>
                </a:solidFill>
                <a:effectLst/>
                <a:latin typeface="BentonSansRegular"/>
              </a:rPr>
              <a:t>edit the contents of the table, create entries into the table, delete entries from the table using table maintenance tools.</a:t>
            </a:r>
          </a:p>
          <a:p>
            <a:pPr algn="l"/>
            <a:endParaRPr lang="en-US" b="0" i="0" dirty="0">
              <a:solidFill>
                <a:srgbClr val="444444"/>
              </a:solidFill>
              <a:effectLst/>
              <a:latin typeface="BentonSansRegular"/>
            </a:endParaRPr>
          </a:p>
          <a:p>
            <a:pPr algn="l"/>
            <a:r>
              <a:rPr lang="en-US" b="0" i="0" dirty="0">
                <a:solidFill>
                  <a:srgbClr val="444444"/>
                </a:solidFill>
                <a:effectLst/>
                <a:latin typeface="BentonSansRegular"/>
              </a:rPr>
              <a:t>Table maintenance tools are data browser (Transaction SE16), table/view maintenance (Transaction SM30/SM31) and Generate Table maintenance Dialog (Transaction SE54).</a:t>
            </a:r>
          </a:p>
        </p:txBody>
      </p:sp>
      <p:sp>
        <p:nvSpPr>
          <p:cNvPr id="10" name="TextBox 9">
            <a:extLst>
              <a:ext uri="{FF2B5EF4-FFF2-40B4-BE49-F238E27FC236}">
                <a16:creationId xmlns:a16="http://schemas.microsoft.com/office/drawing/2014/main" id="{65D9F22A-640B-DB23-CED8-5260649D2AC8}"/>
              </a:ext>
            </a:extLst>
          </p:cNvPr>
          <p:cNvSpPr txBox="1"/>
          <p:nvPr/>
        </p:nvSpPr>
        <p:spPr>
          <a:xfrm>
            <a:off x="175591" y="2317763"/>
            <a:ext cx="6102626" cy="369332"/>
          </a:xfrm>
          <a:prstGeom prst="rect">
            <a:avLst/>
          </a:prstGeom>
          <a:noFill/>
        </p:spPr>
        <p:txBody>
          <a:bodyPr wrap="square">
            <a:spAutoFit/>
          </a:bodyPr>
          <a:lstStyle/>
          <a:p>
            <a:r>
              <a:rPr lang="en-US" b="1" i="0" dirty="0">
                <a:solidFill>
                  <a:srgbClr val="444444"/>
                </a:solidFill>
                <a:effectLst/>
                <a:latin typeface="BentonSansRegular"/>
              </a:rPr>
              <a:t>There are four options in data browser/table view editing</a:t>
            </a:r>
            <a:endParaRPr lang="en-IN" dirty="0"/>
          </a:p>
        </p:txBody>
      </p:sp>
      <p:sp>
        <p:nvSpPr>
          <p:cNvPr id="11" name="TextBox 10">
            <a:extLst>
              <a:ext uri="{FF2B5EF4-FFF2-40B4-BE49-F238E27FC236}">
                <a16:creationId xmlns:a16="http://schemas.microsoft.com/office/drawing/2014/main" id="{40EC1A0B-36FF-8950-7903-921FC880EA4F}"/>
              </a:ext>
            </a:extLst>
          </p:cNvPr>
          <p:cNvSpPr txBox="1"/>
          <p:nvPr/>
        </p:nvSpPr>
        <p:spPr>
          <a:xfrm>
            <a:off x="720420" y="2687095"/>
            <a:ext cx="8676860" cy="4247317"/>
          </a:xfrm>
          <a:prstGeom prst="rect">
            <a:avLst/>
          </a:prstGeom>
          <a:noFill/>
        </p:spPr>
        <p:txBody>
          <a:bodyPr wrap="square">
            <a:spAutoFit/>
          </a:bodyPr>
          <a:lstStyle/>
          <a:p>
            <a:pPr algn="l">
              <a:buFont typeface="+mj-lt"/>
              <a:buAutoNum type="arabicPeriod"/>
            </a:pPr>
            <a:r>
              <a:rPr lang="en-US" b="1" i="0" dirty="0">
                <a:solidFill>
                  <a:srgbClr val="3C3C3C"/>
                </a:solidFill>
                <a:effectLst/>
                <a:latin typeface="BentonSansRegular"/>
              </a:rPr>
              <a:t>Display/Maintenance allowed with restrictions</a:t>
            </a:r>
            <a:endParaRPr lang="en-US" b="0" i="0" dirty="0">
              <a:solidFill>
                <a:srgbClr val="3C3C3C"/>
              </a:solidFill>
              <a:effectLst/>
              <a:latin typeface="BentonSansRegular"/>
            </a:endParaRPr>
          </a:p>
          <a:p>
            <a:pPr marL="285750" indent="-285750" algn="l">
              <a:buFont typeface="Arial" panose="020B0604020202020204" pitchFamily="34" charset="0"/>
              <a:buChar char="•"/>
            </a:pPr>
            <a:r>
              <a:rPr lang="en-US" b="0" i="0" dirty="0">
                <a:solidFill>
                  <a:srgbClr val="444444"/>
                </a:solidFill>
                <a:effectLst/>
                <a:latin typeface="BentonSansRegular"/>
              </a:rPr>
              <a:t>If we select this option in dropdown, using data browser (Transaction SE16) display of the table contents is possible but no maintenance is allowed.</a:t>
            </a:r>
          </a:p>
          <a:p>
            <a:pPr marL="285750" indent="-285750" algn="l">
              <a:buFont typeface="Arial" panose="020B0604020202020204" pitchFamily="34" charset="0"/>
              <a:buChar char="•"/>
            </a:pPr>
            <a:r>
              <a:rPr lang="en-US" b="0" i="0" dirty="0">
                <a:solidFill>
                  <a:srgbClr val="444444"/>
                </a:solidFill>
                <a:effectLst/>
                <a:latin typeface="BentonSansRegular"/>
              </a:rPr>
              <a:t>Using table/view maintenance (Transaction SM30/SM31) display and maintenance of the table/view is not allowed.</a:t>
            </a:r>
          </a:p>
          <a:p>
            <a:pPr marL="285750" indent="-285750" algn="l">
              <a:buFont typeface="Arial" panose="020B0604020202020204" pitchFamily="34" charset="0"/>
              <a:buChar char="•"/>
            </a:pPr>
            <a:r>
              <a:rPr lang="en-US" b="0" i="0" dirty="0">
                <a:solidFill>
                  <a:srgbClr val="444444"/>
                </a:solidFill>
                <a:effectLst/>
                <a:latin typeface="BentonSansRegular"/>
              </a:rPr>
              <a:t>Using Generate Table Maintenance Dialog (Transaction SE54) tool only display of the table contents is allowed no maintenance.</a:t>
            </a:r>
            <a:endParaRPr lang="en-US" dirty="0">
              <a:solidFill>
                <a:srgbClr val="444444"/>
              </a:solidFill>
              <a:latin typeface="BentonSansRegular"/>
            </a:endParaRPr>
          </a:p>
          <a:p>
            <a:pPr algn="l">
              <a:buFont typeface="+mj-lt"/>
              <a:buAutoNum type="arabicPeriod" startAt="2"/>
            </a:pPr>
            <a:r>
              <a:rPr lang="en-US" b="1" i="0" dirty="0">
                <a:solidFill>
                  <a:srgbClr val="3C3C3C"/>
                </a:solidFill>
                <a:effectLst/>
                <a:latin typeface="BentonSansRegular"/>
              </a:rPr>
              <a:t>Display/Maintenance Allowed</a:t>
            </a:r>
            <a:endParaRPr lang="en-US" b="0" i="0" dirty="0">
              <a:solidFill>
                <a:srgbClr val="3C3C3C"/>
              </a:solidFill>
              <a:effectLst/>
              <a:latin typeface="BentonSansRegular"/>
            </a:endParaRPr>
          </a:p>
          <a:p>
            <a:pPr marL="285750" indent="-285750" algn="l">
              <a:buFont typeface="Arial" panose="020B0604020202020204" pitchFamily="34" charset="0"/>
              <a:buChar char="•"/>
            </a:pPr>
            <a:r>
              <a:rPr lang="en-US" b="0" i="0" dirty="0">
                <a:solidFill>
                  <a:srgbClr val="444444"/>
                </a:solidFill>
                <a:effectLst/>
                <a:latin typeface="BentonSansRegular"/>
              </a:rPr>
              <a:t>If we select this option in dropdown, using data browser (Transaction SE16) display of the table contents as well as maintenance of table/view is allowed.</a:t>
            </a:r>
          </a:p>
          <a:p>
            <a:pPr marL="285750" indent="-285750" algn="l">
              <a:buFont typeface="Arial" panose="020B0604020202020204" pitchFamily="34" charset="0"/>
              <a:buChar char="•"/>
            </a:pPr>
            <a:r>
              <a:rPr lang="en-US" b="0" i="0" dirty="0">
                <a:solidFill>
                  <a:srgbClr val="444444"/>
                </a:solidFill>
                <a:effectLst/>
                <a:latin typeface="BentonSansRegular"/>
              </a:rPr>
              <a:t>Using table/view maintenance (Transaction SM30/SM31) display and maintenance of the table/view is allowed.</a:t>
            </a:r>
          </a:p>
          <a:p>
            <a:pPr marL="285750" indent="-285750" algn="l">
              <a:buFont typeface="Arial" panose="020B0604020202020204" pitchFamily="34" charset="0"/>
              <a:buChar char="•"/>
            </a:pPr>
            <a:r>
              <a:rPr lang="en-US" b="0" i="0" dirty="0">
                <a:solidFill>
                  <a:srgbClr val="444444"/>
                </a:solidFill>
                <a:effectLst/>
                <a:latin typeface="BentonSansRegular"/>
              </a:rPr>
              <a:t>Using Generate Table Maintenance Dialog (Transaction SE54) tool display of the table contents and maintenance is allowed.</a:t>
            </a:r>
          </a:p>
          <a:p>
            <a:pPr algn="l"/>
            <a:endParaRPr lang="en-US" b="0" i="0" dirty="0">
              <a:solidFill>
                <a:srgbClr val="444444"/>
              </a:solidFill>
              <a:effectLst/>
              <a:latin typeface="BentonSansRegular"/>
            </a:endParaRPr>
          </a:p>
        </p:txBody>
      </p:sp>
    </p:spTree>
    <p:extLst>
      <p:ext uri="{BB962C8B-B14F-4D97-AF65-F5344CB8AC3E}">
        <p14:creationId xmlns:p14="http://schemas.microsoft.com/office/powerpoint/2010/main" val="232525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C1572F-4C87-67AC-31AC-560AAE2B773D}"/>
              </a:ext>
            </a:extLst>
          </p:cNvPr>
          <p:cNvSpPr>
            <a:spLocks noGrp="1"/>
          </p:cNvSpPr>
          <p:nvPr>
            <p:ph type="sldNum" sz="quarter" idx="12"/>
          </p:nvPr>
        </p:nvSpPr>
        <p:spPr/>
        <p:txBody>
          <a:bodyPr/>
          <a:lstStyle/>
          <a:p>
            <a:fld id="{B58DE5F1-E0F9-4CCA-92B7-7A6FC4DFEE14}" type="slidenum">
              <a:rPr lang="en-US" smtClean="0"/>
              <a:t>11</a:t>
            </a:fld>
            <a:endParaRPr lang="en-US"/>
          </a:p>
        </p:txBody>
      </p:sp>
      <p:sp>
        <p:nvSpPr>
          <p:cNvPr id="8" name="TextBox 7">
            <a:extLst>
              <a:ext uri="{FF2B5EF4-FFF2-40B4-BE49-F238E27FC236}">
                <a16:creationId xmlns:a16="http://schemas.microsoft.com/office/drawing/2014/main" id="{E6B51395-D07C-FD6B-FE4E-6CC1892DC873}"/>
              </a:ext>
            </a:extLst>
          </p:cNvPr>
          <p:cNvSpPr txBox="1"/>
          <p:nvPr/>
        </p:nvSpPr>
        <p:spPr>
          <a:xfrm>
            <a:off x="728869" y="1007165"/>
            <a:ext cx="9024730" cy="4247317"/>
          </a:xfrm>
          <a:prstGeom prst="rect">
            <a:avLst/>
          </a:prstGeom>
          <a:noFill/>
        </p:spPr>
        <p:txBody>
          <a:bodyPr wrap="square">
            <a:spAutoFit/>
          </a:bodyPr>
          <a:lstStyle/>
          <a:p>
            <a:pPr algn="l">
              <a:buFont typeface="+mj-lt"/>
              <a:buAutoNum type="arabicPeriod" startAt="3"/>
            </a:pPr>
            <a:r>
              <a:rPr lang="en-US" b="1" i="0" dirty="0">
                <a:solidFill>
                  <a:srgbClr val="3C3C3C"/>
                </a:solidFill>
                <a:effectLst/>
                <a:latin typeface="BentonSansRegular"/>
              </a:rPr>
              <a:t>Display/Maintenance Not Allowed</a:t>
            </a:r>
            <a:endParaRPr lang="en-US" b="0" i="0" dirty="0">
              <a:solidFill>
                <a:srgbClr val="3C3C3C"/>
              </a:solidFill>
              <a:effectLst/>
              <a:latin typeface="BentonSansRegular"/>
            </a:endParaRPr>
          </a:p>
          <a:p>
            <a:pPr marL="285750" indent="-285750" algn="l">
              <a:buFont typeface="Arial" panose="020B0604020202020204" pitchFamily="34" charset="0"/>
              <a:buChar char="•"/>
            </a:pPr>
            <a:r>
              <a:rPr lang="en-US" b="0" i="0" dirty="0">
                <a:solidFill>
                  <a:srgbClr val="444444"/>
                </a:solidFill>
                <a:effectLst/>
                <a:latin typeface="BentonSansRegular"/>
              </a:rPr>
              <a:t>If we select this option in dropdown, using data browser (Transaction SE16) display of the table contents as well as maintenance is not allowed.</a:t>
            </a:r>
          </a:p>
          <a:p>
            <a:pPr marL="285750" indent="-285750" algn="l">
              <a:buFont typeface="Arial" panose="020B0604020202020204" pitchFamily="34" charset="0"/>
              <a:buChar char="•"/>
            </a:pPr>
            <a:r>
              <a:rPr lang="en-US" b="0" i="0" dirty="0">
                <a:solidFill>
                  <a:srgbClr val="444444"/>
                </a:solidFill>
                <a:effectLst/>
                <a:latin typeface="BentonSansRegular"/>
              </a:rPr>
              <a:t>Using table/view maintenance (Transaction SM30/SM31) display and maintenance of the table/view is not allowed.</a:t>
            </a:r>
          </a:p>
          <a:p>
            <a:pPr marL="285750" indent="-285750" algn="l">
              <a:buFont typeface="Arial" panose="020B0604020202020204" pitchFamily="34" charset="0"/>
              <a:buChar char="•"/>
            </a:pPr>
            <a:r>
              <a:rPr lang="en-US" b="0" i="0" dirty="0">
                <a:solidFill>
                  <a:srgbClr val="444444"/>
                </a:solidFill>
                <a:effectLst/>
                <a:latin typeface="BentonSansRegular"/>
              </a:rPr>
              <a:t>Using Generate Table Maintenance Dialog (Transaction SE54) tool display of the table contents as well as maintenance is not allowed.</a:t>
            </a:r>
          </a:p>
          <a:p>
            <a:pPr algn="l"/>
            <a:endParaRPr lang="en-US" b="0" i="0" dirty="0">
              <a:solidFill>
                <a:srgbClr val="444444"/>
              </a:solidFill>
              <a:effectLst/>
              <a:latin typeface="BentonSansRegular"/>
            </a:endParaRPr>
          </a:p>
          <a:p>
            <a:pPr algn="l">
              <a:buFont typeface="+mj-lt"/>
              <a:buAutoNum type="arabicPeriod" startAt="4"/>
            </a:pPr>
            <a:r>
              <a:rPr lang="en-US" b="1" i="0" dirty="0">
                <a:solidFill>
                  <a:srgbClr val="3C3C3C"/>
                </a:solidFill>
                <a:effectLst/>
                <a:latin typeface="BentonSansRegular"/>
              </a:rPr>
              <a:t>Only Display Allowed</a:t>
            </a:r>
            <a:endParaRPr lang="en-US" b="0" i="0" dirty="0">
              <a:solidFill>
                <a:srgbClr val="3C3C3C"/>
              </a:solidFill>
              <a:effectLst/>
              <a:latin typeface="BentonSansRegular"/>
            </a:endParaRPr>
          </a:p>
          <a:p>
            <a:pPr marL="285750" indent="-285750" algn="l">
              <a:buFont typeface="Arial" panose="020B0604020202020204" pitchFamily="34" charset="0"/>
              <a:buChar char="•"/>
            </a:pPr>
            <a:r>
              <a:rPr lang="en-US" b="0" i="0" dirty="0">
                <a:solidFill>
                  <a:srgbClr val="444444"/>
                </a:solidFill>
                <a:effectLst/>
                <a:latin typeface="BentonSansRegular"/>
              </a:rPr>
              <a:t>If we select this option in dropdown, using data browser (Transaction SE16) display of the table contents is possible but no maintenance is allowed.</a:t>
            </a:r>
          </a:p>
          <a:p>
            <a:pPr marL="285750" indent="-285750" algn="l">
              <a:buFont typeface="Arial" panose="020B0604020202020204" pitchFamily="34" charset="0"/>
              <a:buChar char="•"/>
            </a:pPr>
            <a:r>
              <a:rPr lang="en-US" b="0" i="0" dirty="0">
                <a:solidFill>
                  <a:srgbClr val="444444"/>
                </a:solidFill>
                <a:effectLst/>
                <a:latin typeface="BentonSansRegular"/>
              </a:rPr>
              <a:t>Using table/view maintenance (Transaction SM30/SM31) display is allowed and maintenance of the table/view is not allowed.</a:t>
            </a:r>
          </a:p>
          <a:p>
            <a:pPr marL="285750" indent="-285750" algn="l">
              <a:buFont typeface="Arial" panose="020B0604020202020204" pitchFamily="34" charset="0"/>
              <a:buChar char="•"/>
            </a:pPr>
            <a:r>
              <a:rPr lang="en-US" b="0" i="0" dirty="0">
                <a:solidFill>
                  <a:srgbClr val="444444"/>
                </a:solidFill>
                <a:effectLst/>
                <a:latin typeface="BentonSansRegular"/>
              </a:rPr>
              <a:t>Using Generate Table Maintenance Dialog (Transaction SE54) tool only display of the table contents is allowed no maintenance.</a:t>
            </a:r>
          </a:p>
        </p:txBody>
      </p:sp>
    </p:spTree>
    <p:extLst>
      <p:ext uri="{BB962C8B-B14F-4D97-AF65-F5344CB8AC3E}">
        <p14:creationId xmlns:p14="http://schemas.microsoft.com/office/powerpoint/2010/main" val="113629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12</a:t>
            </a:fld>
            <a:endParaRPr lang="en-US"/>
          </a:p>
        </p:txBody>
      </p:sp>
      <p:sp>
        <p:nvSpPr>
          <p:cNvPr id="7" name="Title 6">
            <a:extLst>
              <a:ext uri="{FF2B5EF4-FFF2-40B4-BE49-F238E27FC236}">
                <a16:creationId xmlns:a16="http://schemas.microsoft.com/office/drawing/2014/main" id="{5C0BA1F6-045A-4CF2-F730-BA917A98BE50}"/>
              </a:ext>
            </a:extLst>
          </p:cNvPr>
          <p:cNvSpPr>
            <a:spLocks noGrp="1"/>
          </p:cNvSpPr>
          <p:nvPr>
            <p:ph type="title"/>
          </p:nvPr>
        </p:nvSpPr>
        <p:spPr>
          <a:xfrm>
            <a:off x="232834" y="165100"/>
            <a:ext cx="1608666" cy="787400"/>
          </a:xfrm>
        </p:spPr>
        <p:txBody>
          <a:bodyPr/>
          <a:lstStyle/>
          <a:p>
            <a:r>
              <a:rPr lang="en-US" b="1" dirty="0">
                <a:latin typeface="Times New Roman" pitchFamily="18" charset="0"/>
                <a:cs typeface="Times New Roman" pitchFamily="18" charset="0"/>
              </a:rPr>
              <a:t>Cont…</a:t>
            </a:r>
          </a:p>
        </p:txBody>
      </p:sp>
      <p:pic>
        <p:nvPicPr>
          <p:cNvPr id="9" name="Picture 8">
            <a:extLst>
              <a:ext uri="{FF2B5EF4-FFF2-40B4-BE49-F238E27FC236}">
                <a16:creationId xmlns:a16="http://schemas.microsoft.com/office/drawing/2014/main" id="{1538724E-170E-158F-3C81-142C806763AC}"/>
              </a:ext>
            </a:extLst>
          </p:cNvPr>
          <p:cNvPicPr>
            <a:picLocks noChangeAspect="1"/>
          </p:cNvPicPr>
          <p:nvPr/>
        </p:nvPicPr>
        <p:blipFill>
          <a:blip r:embed="rId2"/>
          <a:stretch>
            <a:fillRect/>
          </a:stretch>
        </p:blipFill>
        <p:spPr>
          <a:xfrm>
            <a:off x="2252677" y="263592"/>
            <a:ext cx="5725324" cy="2691643"/>
          </a:xfrm>
          <a:prstGeom prst="rect">
            <a:avLst/>
          </a:prstGeom>
        </p:spPr>
      </p:pic>
      <p:sp>
        <p:nvSpPr>
          <p:cNvPr id="10" name="TextBox 9">
            <a:extLst>
              <a:ext uri="{FF2B5EF4-FFF2-40B4-BE49-F238E27FC236}">
                <a16:creationId xmlns:a16="http://schemas.microsoft.com/office/drawing/2014/main" id="{28BA3CC5-606F-B290-8969-A2166057B420}"/>
              </a:ext>
            </a:extLst>
          </p:cNvPr>
          <p:cNvSpPr txBox="1"/>
          <p:nvPr/>
        </p:nvSpPr>
        <p:spPr>
          <a:xfrm>
            <a:off x="113564" y="3138907"/>
            <a:ext cx="9481009" cy="646331"/>
          </a:xfrm>
          <a:prstGeom prst="rect">
            <a:avLst/>
          </a:prstGeom>
          <a:noFill/>
        </p:spPr>
        <p:txBody>
          <a:bodyPr wrap="square">
            <a:spAutoFit/>
          </a:bodyPr>
          <a:lstStyle/>
          <a:p>
            <a:r>
              <a:rPr lang="en-US" b="1" i="0" dirty="0">
                <a:solidFill>
                  <a:srgbClr val="444444"/>
                </a:solidFill>
                <a:effectLst/>
                <a:latin typeface="BentonSansRegular"/>
              </a:rPr>
              <a:t>Step 5:</a:t>
            </a:r>
            <a:r>
              <a:rPr lang="en-US" b="0" i="0" dirty="0">
                <a:solidFill>
                  <a:srgbClr val="444444"/>
                </a:solidFill>
                <a:effectLst/>
                <a:latin typeface="BentonSansRegular"/>
              </a:rPr>
              <a:t> Press Save button and save it in your existing package. Click on Fields Tab. You will get below window.</a:t>
            </a:r>
            <a:endParaRPr lang="en-IN" dirty="0"/>
          </a:p>
        </p:txBody>
      </p:sp>
      <p:pic>
        <p:nvPicPr>
          <p:cNvPr id="11" name="Picture 10">
            <a:extLst>
              <a:ext uri="{FF2B5EF4-FFF2-40B4-BE49-F238E27FC236}">
                <a16:creationId xmlns:a16="http://schemas.microsoft.com/office/drawing/2014/main" id="{15B45E62-A41B-3526-ED41-A55A7D0C4BB5}"/>
              </a:ext>
            </a:extLst>
          </p:cNvPr>
          <p:cNvPicPr>
            <a:picLocks noChangeAspect="1"/>
          </p:cNvPicPr>
          <p:nvPr/>
        </p:nvPicPr>
        <p:blipFill>
          <a:blip r:embed="rId3"/>
          <a:stretch>
            <a:fillRect/>
          </a:stretch>
        </p:blipFill>
        <p:spPr>
          <a:xfrm>
            <a:off x="2252677" y="3785238"/>
            <a:ext cx="5772956" cy="2809170"/>
          </a:xfrm>
          <a:prstGeom prst="rect">
            <a:avLst/>
          </a:prstGeom>
        </p:spPr>
      </p:pic>
    </p:spTree>
    <p:extLst>
      <p:ext uri="{BB962C8B-B14F-4D97-AF65-F5344CB8AC3E}">
        <p14:creationId xmlns:p14="http://schemas.microsoft.com/office/powerpoint/2010/main" val="1007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500199-8058-393E-4D0F-B9E198B5A6A3}"/>
              </a:ext>
            </a:extLst>
          </p:cNvPr>
          <p:cNvSpPr>
            <a:spLocks noGrp="1"/>
          </p:cNvSpPr>
          <p:nvPr>
            <p:ph type="sldNum" sz="quarter" idx="12"/>
          </p:nvPr>
        </p:nvSpPr>
        <p:spPr/>
        <p:txBody>
          <a:bodyPr/>
          <a:lstStyle/>
          <a:p>
            <a:fld id="{B58DE5F1-E0F9-4CCA-92B7-7A6FC4DFEE14}" type="slidenum">
              <a:rPr lang="en-US" smtClean="0"/>
              <a:t>13</a:t>
            </a:fld>
            <a:endParaRPr lang="en-US"/>
          </a:p>
        </p:txBody>
      </p:sp>
      <p:sp>
        <p:nvSpPr>
          <p:cNvPr id="6" name="Rectangle 5">
            <a:extLst>
              <a:ext uri="{FF2B5EF4-FFF2-40B4-BE49-F238E27FC236}">
                <a16:creationId xmlns:a16="http://schemas.microsoft.com/office/drawing/2014/main" id="{4C8DA7CD-ED4D-07DE-8922-98AA97B6A29C}"/>
              </a:ext>
            </a:extLst>
          </p:cNvPr>
          <p:cNvSpPr/>
          <p:nvPr/>
        </p:nvSpPr>
        <p:spPr>
          <a:xfrm>
            <a:off x="482600" y="551240"/>
            <a:ext cx="10223500" cy="2000548"/>
          </a:xfrm>
          <a:prstGeom prst="rect">
            <a:avLst/>
          </a:prstGeom>
        </p:spPr>
        <p:txBody>
          <a:bodyPr wrap="square">
            <a:spAutoFit/>
          </a:bodyPr>
          <a:lstStyle/>
          <a:p>
            <a:pPr marL="457200" indent="-457200" algn="just"/>
            <a:r>
              <a:rPr lang="en-US" sz="4000" b="1" dirty="0">
                <a:latin typeface="Times New Roman" pitchFamily="18" charset="0"/>
                <a:cs typeface="Times New Roman" pitchFamily="18" charset="0"/>
              </a:rPr>
              <a:t>Cont.…</a:t>
            </a:r>
          </a:p>
          <a:p>
            <a:pPr marL="457200" indent="-457200" algn="just"/>
            <a:endParaRPr lang="en-US" sz="2200" dirty="0">
              <a:solidFill>
                <a:schemeClr val="accent2"/>
              </a:solidFill>
              <a:latin typeface="Times New Roman" pitchFamily="18" charset="0"/>
              <a:cs typeface="Times New Roman" pitchFamily="18" charset="0"/>
            </a:endParaRPr>
          </a:p>
          <a:p>
            <a:pPr algn="just"/>
            <a:r>
              <a:rPr lang="en-US" sz="2000" b="1" i="0" dirty="0">
                <a:solidFill>
                  <a:srgbClr val="444444"/>
                </a:solidFill>
                <a:effectLst/>
                <a:latin typeface="Times New Roman" panose="02020603050405020304" pitchFamily="18" charset="0"/>
                <a:cs typeface="Times New Roman" panose="02020603050405020304" pitchFamily="18" charset="0"/>
              </a:rPr>
              <a:t>Step 6:</a:t>
            </a:r>
            <a:r>
              <a:rPr lang="en-US" sz="2000" b="0" i="0" dirty="0">
                <a:solidFill>
                  <a:srgbClr val="444444"/>
                </a:solidFill>
                <a:effectLst/>
                <a:latin typeface="Times New Roman" panose="02020603050405020304" pitchFamily="18" charset="0"/>
                <a:cs typeface="Times New Roman" panose="02020603050405020304" pitchFamily="18" charset="0"/>
              </a:rPr>
              <a:t> Add fields into the table. First add MANDT field and make it key also add the MANDT as a data element. Press Enter.</a:t>
            </a:r>
          </a:p>
          <a:p>
            <a:pPr algn="just"/>
            <a:endParaRPr lang="en-US" sz="22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56B0910-8F46-DAD5-98A9-7801D868EFDB}"/>
              </a:ext>
            </a:extLst>
          </p:cNvPr>
          <p:cNvPicPr>
            <a:picLocks noChangeAspect="1"/>
          </p:cNvPicPr>
          <p:nvPr/>
        </p:nvPicPr>
        <p:blipFill>
          <a:blip r:embed="rId2"/>
          <a:stretch>
            <a:fillRect/>
          </a:stretch>
        </p:blipFill>
        <p:spPr>
          <a:xfrm>
            <a:off x="3395817" y="2911263"/>
            <a:ext cx="5887272" cy="2514951"/>
          </a:xfrm>
          <a:prstGeom prst="rect">
            <a:avLst/>
          </a:prstGeom>
        </p:spPr>
      </p:pic>
    </p:spTree>
    <p:extLst>
      <p:ext uri="{BB962C8B-B14F-4D97-AF65-F5344CB8AC3E}">
        <p14:creationId xmlns:p14="http://schemas.microsoft.com/office/powerpoint/2010/main" val="226569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F85166-4D11-F8A0-CC45-882DEDA23698}"/>
              </a:ext>
            </a:extLst>
          </p:cNvPr>
          <p:cNvSpPr>
            <a:spLocks noGrp="1"/>
          </p:cNvSpPr>
          <p:nvPr>
            <p:ph type="sldNum" sz="quarter" idx="12"/>
          </p:nvPr>
        </p:nvSpPr>
        <p:spPr/>
        <p:txBody>
          <a:bodyPr/>
          <a:lstStyle/>
          <a:p>
            <a:fld id="{B58DE5F1-E0F9-4CCA-92B7-7A6FC4DFEE14}" type="slidenum">
              <a:rPr lang="en-US" smtClean="0"/>
              <a:t>14</a:t>
            </a:fld>
            <a:endParaRPr lang="en-US"/>
          </a:p>
        </p:txBody>
      </p:sp>
      <p:sp>
        <p:nvSpPr>
          <p:cNvPr id="6" name="Content Placeholder 4">
            <a:extLst>
              <a:ext uri="{FF2B5EF4-FFF2-40B4-BE49-F238E27FC236}">
                <a16:creationId xmlns:a16="http://schemas.microsoft.com/office/drawing/2014/main" id="{F5567D2E-5C63-21C1-8941-D89B94C13283}"/>
              </a:ext>
            </a:extLst>
          </p:cNvPr>
          <p:cNvSpPr>
            <a:spLocks noGrp="1"/>
          </p:cNvSpPr>
          <p:nvPr>
            <p:ph idx="1"/>
          </p:nvPr>
        </p:nvSpPr>
        <p:spPr>
          <a:xfrm>
            <a:off x="584568" y="782362"/>
            <a:ext cx="8596668" cy="3880773"/>
          </a:xfrm>
        </p:spPr>
        <p:txBody>
          <a:bodyPr/>
          <a:lstStyle/>
          <a:p>
            <a:pPr marL="0" indent="0" algn="l">
              <a:buNone/>
            </a:pPr>
            <a:r>
              <a:rPr lang="en-US" b="1" i="0" dirty="0">
                <a:solidFill>
                  <a:srgbClr val="000000"/>
                </a:solidFill>
                <a:effectLst/>
                <a:latin typeface="BentonSansRegular"/>
              </a:rPr>
              <a:t>What is MANDT?</a:t>
            </a:r>
            <a:endParaRPr lang="en-US" b="0" i="0" dirty="0">
              <a:solidFill>
                <a:srgbClr val="000000"/>
              </a:solidFill>
              <a:effectLst/>
              <a:latin typeface="BentonSansRegular"/>
            </a:endParaRPr>
          </a:p>
          <a:p>
            <a:pPr algn="l"/>
            <a:r>
              <a:rPr lang="en-US" b="0" i="0" dirty="0">
                <a:solidFill>
                  <a:srgbClr val="444444"/>
                </a:solidFill>
                <a:effectLst/>
                <a:latin typeface="BentonSansRegular"/>
              </a:rPr>
              <a:t>MANDT is a client field. Here client means area. If we have MANDT field in our table that means table is client dependent and if we don’t have that field that means table is client independent.</a:t>
            </a:r>
          </a:p>
          <a:p>
            <a:pPr algn="l"/>
            <a:r>
              <a:rPr lang="en-US" b="0" i="0" dirty="0">
                <a:solidFill>
                  <a:srgbClr val="444444"/>
                </a:solidFill>
                <a:effectLst/>
                <a:latin typeface="BentonSansRegular"/>
              </a:rPr>
              <a:t>Client dependent means if we create table in one client it will be accessible only in that client and it is not accessible in other clients.</a:t>
            </a:r>
          </a:p>
          <a:p>
            <a:pPr algn="l"/>
            <a:r>
              <a:rPr lang="en-US" b="0" i="0" dirty="0">
                <a:solidFill>
                  <a:srgbClr val="444444"/>
                </a:solidFill>
                <a:effectLst/>
                <a:latin typeface="BentonSansRegular"/>
              </a:rPr>
              <a:t>Client independent means if we create table in one client it will be accessible in that client and other client also.</a:t>
            </a:r>
          </a:p>
          <a:p>
            <a:pPr algn="l"/>
            <a:r>
              <a:rPr lang="en-US" b="0" i="0" dirty="0">
                <a:solidFill>
                  <a:srgbClr val="444444"/>
                </a:solidFill>
                <a:effectLst/>
                <a:latin typeface="BentonSansRegular"/>
              </a:rPr>
              <a:t>MANDT is a standard data element which is already created by SAP. Hence, we are reusing it here.</a:t>
            </a:r>
          </a:p>
          <a:p>
            <a:pPr marL="0" indent="0">
              <a:buNone/>
            </a:pPr>
            <a:endParaRPr lang="en-IN" dirty="0"/>
          </a:p>
        </p:txBody>
      </p:sp>
    </p:spTree>
    <p:extLst>
      <p:ext uri="{BB962C8B-B14F-4D97-AF65-F5344CB8AC3E}">
        <p14:creationId xmlns:p14="http://schemas.microsoft.com/office/powerpoint/2010/main" val="253259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15</a:t>
            </a:fld>
            <a:endParaRPr lang="en-US"/>
          </a:p>
        </p:txBody>
      </p:sp>
      <p:sp>
        <p:nvSpPr>
          <p:cNvPr id="3" name="Content Placeholder 3">
            <a:extLst>
              <a:ext uri="{FF2B5EF4-FFF2-40B4-BE49-F238E27FC236}">
                <a16:creationId xmlns:a16="http://schemas.microsoft.com/office/drawing/2014/main" id="{2B57DAA6-D321-E12F-A4B5-D0E9F484439B}"/>
              </a:ext>
            </a:extLst>
          </p:cNvPr>
          <p:cNvSpPr>
            <a:spLocks noGrp="1"/>
          </p:cNvSpPr>
          <p:nvPr>
            <p:ph idx="1"/>
          </p:nvPr>
        </p:nvSpPr>
        <p:spPr>
          <a:xfrm>
            <a:off x="544811" y="1032081"/>
            <a:ext cx="9275049" cy="5607258"/>
          </a:xfrm>
        </p:spPr>
        <p:txBody>
          <a:bodyPr>
            <a:normAutofit/>
          </a:bodyPr>
          <a:lstStyle/>
          <a:p>
            <a:pPr algn="l"/>
            <a:r>
              <a:rPr lang="en-US" b="0" i="0" dirty="0">
                <a:solidFill>
                  <a:srgbClr val="333333"/>
                </a:solidFill>
                <a:effectLst/>
                <a:latin typeface="72"/>
              </a:rPr>
              <a:t>The technical settings of a table define how the table will be handled when it is created in the database, that is whether the table will be buffered and whether changes to data records of the table will be logged.</a:t>
            </a:r>
          </a:p>
          <a:p>
            <a:pPr marL="0" indent="0" algn="l">
              <a:buNone/>
            </a:pPr>
            <a:r>
              <a:rPr lang="en-US" b="0" i="0" dirty="0">
                <a:solidFill>
                  <a:srgbClr val="333333"/>
                </a:solidFill>
                <a:effectLst/>
                <a:latin typeface="72"/>
              </a:rPr>
              <a:t>The most important parameters are:</a:t>
            </a:r>
          </a:p>
          <a:p>
            <a:pPr>
              <a:buFont typeface="Wingdings" panose="05000000000000000000" pitchFamily="2" charset="2"/>
              <a:buChar char="Ø"/>
            </a:pPr>
            <a:r>
              <a:rPr lang="en-US" b="1" i="0" dirty="0">
                <a:solidFill>
                  <a:srgbClr val="333333"/>
                </a:solidFill>
                <a:effectLst/>
                <a:latin typeface="Times New Roman" panose="02020603050405020304" pitchFamily="18" charset="0"/>
                <a:cs typeface="Times New Roman" panose="02020603050405020304" pitchFamily="18" charset="0"/>
              </a:rPr>
              <a:t>Data class</a:t>
            </a:r>
            <a:r>
              <a:rPr lang="en-US" b="0" i="0" dirty="0">
                <a:solidFill>
                  <a:srgbClr val="333333"/>
                </a:solidFill>
                <a:effectLst/>
                <a:latin typeface="Times New Roman" panose="02020603050405020304" pitchFamily="18" charset="0"/>
                <a:cs typeface="Times New Roman" panose="02020603050405020304" pitchFamily="18" charset="0"/>
              </a:rPr>
              <a:t> : The </a:t>
            </a:r>
            <a:r>
              <a:rPr lang="en-US" b="1" i="0" dirty="0">
                <a:effectLst/>
                <a:latin typeface="Times New Roman" panose="02020603050405020304" pitchFamily="18" charset="0"/>
                <a:cs typeface="Times New Roman" panose="02020603050405020304" pitchFamily="18" charset="0"/>
              </a:rPr>
              <a:t>data class </a:t>
            </a:r>
            <a:r>
              <a:rPr lang="en-US" b="0" i="0" dirty="0">
                <a:solidFill>
                  <a:srgbClr val="333333"/>
                </a:solidFill>
                <a:effectLst/>
                <a:latin typeface="Times New Roman" panose="02020603050405020304" pitchFamily="18" charset="0"/>
                <a:cs typeface="Times New Roman" panose="02020603050405020304" pitchFamily="18" charset="0"/>
              </a:rPr>
              <a:t>defines the physical area of the database (tablespace) in which the table should be created.</a:t>
            </a:r>
          </a:p>
          <a:p>
            <a:pPr marL="0" indent="0" algn="l">
              <a:buNone/>
            </a:pPr>
            <a:r>
              <a:rPr lang="en-US" b="0" i="0" dirty="0">
                <a:solidFill>
                  <a:srgbClr val="333333"/>
                </a:solidFill>
                <a:effectLst/>
                <a:latin typeface="72"/>
              </a:rPr>
              <a:t>If you choose the data class correctly, your table is automatically assigned to the correct area (tablespace or DB space) of the database when it is created. Each data class corresponds to a physical area in which all the tables assigned to this data class are stored. There are the following data classes:</a:t>
            </a:r>
          </a:p>
          <a:p>
            <a:pPr algn="l">
              <a:buFont typeface="Arial" panose="020B0604020202020204" pitchFamily="34" charset="0"/>
              <a:buChar char="•"/>
            </a:pPr>
            <a:r>
              <a:rPr lang="en-US" b="1" i="0" dirty="0">
                <a:solidFill>
                  <a:srgbClr val="333333"/>
                </a:solidFill>
                <a:effectLst/>
                <a:latin typeface="72"/>
              </a:rPr>
              <a:t>APPL0</a:t>
            </a:r>
            <a:r>
              <a:rPr lang="en-US" b="0" i="0" dirty="0">
                <a:solidFill>
                  <a:srgbClr val="333333"/>
                </a:solidFill>
                <a:effectLst/>
                <a:latin typeface="72"/>
              </a:rPr>
              <a:t> (master data): Data which is seldomly changed. An example of master data is the data contained in an address file, such as the name, address and telephone number.</a:t>
            </a:r>
          </a:p>
          <a:p>
            <a:pPr algn="l">
              <a:buFont typeface="Arial" panose="020B0604020202020204" pitchFamily="34" charset="0"/>
              <a:buChar char="•"/>
            </a:pPr>
            <a:r>
              <a:rPr lang="en-US" b="1" i="0" dirty="0">
                <a:solidFill>
                  <a:srgbClr val="333333"/>
                </a:solidFill>
                <a:effectLst/>
                <a:latin typeface="72"/>
              </a:rPr>
              <a:t>APPL1</a:t>
            </a:r>
            <a:r>
              <a:rPr lang="en-US" b="0" i="0" dirty="0">
                <a:solidFill>
                  <a:srgbClr val="333333"/>
                </a:solidFill>
                <a:effectLst/>
                <a:latin typeface="72"/>
              </a:rPr>
              <a:t> (transaction data): Data that is frequently changed. An example of transaction data is the goods in a warehouse, which change after each purchase order.</a:t>
            </a:r>
          </a:p>
          <a:p>
            <a:pPr algn="l">
              <a:buFont typeface="Arial" panose="020B0604020202020204" pitchFamily="34" charset="0"/>
              <a:buChar char="•"/>
            </a:pPr>
            <a:r>
              <a:rPr lang="en-US" b="1" i="0" dirty="0">
                <a:solidFill>
                  <a:srgbClr val="333333"/>
                </a:solidFill>
                <a:effectLst/>
                <a:latin typeface="72"/>
              </a:rPr>
              <a:t>APPL2</a:t>
            </a:r>
            <a:r>
              <a:rPr lang="en-US" b="0" i="0" dirty="0">
                <a:solidFill>
                  <a:srgbClr val="333333"/>
                </a:solidFill>
                <a:effectLst/>
                <a:latin typeface="72"/>
              </a:rPr>
              <a:t> (organizational data): Customizing data that is defined when the system is installed and seldomly changed. An example is the table with country codes.</a:t>
            </a:r>
          </a:p>
          <a:p>
            <a:pPr marL="0" indent="0">
              <a:buNone/>
            </a:pPr>
            <a:endParaRPr lang="en-US" b="0" i="0" dirty="0">
              <a:solidFill>
                <a:srgbClr val="333333"/>
              </a:solidFill>
              <a:effectLst/>
              <a:latin typeface="72"/>
            </a:endParaRPr>
          </a:p>
          <a:p>
            <a:pPr marL="0" indent="0">
              <a:buNone/>
            </a:pPr>
            <a:endParaRPr lang="en-US" dirty="0">
              <a:solidFill>
                <a:srgbClr val="333333"/>
              </a:solidFill>
              <a:latin typeface="72"/>
              <a:cs typeface="Times New Roman" panose="02020603050405020304" pitchFamily="18" charset="0"/>
            </a:endParaRPr>
          </a:p>
          <a:p>
            <a:pPr marL="0" indent="0">
              <a:buNone/>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124CD5-EF52-2C0B-D965-B58096B214D4}"/>
              </a:ext>
            </a:extLst>
          </p:cNvPr>
          <p:cNvSpPr txBox="1"/>
          <p:nvPr/>
        </p:nvSpPr>
        <p:spPr>
          <a:xfrm>
            <a:off x="1924355" y="447306"/>
            <a:ext cx="6102626" cy="584775"/>
          </a:xfrm>
          <a:prstGeom prst="rect">
            <a:avLst/>
          </a:prstGeom>
          <a:noFill/>
        </p:spPr>
        <p:txBody>
          <a:bodyPr wrap="square">
            <a:spAutoFit/>
          </a:bodyPr>
          <a:lstStyle/>
          <a:p>
            <a:pPr algn="ctr"/>
            <a:r>
              <a:rPr lang="en-IN" sz="3200" b="0" i="0" dirty="0">
                <a:solidFill>
                  <a:srgbClr val="333333"/>
                </a:solidFill>
                <a:effectLst/>
                <a:latin typeface="Times New Roman" panose="02020603050405020304" pitchFamily="18" charset="0"/>
                <a:cs typeface="Times New Roman" panose="02020603050405020304" pitchFamily="18" charset="0"/>
              </a:rPr>
              <a:t>Technical Settings</a:t>
            </a:r>
          </a:p>
        </p:txBody>
      </p:sp>
    </p:spTree>
    <p:extLst>
      <p:ext uri="{BB962C8B-B14F-4D97-AF65-F5344CB8AC3E}">
        <p14:creationId xmlns:p14="http://schemas.microsoft.com/office/powerpoint/2010/main" val="224930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BAECA2-52DA-3497-610D-5ECA03D2E5F5}"/>
              </a:ext>
            </a:extLst>
          </p:cNvPr>
          <p:cNvSpPr>
            <a:spLocks noGrp="1"/>
          </p:cNvSpPr>
          <p:nvPr>
            <p:ph type="sldNum" sz="quarter" idx="12"/>
          </p:nvPr>
        </p:nvSpPr>
        <p:spPr/>
        <p:txBody>
          <a:bodyPr/>
          <a:lstStyle/>
          <a:p>
            <a:fld id="{B58DE5F1-E0F9-4CCA-92B7-7A6FC4DFEE14}" type="slidenum">
              <a:rPr lang="en-US" smtClean="0"/>
              <a:t>16</a:t>
            </a:fld>
            <a:endParaRPr lang="en-US"/>
          </a:p>
        </p:txBody>
      </p:sp>
      <p:sp>
        <p:nvSpPr>
          <p:cNvPr id="7" name="TextBox 6">
            <a:extLst>
              <a:ext uri="{FF2B5EF4-FFF2-40B4-BE49-F238E27FC236}">
                <a16:creationId xmlns:a16="http://schemas.microsoft.com/office/drawing/2014/main" id="{631B4C47-E2FD-3B09-22D7-C72498E3A471}"/>
              </a:ext>
            </a:extLst>
          </p:cNvPr>
          <p:cNvSpPr txBox="1"/>
          <p:nvPr/>
        </p:nvSpPr>
        <p:spPr>
          <a:xfrm>
            <a:off x="603607" y="116914"/>
            <a:ext cx="10605498" cy="3693319"/>
          </a:xfrm>
          <a:prstGeom prst="rect">
            <a:avLst/>
          </a:prstGeom>
          <a:noFill/>
        </p:spPr>
        <p:txBody>
          <a:bodyPr wrap="square">
            <a:spAutoFit/>
          </a:bodyPr>
          <a:lstStyle/>
          <a:p>
            <a:pPr>
              <a:buFont typeface="Wingdings" panose="05000000000000000000" pitchFamily="2" charset="2"/>
              <a:buChar char="Ø"/>
            </a:pPr>
            <a:endParaRPr lang="en-US"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i="0" dirty="0">
                <a:solidFill>
                  <a:srgbClr val="333333"/>
                </a:solidFill>
                <a:effectLst/>
                <a:latin typeface="Times New Roman" panose="02020603050405020304" pitchFamily="18" charset="0"/>
                <a:cs typeface="Times New Roman" panose="02020603050405020304" pitchFamily="18" charset="0"/>
              </a:rPr>
              <a:t>Size category</a:t>
            </a:r>
            <a:r>
              <a:rPr lang="en-US" b="0" i="0" dirty="0">
                <a:solidFill>
                  <a:srgbClr val="333333"/>
                </a:solidFill>
                <a:effectLst/>
                <a:latin typeface="Times New Roman" panose="02020603050405020304" pitchFamily="18" charset="0"/>
                <a:cs typeface="Times New Roman" panose="02020603050405020304" pitchFamily="18" charset="0"/>
              </a:rPr>
              <a:t> : The </a:t>
            </a:r>
            <a:r>
              <a:rPr lang="en-US" b="1" i="0" dirty="0">
                <a:solidFill>
                  <a:srgbClr val="333333"/>
                </a:solidFill>
                <a:effectLst/>
                <a:latin typeface="Times New Roman" panose="02020603050405020304" pitchFamily="18" charset="0"/>
                <a:cs typeface="Times New Roman" panose="02020603050405020304" pitchFamily="18" charset="0"/>
              </a:rPr>
              <a:t>size category </a:t>
            </a:r>
            <a:r>
              <a:rPr lang="en-US" b="0" i="0" dirty="0">
                <a:solidFill>
                  <a:srgbClr val="333333"/>
                </a:solidFill>
                <a:effectLst/>
                <a:latin typeface="Times New Roman" panose="02020603050405020304" pitchFamily="18" charset="0"/>
                <a:cs typeface="Times New Roman" panose="02020603050405020304" pitchFamily="18" charset="0"/>
              </a:rPr>
              <a:t>defines the size of the extents created for the table.</a:t>
            </a:r>
          </a:p>
          <a:p>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size category defines the expected space required for the table in the database. You can choose a size category from 0 to 4 for your table. Each category is assigned a certain fixed memory size in the database, which depends on the database system used.</a:t>
            </a:r>
          </a:p>
          <a:p>
            <a:pPr marL="285750" indent="-285750">
              <a:buFont typeface="Arial" panose="020B0604020202020204" pitchFamily="34" charset="0"/>
              <a:buChar char="•"/>
            </a:pP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When a table is created, initial space (an Initial Extent) is reserved in the database. If more space is required later due to data entries, additional memory will be added depending on the selected size category.</a:t>
            </a:r>
          </a:p>
          <a:p>
            <a:pPr marL="0" indent="0">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When the table is created in the database, the required information about the memory area to be selected and the extent size is determined from the technical settings</a:t>
            </a:r>
            <a:r>
              <a:rPr lang="en-US" b="0" i="0" dirty="0">
                <a:solidFill>
                  <a:srgbClr val="333333"/>
                </a:solidFill>
                <a:effectLst/>
                <a:latin typeface="72"/>
              </a:rPr>
              <a:t>.</a:t>
            </a:r>
          </a:p>
          <a:p>
            <a:pPr marL="0" indent="0">
              <a:buNone/>
            </a:pPr>
            <a:endParaRPr lang="en-US" b="0" i="0" dirty="0">
              <a:solidFill>
                <a:srgbClr val="333333"/>
              </a:solidFill>
              <a:effectLst/>
              <a:latin typeface="72"/>
            </a:endParaRPr>
          </a:p>
        </p:txBody>
      </p:sp>
    </p:spTree>
    <p:extLst>
      <p:ext uri="{BB962C8B-B14F-4D97-AF65-F5344CB8AC3E}">
        <p14:creationId xmlns:p14="http://schemas.microsoft.com/office/powerpoint/2010/main" val="198906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E9D8282-40C2-D451-DDDF-90234DCFCD92}"/>
              </a:ext>
            </a:extLst>
          </p:cNvPr>
          <p:cNvSpPr>
            <a:spLocks noGrp="1"/>
          </p:cNvSpPr>
          <p:nvPr>
            <p:ph type="sldNum" sz="quarter" idx="12"/>
          </p:nvPr>
        </p:nvSpPr>
        <p:spPr/>
        <p:txBody>
          <a:bodyPr/>
          <a:lstStyle/>
          <a:p>
            <a:fld id="{B58DE5F1-E0F9-4CCA-92B7-7A6FC4DFEE14}" type="slidenum">
              <a:rPr lang="en-US" smtClean="0"/>
              <a:t>17</a:t>
            </a:fld>
            <a:endParaRPr lang="en-US"/>
          </a:p>
        </p:txBody>
      </p:sp>
      <p:sp>
        <p:nvSpPr>
          <p:cNvPr id="7" name="TextBox 6">
            <a:extLst>
              <a:ext uri="{FF2B5EF4-FFF2-40B4-BE49-F238E27FC236}">
                <a16:creationId xmlns:a16="http://schemas.microsoft.com/office/drawing/2014/main" id="{A4A7BEC7-3138-88DD-4143-6F601BB6771B}"/>
              </a:ext>
            </a:extLst>
          </p:cNvPr>
          <p:cNvSpPr txBox="1"/>
          <p:nvPr/>
        </p:nvSpPr>
        <p:spPr>
          <a:xfrm>
            <a:off x="644702" y="798734"/>
            <a:ext cx="10019873" cy="5078313"/>
          </a:xfrm>
          <a:prstGeom prst="rect">
            <a:avLst/>
          </a:prstGeom>
          <a:noFill/>
        </p:spPr>
        <p:txBody>
          <a:bodyPr wrap="square">
            <a:spAutoFit/>
          </a:bodyPr>
          <a:lstStyle/>
          <a:p>
            <a:pPr algn="l">
              <a:buFont typeface="Wingdings" panose="05000000000000000000" pitchFamily="2" charset="2"/>
              <a:buChar char="Ø"/>
            </a:pPr>
            <a:r>
              <a:rPr lang="en-US" sz="1800" b="1" i="0" dirty="0">
                <a:solidFill>
                  <a:srgbClr val="333333"/>
                </a:solidFill>
                <a:effectLst/>
                <a:latin typeface="Times New Roman" panose="02020603050405020304" pitchFamily="18" charset="0"/>
                <a:cs typeface="Times New Roman" panose="02020603050405020304" pitchFamily="18" charset="0"/>
              </a:rPr>
              <a:t>Buffering permission</a:t>
            </a:r>
            <a:r>
              <a:rPr lang="en-US" sz="1800" b="0" i="0" dirty="0">
                <a:solidFill>
                  <a:srgbClr val="333333"/>
                </a:solidFill>
                <a:effectLst/>
                <a:latin typeface="Times New Roman" panose="02020603050405020304" pitchFamily="18" charset="0"/>
                <a:cs typeface="Times New Roman" panose="02020603050405020304" pitchFamily="18" charset="0"/>
              </a:rPr>
              <a:t> : The </a:t>
            </a:r>
            <a:r>
              <a:rPr lang="en-US" sz="1800" b="1" i="0" dirty="0">
                <a:solidFill>
                  <a:srgbClr val="333333"/>
                </a:solidFill>
                <a:effectLst/>
                <a:latin typeface="Times New Roman" panose="02020603050405020304" pitchFamily="18" charset="0"/>
                <a:cs typeface="Times New Roman" panose="02020603050405020304" pitchFamily="18" charset="0"/>
              </a:rPr>
              <a:t>buffering permission </a:t>
            </a:r>
            <a:r>
              <a:rPr lang="en-US" sz="1800" b="0" i="0" dirty="0">
                <a:solidFill>
                  <a:srgbClr val="333333"/>
                </a:solidFill>
                <a:effectLst/>
                <a:latin typeface="Times New Roman" panose="02020603050405020304" pitchFamily="18" charset="0"/>
                <a:cs typeface="Times New Roman" panose="02020603050405020304" pitchFamily="18" charset="0"/>
              </a:rPr>
              <a:t>defines whether the table may be buffered.</a:t>
            </a:r>
          </a:p>
          <a:p>
            <a:pPr algn="l"/>
            <a:r>
              <a:rPr lang="en-US" b="0" i="0" dirty="0">
                <a:solidFill>
                  <a:srgbClr val="333333"/>
                </a:solidFill>
                <a:effectLst/>
                <a:latin typeface="Times New Roman" panose="02020603050405020304" pitchFamily="18" charset="0"/>
                <a:cs typeface="Times New Roman" panose="02020603050405020304" pitchFamily="18" charset="0"/>
              </a:rPr>
              <a:t>You must define whether and how a table is buffered in the technical settings for the table. There are three possibilities here:</a:t>
            </a:r>
          </a:p>
          <a:p>
            <a:pPr algn="l"/>
            <a:endParaRPr lang="en-US" dirty="0">
              <a:solidFill>
                <a:srgbClr val="333333"/>
              </a:solidFill>
              <a:latin typeface="Times New Roman" panose="02020603050405020304" pitchFamily="18" charset="0"/>
              <a:cs typeface="Times New Roman" panose="02020603050405020304" pitchFamily="18" charset="0"/>
            </a:endParaRPr>
          </a:p>
          <a:p>
            <a:pPr algn="l"/>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Buffering not permitted:</a:t>
            </a:r>
            <a:r>
              <a:rPr lang="en-US" b="0" i="0" dirty="0">
                <a:solidFill>
                  <a:srgbClr val="333333"/>
                </a:solidFill>
                <a:effectLst/>
                <a:latin typeface="Times New Roman" panose="02020603050405020304" pitchFamily="18" charset="0"/>
                <a:cs typeface="Times New Roman" panose="02020603050405020304" pitchFamily="18" charset="0"/>
              </a:rPr>
              <a:t> Table buffering is not permitted, for example because application programs always need the most recent data from the table, or the table is changed too frequently.</a:t>
            </a:r>
          </a:p>
          <a:p>
            <a:pPr algn="l"/>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Buffering permitted but not activated:</a:t>
            </a:r>
            <a:r>
              <a:rPr lang="en-US" b="0" i="0" dirty="0">
                <a:solidFill>
                  <a:srgbClr val="333333"/>
                </a:solidFill>
                <a:effectLst/>
                <a:latin typeface="Times New Roman" panose="02020603050405020304" pitchFamily="18" charset="0"/>
                <a:cs typeface="Times New Roman" panose="02020603050405020304" pitchFamily="18" charset="0"/>
              </a:rPr>
              <a:t> Buffering is permitted from the business and technical points of view. Applications which access the table execute correctly with and without table buffering. Whether or not table buffering will result in a gain in performance depends on the table size and access profile of the table (frequency of the different types of table access). Table buffering is deactivated because it is not possible to know what these values will be in the customer system. If table buffering would be advantageous for the table size and access profile of the table, you can activate it in the customer system at any time.</a:t>
            </a:r>
          </a:p>
          <a:p>
            <a:pPr algn="l"/>
            <a:endParaRPr lang="en-US"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Buffering activated:</a:t>
            </a:r>
            <a:r>
              <a:rPr lang="en-US" b="0" i="0" dirty="0">
                <a:solidFill>
                  <a:srgbClr val="333333"/>
                </a:solidFill>
                <a:effectLst/>
                <a:latin typeface="Times New Roman" panose="02020603050405020304" pitchFamily="18" charset="0"/>
                <a:cs typeface="Times New Roman" panose="02020603050405020304" pitchFamily="18" charset="0"/>
              </a:rPr>
              <a:t> The table should be buffered. In this case you must specify a </a:t>
            </a:r>
            <a:r>
              <a:rPr lang="en-US" b="1" i="0" dirty="0">
                <a:solidFill>
                  <a:srgbClr val="333333"/>
                </a:solidFill>
                <a:effectLst/>
                <a:latin typeface="Times New Roman" panose="02020603050405020304" pitchFamily="18" charset="0"/>
                <a:cs typeface="Times New Roman" panose="02020603050405020304" pitchFamily="18" charset="0"/>
              </a:rPr>
              <a:t>buffering types</a:t>
            </a:r>
            <a:r>
              <a:rPr lang="en-US" b="0" i="0" dirty="0">
                <a:solidFill>
                  <a:srgbClr val="333333"/>
                </a:solidFill>
                <a:effectLst/>
                <a:latin typeface="Times New Roman" panose="02020603050405020304" pitchFamily="18" charset="0"/>
                <a:cs typeface="Times New Roman" panose="02020603050405020304" pitchFamily="18" charset="0"/>
              </a:rPr>
              <a:t>.</a:t>
            </a:r>
          </a:p>
          <a:p>
            <a:pPr algn="l"/>
            <a:endParaRPr lang="en-US" sz="18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3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07443C1-21D7-2265-E6CA-AE1EE6164974}"/>
              </a:ext>
            </a:extLst>
          </p:cNvPr>
          <p:cNvGraphicFramePr>
            <a:graphicFrameLocks noGrp="1"/>
          </p:cNvGraphicFramePr>
          <p:nvPr>
            <p:ph sz="half" idx="1"/>
            <p:extLst>
              <p:ext uri="{D42A27DB-BD31-4B8C-83A1-F6EECF244321}">
                <p14:modId xmlns:p14="http://schemas.microsoft.com/office/powerpoint/2010/main" val="3575801292"/>
              </p:ext>
            </p:extLst>
          </p:nvPr>
        </p:nvGraphicFramePr>
        <p:xfrm>
          <a:off x="365125" y="1828800"/>
          <a:ext cx="5578473" cy="1112520"/>
        </p:xfrm>
        <a:graphic>
          <a:graphicData uri="http://schemas.openxmlformats.org/drawingml/2006/table">
            <a:tbl>
              <a:tblPr firstRow="1" bandRow="1">
                <a:tableStyleId>{2D5ABB26-0587-4C30-8999-92F81FD0307C}</a:tableStyleId>
              </a:tblPr>
              <a:tblGrid>
                <a:gridCol w="1859491">
                  <a:extLst>
                    <a:ext uri="{9D8B030D-6E8A-4147-A177-3AD203B41FA5}">
                      <a16:colId xmlns:a16="http://schemas.microsoft.com/office/drawing/2014/main" val="1724422651"/>
                    </a:ext>
                  </a:extLst>
                </a:gridCol>
                <a:gridCol w="1859491">
                  <a:extLst>
                    <a:ext uri="{9D8B030D-6E8A-4147-A177-3AD203B41FA5}">
                      <a16:colId xmlns:a16="http://schemas.microsoft.com/office/drawing/2014/main" val="3610089557"/>
                    </a:ext>
                  </a:extLst>
                </a:gridCol>
                <a:gridCol w="1859491">
                  <a:extLst>
                    <a:ext uri="{9D8B030D-6E8A-4147-A177-3AD203B41FA5}">
                      <a16:colId xmlns:a16="http://schemas.microsoft.com/office/drawing/2014/main" val="424393307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17357979"/>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2869847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10890959"/>
                  </a:ext>
                </a:extLst>
              </a:tr>
            </a:tbl>
          </a:graphicData>
        </a:graphic>
      </p:graphicFrame>
      <p:sp>
        <p:nvSpPr>
          <p:cNvPr id="5" name="Slide Number Placeholder 4">
            <a:extLst>
              <a:ext uri="{FF2B5EF4-FFF2-40B4-BE49-F238E27FC236}">
                <a16:creationId xmlns:a16="http://schemas.microsoft.com/office/drawing/2014/main" id="{32FCFBD4-0D1F-E610-14D9-679F6BFFED52}"/>
              </a:ext>
            </a:extLst>
          </p:cNvPr>
          <p:cNvSpPr>
            <a:spLocks noGrp="1"/>
          </p:cNvSpPr>
          <p:nvPr>
            <p:ph type="sldNum" sz="quarter" idx="12"/>
          </p:nvPr>
        </p:nvSpPr>
        <p:spPr/>
        <p:txBody>
          <a:bodyPr/>
          <a:lstStyle/>
          <a:p>
            <a:fld id="{B58DE5F1-E0F9-4CCA-92B7-7A6FC4DFEE14}" type="slidenum">
              <a:rPr lang="en-US" smtClean="0"/>
              <a:t>18</a:t>
            </a:fld>
            <a:endParaRPr lang="en-US"/>
          </a:p>
        </p:txBody>
      </p:sp>
      <p:sp>
        <p:nvSpPr>
          <p:cNvPr id="7" name="Content Placeholder 3">
            <a:extLst>
              <a:ext uri="{FF2B5EF4-FFF2-40B4-BE49-F238E27FC236}">
                <a16:creationId xmlns:a16="http://schemas.microsoft.com/office/drawing/2014/main" id="{FC44E3D4-AAE8-B9B9-2D65-234CED2ED5FC}"/>
              </a:ext>
            </a:extLst>
          </p:cNvPr>
          <p:cNvSpPr txBox="1">
            <a:spLocks/>
          </p:cNvSpPr>
          <p:nvPr/>
        </p:nvSpPr>
        <p:spPr>
          <a:xfrm>
            <a:off x="663075" y="625371"/>
            <a:ext cx="9275049" cy="5607258"/>
          </a:xfrm>
          <a:prstGeom prst="rect">
            <a:avLst/>
          </a:prstGeom>
        </p:spPr>
        <p:txBody>
          <a:bodyPr vert="horz" lIns="0" tIns="0" rIns="0" bIns="0" spcCol="301752" rtlCol="0">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400" b="1" dirty="0">
                <a:solidFill>
                  <a:srgbClr val="333333"/>
                </a:solidFill>
                <a:latin typeface="Times New Roman" panose="02020603050405020304" pitchFamily="18" charset="0"/>
                <a:cs typeface="Times New Roman" panose="02020603050405020304" pitchFamily="18" charset="0"/>
              </a:rPr>
              <a:t>Buffering Types:</a:t>
            </a:r>
          </a:p>
          <a:p>
            <a:pPr marL="0" indent="0">
              <a:buFont typeface="Arial" panose="020B0604020202020204" pitchFamily="34" charset="0"/>
              <a:buNone/>
            </a:pPr>
            <a:r>
              <a:rPr lang="en-US" dirty="0">
                <a:solidFill>
                  <a:srgbClr val="333333"/>
                </a:solidFill>
                <a:latin typeface="Times New Roman" panose="02020603050405020304" pitchFamily="18" charset="0"/>
                <a:cs typeface="Times New Roman" panose="02020603050405020304" pitchFamily="18" charset="0"/>
              </a:rPr>
              <a:t>The buffering type defines which table records are loaded into the buffer of the application server when a table record is accessed. There are the following buffering types:</a:t>
            </a:r>
          </a:p>
          <a:p>
            <a:pPr marL="0" indent="0">
              <a:buFont typeface="Arial" panose="020B0604020202020204" pitchFamily="34" charset="0"/>
              <a:buNone/>
            </a:pPr>
            <a:endParaRPr lang="en-US"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Full buffering </a:t>
            </a:r>
            <a:r>
              <a:rPr lang="en-US" dirty="0">
                <a:solidFill>
                  <a:srgbClr val="333333"/>
                </a:solidFill>
                <a:latin typeface="Times New Roman" panose="02020603050405020304" pitchFamily="18" charset="0"/>
                <a:cs typeface="Times New Roman" panose="02020603050405020304" pitchFamily="18" charset="0"/>
              </a:rPr>
              <a:t>: All the records of the table are loaded into the buffer when one record of the table is accessed.</a:t>
            </a:r>
          </a:p>
          <a:p>
            <a:pPr>
              <a:buFont typeface="Wingdings" panose="05000000000000000000" pitchFamily="2" charset="2"/>
              <a:buChar char="Ø"/>
            </a:pPr>
            <a:endParaRPr lang="en-US"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Generic buffering </a:t>
            </a:r>
            <a:r>
              <a:rPr lang="en-US" dirty="0">
                <a:solidFill>
                  <a:srgbClr val="333333"/>
                </a:solidFill>
                <a:latin typeface="Times New Roman" panose="02020603050405020304" pitchFamily="18" charset="0"/>
                <a:cs typeface="Times New Roman" panose="02020603050405020304" pitchFamily="18" charset="0"/>
              </a:rPr>
              <a:t>: When a record of the table is accessed, all the records having this record in the generic key fields (part of the table key that is left-justified, identified by specifying several key fields) are loaded into the buffer.</a:t>
            </a:r>
          </a:p>
          <a:p>
            <a:pPr>
              <a:buFont typeface="Wingdings" panose="05000000000000000000" pitchFamily="2" charset="2"/>
              <a:buChar char="Ø"/>
            </a:pPr>
            <a:endParaRPr lang="en-US"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Single-record buffering </a:t>
            </a:r>
            <a:r>
              <a:rPr lang="en-US" dirty="0">
                <a:solidFill>
                  <a:srgbClr val="333333"/>
                </a:solidFill>
                <a:latin typeface="Times New Roman" panose="02020603050405020304" pitchFamily="18" charset="0"/>
                <a:cs typeface="Times New Roman" panose="02020603050405020304" pitchFamily="18" charset="0"/>
              </a:rPr>
              <a:t>: Only the records of a table that are really accessed are loaded into the buffer.</a:t>
            </a:r>
          </a:p>
          <a:p>
            <a:pPr marL="0" indent="0">
              <a:buFont typeface="Arial" panose="020B0604020202020204" pitchFamily="34" charset="0"/>
              <a:buNone/>
            </a:pPr>
            <a:endParaRPr 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27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110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A14EB5-98A1-427A-AD33-7F78AF09D69D}"/>
              </a:ext>
            </a:extLst>
          </p:cNvPr>
          <p:cNvSpPr>
            <a:spLocks noGrp="1"/>
          </p:cNvSpPr>
          <p:nvPr>
            <p:ph type="title"/>
          </p:nvPr>
        </p:nvSpPr>
        <p:spPr>
          <a:xfrm>
            <a:off x="365760" y="365760"/>
            <a:ext cx="11457432" cy="914400"/>
          </a:xfrm>
        </p:spPr>
        <p:txBody>
          <a:bodyPr anchor="t">
            <a:normAutofit/>
          </a:bodyPr>
          <a:lstStyle/>
          <a:p>
            <a:r>
              <a:rPr lang="en-IN" dirty="0"/>
              <a:t>Agenda</a:t>
            </a:r>
          </a:p>
        </p:txBody>
      </p:sp>
      <p:sp>
        <p:nvSpPr>
          <p:cNvPr id="7" name="Content Placeholder 6">
            <a:extLst>
              <a:ext uri="{FF2B5EF4-FFF2-40B4-BE49-F238E27FC236}">
                <a16:creationId xmlns:a16="http://schemas.microsoft.com/office/drawing/2014/main" id="{5F0046FF-CCD8-4F6F-BBDE-0FE4CEB541FB}"/>
              </a:ext>
            </a:extLst>
          </p:cNvPr>
          <p:cNvSpPr>
            <a:spLocks noGrp="1"/>
          </p:cNvSpPr>
          <p:nvPr>
            <p:ph sz="half" idx="1"/>
          </p:nvPr>
        </p:nvSpPr>
        <p:spPr>
          <a:xfrm>
            <a:off x="365760" y="1828800"/>
            <a:ext cx="3611880" cy="4251960"/>
          </a:xfrm>
        </p:spPr>
        <p:txBody>
          <a:bodyPr vert="horz" lIns="0" tIns="0" rIns="0" bIns="0" spcCol="301752" rtlCol="0" anchor="t">
            <a:noAutofit/>
          </a:bodyPr>
          <a:lstStyle/>
          <a:p>
            <a:pPr marL="342900" indent="-342900">
              <a:lnSpc>
                <a:spcPct val="110000"/>
              </a:lnSpc>
              <a:spcBef>
                <a:spcPts val="300"/>
              </a:spcBef>
              <a:spcAft>
                <a:spcPts val="300"/>
              </a:spcAft>
              <a:buFont typeface="+mj-lt"/>
              <a:buAutoNum type="arabicPeriod"/>
            </a:pPr>
            <a:r>
              <a:rPr lang="en-US" dirty="0">
                <a:solidFill>
                  <a:srgbClr val="231F20"/>
                </a:solidFill>
                <a:latin typeface="Times New Roman" panose="02020603050405020304" pitchFamily="18" charset="0"/>
                <a:cs typeface="Times New Roman" panose="02020603050405020304" pitchFamily="18" charset="0"/>
              </a:rPr>
              <a:t>Data Tables </a:t>
            </a:r>
          </a:p>
          <a:p>
            <a:pPr>
              <a:lnSpc>
                <a:spcPct val="110000"/>
              </a:lnSpc>
              <a:spcBef>
                <a:spcPts val="300"/>
              </a:spcBef>
              <a:spcAft>
                <a:spcPts val="30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0000"/>
              </a:lnSpc>
              <a:spcBef>
                <a:spcPts val="300"/>
              </a:spcBef>
              <a:spcAft>
                <a:spcPts val="3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 of Tables,</a:t>
            </a:r>
          </a:p>
          <a:p>
            <a:pPr>
              <a:lnSpc>
                <a:spcPct val="110000"/>
              </a:lnSpc>
              <a:spcBef>
                <a:spcPts val="300"/>
              </a:spcBef>
              <a:spcAft>
                <a:spcPts val="30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Components or Constraints to create table,</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spcBef>
                <a:spcPts val="300"/>
              </a:spcBef>
              <a:spcAft>
                <a:spcPts val="300"/>
              </a:spcAft>
              <a:buFont typeface="Wingdings" panose="05000000000000000000" pitchFamily="2" charset="2"/>
              <a:buChar char="Ø"/>
            </a:pPr>
            <a:r>
              <a:rPr lang="en-IN" dirty="0">
                <a:solidFill>
                  <a:srgbClr val="000000"/>
                </a:solidFill>
                <a:latin typeface="Times New Roman" panose="02020603050405020304" pitchFamily="18" charset="0"/>
                <a:cs typeface="Times New Roman" panose="02020603050405020304" pitchFamily="18" charset="0"/>
              </a:rPr>
              <a:t>How to create table? Demo.</a:t>
            </a:r>
          </a:p>
          <a:p>
            <a:pPr marL="0" indent="0">
              <a:lnSpc>
                <a:spcPct val="110000"/>
              </a:lnSpc>
              <a:spcBef>
                <a:spcPts val="300"/>
              </a:spcBef>
              <a:spcAft>
                <a:spcPts val="300"/>
              </a:spcAft>
              <a:buNone/>
            </a:pPr>
            <a:endParaRPr lang="en-US" sz="1600" dirty="0">
              <a:solidFill>
                <a:srgbClr val="231F20"/>
              </a:solidFill>
            </a:endParaRPr>
          </a:p>
          <a:p>
            <a:pPr marL="0" indent="0">
              <a:lnSpc>
                <a:spcPct val="110000"/>
              </a:lnSpc>
              <a:spcBef>
                <a:spcPts val="300"/>
              </a:spcBef>
              <a:spcAft>
                <a:spcPts val="300"/>
              </a:spcAft>
              <a:buNone/>
            </a:pPr>
            <a:endParaRPr lang="en-US" sz="1600" dirty="0"/>
          </a:p>
        </p:txBody>
      </p:sp>
      <p:sp>
        <p:nvSpPr>
          <p:cNvPr id="5" name="Slide Number Placeholder 3">
            <a:extLst>
              <a:ext uri="{FF2B5EF4-FFF2-40B4-BE49-F238E27FC236}">
                <a16:creationId xmlns:a16="http://schemas.microsoft.com/office/drawing/2014/main" id="{0FAE2D1B-134C-487D-B9E8-199DF8E19108}"/>
              </a:ext>
            </a:extLst>
          </p:cNvPr>
          <p:cNvSpPr>
            <a:spLocks noGrp="1"/>
          </p:cNvSpPr>
          <p:nvPr>
            <p:ph type="sldNum" sz="quarter" idx="12"/>
          </p:nvPr>
        </p:nvSpPr>
        <p:spPr>
          <a:xfrm>
            <a:off x="11503152" y="6402070"/>
            <a:ext cx="320040" cy="182880"/>
          </a:xfrm>
        </p:spPr>
        <p:txBody>
          <a:bodyPr/>
          <a:lstStyle/>
          <a:p>
            <a:fld id="{B58DE5F1-E0F9-4CCA-92B7-7A6FC4DFEE14}" type="slidenum">
              <a:rPr lang="en-US" smtClean="0"/>
              <a:t>2</a:t>
            </a:fld>
            <a:endParaRPr lang="en-US"/>
          </a:p>
        </p:txBody>
      </p:sp>
      <p:pic>
        <p:nvPicPr>
          <p:cNvPr id="8" name="Picture 7">
            <a:extLst>
              <a:ext uri="{FF2B5EF4-FFF2-40B4-BE49-F238E27FC236}">
                <a16:creationId xmlns:a16="http://schemas.microsoft.com/office/drawing/2014/main" id="{738FF5A6-CF42-A3B9-6FC1-BD23920E2C8A}"/>
              </a:ext>
            </a:extLst>
          </p:cNvPr>
          <p:cNvPicPr>
            <a:picLocks noChangeAspect="1"/>
          </p:cNvPicPr>
          <p:nvPr/>
        </p:nvPicPr>
        <p:blipFill>
          <a:blip r:embed="rId3"/>
          <a:stretch>
            <a:fillRect/>
          </a:stretch>
        </p:blipFill>
        <p:spPr>
          <a:xfrm>
            <a:off x="4180812" y="1828800"/>
            <a:ext cx="7534656" cy="4288317"/>
          </a:xfrm>
          <a:prstGeom prst="rect">
            <a:avLst/>
          </a:prstGeom>
        </p:spPr>
      </p:pic>
    </p:spTree>
    <p:extLst>
      <p:ext uri="{BB962C8B-B14F-4D97-AF65-F5344CB8AC3E}">
        <p14:creationId xmlns:p14="http://schemas.microsoft.com/office/powerpoint/2010/main" val="80048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6956DE-0601-4134-88CA-63248F881E09}"/>
              </a:ext>
            </a:extLst>
          </p:cNvPr>
          <p:cNvSpPr>
            <a:spLocks noGrp="1"/>
          </p:cNvSpPr>
          <p:nvPr>
            <p:ph type="title"/>
          </p:nvPr>
        </p:nvSpPr>
        <p:spPr/>
        <p:txBody>
          <a:bodyPr/>
          <a:lstStyle/>
          <a:p>
            <a:pPr algn="ctr"/>
            <a:r>
              <a:rPr lang="en-IN" sz="3400" dirty="0">
                <a:latin typeface="Times New Roman" panose="02020603050405020304" pitchFamily="18" charset="0"/>
                <a:cs typeface="Times New Roman" panose="02020603050405020304" pitchFamily="18" charset="0"/>
              </a:rPr>
              <a:t>Introduction</a:t>
            </a:r>
            <a:br>
              <a:rPr lang="en-IN" dirty="0"/>
            </a:br>
            <a:br>
              <a:rPr lang="en-IN" sz="2400" b="0" dirty="0"/>
            </a:br>
            <a:endParaRPr lang="en-IN" b="0" dirty="0"/>
          </a:p>
        </p:txBody>
      </p:sp>
      <p:sp>
        <p:nvSpPr>
          <p:cNvPr id="4" name="Slide Number Placeholder 3">
            <a:extLst>
              <a:ext uri="{FF2B5EF4-FFF2-40B4-BE49-F238E27FC236}">
                <a16:creationId xmlns:a16="http://schemas.microsoft.com/office/drawing/2014/main" id="{BA1C7FA3-AEB9-4DDB-8A61-FEE06CAEED3A}"/>
              </a:ext>
            </a:extLst>
          </p:cNvPr>
          <p:cNvSpPr>
            <a:spLocks noGrp="1"/>
          </p:cNvSpPr>
          <p:nvPr>
            <p:ph type="sldNum" sz="quarter" idx="12"/>
          </p:nvPr>
        </p:nvSpPr>
        <p:spPr/>
        <p:txBody>
          <a:bodyPr/>
          <a:lstStyle/>
          <a:p>
            <a:fld id="{B58DE5F1-E0F9-4CCA-92B7-7A6FC4DFEE14}" type="slidenum">
              <a:rPr lang="en-US" smtClean="0"/>
              <a:t>3</a:t>
            </a:fld>
            <a:endParaRPr lang="en-US"/>
          </a:p>
        </p:txBody>
      </p:sp>
      <p:sp>
        <p:nvSpPr>
          <p:cNvPr id="3" name="TextBox 2">
            <a:extLst>
              <a:ext uri="{FF2B5EF4-FFF2-40B4-BE49-F238E27FC236}">
                <a16:creationId xmlns:a16="http://schemas.microsoft.com/office/drawing/2014/main" id="{42455890-0E5C-B2AB-DD5F-341871B9D1A8}"/>
              </a:ext>
            </a:extLst>
          </p:cNvPr>
          <p:cNvSpPr txBox="1"/>
          <p:nvPr/>
        </p:nvSpPr>
        <p:spPr>
          <a:xfrm>
            <a:off x="261806" y="925752"/>
            <a:ext cx="6102626" cy="461665"/>
          </a:xfrm>
          <a:prstGeom prst="rect">
            <a:avLst/>
          </a:prstGeom>
          <a:noFill/>
        </p:spPr>
        <p:txBody>
          <a:bodyPr wrap="square">
            <a:spAutoFit/>
          </a:bodyPr>
          <a:lstStyle/>
          <a:p>
            <a:pPr algn="l" fontAlgn="base"/>
            <a:r>
              <a:rPr lang="en-US" sz="2400" b="0" i="0" dirty="0">
                <a:solidFill>
                  <a:srgbClr val="444444"/>
                </a:solidFill>
                <a:effectLst/>
                <a:latin typeface="Georgia" panose="02040502050405020303" pitchFamily="18" charset="0"/>
              </a:rPr>
              <a:t>What are Tables in ABAP?</a:t>
            </a:r>
          </a:p>
        </p:txBody>
      </p:sp>
      <p:sp>
        <p:nvSpPr>
          <p:cNvPr id="5" name="TextBox 4">
            <a:extLst>
              <a:ext uri="{FF2B5EF4-FFF2-40B4-BE49-F238E27FC236}">
                <a16:creationId xmlns:a16="http://schemas.microsoft.com/office/drawing/2014/main" id="{51499AE6-D5B6-1C8C-D162-00091D224C64}"/>
              </a:ext>
            </a:extLst>
          </p:cNvPr>
          <p:cNvSpPr txBox="1"/>
          <p:nvPr/>
        </p:nvSpPr>
        <p:spPr>
          <a:xfrm>
            <a:off x="261806" y="1393010"/>
            <a:ext cx="11241346" cy="4585871"/>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A table is a 2D structure that can be created independently of the database, comprising a grid of rows and columns</a:t>
            </a:r>
          </a:p>
          <a:p>
            <a:pPr algn="l" fontAlgn="base"/>
            <a:endParaRPr lang="en-US" b="0" i="0" dirty="0">
              <a:solidFill>
                <a:srgbClr val="444444"/>
              </a:solidFill>
              <a:effectLst/>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Rows of a table are called records and columns are called fields</a:t>
            </a:r>
          </a:p>
          <a:p>
            <a:pPr algn="l" fontAlgn="base"/>
            <a:endParaRPr lang="en-US" b="0" i="0" dirty="0">
              <a:solidFill>
                <a:srgbClr val="444444"/>
              </a:solidFill>
              <a:effectLst/>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Ø"/>
            </a:pPr>
            <a:r>
              <a:rPr lang="en-US" b="0" i="0" dirty="0">
                <a:solidFill>
                  <a:srgbClr val="444444"/>
                </a:solidFill>
                <a:effectLst/>
                <a:latin typeface="Times New Roman" panose="02020603050405020304" pitchFamily="18" charset="0"/>
                <a:cs typeface="Times New Roman" panose="02020603050405020304" pitchFamily="18" charset="0"/>
              </a:rPr>
              <a:t>Rows are individual entries, while columns contain data types &amp; domains</a:t>
            </a:r>
          </a:p>
          <a:p>
            <a:pPr>
              <a:spcAft>
                <a:spcPts val="600"/>
              </a:spcAft>
              <a:tabLst>
                <a:tab pos="5254625" algn="r"/>
              </a:tabLst>
            </a:pPr>
            <a:endParaRPr lang="en-US" b="1" dirty="0">
              <a:latin typeface="Times New Roman" panose="02020603050405020304" pitchFamily="18" charset="0"/>
              <a:cs typeface="Times New Roman" panose="02020603050405020304" pitchFamily="18" charset="0"/>
            </a:endParaRPr>
          </a:p>
          <a:p>
            <a:pPr>
              <a:spcAft>
                <a:spcPts val="600"/>
              </a:spcAft>
              <a:tabLst>
                <a:tab pos="5254625" algn="r"/>
              </a:tabLst>
            </a:pPr>
            <a:r>
              <a:rPr lang="en-US" b="0" i="0" dirty="0">
                <a:effectLst/>
                <a:latin typeface="Times New Roman" panose="02020603050405020304" pitchFamily="18" charset="0"/>
                <a:cs typeface="Times New Roman" panose="02020603050405020304" pitchFamily="18" charset="0"/>
              </a:rPr>
              <a:t>The definition of a database table consists of the following:</a:t>
            </a:r>
          </a:p>
          <a:p>
            <a:pPr>
              <a:spcAft>
                <a:spcPts val="600"/>
              </a:spcAft>
              <a:tabLst>
                <a:tab pos="5254625" algn="r"/>
              </a:tabLst>
            </a:pPr>
            <a:endParaRPr lang="en-US" b="0" i="0" dirty="0">
              <a:effectLst/>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tabLst>
                <a:tab pos="5254625" algn="r"/>
              </a:tabLst>
            </a:pPr>
            <a:r>
              <a:rPr lang="en-US" b="0" i="0" dirty="0">
                <a:effectLst/>
                <a:latin typeface="Times New Roman" panose="02020603050405020304" pitchFamily="18" charset="0"/>
                <a:cs typeface="Times New Roman" panose="02020603050405020304" pitchFamily="18" charset="0"/>
              </a:rPr>
              <a:t>A flat, non-nested structure in ABAP Dictionary with its technical and semantic attributes.</a:t>
            </a:r>
          </a:p>
          <a:p>
            <a:pPr>
              <a:spcAft>
                <a:spcPts val="600"/>
              </a:spcAft>
              <a:tabLst>
                <a:tab pos="5254625" algn="r"/>
              </a:tabLst>
            </a:pPr>
            <a:endParaRPr lang="en-US" b="0" i="0" dirty="0">
              <a:effectLst/>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tabLst>
                <a:tab pos="5254625" algn="r"/>
              </a:tabLst>
            </a:pPr>
            <a:r>
              <a:rPr lang="en-US" b="0" i="0" dirty="0">
                <a:effectLst/>
                <a:latin typeface="Times New Roman" panose="02020603050405020304" pitchFamily="18" charset="0"/>
                <a:cs typeface="Times New Roman" panose="02020603050405020304" pitchFamily="18" charset="0"/>
              </a:rPr>
              <a:t>Additional technical attributes of the database table.</a:t>
            </a:r>
          </a:p>
          <a:p>
            <a:pPr>
              <a:spcAft>
                <a:spcPts val="600"/>
              </a:spcAft>
              <a:tabLst>
                <a:tab pos="5254625" algn="r"/>
              </a:tabLst>
            </a:pPr>
            <a:endParaRPr lang="en-US" b="0" i="0" dirty="0">
              <a:effectLst/>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tabLst>
                <a:tab pos="5254625" algn="r"/>
              </a:tabLst>
            </a:pPr>
            <a:r>
              <a:rPr lang="en-US" b="0" i="0" dirty="0">
                <a:effectLst/>
                <a:latin typeface="Times New Roman" panose="02020603050405020304" pitchFamily="18" charset="0"/>
                <a:cs typeface="Times New Roman" panose="02020603050405020304" pitchFamily="18" charset="0"/>
              </a:rPr>
              <a:t>Additional semantic attributes of the database table.</a:t>
            </a:r>
          </a:p>
          <a:p>
            <a:pPr algn="l" fontAlgn="base"/>
            <a:endParaRPr lang="en-US" b="0" i="0" dirty="0">
              <a:solidFill>
                <a:srgbClr val="44444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07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56B44F3-E6C2-9CA1-045F-C51570560ACD}"/>
              </a:ext>
            </a:extLst>
          </p:cNvPr>
          <p:cNvSpPr>
            <a:spLocks noGrp="1"/>
          </p:cNvSpPr>
          <p:nvPr>
            <p:ph type="title"/>
          </p:nvPr>
        </p:nvSpPr>
        <p:spPr>
          <a:xfrm>
            <a:off x="365760" y="365760"/>
            <a:ext cx="11457432" cy="914400"/>
          </a:xfrm>
        </p:spPr>
        <p:txBody>
          <a:bodyPr/>
          <a:lstStyle/>
          <a:p>
            <a:r>
              <a:rPr lang="en-US" b="1" dirty="0">
                <a:latin typeface="Times New Roman" panose="02020603050405020304" pitchFamily="18" charset="0"/>
                <a:cs typeface="Times New Roman" panose="02020603050405020304" pitchFamily="18" charset="0"/>
              </a:rPr>
              <a:t>DATABASE TABLE AND TYPES</a:t>
            </a:r>
            <a:br>
              <a:rPr lang="en-US" b="1" dirty="0"/>
            </a:br>
            <a:endParaRPr lang="en-US" dirty="0"/>
          </a:p>
        </p:txBody>
      </p:sp>
      <p:sp>
        <p:nvSpPr>
          <p:cNvPr id="5" name="Slide Number Placeholder 4">
            <a:extLst>
              <a:ext uri="{FF2B5EF4-FFF2-40B4-BE49-F238E27FC236}">
                <a16:creationId xmlns:a16="http://schemas.microsoft.com/office/drawing/2014/main" id="{C4C0B0AC-9DE8-77BC-D486-95E2D651BCB6}"/>
              </a:ext>
            </a:extLst>
          </p:cNvPr>
          <p:cNvSpPr>
            <a:spLocks noGrp="1"/>
          </p:cNvSpPr>
          <p:nvPr>
            <p:ph type="sldNum" sz="quarter" idx="12"/>
          </p:nvPr>
        </p:nvSpPr>
        <p:spPr>
          <a:xfrm>
            <a:off x="11503152" y="6402070"/>
            <a:ext cx="320040" cy="182880"/>
          </a:xfrm>
        </p:spPr>
        <p:txBody>
          <a:bodyPr vert="horz" wrap="none" lIns="0" tIns="0" rIns="0" bIns="0" rtlCol="0" anchor="b" anchorCtr="0">
            <a:normAutofit/>
          </a:bodyPr>
          <a:lstStyle/>
          <a:p>
            <a:pPr>
              <a:spcAft>
                <a:spcPts val="600"/>
              </a:spcAft>
            </a:pPr>
            <a:fld id="{B58DE5F1-E0F9-4CCA-92B7-7A6FC4DFEE14}" type="slidenum">
              <a:rPr lang="en-US" smtClean="0"/>
              <a:pPr>
                <a:spcAft>
                  <a:spcPts val="600"/>
                </a:spcAft>
              </a:pPr>
              <a:t>4</a:t>
            </a:fld>
            <a:endParaRPr lang="en-US"/>
          </a:p>
        </p:txBody>
      </p:sp>
      <p:sp>
        <p:nvSpPr>
          <p:cNvPr id="10" name="TextBox 9">
            <a:extLst>
              <a:ext uri="{FF2B5EF4-FFF2-40B4-BE49-F238E27FC236}">
                <a16:creationId xmlns:a16="http://schemas.microsoft.com/office/drawing/2014/main" id="{90C3BCBC-2EC8-80EA-EAD8-9BE0B7DC4A03}"/>
              </a:ext>
            </a:extLst>
          </p:cNvPr>
          <p:cNvSpPr txBox="1"/>
          <p:nvPr/>
        </p:nvSpPr>
        <p:spPr>
          <a:xfrm>
            <a:off x="201203" y="822960"/>
            <a:ext cx="10956532" cy="2585323"/>
          </a:xfrm>
          <a:prstGeom prst="rect">
            <a:avLst/>
          </a:prstGeom>
          <a:noFill/>
        </p:spPr>
        <p:txBody>
          <a:bodyPr wrap="square">
            <a:spAutoFit/>
          </a:bodyPr>
          <a:lstStyle/>
          <a:p>
            <a:pPr algn="just"/>
            <a:r>
              <a:rPr lang="en-US" b="0" i="0" dirty="0">
                <a:solidFill>
                  <a:srgbClr val="610B4B"/>
                </a:solidFill>
                <a:effectLst/>
              </a:rPr>
              <a:t>1. Transparent Table</a:t>
            </a:r>
          </a:p>
          <a:p>
            <a:pPr marL="285750" indent="-285750" algn="just">
              <a:buFont typeface="Wingdings" panose="05000000000000000000" pitchFamily="2" charset="2"/>
              <a:buChar char="Ø"/>
            </a:pPr>
            <a:r>
              <a:rPr lang="en-US" b="0" i="0" dirty="0">
                <a:solidFill>
                  <a:srgbClr val="333333"/>
                </a:solidFill>
                <a:effectLst/>
              </a:rPr>
              <a:t>ABAP transparent table contains the application data that represents the </a:t>
            </a:r>
            <a:r>
              <a:rPr lang="en-US" b="1" i="0" dirty="0">
                <a:solidFill>
                  <a:srgbClr val="333333"/>
                </a:solidFill>
                <a:effectLst/>
              </a:rPr>
              <a:t>master data</a:t>
            </a:r>
            <a:r>
              <a:rPr lang="en-US" b="0" i="0" dirty="0">
                <a:solidFill>
                  <a:srgbClr val="333333"/>
                </a:solidFill>
                <a:effectLst/>
              </a:rPr>
              <a:t> or </a:t>
            </a:r>
            <a:r>
              <a:rPr lang="en-US" b="1" i="0" dirty="0">
                <a:solidFill>
                  <a:srgbClr val="333333"/>
                </a:solidFill>
                <a:effectLst/>
              </a:rPr>
              <a:t>transaction data</a:t>
            </a:r>
            <a:r>
              <a:rPr lang="en-US" b="0" i="0" dirty="0">
                <a:solidFill>
                  <a:srgbClr val="333333"/>
                </a:solidFill>
                <a:effectLst/>
              </a:rPr>
              <a:t> used by an application. </a:t>
            </a:r>
          </a:p>
          <a:p>
            <a:pPr algn="just"/>
            <a:endParaRPr lang="en-US" b="0" i="0" dirty="0">
              <a:solidFill>
                <a:srgbClr val="333333"/>
              </a:solidFill>
              <a:effectLst/>
            </a:endParaRPr>
          </a:p>
          <a:p>
            <a:pPr marL="285750" indent="-285750" algn="just">
              <a:buFont typeface="Wingdings" panose="05000000000000000000" pitchFamily="2" charset="2"/>
              <a:buChar char="Ø"/>
            </a:pPr>
            <a:r>
              <a:rPr lang="en-US" b="0" i="0" dirty="0">
                <a:solidFill>
                  <a:srgbClr val="333333"/>
                </a:solidFill>
                <a:effectLst/>
              </a:rPr>
              <a:t>A </a:t>
            </a:r>
            <a:r>
              <a:rPr lang="en-US" b="1" i="0" dirty="0">
                <a:solidFill>
                  <a:srgbClr val="333333"/>
                </a:solidFill>
                <a:effectLst/>
              </a:rPr>
              <a:t>table of vendors</a:t>
            </a:r>
            <a:r>
              <a:rPr lang="en-US" b="0" i="0" dirty="0">
                <a:solidFill>
                  <a:srgbClr val="333333"/>
                </a:solidFill>
                <a:effectLst/>
              </a:rPr>
              <a:t> or </a:t>
            </a:r>
            <a:r>
              <a:rPr lang="en-US" b="1" i="0" dirty="0">
                <a:solidFill>
                  <a:srgbClr val="333333"/>
                </a:solidFill>
                <a:effectLst/>
              </a:rPr>
              <a:t>table of customers</a:t>
            </a:r>
            <a:r>
              <a:rPr lang="en-US" b="0" i="0" dirty="0">
                <a:solidFill>
                  <a:srgbClr val="333333"/>
                </a:solidFill>
                <a:effectLst/>
              </a:rPr>
              <a:t> is an example of the master data. In transparent tables, the database table has the same name and the same number of fields with field names as the data dictionary table.</a:t>
            </a:r>
          </a:p>
          <a:p>
            <a:pPr algn="just"/>
            <a:endParaRPr lang="en-US" b="0" i="0" dirty="0">
              <a:solidFill>
                <a:srgbClr val="333333"/>
              </a:solidFill>
              <a:effectLst/>
            </a:endParaRPr>
          </a:p>
          <a:p>
            <a:pPr marL="285750" indent="-285750" algn="just">
              <a:buFont typeface="Wingdings" panose="05000000000000000000" pitchFamily="2" charset="2"/>
              <a:buChar char="Ø"/>
            </a:pPr>
            <a:r>
              <a:rPr lang="en-US" b="0" i="0" dirty="0">
                <a:solidFill>
                  <a:srgbClr val="333333"/>
                </a:solidFill>
                <a:effectLst/>
              </a:rPr>
              <a:t>The transparent table shows the </a:t>
            </a:r>
            <a:r>
              <a:rPr lang="en-US" b="1" i="0" dirty="0">
                <a:solidFill>
                  <a:srgbClr val="333333"/>
                </a:solidFill>
                <a:effectLst/>
              </a:rPr>
              <a:t>one-to-one relationship</a:t>
            </a:r>
            <a:r>
              <a:rPr lang="en-US" b="0" i="0" dirty="0">
                <a:solidFill>
                  <a:srgbClr val="333333"/>
                </a:solidFill>
                <a:effectLst/>
              </a:rPr>
              <a:t> with the table definition in the SAP database. </a:t>
            </a:r>
          </a:p>
        </p:txBody>
      </p:sp>
      <p:sp>
        <p:nvSpPr>
          <p:cNvPr id="11" name="TextBox 10">
            <a:extLst>
              <a:ext uri="{FF2B5EF4-FFF2-40B4-BE49-F238E27FC236}">
                <a16:creationId xmlns:a16="http://schemas.microsoft.com/office/drawing/2014/main" id="{B5E1FBC6-4221-ED71-2E64-F99AC9D57093}"/>
              </a:ext>
            </a:extLst>
          </p:cNvPr>
          <p:cNvSpPr txBox="1"/>
          <p:nvPr/>
        </p:nvSpPr>
        <p:spPr>
          <a:xfrm>
            <a:off x="201203" y="3665877"/>
            <a:ext cx="10956532" cy="2308324"/>
          </a:xfrm>
          <a:prstGeom prst="rect">
            <a:avLst/>
          </a:prstGeom>
          <a:noFill/>
        </p:spPr>
        <p:txBody>
          <a:bodyPr wrap="square">
            <a:spAutoFit/>
          </a:bodyPr>
          <a:lstStyle/>
          <a:p>
            <a:pPr algn="just"/>
            <a:r>
              <a:rPr lang="en-US" b="0" i="0" dirty="0">
                <a:solidFill>
                  <a:srgbClr val="610B4B"/>
                </a:solidFill>
                <a:effectLst/>
              </a:rPr>
              <a:t>2. Pooled Tables</a:t>
            </a:r>
          </a:p>
          <a:p>
            <a:pPr marL="285750" indent="-285750" algn="just">
              <a:buFont typeface="Wingdings" panose="05000000000000000000" pitchFamily="2" charset="2"/>
              <a:buChar char="Ø"/>
            </a:pPr>
            <a:r>
              <a:rPr lang="en-US" b="0" i="0" dirty="0">
                <a:solidFill>
                  <a:srgbClr val="333333"/>
                </a:solidFill>
                <a:effectLst/>
              </a:rPr>
              <a:t>The pooled table in ABAP shows the </a:t>
            </a:r>
            <a:r>
              <a:rPr lang="en-US" b="1" i="0" dirty="0">
                <a:solidFill>
                  <a:srgbClr val="333333"/>
                </a:solidFill>
                <a:effectLst/>
              </a:rPr>
              <a:t>many-to-one</a:t>
            </a:r>
            <a:r>
              <a:rPr lang="en-US" b="0" i="0" dirty="0">
                <a:solidFill>
                  <a:srgbClr val="333333"/>
                </a:solidFill>
                <a:effectLst/>
              </a:rPr>
              <a:t> relationship with the table definition in the database, which means for a single table defined in the SAP database, there are various tables in the ABAP dictionary.</a:t>
            </a:r>
          </a:p>
          <a:p>
            <a:pPr marL="285750" indent="-285750" algn="just">
              <a:buFont typeface="Wingdings" panose="05000000000000000000" pitchFamily="2" charset="2"/>
              <a:buChar char="Ø"/>
            </a:pPr>
            <a:endParaRPr lang="en-US" b="0" i="0" dirty="0">
              <a:solidFill>
                <a:srgbClr val="333333"/>
              </a:solidFill>
              <a:effectLst/>
            </a:endParaRPr>
          </a:p>
          <a:p>
            <a:pPr marL="285750" indent="-285750" algn="just">
              <a:buFont typeface="Wingdings" panose="05000000000000000000" pitchFamily="2" charset="2"/>
              <a:buChar char="Ø"/>
            </a:pPr>
            <a:r>
              <a:rPr lang="en-US" b="0" i="0" dirty="0">
                <a:solidFill>
                  <a:srgbClr val="333333"/>
                </a:solidFill>
                <a:effectLst/>
              </a:rPr>
              <a:t>The names of the tables stored in the Dictionary and the database must be different.</a:t>
            </a:r>
          </a:p>
          <a:p>
            <a:pPr algn="just"/>
            <a:endParaRPr lang="en-US" b="0" i="0" dirty="0">
              <a:solidFill>
                <a:srgbClr val="333333"/>
              </a:solidFill>
              <a:effectLst/>
            </a:endParaRPr>
          </a:p>
          <a:p>
            <a:pPr marL="285750" indent="-285750" algn="just">
              <a:buFont typeface="Wingdings" panose="05000000000000000000" pitchFamily="2" charset="2"/>
              <a:buChar char="Ø"/>
            </a:pPr>
            <a:r>
              <a:rPr lang="en-US" b="0" i="0" dirty="0">
                <a:solidFill>
                  <a:srgbClr val="333333"/>
                </a:solidFill>
                <a:effectLst/>
              </a:rPr>
              <a:t>The SAP database stores all the Pooled tables in a single table, which is known as </a:t>
            </a:r>
            <a:r>
              <a:rPr lang="en-US" b="1" i="0" dirty="0">
                <a:solidFill>
                  <a:srgbClr val="333333"/>
                </a:solidFill>
                <a:effectLst/>
              </a:rPr>
              <a:t>a table pool.</a:t>
            </a:r>
            <a:endParaRPr lang="en-US" b="0" i="0" dirty="0">
              <a:solidFill>
                <a:srgbClr val="333333"/>
              </a:solidFill>
              <a:effectLst/>
            </a:endParaRPr>
          </a:p>
        </p:txBody>
      </p:sp>
    </p:spTree>
    <p:extLst>
      <p:ext uri="{BB962C8B-B14F-4D97-AF65-F5344CB8AC3E}">
        <p14:creationId xmlns:p14="http://schemas.microsoft.com/office/powerpoint/2010/main" val="346788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32D246-93E2-5F4D-4822-74C95A513F89}"/>
              </a:ext>
            </a:extLst>
          </p:cNvPr>
          <p:cNvSpPr>
            <a:spLocks noGrp="1"/>
          </p:cNvSpPr>
          <p:nvPr>
            <p:ph type="sldNum" sz="quarter" idx="12"/>
          </p:nvPr>
        </p:nvSpPr>
        <p:spPr/>
        <p:txBody>
          <a:bodyPr/>
          <a:lstStyle/>
          <a:p>
            <a:fld id="{B58DE5F1-E0F9-4CCA-92B7-7A6FC4DFEE14}" type="slidenum">
              <a:rPr lang="en-US" smtClean="0"/>
              <a:t>5</a:t>
            </a:fld>
            <a:endParaRPr lang="en-US"/>
          </a:p>
        </p:txBody>
      </p:sp>
      <p:sp>
        <p:nvSpPr>
          <p:cNvPr id="5" name="TextBox 4">
            <a:extLst>
              <a:ext uri="{FF2B5EF4-FFF2-40B4-BE49-F238E27FC236}">
                <a16:creationId xmlns:a16="http://schemas.microsoft.com/office/drawing/2014/main" id="{B80D2428-C53D-7EE1-8BA0-823FBF1B86F6}"/>
              </a:ext>
            </a:extLst>
          </p:cNvPr>
          <p:cNvSpPr txBox="1"/>
          <p:nvPr/>
        </p:nvSpPr>
        <p:spPr>
          <a:xfrm>
            <a:off x="190929" y="930596"/>
            <a:ext cx="11312223" cy="2031325"/>
          </a:xfrm>
          <a:prstGeom prst="rect">
            <a:avLst/>
          </a:prstGeom>
          <a:noFill/>
        </p:spPr>
        <p:txBody>
          <a:bodyPr wrap="square">
            <a:spAutoFit/>
          </a:bodyPr>
          <a:lstStyle/>
          <a:p>
            <a:pPr algn="just"/>
            <a:r>
              <a:rPr lang="en-US" b="0" i="0" dirty="0">
                <a:solidFill>
                  <a:srgbClr val="610B4B"/>
                </a:solidFill>
                <a:effectLst/>
              </a:rPr>
              <a:t>3. Cluster Tables:</a:t>
            </a:r>
          </a:p>
          <a:p>
            <a:pPr marL="285750" indent="-285750" algn="just">
              <a:buFont typeface="Wingdings" panose="05000000000000000000" pitchFamily="2" charset="2"/>
              <a:buChar char="Ø"/>
            </a:pPr>
            <a:r>
              <a:rPr lang="en-US" b="0" i="0" dirty="0">
                <a:solidFill>
                  <a:srgbClr val="333333"/>
                </a:solidFill>
                <a:effectLst/>
              </a:rPr>
              <a:t>Cluster tables are like the Pooled tables, as they also show the </a:t>
            </a:r>
            <a:r>
              <a:rPr lang="en-US" b="1" i="0" dirty="0">
                <a:solidFill>
                  <a:srgbClr val="333333"/>
                </a:solidFill>
                <a:effectLst/>
              </a:rPr>
              <a:t>many-to-one</a:t>
            </a:r>
            <a:r>
              <a:rPr lang="en-US" b="0" i="0" dirty="0">
                <a:solidFill>
                  <a:srgbClr val="333333"/>
                </a:solidFill>
                <a:effectLst/>
              </a:rPr>
              <a:t> relationship with the table definition in the SAP database. All the cluster tables are stored in a single table in the database, and that table is known as </a:t>
            </a:r>
            <a:r>
              <a:rPr lang="en-US" b="1" i="0" dirty="0">
                <a:solidFill>
                  <a:srgbClr val="333333"/>
                </a:solidFill>
                <a:effectLst/>
              </a:rPr>
              <a:t>a table cluster.</a:t>
            </a:r>
          </a:p>
          <a:p>
            <a:pPr marL="285750" indent="-285750" algn="just">
              <a:buFont typeface="Wingdings" panose="05000000000000000000" pitchFamily="2" charset="2"/>
              <a:buChar char="Ø"/>
            </a:pPr>
            <a:endParaRPr lang="en-US" b="0" i="0" dirty="0">
              <a:solidFill>
                <a:srgbClr val="333333"/>
              </a:solidFill>
              <a:effectLst/>
            </a:endParaRPr>
          </a:p>
          <a:p>
            <a:pPr marL="285750" indent="-285750" algn="just">
              <a:buFont typeface="Wingdings" panose="05000000000000000000" pitchFamily="2" charset="2"/>
              <a:buChar char="Ø"/>
            </a:pPr>
            <a:r>
              <a:rPr lang="en-US" b="0" i="0" dirty="0">
                <a:solidFill>
                  <a:srgbClr val="333333"/>
                </a:solidFill>
                <a:effectLst/>
              </a:rPr>
              <a:t>The tables in the data dictionary must have </a:t>
            </a:r>
            <a:r>
              <a:rPr lang="en-US" b="1" i="0" dirty="0">
                <a:solidFill>
                  <a:srgbClr val="333333"/>
                </a:solidFill>
                <a:effectLst/>
              </a:rPr>
              <a:t>at least one primary key field in common</a:t>
            </a:r>
            <a:r>
              <a:rPr lang="en-US" b="0" i="0" dirty="0">
                <a:solidFill>
                  <a:srgbClr val="333333"/>
                </a:solidFill>
                <a:effectLst/>
              </a:rPr>
              <a:t>, and the table is usually accessed simultaneously.</a:t>
            </a:r>
          </a:p>
        </p:txBody>
      </p:sp>
    </p:spTree>
    <p:extLst>
      <p:ext uri="{BB962C8B-B14F-4D97-AF65-F5344CB8AC3E}">
        <p14:creationId xmlns:p14="http://schemas.microsoft.com/office/powerpoint/2010/main" val="68149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DE312AD-B324-234D-24C6-B36D53A6C3C3}"/>
              </a:ext>
            </a:extLst>
          </p:cNvPr>
          <p:cNvSpPr>
            <a:spLocks noGrp="1"/>
          </p:cNvSpPr>
          <p:nvPr>
            <p:ph type="title"/>
          </p:nvPr>
        </p:nvSpPr>
        <p:spPr>
          <a:xfrm>
            <a:off x="365760" y="365760"/>
            <a:ext cx="11457432" cy="914400"/>
          </a:xfrm>
        </p:spPr>
        <p:txBody>
          <a:bodyPr/>
          <a:lstStyle/>
          <a:p>
            <a:r>
              <a:rPr lang="en-US" b="0" i="0" dirty="0">
                <a:solidFill>
                  <a:srgbClr val="610B38"/>
                </a:solidFill>
                <a:effectLst/>
                <a:latin typeface="erdana"/>
              </a:rPr>
              <a:t>Components of Table in ABAP DDIC</a:t>
            </a:r>
            <a:br>
              <a:rPr lang="en-US" b="0" i="0" dirty="0">
                <a:solidFill>
                  <a:srgbClr val="610B38"/>
                </a:solidFill>
                <a:effectLst/>
                <a:latin typeface="erdana"/>
              </a:rPr>
            </a:br>
            <a:endParaRPr lang="en-US" dirty="0"/>
          </a:p>
        </p:txBody>
      </p:sp>
      <p:pic>
        <p:nvPicPr>
          <p:cNvPr id="12" name="Picture 11" descr="Diagram of a table components&#10;&#10;Description automatically generated">
            <a:extLst>
              <a:ext uri="{FF2B5EF4-FFF2-40B4-BE49-F238E27FC236}">
                <a16:creationId xmlns:a16="http://schemas.microsoft.com/office/drawing/2014/main" id="{86CD2543-19C2-995A-D0A7-3822C933B4C1}"/>
              </a:ext>
            </a:extLst>
          </p:cNvPr>
          <p:cNvPicPr>
            <a:picLocks noChangeAspect="1"/>
          </p:cNvPicPr>
          <p:nvPr/>
        </p:nvPicPr>
        <p:blipFill>
          <a:blip r:embed="rId2"/>
          <a:stretch>
            <a:fillRect/>
          </a:stretch>
        </p:blipFill>
        <p:spPr>
          <a:xfrm>
            <a:off x="3342398" y="1828800"/>
            <a:ext cx="5504155" cy="4251960"/>
          </a:xfrm>
          <a:prstGeom prst="rect">
            <a:avLst/>
          </a:prstGeom>
          <a:noFill/>
        </p:spPr>
      </p:pic>
      <p:sp>
        <p:nvSpPr>
          <p:cNvPr id="5" name="Slide Number Placeholder 4">
            <a:extLst>
              <a:ext uri="{FF2B5EF4-FFF2-40B4-BE49-F238E27FC236}">
                <a16:creationId xmlns:a16="http://schemas.microsoft.com/office/drawing/2014/main" id="{D76899F9-2308-6A7A-2ADC-23A9D5FFCE31}"/>
              </a:ext>
            </a:extLst>
          </p:cNvPr>
          <p:cNvSpPr>
            <a:spLocks noGrp="1"/>
          </p:cNvSpPr>
          <p:nvPr>
            <p:ph type="sldNum" sz="quarter" idx="12"/>
          </p:nvPr>
        </p:nvSpPr>
        <p:spPr>
          <a:xfrm>
            <a:off x="11503152" y="6402070"/>
            <a:ext cx="320040" cy="182880"/>
          </a:xfrm>
        </p:spPr>
        <p:txBody>
          <a:bodyPr wrap="none" anchor="b">
            <a:normAutofit/>
          </a:bodyPr>
          <a:lstStyle/>
          <a:p>
            <a:pPr>
              <a:spcAft>
                <a:spcPts val="600"/>
              </a:spcAft>
            </a:pPr>
            <a:fld id="{B58DE5F1-E0F9-4CCA-92B7-7A6FC4DFEE14}" type="slidenum">
              <a:rPr lang="en-US" smtClean="0"/>
              <a:pPr>
                <a:spcAft>
                  <a:spcPts val="600"/>
                </a:spcAft>
              </a:pPr>
              <a:t>6</a:t>
            </a:fld>
            <a:endParaRPr lang="en-US"/>
          </a:p>
        </p:txBody>
      </p:sp>
    </p:spTree>
    <p:extLst>
      <p:ext uri="{BB962C8B-B14F-4D97-AF65-F5344CB8AC3E}">
        <p14:creationId xmlns:p14="http://schemas.microsoft.com/office/powerpoint/2010/main" val="61819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1E6A2B-5145-6928-53B0-BDCBFE488E0C}"/>
              </a:ext>
            </a:extLst>
          </p:cNvPr>
          <p:cNvSpPr>
            <a:spLocks noGrp="1"/>
          </p:cNvSpPr>
          <p:nvPr>
            <p:ph type="sldNum" sz="quarter" idx="12"/>
          </p:nvPr>
        </p:nvSpPr>
        <p:spPr/>
        <p:txBody>
          <a:bodyPr/>
          <a:lstStyle/>
          <a:p>
            <a:fld id="{B58DE5F1-E0F9-4CCA-92B7-7A6FC4DFEE14}" type="slidenum">
              <a:rPr lang="en-US" smtClean="0"/>
              <a:t>7</a:t>
            </a:fld>
            <a:endParaRPr lang="en-US"/>
          </a:p>
        </p:txBody>
      </p:sp>
      <p:sp>
        <p:nvSpPr>
          <p:cNvPr id="11" name="TextBox 10">
            <a:extLst>
              <a:ext uri="{FF2B5EF4-FFF2-40B4-BE49-F238E27FC236}">
                <a16:creationId xmlns:a16="http://schemas.microsoft.com/office/drawing/2014/main" id="{1E8DF151-F893-3D05-5316-CC87E61E3D6A}"/>
              </a:ext>
            </a:extLst>
          </p:cNvPr>
          <p:cNvSpPr txBox="1"/>
          <p:nvPr/>
        </p:nvSpPr>
        <p:spPr>
          <a:xfrm>
            <a:off x="1894652" y="264568"/>
            <a:ext cx="6684269" cy="1077218"/>
          </a:xfrm>
          <a:prstGeom prst="rect">
            <a:avLst/>
          </a:prstGeom>
          <a:noFill/>
        </p:spPr>
        <p:txBody>
          <a:bodyPr wrap="square">
            <a:spAutoFit/>
          </a:bodyPr>
          <a:lstStyle/>
          <a:p>
            <a:pPr algn="ctr"/>
            <a:r>
              <a:rPr lang="en-US" sz="3200" b="0" i="0" dirty="0">
                <a:solidFill>
                  <a:srgbClr val="000000"/>
                </a:solidFill>
                <a:effectLst/>
                <a:latin typeface="Times New Roman" panose="02020603050405020304" pitchFamily="18" charset="0"/>
                <a:cs typeface="Times New Roman" panose="02020603050405020304" pitchFamily="18" charset="0"/>
              </a:rPr>
              <a:t>Getting started with ABAP TABLE: How to Create Table</a:t>
            </a:r>
          </a:p>
        </p:txBody>
      </p:sp>
      <p:sp>
        <p:nvSpPr>
          <p:cNvPr id="12" name="TextBox 11">
            <a:extLst>
              <a:ext uri="{FF2B5EF4-FFF2-40B4-BE49-F238E27FC236}">
                <a16:creationId xmlns:a16="http://schemas.microsoft.com/office/drawing/2014/main" id="{AF3FED09-7093-9D13-AC65-AEF09C226387}"/>
              </a:ext>
            </a:extLst>
          </p:cNvPr>
          <p:cNvSpPr txBox="1"/>
          <p:nvPr/>
        </p:nvSpPr>
        <p:spPr>
          <a:xfrm>
            <a:off x="957469" y="1564621"/>
            <a:ext cx="6102626" cy="369332"/>
          </a:xfrm>
          <a:prstGeom prst="rect">
            <a:avLst/>
          </a:prstGeom>
          <a:noFill/>
        </p:spPr>
        <p:txBody>
          <a:bodyPr wrap="square">
            <a:spAutoFit/>
          </a:bodyPr>
          <a:lstStyle/>
          <a:p>
            <a:pPr algn="l"/>
            <a:r>
              <a:rPr lang="en-US" b="1" i="0" dirty="0">
                <a:solidFill>
                  <a:srgbClr val="000000"/>
                </a:solidFill>
                <a:effectLst/>
                <a:latin typeface="BentonSansRegular"/>
              </a:rPr>
              <a:t>How to a Create Table</a:t>
            </a:r>
            <a:endParaRPr lang="en-US" b="0" i="0" dirty="0">
              <a:solidFill>
                <a:srgbClr val="000000"/>
              </a:solidFill>
              <a:effectLst/>
              <a:latin typeface="BentonSansRegular"/>
            </a:endParaRPr>
          </a:p>
        </p:txBody>
      </p:sp>
      <p:sp>
        <p:nvSpPr>
          <p:cNvPr id="13" name="TextBox 12">
            <a:extLst>
              <a:ext uri="{FF2B5EF4-FFF2-40B4-BE49-F238E27FC236}">
                <a16:creationId xmlns:a16="http://schemas.microsoft.com/office/drawing/2014/main" id="{CBDAA8CE-2100-DC46-B3A8-486183145745}"/>
              </a:ext>
            </a:extLst>
          </p:cNvPr>
          <p:cNvSpPr txBox="1"/>
          <p:nvPr/>
        </p:nvSpPr>
        <p:spPr>
          <a:xfrm>
            <a:off x="957469" y="2115691"/>
            <a:ext cx="6102626" cy="646331"/>
          </a:xfrm>
          <a:prstGeom prst="rect">
            <a:avLst/>
          </a:prstGeom>
          <a:noFill/>
        </p:spPr>
        <p:txBody>
          <a:bodyPr wrap="square">
            <a:spAutoFit/>
          </a:bodyPr>
          <a:lstStyle/>
          <a:p>
            <a:r>
              <a:rPr lang="en-US" b="1" i="0" dirty="0">
                <a:solidFill>
                  <a:srgbClr val="444444"/>
                </a:solidFill>
                <a:effectLst/>
                <a:latin typeface="BentonSansRegular"/>
              </a:rPr>
              <a:t>Step 1:</a:t>
            </a:r>
            <a:r>
              <a:rPr lang="en-US" b="0" i="0" dirty="0">
                <a:solidFill>
                  <a:srgbClr val="444444"/>
                </a:solidFill>
                <a:effectLst/>
                <a:latin typeface="BentonSansRegular"/>
              </a:rPr>
              <a:t> Enter transaction code SE11 from where we can create a table and press Enter.</a:t>
            </a:r>
            <a:endParaRPr lang="en-IN" dirty="0"/>
          </a:p>
        </p:txBody>
      </p:sp>
      <p:pic>
        <p:nvPicPr>
          <p:cNvPr id="14" name="Picture 13">
            <a:extLst>
              <a:ext uri="{FF2B5EF4-FFF2-40B4-BE49-F238E27FC236}">
                <a16:creationId xmlns:a16="http://schemas.microsoft.com/office/drawing/2014/main" id="{CC53729E-EE34-48AE-8ADC-B30C419794A9}"/>
              </a:ext>
            </a:extLst>
          </p:cNvPr>
          <p:cNvPicPr>
            <a:picLocks noChangeAspect="1"/>
          </p:cNvPicPr>
          <p:nvPr/>
        </p:nvPicPr>
        <p:blipFill>
          <a:blip r:embed="rId2"/>
          <a:stretch>
            <a:fillRect/>
          </a:stretch>
        </p:blipFill>
        <p:spPr>
          <a:xfrm>
            <a:off x="1227364" y="2838222"/>
            <a:ext cx="5832731" cy="3174113"/>
          </a:xfrm>
          <a:prstGeom prst="rect">
            <a:avLst/>
          </a:prstGeom>
        </p:spPr>
      </p:pic>
    </p:spTree>
    <p:extLst>
      <p:ext uri="{BB962C8B-B14F-4D97-AF65-F5344CB8AC3E}">
        <p14:creationId xmlns:p14="http://schemas.microsoft.com/office/powerpoint/2010/main" val="127457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592BB0-7ACE-BE1F-688F-DDE5CCF4381C}"/>
              </a:ext>
            </a:extLst>
          </p:cNvPr>
          <p:cNvSpPr>
            <a:spLocks noGrp="1"/>
          </p:cNvSpPr>
          <p:nvPr>
            <p:ph type="sldNum" sz="quarter" idx="12"/>
          </p:nvPr>
        </p:nvSpPr>
        <p:spPr/>
        <p:txBody>
          <a:bodyPr/>
          <a:lstStyle/>
          <a:p>
            <a:fld id="{B58DE5F1-E0F9-4CCA-92B7-7A6FC4DFEE14}" type="slidenum">
              <a:rPr lang="en-US" smtClean="0"/>
              <a:t>8</a:t>
            </a:fld>
            <a:endParaRPr lang="en-US"/>
          </a:p>
        </p:txBody>
      </p:sp>
      <p:sp>
        <p:nvSpPr>
          <p:cNvPr id="9" name="TextBox 8">
            <a:extLst>
              <a:ext uri="{FF2B5EF4-FFF2-40B4-BE49-F238E27FC236}">
                <a16:creationId xmlns:a16="http://schemas.microsoft.com/office/drawing/2014/main" id="{1DA09239-A2BD-447E-7FD5-23BD7019CD18}"/>
              </a:ext>
            </a:extLst>
          </p:cNvPr>
          <p:cNvSpPr txBox="1"/>
          <p:nvPr/>
        </p:nvSpPr>
        <p:spPr>
          <a:xfrm>
            <a:off x="679174" y="91522"/>
            <a:ext cx="6102626" cy="923330"/>
          </a:xfrm>
          <a:prstGeom prst="rect">
            <a:avLst/>
          </a:prstGeom>
          <a:noFill/>
        </p:spPr>
        <p:txBody>
          <a:bodyPr wrap="square">
            <a:spAutoFit/>
          </a:bodyPr>
          <a:lstStyle/>
          <a:p>
            <a:pPr algn="l"/>
            <a:r>
              <a:rPr lang="en-US" b="1" i="0" dirty="0">
                <a:solidFill>
                  <a:srgbClr val="444444"/>
                </a:solidFill>
                <a:effectLst/>
                <a:latin typeface="BentonSansRegular"/>
              </a:rPr>
              <a:t>Step 2:</a:t>
            </a:r>
            <a:r>
              <a:rPr lang="en-US" b="0" i="0" dirty="0">
                <a:solidFill>
                  <a:srgbClr val="444444"/>
                </a:solidFill>
                <a:effectLst/>
                <a:latin typeface="BentonSansRegular"/>
              </a:rPr>
              <a:t> You will get below window. Enter the table name which you want to create.</a:t>
            </a:r>
          </a:p>
          <a:p>
            <a:pPr algn="l"/>
            <a:r>
              <a:rPr lang="en-US" b="1" i="0" dirty="0">
                <a:solidFill>
                  <a:srgbClr val="444444"/>
                </a:solidFill>
                <a:effectLst/>
                <a:latin typeface="BentonSansRegular"/>
              </a:rPr>
              <a:t>Note:</a:t>
            </a:r>
            <a:r>
              <a:rPr lang="en-US" b="0" i="0" dirty="0">
                <a:solidFill>
                  <a:srgbClr val="444444"/>
                </a:solidFill>
                <a:effectLst/>
                <a:latin typeface="BentonSansRegular"/>
              </a:rPr>
              <a:t> Table name should start with Y or Z only.</a:t>
            </a:r>
          </a:p>
        </p:txBody>
      </p:sp>
      <p:pic>
        <p:nvPicPr>
          <p:cNvPr id="10" name="Picture 9">
            <a:extLst>
              <a:ext uri="{FF2B5EF4-FFF2-40B4-BE49-F238E27FC236}">
                <a16:creationId xmlns:a16="http://schemas.microsoft.com/office/drawing/2014/main" id="{A96216BE-4B37-986E-D677-010F09AA9FD4}"/>
              </a:ext>
            </a:extLst>
          </p:cNvPr>
          <p:cNvPicPr>
            <a:picLocks noChangeAspect="1"/>
          </p:cNvPicPr>
          <p:nvPr/>
        </p:nvPicPr>
        <p:blipFill>
          <a:blip r:embed="rId2"/>
          <a:stretch>
            <a:fillRect/>
          </a:stretch>
        </p:blipFill>
        <p:spPr>
          <a:xfrm>
            <a:off x="4884143" y="1029165"/>
            <a:ext cx="4544059" cy="1971078"/>
          </a:xfrm>
          <a:prstGeom prst="rect">
            <a:avLst/>
          </a:prstGeom>
        </p:spPr>
      </p:pic>
      <p:sp>
        <p:nvSpPr>
          <p:cNvPr id="11" name="TextBox 10">
            <a:extLst>
              <a:ext uri="{FF2B5EF4-FFF2-40B4-BE49-F238E27FC236}">
                <a16:creationId xmlns:a16="http://schemas.microsoft.com/office/drawing/2014/main" id="{BC7A4868-22FE-844A-2675-76D2D02E741C}"/>
              </a:ext>
            </a:extLst>
          </p:cNvPr>
          <p:cNvSpPr txBox="1"/>
          <p:nvPr/>
        </p:nvSpPr>
        <p:spPr>
          <a:xfrm>
            <a:off x="679174" y="3059668"/>
            <a:ext cx="6102626" cy="369332"/>
          </a:xfrm>
          <a:prstGeom prst="rect">
            <a:avLst/>
          </a:prstGeom>
          <a:noFill/>
        </p:spPr>
        <p:txBody>
          <a:bodyPr wrap="square">
            <a:spAutoFit/>
          </a:bodyPr>
          <a:lstStyle/>
          <a:p>
            <a:r>
              <a:rPr lang="en-US" b="1" i="0" dirty="0">
                <a:solidFill>
                  <a:srgbClr val="444444"/>
                </a:solidFill>
                <a:effectLst/>
                <a:latin typeface="BentonSansRegular"/>
              </a:rPr>
              <a:t>Step 3:</a:t>
            </a:r>
            <a:r>
              <a:rPr lang="en-US" b="0" i="0" dirty="0">
                <a:solidFill>
                  <a:srgbClr val="444444"/>
                </a:solidFill>
                <a:effectLst/>
                <a:latin typeface="BentonSansRegular"/>
              </a:rPr>
              <a:t> Click on Create button. You will get below window.</a:t>
            </a:r>
            <a:endParaRPr lang="en-IN" dirty="0"/>
          </a:p>
        </p:txBody>
      </p:sp>
      <p:pic>
        <p:nvPicPr>
          <p:cNvPr id="12" name="Picture 11">
            <a:extLst>
              <a:ext uri="{FF2B5EF4-FFF2-40B4-BE49-F238E27FC236}">
                <a16:creationId xmlns:a16="http://schemas.microsoft.com/office/drawing/2014/main" id="{DE6403E7-4B75-2B95-15FB-09D760D9C4E9}"/>
              </a:ext>
            </a:extLst>
          </p:cNvPr>
          <p:cNvPicPr>
            <a:picLocks noChangeAspect="1"/>
          </p:cNvPicPr>
          <p:nvPr/>
        </p:nvPicPr>
        <p:blipFill>
          <a:blip r:embed="rId3"/>
          <a:stretch>
            <a:fillRect/>
          </a:stretch>
        </p:blipFill>
        <p:spPr>
          <a:xfrm>
            <a:off x="4884143" y="3488425"/>
            <a:ext cx="4544059" cy="2158940"/>
          </a:xfrm>
          <a:prstGeom prst="rect">
            <a:avLst/>
          </a:prstGeom>
        </p:spPr>
      </p:pic>
      <p:sp>
        <p:nvSpPr>
          <p:cNvPr id="13" name="TextBox 12">
            <a:extLst>
              <a:ext uri="{FF2B5EF4-FFF2-40B4-BE49-F238E27FC236}">
                <a16:creationId xmlns:a16="http://schemas.microsoft.com/office/drawing/2014/main" id="{F91F16B7-B512-FEC7-4AB9-063D19BAE3E2}"/>
              </a:ext>
            </a:extLst>
          </p:cNvPr>
          <p:cNvSpPr txBox="1"/>
          <p:nvPr/>
        </p:nvSpPr>
        <p:spPr>
          <a:xfrm>
            <a:off x="679174" y="5843148"/>
            <a:ext cx="6102626" cy="923330"/>
          </a:xfrm>
          <a:prstGeom prst="rect">
            <a:avLst/>
          </a:prstGeom>
          <a:noFill/>
        </p:spPr>
        <p:txBody>
          <a:bodyPr wrap="square">
            <a:spAutoFit/>
          </a:bodyPr>
          <a:lstStyle/>
          <a:p>
            <a:r>
              <a:rPr lang="en-US" b="1" i="0" dirty="0">
                <a:solidFill>
                  <a:srgbClr val="444444"/>
                </a:solidFill>
                <a:effectLst/>
                <a:latin typeface="BentonSansRegular"/>
              </a:rPr>
              <a:t>Step 4:</a:t>
            </a:r>
            <a:r>
              <a:rPr lang="en-US" b="0" i="0" dirty="0">
                <a:solidFill>
                  <a:srgbClr val="444444"/>
                </a:solidFill>
                <a:effectLst/>
                <a:latin typeface="BentonSansRegular"/>
              </a:rPr>
              <a:t> Enter Short Description. Enter Delivery Class as A. Select Display/Maintenance Allowed from the dropdown Data Browser/Table View Editing.</a:t>
            </a:r>
            <a:endParaRPr lang="en-IN" dirty="0"/>
          </a:p>
        </p:txBody>
      </p:sp>
    </p:spTree>
    <p:extLst>
      <p:ext uri="{BB962C8B-B14F-4D97-AF65-F5344CB8AC3E}">
        <p14:creationId xmlns:p14="http://schemas.microsoft.com/office/powerpoint/2010/main" val="14028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39F3E74-DFA6-512F-2C1F-6EE97F8A8BFA}"/>
              </a:ext>
            </a:extLst>
          </p:cNvPr>
          <p:cNvSpPr>
            <a:spLocks noGrp="1"/>
          </p:cNvSpPr>
          <p:nvPr>
            <p:ph type="sldNum" sz="quarter" idx="12"/>
          </p:nvPr>
        </p:nvSpPr>
        <p:spPr/>
        <p:txBody>
          <a:bodyPr/>
          <a:lstStyle/>
          <a:p>
            <a:fld id="{B58DE5F1-E0F9-4CCA-92B7-7A6FC4DFEE14}" type="slidenum">
              <a:rPr lang="en-US" smtClean="0"/>
              <a:t>9</a:t>
            </a:fld>
            <a:endParaRPr lang="en-US"/>
          </a:p>
        </p:txBody>
      </p:sp>
      <p:sp>
        <p:nvSpPr>
          <p:cNvPr id="9" name="TextBox 8">
            <a:extLst>
              <a:ext uri="{FF2B5EF4-FFF2-40B4-BE49-F238E27FC236}">
                <a16:creationId xmlns:a16="http://schemas.microsoft.com/office/drawing/2014/main" id="{55F687DD-1DB3-6189-1179-1BF9C37F3F64}"/>
              </a:ext>
            </a:extLst>
          </p:cNvPr>
          <p:cNvSpPr txBox="1"/>
          <p:nvPr/>
        </p:nvSpPr>
        <p:spPr>
          <a:xfrm>
            <a:off x="270999" y="179108"/>
            <a:ext cx="10897009" cy="6109365"/>
          </a:xfrm>
          <a:prstGeom prst="rect">
            <a:avLst/>
          </a:prstGeom>
          <a:noFill/>
        </p:spPr>
        <p:txBody>
          <a:bodyPr wrap="square">
            <a:spAutoFit/>
          </a:bodyPr>
          <a:lstStyle/>
          <a:p>
            <a:pPr algn="l"/>
            <a:r>
              <a:rPr lang="en-US" sz="1700" b="1" i="0" dirty="0">
                <a:solidFill>
                  <a:srgbClr val="000000"/>
                </a:solidFill>
                <a:effectLst/>
                <a:latin typeface="Times New Roman" panose="02020603050405020304" pitchFamily="18" charset="0"/>
                <a:cs typeface="Times New Roman" panose="02020603050405020304" pitchFamily="18" charset="0"/>
              </a:rPr>
              <a:t>What is Delivery Class?</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Delivery class is how database table is going to be transported during installation, upgrade, and copies within landscapes, clients and customer systems.</a:t>
            </a:r>
          </a:p>
          <a:p>
            <a:pPr algn="l"/>
            <a:r>
              <a:rPr lang="en-US" sz="1700" b="1" i="0" dirty="0">
                <a:solidFill>
                  <a:srgbClr val="000000"/>
                </a:solidFill>
                <a:effectLst/>
                <a:latin typeface="Times New Roman" panose="02020603050405020304" pitchFamily="18" charset="0"/>
                <a:cs typeface="Times New Roman" panose="02020603050405020304" pitchFamily="18" charset="0"/>
              </a:rPr>
              <a:t>Types of Delivery Class</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There is a total of 7 Delivery Classes in SAP ABAP.</a:t>
            </a:r>
          </a:p>
          <a:p>
            <a:pPr algn="l">
              <a:buFont typeface="+mj-lt"/>
              <a:buAutoNum type="arabicPeriod"/>
            </a:pPr>
            <a:r>
              <a:rPr lang="en-US" sz="1700" b="1" i="0" dirty="0">
                <a:solidFill>
                  <a:srgbClr val="3C3C3C"/>
                </a:solidFill>
                <a:effectLst/>
                <a:latin typeface="Times New Roman" panose="02020603050405020304" pitchFamily="18" charset="0"/>
                <a:cs typeface="Times New Roman" panose="02020603050405020304" pitchFamily="18" charset="0"/>
              </a:rPr>
              <a:t>A</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If we select this delivery class type that we are creating application table which contain master data or transaction data. Application Tables are transported to the customer as empty.</a:t>
            </a:r>
          </a:p>
          <a:p>
            <a:pPr algn="l"/>
            <a:r>
              <a:rPr lang="en-US" sz="1700" b="0" i="0" dirty="0">
                <a:solidFill>
                  <a:srgbClr val="444444"/>
                </a:solidFill>
                <a:effectLst/>
                <a:latin typeface="Times New Roman" panose="02020603050405020304" pitchFamily="18" charset="0"/>
                <a:cs typeface="Times New Roman" panose="02020603050405020304" pitchFamily="18" charset="0"/>
              </a:rPr>
              <a:t>Master data means the data which rarely gets changed. For example, Customer data, Address data.</a:t>
            </a:r>
          </a:p>
          <a:p>
            <a:pPr algn="l"/>
            <a:r>
              <a:rPr lang="en-US" sz="1700" b="0" i="0" dirty="0">
                <a:solidFill>
                  <a:srgbClr val="444444"/>
                </a:solidFill>
                <a:effectLst/>
                <a:latin typeface="Times New Roman" panose="02020603050405020304" pitchFamily="18" charset="0"/>
                <a:cs typeface="Times New Roman" panose="02020603050405020304" pitchFamily="18" charset="0"/>
              </a:rPr>
              <a:t>Transaction Data means the data which change frequently. For example, Sales Data.</a:t>
            </a:r>
          </a:p>
          <a:p>
            <a:pPr algn="l">
              <a:buFont typeface="+mj-lt"/>
              <a:buAutoNum type="arabicPeriod" startAt="2"/>
            </a:pPr>
            <a:r>
              <a:rPr lang="en-US" sz="1700" b="1" i="0" dirty="0">
                <a:solidFill>
                  <a:srgbClr val="3C3C3C"/>
                </a:solidFill>
                <a:effectLst/>
                <a:latin typeface="Times New Roman" panose="02020603050405020304" pitchFamily="18" charset="0"/>
                <a:cs typeface="Times New Roman" panose="02020603050405020304" pitchFamily="18" charset="0"/>
              </a:rPr>
              <a:t>C</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These are client specific customer table used for customize application. Here data is only entered by the customer.</a:t>
            </a:r>
          </a:p>
          <a:p>
            <a:pPr algn="l">
              <a:buFont typeface="+mj-lt"/>
              <a:buAutoNum type="arabicPeriod" startAt="3"/>
            </a:pPr>
            <a:r>
              <a:rPr lang="en-US" sz="1700" b="1" i="0" dirty="0">
                <a:solidFill>
                  <a:srgbClr val="3C3C3C"/>
                </a:solidFill>
                <a:effectLst/>
                <a:latin typeface="Times New Roman" panose="02020603050405020304" pitchFamily="18" charset="0"/>
                <a:cs typeface="Times New Roman" panose="02020603050405020304" pitchFamily="18" charset="0"/>
              </a:rPr>
              <a:t>L</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These tables used to store temporary data. Tables are delivered to customer as empty.</a:t>
            </a:r>
          </a:p>
          <a:p>
            <a:pPr algn="l">
              <a:buFont typeface="+mj-lt"/>
              <a:buAutoNum type="arabicPeriod" startAt="4"/>
            </a:pPr>
            <a:r>
              <a:rPr lang="en-US" sz="1700" b="1" i="0" dirty="0">
                <a:solidFill>
                  <a:srgbClr val="3C3C3C"/>
                </a:solidFill>
                <a:effectLst/>
                <a:latin typeface="Times New Roman" panose="02020603050405020304" pitchFamily="18" charset="0"/>
                <a:cs typeface="Times New Roman" panose="02020603050405020304" pitchFamily="18" charset="0"/>
              </a:rPr>
              <a:t>G</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Customer table where SAP can add data but can not modify or delete it.</a:t>
            </a:r>
          </a:p>
          <a:p>
            <a:pPr algn="l">
              <a:buFont typeface="+mj-lt"/>
              <a:buAutoNum type="arabicPeriod" startAt="5"/>
            </a:pPr>
            <a:r>
              <a:rPr lang="en-US" sz="1700" b="1" i="0" dirty="0">
                <a:solidFill>
                  <a:srgbClr val="3C3C3C"/>
                </a:solidFill>
                <a:effectLst/>
                <a:latin typeface="Times New Roman" panose="02020603050405020304" pitchFamily="18" charset="0"/>
                <a:cs typeface="Times New Roman" panose="02020603050405020304" pitchFamily="18" charset="0"/>
              </a:rPr>
              <a:t>E</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System table in which customers can make entries. System tables are delivered with some data.</a:t>
            </a:r>
          </a:p>
          <a:p>
            <a:pPr algn="l">
              <a:buFont typeface="+mj-lt"/>
              <a:buAutoNum type="arabicPeriod" startAt="6"/>
            </a:pPr>
            <a:r>
              <a:rPr lang="en-US" sz="1700" b="1" i="0" dirty="0">
                <a:solidFill>
                  <a:srgbClr val="3C3C3C"/>
                </a:solidFill>
                <a:effectLst/>
                <a:latin typeface="Times New Roman" panose="02020603050405020304" pitchFamily="18" charset="0"/>
                <a:cs typeface="Times New Roman" panose="02020603050405020304" pitchFamily="18" charset="0"/>
              </a:rPr>
              <a:t>S</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These tables are System table delivered by SAP with predefined data as part of system.</a:t>
            </a:r>
          </a:p>
          <a:p>
            <a:pPr algn="l">
              <a:buFont typeface="+mj-lt"/>
              <a:buAutoNum type="arabicPeriod" startAt="7"/>
            </a:pPr>
            <a:r>
              <a:rPr lang="en-US" sz="1700" b="1" i="0" dirty="0">
                <a:solidFill>
                  <a:srgbClr val="3C3C3C"/>
                </a:solidFill>
                <a:effectLst/>
                <a:latin typeface="Times New Roman" panose="02020603050405020304" pitchFamily="18" charset="0"/>
                <a:cs typeface="Times New Roman" panose="02020603050405020304" pitchFamily="18" charset="0"/>
              </a:rPr>
              <a:t>W</a:t>
            </a:r>
            <a:endParaRPr lang="en-US" sz="1700" b="0" i="0" dirty="0">
              <a:solidFill>
                <a:srgbClr val="3C3C3C"/>
              </a:solidFill>
              <a:effectLst/>
              <a:latin typeface="Times New Roman" panose="02020603050405020304" pitchFamily="18" charset="0"/>
              <a:cs typeface="Times New Roman" panose="02020603050405020304" pitchFamily="18" charset="0"/>
            </a:endParaRPr>
          </a:p>
          <a:p>
            <a:pPr algn="l"/>
            <a:r>
              <a:rPr lang="en-US" sz="1700" b="0" i="0" dirty="0">
                <a:solidFill>
                  <a:srgbClr val="444444"/>
                </a:solidFill>
                <a:effectLst/>
                <a:latin typeface="Times New Roman" panose="02020603050405020304" pitchFamily="18" charset="0"/>
                <a:cs typeface="Times New Roman" panose="02020603050405020304" pitchFamily="18" charset="0"/>
              </a:rPr>
              <a:t>System table for system administration data. A system table in the delivery class W usually delivered with predefined data by SAP.</a:t>
            </a:r>
          </a:p>
        </p:txBody>
      </p:sp>
    </p:spTree>
    <p:extLst>
      <p:ext uri="{BB962C8B-B14F-4D97-AF65-F5344CB8AC3E}">
        <p14:creationId xmlns:p14="http://schemas.microsoft.com/office/powerpoint/2010/main" val="310064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minimal" id="{35878BD2-7105-45BC-A255-8BEF0039920E}" vid="{4D77ADDD-F3E0-4E0A-B81A-1D1BF3129669}"/>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F784324F7A05428D1ABC3674A4B5E8" ma:contentTypeVersion="4" ma:contentTypeDescription="Create a new document." ma:contentTypeScope="" ma:versionID="01ccd5fe6fc0a099cda094d7e75da1c7">
  <xsd:schema xmlns:xsd="http://www.w3.org/2001/XMLSchema" xmlns:xs="http://www.w3.org/2001/XMLSchema" xmlns:p="http://schemas.microsoft.com/office/2006/metadata/properties" xmlns:ns2="f67e64cf-07ac-476d-afec-15222ce898a9" xmlns:ns3="c13e8cb4-dfd4-481e-8fda-6079be6ed30d" targetNamespace="http://schemas.microsoft.com/office/2006/metadata/properties" ma:root="true" ma:fieldsID="15274e7ecaeb0593e2b0cdcea212919e" ns2:_="" ns3:_="">
    <xsd:import namespace="f67e64cf-07ac-476d-afec-15222ce898a9"/>
    <xsd:import namespace="c13e8cb4-dfd4-481e-8fda-6079be6ed3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7e64cf-07ac-476d-afec-15222ce898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3e8cb4-dfd4-481e-8fda-6079be6ed3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D5BA2E-FE70-403C-9C1E-CCB0241261F3}">
  <ds:schemaRefs>
    <ds:schemaRef ds:uri="http://schemas.microsoft.com/sharepoint/v3/contenttype/forms"/>
  </ds:schemaRefs>
</ds:datastoreItem>
</file>

<file path=customXml/itemProps2.xml><?xml version="1.0" encoding="utf-8"?>
<ds:datastoreItem xmlns:ds="http://schemas.openxmlformats.org/officeDocument/2006/customXml" ds:itemID="{596EDA50-93B7-447A-A3F2-EDE446F7D892}">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38DE2D29-412D-430E-ACBA-0EA23A20E2FE}">
  <ds:schemaRefs>
    <ds:schemaRef ds:uri="http://schemas.microsoft.com/office/2006/metadata/contentType"/>
    <ds:schemaRef ds:uri="http://schemas.microsoft.com/office/2006/metadata/properties/metaAttributes"/>
    <ds:schemaRef ds:uri="http://www.w3.org/2000/xmlns/"/>
    <ds:schemaRef ds:uri="http://www.w3.org/2001/XMLSchema"/>
    <ds:schemaRef ds:uri="f67e64cf-07ac-476d-afec-15222ce898a9"/>
    <ds:schemaRef ds:uri="c13e8cb4-dfd4-481e-8fda-6079be6ed30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667</TotalTime>
  <Words>1982</Words>
  <Application>Microsoft Office PowerPoint</Application>
  <PresentationFormat>Widescreen</PresentationFormat>
  <Paragraphs>155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72</vt:lpstr>
      <vt:lpstr>Arial</vt:lpstr>
      <vt:lpstr>BentonSansRegular</vt:lpstr>
      <vt:lpstr>erdana</vt:lpstr>
      <vt:lpstr>Georgia</vt:lpstr>
      <vt:lpstr>Times New Roman</vt:lpstr>
      <vt:lpstr>Wingdings</vt:lpstr>
      <vt:lpstr>UST</vt:lpstr>
      <vt:lpstr> ABAP DATABASE  TABLES </vt:lpstr>
      <vt:lpstr>Agenda</vt:lpstr>
      <vt:lpstr>Introduction  </vt:lpstr>
      <vt:lpstr>DATABASE TABLE AND TYPES </vt:lpstr>
      <vt:lpstr>PowerPoint Presentation</vt:lpstr>
      <vt:lpstr>Components of Table in ABAP DDIC </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UST Global</dc:title>
  <dc:subject/>
  <dc:creator>Vinay Kumar Vijayakumar (UST, IND)</dc:creator>
  <cp:keywords>Corporate Presentation Template</cp:keywords>
  <dc:description/>
  <cp:lastModifiedBy>Vijaykumar Hiremath(UST,IN)</cp:lastModifiedBy>
  <cp:revision>687</cp:revision>
  <cp:lastPrinted>2019-10-06T00:46:52Z</cp:lastPrinted>
  <dcterms:created xsi:type="dcterms:W3CDTF">2020-10-06T10:48:43Z</dcterms:created>
  <dcterms:modified xsi:type="dcterms:W3CDTF">2023-08-03T09:16:27Z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0x0101008BF784324F7A05428D1ABC3674A4B5E8</vt:lpwstr>
  </property>
</Properties>
</file>