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45" roundtripDataSignature="AMtx7miIesKgz6Bg1KQVfs3FbfJJLj8h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D567B0B-D22A-466C-B85C-C108111E97EF}">
  <a:tblStyle styleId="{CD567B0B-D22A-466C-B85C-C108111E97EF}" styleName="Table_0">
    <a:wholeTbl>
      <a:tcTxStyle b="off" i="off">
        <a:font>
          <a:latin typeface="Verdana"/>
          <a:ea typeface="Verdana"/>
          <a:cs typeface="Verdana"/>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chemeClr val="dk1"/>
              </a:solidFill>
              <a:prstDash val="solid"/>
              <a:round/>
              <a:headEnd len="sm" w="sm" type="none"/>
              <a:tailEnd len="sm" w="sm" type="none"/>
            </a:ln>
          </a:top>
          <a:bottom>
            <a:ln cap="flat" cmpd="sng" w="254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b="off" i="off"/>
      <a:tcStyle>
        <a:fill>
          <a:solidFill>
            <a:srgbClr val="E6E6E6"/>
          </a:solidFill>
        </a:fill>
      </a:tcStyle>
    </a:band1H>
    <a:band2H>
      <a:tcTxStyle b="off" i="off"/>
    </a:band2H>
    <a:band1V>
      <a:tcTxStyle b="off" i="off"/>
      <a:tcStyle>
        <a:fill>
          <a:solidFill>
            <a:srgbClr val="E6E6E6"/>
          </a:solidFill>
        </a:fill>
      </a:tcStyle>
    </a:band1V>
    <a:band2V>
      <a:tcTxStyle b="off" i="off"/>
    </a:band2V>
    <a:lastCol>
      <a:tcTxStyle b="on" i="off">
        <a:font>
          <a:latin typeface="Verdana"/>
          <a:ea typeface="Verdana"/>
          <a:cs typeface="Verdana"/>
        </a:font>
        <a:schemeClr val="lt1"/>
      </a:tcTxStyle>
      <a:tcStyle>
        <a:fill>
          <a:solidFill>
            <a:schemeClr val="accent4"/>
          </a:solidFill>
        </a:fill>
      </a:tcStyle>
    </a:lastCol>
    <a:firstCol>
      <a:tcTxStyle b="on" i="off">
        <a:font>
          <a:latin typeface="Verdana"/>
          <a:ea typeface="Verdana"/>
          <a:cs typeface="Verdana"/>
        </a:font>
        <a:schemeClr val="lt1"/>
      </a:tcTxStyle>
      <a:tcStyle>
        <a:fill>
          <a:solidFill>
            <a:schemeClr val="accent4"/>
          </a:solidFill>
        </a:fill>
      </a:tcStyle>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b="on" i="off">
        <a:font>
          <a:latin typeface="Verdana"/>
          <a:ea typeface="Verdana"/>
          <a:cs typeface="Verdana"/>
        </a:font>
        <a:schemeClr val="dk1"/>
      </a:tcTxStyle>
    </a:seCell>
    <a:swCell>
      <a:tcTxStyle b="on" i="off">
        <a:font>
          <a:latin typeface="Verdana"/>
          <a:ea typeface="Verdana"/>
          <a:cs typeface="Verdana"/>
        </a:font>
        <a:schemeClr val="dk1"/>
      </a:tcTxStyle>
    </a:swCell>
    <a:firstRow>
      <a:tcTxStyle b="on" i="off">
        <a:font>
          <a:latin typeface="Verdana"/>
          <a:ea typeface="Verdana"/>
          <a:cs typeface="Verdana"/>
        </a:font>
        <a:schemeClr val="lt1"/>
      </a:tcTxStyle>
      <a:tcStyle>
        <a:tcBdr>
          <a:bottom>
            <a:ln cap="flat" cmpd="sng" w="25400">
              <a:solidFill>
                <a:schemeClr val="dk1"/>
              </a:solidFill>
              <a:prstDash val="solid"/>
              <a:round/>
              <a:headEnd len="sm" w="sm" type="none"/>
              <a:tailEnd len="sm" w="sm" type="none"/>
            </a:ln>
          </a:bottom>
        </a:tcBdr>
        <a:fill>
          <a:solidFill>
            <a:schemeClr val="accent4"/>
          </a:solidFill>
        </a:fill>
      </a:tcStyle>
    </a:firstRow>
    <a:neCell>
      <a:tcTxStyle b="off" i="off"/>
    </a:neCell>
    <a:nwCell>
      <a:tcTxStyle b="off" i="off"/>
    </a:nwCell>
  </a:tblStyle>
  <a:tblStyle styleId="{58C0CDAD-DD5F-4ADF-BB3B-25DB08573657}" styleName="Table_1">
    <a:wholeTbl>
      <a:tcTxStyle b="off" i="off">
        <a:font>
          <a:latin typeface="Verdana"/>
          <a:ea typeface="Verdana"/>
          <a:cs typeface="Verdana"/>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rgbClr val="000000"/>
              </a:solidFill>
              <a:prstDash val="solid"/>
              <a:round/>
              <a:headEnd len="sm" w="sm" type="none"/>
              <a:tailEnd len="sm" w="sm" type="none"/>
            </a:ln>
          </a:top>
          <a:bottom>
            <a:ln cap="flat" cmpd="sng" w="25400">
              <a:solidFill>
                <a:srgbClr val="000000"/>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solidFill>
        </a:fill>
      </a:tcStyle>
    </a:wholeTbl>
    <a:band1H>
      <a:tcTxStyle b="off" i="off"/>
      <a:tcStyle>
        <a:fill>
          <a:solidFill>
            <a:srgbClr val="E6E6E6"/>
          </a:solidFill>
        </a:fill>
      </a:tcStyle>
    </a:band1H>
    <a:band2H>
      <a:tcTxStyle b="off" i="off"/>
    </a:band2H>
    <a:band1V>
      <a:tcTxStyle b="off" i="off"/>
      <a:tcStyle>
        <a:fill>
          <a:solidFill>
            <a:srgbClr val="E6E6E6"/>
          </a:solidFill>
        </a:fill>
      </a:tcStyle>
    </a:band1V>
    <a:band2V>
      <a:tcTxStyle b="off" i="off"/>
    </a:band2V>
    <a:lastCol>
      <a:tcTxStyle b="on" i="off">
        <a:font>
          <a:latin typeface="Verdana"/>
          <a:ea typeface="Verdana"/>
          <a:cs typeface="Verdana"/>
        </a:font>
        <a:srgbClr val="FFFFFF"/>
      </a:tcTxStyle>
      <a:tcStyle>
        <a:fill>
          <a:solidFill>
            <a:srgbClr val="000000"/>
          </a:solidFill>
        </a:fill>
      </a:tcStyle>
    </a:lastCol>
    <a:firstCol>
      <a:tcTxStyle b="on" i="off">
        <a:font>
          <a:latin typeface="Verdana"/>
          <a:ea typeface="Verdana"/>
          <a:cs typeface="Verdana"/>
        </a:font>
        <a:srgbClr val="FFFFFF"/>
      </a:tcTxStyle>
      <a:tcStyle>
        <a:fill>
          <a:solidFill>
            <a:srgbClr val="000000"/>
          </a:solidFill>
        </a:fill>
      </a:tcStyle>
    </a:firstCol>
    <a:lastRow>
      <a:tcTxStyle b="on" i="off"/>
      <a:tcStyle>
        <a:tcBdr>
          <a:top>
            <a:ln cap="flat" cmpd="sng" w="50800">
              <a:solidFill>
                <a:srgbClr val="000000"/>
              </a:solidFill>
              <a:prstDash val="solid"/>
              <a:round/>
              <a:headEnd len="sm" w="sm" type="none"/>
              <a:tailEnd len="sm" w="sm" type="none"/>
            </a:ln>
          </a:top>
        </a:tcBdr>
        <a:fill>
          <a:solidFill>
            <a:srgbClr val="FFFFFF"/>
          </a:solidFill>
        </a:fill>
      </a:tcStyle>
    </a:lastRow>
    <a:seCell>
      <a:tcTxStyle b="on" i="off">
        <a:font>
          <a:latin typeface="Verdana"/>
          <a:ea typeface="Verdana"/>
          <a:cs typeface="Verdana"/>
        </a:font>
        <a:srgbClr val="000000"/>
      </a:tcTxStyle>
    </a:seCell>
    <a:swCell>
      <a:tcTxStyle b="on" i="off">
        <a:font>
          <a:latin typeface="Verdana"/>
          <a:ea typeface="Verdana"/>
          <a:cs typeface="Verdana"/>
        </a:font>
        <a:srgbClr val="000000"/>
      </a:tcTxStyle>
    </a:swCell>
    <a:firstRow>
      <a:tcTxStyle b="on" i="off">
        <a:font>
          <a:latin typeface="Verdana"/>
          <a:ea typeface="Verdana"/>
          <a:cs typeface="Verdana"/>
        </a:font>
        <a:srgbClr val="FFFFFF"/>
      </a:tcTxStyle>
      <a:tcStyle>
        <a:tcBdr>
          <a:bottom>
            <a:ln cap="flat" cmpd="sng" w="25400">
              <a:solidFill>
                <a:srgbClr val="000000"/>
              </a:solidFill>
              <a:prstDash val="solid"/>
              <a:round/>
              <a:headEnd len="sm" w="sm" type="none"/>
              <a:tailEnd len="sm" w="sm" type="none"/>
            </a:ln>
          </a:bottom>
        </a:tcBdr>
        <a:fill>
          <a:solidFill>
            <a:srgbClr val="000000"/>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p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p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p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p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p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p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p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p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9" name="Google Shape;309;p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p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 name="Google Shape;317;p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5" name="Google Shape;325;p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3" name="Google Shape;333;p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p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1" name="Google Shape;341;p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p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0" name="Google Shape;350;p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p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0" name="Google Shape;360;p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p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8" name="Google Shape;368;p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p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p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p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4" name="Google Shape;384;p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1" name="Google Shape;391;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0" name="Google Shape;400;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41"/>
          <p:cNvSpPr/>
          <p:nvPr/>
        </p:nvSpPr>
        <p:spPr>
          <a:xfrm>
            <a:off x="914400" y="2393950"/>
            <a:ext cx="10363200" cy="109538"/>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19" name="Google Shape;19;p41"/>
          <p:cNvSpPr txBox="1"/>
          <p:nvPr>
            <p:ph type="ctrTitle"/>
          </p:nvPr>
        </p:nvSpPr>
        <p:spPr>
          <a:xfrm>
            <a:off x="914400" y="990600"/>
            <a:ext cx="10363200" cy="1371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1"/>
          <p:cNvSpPr txBox="1"/>
          <p:nvPr>
            <p:ph idx="1" type="subTitle"/>
          </p:nvPr>
        </p:nvSpPr>
        <p:spPr>
          <a:xfrm>
            <a:off x="1930400" y="3429000"/>
            <a:ext cx="9347100" cy="1600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560"/>
              </a:spcBef>
              <a:spcAft>
                <a:spcPts val="0"/>
              </a:spcAft>
              <a:buSzPts val="2800"/>
              <a:buFont typeface="Noto Sans Symbols"/>
              <a:buNone/>
              <a:defRPr sz="2800"/>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450"/>
              </a:spcBef>
              <a:spcAft>
                <a:spcPts val="0"/>
              </a:spcAft>
              <a:buSzPts val="1800"/>
              <a:buChar char="▪"/>
              <a:defRPr/>
            </a:lvl5pPr>
            <a:lvl6pPr lvl="5" algn="l">
              <a:lnSpc>
                <a:spcPct val="100000"/>
              </a:lnSpc>
              <a:spcBef>
                <a:spcPts val="450"/>
              </a:spcBef>
              <a:spcAft>
                <a:spcPts val="0"/>
              </a:spcAft>
              <a:buSzPts val="1800"/>
              <a:buChar char="▪"/>
              <a:defRPr/>
            </a:lvl6pPr>
            <a:lvl7pPr lvl="6" algn="l">
              <a:lnSpc>
                <a:spcPct val="100000"/>
              </a:lnSpc>
              <a:spcBef>
                <a:spcPts val="450"/>
              </a:spcBef>
              <a:spcAft>
                <a:spcPts val="0"/>
              </a:spcAft>
              <a:buSzPts val="1800"/>
              <a:buChar char="▪"/>
              <a:defRPr/>
            </a:lvl7pPr>
            <a:lvl8pPr lvl="7" algn="l">
              <a:lnSpc>
                <a:spcPct val="100000"/>
              </a:lnSpc>
              <a:spcBef>
                <a:spcPts val="450"/>
              </a:spcBef>
              <a:spcAft>
                <a:spcPts val="0"/>
              </a:spcAft>
              <a:buSzPts val="1800"/>
              <a:buChar char="▪"/>
              <a:defRPr/>
            </a:lvl8pPr>
            <a:lvl9pPr lvl="8" algn="l">
              <a:lnSpc>
                <a:spcPct val="100000"/>
              </a:lnSpc>
              <a:spcBef>
                <a:spcPts val="450"/>
              </a:spcBef>
              <a:spcAft>
                <a:spcPts val="0"/>
              </a:spcAft>
              <a:buSzPts val="1800"/>
              <a:buChar char="▪"/>
              <a:defRPr/>
            </a:lvl9pPr>
          </a:lstStyle>
          <a:p/>
        </p:txBody>
      </p:sp>
      <p:sp>
        <p:nvSpPr>
          <p:cNvPr id="21" name="Google Shape;21;p41"/>
          <p:cNvSpPr txBox="1"/>
          <p:nvPr>
            <p:ph idx="10" type="dt"/>
          </p:nvPr>
        </p:nvSpPr>
        <p:spPr>
          <a:xfrm>
            <a:off x="914400" y="6248400"/>
            <a:ext cx="25401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1"/>
          <p:cNvSpPr txBox="1"/>
          <p:nvPr>
            <p:ph idx="11" type="ftr"/>
          </p:nvPr>
        </p:nvSpPr>
        <p:spPr>
          <a:xfrm>
            <a:off x="4165600" y="6248400"/>
            <a:ext cx="38607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1"/>
          <p:cNvSpPr txBox="1"/>
          <p:nvPr>
            <p:ph idx="12" type="sldNum"/>
          </p:nvPr>
        </p:nvSpPr>
        <p:spPr>
          <a:xfrm>
            <a:off x="8737600" y="6248400"/>
            <a:ext cx="25401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50"/>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0"/>
          <p:cNvSpPr txBox="1"/>
          <p:nvPr>
            <p:ph idx="1" type="body"/>
          </p:nvPr>
        </p:nvSpPr>
        <p:spPr>
          <a:xfrm rot="5400000">
            <a:off x="3956051" y="-1447800"/>
            <a:ext cx="4267200" cy="10668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450"/>
              </a:spcBef>
              <a:spcAft>
                <a:spcPts val="0"/>
              </a:spcAft>
              <a:buSzPts val="1800"/>
              <a:buChar char="▪"/>
              <a:defRPr/>
            </a:lvl5pPr>
            <a:lvl6pPr indent="-342900" lvl="5" marL="2743200" algn="l">
              <a:lnSpc>
                <a:spcPct val="100000"/>
              </a:lnSpc>
              <a:spcBef>
                <a:spcPts val="450"/>
              </a:spcBef>
              <a:spcAft>
                <a:spcPts val="0"/>
              </a:spcAft>
              <a:buSzPts val="1800"/>
              <a:buChar char="▪"/>
              <a:defRPr/>
            </a:lvl6pPr>
            <a:lvl7pPr indent="-342900" lvl="6" marL="3200400" algn="l">
              <a:lnSpc>
                <a:spcPct val="100000"/>
              </a:lnSpc>
              <a:spcBef>
                <a:spcPts val="450"/>
              </a:spcBef>
              <a:spcAft>
                <a:spcPts val="0"/>
              </a:spcAft>
              <a:buSzPts val="1800"/>
              <a:buChar char="▪"/>
              <a:defRPr/>
            </a:lvl7pPr>
            <a:lvl8pPr indent="-342900" lvl="7" marL="3657600" algn="l">
              <a:lnSpc>
                <a:spcPct val="100000"/>
              </a:lnSpc>
              <a:spcBef>
                <a:spcPts val="450"/>
              </a:spcBef>
              <a:spcAft>
                <a:spcPts val="0"/>
              </a:spcAft>
              <a:buSzPts val="1800"/>
              <a:buChar char="▪"/>
              <a:defRPr/>
            </a:lvl8pPr>
            <a:lvl9pPr indent="-342900" lvl="8" marL="4114800" algn="l">
              <a:lnSpc>
                <a:spcPct val="100000"/>
              </a:lnSpc>
              <a:spcBef>
                <a:spcPts val="450"/>
              </a:spcBef>
              <a:spcAft>
                <a:spcPts val="0"/>
              </a:spcAft>
              <a:buSzPts val="1800"/>
              <a:buChar char="▪"/>
              <a:defRPr/>
            </a:lvl9pPr>
          </a:lstStyle>
          <a:p/>
        </p:txBody>
      </p:sp>
      <p:sp>
        <p:nvSpPr>
          <p:cNvPr id="78" name="Google Shape;78;p50"/>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50"/>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0"/>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51"/>
          <p:cNvSpPr txBox="1"/>
          <p:nvPr>
            <p:ph type="title"/>
          </p:nvPr>
        </p:nvSpPr>
        <p:spPr>
          <a:xfrm rot="5400000">
            <a:off x="7242184" y="1827750"/>
            <a:ext cx="5715000" cy="2669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51"/>
          <p:cNvSpPr txBox="1"/>
          <p:nvPr>
            <p:ph idx="1" type="body"/>
          </p:nvPr>
        </p:nvSpPr>
        <p:spPr>
          <a:xfrm rot="5400000">
            <a:off x="1801268" y="-740849"/>
            <a:ext cx="5715000" cy="78063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450"/>
              </a:spcBef>
              <a:spcAft>
                <a:spcPts val="0"/>
              </a:spcAft>
              <a:buSzPts val="1800"/>
              <a:buChar char="▪"/>
              <a:defRPr/>
            </a:lvl5pPr>
            <a:lvl6pPr indent="-342900" lvl="5" marL="2743200" algn="l">
              <a:lnSpc>
                <a:spcPct val="100000"/>
              </a:lnSpc>
              <a:spcBef>
                <a:spcPts val="450"/>
              </a:spcBef>
              <a:spcAft>
                <a:spcPts val="0"/>
              </a:spcAft>
              <a:buSzPts val="1800"/>
              <a:buChar char="▪"/>
              <a:defRPr/>
            </a:lvl6pPr>
            <a:lvl7pPr indent="-342900" lvl="6" marL="3200400" algn="l">
              <a:lnSpc>
                <a:spcPct val="100000"/>
              </a:lnSpc>
              <a:spcBef>
                <a:spcPts val="450"/>
              </a:spcBef>
              <a:spcAft>
                <a:spcPts val="0"/>
              </a:spcAft>
              <a:buSzPts val="1800"/>
              <a:buChar char="▪"/>
              <a:defRPr/>
            </a:lvl7pPr>
            <a:lvl8pPr indent="-342900" lvl="7" marL="3657600" algn="l">
              <a:lnSpc>
                <a:spcPct val="100000"/>
              </a:lnSpc>
              <a:spcBef>
                <a:spcPts val="450"/>
              </a:spcBef>
              <a:spcAft>
                <a:spcPts val="0"/>
              </a:spcAft>
              <a:buSzPts val="1800"/>
              <a:buChar char="▪"/>
              <a:defRPr/>
            </a:lvl8pPr>
            <a:lvl9pPr indent="-342900" lvl="8" marL="4114800" algn="l">
              <a:lnSpc>
                <a:spcPct val="100000"/>
              </a:lnSpc>
              <a:spcBef>
                <a:spcPts val="450"/>
              </a:spcBef>
              <a:spcAft>
                <a:spcPts val="0"/>
              </a:spcAft>
              <a:buSzPts val="1800"/>
              <a:buChar char="▪"/>
              <a:defRPr/>
            </a:lvl9pPr>
          </a:lstStyle>
          <a:p/>
        </p:txBody>
      </p:sp>
      <p:sp>
        <p:nvSpPr>
          <p:cNvPr id="84" name="Google Shape;84;p51"/>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51"/>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51"/>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42"/>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2"/>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450"/>
              </a:spcBef>
              <a:spcAft>
                <a:spcPts val="0"/>
              </a:spcAft>
              <a:buSzPts val="1800"/>
              <a:buChar char="▪"/>
              <a:defRPr/>
            </a:lvl5pPr>
            <a:lvl6pPr indent="-342900" lvl="5" marL="2743200" algn="l">
              <a:lnSpc>
                <a:spcPct val="100000"/>
              </a:lnSpc>
              <a:spcBef>
                <a:spcPts val="450"/>
              </a:spcBef>
              <a:spcAft>
                <a:spcPts val="0"/>
              </a:spcAft>
              <a:buSzPts val="1800"/>
              <a:buChar char="▪"/>
              <a:defRPr/>
            </a:lvl6pPr>
            <a:lvl7pPr indent="-342900" lvl="6" marL="3200400" algn="l">
              <a:lnSpc>
                <a:spcPct val="100000"/>
              </a:lnSpc>
              <a:spcBef>
                <a:spcPts val="450"/>
              </a:spcBef>
              <a:spcAft>
                <a:spcPts val="0"/>
              </a:spcAft>
              <a:buSzPts val="1800"/>
              <a:buChar char="▪"/>
              <a:defRPr/>
            </a:lvl7pPr>
            <a:lvl8pPr indent="-342900" lvl="7" marL="3657600" algn="l">
              <a:lnSpc>
                <a:spcPct val="100000"/>
              </a:lnSpc>
              <a:spcBef>
                <a:spcPts val="450"/>
              </a:spcBef>
              <a:spcAft>
                <a:spcPts val="0"/>
              </a:spcAft>
              <a:buSzPts val="1800"/>
              <a:buChar char="▪"/>
              <a:defRPr/>
            </a:lvl8pPr>
            <a:lvl9pPr indent="-342900" lvl="8" marL="4114800" algn="l">
              <a:lnSpc>
                <a:spcPct val="100000"/>
              </a:lnSpc>
              <a:spcBef>
                <a:spcPts val="450"/>
              </a:spcBef>
              <a:spcAft>
                <a:spcPts val="0"/>
              </a:spcAft>
              <a:buSzPts val="1800"/>
              <a:buChar char="▪"/>
              <a:defRPr/>
            </a:lvl9pPr>
          </a:lstStyle>
          <a:p/>
        </p:txBody>
      </p:sp>
      <p:sp>
        <p:nvSpPr>
          <p:cNvPr id="27" name="Google Shape;27;p42"/>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2"/>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2"/>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
        <p:nvSpPr>
          <p:cNvPr id="31" name="Google Shape;31;p43"/>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3"/>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3"/>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44"/>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4"/>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4"/>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4"/>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45"/>
          <p:cNvSpPr txBox="1"/>
          <p:nvPr>
            <p:ph type="title"/>
          </p:nvPr>
        </p:nvSpPr>
        <p:spPr>
          <a:xfrm>
            <a:off x="963084" y="4406901"/>
            <a:ext cx="10363200" cy="1362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5"/>
          <p:cNvSpPr txBox="1"/>
          <p:nvPr>
            <p:ph idx="1" type="body"/>
          </p:nvPr>
        </p:nvSpPr>
        <p:spPr>
          <a:xfrm>
            <a:off x="963084" y="2906713"/>
            <a:ext cx="10363200" cy="15003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2000"/>
              <a:buNone/>
              <a:defRPr sz="2000"/>
            </a:lvl1pPr>
            <a:lvl2pPr indent="-228600" lvl="1" marL="914400" algn="l">
              <a:lnSpc>
                <a:spcPct val="100000"/>
              </a:lnSpc>
              <a:spcBef>
                <a:spcPts val="360"/>
              </a:spcBef>
              <a:spcAft>
                <a:spcPts val="0"/>
              </a:spcAft>
              <a:buSzPts val="1800"/>
              <a:buNone/>
              <a:defRPr sz="1800"/>
            </a:lvl2pPr>
            <a:lvl3pPr indent="-228600" lvl="2" marL="1371600" algn="l">
              <a:lnSpc>
                <a:spcPct val="100000"/>
              </a:lnSpc>
              <a:spcBef>
                <a:spcPts val="320"/>
              </a:spcBef>
              <a:spcAft>
                <a:spcPts val="0"/>
              </a:spcAft>
              <a:buSzPts val="1600"/>
              <a:buNone/>
              <a:defRPr sz="1600"/>
            </a:lvl3pPr>
            <a:lvl4pPr indent="-228600" lvl="3" marL="1828800" algn="l">
              <a:lnSpc>
                <a:spcPct val="100000"/>
              </a:lnSpc>
              <a:spcBef>
                <a:spcPts val="280"/>
              </a:spcBef>
              <a:spcAft>
                <a:spcPts val="0"/>
              </a:spcAft>
              <a:buSzPts val="1400"/>
              <a:buNone/>
              <a:defRPr sz="1400"/>
            </a:lvl4pPr>
            <a:lvl5pPr indent="-228600" lvl="4" marL="2286000" algn="l">
              <a:lnSpc>
                <a:spcPct val="100000"/>
              </a:lnSpc>
              <a:spcBef>
                <a:spcPts val="350"/>
              </a:spcBef>
              <a:spcAft>
                <a:spcPts val="0"/>
              </a:spcAft>
              <a:buSzPts val="1400"/>
              <a:buNone/>
              <a:defRPr sz="1400"/>
            </a:lvl5pPr>
            <a:lvl6pPr indent="-228600" lvl="5" marL="2743200" algn="l">
              <a:lnSpc>
                <a:spcPct val="100000"/>
              </a:lnSpc>
              <a:spcBef>
                <a:spcPts val="350"/>
              </a:spcBef>
              <a:spcAft>
                <a:spcPts val="0"/>
              </a:spcAft>
              <a:buSzPts val="1400"/>
              <a:buNone/>
              <a:defRPr sz="1400"/>
            </a:lvl6pPr>
            <a:lvl7pPr indent="-228600" lvl="6" marL="3200400" algn="l">
              <a:lnSpc>
                <a:spcPct val="100000"/>
              </a:lnSpc>
              <a:spcBef>
                <a:spcPts val="350"/>
              </a:spcBef>
              <a:spcAft>
                <a:spcPts val="0"/>
              </a:spcAft>
              <a:buSzPts val="1400"/>
              <a:buNone/>
              <a:defRPr sz="1400"/>
            </a:lvl7pPr>
            <a:lvl8pPr indent="-228600" lvl="7" marL="3657600" algn="l">
              <a:lnSpc>
                <a:spcPct val="100000"/>
              </a:lnSpc>
              <a:spcBef>
                <a:spcPts val="350"/>
              </a:spcBef>
              <a:spcAft>
                <a:spcPts val="0"/>
              </a:spcAft>
              <a:buSzPts val="1400"/>
              <a:buNone/>
              <a:defRPr sz="1400"/>
            </a:lvl8pPr>
            <a:lvl9pPr indent="-228600" lvl="8" marL="4114800" algn="l">
              <a:lnSpc>
                <a:spcPct val="100000"/>
              </a:lnSpc>
              <a:spcBef>
                <a:spcPts val="350"/>
              </a:spcBef>
              <a:spcAft>
                <a:spcPts val="0"/>
              </a:spcAft>
              <a:buSzPts val="1400"/>
              <a:buNone/>
              <a:defRPr sz="1400"/>
            </a:lvl9pPr>
          </a:lstStyle>
          <a:p/>
        </p:txBody>
      </p:sp>
      <p:sp>
        <p:nvSpPr>
          <p:cNvPr id="42" name="Google Shape;42;p45"/>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5"/>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5"/>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46"/>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6"/>
          <p:cNvSpPr txBox="1"/>
          <p:nvPr>
            <p:ph idx="1" type="body"/>
          </p:nvPr>
        </p:nvSpPr>
        <p:spPr>
          <a:xfrm>
            <a:off x="755651" y="1752600"/>
            <a:ext cx="5232300" cy="42672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450"/>
              </a:spcBef>
              <a:spcAft>
                <a:spcPts val="0"/>
              </a:spcAft>
              <a:buSzPts val="1800"/>
              <a:buChar char="▪"/>
              <a:defRPr sz="1800"/>
            </a:lvl5pPr>
            <a:lvl6pPr indent="-342900" lvl="5" marL="2743200" algn="l">
              <a:lnSpc>
                <a:spcPct val="100000"/>
              </a:lnSpc>
              <a:spcBef>
                <a:spcPts val="450"/>
              </a:spcBef>
              <a:spcAft>
                <a:spcPts val="0"/>
              </a:spcAft>
              <a:buSzPts val="1800"/>
              <a:buChar char="▪"/>
              <a:defRPr sz="1800"/>
            </a:lvl6pPr>
            <a:lvl7pPr indent="-342900" lvl="6" marL="3200400" algn="l">
              <a:lnSpc>
                <a:spcPct val="100000"/>
              </a:lnSpc>
              <a:spcBef>
                <a:spcPts val="450"/>
              </a:spcBef>
              <a:spcAft>
                <a:spcPts val="0"/>
              </a:spcAft>
              <a:buSzPts val="1800"/>
              <a:buChar char="▪"/>
              <a:defRPr sz="1800"/>
            </a:lvl7pPr>
            <a:lvl8pPr indent="-342900" lvl="7" marL="3657600" algn="l">
              <a:lnSpc>
                <a:spcPct val="100000"/>
              </a:lnSpc>
              <a:spcBef>
                <a:spcPts val="450"/>
              </a:spcBef>
              <a:spcAft>
                <a:spcPts val="0"/>
              </a:spcAft>
              <a:buSzPts val="1800"/>
              <a:buChar char="▪"/>
              <a:defRPr sz="1800"/>
            </a:lvl8pPr>
            <a:lvl9pPr indent="-342900" lvl="8" marL="4114800" algn="l">
              <a:lnSpc>
                <a:spcPct val="100000"/>
              </a:lnSpc>
              <a:spcBef>
                <a:spcPts val="450"/>
              </a:spcBef>
              <a:spcAft>
                <a:spcPts val="0"/>
              </a:spcAft>
              <a:buSzPts val="1800"/>
              <a:buChar char="▪"/>
              <a:defRPr sz="1800"/>
            </a:lvl9pPr>
          </a:lstStyle>
          <a:p/>
        </p:txBody>
      </p:sp>
      <p:sp>
        <p:nvSpPr>
          <p:cNvPr id="48" name="Google Shape;48;p46"/>
          <p:cNvSpPr txBox="1"/>
          <p:nvPr>
            <p:ph idx="2" type="body"/>
          </p:nvPr>
        </p:nvSpPr>
        <p:spPr>
          <a:xfrm>
            <a:off x="6191251" y="1752600"/>
            <a:ext cx="5232300" cy="42672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450"/>
              </a:spcBef>
              <a:spcAft>
                <a:spcPts val="0"/>
              </a:spcAft>
              <a:buSzPts val="1800"/>
              <a:buChar char="▪"/>
              <a:defRPr sz="1800"/>
            </a:lvl5pPr>
            <a:lvl6pPr indent="-342900" lvl="5" marL="2743200" algn="l">
              <a:lnSpc>
                <a:spcPct val="100000"/>
              </a:lnSpc>
              <a:spcBef>
                <a:spcPts val="450"/>
              </a:spcBef>
              <a:spcAft>
                <a:spcPts val="0"/>
              </a:spcAft>
              <a:buSzPts val="1800"/>
              <a:buChar char="▪"/>
              <a:defRPr sz="1800"/>
            </a:lvl6pPr>
            <a:lvl7pPr indent="-342900" lvl="6" marL="3200400" algn="l">
              <a:lnSpc>
                <a:spcPct val="100000"/>
              </a:lnSpc>
              <a:spcBef>
                <a:spcPts val="450"/>
              </a:spcBef>
              <a:spcAft>
                <a:spcPts val="0"/>
              </a:spcAft>
              <a:buSzPts val="1800"/>
              <a:buChar char="▪"/>
              <a:defRPr sz="1800"/>
            </a:lvl7pPr>
            <a:lvl8pPr indent="-342900" lvl="7" marL="3657600" algn="l">
              <a:lnSpc>
                <a:spcPct val="100000"/>
              </a:lnSpc>
              <a:spcBef>
                <a:spcPts val="450"/>
              </a:spcBef>
              <a:spcAft>
                <a:spcPts val="0"/>
              </a:spcAft>
              <a:buSzPts val="1800"/>
              <a:buChar char="▪"/>
              <a:defRPr sz="1800"/>
            </a:lvl8pPr>
            <a:lvl9pPr indent="-342900" lvl="8" marL="4114800" algn="l">
              <a:lnSpc>
                <a:spcPct val="100000"/>
              </a:lnSpc>
              <a:spcBef>
                <a:spcPts val="450"/>
              </a:spcBef>
              <a:spcAft>
                <a:spcPts val="0"/>
              </a:spcAft>
              <a:buSzPts val="1800"/>
              <a:buChar char="▪"/>
              <a:defRPr sz="1800"/>
            </a:lvl9pPr>
          </a:lstStyle>
          <a:p/>
        </p:txBody>
      </p:sp>
      <p:sp>
        <p:nvSpPr>
          <p:cNvPr id="49" name="Google Shape;49;p46"/>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6"/>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6"/>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47"/>
          <p:cNvSpPr txBox="1"/>
          <p:nvPr>
            <p:ph type="title"/>
          </p:nvPr>
        </p:nvSpPr>
        <p:spPr>
          <a:xfrm>
            <a:off x="609600" y="274638"/>
            <a:ext cx="109728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7"/>
          <p:cNvSpPr txBox="1"/>
          <p:nvPr>
            <p:ph idx="1" type="body"/>
          </p:nvPr>
        </p:nvSpPr>
        <p:spPr>
          <a:xfrm>
            <a:off x="609600" y="1535113"/>
            <a:ext cx="5386800" cy="6399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400"/>
              </a:spcBef>
              <a:spcAft>
                <a:spcPts val="0"/>
              </a:spcAft>
              <a:buSzPts val="1600"/>
              <a:buNone/>
              <a:defRPr b="1" sz="1600"/>
            </a:lvl5pPr>
            <a:lvl6pPr indent="-228600" lvl="5" marL="2743200" algn="l">
              <a:lnSpc>
                <a:spcPct val="100000"/>
              </a:lnSpc>
              <a:spcBef>
                <a:spcPts val="400"/>
              </a:spcBef>
              <a:spcAft>
                <a:spcPts val="0"/>
              </a:spcAft>
              <a:buSzPts val="1600"/>
              <a:buNone/>
              <a:defRPr b="1" sz="1600"/>
            </a:lvl6pPr>
            <a:lvl7pPr indent="-228600" lvl="6" marL="3200400" algn="l">
              <a:lnSpc>
                <a:spcPct val="100000"/>
              </a:lnSpc>
              <a:spcBef>
                <a:spcPts val="400"/>
              </a:spcBef>
              <a:spcAft>
                <a:spcPts val="0"/>
              </a:spcAft>
              <a:buSzPts val="1600"/>
              <a:buNone/>
              <a:defRPr b="1" sz="1600"/>
            </a:lvl7pPr>
            <a:lvl8pPr indent="-228600" lvl="7" marL="3657600" algn="l">
              <a:lnSpc>
                <a:spcPct val="100000"/>
              </a:lnSpc>
              <a:spcBef>
                <a:spcPts val="400"/>
              </a:spcBef>
              <a:spcAft>
                <a:spcPts val="0"/>
              </a:spcAft>
              <a:buSzPts val="1600"/>
              <a:buNone/>
              <a:defRPr b="1" sz="1600"/>
            </a:lvl8pPr>
            <a:lvl9pPr indent="-228600" lvl="8" marL="4114800" algn="l">
              <a:lnSpc>
                <a:spcPct val="100000"/>
              </a:lnSpc>
              <a:spcBef>
                <a:spcPts val="400"/>
              </a:spcBef>
              <a:spcAft>
                <a:spcPts val="0"/>
              </a:spcAft>
              <a:buSzPts val="1600"/>
              <a:buNone/>
              <a:defRPr b="1" sz="1600"/>
            </a:lvl9pPr>
          </a:lstStyle>
          <a:p/>
        </p:txBody>
      </p:sp>
      <p:sp>
        <p:nvSpPr>
          <p:cNvPr id="55" name="Google Shape;55;p47"/>
          <p:cNvSpPr txBox="1"/>
          <p:nvPr>
            <p:ph idx="2" type="body"/>
          </p:nvPr>
        </p:nvSpPr>
        <p:spPr>
          <a:xfrm>
            <a:off x="609600" y="2174875"/>
            <a:ext cx="5386800" cy="39513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400"/>
              </a:spcBef>
              <a:spcAft>
                <a:spcPts val="0"/>
              </a:spcAft>
              <a:buSzPts val="1600"/>
              <a:buChar char="▪"/>
              <a:defRPr sz="1600"/>
            </a:lvl5pPr>
            <a:lvl6pPr indent="-330200" lvl="5" marL="2743200" algn="l">
              <a:lnSpc>
                <a:spcPct val="100000"/>
              </a:lnSpc>
              <a:spcBef>
                <a:spcPts val="400"/>
              </a:spcBef>
              <a:spcAft>
                <a:spcPts val="0"/>
              </a:spcAft>
              <a:buSzPts val="1600"/>
              <a:buChar char="▪"/>
              <a:defRPr sz="1600"/>
            </a:lvl6pPr>
            <a:lvl7pPr indent="-330200" lvl="6" marL="3200400" algn="l">
              <a:lnSpc>
                <a:spcPct val="100000"/>
              </a:lnSpc>
              <a:spcBef>
                <a:spcPts val="400"/>
              </a:spcBef>
              <a:spcAft>
                <a:spcPts val="0"/>
              </a:spcAft>
              <a:buSzPts val="1600"/>
              <a:buChar char="▪"/>
              <a:defRPr sz="1600"/>
            </a:lvl7pPr>
            <a:lvl8pPr indent="-330200" lvl="7" marL="3657600" algn="l">
              <a:lnSpc>
                <a:spcPct val="100000"/>
              </a:lnSpc>
              <a:spcBef>
                <a:spcPts val="400"/>
              </a:spcBef>
              <a:spcAft>
                <a:spcPts val="0"/>
              </a:spcAft>
              <a:buSzPts val="1600"/>
              <a:buChar char="▪"/>
              <a:defRPr sz="1600"/>
            </a:lvl8pPr>
            <a:lvl9pPr indent="-330200" lvl="8" marL="4114800" algn="l">
              <a:lnSpc>
                <a:spcPct val="100000"/>
              </a:lnSpc>
              <a:spcBef>
                <a:spcPts val="400"/>
              </a:spcBef>
              <a:spcAft>
                <a:spcPts val="0"/>
              </a:spcAft>
              <a:buSzPts val="1600"/>
              <a:buChar char="▪"/>
              <a:defRPr sz="1600"/>
            </a:lvl9pPr>
          </a:lstStyle>
          <a:p/>
        </p:txBody>
      </p:sp>
      <p:sp>
        <p:nvSpPr>
          <p:cNvPr id="56" name="Google Shape;56;p47"/>
          <p:cNvSpPr txBox="1"/>
          <p:nvPr>
            <p:ph idx="3" type="body"/>
          </p:nvPr>
        </p:nvSpPr>
        <p:spPr>
          <a:xfrm>
            <a:off x="6193368" y="1535113"/>
            <a:ext cx="5388900" cy="6399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400"/>
              </a:spcBef>
              <a:spcAft>
                <a:spcPts val="0"/>
              </a:spcAft>
              <a:buSzPts val="1600"/>
              <a:buNone/>
              <a:defRPr b="1" sz="1600"/>
            </a:lvl5pPr>
            <a:lvl6pPr indent="-228600" lvl="5" marL="2743200" algn="l">
              <a:lnSpc>
                <a:spcPct val="100000"/>
              </a:lnSpc>
              <a:spcBef>
                <a:spcPts val="400"/>
              </a:spcBef>
              <a:spcAft>
                <a:spcPts val="0"/>
              </a:spcAft>
              <a:buSzPts val="1600"/>
              <a:buNone/>
              <a:defRPr b="1" sz="1600"/>
            </a:lvl6pPr>
            <a:lvl7pPr indent="-228600" lvl="6" marL="3200400" algn="l">
              <a:lnSpc>
                <a:spcPct val="100000"/>
              </a:lnSpc>
              <a:spcBef>
                <a:spcPts val="400"/>
              </a:spcBef>
              <a:spcAft>
                <a:spcPts val="0"/>
              </a:spcAft>
              <a:buSzPts val="1600"/>
              <a:buNone/>
              <a:defRPr b="1" sz="1600"/>
            </a:lvl7pPr>
            <a:lvl8pPr indent="-228600" lvl="7" marL="3657600" algn="l">
              <a:lnSpc>
                <a:spcPct val="100000"/>
              </a:lnSpc>
              <a:spcBef>
                <a:spcPts val="400"/>
              </a:spcBef>
              <a:spcAft>
                <a:spcPts val="0"/>
              </a:spcAft>
              <a:buSzPts val="1600"/>
              <a:buNone/>
              <a:defRPr b="1" sz="1600"/>
            </a:lvl8pPr>
            <a:lvl9pPr indent="-228600" lvl="8" marL="4114800" algn="l">
              <a:lnSpc>
                <a:spcPct val="100000"/>
              </a:lnSpc>
              <a:spcBef>
                <a:spcPts val="400"/>
              </a:spcBef>
              <a:spcAft>
                <a:spcPts val="0"/>
              </a:spcAft>
              <a:buSzPts val="1600"/>
              <a:buNone/>
              <a:defRPr b="1" sz="1600"/>
            </a:lvl9pPr>
          </a:lstStyle>
          <a:p/>
        </p:txBody>
      </p:sp>
      <p:sp>
        <p:nvSpPr>
          <p:cNvPr id="57" name="Google Shape;57;p47"/>
          <p:cNvSpPr txBox="1"/>
          <p:nvPr>
            <p:ph idx="4" type="body"/>
          </p:nvPr>
        </p:nvSpPr>
        <p:spPr>
          <a:xfrm>
            <a:off x="6193368" y="2174875"/>
            <a:ext cx="5388900" cy="39513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400"/>
              </a:spcBef>
              <a:spcAft>
                <a:spcPts val="0"/>
              </a:spcAft>
              <a:buSzPts val="1600"/>
              <a:buChar char="▪"/>
              <a:defRPr sz="1600"/>
            </a:lvl5pPr>
            <a:lvl6pPr indent="-330200" lvl="5" marL="2743200" algn="l">
              <a:lnSpc>
                <a:spcPct val="100000"/>
              </a:lnSpc>
              <a:spcBef>
                <a:spcPts val="400"/>
              </a:spcBef>
              <a:spcAft>
                <a:spcPts val="0"/>
              </a:spcAft>
              <a:buSzPts val="1600"/>
              <a:buChar char="▪"/>
              <a:defRPr sz="1600"/>
            </a:lvl6pPr>
            <a:lvl7pPr indent="-330200" lvl="6" marL="3200400" algn="l">
              <a:lnSpc>
                <a:spcPct val="100000"/>
              </a:lnSpc>
              <a:spcBef>
                <a:spcPts val="400"/>
              </a:spcBef>
              <a:spcAft>
                <a:spcPts val="0"/>
              </a:spcAft>
              <a:buSzPts val="1600"/>
              <a:buChar char="▪"/>
              <a:defRPr sz="1600"/>
            </a:lvl7pPr>
            <a:lvl8pPr indent="-330200" lvl="7" marL="3657600" algn="l">
              <a:lnSpc>
                <a:spcPct val="100000"/>
              </a:lnSpc>
              <a:spcBef>
                <a:spcPts val="400"/>
              </a:spcBef>
              <a:spcAft>
                <a:spcPts val="0"/>
              </a:spcAft>
              <a:buSzPts val="1600"/>
              <a:buChar char="▪"/>
              <a:defRPr sz="1600"/>
            </a:lvl8pPr>
            <a:lvl9pPr indent="-330200" lvl="8" marL="4114800" algn="l">
              <a:lnSpc>
                <a:spcPct val="100000"/>
              </a:lnSpc>
              <a:spcBef>
                <a:spcPts val="400"/>
              </a:spcBef>
              <a:spcAft>
                <a:spcPts val="0"/>
              </a:spcAft>
              <a:buSzPts val="1600"/>
              <a:buChar char="▪"/>
              <a:defRPr sz="1600"/>
            </a:lvl9pPr>
          </a:lstStyle>
          <a:p/>
        </p:txBody>
      </p:sp>
      <p:sp>
        <p:nvSpPr>
          <p:cNvPr id="58" name="Google Shape;58;p47"/>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7"/>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7"/>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48"/>
          <p:cNvSpPr txBox="1"/>
          <p:nvPr>
            <p:ph type="title"/>
          </p:nvPr>
        </p:nvSpPr>
        <p:spPr>
          <a:xfrm>
            <a:off x="609601" y="273050"/>
            <a:ext cx="4011000" cy="1162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8"/>
          <p:cNvSpPr txBox="1"/>
          <p:nvPr>
            <p:ph idx="1" type="body"/>
          </p:nvPr>
        </p:nvSpPr>
        <p:spPr>
          <a:xfrm>
            <a:off x="4766733" y="273051"/>
            <a:ext cx="6815700" cy="5853000"/>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Char char="□"/>
              <a:defRPr sz="3200"/>
            </a:lvl1pPr>
            <a:lvl2pPr indent="-406400" lvl="1" marL="914400" algn="l">
              <a:lnSpc>
                <a:spcPct val="100000"/>
              </a:lnSpc>
              <a:spcBef>
                <a:spcPts val="560"/>
              </a:spcBef>
              <a:spcAft>
                <a:spcPts val="0"/>
              </a:spcAft>
              <a:buSzPts val="280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500"/>
              </a:spcBef>
              <a:spcAft>
                <a:spcPts val="0"/>
              </a:spcAft>
              <a:buSzPts val="2000"/>
              <a:buChar char="▪"/>
              <a:defRPr sz="2000"/>
            </a:lvl5pPr>
            <a:lvl6pPr indent="-355600" lvl="5" marL="2743200" algn="l">
              <a:lnSpc>
                <a:spcPct val="100000"/>
              </a:lnSpc>
              <a:spcBef>
                <a:spcPts val="500"/>
              </a:spcBef>
              <a:spcAft>
                <a:spcPts val="0"/>
              </a:spcAft>
              <a:buSzPts val="2000"/>
              <a:buChar char="▪"/>
              <a:defRPr sz="2000"/>
            </a:lvl6pPr>
            <a:lvl7pPr indent="-355600" lvl="6" marL="3200400" algn="l">
              <a:lnSpc>
                <a:spcPct val="100000"/>
              </a:lnSpc>
              <a:spcBef>
                <a:spcPts val="500"/>
              </a:spcBef>
              <a:spcAft>
                <a:spcPts val="0"/>
              </a:spcAft>
              <a:buSzPts val="2000"/>
              <a:buChar char="▪"/>
              <a:defRPr sz="2000"/>
            </a:lvl7pPr>
            <a:lvl8pPr indent="-355600" lvl="7" marL="3657600" algn="l">
              <a:lnSpc>
                <a:spcPct val="100000"/>
              </a:lnSpc>
              <a:spcBef>
                <a:spcPts val="500"/>
              </a:spcBef>
              <a:spcAft>
                <a:spcPts val="0"/>
              </a:spcAft>
              <a:buSzPts val="2000"/>
              <a:buChar char="▪"/>
              <a:defRPr sz="2000"/>
            </a:lvl8pPr>
            <a:lvl9pPr indent="-355600" lvl="8" marL="4114800" algn="l">
              <a:lnSpc>
                <a:spcPct val="100000"/>
              </a:lnSpc>
              <a:spcBef>
                <a:spcPts val="500"/>
              </a:spcBef>
              <a:spcAft>
                <a:spcPts val="0"/>
              </a:spcAft>
              <a:buSzPts val="2000"/>
              <a:buChar char="▪"/>
              <a:defRPr sz="2000"/>
            </a:lvl9pPr>
          </a:lstStyle>
          <a:p/>
        </p:txBody>
      </p:sp>
      <p:sp>
        <p:nvSpPr>
          <p:cNvPr id="64" name="Google Shape;64;p48"/>
          <p:cNvSpPr txBox="1"/>
          <p:nvPr>
            <p:ph idx="2" type="body"/>
          </p:nvPr>
        </p:nvSpPr>
        <p:spPr>
          <a:xfrm>
            <a:off x="609601" y="1435101"/>
            <a:ext cx="4011000" cy="46911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225"/>
              </a:spcBef>
              <a:spcAft>
                <a:spcPts val="0"/>
              </a:spcAft>
              <a:buSzPts val="900"/>
              <a:buNone/>
              <a:defRPr sz="900"/>
            </a:lvl5pPr>
            <a:lvl6pPr indent="-228600" lvl="5" marL="2743200" algn="l">
              <a:lnSpc>
                <a:spcPct val="100000"/>
              </a:lnSpc>
              <a:spcBef>
                <a:spcPts val="225"/>
              </a:spcBef>
              <a:spcAft>
                <a:spcPts val="0"/>
              </a:spcAft>
              <a:buSzPts val="900"/>
              <a:buNone/>
              <a:defRPr sz="900"/>
            </a:lvl6pPr>
            <a:lvl7pPr indent="-228600" lvl="6" marL="3200400" algn="l">
              <a:lnSpc>
                <a:spcPct val="100000"/>
              </a:lnSpc>
              <a:spcBef>
                <a:spcPts val="225"/>
              </a:spcBef>
              <a:spcAft>
                <a:spcPts val="0"/>
              </a:spcAft>
              <a:buSzPts val="900"/>
              <a:buNone/>
              <a:defRPr sz="900"/>
            </a:lvl7pPr>
            <a:lvl8pPr indent="-228600" lvl="7" marL="3657600" algn="l">
              <a:lnSpc>
                <a:spcPct val="100000"/>
              </a:lnSpc>
              <a:spcBef>
                <a:spcPts val="225"/>
              </a:spcBef>
              <a:spcAft>
                <a:spcPts val="0"/>
              </a:spcAft>
              <a:buSzPts val="900"/>
              <a:buNone/>
              <a:defRPr sz="900"/>
            </a:lvl8pPr>
            <a:lvl9pPr indent="-228600" lvl="8" marL="4114800" algn="l">
              <a:lnSpc>
                <a:spcPct val="100000"/>
              </a:lnSpc>
              <a:spcBef>
                <a:spcPts val="225"/>
              </a:spcBef>
              <a:spcAft>
                <a:spcPts val="0"/>
              </a:spcAft>
              <a:buSzPts val="900"/>
              <a:buNone/>
              <a:defRPr sz="900"/>
            </a:lvl9pPr>
          </a:lstStyle>
          <a:p/>
        </p:txBody>
      </p:sp>
      <p:sp>
        <p:nvSpPr>
          <p:cNvPr id="65" name="Google Shape;65;p48"/>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8"/>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8"/>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49"/>
          <p:cNvSpPr txBox="1"/>
          <p:nvPr>
            <p:ph type="title"/>
          </p:nvPr>
        </p:nvSpPr>
        <p:spPr>
          <a:xfrm>
            <a:off x="2389717" y="4800600"/>
            <a:ext cx="7315200" cy="5667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9"/>
          <p:cNvSpPr/>
          <p:nvPr>
            <p:ph idx="2" type="pic"/>
          </p:nvPr>
        </p:nvSpPr>
        <p:spPr>
          <a:xfrm>
            <a:off x="2389717" y="612775"/>
            <a:ext cx="7315200" cy="4114800"/>
          </a:xfrm>
          <a:prstGeom prst="rect">
            <a:avLst/>
          </a:prstGeom>
          <a:noFill/>
          <a:ln>
            <a:noFill/>
          </a:ln>
        </p:spPr>
      </p:sp>
      <p:sp>
        <p:nvSpPr>
          <p:cNvPr id="71" name="Google Shape;71;p49"/>
          <p:cNvSpPr txBox="1"/>
          <p:nvPr>
            <p:ph idx="1" type="body"/>
          </p:nvPr>
        </p:nvSpPr>
        <p:spPr>
          <a:xfrm>
            <a:off x="2389717" y="5367338"/>
            <a:ext cx="7315200" cy="8049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225"/>
              </a:spcBef>
              <a:spcAft>
                <a:spcPts val="0"/>
              </a:spcAft>
              <a:buSzPts val="900"/>
              <a:buNone/>
              <a:defRPr sz="900"/>
            </a:lvl5pPr>
            <a:lvl6pPr indent="-228600" lvl="5" marL="2743200" algn="l">
              <a:lnSpc>
                <a:spcPct val="100000"/>
              </a:lnSpc>
              <a:spcBef>
                <a:spcPts val="225"/>
              </a:spcBef>
              <a:spcAft>
                <a:spcPts val="0"/>
              </a:spcAft>
              <a:buSzPts val="900"/>
              <a:buNone/>
              <a:defRPr sz="900"/>
            </a:lvl6pPr>
            <a:lvl7pPr indent="-228600" lvl="6" marL="3200400" algn="l">
              <a:lnSpc>
                <a:spcPct val="100000"/>
              </a:lnSpc>
              <a:spcBef>
                <a:spcPts val="225"/>
              </a:spcBef>
              <a:spcAft>
                <a:spcPts val="0"/>
              </a:spcAft>
              <a:buSzPts val="900"/>
              <a:buNone/>
              <a:defRPr sz="900"/>
            </a:lvl7pPr>
            <a:lvl8pPr indent="-228600" lvl="7" marL="3657600" algn="l">
              <a:lnSpc>
                <a:spcPct val="100000"/>
              </a:lnSpc>
              <a:spcBef>
                <a:spcPts val="225"/>
              </a:spcBef>
              <a:spcAft>
                <a:spcPts val="0"/>
              </a:spcAft>
              <a:buSzPts val="900"/>
              <a:buNone/>
              <a:defRPr sz="900"/>
            </a:lvl8pPr>
            <a:lvl9pPr indent="-228600" lvl="8" marL="4114800" algn="l">
              <a:lnSpc>
                <a:spcPct val="100000"/>
              </a:lnSpc>
              <a:spcBef>
                <a:spcPts val="225"/>
              </a:spcBef>
              <a:spcAft>
                <a:spcPts val="0"/>
              </a:spcAft>
              <a:buSzPts val="900"/>
              <a:buNone/>
              <a:defRPr sz="900"/>
            </a:lvl9pPr>
          </a:lstStyle>
          <a:p/>
        </p:txBody>
      </p:sp>
      <p:sp>
        <p:nvSpPr>
          <p:cNvPr id="72" name="Google Shape;72;p49"/>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9"/>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9"/>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3" ty="0" sy="100003"/>
        </a:blipFill>
      </p:bgPr>
    </p:bg>
    <p:spTree>
      <p:nvGrpSpPr>
        <p:cNvPr id="9" name="Shape 9"/>
        <p:cNvGrpSpPr/>
        <p:nvPr/>
      </p:nvGrpSpPr>
      <p:grpSpPr>
        <a:xfrm>
          <a:off x="0" y="0"/>
          <a:ext cx="0" cy="0"/>
          <a:chOff x="0" y="0"/>
          <a:chExt cx="0" cy="0"/>
        </a:xfrm>
      </p:grpSpPr>
      <p:sp>
        <p:nvSpPr>
          <p:cNvPr id="10" name="Google Shape;10;p40"/>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9pPr>
          </a:lstStyle>
          <a:p/>
        </p:txBody>
      </p:sp>
      <p:sp>
        <p:nvSpPr>
          <p:cNvPr id="11" name="Google Shape;11;p40"/>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419100" lvl="0" marL="457200" marR="0" rtl="0" algn="l">
              <a:lnSpc>
                <a:spcPct val="100000"/>
              </a:lnSpc>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lnSpc>
                <a:spcPct val="100000"/>
              </a:lnSpc>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lnSpc>
                <a:spcPct val="100000"/>
              </a:lnSpc>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lnSpc>
                <a:spcPct val="100000"/>
              </a:lnSpc>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12" name="Google Shape;12;p40"/>
          <p:cNvSpPr/>
          <p:nvPr/>
        </p:nvSpPr>
        <p:spPr>
          <a:xfrm>
            <a:off x="812800" y="1566864"/>
            <a:ext cx="10610850" cy="109538"/>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cxnSp>
        <p:nvCxnSpPr>
          <p:cNvPr id="13" name="Google Shape;13;p40"/>
          <p:cNvCxnSpPr/>
          <p:nvPr/>
        </p:nvCxnSpPr>
        <p:spPr>
          <a:xfrm>
            <a:off x="812800" y="6172200"/>
            <a:ext cx="10566300" cy="0"/>
          </a:xfrm>
          <a:prstGeom prst="straightConnector1">
            <a:avLst/>
          </a:prstGeom>
          <a:noFill/>
          <a:ln cap="flat" cmpd="sng" w="9525">
            <a:solidFill>
              <a:schemeClr val="accent2"/>
            </a:solidFill>
            <a:prstDash val="solid"/>
            <a:round/>
            <a:headEnd len="sm" w="sm" type="none"/>
            <a:tailEnd len="sm" w="sm" type="none"/>
          </a:ln>
        </p:spPr>
      </p:cxnSp>
      <p:sp>
        <p:nvSpPr>
          <p:cNvPr id="14" name="Google Shape;14;p40"/>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15" name="Google Shape;15;p40"/>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16" name="Google Shape;16;p40"/>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9.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90" name="Shape 90"/>
        <p:cNvGrpSpPr/>
        <p:nvPr/>
      </p:nvGrpSpPr>
      <p:grpSpPr>
        <a:xfrm>
          <a:off x="0" y="0"/>
          <a:ext cx="0" cy="0"/>
          <a:chOff x="0" y="0"/>
          <a:chExt cx="0" cy="0"/>
        </a:xfrm>
      </p:grpSpPr>
      <p:pic>
        <p:nvPicPr>
          <p:cNvPr id="91" name="Google Shape;91;p1"/>
          <p:cNvPicPr preferRelativeResize="0"/>
          <p:nvPr/>
        </p:nvPicPr>
        <p:blipFill rotWithShape="1">
          <a:blip r:embed="rId4">
            <a:alphaModFix/>
          </a:blip>
          <a:srcRect b="0" l="0" r="0" t="0"/>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5">
            <a:alphaModFix/>
          </a:blip>
          <a:srcRect b="0" l="0" r="0" t="0"/>
          <a:stretch/>
        </p:blipFill>
        <p:spPr>
          <a:xfrm>
            <a:off x="11111491" y="64077"/>
            <a:ext cx="1000125" cy="1143000"/>
          </a:xfrm>
          <a:prstGeom prst="rect">
            <a:avLst/>
          </a:prstGeom>
          <a:noFill/>
          <a:ln>
            <a:noFill/>
          </a:ln>
        </p:spPr>
      </p:pic>
      <p:sp>
        <p:nvSpPr>
          <p:cNvPr id="93" name="Google Shape;93;p1"/>
          <p:cNvSpPr txBox="1"/>
          <p:nvPr/>
        </p:nvSpPr>
        <p:spPr>
          <a:xfrm>
            <a:off x="838212" y="2896968"/>
            <a:ext cx="10515600" cy="1325700"/>
          </a:xfrm>
          <a:prstGeom prst="rect">
            <a:avLst/>
          </a:prstGeom>
          <a:noFill/>
          <a:ln>
            <a:noFill/>
          </a:ln>
        </p:spPr>
        <p:txBody>
          <a:bodyPr anchorCtr="0" anchor="ctr" bIns="45700" lIns="91425" spcFirstLastPara="1" rIns="91425" wrap="square" tIns="45700">
            <a:normAutofit fontScale="85000" lnSpcReduction="20000"/>
          </a:bodyPr>
          <a:lstStyle/>
          <a:p>
            <a:pPr indent="0" lvl="0" marL="0" marR="0" rtl="0" algn="ctr">
              <a:lnSpc>
                <a:spcPct val="115000"/>
              </a:lnSpc>
              <a:spcBef>
                <a:spcPts val="0"/>
              </a:spcBef>
              <a:spcAft>
                <a:spcPts val="0"/>
              </a:spcAft>
              <a:buClr>
                <a:srgbClr val="7030A0"/>
              </a:buClr>
              <a:buSzPct val="125000"/>
              <a:buFont typeface="Verdana"/>
              <a:buNone/>
            </a:pPr>
            <a:r>
              <a:rPr b="1" i="0" lang="en-US" sz="3200" u="none" cap="none" strike="noStrike">
                <a:solidFill>
                  <a:srgbClr val="7030A0"/>
                </a:solidFill>
                <a:latin typeface="Verdana"/>
                <a:ea typeface="Verdana"/>
                <a:cs typeface="Verdana"/>
                <a:sym typeface="Verdana"/>
              </a:rPr>
              <a:t>FORECASTING THE FUTURE:PREDICTION OF RENEWABLE ENERGY GENERATION USING </a:t>
            </a:r>
            <a:endParaRPr b="1" i="0" sz="3200" u="none" cap="none" strike="noStrike">
              <a:solidFill>
                <a:srgbClr val="7030A0"/>
              </a:solidFill>
              <a:latin typeface="Verdana"/>
              <a:ea typeface="Verdana"/>
              <a:cs typeface="Verdana"/>
              <a:sym typeface="Verdana"/>
            </a:endParaRPr>
          </a:p>
          <a:p>
            <a:pPr indent="0" lvl="0" marL="0" marR="0" rtl="0" algn="ctr">
              <a:lnSpc>
                <a:spcPct val="115000"/>
              </a:lnSpc>
              <a:spcBef>
                <a:spcPts val="0"/>
              </a:spcBef>
              <a:spcAft>
                <a:spcPts val="0"/>
              </a:spcAft>
              <a:buClr>
                <a:srgbClr val="7030A0"/>
              </a:buClr>
              <a:buSzPct val="125000"/>
              <a:buFont typeface="Verdana"/>
              <a:buNone/>
            </a:pPr>
            <a:r>
              <a:rPr b="1" i="0" lang="en-US" sz="3200" u="none" cap="none" strike="noStrike">
                <a:solidFill>
                  <a:srgbClr val="7030A0"/>
                </a:solidFill>
                <a:latin typeface="Verdana"/>
                <a:ea typeface="Verdana"/>
                <a:cs typeface="Verdana"/>
                <a:sym typeface="Verdana"/>
              </a:rPr>
              <a:t>SARIMA ALGORITHM</a:t>
            </a:r>
            <a:endParaRPr b="1" i="0" sz="4000" u="none" cap="none" strike="noStrike">
              <a:solidFill>
                <a:srgbClr val="7030A0"/>
              </a:solidFill>
              <a:latin typeface="Verdana"/>
              <a:ea typeface="Verdana"/>
              <a:cs typeface="Verdana"/>
              <a:sym typeface="Verdana"/>
            </a:endParaRPr>
          </a:p>
        </p:txBody>
      </p:sp>
      <p:sp>
        <p:nvSpPr>
          <p:cNvPr id="94" name="Google Shape;94;p1"/>
          <p:cNvSpPr txBox="1"/>
          <p:nvPr/>
        </p:nvSpPr>
        <p:spPr>
          <a:xfrm>
            <a:off x="481000" y="5183900"/>
            <a:ext cx="6361500" cy="141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Noto Sans Symbols"/>
              <a:buNone/>
            </a:pPr>
            <a:r>
              <a:rPr b="1" i="0" lang="en-US" sz="2400" u="none" cap="none" strike="noStrike">
                <a:solidFill>
                  <a:srgbClr val="FF0000"/>
                </a:solidFill>
                <a:latin typeface="Verdana"/>
                <a:ea typeface="Verdana"/>
                <a:cs typeface="Verdana"/>
                <a:sym typeface="Verdana"/>
              </a:rPr>
              <a:t>Mr.SURESH KUMAR S M.E.,(Ph.D)</a:t>
            </a:r>
            <a:endParaRPr b="1" i="0" sz="2400" u="none" cap="none" strike="noStrike">
              <a:solidFill>
                <a:srgbClr val="FF0000"/>
              </a:solidFill>
              <a:latin typeface="Verdana"/>
              <a:ea typeface="Verdana"/>
              <a:cs typeface="Verdana"/>
              <a:sym typeface="Verdana"/>
            </a:endParaRPr>
          </a:p>
          <a:p>
            <a:pPr indent="0" lvl="0" marL="0" marR="0" rtl="0" algn="l">
              <a:lnSpc>
                <a:spcPct val="100000"/>
              </a:lnSpc>
              <a:spcBef>
                <a:spcPts val="0"/>
              </a:spcBef>
              <a:spcAft>
                <a:spcPts val="0"/>
              </a:spcAft>
              <a:buClr>
                <a:srgbClr val="FF0000"/>
              </a:buClr>
              <a:buSzPts val="2400"/>
              <a:buFont typeface="Noto Sans Symbols"/>
              <a:buNone/>
            </a:pPr>
            <a:r>
              <a:rPr b="1" i="0" lang="en-US" sz="2400" u="none" cap="none" strike="noStrike">
                <a:solidFill>
                  <a:srgbClr val="FF0000"/>
                </a:solidFill>
                <a:latin typeface="Verdana"/>
                <a:ea typeface="Verdana"/>
                <a:cs typeface="Verdana"/>
                <a:sym typeface="Verdana"/>
              </a:rPr>
              <a:t>Professor</a:t>
            </a:r>
            <a:endParaRPr b="1" i="0" sz="2400" u="none" cap="none" strike="noStrike">
              <a:solidFill>
                <a:srgbClr val="FF0000"/>
              </a:solidFill>
              <a:latin typeface="Verdana"/>
              <a:ea typeface="Verdana"/>
              <a:cs typeface="Verdana"/>
              <a:sym typeface="Verdana"/>
            </a:endParaRPr>
          </a:p>
          <a:p>
            <a:pPr indent="0" lvl="0" marL="0" marR="0" rtl="0" algn="l">
              <a:lnSpc>
                <a:spcPct val="100000"/>
              </a:lnSpc>
              <a:spcBef>
                <a:spcPts val="0"/>
              </a:spcBef>
              <a:spcAft>
                <a:spcPts val="0"/>
              </a:spcAft>
              <a:buClr>
                <a:srgbClr val="FF0000"/>
              </a:buClr>
              <a:buSzPts val="2400"/>
              <a:buFont typeface="Noto Sans Symbols"/>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2400"/>
              <a:buFont typeface="Noto Sans Symbols"/>
              <a:buNone/>
            </a:pPr>
            <a:r>
              <a:t/>
            </a:r>
            <a:endParaRPr b="1" i="0" sz="2400" u="none" cap="none" strike="noStrike">
              <a:solidFill>
                <a:srgbClr val="FF0000"/>
              </a:solidFill>
              <a:latin typeface="Verdana"/>
              <a:ea typeface="Verdana"/>
              <a:cs typeface="Verdana"/>
              <a:sym typeface="Verdana"/>
            </a:endParaRPr>
          </a:p>
        </p:txBody>
      </p:sp>
      <p:sp>
        <p:nvSpPr>
          <p:cNvPr id="95" name="Google Shape;95;p1"/>
          <p:cNvSpPr txBox="1"/>
          <p:nvPr/>
        </p:nvSpPr>
        <p:spPr>
          <a:xfrm>
            <a:off x="7800112" y="5183902"/>
            <a:ext cx="3505200" cy="193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Noto Sans Symbols"/>
              <a:buNone/>
            </a:pPr>
            <a:r>
              <a:rPr b="1" i="0" lang="en-US" sz="2400" u="none" cap="none" strike="noStrike">
                <a:solidFill>
                  <a:srgbClr val="FF0000"/>
                </a:solidFill>
                <a:latin typeface="Verdana"/>
                <a:ea typeface="Verdana"/>
                <a:cs typeface="Verdana"/>
                <a:sym typeface="Verdana"/>
              </a:rPr>
              <a:t>VIKASHINI 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2400"/>
              <a:buFont typeface="Noto Sans Symbols"/>
              <a:buNone/>
            </a:pPr>
            <a:r>
              <a:rPr b="1" i="0" lang="en-US" sz="2400" u="none" cap="none" strike="noStrike">
                <a:solidFill>
                  <a:srgbClr val="FF0000"/>
                </a:solidFill>
                <a:latin typeface="Verdana"/>
                <a:ea typeface="Verdana"/>
                <a:cs typeface="Verdana"/>
                <a:sym typeface="Verdana"/>
              </a:rPr>
              <a:t>221801062</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2400"/>
              <a:buFont typeface="Noto Sans Symbols"/>
              <a:buNone/>
            </a:pPr>
            <a:r>
              <a:rPr b="1" i="0" lang="en-US" sz="2400" u="none" cap="none" strike="noStrike">
                <a:solidFill>
                  <a:srgbClr val="FF0000"/>
                </a:solidFill>
                <a:latin typeface="Verdana"/>
                <a:ea typeface="Verdana"/>
                <a:cs typeface="Verdana"/>
                <a:sym typeface="Verdana"/>
              </a:rPr>
              <a:t>VIJAY KUMAR V</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2400"/>
              <a:buFont typeface="Noto Sans Symbols"/>
              <a:buNone/>
            </a:pPr>
            <a:r>
              <a:rPr b="1" i="0" lang="en-US" sz="2400" u="none" cap="none" strike="noStrike">
                <a:solidFill>
                  <a:srgbClr val="FF0000"/>
                </a:solidFill>
                <a:latin typeface="Verdana"/>
                <a:ea typeface="Verdana"/>
                <a:cs typeface="Verdana"/>
                <a:sym typeface="Verdana"/>
              </a:rPr>
              <a:t>221801505</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2400"/>
              <a:buFont typeface="Noto Sans Symbols"/>
              <a:buNone/>
            </a:pPr>
            <a:r>
              <a:t/>
            </a:r>
            <a:endParaRPr b="1" i="0" sz="2400" u="none" cap="none" strike="noStrike">
              <a:solidFill>
                <a:srgbClr val="FF0000"/>
              </a:solidFill>
              <a:latin typeface="Verdana"/>
              <a:ea typeface="Verdana"/>
              <a:cs typeface="Verdana"/>
              <a:sym typeface="Verdana"/>
            </a:endParaRPr>
          </a:p>
        </p:txBody>
      </p:sp>
      <p:sp>
        <p:nvSpPr>
          <p:cNvPr id="96" name="Google Shape;96;p1"/>
          <p:cNvSpPr txBox="1"/>
          <p:nvPr/>
        </p:nvSpPr>
        <p:spPr>
          <a:xfrm>
            <a:off x="708891" y="1213137"/>
            <a:ext cx="10515600" cy="722457"/>
          </a:xfrm>
          <a:prstGeom prst="rect">
            <a:avLst/>
          </a:prstGeom>
          <a:noFill/>
          <a:ln>
            <a:noFill/>
          </a:ln>
        </p:spPr>
        <p:txBody>
          <a:bodyPr anchorCtr="0" anchor="ctr" bIns="45700" lIns="91425" spcFirstLastPara="1" rIns="91425" wrap="square" tIns="45700">
            <a:normAutofit/>
          </a:bodyPr>
          <a:lstStyle/>
          <a:p>
            <a:pPr indent="0" lvl="0" marL="0" marR="0" rtl="0" algn="ctr">
              <a:lnSpc>
                <a:spcPct val="70000"/>
              </a:lnSpc>
              <a:spcBef>
                <a:spcPts val="0"/>
              </a:spcBef>
              <a:spcAft>
                <a:spcPts val="0"/>
              </a:spcAft>
              <a:buClr>
                <a:srgbClr val="002060"/>
              </a:buClr>
              <a:buSzPts val="2800"/>
              <a:buFont typeface="Verdana"/>
              <a:buNone/>
            </a:pPr>
            <a:r>
              <a:rPr b="1" i="0" lang="en-US" sz="2600" u="none" cap="none" strike="noStrike">
                <a:solidFill>
                  <a:srgbClr val="002060"/>
                </a:solidFill>
                <a:latin typeface="Verdana"/>
                <a:ea typeface="Verdana"/>
                <a:cs typeface="Verdana"/>
                <a:sym typeface="Verdana"/>
              </a:rPr>
              <a:t>Department of Artificial Intelligence and Data Science</a:t>
            </a:r>
            <a:endParaRPr b="1" i="0" sz="2600" u="none" cap="none" strike="noStrike">
              <a:solidFill>
                <a:srgbClr val="002060"/>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1"/>
          <p:cNvSpPr txBox="1"/>
          <p:nvPr>
            <p:ph type="title"/>
          </p:nvPr>
        </p:nvSpPr>
        <p:spPr>
          <a:xfrm>
            <a:off x="842433" y="2286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a:solidFill>
                  <a:srgbClr val="FF0000"/>
                </a:solidFill>
              </a:rPr>
              <a:t>System Architecture</a:t>
            </a:r>
            <a:endParaRPr/>
          </a:p>
        </p:txBody>
      </p:sp>
      <p:sp>
        <p:nvSpPr>
          <p:cNvPr id="166" name="Google Shape;166;p1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167" name="Google Shape;167;p1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68" name="Google Shape;168;p11"/>
          <p:cNvPicPr preferRelativeResize="0"/>
          <p:nvPr/>
        </p:nvPicPr>
        <p:blipFill rotWithShape="1">
          <a:blip r:embed="rId3">
            <a:alphaModFix/>
          </a:blip>
          <a:srcRect b="4399" l="0" r="30733" t="6153"/>
          <a:stretch/>
        </p:blipFill>
        <p:spPr>
          <a:xfrm>
            <a:off x="2705475" y="1773962"/>
            <a:ext cx="6143575" cy="4141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2"/>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a:solidFill>
                  <a:srgbClr val="FF0000"/>
                </a:solidFill>
              </a:rPr>
              <a:t>List  of Modules</a:t>
            </a:r>
            <a:endParaRPr/>
          </a:p>
        </p:txBody>
      </p:sp>
      <p:sp>
        <p:nvSpPr>
          <p:cNvPr id="174" name="Google Shape;174;p12"/>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SzPts val="1800"/>
              <a:buFont typeface="Times New Roman"/>
              <a:buChar char="□"/>
            </a:pPr>
            <a:r>
              <a:rPr lang="en-US">
                <a:latin typeface="Times New Roman"/>
                <a:ea typeface="Times New Roman"/>
                <a:cs typeface="Times New Roman"/>
                <a:sym typeface="Times New Roman"/>
              </a:rPr>
              <a:t>Data Collection    </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US">
                <a:latin typeface="Times New Roman"/>
                <a:ea typeface="Times New Roman"/>
                <a:cs typeface="Times New Roman"/>
                <a:sym typeface="Times New Roman"/>
              </a:rPr>
              <a:t>Data Preprocessing</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US">
                <a:latin typeface="Times New Roman"/>
                <a:ea typeface="Times New Roman"/>
                <a:cs typeface="Times New Roman"/>
                <a:sym typeface="Times New Roman"/>
              </a:rPr>
              <a:t>Feature Engineering</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US">
                <a:latin typeface="Times New Roman"/>
                <a:ea typeface="Times New Roman"/>
                <a:cs typeface="Times New Roman"/>
                <a:sym typeface="Times New Roman"/>
              </a:rPr>
              <a:t>Model Training</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US">
                <a:latin typeface="Times New Roman"/>
                <a:ea typeface="Times New Roman"/>
                <a:cs typeface="Times New Roman"/>
                <a:sym typeface="Times New Roman"/>
              </a:rPr>
              <a:t>Model Validation</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US">
                <a:latin typeface="Times New Roman"/>
                <a:ea typeface="Times New Roman"/>
                <a:cs typeface="Times New Roman"/>
                <a:sym typeface="Times New Roman"/>
              </a:rPr>
              <a:t>User Interface</a:t>
            </a:r>
            <a:endParaRPr>
              <a:latin typeface="Times New Roman"/>
              <a:ea typeface="Times New Roman"/>
              <a:cs typeface="Times New Roman"/>
              <a:sym typeface="Times New Roman"/>
            </a:endParaRPr>
          </a:p>
        </p:txBody>
      </p:sp>
      <p:sp>
        <p:nvSpPr>
          <p:cNvPr id="175" name="Google Shape;175;p1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176" name="Google Shape;176;p1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3"/>
          <p:cNvSpPr txBox="1"/>
          <p:nvPr>
            <p:ph type="title"/>
          </p:nvPr>
        </p:nvSpPr>
        <p:spPr>
          <a:xfrm>
            <a:off x="755658" y="6776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a:solidFill>
                  <a:srgbClr val="FF0000"/>
                </a:solidFill>
              </a:rPr>
              <a:t>Module 1: Preprocessing</a:t>
            </a:r>
            <a:endParaRPr b="1">
              <a:solidFill>
                <a:srgbClr val="FF0000"/>
              </a:solidFill>
            </a:endParaRPr>
          </a:p>
          <a:p>
            <a:pPr indent="0" lvl="0" marL="0" rtl="0" algn="l">
              <a:lnSpc>
                <a:spcPct val="100000"/>
              </a:lnSpc>
              <a:spcBef>
                <a:spcPts val="0"/>
              </a:spcBef>
              <a:spcAft>
                <a:spcPts val="0"/>
              </a:spcAft>
              <a:buSzPts val="1400"/>
              <a:buNone/>
            </a:pPr>
            <a:r>
              <a:rPr lang="en-US"/>
              <a:t> </a:t>
            </a:r>
            <a:endParaRPr/>
          </a:p>
        </p:txBody>
      </p:sp>
      <p:sp>
        <p:nvSpPr>
          <p:cNvPr id="183" name="Google Shape;183;p13"/>
          <p:cNvSpPr txBox="1"/>
          <p:nvPr>
            <p:ph idx="1" type="body"/>
          </p:nvPr>
        </p:nvSpPr>
        <p:spPr>
          <a:xfrm>
            <a:off x="755650" y="1702525"/>
            <a:ext cx="11251200" cy="38022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0"/>
              </a:spcBef>
              <a:spcAft>
                <a:spcPts val="0"/>
              </a:spcAft>
              <a:buSzPts val="1800"/>
              <a:buNone/>
            </a:pPr>
            <a:r>
              <a:rPr b="1" lang="en-US" sz="2300">
                <a:solidFill>
                  <a:srgbClr val="000000"/>
                </a:solidFill>
                <a:latin typeface="Times New Roman"/>
                <a:ea typeface="Times New Roman"/>
                <a:cs typeface="Times New Roman"/>
                <a:sym typeface="Times New Roman"/>
              </a:rPr>
              <a:t>Step 1</a:t>
            </a:r>
            <a:r>
              <a:rPr lang="en-US" sz="2300">
                <a:solidFill>
                  <a:srgbClr val="000000"/>
                </a:solidFill>
                <a:latin typeface="Times New Roman"/>
                <a:ea typeface="Times New Roman"/>
                <a:cs typeface="Times New Roman"/>
                <a:sym typeface="Times New Roman"/>
              </a:rPr>
              <a:t>: Parse the Time column from both datasets into a datetime format and merge the solar and wind datasets on this Time index.</a:t>
            </a:r>
            <a:endParaRPr sz="2300">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SzPts val="1800"/>
              <a:buNone/>
            </a:pPr>
            <a:r>
              <a:rPr b="1" lang="en-US" sz="2300">
                <a:solidFill>
                  <a:srgbClr val="000000"/>
                </a:solidFill>
                <a:latin typeface="Times New Roman"/>
                <a:ea typeface="Times New Roman"/>
                <a:cs typeface="Times New Roman"/>
                <a:sym typeface="Times New Roman"/>
              </a:rPr>
              <a:t>Step 2</a:t>
            </a:r>
            <a:r>
              <a:rPr lang="en-US" sz="2300">
                <a:solidFill>
                  <a:srgbClr val="000000"/>
                </a:solidFill>
                <a:latin typeface="Times New Roman"/>
                <a:ea typeface="Times New Roman"/>
                <a:cs typeface="Times New Roman"/>
                <a:sym typeface="Times New Roman"/>
              </a:rPr>
              <a:t>: Handle missing values using a mean strategy for columns across both datasets like Total solar irradiance, Wind speed, Power (MW)).</a:t>
            </a:r>
            <a:endParaRPr sz="2300">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SzPts val="1800"/>
              <a:buNone/>
            </a:pPr>
            <a:r>
              <a:rPr b="1" lang="en-US" sz="2300">
                <a:solidFill>
                  <a:srgbClr val="000000"/>
                </a:solidFill>
                <a:latin typeface="Times New Roman"/>
                <a:ea typeface="Times New Roman"/>
                <a:cs typeface="Times New Roman"/>
                <a:sym typeface="Times New Roman"/>
              </a:rPr>
              <a:t>Step 3</a:t>
            </a:r>
            <a:r>
              <a:rPr lang="en-US" sz="2300">
                <a:solidFill>
                  <a:srgbClr val="000000"/>
                </a:solidFill>
                <a:latin typeface="Times New Roman"/>
                <a:ea typeface="Times New Roman"/>
                <a:cs typeface="Times New Roman"/>
                <a:sym typeface="Times New Roman"/>
              </a:rPr>
              <a:t>: Detect outliers for key variables like Power (MW), wind speed, and irradiance using the Z-score method and remove them.</a:t>
            </a:r>
            <a:endParaRPr sz="2300">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SzPts val="1800"/>
              <a:buNone/>
            </a:pPr>
            <a:r>
              <a:rPr b="1" lang="en-US" sz="2300">
                <a:solidFill>
                  <a:srgbClr val="000000"/>
                </a:solidFill>
                <a:latin typeface="Times New Roman"/>
                <a:ea typeface="Times New Roman"/>
                <a:cs typeface="Times New Roman"/>
                <a:sym typeface="Times New Roman"/>
              </a:rPr>
              <a:t>Step 4</a:t>
            </a:r>
            <a:r>
              <a:rPr lang="en-US" sz="2300">
                <a:solidFill>
                  <a:srgbClr val="000000"/>
                </a:solidFill>
                <a:latin typeface="Times New Roman"/>
                <a:ea typeface="Times New Roman"/>
                <a:cs typeface="Times New Roman"/>
                <a:sym typeface="Times New Roman"/>
              </a:rPr>
              <a:t>: Normalize all numerical columns such as irradiance, wind speed, temperature, and pressure using MinMaxScaler </a:t>
            </a:r>
            <a:endParaRPr sz="2300">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SzPts val="1800"/>
              <a:buNone/>
            </a:pPr>
            <a:r>
              <a:rPr b="1" lang="en-US" sz="2300">
                <a:solidFill>
                  <a:srgbClr val="000000"/>
                </a:solidFill>
                <a:latin typeface="Times New Roman"/>
                <a:ea typeface="Times New Roman"/>
                <a:cs typeface="Times New Roman"/>
                <a:sym typeface="Times New Roman"/>
              </a:rPr>
              <a:t>Step 6</a:t>
            </a:r>
            <a:r>
              <a:rPr lang="en-US" sz="2300">
                <a:solidFill>
                  <a:srgbClr val="000000"/>
                </a:solidFill>
                <a:latin typeface="Times New Roman"/>
                <a:ea typeface="Times New Roman"/>
                <a:cs typeface="Times New Roman"/>
                <a:sym typeface="Times New Roman"/>
              </a:rPr>
              <a:t>: The cleaned and scaled dataset with solar and wind variables is ready for feature engineering.</a:t>
            </a:r>
            <a:endParaRPr sz="23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b="1" sz="3200">
              <a:solidFill>
                <a:srgbClr val="000000"/>
              </a:solidFill>
              <a:latin typeface="Times New Roman"/>
              <a:ea typeface="Times New Roman"/>
              <a:cs typeface="Times New Roman"/>
              <a:sym typeface="Times New Roman"/>
            </a:endParaRPr>
          </a:p>
        </p:txBody>
      </p:sp>
      <p:sp>
        <p:nvSpPr>
          <p:cNvPr id="184" name="Google Shape;184;p13"/>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4"/>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91" name="Google Shape;191;p14"/>
          <p:cNvSpPr txBox="1"/>
          <p:nvPr/>
        </p:nvSpPr>
        <p:spPr>
          <a:xfrm>
            <a:off x="644150" y="339325"/>
            <a:ext cx="10437300" cy="104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b="1" i="0" lang="en-US" sz="3800" u="none" cap="none" strike="noStrike">
                <a:solidFill>
                  <a:srgbClr val="FF0000"/>
                </a:solidFill>
                <a:latin typeface="Verdana"/>
                <a:ea typeface="Verdana"/>
                <a:cs typeface="Verdana"/>
                <a:sym typeface="Verdana"/>
              </a:rPr>
              <a:t>Data Flow Diagram</a:t>
            </a:r>
            <a:endParaRPr b="1" i="0" sz="3800" u="none" cap="none" strike="noStrike">
              <a:solidFill>
                <a:srgbClr val="FF0000"/>
              </a:solidFill>
              <a:latin typeface="Verdana"/>
              <a:ea typeface="Verdana"/>
              <a:cs typeface="Verdana"/>
              <a:sym typeface="Verdana"/>
            </a:endParaRPr>
          </a:p>
        </p:txBody>
      </p:sp>
      <p:pic>
        <p:nvPicPr>
          <p:cNvPr id="192" name="Google Shape;192;p14"/>
          <p:cNvPicPr preferRelativeResize="0"/>
          <p:nvPr/>
        </p:nvPicPr>
        <p:blipFill rotWithShape="1">
          <a:blip r:embed="rId3">
            <a:alphaModFix/>
          </a:blip>
          <a:srcRect b="0" l="0" r="0" t="0"/>
          <a:stretch/>
        </p:blipFill>
        <p:spPr>
          <a:xfrm>
            <a:off x="290597" y="1770700"/>
            <a:ext cx="11672803" cy="3789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 name="Shape 197"/>
        <p:cNvGrpSpPr/>
        <p:nvPr/>
      </p:nvGrpSpPr>
      <p:grpSpPr>
        <a:xfrm>
          <a:off x="0" y="0"/>
          <a:ext cx="0" cy="0"/>
          <a:chOff x="0" y="0"/>
          <a:chExt cx="0" cy="0"/>
        </a:xfrm>
      </p:grpSpPr>
      <p:sp>
        <p:nvSpPr>
          <p:cNvPr id="198" name="Google Shape;198;p15"/>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99" name="Google Shape;199;p15"/>
          <p:cNvPicPr preferRelativeResize="0"/>
          <p:nvPr/>
        </p:nvPicPr>
        <p:blipFill rotWithShape="1">
          <a:blip r:embed="rId3">
            <a:alphaModFix/>
          </a:blip>
          <a:srcRect b="0" l="0" r="0" t="0"/>
          <a:stretch/>
        </p:blipFill>
        <p:spPr>
          <a:xfrm>
            <a:off x="303225" y="1233325"/>
            <a:ext cx="11585526" cy="4101325"/>
          </a:xfrm>
          <a:prstGeom prst="rect">
            <a:avLst/>
          </a:prstGeom>
          <a:noFill/>
          <a:ln>
            <a:noFill/>
          </a:ln>
        </p:spPr>
      </p:pic>
      <p:sp>
        <p:nvSpPr>
          <p:cNvPr id="200" name="Google Shape;200;p15"/>
          <p:cNvSpPr txBox="1"/>
          <p:nvPr/>
        </p:nvSpPr>
        <p:spPr>
          <a:xfrm>
            <a:off x="567950" y="186925"/>
            <a:ext cx="10437300" cy="104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b="1" i="0" lang="en-US" sz="3800" u="none" cap="none" strike="noStrike">
                <a:solidFill>
                  <a:srgbClr val="FF0000"/>
                </a:solidFill>
                <a:latin typeface="Verdana"/>
                <a:ea typeface="Verdana"/>
                <a:cs typeface="Verdana"/>
                <a:sym typeface="Verdana"/>
              </a:rPr>
              <a:t>Solar and Wind Data merging</a:t>
            </a:r>
            <a:endParaRPr b="1" i="0" sz="3800" u="none" cap="none" strike="noStrike">
              <a:solidFill>
                <a:srgbClr val="FF0000"/>
              </a:solidFill>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6"/>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07" name="Google Shape;207;p16"/>
          <p:cNvSpPr txBox="1"/>
          <p:nvPr/>
        </p:nvSpPr>
        <p:spPr>
          <a:xfrm>
            <a:off x="644150" y="339325"/>
            <a:ext cx="10437300" cy="104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b="1" i="0" lang="en-US" sz="3800" u="none" cap="none" strike="noStrike">
                <a:solidFill>
                  <a:srgbClr val="FF0000"/>
                </a:solidFill>
                <a:latin typeface="Verdana"/>
                <a:ea typeface="Verdana"/>
                <a:cs typeface="Verdana"/>
                <a:sym typeface="Verdana"/>
              </a:rPr>
              <a:t>Preprocessing</a:t>
            </a:r>
            <a:endParaRPr b="1" i="0" sz="3800" u="none" cap="none" strike="noStrike">
              <a:solidFill>
                <a:srgbClr val="FF0000"/>
              </a:solidFill>
              <a:latin typeface="Verdana"/>
              <a:ea typeface="Verdana"/>
              <a:cs typeface="Verdana"/>
              <a:sym typeface="Verdana"/>
            </a:endParaRPr>
          </a:p>
        </p:txBody>
      </p:sp>
      <p:sp>
        <p:nvSpPr>
          <p:cNvPr id="208" name="Google Shape;208;p16"/>
          <p:cNvSpPr txBox="1"/>
          <p:nvPr>
            <p:ph idx="4294967295" type="body"/>
          </p:nvPr>
        </p:nvSpPr>
        <p:spPr>
          <a:xfrm>
            <a:off x="755650" y="1778725"/>
            <a:ext cx="11251200" cy="3802200"/>
          </a:xfrm>
          <a:prstGeom prst="rect">
            <a:avLst/>
          </a:prstGeom>
          <a:noFill/>
          <a:ln>
            <a:noFill/>
          </a:ln>
        </p:spPr>
        <p:txBody>
          <a:bodyPr anchorCtr="0" anchor="t" bIns="45700" lIns="91425" spcFirstLastPara="1" rIns="91425" wrap="square" tIns="45700">
            <a:noAutofit/>
          </a:bodyPr>
          <a:lstStyle/>
          <a:p>
            <a:pPr indent="-374650" lvl="0" marL="457200" rtl="0" algn="l">
              <a:lnSpc>
                <a:spcPct val="115000"/>
              </a:lnSpc>
              <a:spcBef>
                <a:spcPts val="0"/>
              </a:spcBef>
              <a:spcAft>
                <a:spcPts val="0"/>
              </a:spcAft>
              <a:buClr>
                <a:srgbClr val="000000"/>
              </a:buClr>
              <a:buSzPts val="2300"/>
              <a:buFont typeface="Times New Roman"/>
              <a:buChar char="□"/>
            </a:pPr>
            <a:r>
              <a:rPr b="1" lang="en-US" sz="2300">
                <a:solidFill>
                  <a:srgbClr val="000000"/>
                </a:solidFill>
                <a:latin typeface="Times New Roman"/>
                <a:ea typeface="Times New Roman"/>
                <a:cs typeface="Times New Roman"/>
                <a:sym typeface="Times New Roman"/>
              </a:rPr>
              <a:t>SimpleImputer(Mean):- </a:t>
            </a:r>
            <a:r>
              <a:rPr lang="en-US" sz="2300">
                <a:solidFill>
                  <a:srgbClr val="000000"/>
                </a:solidFill>
                <a:latin typeface="Times New Roman"/>
                <a:ea typeface="Times New Roman"/>
                <a:cs typeface="Times New Roman"/>
                <a:sym typeface="Times New Roman"/>
              </a:rPr>
              <a:t>It is a method in sklearn where the simple imputer used to fill the null values with the strategies like mean, median, most frequent and constant.</a:t>
            </a:r>
            <a:endParaRPr sz="23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3000"/>
              <a:buNone/>
            </a:pPr>
            <a:r>
              <a:t/>
            </a:r>
            <a:endParaRPr sz="23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3000"/>
              <a:buNone/>
            </a:pPr>
            <a:r>
              <a:t/>
            </a:r>
            <a:endParaRPr sz="23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3000"/>
              <a:buNone/>
            </a:pPr>
            <a:r>
              <a:t/>
            </a:r>
            <a:endParaRPr sz="2300">
              <a:solidFill>
                <a:srgbClr val="000000"/>
              </a:solidFill>
              <a:latin typeface="Times New Roman"/>
              <a:ea typeface="Times New Roman"/>
              <a:cs typeface="Times New Roman"/>
              <a:sym typeface="Times New Roman"/>
            </a:endParaRPr>
          </a:p>
          <a:p>
            <a:pPr indent="-374650" lvl="0" marL="457200" rtl="0" algn="l">
              <a:lnSpc>
                <a:spcPct val="115000"/>
              </a:lnSpc>
              <a:spcBef>
                <a:spcPts val="0"/>
              </a:spcBef>
              <a:spcAft>
                <a:spcPts val="0"/>
              </a:spcAft>
              <a:buClr>
                <a:srgbClr val="000000"/>
              </a:buClr>
              <a:buSzPts val="2300"/>
              <a:buFont typeface="Times New Roman"/>
              <a:buChar char="□"/>
            </a:pPr>
            <a:r>
              <a:rPr b="1" lang="en-US" sz="2300">
                <a:solidFill>
                  <a:srgbClr val="000000"/>
                </a:solidFill>
                <a:latin typeface="Times New Roman"/>
                <a:ea typeface="Times New Roman"/>
                <a:cs typeface="Times New Roman"/>
                <a:sym typeface="Times New Roman"/>
              </a:rPr>
              <a:t>Outlier Detection(Z score):- </a:t>
            </a:r>
            <a:r>
              <a:rPr lang="en-US" sz="2300">
                <a:solidFill>
                  <a:srgbClr val="000000"/>
                </a:solidFill>
                <a:latin typeface="Times New Roman"/>
                <a:ea typeface="Times New Roman"/>
                <a:cs typeface="Times New Roman"/>
                <a:sym typeface="Times New Roman"/>
              </a:rPr>
              <a:t>Z score is used to calculate the extreme low and high data(outliers) usually the score of (+3 or -3)  and removing it.</a:t>
            </a:r>
            <a:endParaRPr sz="2300">
              <a:solidFill>
                <a:srgbClr val="000000"/>
              </a:solidFill>
              <a:latin typeface="Times New Roman"/>
              <a:ea typeface="Times New Roman"/>
              <a:cs typeface="Times New Roman"/>
              <a:sym typeface="Times New Roman"/>
            </a:endParaRPr>
          </a:p>
          <a:p>
            <a:pPr indent="-374650" lvl="0" marL="457200" rtl="0" algn="l">
              <a:lnSpc>
                <a:spcPct val="115000"/>
              </a:lnSpc>
              <a:spcBef>
                <a:spcPts val="0"/>
              </a:spcBef>
              <a:spcAft>
                <a:spcPts val="0"/>
              </a:spcAft>
              <a:buClr>
                <a:srgbClr val="000000"/>
              </a:buClr>
              <a:buSzPts val="2300"/>
              <a:buFont typeface="Times New Roman"/>
              <a:buChar char="□"/>
            </a:pPr>
            <a:r>
              <a:rPr b="1" lang="en-US" sz="2300">
                <a:solidFill>
                  <a:srgbClr val="000000"/>
                </a:solidFill>
                <a:latin typeface="Times New Roman"/>
                <a:ea typeface="Times New Roman"/>
                <a:cs typeface="Times New Roman"/>
                <a:sym typeface="Times New Roman"/>
              </a:rPr>
              <a:t>Normalize(MinMaxScaler):- </a:t>
            </a:r>
            <a:r>
              <a:rPr lang="en-US" sz="2300">
                <a:solidFill>
                  <a:srgbClr val="000000"/>
                </a:solidFill>
                <a:latin typeface="Times New Roman"/>
                <a:ea typeface="Times New Roman"/>
                <a:cs typeface="Times New Roman"/>
                <a:sym typeface="Times New Roman"/>
              </a:rPr>
              <a:t>It is used convert the data in different scale to a defined range typically between the 0 and 1</a:t>
            </a:r>
            <a:endParaRPr sz="2300">
              <a:solidFill>
                <a:srgbClr val="000000"/>
              </a:solidFill>
              <a:latin typeface="Times New Roman"/>
              <a:ea typeface="Times New Roman"/>
              <a:cs typeface="Times New Roman"/>
              <a:sym typeface="Times New Roman"/>
            </a:endParaRPr>
          </a:p>
        </p:txBody>
      </p:sp>
      <p:pic>
        <p:nvPicPr>
          <p:cNvPr id="209" name="Google Shape;209;p16"/>
          <p:cNvPicPr preferRelativeResize="0"/>
          <p:nvPr/>
        </p:nvPicPr>
        <p:blipFill rotWithShape="1">
          <a:blip r:embed="rId3">
            <a:alphaModFix/>
          </a:blip>
          <a:srcRect b="0" l="0" r="0" t="0"/>
          <a:stretch/>
        </p:blipFill>
        <p:spPr>
          <a:xfrm>
            <a:off x="1859525" y="2819400"/>
            <a:ext cx="3416330" cy="800900"/>
          </a:xfrm>
          <a:prstGeom prst="rect">
            <a:avLst/>
          </a:prstGeom>
          <a:noFill/>
          <a:ln>
            <a:noFill/>
          </a:ln>
        </p:spPr>
      </p:pic>
      <p:pic>
        <p:nvPicPr>
          <p:cNvPr id="210" name="Google Shape;210;p16"/>
          <p:cNvPicPr preferRelativeResize="0"/>
          <p:nvPr/>
        </p:nvPicPr>
        <p:blipFill rotWithShape="1">
          <a:blip r:embed="rId4">
            <a:alphaModFix/>
          </a:blip>
          <a:srcRect b="0" l="0" r="0" t="0"/>
          <a:stretch/>
        </p:blipFill>
        <p:spPr>
          <a:xfrm>
            <a:off x="8619850" y="2776574"/>
            <a:ext cx="2079473" cy="886575"/>
          </a:xfrm>
          <a:prstGeom prst="rect">
            <a:avLst/>
          </a:prstGeom>
          <a:noFill/>
          <a:ln>
            <a:noFill/>
          </a:ln>
        </p:spPr>
      </p:pic>
      <p:pic>
        <p:nvPicPr>
          <p:cNvPr id="211" name="Google Shape;211;p16"/>
          <p:cNvPicPr preferRelativeResize="0"/>
          <p:nvPr/>
        </p:nvPicPr>
        <p:blipFill rotWithShape="1">
          <a:blip r:embed="rId5">
            <a:alphaModFix/>
          </a:blip>
          <a:srcRect b="0" l="0" r="0" t="0"/>
          <a:stretch/>
        </p:blipFill>
        <p:spPr>
          <a:xfrm>
            <a:off x="6302025" y="5081425"/>
            <a:ext cx="2641500" cy="102931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7"/>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18" name="Google Shape;218;p17"/>
          <p:cNvSpPr txBox="1"/>
          <p:nvPr/>
        </p:nvSpPr>
        <p:spPr>
          <a:xfrm>
            <a:off x="567950" y="186925"/>
            <a:ext cx="10437300" cy="104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b="1" i="0" lang="en-US" sz="3800" u="none" cap="none" strike="noStrike">
                <a:solidFill>
                  <a:srgbClr val="FF0000"/>
                </a:solidFill>
                <a:latin typeface="Verdana"/>
                <a:ea typeface="Verdana"/>
                <a:cs typeface="Verdana"/>
                <a:sym typeface="Verdana"/>
              </a:rPr>
              <a:t>Handling Missing values</a:t>
            </a:r>
            <a:endParaRPr b="1" i="0" sz="3800" u="none" cap="none" strike="noStrike">
              <a:solidFill>
                <a:srgbClr val="FF0000"/>
              </a:solidFill>
              <a:latin typeface="Verdana"/>
              <a:ea typeface="Verdana"/>
              <a:cs typeface="Verdana"/>
              <a:sym typeface="Verdana"/>
            </a:endParaRPr>
          </a:p>
        </p:txBody>
      </p:sp>
      <p:pic>
        <p:nvPicPr>
          <p:cNvPr id="219" name="Google Shape;219;p17"/>
          <p:cNvPicPr preferRelativeResize="0"/>
          <p:nvPr/>
        </p:nvPicPr>
        <p:blipFill rotWithShape="1">
          <a:blip r:embed="rId3">
            <a:alphaModFix/>
          </a:blip>
          <a:srcRect b="0" l="0" r="0" t="0"/>
          <a:stretch/>
        </p:blipFill>
        <p:spPr>
          <a:xfrm>
            <a:off x="383050" y="2385200"/>
            <a:ext cx="5468127" cy="3035125"/>
          </a:xfrm>
          <a:prstGeom prst="rect">
            <a:avLst/>
          </a:prstGeom>
          <a:noFill/>
          <a:ln>
            <a:noFill/>
          </a:ln>
        </p:spPr>
      </p:pic>
      <p:pic>
        <p:nvPicPr>
          <p:cNvPr id="220" name="Google Shape;220;p17"/>
          <p:cNvPicPr preferRelativeResize="0"/>
          <p:nvPr/>
        </p:nvPicPr>
        <p:blipFill rotWithShape="1">
          <a:blip r:embed="rId4">
            <a:alphaModFix/>
          </a:blip>
          <a:srcRect b="0" l="0" r="0" t="0"/>
          <a:stretch/>
        </p:blipFill>
        <p:spPr>
          <a:xfrm>
            <a:off x="6525325" y="2385213"/>
            <a:ext cx="5468124" cy="303510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8"/>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227" name="Google Shape;227;p18"/>
          <p:cNvPicPr preferRelativeResize="0"/>
          <p:nvPr/>
        </p:nvPicPr>
        <p:blipFill rotWithShape="1">
          <a:blip r:embed="rId3">
            <a:alphaModFix/>
          </a:blip>
          <a:srcRect b="0" l="0" r="0" t="0"/>
          <a:stretch/>
        </p:blipFill>
        <p:spPr>
          <a:xfrm>
            <a:off x="8035825" y="1901175"/>
            <a:ext cx="3343275" cy="3510325"/>
          </a:xfrm>
          <a:prstGeom prst="rect">
            <a:avLst/>
          </a:prstGeom>
          <a:noFill/>
          <a:ln>
            <a:noFill/>
          </a:ln>
        </p:spPr>
      </p:pic>
      <p:sp>
        <p:nvSpPr>
          <p:cNvPr id="228" name="Google Shape;228;p18"/>
          <p:cNvSpPr txBox="1"/>
          <p:nvPr/>
        </p:nvSpPr>
        <p:spPr>
          <a:xfrm>
            <a:off x="952575" y="511325"/>
            <a:ext cx="5849100" cy="89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b="1" i="0" lang="en-US" sz="3800" u="none" cap="none" strike="noStrike">
                <a:solidFill>
                  <a:srgbClr val="FF0000"/>
                </a:solidFill>
                <a:latin typeface="Verdana"/>
                <a:ea typeface="Verdana"/>
                <a:cs typeface="Verdana"/>
                <a:sym typeface="Verdana"/>
              </a:rPr>
              <a:t>Outputs</a:t>
            </a:r>
            <a:endParaRPr b="1" i="0" sz="3800" u="none" cap="none" strike="noStrike">
              <a:solidFill>
                <a:srgbClr val="FF0000"/>
              </a:solidFill>
              <a:latin typeface="Verdana"/>
              <a:ea typeface="Verdana"/>
              <a:cs typeface="Verdana"/>
              <a:sym typeface="Verdana"/>
            </a:endParaRPr>
          </a:p>
        </p:txBody>
      </p:sp>
      <p:pic>
        <p:nvPicPr>
          <p:cNvPr id="229" name="Google Shape;229;p18"/>
          <p:cNvPicPr preferRelativeResize="0"/>
          <p:nvPr/>
        </p:nvPicPr>
        <p:blipFill rotWithShape="1">
          <a:blip r:embed="rId4">
            <a:alphaModFix/>
          </a:blip>
          <a:srcRect b="0" l="0" r="0" t="0"/>
          <a:stretch/>
        </p:blipFill>
        <p:spPr>
          <a:xfrm>
            <a:off x="952575" y="5678400"/>
            <a:ext cx="3924300" cy="228600"/>
          </a:xfrm>
          <a:prstGeom prst="rect">
            <a:avLst/>
          </a:prstGeom>
          <a:noFill/>
          <a:ln>
            <a:noFill/>
          </a:ln>
        </p:spPr>
      </p:pic>
      <p:pic>
        <p:nvPicPr>
          <p:cNvPr id="230" name="Google Shape;230;p18"/>
          <p:cNvPicPr preferRelativeResize="0"/>
          <p:nvPr/>
        </p:nvPicPr>
        <p:blipFill rotWithShape="1">
          <a:blip r:embed="rId5">
            <a:alphaModFix/>
          </a:blip>
          <a:srcRect b="0" l="0" r="0" t="0"/>
          <a:stretch/>
        </p:blipFill>
        <p:spPr>
          <a:xfrm>
            <a:off x="562813" y="2120263"/>
            <a:ext cx="7077075" cy="2847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9"/>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37" name="Google Shape;237;p19"/>
          <p:cNvSpPr txBox="1"/>
          <p:nvPr/>
        </p:nvSpPr>
        <p:spPr>
          <a:xfrm>
            <a:off x="872075" y="578400"/>
            <a:ext cx="5004000" cy="80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FF0000"/>
                </a:solidFill>
                <a:latin typeface="Verdana"/>
                <a:ea typeface="Verdana"/>
                <a:cs typeface="Verdana"/>
                <a:sym typeface="Verdana"/>
              </a:rPr>
              <a:t>Outputs</a:t>
            </a:r>
            <a:endParaRPr b="1" i="0" sz="3600" u="none" cap="none" strike="noStrike">
              <a:solidFill>
                <a:srgbClr val="FF0000"/>
              </a:solidFill>
              <a:latin typeface="Verdana"/>
              <a:ea typeface="Verdana"/>
              <a:cs typeface="Verdana"/>
              <a:sym typeface="Verdana"/>
            </a:endParaRPr>
          </a:p>
        </p:txBody>
      </p:sp>
      <p:pic>
        <p:nvPicPr>
          <p:cNvPr id="238" name="Google Shape;238;p19"/>
          <p:cNvPicPr preferRelativeResize="0"/>
          <p:nvPr/>
        </p:nvPicPr>
        <p:blipFill rotWithShape="1">
          <a:blip r:embed="rId3">
            <a:alphaModFix/>
          </a:blip>
          <a:srcRect b="0" l="1680" r="1681" t="2987"/>
          <a:stretch/>
        </p:blipFill>
        <p:spPr>
          <a:xfrm>
            <a:off x="389125" y="2079675"/>
            <a:ext cx="5393025" cy="3917350"/>
          </a:xfrm>
          <a:prstGeom prst="rect">
            <a:avLst/>
          </a:prstGeom>
          <a:noFill/>
          <a:ln>
            <a:noFill/>
          </a:ln>
        </p:spPr>
      </p:pic>
      <p:pic>
        <p:nvPicPr>
          <p:cNvPr id="239" name="Google Shape;239;p19"/>
          <p:cNvPicPr preferRelativeResize="0"/>
          <p:nvPr/>
        </p:nvPicPr>
        <p:blipFill rotWithShape="1">
          <a:blip r:embed="rId4">
            <a:alphaModFix/>
          </a:blip>
          <a:srcRect b="0" l="0" r="0" t="0"/>
          <a:stretch/>
        </p:blipFill>
        <p:spPr>
          <a:xfrm>
            <a:off x="6096000" y="2133375"/>
            <a:ext cx="6011125" cy="3917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0"/>
          <p:cNvSpPr txBox="1"/>
          <p:nvPr>
            <p:ph type="title"/>
          </p:nvPr>
        </p:nvSpPr>
        <p:spPr>
          <a:xfrm>
            <a:off x="755658" y="6776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a:solidFill>
                  <a:srgbClr val="FF0000"/>
                </a:solidFill>
              </a:rPr>
              <a:t>Module 2: Feature Engineering</a:t>
            </a:r>
            <a:endParaRPr b="1">
              <a:solidFill>
                <a:srgbClr val="FF0000"/>
              </a:solidFill>
            </a:endParaRPr>
          </a:p>
          <a:p>
            <a:pPr indent="0" lvl="0" marL="0" rtl="0" algn="l">
              <a:lnSpc>
                <a:spcPct val="100000"/>
              </a:lnSpc>
              <a:spcBef>
                <a:spcPts val="0"/>
              </a:spcBef>
              <a:spcAft>
                <a:spcPts val="0"/>
              </a:spcAft>
              <a:buSzPts val="1400"/>
              <a:buNone/>
            </a:pPr>
            <a:r>
              <a:rPr lang="en-US"/>
              <a:t> </a:t>
            </a:r>
            <a:endParaRPr/>
          </a:p>
        </p:txBody>
      </p:sp>
      <p:sp>
        <p:nvSpPr>
          <p:cNvPr id="246" name="Google Shape;246;p20"/>
          <p:cNvSpPr txBox="1"/>
          <p:nvPr>
            <p:ph idx="1" type="body"/>
          </p:nvPr>
        </p:nvSpPr>
        <p:spPr>
          <a:xfrm>
            <a:off x="679450" y="1699211"/>
            <a:ext cx="11251200" cy="39993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200"/>
              </a:spcBef>
              <a:spcAft>
                <a:spcPts val="0"/>
              </a:spcAft>
              <a:buSzPts val="1800"/>
              <a:buNone/>
            </a:pPr>
            <a:r>
              <a:rPr b="1" lang="en-US" sz="2400">
                <a:latin typeface="Times New Roman"/>
                <a:ea typeface="Times New Roman"/>
                <a:cs typeface="Times New Roman"/>
                <a:sym typeface="Times New Roman"/>
              </a:rPr>
              <a:t>Step 1</a:t>
            </a:r>
            <a:r>
              <a:rPr lang="en-US" sz="2400">
                <a:latin typeface="Times New Roman"/>
                <a:ea typeface="Times New Roman"/>
                <a:cs typeface="Times New Roman"/>
                <a:sym typeface="Times New Roman"/>
              </a:rPr>
              <a:t>: Create lag features for variables such as Power (MW), Total solar irradiance, Wind speed, and Air temperature to capture temporal dependencies.</a:t>
            </a:r>
            <a:endParaRPr sz="2400">
              <a:latin typeface="Times New Roman"/>
              <a:ea typeface="Times New Roman"/>
              <a:cs typeface="Times New Roman"/>
              <a:sym typeface="Times New Roman"/>
            </a:endParaRPr>
          </a:p>
          <a:p>
            <a:pPr indent="0" lvl="0" marL="457200" rtl="0" algn="l">
              <a:lnSpc>
                <a:spcPct val="115000"/>
              </a:lnSpc>
              <a:spcBef>
                <a:spcPts val="1200"/>
              </a:spcBef>
              <a:spcAft>
                <a:spcPts val="0"/>
              </a:spcAft>
              <a:buSzPts val="1800"/>
              <a:buNone/>
            </a:pPr>
            <a:r>
              <a:rPr b="1" lang="en-US" sz="2400">
                <a:latin typeface="Times New Roman"/>
                <a:ea typeface="Times New Roman"/>
                <a:cs typeface="Times New Roman"/>
                <a:sym typeface="Times New Roman"/>
              </a:rPr>
              <a:t>Step 2</a:t>
            </a:r>
            <a:r>
              <a:rPr lang="en-US" sz="2400">
                <a:latin typeface="Times New Roman"/>
                <a:ea typeface="Times New Roman"/>
                <a:cs typeface="Times New Roman"/>
                <a:sym typeface="Times New Roman"/>
              </a:rPr>
              <a:t>: Extract additional time features like hour, day_of_week, and month from the Time column to capture seasonality and time-based trends.</a:t>
            </a:r>
            <a:endParaRPr sz="2400">
              <a:latin typeface="Times New Roman"/>
              <a:ea typeface="Times New Roman"/>
              <a:cs typeface="Times New Roman"/>
              <a:sym typeface="Times New Roman"/>
            </a:endParaRPr>
          </a:p>
          <a:p>
            <a:pPr indent="0" lvl="0" marL="457200" rtl="0" algn="l">
              <a:lnSpc>
                <a:spcPct val="115000"/>
              </a:lnSpc>
              <a:spcBef>
                <a:spcPts val="1200"/>
              </a:spcBef>
              <a:spcAft>
                <a:spcPts val="0"/>
              </a:spcAft>
              <a:buSzPts val="1800"/>
              <a:buNone/>
            </a:pPr>
            <a:r>
              <a:rPr b="1" lang="en-US" sz="2400">
                <a:latin typeface="Times New Roman"/>
                <a:ea typeface="Times New Roman"/>
                <a:cs typeface="Times New Roman"/>
                <a:sym typeface="Times New Roman"/>
              </a:rPr>
              <a:t>Step 3</a:t>
            </a:r>
            <a:r>
              <a:rPr lang="en-US" sz="2400">
                <a:latin typeface="Times New Roman"/>
                <a:ea typeface="Times New Roman"/>
                <a:cs typeface="Times New Roman"/>
                <a:sym typeface="Times New Roman"/>
              </a:rPr>
              <a:t>: Drop rows with NaN values generated during the lag feature creation.</a:t>
            </a:r>
            <a:endParaRPr sz="2400">
              <a:latin typeface="Times New Roman"/>
              <a:ea typeface="Times New Roman"/>
              <a:cs typeface="Times New Roman"/>
              <a:sym typeface="Times New Roman"/>
            </a:endParaRPr>
          </a:p>
          <a:p>
            <a:pPr indent="0" lvl="0" marL="457200" rtl="0" algn="l">
              <a:lnSpc>
                <a:spcPct val="115000"/>
              </a:lnSpc>
              <a:spcBef>
                <a:spcPts val="1200"/>
              </a:spcBef>
              <a:spcAft>
                <a:spcPts val="0"/>
              </a:spcAft>
              <a:buSzPts val="1800"/>
              <a:buNone/>
            </a:pPr>
            <a:r>
              <a:rPr b="1" lang="en-US" sz="2400">
                <a:latin typeface="Times New Roman"/>
                <a:ea typeface="Times New Roman"/>
                <a:cs typeface="Times New Roman"/>
                <a:sym typeface="Times New Roman"/>
              </a:rPr>
              <a:t>Step 4</a:t>
            </a:r>
            <a:r>
              <a:rPr lang="en-US" sz="2400">
                <a:latin typeface="Times New Roman"/>
                <a:ea typeface="Times New Roman"/>
                <a:cs typeface="Times New Roman"/>
                <a:sym typeface="Times New Roman"/>
              </a:rPr>
              <a:t>: Combine all lag features and time-based features into the main dataset, ensuring all variables from solar and wind data are included.</a:t>
            </a:r>
            <a:endParaRPr sz="2400">
              <a:latin typeface="Times New Roman"/>
              <a:ea typeface="Times New Roman"/>
              <a:cs typeface="Times New Roman"/>
              <a:sym typeface="Times New Roman"/>
            </a:endParaRPr>
          </a:p>
          <a:p>
            <a:pPr indent="0" lvl="0" marL="457200" rtl="0" algn="l">
              <a:lnSpc>
                <a:spcPct val="115000"/>
              </a:lnSpc>
              <a:spcBef>
                <a:spcPts val="1200"/>
              </a:spcBef>
              <a:spcAft>
                <a:spcPts val="0"/>
              </a:spcAft>
              <a:buSzPts val="1800"/>
              <a:buNone/>
            </a:pPr>
            <a:r>
              <a:rPr b="1" lang="en-US" sz="2400">
                <a:latin typeface="Times New Roman"/>
                <a:ea typeface="Times New Roman"/>
                <a:cs typeface="Times New Roman"/>
                <a:sym typeface="Times New Roman"/>
              </a:rPr>
              <a:t>Step 5</a:t>
            </a:r>
            <a:r>
              <a:rPr lang="en-US" sz="2400">
                <a:latin typeface="Times New Roman"/>
                <a:ea typeface="Times New Roman"/>
                <a:cs typeface="Times New Roman"/>
                <a:sym typeface="Times New Roman"/>
              </a:rPr>
              <a:t>: Ensure all features are normalized and free from missing values, ready for model training..</a:t>
            </a:r>
            <a:endParaRPr sz="2400">
              <a:latin typeface="Times New Roman"/>
              <a:ea typeface="Times New Roman"/>
              <a:cs typeface="Times New Roman"/>
              <a:sym typeface="Times New Roman"/>
            </a:endParaRPr>
          </a:p>
          <a:p>
            <a:pPr indent="0" lvl="0" marL="0" rtl="0" algn="l">
              <a:lnSpc>
                <a:spcPct val="100000"/>
              </a:lnSpc>
              <a:spcBef>
                <a:spcPts val="1200"/>
              </a:spcBef>
              <a:spcAft>
                <a:spcPts val="0"/>
              </a:spcAft>
              <a:buSzPts val="1800"/>
              <a:buNone/>
            </a:pPr>
            <a:r>
              <a:t/>
            </a:r>
            <a:endParaRPr b="1">
              <a:latin typeface="Times New Roman"/>
              <a:ea typeface="Times New Roman"/>
              <a:cs typeface="Times New Roman"/>
              <a:sym typeface="Times New Roman"/>
            </a:endParaRPr>
          </a:p>
        </p:txBody>
      </p:sp>
      <p:sp>
        <p:nvSpPr>
          <p:cNvPr id="247" name="Google Shape;247;p20"/>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00" name="Shape 100"/>
        <p:cNvGrpSpPr/>
        <p:nvPr/>
      </p:nvGrpSpPr>
      <p:grpSpPr>
        <a:xfrm>
          <a:off x="0" y="0"/>
          <a:ext cx="0" cy="0"/>
          <a:chOff x="0" y="0"/>
          <a:chExt cx="0" cy="0"/>
        </a:xfrm>
      </p:grpSpPr>
      <p:sp>
        <p:nvSpPr>
          <p:cNvPr id="101" name="Google Shape;101;p2"/>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200">
                <a:solidFill>
                  <a:srgbClr val="FF0000"/>
                </a:solidFill>
              </a:rPr>
              <a:t>Problem Statement and Motivation</a:t>
            </a:r>
            <a:endParaRPr sz="2800"/>
          </a:p>
        </p:txBody>
      </p:sp>
      <p:sp>
        <p:nvSpPr>
          <p:cNvPr id="102" name="Google Shape;102;p2"/>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69900" lvl="0" marL="469900" rtl="0" algn="just">
              <a:lnSpc>
                <a:spcPct val="100000"/>
              </a:lnSpc>
              <a:spcBef>
                <a:spcPts val="0"/>
              </a:spcBef>
              <a:spcAft>
                <a:spcPts val="0"/>
              </a:spcAft>
              <a:buSzPts val="2400"/>
              <a:buChar char="□"/>
            </a:pPr>
            <a:r>
              <a:rPr lang="en-US" sz="2400">
                <a:latin typeface="Times New Roman"/>
                <a:ea typeface="Times New Roman"/>
                <a:cs typeface="Times New Roman"/>
                <a:sym typeface="Times New Roman"/>
              </a:rPr>
              <a:t>Develop a Predictive model to Estimate the Generation of Renewable Energy (Solar, Wind) based on Historical Data, Weather Forecasts and Environmental Factors.</a:t>
            </a:r>
            <a:endParaRPr sz="2400">
              <a:latin typeface="Times New Roman"/>
              <a:ea typeface="Times New Roman"/>
              <a:cs typeface="Times New Roman"/>
              <a:sym typeface="Times New Roman"/>
            </a:endParaRPr>
          </a:p>
          <a:p>
            <a:pPr indent="0" lvl="0" marL="457200" rtl="0" algn="just">
              <a:lnSpc>
                <a:spcPct val="100000"/>
              </a:lnSpc>
              <a:spcBef>
                <a:spcPts val="0"/>
              </a:spcBef>
              <a:spcAft>
                <a:spcPts val="0"/>
              </a:spcAft>
              <a:buSzPts val="1800"/>
              <a:buNone/>
            </a:pPr>
            <a:r>
              <a:t/>
            </a:r>
            <a:endParaRPr sz="2400">
              <a:latin typeface="Times New Roman"/>
              <a:ea typeface="Times New Roman"/>
              <a:cs typeface="Times New Roman"/>
              <a:sym typeface="Times New Roman"/>
            </a:endParaRPr>
          </a:p>
          <a:p>
            <a:pPr indent="0" lvl="0" marL="457200" rtl="0" algn="just">
              <a:lnSpc>
                <a:spcPct val="100000"/>
              </a:lnSpc>
              <a:spcBef>
                <a:spcPts val="0"/>
              </a:spcBef>
              <a:spcAft>
                <a:spcPts val="0"/>
              </a:spcAft>
              <a:buSzPts val="1800"/>
              <a:buNone/>
            </a:pPr>
            <a:r>
              <a:rPr b="1" lang="en-US" sz="2400">
                <a:latin typeface="Times New Roman"/>
                <a:ea typeface="Times New Roman"/>
                <a:cs typeface="Times New Roman"/>
                <a:sym typeface="Times New Roman"/>
              </a:rPr>
              <a:t>MOTIVATION:</a:t>
            </a:r>
            <a:endParaRPr b="1" sz="2400">
              <a:latin typeface="Times New Roman"/>
              <a:ea typeface="Times New Roman"/>
              <a:cs typeface="Times New Roman"/>
              <a:sym typeface="Times New Roman"/>
            </a:endParaRPr>
          </a:p>
          <a:p>
            <a:pPr indent="-469900" lvl="0" marL="469900" rtl="0" algn="just">
              <a:lnSpc>
                <a:spcPct val="100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Accurate forecasting of renewable energy generation ensures stable energy supply and optimizes resource management.</a:t>
            </a:r>
            <a:endParaRPr sz="2400">
              <a:latin typeface="Times New Roman"/>
              <a:ea typeface="Times New Roman"/>
              <a:cs typeface="Times New Roman"/>
              <a:sym typeface="Times New Roman"/>
            </a:endParaRPr>
          </a:p>
          <a:p>
            <a:pPr indent="0" lvl="0" marL="457200" rtl="0" algn="just">
              <a:lnSpc>
                <a:spcPct val="100000"/>
              </a:lnSpc>
              <a:spcBef>
                <a:spcPts val="0"/>
              </a:spcBef>
              <a:spcAft>
                <a:spcPts val="0"/>
              </a:spcAft>
              <a:buSzPts val="1800"/>
              <a:buNone/>
            </a:pPr>
            <a:r>
              <a:t/>
            </a:r>
            <a:endParaRPr sz="2400">
              <a:latin typeface="Times New Roman"/>
              <a:ea typeface="Times New Roman"/>
              <a:cs typeface="Times New Roman"/>
              <a:sym typeface="Times New Roman"/>
            </a:endParaRPr>
          </a:p>
          <a:p>
            <a:pPr indent="-469900" lvl="0" marL="469900" rtl="0" algn="just">
              <a:lnSpc>
                <a:spcPct val="100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Forecasting renewable energy aids in the transition to clean energy and stabilizes energy prices, contributing to environmental sustainability.​</a:t>
            </a:r>
            <a:endParaRPr sz="2400">
              <a:latin typeface="Times New Roman"/>
              <a:ea typeface="Times New Roman"/>
              <a:cs typeface="Times New Roman"/>
              <a:sym typeface="Times New Roman"/>
            </a:endParaRPr>
          </a:p>
          <a:p>
            <a:pPr indent="0" lvl="0" marL="457200" rtl="0" algn="just">
              <a:lnSpc>
                <a:spcPct val="100000"/>
              </a:lnSpc>
              <a:spcBef>
                <a:spcPts val="0"/>
              </a:spcBef>
              <a:spcAft>
                <a:spcPts val="0"/>
              </a:spcAft>
              <a:buSzPts val="1800"/>
              <a:buNone/>
            </a:pPr>
            <a:r>
              <a:t/>
            </a:r>
            <a:endParaRPr sz="2400">
              <a:latin typeface="Times New Roman"/>
              <a:ea typeface="Times New Roman"/>
              <a:cs typeface="Times New Roman"/>
              <a:sym typeface="Times New Roman"/>
            </a:endParaRPr>
          </a:p>
          <a:p>
            <a:pPr indent="0" lvl="0" marL="0" rtl="0" algn="l">
              <a:lnSpc>
                <a:spcPct val="100000"/>
              </a:lnSpc>
              <a:spcBef>
                <a:spcPts val="600"/>
              </a:spcBef>
              <a:spcAft>
                <a:spcPts val="0"/>
              </a:spcAft>
              <a:buSzPts val="1800"/>
              <a:buNone/>
            </a:pPr>
            <a:r>
              <a:t/>
            </a:r>
            <a:endParaRPr/>
          </a:p>
          <a:p>
            <a:pPr indent="0" lvl="0" marL="0" marR="0" rtl="0" algn="l">
              <a:lnSpc>
                <a:spcPct val="100000"/>
              </a:lnSpc>
              <a:spcBef>
                <a:spcPts val="0"/>
              </a:spcBef>
              <a:spcAft>
                <a:spcPts val="0"/>
              </a:spcAft>
              <a:buSzPts val="1800"/>
              <a:buNone/>
            </a:pPr>
            <a:r>
              <a:t/>
            </a:r>
            <a:endParaRPr b="0" i="0" sz="2800" u="none" cap="none" strike="noStrike">
              <a:solidFill>
                <a:srgbClr val="000000"/>
              </a:solidFill>
              <a:latin typeface="Verdana"/>
              <a:ea typeface="Verdana"/>
              <a:cs typeface="Verdana"/>
              <a:sym typeface="Verdana"/>
            </a:endParaRPr>
          </a:p>
          <a:p>
            <a:pPr indent="0" lvl="0" marL="0" rtl="0" algn="l">
              <a:lnSpc>
                <a:spcPct val="100000"/>
              </a:lnSpc>
              <a:spcBef>
                <a:spcPts val="600"/>
              </a:spcBef>
              <a:spcAft>
                <a:spcPts val="0"/>
              </a:spcAft>
              <a:buSzPts val="3000"/>
              <a:buNone/>
            </a:pPr>
            <a:r>
              <a:t/>
            </a:r>
            <a:endParaRPr/>
          </a:p>
        </p:txBody>
      </p:sp>
      <p:sp>
        <p:nvSpPr>
          <p:cNvPr id="103" name="Google Shape;103;p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104" name="Google Shape;104;p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1"/>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54" name="Google Shape;254;p21"/>
          <p:cNvSpPr txBox="1"/>
          <p:nvPr/>
        </p:nvSpPr>
        <p:spPr>
          <a:xfrm>
            <a:off x="644150" y="339325"/>
            <a:ext cx="10437300" cy="104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b="1" i="0" lang="en-US" sz="3800" u="none" cap="none" strike="noStrike">
                <a:solidFill>
                  <a:srgbClr val="FF0000"/>
                </a:solidFill>
                <a:latin typeface="Verdana"/>
                <a:ea typeface="Verdana"/>
                <a:cs typeface="Verdana"/>
                <a:sym typeface="Verdana"/>
              </a:rPr>
              <a:t>Data Flow Diagram</a:t>
            </a:r>
            <a:endParaRPr b="1" i="0" sz="3800" u="none" cap="none" strike="noStrike">
              <a:solidFill>
                <a:srgbClr val="FF0000"/>
              </a:solidFill>
              <a:latin typeface="Verdana"/>
              <a:ea typeface="Verdana"/>
              <a:cs typeface="Verdana"/>
              <a:sym typeface="Verdana"/>
            </a:endParaRPr>
          </a:p>
        </p:txBody>
      </p:sp>
      <p:pic>
        <p:nvPicPr>
          <p:cNvPr id="255" name="Google Shape;255;p21"/>
          <p:cNvPicPr preferRelativeResize="0"/>
          <p:nvPr/>
        </p:nvPicPr>
        <p:blipFill rotWithShape="1">
          <a:blip r:embed="rId3">
            <a:alphaModFix/>
          </a:blip>
          <a:srcRect b="46731" l="0" r="0" t="0"/>
          <a:stretch/>
        </p:blipFill>
        <p:spPr>
          <a:xfrm>
            <a:off x="1613650" y="1909475"/>
            <a:ext cx="9467802" cy="36307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2"/>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62" name="Google Shape;262;p22"/>
          <p:cNvSpPr txBox="1"/>
          <p:nvPr>
            <p:ph idx="4294967295" type="body"/>
          </p:nvPr>
        </p:nvSpPr>
        <p:spPr>
          <a:xfrm>
            <a:off x="661600" y="1752786"/>
            <a:ext cx="11251200" cy="3999300"/>
          </a:xfrm>
          <a:prstGeom prst="rect">
            <a:avLst/>
          </a:prstGeom>
          <a:noFill/>
          <a:ln>
            <a:noFill/>
          </a:ln>
        </p:spPr>
        <p:txBody>
          <a:bodyPr anchorCtr="0" anchor="t" bIns="45700" lIns="91425" spcFirstLastPara="1" rIns="91425" wrap="square" tIns="45700">
            <a:noAutofit/>
          </a:bodyPr>
          <a:lstStyle/>
          <a:p>
            <a:pPr indent="-419100" lvl="0" marL="457200" rtl="0" algn="l">
              <a:lnSpc>
                <a:spcPct val="100000"/>
              </a:lnSpc>
              <a:spcBef>
                <a:spcPts val="1200"/>
              </a:spcBef>
              <a:spcAft>
                <a:spcPts val="0"/>
              </a:spcAft>
              <a:buSzPts val="3000"/>
              <a:buFont typeface="Times New Roman"/>
              <a:buChar char="□"/>
            </a:pPr>
            <a:r>
              <a:rPr b="1" lang="en-US" sz="2400">
                <a:latin typeface="Times New Roman"/>
                <a:ea typeface="Times New Roman"/>
                <a:cs typeface="Times New Roman"/>
                <a:sym typeface="Times New Roman"/>
              </a:rPr>
              <a:t>Creating Lag Features(shift()):- </a:t>
            </a:r>
            <a:r>
              <a:rPr lang="en-US" sz="2400">
                <a:latin typeface="Times New Roman"/>
                <a:ea typeface="Times New Roman"/>
                <a:cs typeface="Times New Roman"/>
                <a:sym typeface="Times New Roman"/>
              </a:rPr>
              <a:t>It is feature that is used to downshift a row for the predictor value of the time series data. It is used to find the temporal dependencies between data and it is crucial step in the models like SARIMA, ARIMA etc</a:t>
            </a:r>
            <a:endParaRPr sz="2400">
              <a:latin typeface="Times New Roman"/>
              <a:ea typeface="Times New Roman"/>
              <a:cs typeface="Times New Roman"/>
              <a:sym typeface="Times New Roman"/>
            </a:endParaRPr>
          </a:p>
          <a:p>
            <a:pPr indent="0" lvl="0" marL="0" rtl="0" algn="l">
              <a:lnSpc>
                <a:spcPct val="100000"/>
              </a:lnSpc>
              <a:spcBef>
                <a:spcPts val="1200"/>
              </a:spcBef>
              <a:spcAft>
                <a:spcPts val="0"/>
              </a:spcAft>
              <a:buSzPts val="3000"/>
              <a:buNone/>
            </a:pPr>
            <a:r>
              <a:t/>
            </a:r>
            <a:endParaRPr sz="2400">
              <a:latin typeface="Times New Roman"/>
              <a:ea typeface="Times New Roman"/>
              <a:cs typeface="Times New Roman"/>
              <a:sym typeface="Times New Roman"/>
            </a:endParaRPr>
          </a:p>
          <a:p>
            <a:pPr indent="0" lvl="0" marL="0" rtl="0" algn="l">
              <a:lnSpc>
                <a:spcPct val="100000"/>
              </a:lnSpc>
              <a:spcBef>
                <a:spcPts val="1200"/>
              </a:spcBef>
              <a:spcAft>
                <a:spcPts val="0"/>
              </a:spcAft>
              <a:buSzPts val="3000"/>
              <a:buNone/>
            </a:pPr>
            <a:r>
              <a:t/>
            </a:r>
            <a:endParaRPr sz="2400">
              <a:latin typeface="Times New Roman"/>
              <a:ea typeface="Times New Roman"/>
              <a:cs typeface="Times New Roman"/>
              <a:sym typeface="Times New Roman"/>
            </a:endParaRPr>
          </a:p>
          <a:p>
            <a:pPr indent="0" lvl="0" marL="0" rtl="0" algn="l">
              <a:lnSpc>
                <a:spcPct val="100000"/>
              </a:lnSpc>
              <a:spcBef>
                <a:spcPts val="1200"/>
              </a:spcBef>
              <a:spcAft>
                <a:spcPts val="0"/>
              </a:spcAft>
              <a:buSzPts val="3000"/>
              <a:buNone/>
            </a:pPr>
            <a:r>
              <a:t/>
            </a:r>
            <a:endParaRPr sz="2400">
              <a:latin typeface="Times New Roman"/>
              <a:ea typeface="Times New Roman"/>
              <a:cs typeface="Times New Roman"/>
              <a:sym typeface="Times New Roman"/>
            </a:endParaRPr>
          </a:p>
          <a:p>
            <a:pPr indent="0" lvl="0" marL="0" rtl="0" algn="l">
              <a:lnSpc>
                <a:spcPct val="100000"/>
              </a:lnSpc>
              <a:spcBef>
                <a:spcPts val="1200"/>
              </a:spcBef>
              <a:spcAft>
                <a:spcPts val="0"/>
              </a:spcAft>
              <a:buSzPts val="3000"/>
              <a:buNone/>
            </a:pPr>
            <a:r>
              <a:t/>
            </a:r>
            <a:endParaRPr sz="2400">
              <a:latin typeface="Times New Roman"/>
              <a:ea typeface="Times New Roman"/>
              <a:cs typeface="Times New Roman"/>
              <a:sym typeface="Times New Roman"/>
            </a:endParaRPr>
          </a:p>
          <a:p>
            <a:pPr indent="-381000" lvl="0" marL="457200" rtl="0" algn="l">
              <a:lnSpc>
                <a:spcPct val="100000"/>
              </a:lnSpc>
              <a:spcBef>
                <a:spcPts val="1200"/>
              </a:spcBef>
              <a:spcAft>
                <a:spcPts val="0"/>
              </a:spcAft>
              <a:buSzPts val="2400"/>
              <a:buFont typeface="Times New Roman"/>
              <a:buChar char="□"/>
            </a:pPr>
            <a:r>
              <a:rPr b="1" lang="en-US" sz="2400">
                <a:latin typeface="Times New Roman"/>
                <a:ea typeface="Times New Roman"/>
                <a:cs typeface="Times New Roman"/>
                <a:sym typeface="Times New Roman"/>
              </a:rPr>
              <a:t>Dropna:- </a:t>
            </a:r>
            <a:r>
              <a:rPr lang="en-US" sz="2400">
                <a:latin typeface="Times New Roman"/>
                <a:ea typeface="Times New Roman"/>
                <a:cs typeface="Times New Roman"/>
                <a:sym typeface="Times New Roman"/>
              </a:rPr>
              <a:t>Dropping tha nan values that are created by the lag features using the dropna method</a:t>
            </a:r>
            <a:endParaRPr sz="2400">
              <a:latin typeface="Times New Roman"/>
              <a:ea typeface="Times New Roman"/>
              <a:cs typeface="Times New Roman"/>
              <a:sym typeface="Times New Roman"/>
            </a:endParaRPr>
          </a:p>
        </p:txBody>
      </p:sp>
      <p:pic>
        <p:nvPicPr>
          <p:cNvPr id="263" name="Google Shape;263;p22"/>
          <p:cNvPicPr preferRelativeResize="0"/>
          <p:nvPr/>
        </p:nvPicPr>
        <p:blipFill rotWithShape="1">
          <a:blip r:embed="rId3">
            <a:alphaModFix/>
          </a:blip>
          <a:srcRect b="0" l="0" r="0" t="0"/>
          <a:stretch/>
        </p:blipFill>
        <p:spPr>
          <a:xfrm>
            <a:off x="2724150" y="3083725"/>
            <a:ext cx="6743700" cy="1905000"/>
          </a:xfrm>
          <a:prstGeom prst="rect">
            <a:avLst/>
          </a:prstGeom>
          <a:noFill/>
          <a:ln>
            <a:noFill/>
          </a:ln>
        </p:spPr>
      </p:pic>
      <p:sp>
        <p:nvSpPr>
          <p:cNvPr id="264" name="Google Shape;264;p22"/>
          <p:cNvSpPr txBox="1"/>
          <p:nvPr/>
        </p:nvSpPr>
        <p:spPr>
          <a:xfrm>
            <a:off x="644150" y="339325"/>
            <a:ext cx="10437300" cy="104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1" i="0" lang="en-US" sz="3800" u="none" cap="none" strike="noStrike">
                <a:solidFill>
                  <a:srgbClr val="FF0000"/>
                </a:solidFill>
                <a:latin typeface="Verdana"/>
                <a:ea typeface="Verdana"/>
                <a:cs typeface="Verdana"/>
                <a:sym typeface="Verdana"/>
              </a:rPr>
              <a:t>Feature Engineering</a:t>
            </a:r>
            <a:endParaRPr b="1" i="0" sz="3800" u="none" cap="none" strike="noStrike">
              <a:solidFill>
                <a:srgbClr val="FF0000"/>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400"/>
              <a:buFont typeface="Arial"/>
              <a:buNone/>
            </a:pPr>
            <a:r>
              <a:rPr b="0" i="0" lang="en-US" sz="3800" u="none" cap="none" strike="noStrike">
                <a:solidFill>
                  <a:schemeClr val="dk1"/>
                </a:solidFill>
                <a:latin typeface="Verdana"/>
                <a:ea typeface="Verdana"/>
                <a:cs typeface="Verdana"/>
                <a:sym typeface="Verdana"/>
              </a:rPr>
              <a:t> </a:t>
            </a:r>
            <a:endParaRPr b="0" i="0" sz="38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3800"/>
              <a:buFont typeface="Arial"/>
              <a:buNone/>
            </a:pPr>
            <a:r>
              <a:t/>
            </a:r>
            <a:endParaRPr b="1" i="0" sz="3800" u="none" cap="none" strike="noStrike">
              <a:solidFill>
                <a:srgbClr val="FF0000"/>
              </a:solidFill>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3"/>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71" name="Google Shape;271;p23"/>
          <p:cNvSpPr txBox="1"/>
          <p:nvPr/>
        </p:nvSpPr>
        <p:spPr>
          <a:xfrm>
            <a:off x="872075" y="578400"/>
            <a:ext cx="5004000" cy="80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FF0000"/>
                </a:solidFill>
                <a:latin typeface="Verdana"/>
                <a:ea typeface="Verdana"/>
                <a:cs typeface="Verdana"/>
                <a:sym typeface="Verdana"/>
              </a:rPr>
              <a:t>Outputs</a:t>
            </a:r>
            <a:endParaRPr b="1" i="0" sz="3600" u="none" cap="none" strike="noStrike">
              <a:solidFill>
                <a:srgbClr val="FF0000"/>
              </a:solidFill>
              <a:latin typeface="Verdana"/>
              <a:ea typeface="Verdana"/>
              <a:cs typeface="Verdana"/>
              <a:sym typeface="Verdana"/>
            </a:endParaRPr>
          </a:p>
        </p:txBody>
      </p:sp>
      <p:pic>
        <p:nvPicPr>
          <p:cNvPr id="272" name="Google Shape;272;p23"/>
          <p:cNvPicPr preferRelativeResize="0"/>
          <p:nvPr/>
        </p:nvPicPr>
        <p:blipFill rotWithShape="1">
          <a:blip r:embed="rId3">
            <a:alphaModFix/>
          </a:blip>
          <a:srcRect b="0" l="0" r="0" t="0"/>
          <a:stretch/>
        </p:blipFill>
        <p:spPr>
          <a:xfrm>
            <a:off x="1232650" y="2469325"/>
            <a:ext cx="9233651" cy="2600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4"/>
          <p:cNvSpPr txBox="1"/>
          <p:nvPr>
            <p:ph type="title"/>
          </p:nvPr>
        </p:nvSpPr>
        <p:spPr>
          <a:xfrm>
            <a:off x="755658" y="6776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a:solidFill>
                  <a:srgbClr val="FF0000"/>
                </a:solidFill>
              </a:rPr>
              <a:t>Module 3: SARIMA Model Training</a:t>
            </a:r>
            <a:endParaRPr b="1">
              <a:solidFill>
                <a:srgbClr val="FF0000"/>
              </a:solidFill>
            </a:endParaRPr>
          </a:p>
          <a:p>
            <a:pPr indent="0" lvl="0" marL="0" rtl="0" algn="l">
              <a:lnSpc>
                <a:spcPct val="100000"/>
              </a:lnSpc>
              <a:spcBef>
                <a:spcPts val="0"/>
              </a:spcBef>
              <a:spcAft>
                <a:spcPts val="0"/>
              </a:spcAft>
              <a:buSzPts val="1400"/>
              <a:buNone/>
            </a:pPr>
            <a:r>
              <a:rPr lang="en-US"/>
              <a:t> </a:t>
            </a:r>
            <a:endParaRPr/>
          </a:p>
        </p:txBody>
      </p:sp>
      <p:sp>
        <p:nvSpPr>
          <p:cNvPr id="279" name="Google Shape;279;p24"/>
          <p:cNvSpPr txBox="1"/>
          <p:nvPr>
            <p:ph idx="1" type="body"/>
          </p:nvPr>
        </p:nvSpPr>
        <p:spPr>
          <a:xfrm>
            <a:off x="755650" y="1590175"/>
            <a:ext cx="11251200" cy="3999300"/>
          </a:xfrm>
          <a:prstGeom prst="rect">
            <a:avLst/>
          </a:prstGeom>
          <a:noFill/>
          <a:ln>
            <a:noFill/>
          </a:ln>
        </p:spPr>
        <p:txBody>
          <a:bodyPr anchorCtr="0" anchor="t" bIns="45700" lIns="91425" spcFirstLastPara="1" rIns="91425" wrap="square" tIns="45700">
            <a:noAutofit/>
          </a:bodyPr>
          <a:lstStyle/>
          <a:p>
            <a:pPr indent="-368300" lvl="0" marL="457200" rtl="0" algn="l">
              <a:lnSpc>
                <a:spcPct val="100000"/>
              </a:lnSpc>
              <a:spcBef>
                <a:spcPts val="1200"/>
              </a:spcBef>
              <a:spcAft>
                <a:spcPts val="0"/>
              </a:spcAft>
              <a:buClr>
                <a:schemeClr val="dk1"/>
              </a:buClr>
              <a:buSzPts val="2200"/>
              <a:buFont typeface="Times New Roman"/>
              <a:buAutoNum type="arabicPeriod"/>
            </a:pPr>
            <a:r>
              <a:rPr b="1" lang="en-US" sz="2200">
                <a:latin typeface="Times New Roman"/>
                <a:ea typeface="Times New Roman"/>
                <a:cs typeface="Times New Roman"/>
                <a:sym typeface="Times New Roman"/>
              </a:rPr>
              <a:t>Differencing</a:t>
            </a:r>
            <a:r>
              <a:rPr lang="en-US" sz="2200">
                <a:latin typeface="Times New Roman"/>
                <a:ea typeface="Times New Roman"/>
                <a:cs typeface="Times New Roman"/>
                <a:sym typeface="Times New Roman"/>
              </a:rPr>
              <a:t>: Apply regular and seasonal differencing to make the time series stationary (remove trends and seasonality).</a:t>
            </a:r>
            <a:endParaRPr sz="2200">
              <a:latin typeface="Times New Roman"/>
              <a:ea typeface="Times New Roman"/>
              <a:cs typeface="Times New Roman"/>
              <a:sym typeface="Times New Roman"/>
            </a:endParaRPr>
          </a:p>
          <a:p>
            <a:pPr indent="-368300" lvl="0" marL="457200" rtl="0" algn="l">
              <a:lnSpc>
                <a:spcPct val="100000"/>
              </a:lnSpc>
              <a:spcBef>
                <a:spcPts val="0"/>
              </a:spcBef>
              <a:spcAft>
                <a:spcPts val="0"/>
              </a:spcAft>
              <a:buClr>
                <a:schemeClr val="dk1"/>
              </a:buClr>
              <a:buSzPts val="2200"/>
              <a:buFont typeface="Times New Roman"/>
              <a:buAutoNum type="arabicPeriod"/>
            </a:pPr>
            <a:r>
              <a:rPr b="1" lang="en-US" sz="2200">
                <a:latin typeface="Times New Roman"/>
                <a:ea typeface="Times New Roman"/>
                <a:cs typeface="Times New Roman"/>
                <a:sym typeface="Times New Roman"/>
              </a:rPr>
              <a:t>Auto-Regressive (AR) Component</a:t>
            </a:r>
            <a:r>
              <a:rPr lang="en-US" sz="2200">
                <a:latin typeface="Times New Roman"/>
                <a:ea typeface="Times New Roman"/>
                <a:cs typeface="Times New Roman"/>
                <a:sym typeface="Times New Roman"/>
              </a:rPr>
              <a:t>: Use past observations (lags) to predict the current value based on the p and P parameters.</a:t>
            </a:r>
            <a:endParaRPr sz="2200">
              <a:latin typeface="Times New Roman"/>
              <a:ea typeface="Times New Roman"/>
              <a:cs typeface="Times New Roman"/>
              <a:sym typeface="Times New Roman"/>
            </a:endParaRPr>
          </a:p>
          <a:p>
            <a:pPr indent="-368300" lvl="0" marL="457200" rtl="0" algn="l">
              <a:lnSpc>
                <a:spcPct val="100000"/>
              </a:lnSpc>
              <a:spcBef>
                <a:spcPts val="0"/>
              </a:spcBef>
              <a:spcAft>
                <a:spcPts val="0"/>
              </a:spcAft>
              <a:buClr>
                <a:schemeClr val="dk1"/>
              </a:buClr>
              <a:buSzPts val="2200"/>
              <a:buFont typeface="Times New Roman"/>
              <a:buAutoNum type="arabicPeriod"/>
            </a:pPr>
            <a:r>
              <a:rPr b="1" lang="en-US" sz="2200">
                <a:latin typeface="Times New Roman"/>
                <a:ea typeface="Times New Roman"/>
                <a:cs typeface="Times New Roman"/>
                <a:sym typeface="Times New Roman"/>
              </a:rPr>
              <a:t>Moving Average (MA) Component</a:t>
            </a:r>
            <a:r>
              <a:rPr lang="en-US" sz="2200">
                <a:latin typeface="Times New Roman"/>
                <a:ea typeface="Times New Roman"/>
                <a:cs typeface="Times New Roman"/>
                <a:sym typeface="Times New Roman"/>
              </a:rPr>
              <a:t>: Use past forecast errors to improve predictions, controlled by q and Q parameters.</a:t>
            </a:r>
            <a:endParaRPr sz="2200">
              <a:latin typeface="Times New Roman"/>
              <a:ea typeface="Times New Roman"/>
              <a:cs typeface="Times New Roman"/>
              <a:sym typeface="Times New Roman"/>
            </a:endParaRPr>
          </a:p>
          <a:p>
            <a:pPr indent="-368300" lvl="0" marL="457200" rtl="0" algn="l">
              <a:lnSpc>
                <a:spcPct val="100000"/>
              </a:lnSpc>
              <a:spcBef>
                <a:spcPts val="0"/>
              </a:spcBef>
              <a:spcAft>
                <a:spcPts val="0"/>
              </a:spcAft>
              <a:buClr>
                <a:schemeClr val="dk1"/>
              </a:buClr>
              <a:buSzPts val="2200"/>
              <a:buFont typeface="Times New Roman"/>
              <a:buAutoNum type="arabicPeriod"/>
            </a:pPr>
            <a:r>
              <a:rPr b="1" lang="en-US" sz="2200">
                <a:latin typeface="Times New Roman"/>
                <a:ea typeface="Times New Roman"/>
                <a:cs typeface="Times New Roman"/>
                <a:sym typeface="Times New Roman"/>
              </a:rPr>
              <a:t>Seasonal Components</a:t>
            </a:r>
            <a:r>
              <a:rPr lang="en-US" sz="2200">
                <a:latin typeface="Times New Roman"/>
                <a:ea typeface="Times New Roman"/>
                <a:cs typeface="Times New Roman"/>
                <a:sym typeface="Times New Roman"/>
              </a:rPr>
              <a:t>: Incorporate seasonal AR and MA terms using the seasonal lag s to account for recurring patterns.</a:t>
            </a:r>
            <a:endParaRPr sz="2200">
              <a:latin typeface="Times New Roman"/>
              <a:ea typeface="Times New Roman"/>
              <a:cs typeface="Times New Roman"/>
              <a:sym typeface="Times New Roman"/>
            </a:endParaRPr>
          </a:p>
          <a:p>
            <a:pPr indent="-368300" lvl="0" marL="457200" rtl="0" algn="l">
              <a:lnSpc>
                <a:spcPct val="100000"/>
              </a:lnSpc>
              <a:spcBef>
                <a:spcPts val="0"/>
              </a:spcBef>
              <a:spcAft>
                <a:spcPts val="0"/>
              </a:spcAft>
              <a:buClr>
                <a:schemeClr val="dk1"/>
              </a:buClr>
              <a:buSzPts val="2200"/>
              <a:buFont typeface="Times New Roman"/>
              <a:buAutoNum type="arabicPeriod"/>
            </a:pPr>
            <a:r>
              <a:rPr b="1" lang="en-US" sz="2200">
                <a:latin typeface="Times New Roman"/>
                <a:ea typeface="Times New Roman"/>
                <a:cs typeface="Times New Roman"/>
                <a:sym typeface="Times New Roman"/>
              </a:rPr>
              <a:t>Parameter Estimation</a:t>
            </a:r>
            <a:r>
              <a:rPr lang="en-US" sz="2200">
                <a:latin typeface="Times New Roman"/>
                <a:ea typeface="Times New Roman"/>
                <a:cs typeface="Times New Roman"/>
                <a:sym typeface="Times New Roman"/>
              </a:rPr>
              <a:t>: Estimate the AR, MA, SAR, and SMA parameters using Maximum Likelihood Estimation (MLE).</a:t>
            </a:r>
            <a:endParaRPr sz="2200">
              <a:latin typeface="Times New Roman"/>
              <a:ea typeface="Times New Roman"/>
              <a:cs typeface="Times New Roman"/>
              <a:sym typeface="Times New Roman"/>
            </a:endParaRPr>
          </a:p>
          <a:p>
            <a:pPr indent="-368300" lvl="0" marL="457200" rtl="0" algn="l">
              <a:lnSpc>
                <a:spcPct val="100000"/>
              </a:lnSpc>
              <a:spcBef>
                <a:spcPts val="0"/>
              </a:spcBef>
              <a:spcAft>
                <a:spcPts val="0"/>
              </a:spcAft>
              <a:buClr>
                <a:schemeClr val="dk1"/>
              </a:buClr>
              <a:buSzPts val="2200"/>
              <a:buFont typeface="Times New Roman"/>
              <a:buAutoNum type="arabicPeriod"/>
            </a:pPr>
            <a:r>
              <a:rPr b="1" lang="en-US" sz="2200">
                <a:latin typeface="Times New Roman"/>
                <a:ea typeface="Times New Roman"/>
                <a:cs typeface="Times New Roman"/>
                <a:sym typeface="Times New Roman"/>
              </a:rPr>
              <a:t>Model Fitting and Prediction</a:t>
            </a:r>
            <a:r>
              <a:rPr lang="en-US" sz="2200">
                <a:latin typeface="Times New Roman"/>
                <a:ea typeface="Times New Roman"/>
                <a:cs typeface="Times New Roman"/>
                <a:sym typeface="Times New Roman"/>
              </a:rPr>
              <a:t>: Fit the model with the estimated parameters and use it to predict future values by summing AR, MA, SAR, and SMA terms.</a:t>
            </a:r>
            <a:endParaRPr sz="2200">
              <a:latin typeface="Times New Roman"/>
              <a:ea typeface="Times New Roman"/>
              <a:cs typeface="Times New Roman"/>
              <a:sym typeface="Times New Roman"/>
            </a:endParaRPr>
          </a:p>
          <a:p>
            <a:pPr indent="0" lvl="0" marL="914400" rtl="0" algn="l">
              <a:lnSpc>
                <a:spcPct val="100000"/>
              </a:lnSpc>
              <a:spcBef>
                <a:spcPts val="1200"/>
              </a:spcBef>
              <a:spcAft>
                <a:spcPts val="1200"/>
              </a:spcAft>
              <a:buSzPts val="1800"/>
              <a:buNone/>
            </a:pPr>
            <a:r>
              <a:t/>
            </a:r>
            <a:endParaRPr b="1" sz="2200">
              <a:latin typeface="Times New Roman"/>
              <a:ea typeface="Times New Roman"/>
              <a:cs typeface="Times New Roman"/>
              <a:sym typeface="Times New Roman"/>
            </a:endParaRPr>
          </a:p>
        </p:txBody>
      </p:sp>
      <p:sp>
        <p:nvSpPr>
          <p:cNvPr id="280" name="Google Shape;280;p24"/>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5"/>
          <p:cNvSpPr txBox="1"/>
          <p:nvPr>
            <p:ph type="title"/>
          </p:nvPr>
        </p:nvSpPr>
        <p:spPr>
          <a:xfrm>
            <a:off x="762008" y="311276"/>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a:solidFill>
                  <a:srgbClr val="FF0000"/>
                </a:solidFill>
              </a:rPr>
              <a:t>Data Flow Diagram</a:t>
            </a:r>
            <a:endParaRPr b="1">
              <a:solidFill>
                <a:srgbClr val="FF0000"/>
              </a:solidFill>
            </a:endParaRPr>
          </a:p>
        </p:txBody>
      </p:sp>
      <p:sp>
        <p:nvSpPr>
          <p:cNvPr id="287" name="Google Shape;287;p25"/>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288" name="Google Shape;288;p25"/>
          <p:cNvPicPr preferRelativeResize="0"/>
          <p:nvPr/>
        </p:nvPicPr>
        <p:blipFill rotWithShape="1">
          <a:blip r:embed="rId3">
            <a:alphaModFix/>
          </a:blip>
          <a:srcRect b="14963" l="22072" r="4596" t="25557"/>
          <a:stretch/>
        </p:blipFill>
        <p:spPr>
          <a:xfrm>
            <a:off x="979774" y="2008225"/>
            <a:ext cx="9888451" cy="3755949"/>
          </a:xfrm>
          <a:prstGeom prst="rect">
            <a:avLst/>
          </a:prstGeom>
          <a:noFill/>
          <a:ln>
            <a:noFill/>
          </a:ln>
        </p:spPr>
      </p:pic>
      <p:pic>
        <p:nvPicPr>
          <p:cNvPr id="289" name="Google Shape;289;p25"/>
          <p:cNvPicPr preferRelativeResize="0"/>
          <p:nvPr/>
        </p:nvPicPr>
        <p:blipFill rotWithShape="1">
          <a:blip r:embed="rId4">
            <a:alphaModFix/>
          </a:blip>
          <a:srcRect b="4178" l="0" r="0" t="3356"/>
          <a:stretch/>
        </p:blipFill>
        <p:spPr>
          <a:xfrm>
            <a:off x="291350" y="1715325"/>
            <a:ext cx="11631698" cy="42893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6"/>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96" name="Google Shape;296;p26"/>
          <p:cNvSpPr txBox="1"/>
          <p:nvPr/>
        </p:nvSpPr>
        <p:spPr>
          <a:xfrm>
            <a:off x="966000" y="699125"/>
            <a:ext cx="8721300" cy="67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b="1" i="0" lang="en-US" sz="3800" u="none" cap="none" strike="noStrike">
                <a:solidFill>
                  <a:srgbClr val="FF0000"/>
                </a:solidFill>
                <a:latin typeface="Verdana"/>
                <a:ea typeface="Verdana"/>
                <a:cs typeface="Verdana"/>
                <a:sym typeface="Verdana"/>
              </a:rPr>
              <a:t>Calculation using Excel</a:t>
            </a:r>
            <a:endParaRPr b="1" i="0" sz="3800" u="none" cap="none" strike="noStrike">
              <a:solidFill>
                <a:srgbClr val="FF0000"/>
              </a:solidFill>
              <a:latin typeface="Verdana"/>
              <a:ea typeface="Verdana"/>
              <a:cs typeface="Verdana"/>
              <a:sym typeface="Verdana"/>
            </a:endParaRPr>
          </a:p>
        </p:txBody>
      </p:sp>
      <p:pic>
        <p:nvPicPr>
          <p:cNvPr id="297" name="Google Shape;297;p26"/>
          <p:cNvPicPr preferRelativeResize="0"/>
          <p:nvPr/>
        </p:nvPicPr>
        <p:blipFill rotWithShape="1">
          <a:blip r:embed="rId3">
            <a:alphaModFix/>
          </a:blip>
          <a:srcRect b="0" l="0" r="0" t="0"/>
          <a:stretch/>
        </p:blipFill>
        <p:spPr>
          <a:xfrm>
            <a:off x="152400" y="1706825"/>
            <a:ext cx="11887201" cy="437644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7"/>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04" name="Google Shape;304;p27"/>
          <p:cNvSpPr txBox="1"/>
          <p:nvPr/>
        </p:nvSpPr>
        <p:spPr>
          <a:xfrm>
            <a:off x="966000" y="699125"/>
            <a:ext cx="7644900" cy="67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b="1" i="0" lang="en-US" sz="3800" u="none" cap="none" strike="noStrike">
                <a:solidFill>
                  <a:srgbClr val="FF0000"/>
                </a:solidFill>
                <a:latin typeface="Verdana"/>
                <a:ea typeface="Verdana"/>
                <a:cs typeface="Verdana"/>
                <a:sym typeface="Verdana"/>
              </a:rPr>
              <a:t>Calculation by the model</a:t>
            </a:r>
            <a:endParaRPr b="1" i="0" sz="3800" u="none" cap="none" strike="noStrike">
              <a:solidFill>
                <a:srgbClr val="FF0000"/>
              </a:solidFill>
              <a:latin typeface="Verdana"/>
              <a:ea typeface="Verdana"/>
              <a:cs typeface="Verdana"/>
              <a:sym typeface="Verdana"/>
            </a:endParaRPr>
          </a:p>
        </p:txBody>
      </p:sp>
      <p:pic>
        <p:nvPicPr>
          <p:cNvPr id="305" name="Google Shape;305;p27"/>
          <p:cNvPicPr preferRelativeResize="0"/>
          <p:nvPr/>
        </p:nvPicPr>
        <p:blipFill rotWithShape="1">
          <a:blip r:embed="rId3">
            <a:alphaModFix/>
          </a:blip>
          <a:srcRect b="0" l="0" r="0" t="0"/>
          <a:stretch/>
        </p:blipFill>
        <p:spPr>
          <a:xfrm>
            <a:off x="1568425" y="1794100"/>
            <a:ext cx="7273174" cy="41932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8"/>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12" name="Google Shape;312;p28"/>
          <p:cNvSpPr txBox="1"/>
          <p:nvPr/>
        </p:nvSpPr>
        <p:spPr>
          <a:xfrm>
            <a:off x="966000" y="699125"/>
            <a:ext cx="7644900" cy="67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b="1" i="0" lang="en-US" sz="3800" u="none" cap="none" strike="noStrike">
                <a:solidFill>
                  <a:srgbClr val="FF0000"/>
                </a:solidFill>
                <a:latin typeface="Verdana"/>
                <a:ea typeface="Verdana"/>
                <a:cs typeface="Verdana"/>
                <a:sym typeface="Verdana"/>
              </a:rPr>
              <a:t>Actual VS Excel VS Model</a:t>
            </a:r>
            <a:endParaRPr b="1" i="0" sz="3800" u="none" cap="none" strike="noStrike">
              <a:solidFill>
                <a:srgbClr val="FF0000"/>
              </a:solidFill>
              <a:latin typeface="Verdana"/>
              <a:ea typeface="Verdana"/>
              <a:cs typeface="Verdana"/>
              <a:sym typeface="Verdana"/>
            </a:endParaRPr>
          </a:p>
        </p:txBody>
      </p:sp>
      <p:pic>
        <p:nvPicPr>
          <p:cNvPr id="313" name="Google Shape;313;p28"/>
          <p:cNvPicPr preferRelativeResize="0"/>
          <p:nvPr/>
        </p:nvPicPr>
        <p:blipFill rotWithShape="1">
          <a:blip r:embed="rId3">
            <a:alphaModFix/>
          </a:blip>
          <a:srcRect b="0" l="0" r="0" t="0"/>
          <a:stretch/>
        </p:blipFill>
        <p:spPr>
          <a:xfrm>
            <a:off x="152400" y="3060000"/>
            <a:ext cx="11887198" cy="217743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9"/>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20" name="Google Shape;320;p29"/>
          <p:cNvSpPr txBox="1"/>
          <p:nvPr/>
        </p:nvSpPr>
        <p:spPr>
          <a:xfrm>
            <a:off x="966000" y="699125"/>
            <a:ext cx="5312400" cy="67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b="1" i="0" lang="en-US" sz="3800" u="none" cap="none" strike="noStrike">
                <a:solidFill>
                  <a:srgbClr val="FF0000"/>
                </a:solidFill>
                <a:latin typeface="Verdana"/>
                <a:ea typeface="Verdana"/>
                <a:cs typeface="Verdana"/>
                <a:sym typeface="Verdana"/>
              </a:rPr>
              <a:t>Outputs</a:t>
            </a:r>
            <a:endParaRPr b="1" i="0" sz="3800" u="none" cap="none" strike="noStrike">
              <a:solidFill>
                <a:srgbClr val="FF0000"/>
              </a:solidFill>
              <a:latin typeface="Verdana"/>
              <a:ea typeface="Verdana"/>
              <a:cs typeface="Verdana"/>
              <a:sym typeface="Verdana"/>
            </a:endParaRPr>
          </a:p>
        </p:txBody>
      </p:sp>
      <p:pic>
        <p:nvPicPr>
          <p:cNvPr id="321" name="Google Shape;321;p29"/>
          <p:cNvPicPr preferRelativeResize="0"/>
          <p:nvPr/>
        </p:nvPicPr>
        <p:blipFill rotWithShape="1">
          <a:blip r:embed="rId3">
            <a:alphaModFix/>
          </a:blip>
          <a:srcRect b="0" l="0" r="0" t="0"/>
          <a:stretch/>
        </p:blipFill>
        <p:spPr>
          <a:xfrm>
            <a:off x="1327350" y="1772975"/>
            <a:ext cx="9133475" cy="4243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0"/>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28" name="Google Shape;328;p30"/>
          <p:cNvSpPr txBox="1"/>
          <p:nvPr/>
        </p:nvSpPr>
        <p:spPr>
          <a:xfrm>
            <a:off x="966000" y="699125"/>
            <a:ext cx="5312400" cy="67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b="1" i="0" lang="en-US" sz="3800" u="none" cap="none" strike="noStrike">
                <a:solidFill>
                  <a:srgbClr val="FF0000"/>
                </a:solidFill>
                <a:latin typeface="Verdana"/>
                <a:ea typeface="Verdana"/>
                <a:cs typeface="Verdana"/>
                <a:sym typeface="Verdana"/>
              </a:rPr>
              <a:t>Outputs</a:t>
            </a:r>
            <a:endParaRPr b="1" i="0" sz="3800" u="none" cap="none" strike="noStrike">
              <a:solidFill>
                <a:srgbClr val="FF0000"/>
              </a:solidFill>
              <a:latin typeface="Verdana"/>
              <a:ea typeface="Verdana"/>
              <a:cs typeface="Verdana"/>
              <a:sym typeface="Verdana"/>
            </a:endParaRPr>
          </a:p>
        </p:txBody>
      </p:sp>
      <p:pic>
        <p:nvPicPr>
          <p:cNvPr id="329" name="Google Shape;329;p30"/>
          <p:cNvPicPr preferRelativeResize="0"/>
          <p:nvPr/>
        </p:nvPicPr>
        <p:blipFill rotWithShape="1">
          <a:blip r:embed="rId3">
            <a:alphaModFix/>
          </a:blip>
          <a:srcRect b="0" l="0" r="0" t="0"/>
          <a:stretch/>
        </p:blipFill>
        <p:spPr>
          <a:xfrm>
            <a:off x="1833025" y="2037762"/>
            <a:ext cx="8374975" cy="35982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09" name="Shape 109"/>
        <p:cNvGrpSpPr/>
        <p:nvPr/>
      </p:nvGrpSpPr>
      <p:grpSpPr>
        <a:xfrm>
          <a:off x="0" y="0"/>
          <a:ext cx="0" cy="0"/>
          <a:chOff x="0" y="0"/>
          <a:chExt cx="0" cy="0"/>
        </a:xfrm>
      </p:grpSpPr>
      <p:sp>
        <p:nvSpPr>
          <p:cNvPr id="110" name="Google Shape;110;p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200">
                <a:solidFill>
                  <a:srgbClr val="FF0000"/>
                </a:solidFill>
              </a:rPr>
              <a:t>Abstract</a:t>
            </a:r>
            <a:endParaRPr sz="2800"/>
          </a:p>
        </p:txBody>
      </p:sp>
      <p:sp>
        <p:nvSpPr>
          <p:cNvPr id="111" name="Google Shape;111;p4"/>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1100"/>
              <a:buFont typeface="Arial"/>
              <a:buNone/>
            </a:pPr>
            <a:r>
              <a:rPr lang="en-US" sz="2400">
                <a:latin typeface="Times New Roman"/>
                <a:ea typeface="Times New Roman"/>
                <a:cs typeface="Times New Roman"/>
                <a:sym typeface="Times New Roman"/>
              </a:rPr>
              <a:t>There has been a significant shift towards using renewable energy these days . To facilitate a complete transition to renewable energy, accurate forecasting of renewable energy generation  is essential. This development involves creating a predictive model to estimate the generation of wind and solar power using historical data, weather forecasts and environmental conditions that includes  parameters such as  temperature, humidity, wind speed, and solar irradiance. Seasonal Autoregressive Integrated Moving Average (SARIMA) algorithm is employed in the model. SARIMA algorithm  is selected for its efficient handling of  time series data, high accuracy  and  reduced  overfitting  risks , that enhances the prediction of  renewable energy generation.</a:t>
            </a:r>
            <a:endParaRPr sz="2400">
              <a:latin typeface="Times New Roman"/>
              <a:ea typeface="Times New Roman"/>
              <a:cs typeface="Times New Roman"/>
              <a:sym typeface="Times New Roman"/>
            </a:endParaRPr>
          </a:p>
          <a:p>
            <a:pPr indent="0" lvl="0" marL="0" rtl="0" algn="l">
              <a:lnSpc>
                <a:spcPct val="100000"/>
              </a:lnSpc>
              <a:spcBef>
                <a:spcPts val="600"/>
              </a:spcBef>
              <a:spcAft>
                <a:spcPts val="0"/>
              </a:spcAft>
              <a:buClr>
                <a:schemeClr val="dk1"/>
              </a:buClr>
              <a:buSzPts val="1100"/>
              <a:buFont typeface="Arial"/>
              <a:buNone/>
            </a:pPr>
            <a:r>
              <a:t/>
            </a:r>
            <a:endParaRPr sz="3200">
              <a:latin typeface="Times New Roman"/>
              <a:ea typeface="Times New Roman"/>
              <a:cs typeface="Times New Roman"/>
              <a:sym typeface="Times New Roman"/>
            </a:endParaRPr>
          </a:p>
          <a:p>
            <a:pPr indent="0" lvl="0" marL="0" rtl="0" algn="l">
              <a:lnSpc>
                <a:spcPct val="100000"/>
              </a:lnSpc>
              <a:spcBef>
                <a:spcPts val="600"/>
              </a:spcBef>
              <a:spcAft>
                <a:spcPts val="0"/>
              </a:spcAft>
              <a:buSzPts val="3000"/>
              <a:buNone/>
            </a:pPr>
            <a:r>
              <a:t/>
            </a:r>
            <a:endParaRPr sz="2400">
              <a:latin typeface="Times New Roman"/>
              <a:ea typeface="Times New Roman"/>
              <a:cs typeface="Times New Roman"/>
              <a:sym typeface="Times New Roman"/>
            </a:endParaRPr>
          </a:p>
        </p:txBody>
      </p:sp>
      <p:sp>
        <p:nvSpPr>
          <p:cNvPr id="112" name="Google Shape;112;p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113" name="Google Shape;113;p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1"/>
          <p:cNvSpPr txBox="1"/>
          <p:nvPr>
            <p:ph type="title"/>
          </p:nvPr>
        </p:nvSpPr>
        <p:spPr>
          <a:xfrm>
            <a:off x="755658" y="6776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a:solidFill>
                  <a:srgbClr val="FF0000"/>
                </a:solidFill>
              </a:rPr>
              <a:t>Module 4 :Evaluation and forecasting </a:t>
            </a:r>
            <a:endParaRPr b="1">
              <a:solidFill>
                <a:srgbClr val="FF0000"/>
              </a:solidFill>
            </a:endParaRPr>
          </a:p>
          <a:p>
            <a:pPr indent="0" lvl="0" marL="0" rtl="0" algn="l">
              <a:lnSpc>
                <a:spcPct val="100000"/>
              </a:lnSpc>
              <a:spcBef>
                <a:spcPts val="0"/>
              </a:spcBef>
              <a:spcAft>
                <a:spcPts val="0"/>
              </a:spcAft>
              <a:buSzPts val="1400"/>
              <a:buNone/>
            </a:pPr>
            <a:r>
              <a:rPr lang="en-US"/>
              <a:t> </a:t>
            </a:r>
            <a:endParaRPr/>
          </a:p>
        </p:txBody>
      </p:sp>
      <p:sp>
        <p:nvSpPr>
          <p:cNvPr id="336" name="Google Shape;336;p31"/>
          <p:cNvSpPr txBox="1"/>
          <p:nvPr>
            <p:ph idx="1" type="body"/>
          </p:nvPr>
        </p:nvSpPr>
        <p:spPr>
          <a:xfrm>
            <a:off x="755650" y="1752600"/>
            <a:ext cx="11251200" cy="39993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1200"/>
              </a:spcBef>
              <a:spcAft>
                <a:spcPts val="0"/>
              </a:spcAft>
              <a:buSzPts val="1800"/>
              <a:buNone/>
            </a:pPr>
            <a:r>
              <a:rPr b="1" lang="en-US" sz="2300">
                <a:solidFill>
                  <a:srgbClr val="000000"/>
                </a:solidFill>
                <a:latin typeface="Times New Roman"/>
                <a:ea typeface="Times New Roman"/>
                <a:cs typeface="Times New Roman"/>
                <a:sym typeface="Times New Roman"/>
              </a:rPr>
              <a:t>Step 1</a:t>
            </a:r>
            <a:r>
              <a:rPr lang="en-US" sz="2300">
                <a:solidFill>
                  <a:srgbClr val="000000"/>
                </a:solidFill>
                <a:latin typeface="Times New Roman"/>
                <a:ea typeface="Times New Roman"/>
                <a:cs typeface="Times New Roman"/>
                <a:sym typeface="Times New Roman"/>
              </a:rPr>
              <a:t>: Forecast power generation (Power (MW)) for both solar and wind power using the SARIMA model on the test set.</a:t>
            </a:r>
            <a:endParaRPr sz="2300">
              <a:solidFill>
                <a:srgbClr val="000000"/>
              </a:solidFill>
              <a:latin typeface="Times New Roman"/>
              <a:ea typeface="Times New Roman"/>
              <a:cs typeface="Times New Roman"/>
              <a:sym typeface="Times New Roman"/>
            </a:endParaRPr>
          </a:p>
          <a:p>
            <a:pPr indent="0" lvl="0" marL="457200" rtl="0" algn="l">
              <a:lnSpc>
                <a:spcPct val="100000"/>
              </a:lnSpc>
              <a:spcBef>
                <a:spcPts val="1200"/>
              </a:spcBef>
              <a:spcAft>
                <a:spcPts val="0"/>
              </a:spcAft>
              <a:buSzPts val="1800"/>
              <a:buNone/>
            </a:pPr>
            <a:r>
              <a:rPr b="1" lang="en-US" sz="2300">
                <a:solidFill>
                  <a:srgbClr val="000000"/>
                </a:solidFill>
                <a:latin typeface="Times New Roman"/>
                <a:ea typeface="Times New Roman"/>
                <a:cs typeface="Times New Roman"/>
                <a:sym typeface="Times New Roman"/>
              </a:rPr>
              <a:t>Step 2</a:t>
            </a:r>
            <a:r>
              <a:rPr lang="en-US" sz="2300">
                <a:solidFill>
                  <a:srgbClr val="000000"/>
                </a:solidFill>
                <a:latin typeface="Times New Roman"/>
                <a:ea typeface="Times New Roman"/>
                <a:cs typeface="Times New Roman"/>
                <a:sym typeface="Times New Roman"/>
              </a:rPr>
              <a:t>: Evaluate model performance using MAE and RMSE to quantify prediction accuracy.</a:t>
            </a:r>
            <a:endParaRPr sz="2300">
              <a:solidFill>
                <a:srgbClr val="000000"/>
              </a:solidFill>
              <a:latin typeface="Times New Roman"/>
              <a:ea typeface="Times New Roman"/>
              <a:cs typeface="Times New Roman"/>
              <a:sym typeface="Times New Roman"/>
            </a:endParaRPr>
          </a:p>
          <a:p>
            <a:pPr indent="0" lvl="0" marL="457200" rtl="0" algn="l">
              <a:lnSpc>
                <a:spcPct val="100000"/>
              </a:lnSpc>
              <a:spcBef>
                <a:spcPts val="1200"/>
              </a:spcBef>
              <a:spcAft>
                <a:spcPts val="0"/>
              </a:spcAft>
              <a:buSzPts val="1800"/>
              <a:buNone/>
            </a:pPr>
            <a:r>
              <a:rPr b="1" lang="en-US" sz="2300">
                <a:solidFill>
                  <a:srgbClr val="000000"/>
                </a:solidFill>
                <a:latin typeface="Times New Roman"/>
                <a:ea typeface="Times New Roman"/>
                <a:cs typeface="Times New Roman"/>
                <a:sym typeface="Times New Roman"/>
              </a:rPr>
              <a:t>Step 3</a:t>
            </a:r>
            <a:r>
              <a:rPr lang="en-US" sz="2300">
                <a:solidFill>
                  <a:srgbClr val="000000"/>
                </a:solidFill>
                <a:latin typeface="Times New Roman"/>
                <a:ea typeface="Times New Roman"/>
                <a:cs typeface="Times New Roman"/>
                <a:sym typeface="Times New Roman"/>
              </a:rPr>
              <a:t>: Plot actual vs predicted power generation values for both wind and solar power.</a:t>
            </a:r>
            <a:endParaRPr sz="2300">
              <a:solidFill>
                <a:srgbClr val="000000"/>
              </a:solidFill>
              <a:latin typeface="Times New Roman"/>
              <a:ea typeface="Times New Roman"/>
              <a:cs typeface="Times New Roman"/>
              <a:sym typeface="Times New Roman"/>
            </a:endParaRPr>
          </a:p>
          <a:p>
            <a:pPr indent="0" lvl="0" marL="457200" rtl="0" algn="l">
              <a:lnSpc>
                <a:spcPct val="100000"/>
              </a:lnSpc>
              <a:spcBef>
                <a:spcPts val="1200"/>
              </a:spcBef>
              <a:spcAft>
                <a:spcPts val="0"/>
              </a:spcAft>
              <a:buSzPts val="1800"/>
              <a:buNone/>
            </a:pPr>
            <a:r>
              <a:rPr b="1" lang="en-US" sz="2300">
                <a:solidFill>
                  <a:srgbClr val="000000"/>
                </a:solidFill>
                <a:latin typeface="Times New Roman"/>
                <a:ea typeface="Times New Roman"/>
                <a:cs typeface="Times New Roman"/>
                <a:sym typeface="Times New Roman"/>
              </a:rPr>
              <a:t>Step 4</a:t>
            </a:r>
            <a:r>
              <a:rPr lang="en-US" sz="2300">
                <a:solidFill>
                  <a:srgbClr val="000000"/>
                </a:solidFill>
                <a:latin typeface="Times New Roman"/>
                <a:ea typeface="Times New Roman"/>
                <a:cs typeface="Times New Roman"/>
                <a:sym typeface="Times New Roman"/>
              </a:rPr>
              <a:t>: Ensure residuals from the model are random and normally distributed.</a:t>
            </a:r>
            <a:endParaRPr sz="2300">
              <a:solidFill>
                <a:srgbClr val="000000"/>
              </a:solidFill>
              <a:latin typeface="Times New Roman"/>
              <a:ea typeface="Times New Roman"/>
              <a:cs typeface="Times New Roman"/>
              <a:sym typeface="Times New Roman"/>
            </a:endParaRPr>
          </a:p>
          <a:p>
            <a:pPr indent="0" lvl="0" marL="457200" rtl="0" algn="l">
              <a:lnSpc>
                <a:spcPct val="100000"/>
              </a:lnSpc>
              <a:spcBef>
                <a:spcPts val="1200"/>
              </a:spcBef>
              <a:spcAft>
                <a:spcPts val="0"/>
              </a:spcAft>
              <a:buSzPts val="1800"/>
              <a:buNone/>
            </a:pPr>
            <a:r>
              <a:rPr b="1" lang="en-US" sz="2300">
                <a:solidFill>
                  <a:srgbClr val="000000"/>
                </a:solidFill>
                <a:latin typeface="Times New Roman"/>
                <a:ea typeface="Times New Roman"/>
                <a:cs typeface="Times New Roman"/>
                <a:sym typeface="Times New Roman"/>
              </a:rPr>
              <a:t>Step 5</a:t>
            </a:r>
            <a:r>
              <a:rPr lang="en-US" sz="2300">
                <a:solidFill>
                  <a:srgbClr val="000000"/>
                </a:solidFill>
                <a:latin typeface="Times New Roman"/>
                <a:ea typeface="Times New Roman"/>
                <a:cs typeface="Times New Roman"/>
                <a:sym typeface="Times New Roman"/>
              </a:rPr>
              <a:t>: Retrain SARIMA on the full dataset to improve accuracy for future forecasting.</a:t>
            </a:r>
            <a:endParaRPr sz="2300">
              <a:solidFill>
                <a:srgbClr val="000000"/>
              </a:solidFill>
              <a:latin typeface="Times New Roman"/>
              <a:ea typeface="Times New Roman"/>
              <a:cs typeface="Times New Roman"/>
              <a:sym typeface="Times New Roman"/>
            </a:endParaRPr>
          </a:p>
          <a:p>
            <a:pPr indent="0" lvl="0" marL="457200" rtl="0" algn="l">
              <a:lnSpc>
                <a:spcPct val="100000"/>
              </a:lnSpc>
              <a:spcBef>
                <a:spcPts val="1200"/>
              </a:spcBef>
              <a:spcAft>
                <a:spcPts val="0"/>
              </a:spcAft>
              <a:buSzPts val="1800"/>
              <a:buNone/>
            </a:pPr>
            <a:r>
              <a:rPr b="1" lang="en-US" sz="2300">
                <a:solidFill>
                  <a:srgbClr val="000000"/>
                </a:solidFill>
                <a:latin typeface="Times New Roman"/>
                <a:ea typeface="Times New Roman"/>
                <a:cs typeface="Times New Roman"/>
                <a:sym typeface="Times New Roman"/>
              </a:rPr>
              <a:t>Step 6</a:t>
            </a:r>
            <a:r>
              <a:rPr lang="en-US" sz="2300">
                <a:solidFill>
                  <a:srgbClr val="000000"/>
                </a:solidFill>
                <a:latin typeface="Times New Roman"/>
                <a:ea typeface="Times New Roman"/>
                <a:cs typeface="Times New Roman"/>
                <a:sym typeface="Times New Roman"/>
              </a:rPr>
              <a:t>: Forecast future combined power generation from solar and wind using the trained SARIMA model, and plot these forecasted values along with confidence intervals to identify trends and uncertainties.</a:t>
            </a:r>
            <a:endParaRPr sz="2300">
              <a:solidFill>
                <a:srgbClr val="000000"/>
              </a:solidFill>
              <a:latin typeface="Times New Roman"/>
              <a:ea typeface="Times New Roman"/>
              <a:cs typeface="Times New Roman"/>
              <a:sym typeface="Times New Roman"/>
            </a:endParaRPr>
          </a:p>
          <a:p>
            <a:pPr indent="0" lvl="0" marL="457200" rtl="0" algn="l">
              <a:lnSpc>
                <a:spcPct val="100000"/>
              </a:lnSpc>
              <a:spcBef>
                <a:spcPts val="1200"/>
              </a:spcBef>
              <a:spcAft>
                <a:spcPts val="0"/>
              </a:spcAft>
              <a:buSzPts val="1800"/>
              <a:buNone/>
            </a:pPr>
            <a:r>
              <a:t/>
            </a:r>
            <a:endParaRPr b="1" sz="2300">
              <a:solidFill>
                <a:srgbClr val="000000"/>
              </a:solidFill>
              <a:latin typeface="Times New Roman"/>
              <a:ea typeface="Times New Roman"/>
              <a:cs typeface="Times New Roman"/>
              <a:sym typeface="Times New Roman"/>
            </a:endParaRPr>
          </a:p>
        </p:txBody>
      </p:sp>
      <p:sp>
        <p:nvSpPr>
          <p:cNvPr id="337" name="Google Shape;337;p31"/>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2"/>
          <p:cNvSpPr txBox="1"/>
          <p:nvPr>
            <p:ph type="title"/>
          </p:nvPr>
        </p:nvSpPr>
        <p:spPr>
          <a:xfrm>
            <a:off x="762008" y="311276"/>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a:solidFill>
                  <a:srgbClr val="FF0000"/>
                </a:solidFill>
              </a:rPr>
              <a:t>Data Flow Diagram</a:t>
            </a:r>
            <a:endParaRPr b="1">
              <a:solidFill>
                <a:srgbClr val="FF0000"/>
              </a:solidFill>
            </a:endParaRPr>
          </a:p>
        </p:txBody>
      </p:sp>
      <p:sp>
        <p:nvSpPr>
          <p:cNvPr id="344" name="Google Shape;344;p32"/>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t/>
            </a:r>
            <a:endParaRPr/>
          </a:p>
        </p:txBody>
      </p:sp>
      <p:sp>
        <p:nvSpPr>
          <p:cNvPr id="345" name="Google Shape;345;p32"/>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346" name="Google Shape;346;p32"/>
          <p:cNvPicPr preferRelativeResize="0"/>
          <p:nvPr/>
        </p:nvPicPr>
        <p:blipFill rotWithShape="1">
          <a:blip r:embed="rId3">
            <a:alphaModFix/>
          </a:blip>
          <a:srcRect b="4522" l="0" r="0" t="4093"/>
          <a:stretch/>
        </p:blipFill>
        <p:spPr>
          <a:xfrm>
            <a:off x="-6350" y="1705225"/>
            <a:ext cx="12192000" cy="436194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3"/>
          <p:cNvSpPr txBox="1"/>
          <p:nvPr>
            <p:ph type="title"/>
          </p:nvPr>
        </p:nvSpPr>
        <p:spPr>
          <a:xfrm>
            <a:off x="855533" y="220589"/>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b="1" lang="en-US">
                <a:solidFill>
                  <a:srgbClr val="FF0000"/>
                </a:solidFill>
              </a:rPr>
              <a:t>Evaluation</a:t>
            </a:r>
            <a:endParaRPr/>
          </a:p>
        </p:txBody>
      </p:sp>
      <p:sp>
        <p:nvSpPr>
          <p:cNvPr id="353" name="Google Shape;353;p33"/>
          <p:cNvSpPr txBox="1"/>
          <p:nvPr>
            <p:ph idx="1" type="body"/>
          </p:nvPr>
        </p:nvSpPr>
        <p:spPr>
          <a:xfrm>
            <a:off x="844951" y="1668388"/>
            <a:ext cx="10668000" cy="42672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360"/>
              </a:spcBef>
              <a:spcAft>
                <a:spcPts val="0"/>
              </a:spcAft>
              <a:buSzPts val="2400"/>
              <a:buFont typeface="Times New Roman"/>
              <a:buChar char="□"/>
            </a:pPr>
            <a:r>
              <a:rPr b="1" lang="en-US" sz="2400">
                <a:latin typeface="Times New Roman"/>
                <a:ea typeface="Times New Roman"/>
                <a:cs typeface="Times New Roman"/>
                <a:sym typeface="Times New Roman"/>
              </a:rPr>
              <a:t>MAE(Mean Absolute Error):- </a:t>
            </a:r>
            <a:r>
              <a:rPr lang="en-US" sz="2400">
                <a:latin typeface="Times New Roman"/>
                <a:ea typeface="Times New Roman"/>
                <a:cs typeface="Times New Roman"/>
                <a:sym typeface="Times New Roman"/>
              </a:rPr>
              <a:t>It is a absolute difference between the predicted and actual values. If mae is 100 then the model deviate by 100 units from the actual value</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sz="2400">
              <a:latin typeface="Times New Roman"/>
              <a:ea typeface="Times New Roman"/>
              <a:cs typeface="Times New Roman"/>
              <a:sym typeface="Times New Roman"/>
            </a:endParaRPr>
          </a:p>
          <a:p>
            <a:pPr indent="-381000" lvl="0" marL="457200" rtl="0" algn="l">
              <a:lnSpc>
                <a:spcPct val="100000"/>
              </a:lnSpc>
              <a:spcBef>
                <a:spcPts val="360"/>
              </a:spcBef>
              <a:spcAft>
                <a:spcPts val="0"/>
              </a:spcAft>
              <a:buSzPts val="2400"/>
              <a:buFont typeface="Times New Roman"/>
              <a:buChar char="□"/>
            </a:pPr>
            <a:r>
              <a:rPr b="1" lang="en-US" sz="2400">
                <a:latin typeface="Times New Roman"/>
                <a:ea typeface="Times New Roman"/>
                <a:cs typeface="Times New Roman"/>
                <a:sym typeface="Times New Roman"/>
              </a:rPr>
              <a:t>MSE(Mean Squared Error):- </a:t>
            </a:r>
            <a:r>
              <a:rPr lang="en-US" sz="2400">
                <a:latin typeface="Times New Roman"/>
                <a:ea typeface="Times New Roman"/>
                <a:cs typeface="Times New Roman"/>
                <a:sym typeface="Times New Roman"/>
              </a:rPr>
              <a:t> It is the average of the squared error between the predicted and actual values. It gives more weight to large errors. If the mse is 100 the deviate by 10 units from the actual value.</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sz="24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sz="2400">
              <a:latin typeface="Times New Roman"/>
              <a:ea typeface="Times New Roman"/>
              <a:cs typeface="Times New Roman"/>
              <a:sym typeface="Times New Roman"/>
            </a:endParaRPr>
          </a:p>
        </p:txBody>
      </p:sp>
      <p:sp>
        <p:nvSpPr>
          <p:cNvPr id="354" name="Google Shape;354;p33"/>
          <p:cNvSpPr txBox="1"/>
          <p:nvPr>
            <p:ph idx="12" type="sldNum"/>
          </p:nvPr>
        </p:nvSpPr>
        <p:spPr>
          <a:xfrm>
            <a:off x="8826900" y="6161013"/>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355" name="Google Shape;355;p33"/>
          <p:cNvPicPr preferRelativeResize="0"/>
          <p:nvPr/>
        </p:nvPicPr>
        <p:blipFill rotWithShape="1">
          <a:blip r:embed="rId3">
            <a:alphaModFix/>
          </a:blip>
          <a:srcRect b="0" l="0" r="0" t="0"/>
          <a:stretch/>
        </p:blipFill>
        <p:spPr>
          <a:xfrm>
            <a:off x="3807300" y="2489925"/>
            <a:ext cx="2535625" cy="866850"/>
          </a:xfrm>
          <a:prstGeom prst="rect">
            <a:avLst/>
          </a:prstGeom>
          <a:noFill/>
          <a:ln>
            <a:noFill/>
          </a:ln>
        </p:spPr>
      </p:pic>
      <p:pic>
        <p:nvPicPr>
          <p:cNvPr id="356" name="Google Shape;356;p33"/>
          <p:cNvPicPr preferRelativeResize="0"/>
          <p:nvPr/>
        </p:nvPicPr>
        <p:blipFill rotWithShape="1">
          <a:blip r:embed="rId4">
            <a:alphaModFix/>
          </a:blip>
          <a:srcRect b="0" l="0" r="0" t="0"/>
          <a:stretch/>
        </p:blipFill>
        <p:spPr>
          <a:xfrm>
            <a:off x="4176524" y="4928600"/>
            <a:ext cx="3064125" cy="1007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4"/>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63" name="Google Shape;363;p34"/>
          <p:cNvSpPr txBox="1"/>
          <p:nvPr/>
        </p:nvSpPr>
        <p:spPr>
          <a:xfrm>
            <a:off x="966000" y="699125"/>
            <a:ext cx="5312400" cy="67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b="1" i="0" lang="en-US" sz="3800" u="none" cap="none" strike="noStrike">
                <a:solidFill>
                  <a:srgbClr val="FF0000"/>
                </a:solidFill>
                <a:latin typeface="Verdana"/>
                <a:ea typeface="Verdana"/>
                <a:cs typeface="Verdana"/>
                <a:sym typeface="Verdana"/>
              </a:rPr>
              <a:t>Outputs</a:t>
            </a:r>
            <a:endParaRPr b="1" i="0" sz="3800" u="none" cap="none" strike="noStrike">
              <a:solidFill>
                <a:srgbClr val="FF0000"/>
              </a:solidFill>
              <a:latin typeface="Verdana"/>
              <a:ea typeface="Verdana"/>
              <a:cs typeface="Verdana"/>
              <a:sym typeface="Verdana"/>
            </a:endParaRPr>
          </a:p>
        </p:txBody>
      </p:sp>
      <p:pic>
        <p:nvPicPr>
          <p:cNvPr id="364" name="Google Shape;364;p34"/>
          <p:cNvPicPr preferRelativeResize="0"/>
          <p:nvPr/>
        </p:nvPicPr>
        <p:blipFill rotWithShape="1">
          <a:blip r:embed="rId3">
            <a:alphaModFix/>
          </a:blip>
          <a:srcRect b="0" l="0" r="0" t="0"/>
          <a:stretch/>
        </p:blipFill>
        <p:spPr>
          <a:xfrm>
            <a:off x="2873800" y="1788750"/>
            <a:ext cx="6677025" cy="4357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5"/>
          <p:cNvSpPr txBox="1"/>
          <p:nvPr>
            <p:ph type="title"/>
          </p:nvPr>
        </p:nvSpPr>
        <p:spPr>
          <a:xfrm>
            <a:off x="762008" y="5367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b="1" lang="en-US">
                <a:solidFill>
                  <a:srgbClr val="FF0000"/>
                </a:solidFill>
              </a:rPr>
              <a:t>Results </a:t>
            </a:r>
            <a:endParaRPr b="1">
              <a:solidFill>
                <a:srgbClr val="FF0000"/>
              </a:solidFill>
            </a:endParaRPr>
          </a:p>
          <a:p>
            <a:pPr indent="0" lvl="0" marL="0" rtl="0" algn="l">
              <a:lnSpc>
                <a:spcPct val="100000"/>
              </a:lnSpc>
              <a:spcBef>
                <a:spcPts val="0"/>
              </a:spcBef>
              <a:spcAft>
                <a:spcPts val="0"/>
              </a:spcAft>
              <a:buSzPts val="1400"/>
              <a:buNone/>
            </a:pPr>
            <a:r>
              <a:t/>
            </a:r>
            <a:endParaRPr/>
          </a:p>
        </p:txBody>
      </p:sp>
      <p:sp>
        <p:nvSpPr>
          <p:cNvPr id="371" name="Google Shape;371;p35"/>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800"/>
              <a:buNone/>
            </a:pPr>
            <a:r>
              <a:t/>
            </a:r>
            <a:endParaRPr sz="2100">
              <a:latin typeface="Arial"/>
              <a:ea typeface="Arial"/>
              <a:cs typeface="Arial"/>
              <a:sym typeface="Arial"/>
            </a:endParaRPr>
          </a:p>
          <a:p>
            <a:pPr indent="-361950" lvl="0" marL="457200" rtl="0" algn="l">
              <a:lnSpc>
                <a:spcPct val="115000"/>
              </a:lnSpc>
              <a:spcBef>
                <a:spcPts val="1200"/>
              </a:spcBef>
              <a:spcAft>
                <a:spcPts val="0"/>
              </a:spcAft>
              <a:buClr>
                <a:schemeClr val="dk1"/>
              </a:buClr>
              <a:buSzPts val="2100"/>
              <a:buFont typeface="Arial"/>
              <a:buAutoNum type="arabicPeriod"/>
            </a:pPr>
            <a:r>
              <a:rPr b="1" lang="en-US" sz="2100">
                <a:latin typeface="Arial"/>
                <a:ea typeface="Arial"/>
                <a:cs typeface="Arial"/>
                <a:sym typeface="Arial"/>
              </a:rPr>
              <a:t>MAE and RMSE</a:t>
            </a:r>
            <a:r>
              <a:rPr lang="en-US" sz="2100">
                <a:latin typeface="Arial"/>
                <a:ea typeface="Arial"/>
                <a:cs typeface="Arial"/>
                <a:sym typeface="Arial"/>
              </a:rPr>
              <a:t>: Mean Absolute Error (MAE) was </a:t>
            </a:r>
            <a:r>
              <a:rPr b="1" lang="en-US" sz="2100">
                <a:latin typeface="Arial"/>
                <a:ea typeface="Arial"/>
                <a:cs typeface="Arial"/>
                <a:sym typeface="Arial"/>
              </a:rPr>
              <a:t>0.1211</a:t>
            </a:r>
            <a:r>
              <a:rPr lang="en-US" sz="2100">
                <a:latin typeface="Arial"/>
                <a:ea typeface="Arial"/>
                <a:cs typeface="Arial"/>
                <a:sym typeface="Arial"/>
              </a:rPr>
              <a:t>, and Root Mean Squared Error (RMSE) was </a:t>
            </a:r>
            <a:r>
              <a:rPr b="1" lang="en-US" sz="2100">
                <a:latin typeface="Arial"/>
                <a:ea typeface="Arial"/>
                <a:cs typeface="Arial"/>
                <a:sym typeface="Arial"/>
              </a:rPr>
              <a:t>0.1531</a:t>
            </a:r>
            <a:r>
              <a:rPr lang="en-US" sz="2100">
                <a:latin typeface="Arial"/>
                <a:ea typeface="Arial"/>
                <a:cs typeface="Arial"/>
                <a:sym typeface="Arial"/>
              </a:rPr>
              <a:t>, showing good model performance and high accuracy.</a:t>
            </a:r>
            <a:endParaRPr sz="2100">
              <a:latin typeface="Arial"/>
              <a:ea typeface="Arial"/>
              <a:cs typeface="Arial"/>
              <a:sym typeface="Arial"/>
            </a:endParaRPr>
          </a:p>
          <a:p>
            <a:pPr indent="-361950" lvl="0" marL="457200" rtl="0" algn="l">
              <a:lnSpc>
                <a:spcPct val="115000"/>
              </a:lnSpc>
              <a:spcBef>
                <a:spcPts val="0"/>
              </a:spcBef>
              <a:spcAft>
                <a:spcPts val="0"/>
              </a:spcAft>
              <a:buClr>
                <a:schemeClr val="dk1"/>
              </a:buClr>
              <a:buSzPts val="2100"/>
              <a:buFont typeface="Arial"/>
              <a:buAutoNum type="arabicPeriod"/>
            </a:pPr>
            <a:r>
              <a:rPr b="1" lang="en-US" sz="2100">
                <a:latin typeface="Arial"/>
                <a:ea typeface="Arial"/>
                <a:cs typeface="Arial"/>
                <a:sym typeface="Arial"/>
              </a:rPr>
              <a:t>Forecast Performance</a:t>
            </a:r>
            <a:r>
              <a:rPr lang="en-US" sz="2100">
                <a:latin typeface="Arial"/>
                <a:ea typeface="Arial"/>
                <a:cs typeface="Arial"/>
                <a:sym typeface="Arial"/>
              </a:rPr>
              <a:t>: The predicted power generation closely followed the actual values, with minor deviations.</a:t>
            </a:r>
            <a:endParaRPr sz="2100">
              <a:latin typeface="Arial"/>
              <a:ea typeface="Arial"/>
              <a:cs typeface="Arial"/>
              <a:sym typeface="Arial"/>
            </a:endParaRPr>
          </a:p>
          <a:p>
            <a:pPr indent="-361950" lvl="0" marL="457200" rtl="0" algn="l">
              <a:lnSpc>
                <a:spcPct val="115000"/>
              </a:lnSpc>
              <a:spcBef>
                <a:spcPts val="0"/>
              </a:spcBef>
              <a:spcAft>
                <a:spcPts val="0"/>
              </a:spcAft>
              <a:buClr>
                <a:schemeClr val="dk1"/>
              </a:buClr>
              <a:buSzPts val="2100"/>
              <a:buFont typeface="Arial"/>
              <a:buAutoNum type="arabicPeriod"/>
            </a:pPr>
            <a:r>
              <a:rPr b="1" lang="en-US" sz="2100">
                <a:latin typeface="Arial"/>
                <a:ea typeface="Arial"/>
                <a:cs typeface="Arial"/>
                <a:sym typeface="Arial"/>
              </a:rPr>
              <a:t>Visual Results</a:t>
            </a:r>
            <a:r>
              <a:rPr lang="en-US" sz="2100">
                <a:latin typeface="Arial"/>
                <a:ea typeface="Arial"/>
                <a:cs typeface="Arial"/>
                <a:sym typeface="Arial"/>
              </a:rPr>
              <a:t>: The plot of forecasted vs actual power generation showed a strong alignment, confirming the model’s reliability.</a:t>
            </a:r>
            <a:endParaRPr sz="2100">
              <a:latin typeface="Arial"/>
              <a:ea typeface="Arial"/>
              <a:cs typeface="Arial"/>
              <a:sym typeface="Arial"/>
            </a:endParaRPr>
          </a:p>
          <a:p>
            <a:pPr indent="-361950" lvl="0" marL="457200" rtl="0" algn="l">
              <a:lnSpc>
                <a:spcPct val="115000"/>
              </a:lnSpc>
              <a:spcBef>
                <a:spcPts val="0"/>
              </a:spcBef>
              <a:spcAft>
                <a:spcPts val="0"/>
              </a:spcAft>
              <a:buClr>
                <a:schemeClr val="dk1"/>
              </a:buClr>
              <a:buSzPts val="2100"/>
              <a:buFont typeface="Arial"/>
              <a:buAutoNum type="arabicPeriod"/>
            </a:pPr>
            <a:r>
              <a:rPr b="1" lang="en-US" sz="2100">
                <a:latin typeface="Arial"/>
                <a:ea typeface="Arial"/>
                <a:cs typeface="Arial"/>
                <a:sym typeface="Arial"/>
              </a:rPr>
              <a:t>Model Insights</a:t>
            </a:r>
            <a:r>
              <a:rPr lang="en-US" sz="2100">
                <a:latin typeface="Arial"/>
                <a:ea typeface="Arial"/>
                <a:cs typeface="Arial"/>
                <a:sym typeface="Arial"/>
              </a:rPr>
              <a:t>: The SARIMA model effectively captured the seasonal and temporal patterns in renewable energy generation.</a:t>
            </a:r>
            <a:endParaRPr sz="4000"/>
          </a:p>
        </p:txBody>
      </p:sp>
      <p:sp>
        <p:nvSpPr>
          <p:cNvPr id="372" name="Google Shape;372;p35"/>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6"/>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a:solidFill>
                  <a:srgbClr val="FF0000"/>
                </a:solidFill>
              </a:rPr>
              <a:t>Comparison and Analysis </a:t>
            </a:r>
            <a:endParaRPr/>
          </a:p>
        </p:txBody>
      </p:sp>
      <p:sp>
        <p:nvSpPr>
          <p:cNvPr id="379" name="Google Shape;379;p36"/>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360"/>
              </a:spcBef>
              <a:spcAft>
                <a:spcPts val="0"/>
              </a:spcAft>
              <a:buSzPts val="2400"/>
              <a:buChar char="●"/>
            </a:pPr>
            <a:r>
              <a:rPr lang="en-US" sz="2400"/>
              <a:t>The SARIMA model demonstrated strong predictive performance in forecasting renewable energy generation, with a low MAE of 0.1211 and RMSE of 0.1531. </a:t>
            </a:r>
            <a:endParaRPr sz="2400"/>
          </a:p>
          <a:p>
            <a:pPr indent="-381000" lvl="0" marL="457200" rtl="0" algn="l">
              <a:lnSpc>
                <a:spcPct val="100000"/>
              </a:lnSpc>
              <a:spcBef>
                <a:spcPts val="0"/>
              </a:spcBef>
              <a:spcAft>
                <a:spcPts val="0"/>
              </a:spcAft>
              <a:buSzPts val="2400"/>
              <a:buChar char="●"/>
            </a:pPr>
            <a:r>
              <a:rPr lang="en-US" sz="2400"/>
              <a:t>These metrics reflect the model's high accuracy and ability to closely follow actual power generation patterns. SARIMA effectively captured the seasonal and temporal trends in the data, making it superior to simpler models that don’t account for these variations. </a:t>
            </a:r>
            <a:endParaRPr sz="2400"/>
          </a:p>
          <a:p>
            <a:pPr indent="-381000" lvl="0" marL="457200" rtl="0" algn="l">
              <a:lnSpc>
                <a:spcPct val="100000"/>
              </a:lnSpc>
              <a:spcBef>
                <a:spcPts val="0"/>
              </a:spcBef>
              <a:spcAft>
                <a:spcPts val="0"/>
              </a:spcAft>
              <a:buSzPts val="2400"/>
              <a:buChar char="●"/>
            </a:pPr>
            <a:r>
              <a:rPr lang="en-US" sz="2400"/>
              <a:t>The close visual alignment between forecasted and actual values reinforces the model’s reliability, making it a valuable tool for future energy planning and operational decision-making.</a:t>
            </a:r>
            <a:endParaRPr sz="2400"/>
          </a:p>
        </p:txBody>
      </p:sp>
      <p:sp>
        <p:nvSpPr>
          <p:cNvPr id="380" name="Google Shape;380;p36"/>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7"/>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b="1" lang="en-US">
                <a:solidFill>
                  <a:srgbClr val="FF0000"/>
                </a:solidFill>
              </a:rPr>
              <a:t>Conclusion</a:t>
            </a:r>
            <a:endParaRPr/>
          </a:p>
        </p:txBody>
      </p:sp>
      <p:sp>
        <p:nvSpPr>
          <p:cNvPr id="387" name="Google Shape;387;p37"/>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360"/>
              </a:spcBef>
              <a:spcAft>
                <a:spcPts val="0"/>
              </a:spcAft>
              <a:buClr>
                <a:schemeClr val="dk1"/>
              </a:buClr>
              <a:buSzPts val="1100"/>
              <a:buFont typeface="Arial"/>
              <a:buNone/>
            </a:pPr>
            <a:r>
              <a:rPr lang="en-US" sz="2100"/>
              <a:t>The SARIMA model proved to be an effective tool for forecasting renewable energy generation, delivering high accuracy with low MAE and RMSE values. By capturing both seasonal and temporal patterns, the model demonstrated its ability to handle the inherent variability in solar and wind power data. Its performance, reflected in the strong alignment between predicted and actual values, highlights its potential for practical applications in energy grid management and planning. With further enhancements, such as incorporating more exogenous variables like weather conditions, the model can become even more reliable for long-term forecasting. Overall, SARIMA provides a solid foundation for improving the integration of renewable energy into power grids, helping to optimize resource allocation and ensure energy stability.</a:t>
            </a:r>
            <a:endParaRPr sz="2100"/>
          </a:p>
          <a:p>
            <a:pPr indent="0" lvl="0" marL="0" rtl="0" algn="just">
              <a:lnSpc>
                <a:spcPct val="100000"/>
              </a:lnSpc>
              <a:spcBef>
                <a:spcPts val="360"/>
              </a:spcBef>
              <a:spcAft>
                <a:spcPts val="0"/>
              </a:spcAft>
              <a:buSzPts val="1800"/>
              <a:buNone/>
            </a:pPr>
            <a:r>
              <a:t/>
            </a:r>
            <a:endParaRPr sz="2100"/>
          </a:p>
        </p:txBody>
      </p:sp>
      <p:sp>
        <p:nvSpPr>
          <p:cNvPr id="388" name="Google Shape;388;p37"/>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8"/>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200">
                <a:solidFill>
                  <a:srgbClr val="FF0000"/>
                </a:solidFill>
              </a:rPr>
              <a:t>References</a:t>
            </a:r>
            <a:endParaRPr b="1" sz="3200">
              <a:solidFill>
                <a:srgbClr val="FF0000"/>
              </a:solidFill>
            </a:endParaRPr>
          </a:p>
        </p:txBody>
      </p:sp>
      <p:sp>
        <p:nvSpPr>
          <p:cNvPr id="394" name="Google Shape;394;p38"/>
          <p:cNvSpPr txBox="1"/>
          <p:nvPr>
            <p:ph idx="1" type="body"/>
          </p:nvPr>
        </p:nvSpPr>
        <p:spPr>
          <a:xfrm>
            <a:off x="755650" y="1752600"/>
            <a:ext cx="10668000" cy="52098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360"/>
              </a:spcBef>
              <a:spcAft>
                <a:spcPts val="0"/>
              </a:spcAft>
              <a:buSzPts val="1800"/>
              <a:buNone/>
            </a:pPr>
            <a:r>
              <a:rPr lang="en-US" sz="2400">
                <a:latin typeface="Times New Roman"/>
                <a:ea typeface="Times New Roman"/>
                <a:cs typeface="Times New Roman"/>
                <a:sym typeface="Times New Roman"/>
              </a:rPr>
              <a:t>[1] M. Islam, M. Mahmud, and E. Hossain, "Forecasting of Solar and Wind Resources for Power Generation," Energies, vol. 16, no. 5, pp. 1234-1250, 2023.</a:t>
            </a:r>
            <a:endParaRPr sz="2400">
              <a:latin typeface="Times New Roman"/>
              <a:ea typeface="Times New Roman"/>
              <a:cs typeface="Times New Roman"/>
              <a:sym typeface="Times New Roman"/>
            </a:endParaRPr>
          </a:p>
          <a:p>
            <a:pPr indent="0" lvl="0" marL="457200" rtl="0" algn="l">
              <a:lnSpc>
                <a:spcPct val="115000"/>
              </a:lnSpc>
              <a:spcBef>
                <a:spcPts val="360"/>
              </a:spcBef>
              <a:spcAft>
                <a:spcPts val="0"/>
              </a:spcAft>
              <a:buSzPts val="1800"/>
              <a:buNone/>
            </a:pPr>
            <a:r>
              <a:rPr lang="en-US" sz="2400">
                <a:latin typeface="Times New Roman"/>
                <a:ea typeface="Times New Roman"/>
                <a:cs typeface="Times New Roman"/>
                <a:sym typeface="Times New Roman"/>
              </a:rPr>
              <a:t>[2] A. Ahmed, L. Gauntlett, and N. Jenkins, "Short-term forecasting of wind speed and power," Renewable Energy, vol. 40, no. 2, pp. 185-189, 2021.</a:t>
            </a:r>
            <a:endParaRPr sz="2400">
              <a:latin typeface="Times New Roman"/>
              <a:ea typeface="Times New Roman"/>
              <a:cs typeface="Times New Roman"/>
              <a:sym typeface="Times New Roman"/>
            </a:endParaRPr>
          </a:p>
          <a:p>
            <a:pPr indent="0" lvl="0" marL="457200" rtl="0" algn="l">
              <a:lnSpc>
                <a:spcPct val="115000"/>
              </a:lnSpc>
              <a:spcBef>
                <a:spcPts val="360"/>
              </a:spcBef>
              <a:spcAft>
                <a:spcPts val="0"/>
              </a:spcAft>
              <a:buSzPts val="1800"/>
              <a:buNone/>
            </a:pPr>
            <a:r>
              <a:rPr lang="en-US" sz="2400">
                <a:latin typeface="Times New Roman"/>
                <a:ea typeface="Times New Roman"/>
                <a:cs typeface="Times New Roman"/>
                <a:sym typeface="Times New Roman"/>
              </a:rPr>
              <a:t>[3]J. Smith and K. Brown, "Predicting Solar Power Output Using Machine Learning," in “Proc. 2023 Int. Conf. Renew. Energy Sustain. Technol. (ICREST)”, Berlin, Germany, 2023, pp. 45-50.</a:t>
            </a:r>
            <a:endParaRPr sz="2400">
              <a:latin typeface="Times New Roman"/>
              <a:ea typeface="Times New Roman"/>
              <a:cs typeface="Times New Roman"/>
              <a:sym typeface="Times New Roman"/>
            </a:endParaRPr>
          </a:p>
          <a:p>
            <a:pPr indent="0" lvl="0" marL="457200" rtl="0" algn="l">
              <a:lnSpc>
                <a:spcPct val="115000"/>
              </a:lnSpc>
              <a:spcBef>
                <a:spcPts val="360"/>
              </a:spcBef>
              <a:spcAft>
                <a:spcPts val="0"/>
              </a:spcAft>
              <a:buSzPts val="1800"/>
              <a:buNone/>
            </a:pPr>
            <a:r>
              <a:rPr lang="en-US" sz="2400">
                <a:latin typeface="Times New Roman"/>
                <a:ea typeface="Times New Roman"/>
                <a:cs typeface="Times New Roman"/>
                <a:sym typeface="Times New Roman"/>
              </a:rPr>
              <a:t>[4]W. Chen and Y. Li, “Renewable Energy Forecasting: From Models to Applications”. New York, NY, USA: Wiley, 2021.</a:t>
            </a:r>
            <a:endParaRPr sz="2400">
              <a:latin typeface="Times New Roman"/>
              <a:ea typeface="Times New Roman"/>
              <a:cs typeface="Times New Roman"/>
              <a:sym typeface="Times New Roman"/>
            </a:endParaRPr>
          </a:p>
          <a:p>
            <a:pPr indent="0" lvl="0" marL="457200" rtl="0" algn="l">
              <a:lnSpc>
                <a:spcPct val="115000"/>
              </a:lnSpc>
              <a:spcBef>
                <a:spcPts val="360"/>
              </a:spcBef>
              <a:spcAft>
                <a:spcPts val="0"/>
              </a:spcAft>
              <a:buSzPts val="1800"/>
              <a:buNone/>
            </a:pPr>
            <a:r>
              <a:t/>
            </a:r>
            <a:endParaRPr sz="1800">
              <a:latin typeface="Times New Roman"/>
              <a:ea typeface="Times New Roman"/>
              <a:cs typeface="Times New Roman"/>
              <a:sym typeface="Times New Roman"/>
            </a:endParaRPr>
          </a:p>
          <a:p>
            <a:pPr indent="0" lvl="0" marL="457200" rtl="0" algn="l">
              <a:lnSpc>
                <a:spcPct val="115000"/>
              </a:lnSpc>
              <a:spcBef>
                <a:spcPts val="360"/>
              </a:spcBef>
              <a:spcAft>
                <a:spcPts val="0"/>
              </a:spcAft>
              <a:buSzPts val="1800"/>
              <a:buNone/>
            </a:pPr>
            <a:r>
              <a:t/>
            </a:r>
            <a:endParaRPr sz="1800">
              <a:latin typeface="Times New Roman"/>
              <a:ea typeface="Times New Roman"/>
              <a:cs typeface="Times New Roman"/>
              <a:sym typeface="Times New Roman"/>
            </a:endParaRPr>
          </a:p>
          <a:p>
            <a:pPr indent="0" lvl="0" marL="457200" rtl="0" algn="l">
              <a:lnSpc>
                <a:spcPct val="115000"/>
              </a:lnSpc>
              <a:spcBef>
                <a:spcPts val="360"/>
              </a:spcBef>
              <a:spcAft>
                <a:spcPts val="0"/>
              </a:spcAft>
              <a:buSzPts val="1800"/>
              <a:buNone/>
            </a:pPr>
            <a:r>
              <a:t/>
            </a:r>
            <a:endParaRPr sz="1800">
              <a:latin typeface="Times New Roman"/>
              <a:ea typeface="Times New Roman"/>
              <a:cs typeface="Times New Roman"/>
              <a:sym typeface="Times New Roman"/>
            </a:endParaRPr>
          </a:p>
          <a:p>
            <a:pPr indent="0" lvl="0" marL="457200" rtl="0" algn="l">
              <a:lnSpc>
                <a:spcPct val="100000"/>
              </a:lnSpc>
              <a:spcBef>
                <a:spcPts val="360"/>
              </a:spcBef>
              <a:spcAft>
                <a:spcPts val="0"/>
              </a:spcAft>
              <a:buSzPts val="1800"/>
              <a:buNone/>
            </a:pPr>
            <a:r>
              <a:t/>
            </a:r>
            <a:endParaRPr/>
          </a:p>
        </p:txBody>
      </p:sp>
      <p:sp>
        <p:nvSpPr>
          <p:cNvPr id="395" name="Google Shape;395;p3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First Review</a:t>
            </a:r>
            <a:endParaRPr/>
          </a:p>
        </p:txBody>
      </p:sp>
      <p:sp>
        <p:nvSpPr>
          <p:cNvPr id="396" name="Google Shape;396;p3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397" name="Google Shape;397;p3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9"/>
          <p:cNvSpPr txBox="1"/>
          <p:nvPr>
            <p:ph type="title"/>
          </p:nvPr>
        </p:nvSpPr>
        <p:spPr>
          <a:xfrm>
            <a:off x="711200" y="3168074"/>
            <a:ext cx="10668000" cy="1216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4000">
                <a:solidFill>
                  <a:srgbClr val="FF0000"/>
                </a:solidFill>
              </a:rPr>
              <a:t>Thank You</a:t>
            </a:r>
            <a:endParaRPr/>
          </a:p>
        </p:txBody>
      </p:sp>
      <p:sp>
        <p:nvSpPr>
          <p:cNvPr id="403" name="Google Shape;403;p3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404" name="Google Shape;404;p39"/>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05" name="Google Shape;405;p3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First Review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570108" y="31115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200">
                <a:solidFill>
                  <a:srgbClr val="FF0000"/>
                </a:solidFill>
              </a:rPr>
              <a:t> Introduction and Overview of the Project</a:t>
            </a:r>
            <a:endParaRPr b="1" sz="3200">
              <a:solidFill>
                <a:srgbClr val="FF0000"/>
              </a:solidFill>
            </a:endParaRPr>
          </a:p>
        </p:txBody>
      </p:sp>
      <p:sp>
        <p:nvSpPr>
          <p:cNvPr id="119" name="Google Shape;119;p5"/>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rPr lang="en-US" sz="1200">
                <a:latin typeface="Times New Roman"/>
                <a:ea typeface="Times New Roman"/>
                <a:cs typeface="Times New Roman"/>
                <a:sym typeface="Times New Roman"/>
              </a:rPr>
              <a:t>.</a:t>
            </a:r>
            <a:r>
              <a:rPr lang="en-US" sz="2400">
                <a:latin typeface="Times New Roman"/>
                <a:ea typeface="Times New Roman"/>
                <a:cs typeface="Times New Roman"/>
                <a:sym typeface="Times New Roman"/>
              </a:rPr>
              <a:t>Development of  predictive model for estimating the wind and solar power generation involves integration of  historical data with weather forecast and environmental conditions using the Seasonal Autoregressive Integrated Moving Average (SARIMA) algorithm. The model construction begins with the collection and preprocessing of data,to ensure high-quality inputs followed by feature selection. Model training involves training the SARIMA model with the historical data, capturing the seasonal fluctuations and  trends. Validation is performed using a separate dataset to assess the model's accuracy. The forecasting process utilizes the trained SARIMA model to predict future energy generation, providing valuable insights for grid management.</a:t>
            </a:r>
            <a:endParaRPr sz="24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sz="2450">
              <a:latin typeface="Times New Roman"/>
              <a:ea typeface="Times New Roman"/>
              <a:cs typeface="Times New Roman"/>
              <a:sym typeface="Times New Roman"/>
            </a:endParaRPr>
          </a:p>
          <a:p>
            <a:pPr indent="-279400" lvl="0" marL="469900" rtl="0" algn="l">
              <a:lnSpc>
                <a:spcPct val="100000"/>
              </a:lnSpc>
              <a:spcBef>
                <a:spcPts val="0"/>
              </a:spcBef>
              <a:spcAft>
                <a:spcPts val="0"/>
              </a:spcAft>
              <a:buSzPts val="3000"/>
              <a:buNone/>
            </a:pPr>
            <a:r>
              <a:t/>
            </a:r>
            <a:endParaRPr/>
          </a:p>
        </p:txBody>
      </p:sp>
      <p:sp>
        <p:nvSpPr>
          <p:cNvPr id="120" name="Google Shape;120;p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121" name="Google Shape;121;p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635675" y="870125"/>
            <a:ext cx="10668000" cy="6951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200">
                <a:solidFill>
                  <a:srgbClr val="FF0000"/>
                </a:solidFill>
              </a:rPr>
              <a:t>Literature Survey</a:t>
            </a:r>
            <a:endParaRPr b="1" sz="3200">
              <a:solidFill>
                <a:srgbClr val="FF0000"/>
              </a:solidFill>
            </a:endParaRPr>
          </a:p>
        </p:txBody>
      </p:sp>
      <p:graphicFrame>
        <p:nvGraphicFramePr>
          <p:cNvPr id="127" name="Google Shape;127;p6"/>
          <p:cNvGraphicFramePr/>
          <p:nvPr/>
        </p:nvGraphicFramePr>
        <p:xfrm>
          <a:off x="267575" y="1930400"/>
          <a:ext cx="3000000" cy="3000000"/>
        </p:xfrm>
        <a:graphic>
          <a:graphicData uri="http://schemas.openxmlformats.org/drawingml/2006/table">
            <a:tbl>
              <a:tblPr bandRow="1" firstRow="1">
                <a:noFill/>
                <a:tableStyleId>{CD567B0B-D22A-466C-B85C-C108111E97EF}</a:tableStyleId>
              </a:tblPr>
              <a:tblGrid>
                <a:gridCol w="786700"/>
                <a:gridCol w="2440275"/>
                <a:gridCol w="2498975"/>
                <a:gridCol w="3572775"/>
                <a:gridCol w="1370000"/>
                <a:gridCol w="1151100"/>
              </a:tblGrid>
              <a:tr h="535300">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t>S.No</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t>Author Name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t>Paper Title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t>          Description</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t>Journal</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t>Volume/</a:t>
                      </a:r>
                      <a:endParaRPr sz="1800" u="none" cap="none" strike="noStrike"/>
                    </a:p>
                    <a:p>
                      <a:pPr indent="0" lvl="0" marL="0" marR="0" rtl="0" algn="l">
                        <a:lnSpc>
                          <a:spcPct val="100000"/>
                        </a:lnSpc>
                        <a:spcBef>
                          <a:spcPts val="0"/>
                        </a:spcBef>
                        <a:spcAft>
                          <a:spcPts val="0"/>
                        </a:spcAft>
                        <a:buClr>
                          <a:schemeClr val="dk1"/>
                        </a:buClr>
                        <a:buSzPts val="1800"/>
                        <a:buFont typeface="Verdana"/>
                        <a:buNone/>
                      </a:pPr>
                      <a:r>
                        <a:rPr lang="en-US" sz="1800" u="none" cap="none" strike="noStrike"/>
                        <a:t>Year</a:t>
                      </a:r>
                      <a:endParaRPr sz="1800" u="none" cap="none" strike="noStrike"/>
                    </a:p>
                  </a:txBody>
                  <a:tcPr marT="45725" marB="45725" marR="91450" marL="91450"/>
                </a:tc>
              </a:tr>
              <a:tr h="1126925">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t>1</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latin typeface="Times New Roman"/>
                          <a:ea typeface="Times New Roman"/>
                          <a:cs typeface="Times New Roman"/>
                          <a:sym typeface="Times New Roman"/>
                        </a:rPr>
                        <a:t>Luisa Fernanda Jimenez Alvarez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latin typeface="Times New Roman"/>
                          <a:ea typeface="Times New Roman"/>
                          <a:cs typeface="Times New Roman"/>
                          <a:sym typeface="Times New Roman"/>
                        </a:rPr>
                        <a:t>Renewable Energy Prediction through Machine Learning Algorithms</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latin typeface="Times New Roman"/>
                          <a:ea typeface="Times New Roman"/>
                          <a:cs typeface="Times New Roman"/>
                          <a:sym typeface="Times New Roman"/>
                        </a:rPr>
                        <a:t>This paper focuses on selecting a suitable ML algorithm among LR, RF, Multilayer perceptron,SVM using MSE and MAE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latin typeface="Times New Roman"/>
                          <a:ea typeface="Times New Roman"/>
                          <a:cs typeface="Times New Roman"/>
                          <a:sym typeface="Times New Roman"/>
                        </a:rPr>
                        <a:t>IEEE</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latin typeface="Times New Roman"/>
                          <a:ea typeface="Times New Roman"/>
                          <a:cs typeface="Times New Roman"/>
                          <a:sym typeface="Times New Roman"/>
                        </a:rPr>
                        <a:t>2020</a:t>
                      </a:r>
                      <a:endParaRPr sz="1800" u="none" cap="none" strike="noStrike">
                        <a:latin typeface="Times New Roman"/>
                        <a:ea typeface="Times New Roman"/>
                        <a:cs typeface="Times New Roman"/>
                        <a:sym typeface="Times New Roman"/>
                      </a:endParaRPr>
                    </a:p>
                  </a:txBody>
                  <a:tcPr marT="45725" marB="45725" marR="91450" marL="91450"/>
                </a:tc>
              </a:tr>
              <a:tr h="939125">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t>2</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latin typeface="Times New Roman"/>
                          <a:ea typeface="Times New Roman"/>
                          <a:cs typeface="Times New Roman"/>
                          <a:sym typeface="Times New Roman"/>
                        </a:rPr>
                        <a:t>Deepa Somasundaram</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Arial"/>
                        <a:buNone/>
                      </a:pPr>
                      <a:r>
                        <a:rPr lang="en-US" sz="1800" u="none" cap="none" strike="noStrike">
                          <a:latin typeface="Times New Roman"/>
                          <a:ea typeface="Times New Roman"/>
                          <a:cs typeface="Times New Roman"/>
                          <a:sym typeface="Times New Roman"/>
                        </a:rPr>
                        <a:t>Machine learning application for predicting system production in renewable energy</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latin typeface="Times New Roman"/>
                          <a:ea typeface="Times New Roman"/>
                          <a:cs typeface="Times New Roman"/>
                          <a:sym typeface="Times New Roman"/>
                        </a:rPr>
                        <a:t>Algorithms like LR,RF, Decision Tree and SVM are used  to forecast the REG that is evaluated by MSE,MAE and R squared metrics is discussed in the paper.</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latin typeface="Times New Roman"/>
                          <a:ea typeface="Times New Roman"/>
                          <a:cs typeface="Times New Roman"/>
                          <a:sym typeface="Times New Roman"/>
                        </a:rPr>
                        <a:t>IJPEDS</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latin typeface="Times New Roman"/>
                          <a:ea typeface="Times New Roman"/>
                          <a:cs typeface="Times New Roman"/>
                          <a:sym typeface="Times New Roman"/>
                        </a:rPr>
                        <a:t>2024</a:t>
                      </a:r>
                      <a:endParaRPr sz="1800" u="none" cap="none" strike="noStrike">
                        <a:latin typeface="Times New Roman"/>
                        <a:ea typeface="Times New Roman"/>
                        <a:cs typeface="Times New Roman"/>
                        <a:sym typeface="Times New Roman"/>
                      </a:endParaRPr>
                    </a:p>
                  </a:txBody>
                  <a:tcPr marT="45725" marB="45725" marR="91450" marL="91450"/>
                </a:tc>
              </a:tr>
              <a:tr h="824050">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latin typeface="Times New Roman"/>
                          <a:ea typeface="Times New Roman"/>
                          <a:cs typeface="Times New Roman"/>
                          <a:sym typeface="Times New Roman"/>
                        </a:rPr>
                        <a:t>N.M.S.Hassan</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latin typeface="Times New Roman"/>
                          <a:ea typeface="Times New Roman"/>
                          <a:cs typeface="Times New Roman"/>
                          <a:sym typeface="Times New Roman"/>
                        </a:rPr>
                        <a:t>Forecasting Renewable energy Generation with ML and DL</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latin typeface="Times New Roman"/>
                          <a:ea typeface="Times New Roman"/>
                          <a:cs typeface="Times New Roman"/>
                          <a:sym typeface="Times New Roman"/>
                        </a:rPr>
                        <a:t>This paper employs several suitable model for different prediction and gives the accurate prediction value.</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latin typeface="Times New Roman"/>
                          <a:ea typeface="Times New Roman"/>
                          <a:cs typeface="Times New Roman"/>
                          <a:sym typeface="Times New Roman"/>
                        </a:rPr>
                        <a:t>Energies</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latin typeface="Times New Roman"/>
                          <a:ea typeface="Times New Roman"/>
                          <a:cs typeface="Times New Roman"/>
                          <a:sym typeface="Times New Roman"/>
                        </a:rPr>
                        <a:t>2023</a:t>
                      </a:r>
                      <a:endParaRPr sz="1800" u="none" cap="none" strike="noStrike">
                        <a:latin typeface="Times New Roman"/>
                        <a:ea typeface="Times New Roman"/>
                        <a:cs typeface="Times New Roman"/>
                        <a:sym typeface="Times New Roman"/>
                      </a:endParaRPr>
                    </a:p>
                  </a:txBody>
                  <a:tcPr marT="45725" marB="45725" marR="91450" marL="91450"/>
                </a:tc>
              </a:tr>
            </a:tbl>
          </a:graphicData>
        </a:graphic>
      </p:graphicFrame>
      <p:sp>
        <p:nvSpPr>
          <p:cNvPr id="128" name="Google Shape;128;p6"/>
          <p:cNvSpPr txBox="1"/>
          <p:nvPr>
            <p:ph idx="12" type="sldNum"/>
          </p:nvPr>
        </p:nvSpPr>
        <p:spPr>
          <a:xfrm>
            <a:off x="11491775" y="6449975"/>
            <a:ext cx="463500" cy="476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200">
                <a:solidFill>
                  <a:srgbClr val="FF0000"/>
                </a:solidFill>
              </a:rPr>
              <a:t>Literature Survey</a:t>
            </a:r>
            <a:endParaRPr b="1" sz="3200">
              <a:solidFill>
                <a:srgbClr val="FF0000"/>
              </a:solidFill>
            </a:endParaRPr>
          </a:p>
        </p:txBody>
      </p:sp>
      <p:sp>
        <p:nvSpPr>
          <p:cNvPr id="134" name="Google Shape;134;p7"/>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135" name="Google Shape;135;p7"/>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graphicFrame>
        <p:nvGraphicFramePr>
          <p:cNvPr id="136" name="Google Shape;136;p7"/>
          <p:cNvGraphicFramePr/>
          <p:nvPr/>
        </p:nvGraphicFramePr>
        <p:xfrm>
          <a:off x="333275" y="1856100"/>
          <a:ext cx="3000000" cy="3000000"/>
        </p:xfrm>
        <a:graphic>
          <a:graphicData uri="http://schemas.openxmlformats.org/drawingml/2006/table">
            <a:tbl>
              <a:tblPr bandRow="1" firstRow="1">
                <a:noFill/>
                <a:tableStyleId>{58C0CDAD-DD5F-4ADF-BB3B-25DB08573657}</a:tableStyleId>
              </a:tblPr>
              <a:tblGrid>
                <a:gridCol w="1219200"/>
                <a:gridCol w="1901825"/>
                <a:gridCol w="2981325"/>
                <a:gridCol w="2949575"/>
                <a:gridCol w="1155700"/>
                <a:gridCol w="1330325"/>
              </a:tblGrid>
              <a:tr h="608325">
                <a:tc>
                  <a:txBody>
                    <a:bodyPr/>
                    <a:lstStyle/>
                    <a:p>
                      <a:pPr indent="0" lvl="0" marL="0" marR="0" rtl="0" algn="l">
                        <a:lnSpc>
                          <a:spcPct val="100000"/>
                        </a:lnSpc>
                        <a:spcBef>
                          <a:spcPts val="0"/>
                        </a:spcBef>
                        <a:spcAft>
                          <a:spcPts val="0"/>
                        </a:spcAft>
                        <a:buClr>
                          <a:srgbClr val="000000"/>
                        </a:buClr>
                        <a:buSzPts val="1800"/>
                        <a:buFont typeface="Verdana"/>
                        <a:buNone/>
                      </a:pPr>
                      <a:r>
                        <a:rPr lang="en-US" sz="1800" u="none" cap="none" strike="noStrike"/>
                        <a:t>S.No</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Verdana"/>
                        <a:buNone/>
                      </a:pPr>
                      <a:r>
                        <a:rPr lang="en-US" sz="1800" u="none" cap="none" strike="noStrike"/>
                        <a:t>Author Name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Verdana"/>
                        <a:buNone/>
                      </a:pPr>
                      <a:r>
                        <a:rPr lang="en-US" sz="1800" u="none" cap="none" strike="noStrike"/>
                        <a:t>Paper Title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Verdana"/>
                        <a:buNone/>
                      </a:pPr>
                      <a:r>
                        <a:rPr lang="en-US" sz="1800" u="none" cap="none" strike="noStrike"/>
                        <a:t>Description</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Verdana"/>
                        <a:buNone/>
                      </a:pPr>
                      <a:r>
                        <a:rPr lang="en-US" sz="1800" u="none" cap="none" strike="noStrike"/>
                        <a:t>Jornal</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Verdana"/>
                        <a:buNone/>
                      </a:pPr>
                      <a:r>
                        <a:rPr lang="en-US" sz="1800" u="none" cap="none" strike="noStrike"/>
                        <a:t>Volume/</a:t>
                      </a:r>
                      <a:endParaRPr sz="1800" u="none" cap="none" strike="noStrike"/>
                    </a:p>
                    <a:p>
                      <a:pPr indent="0" lvl="0" marL="0" marR="0" rtl="0" algn="l">
                        <a:lnSpc>
                          <a:spcPct val="100000"/>
                        </a:lnSpc>
                        <a:spcBef>
                          <a:spcPts val="0"/>
                        </a:spcBef>
                        <a:spcAft>
                          <a:spcPts val="0"/>
                        </a:spcAft>
                        <a:buClr>
                          <a:srgbClr val="000000"/>
                        </a:buClr>
                        <a:buSzPts val="1800"/>
                        <a:buFont typeface="Verdana"/>
                        <a:buNone/>
                      </a:pPr>
                      <a:r>
                        <a:rPr lang="en-US" sz="1800" u="none" cap="none" strike="noStrike"/>
                        <a:t>Year</a:t>
                      </a:r>
                      <a:endParaRPr sz="1800" u="none" cap="none" strike="noStrike"/>
                    </a:p>
                  </a:txBody>
                  <a:tcPr marT="45725" marB="45725" marR="91450" marL="91450"/>
                </a:tc>
              </a:tr>
              <a:tr h="1673850">
                <a:tc>
                  <a:txBody>
                    <a:bodyPr/>
                    <a:lstStyle/>
                    <a:p>
                      <a:pPr indent="0" lvl="0" marL="0" marR="0" rtl="0" algn="l">
                        <a:lnSpc>
                          <a:spcPct val="100000"/>
                        </a:lnSpc>
                        <a:spcBef>
                          <a:spcPts val="0"/>
                        </a:spcBef>
                        <a:spcAft>
                          <a:spcPts val="0"/>
                        </a:spcAft>
                        <a:buClr>
                          <a:srgbClr val="000000"/>
                        </a:buClr>
                        <a:buSzPts val="1800"/>
                        <a:buFont typeface="Verdana"/>
                        <a:buNone/>
                      </a:pPr>
                      <a:r>
                        <a:rPr lang="en-US" sz="1800" u="none" cap="none" strike="noStrike"/>
                        <a:t>4</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solidFill>
                            <a:schemeClr val="dk1"/>
                          </a:solidFill>
                          <a:latin typeface="Times New Roman"/>
                          <a:ea typeface="Times New Roman"/>
                          <a:cs typeface="Times New Roman"/>
                          <a:sym typeface="Times New Roman"/>
                        </a:rPr>
                        <a:t>Olena Rubanenko</a:t>
                      </a:r>
                      <a:endParaRPr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Verdana"/>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solidFill>
                            <a:schemeClr val="dk1"/>
                          </a:solidFill>
                          <a:latin typeface="Times New Roman"/>
                          <a:ea typeface="Times New Roman"/>
                          <a:cs typeface="Times New Roman"/>
                          <a:sym typeface="Times New Roman"/>
                        </a:rPr>
                        <a:t>Predicting the Power Generation from  RES by using ANN</a:t>
                      </a:r>
                      <a:endParaRPr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Verdana"/>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solidFill>
                            <a:schemeClr val="dk1"/>
                          </a:solidFill>
                          <a:latin typeface="Times New Roman"/>
                          <a:ea typeface="Times New Roman"/>
                          <a:cs typeface="Times New Roman"/>
                          <a:sym typeface="Times New Roman"/>
                        </a:rPr>
                        <a:t>This paper works on how ANN model </a:t>
                      </a:r>
                      <a:endParaRPr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Verdana"/>
                        <a:buNone/>
                      </a:pPr>
                      <a:r>
                        <a:rPr lang="en-US" sz="1800" u="none" cap="none" strike="noStrike">
                          <a:solidFill>
                            <a:schemeClr val="dk1"/>
                          </a:solidFill>
                          <a:latin typeface="Times New Roman"/>
                          <a:ea typeface="Times New Roman"/>
                          <a:cs typeface="Times New Roman"/>
                          <a:sym typeface="Times New Roman"/>
                        </a:rPr>
                        <a:t>can be used for efficient prediction of </a:t>
                      </a:r>
                      <a:endParaRPr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Verdana"/>
                        <a:buNone/>
                      </a:pPr>
                      <a:r>
                        <a:rPr lang="en-US" sz="1800" u="none" cap="none" strike="noStrike">
                          <a:solidFill>
                            <a:schemeClr val="dk1"/>
                          </a:solidFill>
                          <a:latin typeface="Times New Roman"/>
                          <a:ea typeface="Times New Roman"/>
                          <a:cs typeface="Times New Roman"/>
                          <a:sym typeface="Times New Roman"/>
                        </a:rPr>
                        <a:t>Renewable Energy.</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solidFill>
                            <a:schemeClr val="dk1"/>
                          </a:solidFill>
                          <a:latin typeface="Times New Roman"/>
                          <a:ea typeface="Times New Roman"/>
                          <a:cs typeface="Times New Roman"/>
                          <a:sym typeface="Times New Roman"/>
                        </a:rPr>
                        <a:t>IEEE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solidFill>
                            <a:schemeClr val="dk1"/>
                          </a:solidFill>
                          <a:latin typeface="Times New Roman"/>
                          <a:ea typeface="Times New Roman"/>
                          <a:cs typeface="Times New Roman"/>
                          <a:sym typeface="Times New Roman"/>
                        </a:rPr>
                        <a:t>2021</a:t>
                      </a:r>
                      <a:endParaRPr sz="1800" u="none" cap="none" strike="noStrike"/>
                    </a:p>
                  </a:txBody>
                  <a:tcPr marT="45725" marB="45725" marR="91450" marL="91450"/>
                </a:tc>
              </a:tr>
              <a:tr h="1873250">
                <a:tc>
                  <a:txBody>
                    <a:bodyPr/>
                    <a:lstStyle/>
                    <a:p>
                      <a:pPr indent="0" lvl="0" marL="0" marR="0" rtl="0" algn="l">
                        <a:lnSpc>
                          <a:spcPct val="100000"/>
                        </a:lnSpc>
                        <a:spcBef>
                          <a:spcPts val="0"/>
                        </a:spcBef>
                        <a:spcAft>
                          <a:spcPts val="0"/>
                        </a:spcAft>
                        <a:buClr>
                          <a:srgbClr val="000000"/>
                        </a:buClr>
                        <a:buSzPts val="1800"/>
                        <a:buFont typeface="Verdana"/>
                        <a:buNone/>
                      </a:pPr>
                      <a:r>
                        <a:rPr lang="en-US" sz="1800" u="none" cap="none" strike="noStrike"/>
                        <a:t>5</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solidFill>
                            <a:schemeClr val="dk1"/>
                          </a:solidFill>
                          <a:latin typeface="Times New Roman"/>
                          <a:ea typeface="Times New Roman"/>
                          <a:cs typeface="Times New Roman"/>
                          <a:sym typeface="Times New Roman"/>
                        </a:rPr>
                        <a:t>Vishnu Vardhan</a:t>
                      </a:r>
                      <a:endParaRPr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Verdana"/>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solidFill>
                            <a:schemeClr val="dk1"/>
                          </a:solidFill>
                          <a:latin typeface="Times New Roman"/>
                          <a:ea typeface="Times New Roman"/>
                          <a:cs typeface="Times New Roman"/>
                          <a:sym typeface="Times New Roman"/>
                        </a:rPr>
                        <a:t>Renewable Energy and Demand Forecasting in an Integrated Smart Grid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solidFill>
                            <a:schemeClr val="dk1"/>
                          </a:solidFill>
                          <a:latin typeface="Times New Roman"/>
                          <a:ea typeface="Times New Roman"/>
                          <a:cs typeface="Times New Roman"/>
                          <a:sym typeface="Times New Roman"/>
                        </a:rPr>
                        <a:t>This paper presents a framework that realistically simulate a microgrid and forecasts renewable energy and load demand using LSTM.</a:t>
                      </a:r>
                      <a:endParaRPr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Verdana"/>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solidFill>
                            <a:schemeClr val="dk1"/>
                          </a:solidFill>
                          <a:latin typeface="Times New Roman"/>
                          <a:ea typeface="Times New Roman"/>
                          <a:cs typeface="Times New Roman"/>
                          <a:sym typeface="Times New Roman"/>
                        </a:rPr>
                        <a:t>IEEE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Verdana"/>
                        <a:buNone/>
                      </a:pPr>
                      <a:r>
                        <a:rPr lang="en-US" sz="1800" u="none" cap="none" strike="noStrike">
                          <a:solidFill>
                            <a:schemeClr val="dk1"/>
                          </a:solidFill>
                          <a:latin typeface="Times New Roman"/>
                          <a:ea typeface="Times New Roman"/>
                          <a:cs typeface="Times New Roman"/>
                          <a:sym typeface="Times New Roman"/>
                        </a:rPr>
                        <a:t>2021</a:t>
                      </a:r>
                      <a:endParaRPr sz="1800" u="none" cap="none" strike="noStrike"/>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40" name="Shape 140"/>
        <p:cNvGrpSpPr/>
        <p:nvPr/>
      </p:nvGrpSpPr>
      <p:grpSpPr>
        <a:xfrm>
          <a:off x="0" y="0"/>
          <a:ext cx="0" cy="0"/>
          <a:chOff x="0" y="0"/>
          <a:chExt cx="0" cy="0"/>
        </a:xfrm>
      </p:grpSpPr>
      <p:sp>
        <p:nvSpPr>
          <p:cNvPr id="141" name="Google Shape;141;p8"/>
          <p:cNvSpPr txBox="1"/>
          <p:nvPr>
            <p:ph type="title"/>
          </p:nvPr>
        </p:nvSpPr>
        <p:spPr>
          <a:xfrm>
            <a:off x="762008" y="214576"/>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200">
                <a:solidFill>
                  <a:srgbClr val="FF0000"/>
                </a:solidFill>
              </a:rPr>
              <a:t>Existing System</a:t>
            </a:r>
            <a:endParaRPr b="1" sz="3200">
              <a:solidFill>
                <a:srgbClr val="FF0000"/>
              </a:solidFill>
            </a:endParaRPr>
          </a:p>
        </p:txBody>
      </p:sp>
      <p:sp>
        <p:nvSpPr>
          <p:cNvPr id="142" name="Google Shape;142;p8"/>
          <p:cNvSpPr txBox="1"/>
          <p:nvPr>
            <p:ph idx="1" type="body"/>
          </p:nvPr>
        </p:nvSpPr>
        <p:spPr>
          <a:xfrm>
            <a:off x="711201" y="1749425"/>
            <a:ext cx="10668000" cy="4267200"/>
          </a:xfrm>
          <a:prstGeom prst="rect">
            <a:avLst/>
          </a:prstGeom>
          <a:noFill/>
          <a:ln>
            <a:noFill/>
          </a:ln>
        </p:spPr>
        <p:txBody>
          <a:bodyPr anchorCtr="0" anchor="t" bIns="45700" lIns="91425" spcFirstLastPara="1" rIns="91425" wrap="square" tIns="45700">
            <a:noAutofit/>
          </a:bodyPr>
          <a:lstStyle/>
          <a:p>
            <a:pPr indent="-381000" lvl="0" marL="469900" marR="0" rtl="0" algn="l">
              <a:lnSpc>
                <a:spcPct val="100000"/>
              </a:lnSpc>
              <a:spcBef>
                <a:spcPts val="0"/>
              </a:spcBef>
              <a:spcAft>
                <a:spcPts val="0"/>
              </a:spcAft>
              <a:buSzPts val="1800"/>
              <a:buChar char="□"/>
            </a:pPr>
            <a:r>
              <a:rPr lang="en-US" sz="2400">
                <a:latin typeface="Times New Roman"/>
                <a:ea typeface="Times New Roman"/>
                <a:cs typeface="Times New Roman"/>
                <a:sym typeface="Times New Roman"/>
              </a:rPr>
              <a:t>The existing system for predicting renewable energy generation has utilized machine learning algorithms such as Linear Regression, Decision Tree, Support Vector Machine (SVM), Random Forest, Multilayer Perceptron (MLP). These algorithms analyzed historical data and various environmental factors including wind speed, air pressure, sunshine, air temperature, radiation, and relative humidity. Linear Regression identified linear relationships between input features and energy output, while Decision Trees and Random Forests captured more complex non-linear patterns, with Random Forests improving accuracy through ensemble learning. SVMs found optimal dividing lines in the data for prediction, and MLP modeled intricate relationships in the data by learning from multiple layers enhance the accuracy and robustness of energy generation forecasts.</a:t>
            </a:r>
            <a:endParaRPr/>
          </a:p>
        </p:txBody>
      </p:sp>
      <p:sp>
        <p:nvSpPr>
          <p:cNvPr id="143" name="Google Shape;143;p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144" name="Google Shape;144;p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US">
                <a:solidFill>
                  <a:srgbClr val="FF0000"/>
                </a:solidFill>
              </a:rPr>
              <a:t>Drawback of Existing System</a:t>
            </a:r>
            <a:endParaRPr b="1">
              <a:solidFill>
                <a:srgbClr val="FF0000"/>
              </a:solidFill>
            </a:endParaRPr>
          </a:p>
        </p:txBody>
      </p:sp>
      <p:sp>
        <p:nvSpPr>
          <p:cNvPr id="150" name="Google Shape;150;p9"/>
          <p:cNvSpPr txBox="1"/>
          <p:nvPr>
            <p:ph idx="1" type="body"/>
          </p:nvPr>
        </p:nvSpPr>
        <p:spPr>
          <a:xfrm>
            <a:off x="755650" y="1775450"/>
            <a:ext cx="10668000" cy="4244400"/>
          </a:xfrm>
          <a:prstGeom prst="rect">
            <a:avLst/>
          </a:prstGeom>
          <a:noFill/>
          <a:ln>
            <a:noFill/>
          </a:ln>
        </p:spPr>
        <p:txBody>
          <a:bodyPr anchorCtr="0" anchor="t" bIns="45700" lIns="91425" spcFirstLastPara="1" rIns="91425" wrap="square" tIns="45700">
            <a:noAutofit/>
          </a:bodyPr>
          <a:lstStyle/>
          <a:p>
            <a:pPr indent="-381000" lvl="0" marL="457200" rtl="0" algn="just">
              <a:lnSpc>
                <a:spcPct val="115000"/>
              </a:lnSpc>
              <a:spcBef>
                <a:spcPts val="1200"/>
              </a:spcBef>
              <a:spcAft>
                <a:spcPts val="0"/>
              </a:spcAft>
              <a:buSzPts val="2400"/>
              <a:buFont typeface="Times New Roman"/>
              <a:buChar char="❖"/>
            </a:pPr>
            <a:r>
              <a:rPr lang="en-US" sz="2400">
                <a:latin typeface="Times New Roman"/>
                <a:ea typeface="Times New Roman"/>
                <a:cs typeface="Times New Roman"/>
                <a:sym typeface="Times New Roman"/>
              </a:rPr>
              <a:t>Linear regression struggles with capturing non-linear relationships in the data, leading to less accurate predictions for complex systems.</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Decision Trees can overfit the training data and inefficient in handling the order of time series data, making them less effective time series data .</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Random Forests assumes independence between observations, which is often not true in time series data where past values influence future values.</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Training SVMs on large time series datasets can be slow and requires high computational power.</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While capable of modeling complex, non-linear relationships, MLP is computationally intensive, prone to overfitting</a:t>
            </a:r>
            <a:endParaRPr sz="2400">
              <a:latin typeface="Times New Roman"/>
              <a:ea typeface="Times New Roman"/>
              <a:cs typeface="Times New Roman"/>
              <a:sym typeface="Times New Roman"/>
            </a:endParaRPr>
          </a:p>
          <a:p>
            <a:pPr indent="-279400" lvl="0" marL="469900" rtl="0" algn="l">
              <a:lnSpc>
                <a:spcPct val="100000"/>
              </a:lnSpc>
              <a:spcBef>
                <a:spcPts val="1200"/>
              </a:spcBef>
              <a:spcAft>
                <a:spcPts val="0"/>
              </a:spcAft>
              <a:buSzPts val="3000"/>
              <a:buNone/>
            </a:pPr>
            <a:r>
              <a:t/>
            </a:r>
            <a:endParaRPr/>
          </a:p>
        </p:txBody>
      </p:sp>
      <p:sp>
        <p:nvSpPr>
          <p:cNvPr id="151" name="Google Shape;151;p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152" name="Google Shape;152;p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0"/>
          <p:cNvSpPr txBox="1"/>
          <p:nvPr>
            <p:ph type="title"/>
          </p:nvPr>
        </p:nvSpPr>
        <p:spPr>
          <a:xfrm>
            <a:off x="762000" y="495299"/>
            <a:ext cx="10668000" cy="1521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b="1" lang="en-US">
                <a:solidFill>
                  <a:srgbClr val="FF0000"/>
                </a:solidFill>
              </a:rPr>
              <a:t>Proposed System Advantages</a:t>
            </a:r>
            <a:endParaRPr b="1">
              <a:solidFill>
                <a:srgbClr val="FF0000"/>
              </a:solidFill>
            </a:endParaRPr>
          </a:p>
          <a:p>
            <a:pPr indent="0" lvl="0" marL="0" rtl="0" algn="l">
              <a:lnSpc>
                <a:spcPct val="100000"/>
              </a:lnSpc>
              <a:spcBef>
                <a:spcPts val="0"/>
              </a:spcBef>
              <a:spcAft>
                <a:spcPts val="0"/>
              </a:spcAft>
              <a:buSzPts val="1400"/>
              <a:buNone/>
            </a:pPr>
            <a:r>
              <a:t/>
            </a:r>
            <a:endParaRPr/>
          </a:p>
        </p:txBody>
      </p:sp>
      <p:sp>
        <p:nvSpPr>
          <p:cNvPr id="158" name="Google Shape;158;p10"/>
          <p:cNvSpPr txBox="1"/>
          <p:nvPr>
            <p:ph idx="1" type="body"/>
          </p:nvPr>
        </p:nvSpPr>
        <p:spPr>
          <a:xfrm>
            <a:off x="812800" y="1752600"/>
            <a:ext cx="11315400" cy="5105400"/>
          </a:xfrm>
          <a:prstGeom prst="rect">
            <a:avLst/>
          </a:prstGeom>
          <a:noFill/>
          <a:ln>
            <a:noFill/>
          </a:ln>
        </p:spPr>
        <p:txBody>
          <a:bodyPr anchorCtr="0" anchor="t" bIns="45700" lIns="91425" spcFirstLastPara="1" rIns="91425" wrap="square" tIns="45700">
            <a:noAutofit/>
          </a:bodyPr>
          <a:lstStyle/>
          <a:p>
            <a:pPr indent="-381000" lvl="0" marL="457200" rtl="0" algn="just">
              <a:lnSpc>
                <a:spcPct val="150000"/>
              </a:lnSpc>
              <a:spcBef>
                <a:spcPts val="1200"/>
              </a:spcBef>
              <a:spcAft>
                <a:spcPts val="0"/>
              </a:spcAft>
              <a:buSzPts val="2400"/>
              <a:buFont typeface="Times New Roman"/>
              <a:buChar char="●"/>
            </a:pPr>
            <a:r>
              <a:rPr b="1" lang="en-US" sz="2400">
                <a:latin typeface="Times New Roman"/>
                <a:ea typeface="Times New Roman"/>
                <a:cs typeface="Times New Roman"/>
                <a:sym typeface="Times New Roman"/>
              </a:rPr>
              <a:t>Effective Seasonality Handling</a:t>
            </a:r>
            <a:r>
              <a:rPr lang="en-US" sz="2400">
                <a:latin typeface="Times New Roman"/>
                <a:ea typeface="Times New Roman"/>
                <a:cs typeface="Times New Roman"/>
                <a:sym typeface="Times New Roman"/>
              </a:rPr>
              <a:t>: Captures seasonal patterns in renewable energy data effectively.</a:t>
            </a:r>
            <a:endParaRPr sz="2400">
              <a:latin typeface="Times New Roman"/>
              <a:ea typeface="Times New Roman"/>
              <a:cs typeface="Times New Roman"/>
              <a:sym typeface="Times New Roman"/>
            </a:endParaRPr>
          </a:p>
          <a:p>
            <a:pPr indent="-381000" lvl="0" marL="457200" rtl="0" algn="just">
              <a:lnSpc>
                <a:spcPct val="150000"/>
              </a:lnSpc>
              <a:spcBef>
                <a:spcPts val="0"/>
              </a:spcBef>
              <a:spcAft>
                <a:spcPts val="0"/>
              </a:spcAft>
              <a:buSzPts val="2400"/>
              <a:buFont typeface="Times New Roman"/>
              <a:buChar char="●"/>
            </a:pPr>
            <a:r>
              <a:rPr b="1" lang="en-US" sz="2400">
                <a:latin typeface="Times New Roman"/>
                <a:ea typeface="Times New Roman"/>
                <a:cs typeface="Times New Roman"/>
                <a:sym typeface="Times New Roman"/>
              </a:rPr>
              <a:t>Enhanced Prediction Accuracy</a:t>
            </a:r>
            <a:r>
              <a:rPr lang="en-US" sz="2400">
                <a:latin typeface="Times New Roman"/>
                <a:ea typeface="Times New Roman"/>
                <a:cs typeface="Times New Roman"/>
                <a:sym typeface="Times New Roman"/>
              </a:rPr>
              <a:t>: Models seasonal trends and time dependencies for reliable forecasts.</a:t>
            </a:r>
            <a:endParaRPr sz="2400">
              <a:latin typeface="Times New Roman"/>
              <a:ea typeface="Times New Roman"/>
              <a:cs typeface="Times New Roman"/>
              <a:sym typeface="Times New Roman"/>
            </a:endParaRPr>
          </a:p>
          <a:p>
            <a:pPr indent="-381000" lvl="0" marL="457200" rtl="0" algn="just">
              <a:lnSpc>
                <a:spcPct val="150000"/>
              </a:lnSpc>
              <a:spcBef>
                <a:spcPts val="0"/>
              </a:spcBef>
              <a:spcAft>
                <a:spcPts val="0"/>
              </a:spcAft>
              <a:buSzPts val="2400"/>
              <a:buFont typeface="Times New Roman"/>
              <a:buChar char="●"/>
            </a:pPr>
            <a:r>
              <a:rPr b="1" lang="en-US" sz="2400">
                <a:latin typeface="Times New Roman"/>
                <a:ea typeface="Times New Roman"/>
                <a:cs typeface="Times New Roman"/>
                <a:sym typeface="Times New Roman"/>
              </a:rPr>
              <a:t>Reduced Overfitting</a:t>
            </a:r>
            <a:r>
              <a:rPr lang="en-US" sz="2400">
                <a:latin typeface="Times New Roman"/>
                <a:ea typeface="Times New Roman"/>
                <a:cs typeface="Times New Roman"/>
                <a:sym typeface="Times New Roman"/>
              </a:rPr>
              <a:t>: Structured approach minimizes overfitting risks.</a:t>
            </a:r>
            <a:endParaRPr sz="2400">
              <a:latin typeface="Times New Roman"/>
              <a:ea typeface="Times New Roman"/>
              <a:cs typeface="Times New Roman"/>
              <a:sym typeface="Times New Roman"/>
            </a:endParaRPr>
          </a:p>
          <a:p>
            <a:pPr indent="-381000" lvl="0" marL="457200" rtl="0" algn="just">
              <a:lnSpc>
                <a:spcPct val="150000"/>
              </a:lnSpc>
              <a:spcBef>
                <a:spcPts val="0"/>
              </a:spcBef>
              <a:spcAft>
                <a:spcPts val="0"/>
              </a:spcAft>
              <a:buSzPts val="2400"/>
              <a:buFont typeface="Times New Roman"/>
              <a:buChar char="●"/>
            </a:pPr>
            <a:r>
              <a:rPr b="1" lang="en-US" sz="2400">
                <a:latin typeface="Times New Roman"/>
                <a:ea typeface="Times New Roman"/>
                <a:cs typeface="Times New Roman"/>
                <a:sym typeface="Times New Roman"/>
              </a:rPr>
              <a:t>Computational Efficiency</a:t>
            </a:r>
            <a:r>
              <a:rPr lang="en-US" sz="2400">
                <a:latin typeface="Times New Roman"/>
                <a:ea typeface="Times New Roman"/>
                <a:cs typeface="Times New Roman"/>
                <a:sym typeface="Times New Roman"/>
              </a:rPr>
              <a:t>: Less resource-intensive than deep learning models.</a:t>
            </a:r>
            <a:endParaRPr sz="2400">
              <a:latin typeface="Times New Roman"/>
              <a:ea typeface="Times New Roman"/>
              <a:cs typeface="Times New Roman"/>
              <a:sym typeface="Times New Roman"/>
            </a:endParaRPr>
          </a:p>
          <a:p>
            <a:pPr indent="-381000" lvl="0" marL="457200" rtl="0" algn="just">
              <a:lnSpc>
                <a:spcPct val="150000"/>
              </a:lnSpc>
              <a:spcBef>
                <a:spcPts val="0"/>
              </a:spcBef>
              <a:spcAft>
                <a:spcPts val="0"/>
              </a:spcAft>
              <a:buSzPts val="2400"/>
              <a:buFont typeface="Times New Roman"/>
              <a:buChar char="●"/>
            </a:pPr>
            <a:r>
              <a:rPr b="1" lang="en-US" sz="2400">
                <a:latin typeface="Times New Roman"/>
                <a:ea typeface="Times New Roman"/>
                <a:cs typeface="Times New Roman"/>
                <a:sym typeface="Times New Roman"/>
              </a:rPr>
              <a:t>Adaptability</a:t>
            </a:r>
            <a:r>
              <a:rPr lang="en-US" sz="2400">
                <a:latin typeface="Times New Roman"/>
                <a:ea typeface="Times New Roman"/>
                <a:cs typeface="Times New Roman"/>
                <a:sym typeface="Times New Roman"/>
              </a:rPr>
              <a:t>: Easily fine-tuned to changing data patterns.</a:t>
            </a:r>
            <a:endParaRPr sz="2400">
              <a:latin typeface="Times New Roman"/>
              <a:ea typeface="Times New Roman"/>
              <a:cs typeface="Times New Roman"/>
              <a:sym typeface="Times New Roman"/>
            </a:endParaRPr>
          </a:p>
          <a:p>
            <a:pPr indent="-381000" lvl="0" marL="457200" rtl="0" algn="just">
              <a:lnSpc>
                <a:spcPct val="150000"/>
              </a:lnSpc>
              <a:spcBef>
                <a:spcPts val="0"/>
              </a:spcBef>
              <a:spcAft>
                <a:spcPts val="0"/>
              </a:spcAft>
              <a:buSzPts val="2400"/>
              <a:buFont typeface="Times New Roman"/>
              <a:buChar char="●"/>
            </a:pPr>
            <a:r>
              <a:rPr b="1" lang="en-US" sz="2400">
                <a:latin typeface="Times New Roman"/>
                <a:ea typeface="Times New Roman"/>
                <a:cs typeface="Times New Roman"/>
                <a:sym typeface="Times New Roman"/>
              </a:rPr>
              <a:t>Robustness</a:t>
            </a:r>
            <a:r>
              <a:rPr lang="en-US" sz="2400">
                <a:latin typeface="Times New Roman"/>
                <a:ea typeface="Times New Roman"/>
                <a:cs typeface="Times New Roman"/>
                <a:sym typeface="Times New Roman"/>
              </a:rPr>
              <a:t>: Reliable and widely used for time series forecasting.</a:t>
            </a:r>
            <a:endParaRPr/>
          </a:p>
        </p:txBody>
      </p:sp>
      <p:sp>
        <p:nvSpPr>
          <p:cNvPr id="159" name="Google Shape;159;p1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Artificial Intelligence and Data Science</a:t>
            </a:r>
            <a:endParaRPr/>
          </a:p>
        </p:txBody>
      </p:sp>
      <p:sp>
        <p:nvSpPr>
          <p:cNvPr id="160" name="Google Shape;160;p1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