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0" r:id="rId37"/>
    <p:sldId id="291" r:id="rId38"/>
    <p:sldId id="292" r:id="rId39"/>
    <p:sldId id="293" r:id="rId4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IesKgz6Bg1KQVfs3FbfJJLj8h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567B0B-D22A-466C-B85C-C108111E97EF}">
  <a:tblStyle styleId="{CD567B0B-D22A-466C-B85C-C108111E97EF}"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chemeClr val="lt1"/>
      </a:tcTxStyle>
      <a:tcStyle>
        <a:tcBdr/>
        <a:fill>
          <a:solidFill>
            <a:schemeClr val="accent4"/>
          </a:solidFill>
        </a:fill>
      </a:tcStyle>
    </a:lastCol>
    <a:firstCol>
      <a:tcTxStyle b="on" i="off">
        <a:font>
          <a:latin typeface="Verdana"/>
          <a:ea typeface="Verdana"/>
          <a:cs typeface="Verdana"/>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Verdana"/>
          <a:ea typeface="Verdana"/>
          <a:cs typeface="Verdana"/>
        </a:font>
        <a:schemeClr val="dk1"/>
      </a:tcTxStyle>
      <a:tcStyle>
        <a:tcBdr/>
      </a:tcStyle>
    </a:seCell>
    <a:swCell>
      <a:tcTxStyle b="on" i="off">
        <a:font>
          <a:latin typeface="Verdana"/>
          <a:ea typeface="Verdana"/>
          <a:cs typeface="Verdana"/>
        </a:font>
        <a:schemeClr val="dk1"/>
      </a:tcTxStyle>
      <a:tcStyle>
        <a:tcBdr/>
      </a:tcStyle>
    </a:swCell>
    <a:firstRow>
      <a:tcTxStyle b="on" i="off">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 styleId="{58C0CDAD-DD5F-4ADF-BB3B-25DB08573657}" styleName="Table_1">
    <a:wholeTbl>
      <a:tcTxStyle b="off" i="off">
        <a:font>
          <a:latin typeface="Verdana"/>
          <a:ea typeface="Verdana"/>
          <a:cs typeface="Verdana"/>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rgbClr val="FFFFFF"/>
      </a:tcTxStyle>
      <a:tcStyle>
        <a:tcBdr/>
        <a:fill>
          <a:solidFill>
            <a:srgbClr val="000000"/>
          </a:solidFill>
        </a:fill>
      </a:tcStyle>
    </a:lastCol>
    <a:firstCol>
      <a:tcTxStyle b="on" i="off">
        <a:font>
          <a:latin typeface="Verdana"/>
          <a:ea typeface="Verdana"/>
          <a:cs typeface="Verdana"/>
        </a:font>
        <a:srgbClr val="FFFFFF"/>
      </a:tcTxStyle>
      <a:tcStyle>
        <a:tcBdr/>
        <a:fill>
          <a:solidFill>
            <a:srgbClr val="000000"/>
          </a:solidFill>
        </a:fill>
      </a:tcStyle>
    </a:firstCol>
    <a:lastRow>
      <a:tcTxStyle b="on" i="off"/>
      <a:tcStyle>
        <a:tcBdr>
          <a:top>
            <a:ln w="50800" cap="flat" cmpd="sng">
              <a:solidFill>
                <a:srgbClr val="000000"/>
              </a:solidFill>
              <a:prstDash val="solid"/>
              <a:round/>
              <a:headEnd type="none" w="sm" len="sm"/>
              <a:tailEnd type="none" w="sm" len="sm"/>
            </a:ln>
          </a:top>
        </a:tcBdr>
        <a:fill>
          <a:solidFill>
            <a:srgbClr val="FFFFFF"/>
          </a:solidFill>
        </a:fill>
      </a:tcStyle>
    </a:lastRow>
    <a:seCell>
      <a:tcTxStyle b="on" i="off">
        <a:font>
          <a:latin typeface="Verdana"/>
          <a:ea typeface="Verdana"/>
          <a:cs typeface="Verdana"/>
        </a:font>
        <a:srgbClr val="000000"/>
      </a:tcTxStyle>
      <a:tcStyle>
        <a:tcBdr/>
      </a:tcStyle>
    </a:seCell>
    <a:swCell>
      <a:tcTxStyle b="on" i="off">
        <a:font>
          <a:latin typeface="Verdana"/>
          <a:ea typeface="Verdana"/>
          <a:cs typeface="Verdana"/>
        </a:font>
        <a:srgbClr val="000000"/>
      </a:tcTxStyle>
      <a:tcStyle>
        <a:tcBdr/>
      </a:tcStyle>
    </a:swCell>
    <a:firstRow>
      <a:tcTxStyle b="on" i="off">
        <a:font>
          <a:latin typeface="Verdana"/>
          <a:ea typeface="Verdana"/>
          <a:cs typeface="Verdana"/>
        </a:font>
        <a:srgbClr val="FFFFFF"/>
      </a:tcTxStyle>
      <a:tcStyle>
        <a:tcBdr>
          <a:bottom>
            <a:ln w="25400" cap="flat" cmpd="sng">
              <a:solidFill>
                <a:srgbClr val="000000"/>
              </a:solidFill>
              <a:prstDash val="solid"/>
              <a:round/>
              <a:headEnd type="none" w="sm" len="sm"/>
              <a:tailEnd type="none" w="sm" len="sm"/>
            </a:ln>
          </a:bottom>
        </a:tcBdr>
        <a:fill>
          <a:solidFill>
            <a:srgbClr val="000000"/>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2" d="100"/>
          <a:sy n="102" d="100"/>
        </p:scale>
        <p:origin x="952"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41"/>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9" name="Google Shape;19;p41"/>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1"/>
          <p:cNvSpPr txBox="1">
            <a:spLocks noGrp="1"/>
          </p:cNvSpPr>
          <p:nvPr>
            <p:ph type="subTitle" idx="1"/>
          </p:nvPr>
        </p:nvSpPr>
        <p:spPr>
          <a:xfrm>
            <a:off x="1930400" y="3429000"/>
            <a:ext cx="93471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41"/>
          <p:cNvSpPr txBox="1">
            <a:spLocks noGrp="1"/>
          </p:cNvSpPr>
          <p:nvPr>
            <p:ph type="dt" idx="10"/>
          </p:nvPr>
        </p:nvSpPr>
        <p:spPr>
          <a:xfrm>
            <a:off x="914400" y="6248400"/>
            <a:ext cx="25401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1"/>
          <p:cNvSpPr txBox="1">
            <a:spLocks noGrp="1"/>
          </p:cNvSpPr>
          <p:nvPr>
            <p:ph type="ftr" idx="11"/>
          </p:nvPr>
        </p:nvSpPr>
        <p:spPr>
          <a:xfrm>
            <a:off x="4165600" y="6248400"/>
            <a:ext cx="38607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1"/>
          <p:cNvSpPr txBox="1">
            <a:spLocks noGrp="1"/>
          </p:cNvSpPr>
          <p:nvPr>
            <p:ph type="sldNum" idx="12"/>
          </p:nvPr>
        </p:nvSpPr>
        <p:spPr>
          <a:xfrm>
            <a:off x="8737600" y="6248400"/>
            <a:ext cx="25401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0"/>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5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1"/>
          <p:cNvSpPr txBox="1">
            <a:spLocks noGrp="1"/>
          </p:cNvSpPr>
          <p:nvPr>
            <p:ph type="title"/>
          </p:nvPr>
        </p:nvSpPr>
        <p:spPr>
          <a:xfrm rot="5400000">
            <a:off x="7242184" y="1827750"/>
            <a:ext cx="5715000" cy="2669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1"/>
          <p:cNvSpPr txBox="1">
            <a:spLocks noGrp="1"/>
          </p:cNvSpPr>
          <p:nvPr>
            <p:ph type="body" idx="1"/>
          </p:nvPr>
        </p:nvSpPr>
        <p:spPr>
          <a:xfrm rot="5400000">
            <a:off x="1801268" y="-740849"/>
            <a:ext cx="5715000" cy="7806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51"/>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1"/>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42"/>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2"/>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4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45"/>
          <p:cNvSpPr txBox="1">
            <a:spLocks noGrp="1"/>
          </p:cNvSpPr>
          <p:nvPr>
            <p:ph type="title"/>
          </p:nvPr>
        </p:nvSpPr>
        <p:spPr>
          <a:xfrm>
            <a:off x="963084" y="4406901"/>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5"/>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42" name="Google Shape;42;p45"/>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46"/>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6"/>
          <p:cNvSpPr txBox="1">
            <a:spLocks noGrp="1"/>
          </p:cNvSpPr>
          <p:nvPr>
            <p:ph type="body" idx="1"/>
          </p:nvPr>
        </p:nvSpPr>
        <p:spPr>
          <a:xfrm>
            <a:off x="755651" y="1752600"/>
            <a:ext cx="5232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8" name="Google Shape;48;p46"/>
          <p:cNvSpPr txBox="1">
            <a:spLocks noGrp="1"/>
          </p:cNvSpPr>
          <p:nvPr>
            <p:ph type="body" idx="2"/>
          </p:nvPr>
        </p:nvSpPr>
        <p:spPr>
          <a:xfrm>
            <a:off x="6191251" y="1752600"/>
            <a:ext cx="5232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9" name="Google Shape;49;p46"/>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6"/>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4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7"/>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5" name="Google Shape;55;p47"/>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6" name="Google Shape;56;p47"/>
          <p:cNvSpPr txBox="1">
            <a:spLocks noGrp="1"/>
          </p:cNvSpPr>
          <p:nvPr>
            <p:ph type="body" idx="3"/>
          </p:nvPr>
        </p:nvSpPr>
        <p:spPr>
          <a:xfrm>
            <a:off x="6193368" y="1535113"/>
            <a:ext cx="5388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7" name="Google Shape;57;p47"/>
          <p:cNvSpPr txBox="1">
            <a:spLocks noGrp="1"/>
          </p:cNvSpPr>
          <p:nvPr>
            <p:ph type="body" idx="4"/>
          </p:nvPr>
        </p:nvSpPr>
        <p:spPr>
          <a:xfrm>
            <a:off x="6193368" y="2174875"/>
            <a:ext cx="5388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8" name="Google Shape;58;p4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609601" y="273050"/>
            <a:ext cx="40110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8"/>
          <p:cNvSpPr txBox="1">
            <a:spLocks noGrp="1"/>
          </p:cNvSpPr>
          <p:nvPr>
            <p:ph type="body" idx="1"/>
          </p:nvPr>
        </p:nvSpPr>
        <p:spPr>
          <a:xfrm>
            <a:off x="4766733" y="273051"/>
            <a:ext cx="6815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48"/>
          <p:cNvSpPr txBox="1">
            <a:spLocks noGrp="1"/>
          </p:cNvSpPr>
          <p:nvPr>
            <p:ph type="body" idx="2"/>
          </p:nvPr>
        </p:nvSpPr>
        <p:spPr>
          <a:xfrm>
            <a:off x="609601" y="1435101"/>
            <a:ext cx="40110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4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9"/>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9"/>
          <p:cNvSpPr>
            <a:spLocks noGrp="1"/>
          </p:cNvSpPr>
          <p:nvPr>
            <p:ph type="pic" idx="2"/>
          </p:nvPr>
        </p:nvSpPr>
        <p:spPr>
          <a:xfrm>
            <a:off x="2389717" y="612775"/>
            <a:ext cx="7315200" cy="4114800"/>
          </a:xfrm>
          <a:prstGeom prst="rect">
            <a:avLst/>
          </a:prstGeom>
          <a:noFill/>
          <a:ln>
            <a:noFill/>
          </a:ln>
        </p:spPr>
      </p:sp>
      <p:sp>
        <p:nvSpPr>
          <p:cNvPr id="71" name="Google Shape;71;p49"/>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49"/>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9"/>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3" sy="100003" flip="none" algn="tl"/>
        </a:blip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4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40"/>
          <p:cNvSpPr/>
          <p:nvPr/>
        </p:nvSpPr>
        <p:spPr>
          <a:xfrm>
            <a:off x="812800" y="1566864"/>
            <a:ext cx="10610850" cy="109538"/>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40"/>
          <p:cNvCxnSpPr/>
          <p:nvPr/>
        </p:nvCxnSpPr>
        <p:spPr>
          <a:xfrm>
            <a:off x="812800" y="6172200"/>
            <a:ext cx="105663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4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4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4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838212" y="2896968"/>
            <a:ext cx="10515600" cy="1325700"/>
          </a:xfrm>
          <a:prstGeom prst="rect">
            <a:avLst/>
          </a:prstGeom>
          <a:noFill/>
          <a:ln>
            <a:noFill/>
          </a:ln>
        </p:spPr>
        <p:txBody>
          <a:bodyPr spcFirstLastPara="1" wrap="square" lIns="91425" tIns="45700" rIns="91425" bIns="45700" anchor="ctr" anchorCtr="0">
            <a:normAutofit fontScale="85000" lnSpcReduction="20000"/>
          </a:bodyPr>
          <a:lstStyle/>
          <a:p>
            <a:pPr marL="0" marR="0" lvl="0" indent="0" algn="ctr" rtl="0">
              <a:lnSpc>
                <a:spcPct val="115000"/>
              </a:lnSpc>
              <a:spcBef>
                <a:spcPts val="0"/>
              </a:spcBef>
              <a:spcAft>
                <a:spcPts val="0"/>
              </a:spcAft>
              <a:buClr>
                <a:srgbClr val="7030A0"/>
              </a:buClr>
              <a:buSzPct val="125000"/>
              <a:buFont typeface="Verdana"/>
              <a:buNone/>
            </a:pPr>
            <a:r>
              <a:rPr lang="en-US" sz="3200" b="1" i="0" u="none" strike="noStrike" cap="none" dirty="0">
                <a:solidFill>
                  <a:srgbClr val="7030A0"/>
                </a:solidFill>
                <a:latin typeface="Verdana"/>
                <a:ea typeface="Verdana"/>
                <a:cs typeface="Verdana"/>
                <a:sym typeface="Verdana"/>
              </a:rPr>
              <a:t>FORECASTING THE FUTURE:PREDICTION OF RENEWABLE ENERGY GENERATION USING </a:t>
            </a:r>
            <a:endParaRPr sz="3200" b="1" i="0" u="none" strike="noStrike" cap="none" dirty="0">
              <a:solidFill>
                <a:srgbClr val="7030A0"/>
              </a:solidFill>
              <a:latin typeface="Verdana"/>
              <a:ea typeface="Verdana"/>
              <a:cs typeface="Verdana"/>
              <a:sym typeface="Verdana"/>
            </a:endParaRPr>
          </a:p>
          <a:p>
            <a:pPr marL="0" marR="0" lvl="0" indent="0" algn="ctr" rtl="0">
              <a:lnSpc>
                <a:spcPct val="115000"/>
              </a:lnSpc>
              <a:spcBef>
                <a:spcPts val="0"/>
              </a:spcBef>
              <a:spcAft>
                <a:spcPts val="0"/>
              </a:spcAft>
              <a:buClr>
                <a:srgbClr val="7030A0"/>
              </a:buClr>
              <a:buSzPct val="125000"/>
              <a:buFont typeface="Verdana"/>
              <a:buNone/>
            </a:pPr>
            <a:r>
              <a:rPr lang="en-US" sz="3200" b="1" i="0" u="none" strike="noStrike" cap="none">
                <a:solidFill>
                  <a:srgbClr val="7030A0"/>
                </a:solidFill>
                <a:latin typeface="Verdana"/>
                <a:ea typeface="Verdana"/>
                <a:cs typeface="Verdana"/>
                <a:sym typeface="Verdana"/>
              </a:rPr>
              <a:t>SARIMA</a:t>
            </a:r>
            <a:endParaRPr sz="4000" b="1" i="0" u="none" strike="noStrike" cap="none" dirty="0">
              <a:solidFill>
                <a:srgbClr val="7030A0"/>
              </a:solidFill>
              <a:latin typeface="Verdana"/>
              <a:ea typeface="Verdana"/>
              <a:cs typeface="Verdana"/>
              <a:sym typeface="Verdana"/>
            </a:endParaRPr>
          </a:p>
        </p:txBody>
      </p:sp>
      <p:sp>
        <p:nvSpPr>
          <p:cNvPr id="94" name="Google Shape;94;p1"/>
          <p:cNvSpPr txBox="1"/>
          <p:nvPr/>
        </p:nvSpPr>
        <p:spPr>
          <a:xfrm>
            <a:off x="481000" y="5183900"/>
            <a:ext cx="6361500" cy="14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Mr.SURESH KUMAR S M.E.,(Ph.D)</a:t>
            </a:r>
            <a:endParaRPr sz="24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Professor</a:t>
            </a:r>
            <a:endParaRPr sz="24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a:solidFill>
                <a:srgbClr val="FF0000"/>
              </a:solidFill>
              <a:latin typeface="Verdana"/>
              <a:ea typeface="Verdana"/>
              <a:cs typeface="Verdana"/>
              <a:sym typeface="Verdana"/>
            </a:endParaRPr>
          </a:p>
        </p:txBody>
      </p:sp>
      <p:sp>
        <p:nvSpPr>
          <p:cNvPr id="95" name="Google Shape;95;p1"/>
          <p:cNvSpPr txBox="1"/>
          <p:nvPr/>
        </p:nvSpPr>
        <p:spPr>
          <a:xfrm>
            <a:off x="7800112" y="5183902"/>
            <a:ext cx="35052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VIKASHINI S</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221801062</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VIJAY KUMAR V</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221801505</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a:buNone/>
            </a:pPr>
            <a:r>
              <a:rPr lang="en-US" sz="2600" b="1" i="0" u="none" strike="noStrike" cap="none">
                <a:solidFill>
                  <a:srgbClr val="002060"/>
                </a:solidFill>
                <a:latin typeface="Verdana"/>
                <a:ea typeface="Verdana"/>
                <a:cs typeface="Verdana"/>
                <a:sym typeface="Verdana"/>
              </a:rPr>
              <a:t>Department of Artificial Intelligence and Data Science</a:t>
            </a:r>
            <a:endParaRPr sz="2600" b="1" i="0" u="none" strike="noStrike" cap="non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842433" y="228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System Architecture</a:t>
            </a:r>
            <a:endParaRPr/>
          </a:p>
        </p:txBody>
      </p:sp>
      <p:sp>
        <p:nvSpPr>
          <p:cNvPr id="166" name="Google Shape;166;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7" name="Google Shape;167;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68" name="Google Shape;168;p11"/>
          <p:cNvPicPr preferRelativeResize="0"/>
          <p:nvPr/>
        </p:nvPicPr>
        <p:blipFill rotWithShape="1">
          <a:blip r:embed="rId3">
            <a:alphaModFix/>
          </a:blip>
          <a:srcRect t="6153" r="30733" b="4399"/>
          <a:stretch/>
        </p:blipFill>
        <p:spPr>
          <a:xfrm>
            <a:off x="2705475" y="1773962"/>
            <a:ext cx="6143575" cy="4141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List  of Modules</a:t>
            </a:r>
            <a:endParaRPr/>
          </a:p>
        </p:txBody>
      </p:sp>
      <p:sp>
        <p:nvSpPr>
          <p:cNvPr id="174" name="Google Shape;174;p12"/>
          <p:cNvSpPr txBox="1">
            <a:spLocks noGrp="1"/>
          </p:cNvSpPr>
          <p:nvPr>
            <p:ph type="body" idx="1"/>
          </p:nvPr>
        </p:nvSpPr>
        <p:spPr>
          <a:xfrm>
            <a:off x="762000" y="1865334"/>
            <a:ext cx="10668000" cy="42672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Data Collection    </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Data Preprocessing</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Feature Engineering</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Model Training</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Model Validation</a:t>
            </a:r>
            <a:endParaRPr dirty="0">
              <a:latin typeface="Times New Roman"/>
              <a:ea typeface="Times New Roman"/>
              <a:cs typeface="Times New Roman"/>
              <a:sym typeface="Times New Roman"/>
            </a:endParaRPr>
          </a:p>
        </p:txBody>
      </p:sp>
      <p:sp>
        <p:nvSpPr>
          <p:cNvPr id="175" name="Google Shape;17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76" name="Google Shape;17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Module 1: Preprocessing</a:t>
            </a:r>
            <a:endParaRPr b="1">
              <a:solidFill>
                <a:srgbClr val="FF0000"/>
              </a:solidFill>
            </a:endParaRPr>
          </a:p>
          <a:p>
            <a:pPr marL="0" lvl="0" indent="0" algn="l" rtl="0">
              <a:lnSpc>
                <a:spcPct val="100000"/>
              </a:lnSpc>
              <a:spcBef>
                <a:spcPts val="0"/>
              </a:spcBef>
              <a:spcAft>
                <a:spcPts val="0"/>
              </a:spcAft>
              <a:buSzPts val="1400"/>
              <a:buNone/>
            </a:pPr>
            <a:r>
              <a:rPr lang="en-US"/>
              <a:t> </a:t>
            </a:r>
            <a:endParaRPr/>
          </a:p>
        </p:txBody>
      </p:sp>
      <p:sp>
        <p:nvSpPr>
          <p:cNvPr id="183" name="Google Shape;183;p13"/>
          <p:cNvSpPr txBox="1">
            <a:spLocks noGrp="1"/>
          </p:cNvSpPr>
          <p:nvPr>
            <p:ph type="body" idx="1"/>
          </p:nvPr>
        </p:nvSpPr>
        <p:spPr>
          <a:xfrm>
            <a:off x="755650" y="1702525"/>
            <a:ext cx="11251200" cy="38022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0"/>
              </a:spcBef>
              <a:spcAft>
                <a:spcPts val="0"/>
              </a:spcAft>
              <a:buSzPts val="1800"/>
              <a:buNone/>
            </a:pPr>
            <a:r>
              <a:rPr lang="en-US" sz="2300" b="1">
                <a:solidFill>
                  <a:srgbClr val="000000"/>
                </a:solidFill>
                <a:latin typeface="Times New Roman"/>
                <a:ea typeface="Times New Roman"/>
                <a:cs typeface="Times New Roman"/>
                <a:sym typeface="Times New Roman"/>
              </a:rPr>
              <a:t>Step 1</a:t>
            </a:r>
            <a:r>
              <a:rPr lang="en-US" sz="2300">
                <a:solidFill>
                  <a:srgbClr val="000000"/>
                </a:solidFill>
                <a:latin typeface="Times New Roman"/>
                <a:ea typeface="Times New Roman"/>
                <a:cs typeface="Times New Roman"/>
                <a:sym typeface="Times New Roman"/>
              </a:rPr>
              <a:t>: Parse the Time column from both datasets into a datetime format and merge the solar and wind datasets on this Time index.</a:t>
            </a:r>
            <a:endParaRPr sz="23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SzPts val="1800"/>
              <a:buNone/>
            </a:pPr>
            <a:r>
              <a:rPr lang="en-US" sz="2300" b="1">
                <a:solidFill>
                  <a:srgbClr val="000000"/>
                </a:solidFill>
                <a:latin typeface="Times New Roman"/>
                <a:ea typeface="Times New Roman"/>
                <a:cs typeface="Times New Roman"/>
                <a:sym typeface="Times New Roman"/>
              </a:rPr>
              <a:t>Step 2</a:t>
            </a:r>
            <a:r>
              <a:rPr lang="en-US" sz="2300">
                <a:solidFill>
                  <a:srgbClr val="000000"/>
                </a:solidFill>
                <a:latin typeface="Times New Roman"/>
                <a:ea typeface="Times New Roman"/>
                <a:cs typeface="Times New Roman"/>
                <a:sym typeface="Times New Roman"/>
              </a:rPr>
              <a:t>: Handle missing values using a mean strategy for columns across both datasets like Total solar irradiance, Wind speed, Power (MW)).</a:t>
            </a:r>
            <a:endParaRPr sz="23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SzPts val="1800"/>
              <a:buNone/>
            </a:pPr>
            <a:r>
              <a:rPr lang="en-US" sz="2300" b="1">
                <a:solidFill>
                  <a:srgbClr val="000000"/>
                </a:solidFill>
                <a:latin typeface="Times New Roman"/>
                <a:ea typeface="Times New Roman"/>
                <a:cs typeface="Times New Roman"/>
                <a:sym typeface="Times New Roman"/>
              </a:rPr>
              <a:t>Step 3</a:t>
            </a:r>
            <a:r>
              <a:rPr lang="en-US" sz="2300">
                <a:solidFill>
                  <a:srgbClr val="000000"/>
                </a:solidFill>
                <a:latin typeface="Times New Roman"/>
                <a:ea typeface="Times New Roman"/>
                <a:cs typeface="Times New Roman"/>
                <a:sym typeface="Times New Roman"/>
              </a:rPr>
              <a:t>: Detect outliers for key variables like Power (MW), wind speed, and irradiance using the Z-score method and remove them.</a:t>
            </a:r>
            <a:endParaRPr sz="23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SzPts val="1800"/>
              <a:buNone/>
            </a:pPr>
            <a:r>
              <a:rPr lang="en-US" sz="2300" b="1">
                <a:solidFill>
                  <a:srgbClr val="000000"/>
                </a:solidFill>
                <a:latin typeface="Times New Roman"/>
                <a:ea typeface="Times New Roman"/>
                <a:cs typeface="Times New Roman"/>
                <a:sym typeface="Times New Roman"/>
              </a:rPr>
              <a:t>Step 4</a:t>
            </a:r>
            <a:r>
              <a:rPr lang="en-US" sz="2300">
                <a:solidFill>
                  <a:srgbClr val="000000"/>
                </a:solidFill>
                <a:latin typeface="Times New Roman"/>
                <a:ea typeface="Times New Roman"/>
                <a:cs typeface="Times New Roman"/>
                <a:sym typeface="Times New Roman"/>
              </a:rPr>
              <a:t>: Normalize all numerical columns such as irradiance, wind speed, temperature, and pressure using MinMaxScaler </a:t>
            </a:r>
            <a:endParaRPr sz="23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SzPts val="1800"/>
              <a:buNone/>
            </a:pPr>
            <a:r>
              <a:rPr lang="en-US" sz="2300" b="1">
                <a:solidFill>
                  <a:srgbClr val="000000"/>
                </a:solidFill>
                <a:latin typeface="Times New Roman"/>
                <a:ea typeface="Times New Roman"/>
                <a:cs typeface="Times New Roman"/>
                <a:sym typeface="Times New Roman"/>
              </a:rPr>
              <a:t>Step 6</a:t>
            </a:r>
            <a:r>
              <a:rPr lang="en-US" sz="2300">
                <a:solidFill>
                  <a:srgbClr val="000000"/>
                </a:solidFill>
                <a:latin typeface="Times New Roman"/>
                <a:ea typeface="Times New Roman"/>
                <a:cs typeface="Times New Roman"/>
                <a:sym typeface="Times New Roman"/>
              </a:rPr>
              <a:t>: The cleaned and scaled dataset with solar and wind variables is ready for feature engineering.</a:t>
            </a:r>
            <a:endParaRPr sz="23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3200" b="1">
              <a:solidFill>
                <a:srgbClr val="000000"/>
              </a:solidFill>
              <a:latin typeface="Times New Roman"/>
              <a:ea typeface="Times New Roman"/>
              <a:cs typeface="Times New Roman"/>
              <a:sym typeface="Times New Roman"/>
            </a:endParaRPr>
          </a:p>
        </p:txBody>
      </p:sp>
      <p:sp>
        <p:nvSpPr>
          <p:cNvPr id="184" name="Google Shape;184;p1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
        <p:nvSpPr>
          <p:cNvPr id="191" name="Google Shape;191;p14"/>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Data Flow Diagram</a:t>
            </a:r>
            <a:endParaRPr sz="3800" b="1" i="0" u="none" strike="noStrike" cap="none">
              <a:solidFill>
                <a:srgbClr val="FF0000"/>
              </a:solidFill>
              <a:latin typeface="Verdana"/>
              <a:ea typeface="Verdana"/>
              <a:cs typeface="Verdana"/>
              <a:sym typeface="Verdana"/>
            </a:endParaRPr>
          </a:p>
        </p:txBody>
      </p:sp>
      <p:pic>
        <p:nvPicPr>
          <p:cNvPr id="192" name="Google Shape;192;p14"/>
          <p:cNvPicPr preferRelativeResize="0"/>
          <p:nvPr/>
        </p:nvPicPr>
        <p:blipFill rotWithShape="1">
          <a:blip r:embed="rId3">
            <a:alphaModFix/>
          </a:blip>
          <a:srcRect/>
          <a:stretch/>
        </p:blipFill>
        <p:spPr>
          <a:xfrm>
            <a:off x="290597" y="1770700"/>
            <a:ext cx="11672803" cy="378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1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199" name="Google Shape;199;p15"/>
          <p:cNvPicPr preferRelativeResize="0"/>
          <p:nvPr/>
        </p:nvPicPr>
        <p:blipFill rotWithShape="1">
          <a:blip r:embed="rId3">
            <a:alphaModFix/>
          </a:blip>
          <a:srcRect/>
          <a:stretch/>
        </p:blipFill>
        <p:spPr>
          <a:xfrm>
            <a:off x="303225" y="1233325"/>
            <a:ext cx="11585526" cy="4101325"/>
          </a:xfrm>
          <a:prstGeom prst="rect">
            <a:avLst/>
          </a:prstGeom>
          <a:noFill/>
          <a:ln>
            <a:noFill/>
          </a:ln>
        </p:spPr>
      </p:pic>
      <p:sp>
        <p:nvSpPr>
          <p:cNvPr id="200" name="Google Shape;200;p15"/>
          <p:cNvSpPr txBox="1"/>
          <p:nvPr/>
        </p:nvSpPr>
        <p:spPr>
          <a:xfrm>
            <a:off x="567950" y="1869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Solar and Wind Data merging</a:t>
            </a:r>
            <a:endParaRPr sz="3800" b="1" i="0" u="none" strike="noStrike" cap="none">
              <a:solidFill>
                <a:srgbClr val="FF0000"/>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
        <p:nvSpPr>
          <p:cNvPr id="207" name="Google Shape;207;p16"/>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Preprocessing</a:t>
            </a:r>
            <a:endParaRPr sz="3800" b="1" i="0" u="none" strike="noStrike" cap="none">
              <a:solidFill>
                <a:srgbClr val="FF0000"/>
              </a:solidFill>
              <a:latin typeface="Verdana"/>
              <a:ea typeface="Verdana"/>
              <a:cs typeface="Verdana"/>
              <a:sym typeface="Verdana"/>
            </a:endParaRPr>
          </a:p>
        </p:txBody>
      </p:sp>
      <p:sp>
        <p:nvSpPr>
          <p:cNvPr id="208" name="Google Shape;208;p16"/>
          <p:cNvSpPr txBox="1">
            <a:spLocks noGrp="1"/>
          </p:cNvSpPr>
          <p:nvPr>
            <p:ph type="body" idx="4294967295"/>
          </p:nvPr>
        </p:nvSpPr>
        <p:spPr>
          <a:xfrm>
            <a:off x="755650" y="1778725"/>
            <a:ext cx="11251200" cy="3802200"/>
          </a:xfrm>
          <a:prstGeom prst="rect">
            <a:avLst/>
          </a:prstGeom>
          <a:noFill/>
          <a:ln>
            <a:noFill/>
          </a:ln>
        </p:spPr>
        <p:txBody>
          <a:bodyPr spcFirstLastPara="1" wrap="square" lIns="91425" tIns="45700" rIns="91425" bIns="45700" anchor="t" anchorCtr="0">
            <a:noAutofit/>
          </a:bodyPr>
          <a:lstStyle/>
          <a:p>
            <a:pPr marL="457200" lvl="0" indent="-374650" algn="l" rtl="0">
              <a:lnSpc>
                <a:spcPct val="115000"/>
              </a:lnSpc>
              <a:spcBef>
                <a:spcPts val="0"/>
              </a:spcBef>
              <a:spcAft>
                <a:spcPts val="0"/>
              </a:spcAft>
              <a:buClr>
                <a:srgbClr val="000000"/>
              </a:buClr>
              <a:buSzPts val="2300"/>
              <a:buFont typeface="Times New Roman"/>
              <a:buChar char="□"/>
            </a:pPr>
            <a:r>
              <a:rPr lang="en-US" sz="2300" b="1">
                <a:solidFill>
                  <a:srgbClr val="000000"/>
                </a:solidFill>
                <a:latin typeface="Times New Roman"/>
                <a:ea typeface="Times New Roman"/>
                <a:cs typeface="Times New Roman"/>
                <a:sym typeface="Times New Roman"/>
              </a:rPr>
              <a:t>SimpleImputer(Mean):- </a:t>
            </a:r>
            <a:r>
              <a:rPr lang="en-US" sz="2300">
                <a:solidFill>
                  <a:srgbClr val="000000"/>
                </a:solidFill>
                <a:latin typeface="Times New Roman"/>
                <a:ea typeface="Times New Roman"/>
                <a:cs typeface="Times New Roman"/>
                <a:sym typeface="Times New Roman"/>
              </a:rPr>
              <a:t>It is a method in sklearn where the simple imputer used to fill the null values with the strategies like mean, median, most frequent and constant.</a:t>
            </a:r>
            <a:endParaRPr sz="23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3000"/>
              <a:buNone/>
            </a:pPr>
            <a:endParaRPr sz="23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3000"/>
              <a:buNone/>
            </a:pPr>
            <a:endParaRPr sz="23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3000"/>
              <a:buNone/>
            </a:pPr>
            <a:endParaRPr sz="230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r>
              <a:rPr lang="en-US" sz="2300" b="1">
                <a:solidFill>
                  <a:srgbClr val="000000"/>
                </a:solidFill>
                <a:latin typeface="Times New Roman"/>
                <a:ea typeface="Times New Roman"/>
                <a:cs typeface="Times New Roman"/>
                <a:sym typeface="Times New Roman"/>
              </a:rPr>
              <a:t>Outlier Detection(Z score):- </a:t>
            </a:r>
            <a:r>
              <a:rPr lang="en-US" sz="2300">
                <a:solidFill>
                  <a:srgbClr val="000000"/>
                </a:solidFill>
                <a:latin typeface="Times New Roman"/>
                <a:ea typeface="Times New Roman"/>
                <a:cs typeface="Times New Roman"/>
                <a:sym typeface="Times New Roman"/>
              </a:rPr>
              <a:t>Z score is used to calculate the extreme low and high data(outliers) usually the score of (+3 or -3)  and removing it.</a:t>
            </a:r>
            <a:endParaRPr sz="230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r>
              <a:rPr lang="en-US" sz="2300" b="1">
                <a:solidFill>
                  <a:srgbClr val="000000"/>
                </a:solidFill>
                <a:latin typeface="Times New Roman"/>
                <a:ea typeface="Times New Roman"/>
                <a:cs typeface="Times New Roman"/>
                <a:sym typeface="Times New Roman"/>
              </a:rPr>
              <a:t>Normalize(MinMaxScaler):- </a:t>
            </a:r>
            <a:r>
              <a:rPr lang="en-US" sz="2300">
                <a:solidFill>
                  <a:srgbClr val="000000"/>
                </a:solidFill>
                <a:latin typeface="Times New Roman"/>
                <a:ea typeface="Times New Roman"/>
                <a:cs typeface="Times New Roman"/>
                <a:sym typeface="Times New Roman"/>
              </a:rPr>
              <a:t>It is used convert the data in different scale to a defined range typically between the 0 and 1</a:t>
            </a:r>
            <a:endParaRPr sz="2300">
              <a:solidFill>
                <a:srgbClr val="000000"/>
              </a:solidFill>
              <a:latin typeface="Times New Roman"/>
              <a:ea typeface="Times New Roman"/>
              <a:cs typeface="Times New Roman"/>
              <a:sym typeface="Times New Roman"/>
            </a:endParaRPr>
          </a:p>
        </p:txBody>
      </p:sp>
      <p:pic>
        <p:nvPicPr>
          <p:cNvPr id="209" name="Google Shape;209;p16"/>
          <p:cNvPicPr preferRelativeResize="0"/>
          <p:nvPr/>
        </p:nvPicPr>
        <p:blipFill rotWithShape="1">
          <a:blip r:embed="rId3">
            <a:alphaModFix/>
          </a:blip>
          <a:srcRect/>
          <a:stretch/>
        </p:blipFill>
        <p:spPr>
          <a:xfrm>
            <a:off x="1859525" y="2819400"/>
            <a:ext cx="3416330" cy="800900"/>
          </a:xfrm>
          <a:prstGeom prst="rect">
            <a:avLst/>
          </a:prstGeom>
          <a:noFill/>
          <a:ln>
            <a:noFill/>
          </a:ln>
        </p:spPr>
      </p:pic>
      <p:pic>
        <p:nvPicPr>
          <p:cNvPr id="210" name="Google Shape;210;p16"/>
          <p:cNvPicPr preferRelativeResize="0"/>
          <p:nvPr/>
        </p:nvPicPr>
        <p:blipFill rotWithShape="1">
          <a:blip r:embed="rId4">
            <a:alphaModFix/>
          </a:blip>
          <a:srcRect/>
          <a:stretch/>
        </p:blipFill>
        <p:spPr>
          <a:xfrm>
            <a:off x="8619850" y="2776574"/>
            <a:ext cx="2079473" cy="886575"/>
          </a:xfrm>
          <a:prstGeom prst="rect">
            <a:avLst/>
          </a:prstGeom>
          <a:noFill/>
          <a:ln>
            <a:noFill/>
          </a:ln>
        </p:spPr>
      </p:pic>
      <p:pic>
        <p:nvPicPr>
          <p:cNvPr id="211" name="Google Shape;211;p16"/>
          <p:cNvPicPr preferRelativeResize="0"/>
          <p:nvPr/>
        </p:nvPicPr>
        <p:blipFill rotWithShape="1">
          <a:blip r:embed="rId5">
            <a:alphaModFix/>
          </a:blip>
          <a:srcRect/>
          <a:stretch/>
        </p:blipFill>
        <p:spPr>
          <a:xfrm>
            <a:off x="6302025" y="5081425"/>
            <a:ext cx="2641500" cy="10293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
        <p:nvSpPr>
          <p:cNvPr id="218" name="Google Shape;218;p17"/>
          <p:cNvSpPr txBox="1"/>
          <p:nvPr/>
        </p:nvSpPr>
        <p:spPr>
          <a:xfrm>
            <a:off x="567950" y="1869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Handling Missing values</a:t>
            </a:r>
            <a:endParaRPr sz="3800" b="1" i="0" u="none" strike="noStrike" cap="none">
              <a:solidFill>
                <a:srgbClr val="FF0000"/>
              </a:solidFill>
              <a:latin typeface="Verdana"/>
              <a:ea typeface="Verdana"/>
              <a:cs typeface="Verdana"/>
              <a:sym typeface="Verdana"/>
            </a:endParaRPr>
          </a:p>
        </p:txBody>
      </p:sp>
      <p:pic>
        <p:nvPicPr>
          <p:cNvPr id="219" name="Google Shape;219;p17"/>
          <p:cNvPicPr preferRelativeResize="0"/>
          <p:nvPr/>
        </p:nvPicPr>
        <p:blipFill rotWithShape="1">
          <a:blip r:embed="rId3">
            <a:alphaModFix/>
          </a:blip>
          <a:srcRect/>
          <a:stretch/>
        </p:blipFill>
        <p:spPr>
          <a:xfrm>
            <a:off x="383050" y="2385200"/>
            <a:ext cx="5468127" cy="3035125"/>
          </a:xfrm>
          <a:prstGeom prst="rect">
            <a:avLst/>
          </a:prstGeom>
          <a:noFill/>
          <a:ln>
            <a:noFill/>
          </a:ln>
        </p:spPr>
      </p:pic>
      <p:pic>
        <p:nvPicPr>
          <p:cNvPr id="220" name="Google Shape;220;p17"/>
          <p:cNvPicPr preferRelativeResize="0"/>
          <p:nvPr/>
        </p:nvPicPr>
        <p:blipFill rotWithShape="1">
          <a:blip r:embed="rId4">
            <a:alphaModFix/>
          </a:blip>
          <a:srcRect/>
          <a:stretch/>
        </p:blipFill>
        <p:spPr>
          <a:xfrm>
            <a:off x="6525325" y="2385213"/>
            <a:ext cx="5468124" cy="30351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pic>
        <p:nvPicPr>
          <p:cNvPr id="227" name="Google Shape;227;p18"/>
          <p:cNvPicPr preferRelativeResize="0"/>
          <p:nvPr/>
        </p:nvPicPr>
        <p:blipFill rotWithShape="1">
          <a:blip r:embed="rId3">
            <a:alphaModFix/>
          </a:blip>
          <a:srcRect/>
          <a:stretch/>
        </p:blipFill>
        <p:spPr>
          <a:xfrm>
            <a:off x="8035825" y="1901175"/>
            <a:ext cx="3343275" cy="3510325"/>
          </a:xfrm>
          <a:prstGeom prst="rect">
            <a:avLst/>
          </a:prstGeom>
          <a:noFill/>
          <a:ln>
            <a:noFill/>
          </a:ln>
        </p:spPr>
      </p:pic>
      <p:sp>
        <p:nvSpPr>
          <p:cNvPr id="228" name="Google Shape;228;p18"/>
          <p:cNvSpPr txBox="1"/>
          <p:nvPr/>
        </p:nvSpPr>
        <p:spPr>
          <a:xfrm>
            <a:off x="952575" y="511325"/>
            <a:ext cx="5849100" cy="8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pic>
        <p:nvPicPr>
          <p:cNvPr id="229" name="Google Shape;229;p18"/>
          <p:cNvPicPr preferRelativeResize="0"/>
          <p:nvPr/>
        </p:nvPicPr>
        <p:blipFill rotWithShape="1">
          <a:blip r:embed="rId4">
            <a:alphaModFix/>
          </a:blip>
          <a:srcRect/>
          <a:stretch/>
        </p:blipFill>
        <p:spPr>
          <a:xfrm>
            <a:off x="952575" y="5678400"/>
            <a:ext cx="3924300" cy="228600"/>
          </a:xfrm>
          <a:prstGeom prst="rect">
            <a:avLst/>
          </a:prstGeom>
          <a:noFill/>
          <a:ln>
            <a:noFill/>
          </a:ln>
        </p:spPr>
      </p:pic>
      <p:pic>
        <p:nvPicPr>
          <p:cNvPr id="230" name="Google Shape;230;p18"/>
          <p:cNvPicPr preferRelativeResize="0"/>
          <p:nvPr/>
        </p:nvPicPr>
        <p:blipFill rotWithShape="1">
          <a:blip r:embed="rId5">
            <a:alphaModFix/>
          </a:blip>
          <a:srcRect/>
          <a:stretch/>
        </p:blipFill>
        <p:spPr>
          <a:xfrm>
            <a:off x="562813" y="2120263"/>
            <a:ext cx="7077075" cy="284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
        <p:nvSpPr>
          <p:cNvPr id="237" name="Google Shape;237;p19"/>
          <p:cNvSpPr txBox="1"/>
          <p:nvPr/>
        </p:nvSpPr>
        <p:spPr>
          <a:xfrm>
            <a:off x="872075" y="578400"/>
            <a:ext cx="5004000" cy="80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Verdana"/>
                <a:ea typeface="Verdana"/>
                <a:cs typeface="Verdana"/>
                <a:sym typeface="Verdana"/>
              </a:rPr>
              <a:t>Outputs</a:t>
            </a:r>
            <a:endParaRPr sz="3600" b="1" i="0" u="none" strike="noStrike" cap="none">
              <a:solidFill>
                <a:srgbClr val="FF0000"/>
              </a:solidFill>
              <a:latin typeface="Verdana"/>
              <a:ea typeface="Verdana"/>
              <a:cs typeface="Verdana"/>
              <a:sym typeface="Verdana"/>
            </a:endParaRPr>
          </a:p>
        </p:txBody>
      </p:sp>
      <p:pic>
        <p:nvPicPr>
          <p:cNvPr id="238" name="Google Shape;238;p19"/>
          <p:cNvPicPr preferRelativeResize="0"/>
          <p:nvPr/>
        </p:nvPicPr>
        <p:blipFill rotWithShape="1">
          <a:blip r:embed="rId3">
            <a:alphaModFix/>
          </a:blip>
          <a:srcRect l="1680" t="2987" r="1681"/>
          <a:stretch/>
        </p:blipFill>
        <p:spPr>
          <a:xfrm>
            <a:off x="389125" y="2079675"/>
            <a:ext cx="5393025" cy="3917350"/>
          </a:xfrm>
          <a:prstGeom prst="rect">
            <a:avLst/>
          </a:prstGeom>
          <a:noFill/>
          <a:ln>
            <a:noFill/>
          </a:ln>
        </p:spPr>
      </p:pic>
      <p:pic>
        <p:nvPicPr>
          <p:cNvPr id="239" name="Google Shape;239;p19"/>
          <p:cNvPicPr preferRelativeResize="0"/>
          <p:nvPr/>
        </p:nvPicPr>
        <p:blipFill rotWithShape="1">
          <a:blip r:embed="rId4">
            <a:alphaModFix/>
          </a:blip>
          <a:srcRect/>
          <a:stretch/>
        </p:blipFill>
        <p:spPr>
          <a:xfrm>
            <a:off x="6096000" y="2133375"/>
            <a:ext cx="6011125" cy="391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Module 2: Feature Engineering</a:t>
            </a:r>
            <a:endParaRPr b="1">
              <a:solidFill>
                <a:srgbClr val="FF0000"/>
              </a:solidFill>
            </a:endParaRPr>
          </a:p>
          <a:p>
            <a:pPr marL="0" lvl="0" indent="0" algn="l" rtl="0">
              <a:lnSpc>
                <a:spcPct val="100000"/>
              </a:lnSpc>
              <a:spcBef>
                <a:spcPts val="0"/>
              </a:spcBef>
              <a:spcAft>
                <a:spcPts val="0"/>
              </a:spcAft>
              <a:buSzPts val="1400"/>
              <a:buNone/>
            </a:pPr>
            <a:r>
              <a:rPr lang="en-US"/>
              <a:t> </a:t>
            </a:r>
            <a:endParaRPr/>
          </a:p>
        </p:txBody>
      </p:sp>
      <p:sp>
        <p:nvSpPr>
          <p:cNvPr id="246" name="Google Shape;246;p20"/>
          <p:cNvSpPr txBox="1">
            <a:spLocks noGrp="1"/>
          </p:cNvSpPr>
          <p:nvPr>
            <p:ph type="body" idx="1"/>
          </p:nvPr>
        </p:nvSpPr>
        <p:spPr>
          <a:xfrm>
            <a:off x="679450" y="1699211"/>
            <a:ext cx="11251200" cy="39993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1200"/>
              </a:spcBef>
              <a:spcAft>
                <a:spcPts val="0"/>
              </a:spcAft>
              <a:buSzPts val="1800"/>
              <a:buNone/>
            </a:pPr>
            <a:r>
              <a:rPr lang="en-US" sz="2400" b="1">
                <a:latin typeface="Times New Roman"/>
                <a:ea typeface="Times New Roman"/>
                <a:cs typeface="Times New Roman"/>
                <a:sym typeface="Times New Roman"/>
              </a:rPr>
              <a:t>Step 1</a:t>
            </a:r>
            <a:r>
              <a:rPr lang="en-US" sz="2400">
                <a:latin typeface="Times New Roman"/>
                <a:ea typeface="Times New Roman"/>
                <a:cs typeface="Times New Roman"/>
                <a:sym typeface="Times New Roman"/>
              </a:rPr>
              <a:t>: Create lag features for variables such as Power (MW), Total solar irradiance, Wind speed, and Air temperature to capture temporal dependencies.</a:t>
            </a:r>
            <a:endParaRPr sz="240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1800"/>
              <a:buNone/>
            </a:pPr>
            <a:r>
              <a:rPr lang="en-US" sz="2400" b="1">
                <a:latin typeface="Times New Roman"/>
                <a:ea typeface="Times New Roman"/>
                <a:cs typeface="Times New Roman"/>
                <a:sym typeface="Times New Roman"/>
              </a:rPr>
              <a:t>Step 2</a:t>
            </a:r>
            <a:r>
              <a:rPr lang="en-US" sz="2400">
                <a:latin typeface="Times New Roman"/>
                <a:ea typeface="Times New Roman"/>
                <a:cs typeface="Times New Roman"/>
                <a:sym typeface="Times New Roman"/>
              </a:rPr>
              <a:t>: Extract additional time features like hour, day_of_week, and month from the Time column to capture seasonality and time-based trends.</a:t>
            </a:r>
            <a:endParaRPr sz="240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1800"/>
              <a:buNone/>
            </a:pPr>
            <a:r>
              <a:rPr lang="en-US" sz="2400" b="1">
                <a:latin typeface="Times New Roman"/>
                <a:ea typeface="Times New Roman"/>
                <a:cs typeface="Times New Roman"/>
                <a:sym typeface="Times New Roman"/>
              </a:rPr>
              <a:t>Step 3</a:t>
            </a:r>
            <a:r>
              <a:rPr lang="en-US" sz="2400">
                <a:latin typeface="Times New Roman"/>
                <a:ea typeface="Times New Roman"/>
                <a:cs typeface="Times New Roman"/>
                <a:sym typeface="Times New Roman"/>
              </a:rPr>
              <a:t>: Drop rows with NaN values generated during the lag feature creation.</a:t>
            </a:r>
            <a:endParaRPr sz="240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1800"/>
              <a:buNone/>
            </a:pPr>
            <a:r>
              <a:rPr lang="en-US" sz="2400" b="1">
                <a:latin typeface="Times New Roman"/>
                <a:ea typeface="Times New Roman"/>
                <a:cs typeface="Times New Roman"/>
                <a:sym typeface="Times New Roman"/>
              </a:rPr>
              <a:t>Step 4</a:t>
            </a:r>
            <a:r>
              <a:rPr lang="en-US" sz="2400">
                <a:latin typeface="Times New Roman"/>
                <a:ea typeface="Times New Roman"/>
                <a:cs typeface="Times New Roman"/>
                <a:sym typeface="Times New Roman"/>
              </a:rPr>
              <a:t>: Combine all lag features and time-based features into the main dataset, ensuring all variables from solar and wind data are included.</a:t>
            </a:r>
            <a:endParaRPr sz="240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1800"/>
              <a:buNone/>
            </a:pPr>
            <a:r>
              <a:rPr lang="en-US" sz="2400" b="1">
                <a:latin typeface="Times New Roman"/>
                <a:ea typeface="Times New Roman"/>
                <a:cs typeface="Times New Roman"/>
                <a:sym typeface="Times New Roman"/>
              </a:rPr>
              <a:t>Step 5</a:t>
            </a:r>
            <a:r>
              <a:rPr lang="en-US" sz="2400">
                <a:latin typeface="Times New Roman"/>
                <a:ea typeface="Times New Roman"/>
                <a:cs typeface="Times New Roman"/>
                <a:sym typeface="Times New Roman"/>
              </a:rPr>
              <a:t>: Ensure all features are normalized and free from missing values, ready for model training..</a:t>
            </a:r>
            <a:endParaRPr sz="2400">
              <a:latin typeface="Times New Roman"/>
              <a:ea typeface="Times New Roman"/>
              <a:cs typeface="Times New Roman"/>
              <a:sym typeface="Times New Roman"/>
            </a:endParaRPr>
          </a:p>
          <a:p>
            <a:pPr marL="0" lvl="0" indent="0" algn="l" rtl="0">
              <a:lnSpc>
                <a:spcPct val="100000"/>
              </a:lnSpc>
              <a:spcBef>
                <a:spcPts val="1200"/>
              </a:spcBef>
              <a:spcAft>
                <a:spcPts val="0"/>
              </a:spcAft>
              <a:buSzPts val="1800"/>
              <a:buNone/>
            </a:pPr>
            <a:endParaRPr b="1">
              <a:latin typeface="Times New Roman"/>
              <a:ea typeface="Times New Roman"/>
              <a:cs typeface="Times New Roman"/>
              <a:sym typeface="Times New Roman"/>
            </a:endParaRPr>
          </a:p>
        </p:txBody>
      </p:sp>
      <p:sp>
        <p:nvSpPr>
          <p:cNvPr id="247" name="Google Shape;247;p2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lnSpc>
                <a:spcPct val="100000"/>
              </a:lnSpc>
              <a:spcBef>
                <a:spcPts val="0"/>
              </a:spcBef>
              <a:spcAft>
                <a:spcPts val="0"/>
              </a:spcAft>
              <a:buSzPts val="2400"/>
              <a:buChar char="□"/>
            </a:pPr>
            <a:r>
              <a:rPr lang="en-US" sz="2400">
                <a:latin typeface="Times New Roman"/>
                <a:ea typeface="Times New Roman"/>
                <a:cs typeface="Times New Roman"/>
                <a:sym typeface="Times New Roman"/>
              </a:rPr>
              <a:t>Develop a Predictive model to Estimate the Generation of Renewable Energy (Solar, Wind) based on Historical Data, Weather Forecasts and Environmental Factors.</a:t>
            </a:r>
            <a:endParaRPr sz="240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1800"/>
              <a:buNone/>
            </a:pPr>
            <a:r>
              <a:rPr lang="en-US" sz="2400" b="1">
                <a:latin typeface="Times New Roman"/>
                <a:ea typeface="Times New Roman"/>
                <a:cs typeface="Times New Roman"/>
                <a:sym typeface="Times New Roman"/>
              </a:rPr>
              <a:t>MOTIVATION:</a:t>
            </a:r>
            <a:endParaRPr sz="2400" b="1">
              <a:latin typeface="Times New Roman"/>
              <a:ea typeface="Times New Roman"/>
              <a:cs typeface="Times New Roman"/>
              <a:sym typeface="Times New Roman"/>
            </a:endParaRPr>
          </a:p>
          <a:p>
            <a:pPr marL="469900" lvl="0" indent="-469900" algn="just" rtl="0">
              <a:lnSpc>
                <a:spcPct val="10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Accurate forecasting of renewable energy generation ensures stable energy supply and optimizes resource management.</a:t>
            </a:r>
            <a:endParaRPr sz="240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469900" lvl="0" indent="-469900" algn="just" rtl="0">
              <a:lnSpc>
                <a:spcPct val="10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Forecasting renewable energy aids in the transition to clean energy and stabilizes energy prices, contributing to environmental sustainability.​</a:t>
            </a:r>
            <a:endParaRPr sz="240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600"/>
              </a:spcBef>
              <a:spcAft>
                <a:spcPts val="0"/>
              </a:spcAft>
              <a:buSzPts val="1800"/>
              <a:buNone/>
            </a:pPr>
            <a:endParaRPr/>
          </a:p>
          <a:p>
            <a:pPr marL="0" marR="0" lvl="0" indent="0" algn="l" rtl="0">
              <a:lnSpc>
                <a:spcPct val="100000"/>
              </a:lnSpc>
              <a:spcBef>
                <a:spcPts val="0"/>
              </a:spcBef>
              <a:spcAft>
                <a:spcPts val="0"/>
              </a:spcAft>
              <a:buSzPts val="1800"/>
              <a:buNone/>
            </a:pPr>
            <a:endParaRPr sz="2800" b="0" i="0" u="none" strike="noStrike" cap="none">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a:p>
        </p:txBody>
      </p:sp>
      <p:sp>
        <p:nvSpPr>
          <p:cNvPr id="103" name="Google Shape;103;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04" name="Google Shape;104;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
        <p:nvSpPr>
          <p:cNvPr id="254" name="Google Shape;254;p21"/>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Data Flow Diagram</a:t>
            </a:r>
            <a:endParaRPr sz="3800" b="1" i="0" u="none" strike="noStrike" cap="none">
              <a:solidFill>
                <a:srgbClr val="FF0000"/>
              </a:solidFill>
              <a:latin typeface="Verdana"/>
              <a:ea typeface="Verdana"/>
              <a:cs typeface="Verdana"/>
              <a:sym typeface="Verdana"/>
            </a:endParaRPr>
          </a:p>
        </p:txBody>
      </p:sp>
      <p:pic>
        <p:nvPicPr>
          <p:cNvPr id="255" name="Google Shape;255;p21"/>
          <p:cNvPicPr preferRelativeResize="0"/>
          <p:nvPr/>
        </p:nvPicPr>
        <p:blipFill rotWithShape="1">
          <a:blip r:embed="rId3">
            <a:alphaModFix/>
          </a:blip>
          <a:srcRect b="46731"/>
          <a:stretch/>
        </p:blipFill>
        <p:spPr>
          <a:xfrm>
            <a:off x="1613650" y="1909475"/>
            <a:ext cx="9467802" cy="3630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
        <p:nvSpPr>
          <p:cNvPr id="262" name="Google Shape;262;p22"/>
          <p:cNvSpPr txBox="1">
            <a:spLocks noGrp="1"/>
          </p:cNvSpPr>
          <p:nvPr>
            <p:ph type="body" idx="4294967295"/>
          </p:nvPr>
        </p:nvSpPr>
        <p:spPr>
          <a:xfrm>
            <a:off x="661600" y="1752786"/>
            <a:ext cx="11251200" cy="39993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1200"/>
              </a:spcBef>
              <a:spcAft>
                <a:spcPts val="0"/>
              </a:spcAft>
              <a:buSzPts val="3000"/>
              <a:buFont typeface="Times New Roman"/>
              <a:buChar char="□"/>
            </a:pPr>
            <a:r>
              <a:rPr lang="en-US" sz="2400" b="1">
                <a:latin typeface="Times New Roman"/>
                <a:ea typeface="Times New Roman"/>
                <a:cs typeface="Times New Roman"/>
                <a:sym typeface="Times New Roman"/>
              </a:rPr>
              <a:t>Creating Lag Features(shift()):- </a:t>
            </a:r>
            <a:r>
              <a:rPr lang="en-US" sz="2400">
                <a:latin typeface="Times New Roman"/>
                <a:ea typeface="Times New Roman"/>
                <a:cs typeface="Times New Roman"/>
                <a:sym typeface="Times New Roman"/>
              </a:rPr>
              <a:t>It is feature that is used to downshift a row for the predictor value of the time series data. It is used to find the temporal dependencies between data and it is crucial step in the models like SARIMA, ARIMA etc</a:t>
            </a:r>
            <a:endParaRPr sz="2400">
              <a:latin typeface="Times New Roman"/>
              <a:ea typeface="Times New Roman"/>
              <a:cs typeface="Times New Roman"/>
              <a:sym typeface="Times New Roman"/>
            </a:endParaRPr>
          </a:p>
          <a:p>
            <a:pPr marL="0" lvl="0" indent="0" algn="l" rtl="0">
              <a:lnSpc>
                <a:spcPct val="100000"/>
              </a:lnSpc>
              <a:spcBef>
                <a:spcPts val="1200"/>
              </a:spcBef>
              <a:spcAft>
                <a:spcPts val="0"/>
              </a:spcAft>
              <a:buSzPts val="3000"/>
              <a:buNone/>
            </a:pPr>
            <a:endParaRPr sz="2400">
              <a:latin typeface="Times New Roman"/>
              <a:ea typeface="Times New Roman"/>
              <a:cs typeface="Times New Roman"/>
              <a:sym typeface="Times New Roman"/>
            </a:endParaRPr>
          </a:p>
          <a:p>
            <a:pPr marL="0" lvl="0" indent="0" algn="l" rtl="0">
              <a:lnSpc>
                <a:spcPct val="100000"/>
              </a:lnSpc>
              <a:spcBef>
                <a:spcPts val="1200"/>
              </a:spcBef>
              <a:spcAft>
                <a:spcPts val="0"/>
              </a:spcAft>
              <a:buSzPts val="3000"/>
              <a:buNone/>
            </a:pPr>
            <a:endParaRPr sz="2400">
              <a:latin typeface="Times New Roman"/>
              <a:ea typeface="Times New Roman"/>
              <a:cs typeface="Times New Roman"/>
              <a:sym typeface="Times New Roman"/>
            </a:endParaRPr>
          </a:p>
          <a:p>
            <a:pPr marL="0" lvl="0" indent="0" algn="l" rtl="0">
              <a:lnSpc>
                <a:spcPct val="100000"/>
              </a:lnSpc>
              <a:spcBef>
                <a:spcPts val="1200"/>
              </a:spcBef>
              <a:spcAft>
                <a:spcPts val="0"/>
              </a:spcAft>
              <a:buSzPts val="3000"/>
              <a:buNone/>
            </a:pPr>
            <a:endParaRPr sz="2400">
              <a:latin typeface="Times New Roman"/>
              <a:ea typeface="Times New Roman"/>
              <a:cs typeface="Times New Roman"/>
              <a:sym typeface="Times New Roman"/>
            </a:endParaRPr>
          </a:p>
          <a:p>
            <a:pPr marL="0" lvl="0" indent="0" algn="l" rtl="0">
              <a:lnSpc>
                <a:spcPct val="100000"/>
              </a:lnSpc>
              <a:spcBef>
                <a:spcPts val="1200"/>
              </a:spcBef>
              <a:spcAft>
                <a:spcPts val="0"/>
              </a:spcAft>
              <a:buSzPts val="3000"/>
              <a:buNone/>
            </a:pPr>
            <a:endParaRPr sz="2400">
              <a:latin typeface="Times New Roman"/>
              <a:ea typeface="Times New Roman"/>
              <a:cs typeface="Times New Roman"/>
              <a:sym typeface="Times New Roman"/>
            </a:endParaRPr>
          </a:p>
          <a:p>
            <a:pPr marL="457200" lvl="0" indent="-381000" algn="l" rtl="0">
              <a:lnSpc>
                <a:spcPct val="100000"/>
              </a:lnSpc>
              <a:spcBef>
                <a:spcPts val="1200"/>
              </a:spcBef>
              <a:spcAft>
                <a:spcPts val="0"/>
              </a:spcAft>
              <a:buSzPts val="2400"/>
              <a:buFont typeface="Times New Roman"/>
              <a:buChar char="□"/>
            </a:pPr>
            <a:r>
              <a:rPr lang="en-US" sz="2400" b="1">
                <a:latin typeface="Times New Roman"/>
                <a:ea typeface="Times New Roman"/>
                <a:cs typeface="Times New Roman"/>
                <a:sym typeface="Times New Roman"/>
              </a:rPr>
              <a:t>Dropna:- </a:t>
            </a:r>
            <a:r>
              <a:rPr lang="en-US" sz="2400">
                <a:latin typeface="Times New Roman"/>
                <a:ea typeface="Times New Roman"/>
                <a:cs typeface="Times New Roman"/>
                <a:sym typeface="Times New Roman"/>
              </a:rPr>
              <a:t>Dropping tha nan values that are created by the lag features using the dropna method</a:t>
            </a:r>
            <a:endParaRPr sz="2400">
              <a:latin typeface="Times New Roman"/>
              <a:ea typeface="Times New Roman"/>
              <a:cs typeface="Times New Roman"/>
              <a:sym typeface="Times New Roman"/>
            </a:endParaRPr>
          </a:p>
        </p:txBody>
      </p:sp>
      <p:pic>
        <p:nvPicPr>
          <p:cNvPr id="263" name="Google Shape;263;p22"/>
          <p:cNvPicPr preferRelativeResize="0"/>
          <p:nvPr/>
        </p:nvPicPr>
        <p:blipFill rotWithShape="1">
          <a:blip r:embed="rId3">
            <a:alphaModFix/>
          </a:blip>
          <a:srcRect/>
          <a:stretch/>
        </p:blipFill>
        <p:spPr>
          <a:xfrm>
            <a:off x="2724150" y="3083725"/>
            <a:ext cx="6743700" cy="1905000"/>
          </a:xfrm>
          <a:prstGeom prst="rect">
            <a:avLst/>
          </a:prstGeom>
          <a:noFill/>
          <a:ln>
            <a:noFill/>
          </a:ln>
        </p:spPr>
      </p:pic>
      <p:sp>
        <p:nvSpPr>
          <p:cNvPr id="264" name="Google Shape;264;p22"/>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3800" b="1" i="0" u="none" strike="noStrike" cap="none">
                <a:solidFill>
                  <a:srgbClr val="FF0000"/>
                </a:solidFill>
                <a:latin typeface="Verdana"/>
                <a:ea typeface="Verdana"/>
                <a:cs typeface="Verdana"/>
                <a:sym typeface="Verdana"/>
              </a:rPr>
              <a:t>Feature Engineering</a:t>
            </a:r>
            <a:endParaRPr sz="38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400"/>
              <a:buFont typeface="Arial"/>
              <a:buNone/>
            </a:pPr>
            <a:r>
              <a:rPr lang="en-US" sz="3800" b="0" i="0" u="none" strike="noStrike" cap="none">
                <a:solidFill>
                  <a:schemeClr val="dk1"/>
                </a:solidFill>
                <a:latin typeface="Verdana"/>
                <a:ea typeface="Verdana"/>
                <a:cs typeface="Verdana"/>
                <a:sym typeface="Verdana"/>
              </a:rPr>
              <a:t> </a:t>
            </a:r>
            <a:endParaRPr sz="38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3800"/>
              <a:buFont typeface="Arial"/>
              <a:buNone/>
            </a:pPr>
            <a:endParaRPr sz="3800" b="1" i="0" u="none" strike="noStrike" cap="none">
              <a:solidFill>
                <a:srgbClr val="FF0000"/>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
        <p:nvSpPr>
          <p:cNvPr id="271" name="Google Shape;271;p23"/>
          <p:cNvSpPr txBox="1"/>
          <p:nvPr/>
        </p:nvSpPr>
        <p:spPr>
          <a:xfrm>
            <a:off x="872075" y="578400"/>
            <a:ext cx="5004000" cy="80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Verdana"/>
                <a:ea typeface="Verdana"/>
                <a:cs typeface="Verdana"/>
                <a:sym typeface="Verdana"/>
              </a:rPr>
              <a:t>Outputs</a:t>
            </a:r>
            <a:endParaRPr sz="3600" b="1" i="0" u="none" strike="noStrike" cap="none">
              <a:solidFill>
                <a:srgbClr val="FF0000"/>
              </a:solidFill>
              <a:latin typeface="Verdana"/>
              <a:ea typeface="Verdana"/>
              <a:cs typeface="Verdana"/>
              <a:sym typeface="Verdana"/>
            </a:endParaRPr>
          </a:p>
        </p:txBody>
      </p:sp>
      <p:pic>
        <p:nvPicPr>
          <p:cNvPr id="272" name="Google Shape;272;p23"/>
          <p:cNvPicPr preferRelativeResize="0"/>
          <p:nvPr/>
        </p:nvPicPr>
        <p:blipFill rotWithShape="1">
          <a:blip r:embed="rId3">
            <a:alphaModFix/>
          </a:blip>
          <a:srcRect/>
          <a:stretch/>
        </p:blipFill>
        <p:spPr>
          <a:xfrm>
            <a:off x="1232650" y="2469325"/>
            <a:ext cx="9233651" cy="260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Module 3: SARIMA Model Training</a:t>
            </a:r>
            <a:endParaRPr b="1">
              <a:solidFill>
                <a:srgbClr val="FF0000"/>
              </a:solidFill>
            </a:endParaRPr>
          </a:p>
          <a:p>
            <a:pPr marL="0" lvl="0" indent="0" algn="l" rtl="0">
              <a:lnSpc>
                <a:spcPct val="100000"/>
              </a:lnSpc>
              <a:spcBef>
                <a:spcPts val="0"/>
              </a:spcBef>
              <a:spcAft>
                <a:spcPts val="0"/>
              </a:spcAft>
              <a:buSzPts val="1400"/>
              <a:buNone/>
            </a:pPr>
            <a:r>
              <a:rPr lang="en-US"/>
              <a:t> </a:t>
            </a:r>
            <a:endParaRPr/>
          </a:p>
        </p:txBody>
      </p:sp>
      <p:sp>
        <p:nvSpPr>
          <p:cNvPr id="279" name="Google Shape;279;p24"/>
          <p:cNvSpPr txBox="1">
            <a:spLocks noGrp="1"/>
          </p:cNvSpPr>
          <p:nvPr>
            <p:ph type="body" idx="1"/>
          </p:nvPr>
        </p:nvSpPr>
        <p:spPr>
          <a:xfrm>
            <a:off x="755650" y="1590175"/>
            <a:ext cx="11251200" cy="39993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1200"/>
              </a:spcBef>
              <a:spcAft>
                <a:spcPts val="0"/>
              </a:spcAft>
              <a:buClr>
                <a:schemeClr val="dk1"/>
              </a:buClr>
              <a:buSzPts val="2200"/>
              <a:buFont typeface="Times New Roman"/>
              <a:buAutoNum type="arabicPeriod"/>
            </a:pPr>
            <a:r>
              <a:rPr lang="en-US" sz="2200" b="1">
                <a:latin typeface="Times New Roman"/>
                <a:ea typeface="Times New Roman"/>
                <a:cs typeface="Times New Roman"/>
                <a:sym typeface="Times New Roman"/>
              </a:rPr>
              <a:t>Differencing</a:t>
            </a:r>
            <a:r>
              <a:rPr lang="en-US" sz="2200">
                <a:latin typeface="Times New Roman"/>
                <a:ea typeface="Times New Roman"/>
                <a:cs typeface="Times New Roman"/>
                <a:sym typeface="Times New Roman"/>
              </a:rPr>
              <a:t>: Apply regular and seasonal differencing to make the time series stationary (remove trends and seasonality).</a:t>
            </a:r>
            <a:endParaRPr sz="2200">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AutoNum type="arabicPeriod"/>
            </a:pPr>
            <a:r>
              <a:rPr lang="en-US" sz="2200" b="1">
                <a:latin typeface="Times New Roman"/>
                <a:ea typeface="Times New Roman"/>
                <a:cs typeface="Times New Roman"/>
                <a:sym typeface="Times New Roman"/>
              </a:rPr>
              <a:t>Auto-Regressive (AR) Component</a:t>
            </a:r>
            <a:r>
              <a:rPr lang="en-US" sz="2200">
                <a:latin typeface="Times New Roman"/>
                <a:ea typeface="Times New Roman"/>
                <a:cs typeface="Times New Roman"/>
                <a:sym typeface="Times New Roman"/>
              </a:rPr>
              <a:t>: Use past observations (lags) to predict the current value based on the p and P parameters.</a:t>
            </a:r>
            <a:endParaRPr sz="2200">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AutoNum type="arabicPeriod"/>
            </a:pPr>
            <a:r>
              <a:rPr lang="en-US" sz="2200" b="1">
                <a:latin typeface="Times New Roman"/>
                <a:ea typeface="Times New Roman"/>
                <a:cs typeface="Times New Roman"/>
                <a:sym typeface="Times New Roman"/>
              </a:rPr>
              <a:t>Moving Average (MA) Component</a:t>
            </a:r>
            <a:r>
              <a:rPr lang="en-US" sz="2200">
                <a:latin typeface="Times New Roman"/>
                <a:ea typeface="Times New Roman"/>
                <a:cs typeface="Times New Roman"/>
                <a:sym typeface="Times New Roman"/>
              </a:rPr>
              <a:t>: Use past forecast errors to improve predictions, controlled by q and Q parameters.</a:t>
            </a:r>
            <a:endParaRPr sz="2200">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AutoNum type="arabicPeriod"/>
            </a:pPr>
            <a:r>
              <a:rPr lang="en-US" sz="2200" b="1">
                <a:latin typeface="Times New Roman"/>
                <a:ea typeface="Times New Roman"/>
                <a:cs typeface="Times New Roman"/>
                <a:sym typeface="Times New Roman"/>
              </a:rPr>
              <a:t>Seasonal Components</a:t>
            </a:r>
            <a:r>
              <a:rPr lang="en-US" sz="2200">
                <a:latin typeface="Times New Roman"/>
                <a:ea typeface="Times New Roman"/>
                <a:cs typeface="Times New Roman"/>
                <a:sym typeface="Times New Roman"/>
              </a:rPr>
              <a:t>: Incorporate seasonal AR and MA terms using the seasonal lag s to account for recurring patterns.</a:t>
            </a:r>
            <a:endParaRPr sz="2200">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AutoNum type="arabicPeriod"/>
            </a:pPr>
            <a:r>
              <a:rPr lang="en-US" sz="2200" b="1">
                <a:latin typeface="Times New Roman"/>
                <a:ea typeface="Times New Roman"/>
                <a:cs typeface="Times New Roman"/>
                <a:sym typeface="Times New Roman"/>
              </a:rPr>
              <a:t>Parameter Estimation</a:t>
            </a:r>
            <a:r>
              <a:rPr lang="en-US" sz="2200">
                <a:latin typeface="Times New Roman"/>
                <a:ea typeface="Times New Roman"/>
                <a:cs typeface="Times New Roman"/>
                <a:sym typeface="Times New Roman"/>
              </a:rPr>
              <a:t>: Estimate the AR, MA, SAR, and SMA parameters using Maximum Likelihood Estimation (MLE).</a:t>
            </a:r>
            <a:endParaRPr sz="2200">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AutoNum type="arabicPeriod"/>
            </a:pPr>
            <a:r>
              <a:rPr lang="en-US" sz="2200" b="1">
                <a:latin typeface="Times New Roman"/>
                <a:ea typeface="Times New Roman"/>
                <a:cs typeface="Times New Roman"/>
                <a:sym typeface="Times New Roman"/>
              </a:rPr>
              <a:t>Model Fitting and Prediction</a:t>
            </a:r>
            <a:r>
              <a:rPr lang="en-US" sz="2200">
                <a:latin typeface="Times New Roman"/>
                <a:ea typeface="Times New Roman"/>
                <a:cs typeface="Times New Roman"/>
                <a:sym typeface="Times New Roman"/>
              </a:rPr>
              <a:t>: Fit the model with the estimated parameters and use it to predict future values by summing AR, MA, SAR, and SMA terms.</a:t>
            </a:r>
            <a:endParaRPr sz="2200">
              <a:latin typeface="Times New Roman"/>
              <a:ea typeface="Times New Roman"/>
              <a:cs typeface="Times New Roman"/>
              <a:sym typeface="Times New Roman"/>
            </a:endParaRPr>
          </a:p>
          <a:p>
            <a:pPr marL="914400" lvl="0" indent="0" algn="l" rtl="0">
              <a:lnSpc>
                <a:spcPct val="100000"/>
              </a:lnSpc>
              <a:spcBef>
                <a:spcPts val="1200"/>
              </a:spcBef>
              <a:spcAft>
                <a:spcPts val="1200"/>
              </a:spcAft>
              <a:buSzPts val="1800"/>
              <a:buNone/>
            </a:pPr>
            <a:endParaRPr sz="2200" b="1">
              <a:latin typeface="Times New Roman"/>
              <a:ea typeface="Times New Roman"/>
              <a:cs typeface="Times New Roman"/>
              <a:sym typeface="Times New Roman"/>
            </a:endParaRPr>
          </a:p>
        </p:txBody>
      </p:sp>
      <p:sp>
        <p:nvSpPr>
          <p:cNvPr id="280" name="Google Shape;280;p2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762008" y="311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Data Flow Diagram</a:t>
            </a:r>
            <a:endParaRPr b="1">
              <a:solidFill>
                <a:srgbClr val="FF0000"/>
              </a:solidFill>
            </a:endParaRPr>
          </a:p>
        </p:txBody>
      </p:sp>
      <p:sp>
        <p:nvSpPr>
          <p:cNvPr id="287" name="Google Shape;287;p2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pic>
        <p:nvPicPr>
          <p:cNvPr id="288" name="Google Shape;288;p25"/>
          <p:cNvPicPr preferRelativeResize="0"/>
          <p:nvPr/>
        </p:nvPicPr>
        <p:blipFill rotWithShape="1">
          <a:blip r:embed="rId3">
            <a:alphaModFix/>
          </a:blip>
          <a:srcRect l="22072" t="25557" r="4596" b="14963"/>
          <a:stretch/>
        </p:blipFill>
        <p:spPr>
          <a:xfrm>
            <a:off x="979774" y="2008225"/>
            <a:ext cx="9888451" cy="3755949"/>
          </a:xfrm>
          <a:prstGeom prst="rect">
            <a:avLst/>
          </a:prstGeom>
          <a:noFill/>
          <a:ln>
            <a:noFill/>
          </a:ln>
        </p:spPr>
      </p:pic>
      <p:pic>
        <p:nvPicPr>
          <p:cNvPr id="289" name="Google Shape;289;p25"/>
          <p:cNvPicPr preferRelativeResize="0"/>
          <p:nvPr/>
        </p:nvPicPr>
        <p:blipFill rotWithShape="1">
          <a:blip r:embed="rId4">
            <a:alphaModFix/>
          </a:blip>
          <a:srcRect t="3356" b="4178"/>
          <a:stretch/>
        </p:blipFill>
        <p:spPr>
          <a:xfrm>
            <a:off x="291350" y="1715325"/>
            <a:ext cx="11631698" cy="42893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
        <p:nvSpPr>
          <p:cNvPr id="296" name="Google Shape;296;p26"/>
          <p:cNvSpPr txBox="1"/>
          <p:nvPr/>
        </p:nvSpPr>
        <p:spPr>
          <a:xfrm>
            <a:off x="966000" y="699125"/>
            <a:ext cx="87213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Calculation using Excel</a:t>
            </a:r>
            <a:endParaRPr sz="3800" b="1" i="0" u="none" strike="noStrike" cap="none">
              <a:solidFill>
                <a:srgbClr val="FF0000"/>
              </a:solidFill>
              <a:latin typeface="Verdana"/>
              <a:ea typeface="Verdana"/>
              <a:cs typeface="Verdana"/>
              <a:sym typeface="Verdana"/>
            </a:endParaRPr>
          </a:p>
        </p:txBody>
      </p:sp>
      <p:pic>
        <p:nvPicPr>
          <p:cNvPr id="297" name="Google Shape;297;p26"/>
          <p:cNvPicPr preferRelativeResize="0"/>
          <p:nvPr/>
        </p:nvPicPr>
        <p:blipFill rotWithShape="1">
          <a:blip r:embed="rId3">
            <a:alphaModFix/>
          </a:blip>
          <a:srcRect/>
          <a:stretch/>
        </p:blipFill>
        <p:spPr>
          <a:xfrm>
            <a:off x="152400" y="1706825"/>
            <a:ext cx="11887201" cy="43764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
        <p:nvSpPr>
          <p:cNvPr id="304" name="Google Shape;304;p27"/>
          <p:cNvSpPr txBox="1"/>
          <p:nvPr/>
        </p:nvSpPr>
        <p:spPr>
          <a:xfrm>
            <a:off x="966000" y="699125"/>
            <a:ext cx="76449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Calculation by the model</a:t>
            </a:r>
            <a:endParaRPr sz="3800" b="1" i="0" u="none" strike="noStrike" cap="none">
              <a:solidFill>
                <a:srgbClr val="FF0000"/>
              </a:solidFill>
              <a:latin typeface="Verdana"/>
              <a:ea typeface="Verdana"/>
              <a:cs typeface="Verdana"/>
              <a:sym typeface="Verdana"/>
            </a:endParaRPr>
          </a:p>
        </p:txBody>
      </p:sp>
      <p:pic>
        <p:nvPicPr>
          <p:cNvPr id="305" name="Google Shape;305;p27"/>
          <p:cNvPicPr preferRelativeResize="0"/>
          <p:nvPr/>
        </p:nvPicPr>
        <p:blipFill rotWithShape="1">
          <a:blip r:embed="rId3">
            <a:alphaModFix/>
          </a:blip>
          <a:srcRect/>
          <a:stretch/>
        </p:blipFill>
        <p:spPr>
          <a:xfrm>
            <a:off x="1568425" y="1794100"/>
            <a:ext cx="7273174" cy="41932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
        <p:nvSpPr>
          <p:cNvPr id="312" name="Google Shape;312;p28"/>
          <p:cNvSpPr txBox="1"/>
          <p:nvPr/>
        </p:nvSpPr>
        <p:spPr>
          <a:xfrm>
            <a:off x="966000" y="699125"/>
            <a:ext cx="76449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dirty="0">
                <a:solidFill>
                  <a:srgbClr val="FF0000"/>
                </a:solidFill>
                <a:latin typeface="Verdana"/>
                <a:ea typeface="Verdana"/>
                <a:cs typeface="Verdana"/>
                <a:sym typeface="Verdana"/>
              </a:rPr>
              <a:t>Actual VS Excel VS Model</a:t>
            </a:r>
            <a:endParaRPr sz="3800" b="1" i="0" u="none" strike="noStrike" cap="none" dirty="0">
              <a:solidFill>
                <a:srgbClr val="FF0000"/>
              </a:solidFill>
              <a:latin typeface="Verdana"/>
              <a:ea typeface="Verdana"/>
              <a:cs typeface="Verdana"/>
              <a:sym typeface="Verdana"/>
            </a:endParaRPr>
          </a:p>
        </p:txBody>
      </p:sp>
      <p:pic>
        <p:nvPicPr>
          <p:cNvPr id="313" name="Google Shape;313;p28"/>
          <p:cNvPicPr preferRelativeResize="0"/>
          <p:nvPr/>
        </p:nvPicPr>
        <p:blipFill rotWithShape="1">
          <a:blip r:embed="rId3">
            <a:alphaModFix/>
          </a:blip>
          <a:srcRect/>
          <a:stretch/>
        </p:blipFill>
        <p:spPr>
          <a:xfrm>
            <a:off x="152401" y="1870027"/>
            <a:ext cx="11887198" cy="2177438"/>
          </a:xfrm>
          <a:prstGeom prst="rect">
            <a:avLst/>
          </a:prstGeom>
          <a:noFill/>
          <a:ln>
            <a:noFill/>
          </a:ln>
        </p:spPr>
      </p:pic>
      <p:sp>
        <p:nvSpPr>
          <p:cNvPr id="3" name="TextBox 2">
            <a:extLst>
              <a:ext uri="{FF2B5EF4-FFF2-40B4-BE49-F238E27FC236}">
                <a16:creationId xmlns:a16="http://schemas.microsoft.com/office/drawing/2014/main" id="{D8567DCD-E96C-E4BC-B49B-7D6C351811C2}"/>
              </a:ext>
            </a:extLst>
          </p:cNvPr>
          <p:cNvSpPr txBox="1"/>
          <p:nvPr/>
        </p:nvSpPr>
        <p:spPr>
          <a:xfrm>
            <a:off x="966000" y="4239790"/>
            <a:ext cx="6100174"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3800"/>
              <a:buFont typeface="Arial"/>
              <a:buNone/>
            </a:pPr>
            <a:r>
              <a:rPr lang="en-US" sz="1400" b="1" i="0" u="none" strike="noStrike" cap="none" dirty="0">
                <a:solidFill>
                  <a:srgbClr val="FF0000"/>
                </a:solidFill>
                <a:latin typeface="Verdana"/>
                <a:ea typeface="Verdana"/>
                <a:cs typeface="Verdana"/>
                <a:sym typeface="Verdana"/>
              </a:rPr>
              <a:t>Formula</a:t>
            </a:r>
          </a:p>
        </p:txBody>
      </p:sp>
      <p:pic>
        <p:nvPicPr>
          <p:cNvPr id="4" name="Picture 3">
            <a:extLst>
              <a:ext uri="{FF2B5EF4-FFF2-40B4-BE49-F238E27FC236}">
                <a16:creationId xmlns:a16="http://schemas.microsoft.com/office/drawing/2014/main" id="{56FAC5E8-5B91-E89D-0743-6BE7696C3F51}"/>
              </a:ext>
            </a:extLst>
          </p:cNvPr>
          <p:cNvPicPr>
            <a:picLocks noChangeAspect="1"/>
          </p:cNvPicPr>
          <p:nvPr/>
        </p:nvPicPr>
        <p:blipFill>
          <a:blip r:embed="rId4"/>
          <a:stretch>
            <a:fillRect/>
          </a:stretch>
        </p:blipFill>
        <p:spPr>
          <a:xfrm>
            <a:off x="2170898" y="4911264"/>
            <a:ext cx="7098641" cy="6680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
        <p:nvSpPr>
          <p:cNvPr id="320" name="Google Shape;320;p29"/>
          <p:cNvSpPr txBox="1"/>
          <p:nvPr/>
        </p:nvSpPr>
        <p:spPr>
          <a:xfrm>
            <a:off x="966000" y="699125"/>
            <a:ext cx="53124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pic>
        <p:nvPicPr>
          <p:cNvPr id="321" name="Google Shape;321;p29"/>
          <p:cNvPicPr preferRelativeResize="0"/>
          <p:nvPr/>
        </p:nvPicPr>
        <p:blipFill rotWithShape="1">
          <a:blip r:embed="rId3">
            <a:alphaModFix/>
          </a:blip>
          <a:srcRect/>
          <a:stretch/>
        </p:blipFill>
        <p:spPr>
          <a:xfrm>
            <a:off x="1327350" y="1772975"/>
            <a:ext cx="9133475" cy="4243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
        <p:nvSpPr>
          <p:cNvPr id="328" name="Google Shape;328;p30"/>
          <p:cNvSpPr txBox="1"/>
          <p:nvPr/>
        </p:nvSpPr>
        <p:spPr>
          <a:xfrm>
            <a:off x="966000" y="699125"/>
            <a:ext cx="53124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pic>
        <p:nvPicPr>
          <p:cNvPr id="329" name="Google Shape;329;p30"/>
          <p:cNvPicPr preferRelativeResize="0"/>
          <p:nvPr/>
        </p:nvPicPr>
        <p:blipFill rotWithShape="1">
          <a:blip r:embed="rId3">
            <a:alphaModFix/>
          </a:blip>
          <a:srcRect/>
          <a:stretch/>
        </p:blipFill>
        <p:spPr>
          <a:xfrm>
            <a:off x="1833025" y="2037762"/>
            <a:ext cx="8374975" cy="35982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Abstract</a:t>
            </a:r>
            <a:endParaRPr sz="2800"/>
          </a:p>
        </p:txBody>
      </p:sp>
      <p:sp>
        <p:nvSpPr>
          <p:cNvPr id="111" name="Google Shape;11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There has been a significant shift towards using renewable energy these days . To facilitate a complete transition to renewable energy, accurate forecasting of renewable energy generation  is essential. This development involves creating a predictive model to estimate the generation of wind and solar power using historical data, weather forecasts and environmental conditions that includes  parameters such as  temperature, humidity, wind speed, and solar irradiance. Seasonal Autoregressive Integrated Moving Average (SARIMA) algorithm is employed in the model. SARIMA algorithm  is selected for its efficient handling of  time series data, high accuracy  and  reduced  overfitting  risks , that enhances the prediction of  renewable energy generation.</a:t>
            </a:r>
            <a:endParaRPr sz="2400">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1100"/>
              <a:buFont typeface="Arial"/>
              <a:buNone/>
            </a:pPr>
            <a:endParaRPr sz="3200">
              <a:latin typeface="Times New Roman"/>
              <a:ea typeface="Times New Roman"/>
              <a:cs typeface="Times New Roman"/>
              <a:sym typeface="Times New Roman"/>
            </a:endParaRPr>
          </a:p>
          <a:p>
            <a:pPr marL="0" lvl="0" indent="0" algn="l" rtl="0">
              <a:lnSpc>
                <a:spcPct val="100000"/>
              </a:lnSpc>
              <a:spcBef>
                <a:spcPts val="600"/>
              </a:spcBef>
              <a:spcAft>
                <a:spcPts val="0"/>
              </a:spcAft>
              <a:buSzPts val="3000"/>
              <a:buNone/>
            </a:pPr>
            <a:endParaRPr sz="2400">
              <a:latin typeface="Times New Roman"/>
              <a:ea typeface="Times New Roman"/>
              <a:cs typeface="Times New Roman"/>
              <a:sym typeface="Times New Roman"/>
            </a:endParaRPr>
          </a:p>
        </p:txBody>
      </p:sp>
      <p:sp>
        <p:nvSpPr>
          <p:cNvPr id="112" name="Google Shape;112;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13" name="Google Shape;113;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Module 4 :Evaluation and forecasting </a:t>
            </a:r>
            <a:endParaRPr b="1">
              <a:solidFill>
                <a:srgbClr val="FF0000"/>
              </a:solidFill>
            </a:endParaRPr>
          </a:p>
          <a:p>
            <a:pPr marL="0" lvl="0" indent="0" algn="l" rtl="0">
              <a:lnSpc>
                <a:spcPct val="100000"/>
              </a:lnSpc>
              <a:spcBef>
                <a:spcPts val="0"/>
              </a:spcBef>
              <a:spcAft>
                <a:spcPts val="0"/>
              </a:spcAft>
              <a:buSzPts val="1400"/>
              <a:buNone/>
            </a:pPr>
            <a:r>
              <a:rPr lang="en-US"/>
              <a:t> </a:t>
            </a:r>
            <a:endParaRPr/>
          </a:p>
        </p:txBody>
      </p:sp>
      <p:sp>
        <p:nvSpPr>
          <p:cNvPr id="336" name="Google Shape;336;p31"/>
          <p:cNvSpPr txBox="1">
            <a:spLocks noGrp="1"/>
          </p:cNvSpPr>
          <p:nvPr>
            <p:ph type="body" idx="1"/>
          </p:nvPr>
        </p:nvSpPr>
        <p:spPr>
          <a:xfrm>
            <a:off x="755650" y="1752600"/>
            <a:ext cx="11251200" cy="39993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200"/>
              </a:spcBef>
              <a:spcAft>
                <a:spcPts val="0"/>
              </a:spcAft>
              <a:buSzPts val="1800"/>
              <a:buNone/>
            </a:pPr>
            <a:r>
              <a:rPr lang="en-US" sz="2300" b="1">
                <a:solidFill>
                  <a:srgbClr val="000000"/>
                </a:solidFill>
                <a:latin typeface="Times New Roman"/>
                <a:ea typeface="Times New Roman"/>
                <a:cs typeface="Times New Roman"/>
                <a:sym typeface="Times New Roman"/>
              </a:rPr>
              <a:t>Step 1</a:t>
            </a:r>
            <a:r>
              <a:rPr lang="en-US" sz="2300">
                <a:solidFill>
                  <a:srgbClr val="000000"/>
                </a:solidFill>
                <a:latin typeface="Times New Roman"/>
                <a:ea typeface="Times New Roman"/>
                <a:cs typeface="Times New Roman"/>
                <a:sym typeface="Times New Roman"/>
              </a:rPr>
              <a:t>: Forecast power generation (Power (MW)) for both solar and wind power using the SARIMA model on the test set.</a:t>
            </a:r>
            <a:endParaRPr sz="2300">
              <a:solidFill>
                <a:srgbClr val="000000"/>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SzPts val="1800"/>
              <a:buNone/>
            </a:pPr>
            <a:r>
              <a:rPr lang="en-US" sz="2300" b="1">
                <a:solidFill>
                  <a:srgbClr val="000000"/>
                </a:solidFill>
                <a:latin typeface="Times New Roman"/>
                <a:ea typeface="Times New Roman"/>
                <a:cs typeface="Times New Roman"/>
                <a:sym typeface="Times New Roman"/>
              </a:rPr>
              <a:t>Step 2</a:t>
            </a:r>
            <a:r>
              <a:rPr lang="en-US" sz="2300">
                <a:solidFill>
                  <a:srgbClr val="000000"/>
                </a:solidFill>
                <a:latin typeface="Times New Roman"/>
                <a:ea typeface="Times New Roman"/>
                <a:cs typeface="Times New Roman"/>
                <a:sym typeface="Times New Roman"/>
              </a:rPr>
              <a:t>: Evaluate model performance using MAE and RMSE to quantify prediction accuracy.</a:t>
            </a:r>
            <a:endParaRPr sz="2300">
              <a:solidFill>
                <a:srgbClr val="000000"/>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SzPts val="1800"/>
              <a:buNone/>
            </a:pPr>
            <a:r>
              <a:rPr lang="en-US" sz="2300" b="1">
                <a:solidFill>
                  <a:srgbClr val="000000"/>
                </a:solidFill>
                <a:latin typeface="Times New Roman"/>
                <a:ea typeface="Times New Roman"/>
                <a:cs typeface="Times New Roman"/>
                <a:sym typeface="Times New Roman"/>
              </a:rPr>
              <a:t>Step 3</a:t>
            </a:r>
            <a:r>
              <a:rPr lang="en-US" sz="2300">
                <a:solidFill>
                  <a:srgbClr val="000000"/>
                </a:solidFill>
                <a:latin typeface="Times New Roman"/>
                <a:ea typeface="Times New Roman"/>
                <a:cs typeface="Times New Roman"/>
                <a:sym typeface="Times New Roman"/>
              </a:rPr>
              <a:t>: Plot actual vs predicted power generation values for both wind and solar power.</a:t>
            </a:r>
            <a:endParaRPr sz="2300">
              <a:solidFill>
                <a:srgbClr val="000000"/>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SzPts val="1800"/>
              <a:buNone/>
            </a:pPr>
            <a:r>
              <a:rPr lang="en-US" sz="2300" b="1">
                <a:solidFill>
                  <a:srgbClr val="000000"/>
                </a:solidFill>
                <a:latin typeface="Times New Roman"/>
                <a:ea typeface="Times New Roman"/>
                <a:cs typeface="Times New Roman"/>
                <a:sym typeface="Times New Roman"/>
              </a:rPr>
              <a:t>Step 4</a:t>
            </a:r>
            <a:r>
              <a:rPr lang="en-US" sz="2300">
                <a:solidFill>
                  <a:srgbClr val="000000"/>
                </a:solidFill>
                <a:latin typeface="Times New Roman"/>
                <a:ea typeface="Times New Roman"/>
                <a:cs typeface="Times New Roman"/>
                <a:sym typeface="Times New Roman"/>
              </a:rPr>
              <a:t>: Ensure residuals from the model are random and normally distributed.</a:t>
            </a:r>
            <a:endParaRPr sz="2300">
              <a:solidFill>
                <a:srgbClr val="000000"/>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SzPts val="1800"/>
              <a:buNone/>
            </a:pPr>
            <a:r>
              <a:rPr lang="en-US" sz="2300" b="1">
                <a:solidFill>
                  <a:srgbClr val="000000"/>
                </a:solidFill>
                <a:latin typeface="Times New Roman"/>
                <a:ea typeface="Times New Roman"/>
                <a:cs typeface="Times New Roman"/>
                <a:sym typeface="Times New Roman"/>
              </a:rPr>
              <a:t>Step 5</a:t>
            </a:r>
            <a:r>
              <a:rPr lang="en-US" sz="2300">
                <a:solidFill>
                  <a:srgbClr val="000000"/>
                </a:solidFill>
                <a:latin typeface="Times New Roman"/>
                <a:ea typeface="Times New Roman"/>
                <a:cs typeface="Times New Roman"/>
                <a:sym typeface="Times New Roman"/>
              </a:rPr>
              <a:t>: Retrain SARIMA on the full dataset to improve accuracy for future forecasting.</a:t>
            </a:r>
            <a:endParaRPr sz="2300">
              <a:solidFill>
                <a:srgbClr val="000000"/>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SzPts val="1800"/>
              <a:buNone/>
            </a:pPr>
            <a:r>
              <a:rPr lang="en-US" sz="2300" b="1">
                <a:solidFill>
                  <a:srgbClr val="000000"/>
                </a:solidFill>
                <a:latin typeface="Times New Roman"/>
                <a:ea typeface="Times New Roman"/>
                <a:cs typeface="Times New Roman"/>
                <a:sym typeface="Times New Roman"/>
              </a:rPr>
              <a:t>Step 6</a:t>
            </a:r>
            <a:r>
              <a:rPr lang="en-US" sz="2300">
                <a:solidFill>
                  <a:srgbClr val="000000"/>
                </a:solidFill>
                <a:latin typeface="Times New Roman"/>
                <a:ea typeface="Times New Roman"/>
                <a:cs typeface="Times New Roman"/>
                <a:sym typeface="Times New Roman"/>
              </a:rPr>
              <a:t>: Forecast future combined power generation from solar and wind using the trained SARIMA model, and plot these forecasted values along with confidence intervals to identify trends and uncertainties.</a:t>
            </a:r>
            <a:endParaRPr sz="2300">
              <a:solidFill>
                <a:srgbClr val="000000"/>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SzPts val="1800"/>
              <a:buNone/>
            </a:pPr>
            <a:endParaRPr sz="2300" b="1">
              <a:solidFill>
                <a:srgbClr val="000000"/>
              </a:solidFill>
              <a:latin typeface="Times New Roman"/>
              <a:ea typeface="Times New Roman"/>
              <a:cs typeface="Times New Roman"/>
              <a:sym typeface="Times New Roman"/>
            </a:endParaRPr>
          </a:p>
        </p:txBody>
      </p:sp>
      <p:sp>
        <p:nvSpPr>
          <p:cNvPr id="337" name="Google Shape;337;p3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txBox="1">
            <a:spLocks noGrp="1"/>
          </p:cNvSpPr>
          <p:nvPr>
            <p:ph type="title"/>
          </p:nvPr>
        </p:nvSpPr>
        <p:spPr>
          <a:xfrm>
            <a:off x="762008" y="311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Data Flow Diagram</a:t>
            </a:r>
            <a:endParaRPr b="1">
              <a:solidFill>
                <a:srgbClr val="FF0000"/>
              </a:solidFill>
            </a:endParaRPr>
          </a:p>
        </p:txBody>
      </p:sp>
      <p:sp>
        <p:nvSpPr>
          <p:cNvPr id="344" name="Google Shape;344;p3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
        <p:nvSpPr>
          <p:cNvPr id="345" name="Google Shape;345;p3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pic>
        <p:nvPicPr>
          <p:cNvPr id="346" name="Google Shape;346;p32"/>
          <p:cNvPicPr preferRelativeResize="0"/>
          <p:nvPr/>
        </p:nvPicPr>
        <p:blipFill rotWithShape="1">
          <a:blip r:embed="rId3">
            <a:alphaModFix/>
          </a:blip>
          <a:srcRect t="4093" b="4522"/>
          <a:stretch/>
        </p:blipFill>
        <p:spPr>
          <a:xfrm>
            <a:off x="-6350" y="1705225"/>
            <a:ext cx="12192000" cy="43619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txBox="1">
            <a:spLocks noGrp="1"/>
          </p:cNvSpPr>
          <p:nvPr>
            <p:ph type="title"/>
          </p:nvPr>
        </p:nvSpPr>
        <p:spPr>
          <a:xfrm>
            <a:off x="855533" y="220589"/>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a:solidFill>
                  <a:srgbClr val="FF0000"/>
                </a:solidFill>
              </a:rPr>
              <a:t>Evaluation</a:t>
            </a:r>
            <a:endParaRPr/>
          </a:p>
        </p:txBody>
      </p:sp>
      <p:sp>
        <p:nvSpPr>
          <p:cNvPr id="353" name="Google Shape;353;p33"/>
          <p:cNvSpPr txBox="1">
            <a:spLocks noGrp="1"/>
          </p:cNvSpPr>
          <p:nvPr>
            <p:ph type="body" idx="1"/>
          </p:nvPr>
        </p:nvSpPr>
        <p:spPr>
          <a:xfrm>
            <a:off x="844951" y="1668388"/>
            <a:ext cx="10668000" cy="4267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360"/>
              </a:spcBef>
              <a:spcAft>
                <a:spcPts val="0"/>
              </a:spcAft>
              <a:buSzPts val="2400"/>
              <a:buFont typeface="Times New Roman"/>
              <a:buChar char="□"/>
            </a:pPr>
            <a:r>
              <a:rPr lang="en-US" sz="2400" b="1">
                <a:latin typeface="Times New Roman"/>
                <a:ea typeface="Times New Roman"/>
                <a:cs typeface="Times New Roman"/>
                <a:sym typeface="Times New Roman"/>
              </a:rPr>
              <a:t>MAE(Mean Absolute Error):- </a:t>
            </a:r>
            <a:r>
              <a:rPr lang="en-US" sz="2400">
                <a:latin typeface="Times New Roman"/>
                <a:ea typeface="Times New Roman"/>
                <a:cs typeface="Times New Roman"/>
                <a:sym typeface="Times New Roman"/>
              </a:rPr>
              <a:t>It is a absolute difference between the predicted and actual values. If mae is 100 then the model deviate by 100 units from the actual value</a:t>
            </a:r>
            <a:endParaRPr sz="24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a:p>
            <a:pPr marL="457200" lvl="0" indent="-381000" algn="l" rtl="0">
              <a:lnSpc>
                <a:spcPct val="100000"/>
              </a:lnSpc>
              <a:spcBef>
                <a:spcPts val="360"/>
              </a:spcBef>
              <a:spcAft>
                <a:spcPts val="0"/>
              </a:spcAft>
              <a:buSzPts val="2400"/>
              <a:buFont typeface="Times New Roman"/>
              <a:buChar char="□"/>
            </a:pPr>
            <a:r>
              <a:rPr lang="en-US" sz="2400" b="1">
                <a:latin typeface="Times New Roman"/>
                <a:ea typeface="Times New Roman"/>
                <a:cs typeface="Times New Roman"/>
                <a:sym typeface="Times New Roman"/>
              </a:rPr>
              <a:t>MSE(Mean Squared Error):- </a:t>
            </a:r>
            <a:r>
              <a:rPr lang="en-US" sz="2400">
                <a:latin typeface="Times New Roman"/>
                <a:ea typeface="Times New Roman"/>
                <a:cs typeface="Times New Roman"/>
                <a:sym typeface="Times New Roman"/>
              </a:rPr>
              <a:t> It is the average of the squared error between the predicted and actual values. It gives more weight to large errors. If the mse is 100 the deviate by 10 units from the actual value.</a:t>
            </a:r>
            <a:endParaRPr sz="24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p:txBody>
      </p:sp>
      <p:sp>
        <p:nvSpPr>
          <p:cNvPr id="354" name="Google Shape;354;p33"/>
          <p:cNvSpPr txBox="1">
            <a:spLocks noGrp="1"/>
          </p:cNvSpPr>
          <p:nvPr>
            <p:ph type="sldNum" idx="12"/>
          </p:nvPr>
        </p:nvSpPr>
        <p:spPr>
          <a:xfrm>
            <a:off x="8826900" y="6161013"/>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pic>
        <p:nvPicPr>
          <p:cNvPr id="355" name="Google Shape;355;p33"/>
          <p:cNvPicPr preferRelativeResize="0"/>
          <p:nvPr/>
        </p:nvPicPr>
        <p:blipFill rotWithShape="1">
          <a:blip r:embed="rId3">
            <a:alphaModFix/>
          </a:blip>
          <a:srcRect/>
          <a:stretch/>
        </p:blipFill>
        <p:spPr>
          <a:xfrm>
            <a:off x="3807300" y="2489925"/>
            <a:ext cx="2535625" cy="866850"/>
          </a:xfrm>
          <a:prstGeom prst="rect">
            <a:avLst/>
          </a:prstGeom>
          <a:noFill/>
          <a:ln>
            <a:noFill/>
          </a:ln>
        </p:spPr>
      </p:pic>
      <p:pic>
        <p:nvPicPr>
          <p:cNvPr id="356" name="Google Shape;356;p33"/>
          <p:cNvPicPr preferRelativeResize="0"/>
          <p:nvPr/>
        </p:nvPicPr>
        <p:blipFill rotWithShape="1">
          <a:blip r:embed="rId4">
            <a:alphaModFix/>
          </a:blip>
          <a:srcRect/>
          <a:stretch/>
        </p:blipFill>
        <p:spPr>
          <a:xfrm>
            <a:off x="4176524" y="4928600"/>
            <a:ext cx="3064125" cy="1007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33</a:t>
            </a:fld>
            <a:endParaRPr/>
          </a:p>
        </p:txBody>
      </p:sp>
      <p:sp>
        <p:nvSpPr>
          <p:cNvPr id="363" name="Google Shape;363;p34"/>
          <p:cNvSpPr txBox="1"/>
          <p:nvPr/>
        </p:nvSpPr>
        <p:spPr>
          <a:xfrm>
            <a:off x="966000" y="699125"/>
            <a:ext cx="53124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pic>
        <p:nvPicPr>
          <p:cNvPr id="364" name="Google Shape;364;p34"/>
          <p:cNvPicPr preferRelativeResize="0"/>
          <p:nvPr/>
        </p:nvPicPr>
        <p:blipFill rotWithShape="1">
          <a:blip r:embed="rId3">
            <a:alphaModFix/>
          </a:blip>
          <a:srcRect/>
          <a:stretch/>
        </p:blipFill>
        <p:spPr>
          <a:xfrm>
            <a:off x="2873800" y="1788750"/>
            <a:ext cx="6677025" cy="435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5"/>
          <p:cNvSpPr txBox="1">
            <a:spLocks noGrp="1"/>
          </p:cNvSpPr>
          <p:nvPr>
            <p:ph type="title"/>
          </p:nvPr>
        </p:nvSpPr>
        <p:spPr>
          <a:xfrm>
            <a:off x="762008" y="5367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dirty="0">
                <a:solidFill>
                  <a:srgbClr val="FF0000"/>
                </a:solidFill>
              </a:rPr>
              <a:t>Results </a:t>
            </a:r>
            <a:endParaRPr b="1" dirty="0">
              <a:solidFill>
                <a:srgbClr val="FF0000"/>
              </a:solidFill>
            </a:endParaRPr>
          </a:p>
          <a:p>
            <a:pPr marL="0" lvl="0" indent="0" algn="l" rtl="0">
              <a:lnSpc>
                <a:spcPct val="100000"/>
              </a:lnSpc>
              <a:spcBef>
                <a:spcPts val="0"/>
              </a:spcBef>
              <a:spcAft>
                <a:spcPts val="0"/>
              </a:spcAft>
              <a:buSzPts val="1400"/>
              <a:buNone/>
            </a:pPr>
            <a:endParaRPr dirty="0"/>
          </a:p>
        </p:txBody>
      </p:sp>
      <p:sp>
        <p:nvSpPr>
          <p:cNvPr id="371" name="Google Shape;371;p3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800"/>
              <a:buNone/>
            </a:pPr>
            <a:endParaRPr sz="2100">
              <a:latin typeface="Arial"/>
              <a:ea typeface="Arial"/>
              <a:cs typeface="Arial"/>
              <a:sym typeface="Arial"/>
            </a:endParaRPr>
          </a:p>
          <a:p>
            <a:pPr marL="457200" lvl="0" indent="-361950" algn="l" rtl="0">
              <a:lnSpc>
                <a:spcPct val="115000"/>
              </a:lnSpc>
              <a:spcBef>
                <a:spcPts val="1200"/>
              </a:spcBef>
              <a:spcAft>
                <a:spcPts val="0"/>
              </a:spcAft>
              <a:buClr>
                <a:schemeClr val="dk1"/>
              </a:buClr>
              <a:buSzPts val="2100"/>
              <a:buFont typeface="Arial"/>
              <a:buAutoNum type="arabicPeriod"/>
            </a:pPr>
            <a:r>
              <a:rPr lang="en-US" sz="2100" b="1">
                <a:latin typeface="Arial"/>
                <a:ea typeface="Arial"/>
                <a:cs typeface="Arial"/>
                <a:sym typeface="Arial"/>
              </a:rPr>
              <a:t>MAE and RMSE</a:t>
            </a:r>
            <a:r>
              <a:rPr lang="en-US" sz="2100">
                <a:latin typeface="Arial"/>
                <a:ea typeface="Arial"/>
                <a:cs typeface="Arial"/>
                <a:sym typeface="Arial"/>
              </a:rPr>
              <a:t>: Mean Absolute Error (MAE) was </a:t>
            </a:r>
            <a:r>
              <a:rPr lang="en-US" sz="2100" b="1">
                <a:latin typeface="Arial"/>
                <a:ea typeface="Arial"/>
                <a:cs typeface="Arial"/>
                <a:sym typeface="Arial"/>
              </a:rPr>
              <a:t>0.1211</a:t>
            </a:r>
            <a:r>
              <a:rPr lang="en-US" sz="2100">
                <a:latin typeface="Arial"/>
                <a:ea typeface="Arial"/>
                <a:cs typeface="Arial"/>
                <a:sym typeface="Arial"/>
              </a:rPr>
              <a:t>, and Root Mean Squared Error (RMSE) was </a:t>
            </a:r>
            <a:r>
              <a:rPr lang="en-US" sz="2100" b="1">
                <a:latin typeface="Arial"/>
                <a:ea typeface="Arial"/>
                <a:cs typeface="Arial"/>
                <a:sym typeface="Arial"/>
              </a:rPr>
              <a:t>0.1531</a:t>
            </a:r>
            <a:r>
              <a:rPr lang="en-US" sz="2100">
                <a:latin typeface="Arial"/>
                <a:ea typeface="Arial"/>
                <a:cs typeface="Arial"/>
                <a:sym typeface="Arial"/>
              </a:rPr>
              <a:t>, showing good model performance and high accuracy.</a:t>
            </a:r>
            <a:endParaRPr sz="2100">
              <a:latin typeface="Arial"/>
              <a:ea typeface="Arial"/>
              <a:cs typeface="Arial"/>
              <a:sym typeface="Arial"/>
            </a:endParaRPr>
          </a:p>
          <a:p>
            <a:pPr marL="457200" lvl="0" indent="-361950" algn="l" rtl="0">
              <a:lnSpc>
                <a:spcPct val="115000"/>
              </a:lnSpc>
              <a:spcBef>
                <a:spcPts val="0"/>
              </a:spcBef>
              <a:spcAft>
                <a:spcPts val="0"/>
              </a:spcAft>
              <a:buClr>
                <a:schemeClr val="dk1"/>
              </a:buClr>
              <a:buSzPts val="2100"/>
              <a:buFont typeface="Arial"/>
              <a:buAutoNum type="arabicPeriod"/>
            </a:pPr>
            <a:r>
              <a:rPr lang="en-US" sz="2100" b="1">
                <a:latin typeface="Arial"/>
                <a:ea typeface="Arial"/>
                <a:cs typeface="Arial"/>
                <a:sym typeface="Arial"/>
              </a:rPr>
              <a:t>Forecast Performance</a:t>
            </a:r>
            <a:r>
              <a:rPr lang="en-US" sz="2100">
                <a:latin typeface="Arial"/>
                <a:ea typeface="Arial"/>
                <a:cs typeface="Arial"/>
                <a:sym typeface="Arial"/>
              </a:rPr>
              <a:t>: The predicted power generation closely followed the actual values, with minor deviations.</a:t>
            </a:r>
            <a:endParaRPr sz="2100">
              <a:latin typeface="Arial"/>
              <a:ea typeface="Arial"/>
              <a:cs typeface="Arial"/>
              <a:sym typeface="Arial"/>
            </a:endParaRPr>
          </a:p>
          <a:p>
            <a:pPr marL="457200" lvl="0" indent="-361950" algn="l" rtl="0">
              <a:lnSpc>
                <a:spcPct val="115000"/>
              </a:lnSpc>
              <a:spcBef>
                <a:spcPts val="0"/>
              </a:spcBef>
              <a:spcAft>
                <a:spcPts val="0"/>
              </a:spcAft>
              <a:buClr>
                <a:schemeClr val="dk1"/>
              </a:buClr>
              <a:buSzPts val="2100"/>
              <a:buFont typeface="Arial"/>
              <a:buAutoNum type="arabicPeriod"/>
            </a:pPr>
            <a:r>
              <a:rPr lang="en-US" sz="2100" b="1">
                <a:latin typeface="Arial"/>
                <a:ea typeface="Arial"/>
                <a:cs typeface="Arial"/>
                <a:sym typeface="Arial"/>
              </a:rPr>
              <a:t>Visual Results</a:t>
            </a:r>
            <a:r>
              <a:rPr lang="en-US" sz="2100">
                <a:latin typeface="Arial"/>
                <a:ea typeface="Arial"/>
                <a:cs typeface="Arial"/>
                <a:sym typeface="Arial"/>
              </a:rPr>
              <a:t>: The plot of forecasted vs actual power generation showed a strong alignment, confirming the model’s reliability.</a:t>
            </a:r>
            <a:endParaRPr sz="2100">
              <a:latin typeface="Arial"/>
              <a:ea typeface="Arial"/>
              <a:cs typeface="Arial"/>
              <a:sym typeface="Arial"/>
            </a:endParaRPr>
          </a:p>
          <a:p>
            <a:pPr marL="457200" lvl="0" indent="-361950" algn="l" rtl="0">
              <a:lnSpc>
                <a:spcPct val="115000"/>
              </a:lnSpc>
              <a:spcBef>
                <a:spcPts val="0"/>
              </a:spcBef>
              <a:spcAft>
                <a:spcPts val="0"/>
              </a:spcAft>
              <a:buClr>
                <a:schemeClr val="dk1"/>
              </a:buClr>
              <a:buSzPts val="2100"/>
              <a:buFont typeface="Arial"/>
              <a:buAutoNum type="arabicPeriod"/>
            </a:pPr>
            <a:r>
              <a:rPr lang="en-US" sz="2100" b="1">
                <a:latin typeface="Arial"/>
                <a:ea typeface="Arial"/>
                <a:cs typeface="Arial"/>
                <a:sym typeface="Arial"/>
              </a:rPr>
              <a:t>Model Insights</a:t>
            </a:r>
            <a:r>
              <a:rPr lang="en-US" sz="2100">
                <a:latin typeface="Arial"/>
                <a:ea typeface="Arial"/>
                <a:cs typeface="Arial"/>
                <a:sym typeface="Arial"/>
              </a:rPr>
              <a:t>: The SARIMA model effectively captured the seasonal and temporal patterns in renewable energy generation.</a:t>
            </a:r>
            <a:endParaRPr sz="4000"/>
          </a:p>
        </p:txBody>
      </p:sp>
      <p:sp>
        <p:nvSpPr>
          <p:cNvPr id="372" name="Google Shape;372;p3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123FCE-4AEC-DBBB-DE76-0FAA99B592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pic>
        <p:nvPicPr>
          <p:cNvPr id="5" name="Picture 4">
            <a:extLst>
              <a:ext uri="{FF2B5EF4-FFF2-40B4-BE49-F238E27FC236}">
                <a16:creationId xmlns:a16="http://schemas.microsoft.com/office/drawing/2014/main" id="{36BDE28C-29FF-E304-0F19-BD103597C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15" y="1859767"/>
            <a:ext cx="5548630" cy="4165600"/>
          </a:xfrm>
          <a:prstGeom prst="rect">
            <a:avLst/>
          </a:prstGeom>
        </p:spPr>
      </p:pic>
      <p:pic>
        <p:nvPicPr>
          <p:cNvPr id="6" name="Picture 5">
            <a:extLst>
              <a:ext uri="{FF2B5EF4-FFF2-40B4-BE49-F238E27FC236}">
                <a16:creationId xmlns:a16="http://schemas.microsoft.com/office/drawing/2014/main" id="{47CB35A2-29DE-5D3E-851C-827182A8C0F7}"/>
              </a:ext>
            </a:extLst>
          </p:cNvPr>
          <p:cNvPicPr>
            <a:picLocks noChangeAspect="1"/>
          </p:cNvPicPr>
          <p:nvPr/>
        </p:nvPicPr>
        <p:blipFill rotWithShape="1">
          <a:blip r:embed="rId3">
            <a:extLst>
              <a:ext uri="{28A0092B-C50C-407E-A947-70E740481C1C}">
                <a14:useLocalDpi xmlns:a14="http://schemas.microsoft.com/office/drawing/2010/main" val="0"/>
              </a:ext>
            </a:extLst>
          </a:blip>
          <a:srcRect l="757" t="-498" r="14462" b="8628"/>
          <a:stretch/>
        </p:blipFill>
        <p:spPr bwMode="auto">
          <a:xfrm>
            <a:off x="6224077" y="2264492"/>
            <a:ext cx="5631216" cy="3084122"/>
          </a:xfrm>
          <a:prstGeom prst="rect">
            <a:avLst/>
          </a:prstGeom>
          <a:ln>
            <a:noFill/>
          </a:ln>
          <a:extLst>
            <a:ext uri="{53640926-AAD7-44D8-BBD7-CCE9431645EC}">
              <a14:shadowObscured xmlns:a14="http://schemas.microsoft.com/office/drawing/2010/main"/>
            </a:ext>
          </a:extLst>
        </p:spPr>
      </p:pic>
      <p:sp>
        <p:nvSpPr>
          <p:cNvPr id="7" name="Google Shape;370;p35">
            <a:extLst>
              <a:ext uri="{FF2B5EF4-FFF2-40B4-BE49-F238E27FC236}">
                <a16:creationId xmlns:a16="http://schemas.microsoft.com/office/drawing/2014/main" id="{CA4CFF63-D6C5-09F6-1D14-4165348A902E}"/>
              </a:ext>
            </a:extLst>
          </p:cNvPr>
          <p:cNvSpPr txBox="1">
            <a:spLocks noGrp="1"/>
          </p:cNvSpPr>
          <p:nvPr>
            <p:ph type="title"/>
          </p:nvPr>
        </p:nvSpPr>
        <p:spPr>
          <a:xfrm>
            <a:off x="762008" y="5367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dirty="0">
                <a:solidFill>
                  <a:srgbClr val="FF0000"/>
                </a:solidFill>
              </a:rPr>
              <a:t>UI Output</a:t>
            </a:r>
            <a:endParaRPr b="1" dirty="0">
              <a:solidFill>
                <a:srgbClr val="FF0000"/>
              </a:solidFill>
            </a:endParaRPr>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768858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6"/>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Comparison and Analysis </a:t>
            </a:r>
            <a:endParaRPr/>
          </a:p>
        </p:txBody>
      </p:sp>
      <p:sp>
        <p:nvSpPr>
          <p:cNvPr id="379" name="Google Shape;379;p3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360"/>
              </a:spcBef>
              <a:spcAft>
                <a:spcPts val="0"/>
              </a:spcAft>
              <a:buSzPts val="2400"/>
              <a:buChar char="●"/>
            </a:pPr>
            <a:r>
              <a:rPr lang="en-US" sz="2400"/>
              <a:t>The SARIMA model demonstrated strong predictive performance in forecasting renewable energy generation, with a low MAE of 0.1211 and RMSE of 0.1531. </a:t>
            </a:r>
            <a:endParaRPr sz="2400"/>
          </a:p>
          <a:p>
            <a:pPr marL="457200" lvl="0" indent="-381000" algn="l" rtl="0">
              <a:lnSpc>
                <a:spcPct val="100000"/>
              </a:lnSpc>
              <a:spcBef>
                <a:spcPts val="0"/>
              </a:spcBef>
              <a:spcAft>
                <a:spcPts val="0"/>
              </a:spcAft>
              <a:buSzPts val="2400"/>
              <a:buChar char="●"/>
            </a:pPr>
            <a:r>
              <a:rPr lang="en-US" sz="2400"/>
              <a:t>These metrics reflect the model's high accuracy and ability to closely follow actual power generation patterns. SARIMA effectively captured the seasonal and temporal trends in the data, making it superior to simpler models that don’t account for these variations. </a:t>
            </a:r>
            <a:endParaRPr sz="2400"/>
          </a:p>
          <a:p>
            <a:pPr marL="457200" lvl="0" indent="-381000" algn="l" rtl="0">
              <a:lnSpc>
                <a:spcPct val="100000"/>
              </a:lnSpc>
              <a:spcBef>
                <a:spcPts val="0"/>
              </a:spcBef>
              <a:spcAft>
                <a:spcPts val="0"/>
              </a:spcAft>
              <a:buSzPts val="2400"/>
              <a:buChar char="●"/>
            </a:pPr>
            <a:r>
              <a:rPr lang="en-US" sz="2400"/>
              <a:t>The close visual alignment between forecasted and actual values reinforces the model’s reliability, making it a valuable tool for future energy planning and operational decision-making.</a:t>
            </a:r>
            <a:endParaRPr sz="2400"/>
          </a:p>
        </p:txBody>
      </p:sp>
      <p:sp>
        <p:nvSpPr>
          <p:cNvPr id="380" name="Google Shape;380;p3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rgbClr val="FF0000"/>
                </a:solidFill>
              </a:rPr>
              <a:t>Conclusion</a:t>
            </a:r>
            <a:endParaRPr/>
          </a:p>
        </p:txBody>
      </p:sp>
      <p:sp>
        <p:nvSpPr>
          <p:cNvPr id="387" name="Google Shape;387;p3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Clr>
                <a:schemeClr val="dk1"/>
              </a:buClr>
              <a:buSzPts val="1100"/>
              <a:buFont typeface="Arial"/>
              <a:buNone/>
            </a:pPr>
            <a:r>
              <a:rPr lang="en-US" sz="2100"/>
              <a:t>The SARIMA model proved to be an effective tool for forecasting renewable energy generation, delivering high accuracy with low MAE and RMSE values. By capturing both seasonal and temporal patterns, the model demonstrated its ability to handle the inherent variability in solar and wind power data. Its performance, reflected in the strong alignment between predicted and actual values, highlights its potential for practical applications in energy grid management and planning. With further enhancements, such as incorporating more exogenous variables like weather conditions, the model can become even more reliable for long-term forecasting. Overall, SARIMA provides a solid foundation for improving the integration of renewable energy into power grids, helping to optimize resource allocation and ensure energy stability.</a:t>
            </a:r>
            <a:endParaRPr sz="2100"/>
          </a:p>
          <a:p>
            <a:pPr marL="0" lvl="0" indent="0" algn="just" rtl="0">
              <a:lnSpc>
                <a:spcPct val="100000"/>
              </a:lnSpc>
              <a:spcBef>
                <a:spcPts val="360"/>
              </a:spcBef>
              <a:spcAft>
                <a:spcPts val="0"/>
              </a:spcAft>
              <a:buSzPts val="1800"/>
              <a:buNone/>
            </a:pPr>
            <a:endParaRPr sz="2100"/>
          </a:p>
        </p:txBody>
      </p:sp>
      <p:sp>
        <p:nvSpPr>
          <p:cNvPr id="388" name="Google Shape;388;p3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References</a:t>
            </a:r>
            <a:endParaRPr sz="3200" b="1">
              <a:solidFill>
                <a:srgbClr val="FF0000"/>
              </a:solidFill>
            </a:endParaRPr>
          </a:p>
        </p:txBody>
      </p:sp>
      <p:sp>
        <p:nvSpPr>
          <p:cNvPr id="394" name="Google Shape;394;p38"/>
          <p:cNvSpPr txBox="1">
            <a:spLocks noGrp="1"/>
          </p:cNvSpPr>
          <p:nvPr>
            <p:ph type="body" idx="1"/>
          </p:nvPr>
        </p:nvSpPr>
        <p:spPr>
          <a:xfrm>
            <a:off x="755650" y="1752600"/>
            <a:ext cx="10668000" cy="52098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360"/>
              </a:spcBef>
              <a:spcAft>
                <a:spcPts val="0"/>
              </a:spcAft>
              <a:buSzPts val="1800"/>
              <a:buNone/>
            </a:pPr>
            <a:r>
              <a:rPr lang="en-US" sz="2400">
                <a:latin typeface="Times New Roman"/>
                <a:ea typeface="Times New Roman"/>
                <a:cs typeface="Times New Roman"/>
                <a:sym typeface="Times New Roman"/>
              </a:rPr>
              <a:t>[1] M. Islam, M. Mahmud, and E. Hossain, "Forecasting of Solar and Wind Resources for Power Generation," Energies, vol. 16, no. 5, pp. 1234-1250, 2023.</a:t>
            </a:r>
            <a:endParaRPr sz="2400">
              <a:latin typeface="Times New Roman"/>
              <a:ea typeface="Times New Roman"/>
              <a:cs typeface="Times New Roman"/>
              <a:sym typeface="Times New Roman"/>
            </a:endParaRPr>
          </a:p>
          <a:p>
            <a:pPr marL="457200" lvl="0" indent="0" algn="l" rtl="0">
              <a:lnSpc>
                <a:spcPct val="115000"/>
              </a:lnSpc>
              <a:spcBef>
                <a:spcPts val="360"/>
              </a:spcBef>
              <a:spcAft>
                <a:spcPts val="0"/>
              </a:spcAft>
              <a:buSzPts val="1800"/>
              <a:buNone/>
            </a:pPr>
            <a:r>
              <a:rPr lang="en-US" sz="2400">
                <a:latin typeface="Times New Roman"/>
                <a:ea typeface="Times New Roman"/>
                <a:cs typeface="Times New Roman"/>
                <a:sym typeface="Times New Roman"/>
              </a:rPr>
              <a:t>[2] A. Ahmed, L. Gauntlett, and N. Jenkins, "Short-term forecasting of wind speed and power," Renewable Energy, vol. 40, no. 2, pp. 185-189, 2021.</a:t>
            </a:r>
            <a:endParaRPr sz="2400">
              <a:latin typeface="Times New Roman"/>
              <a:ea typeface="Times New Roman"/>
              <a:cs typeface="Times New Roman"/>
              <a:sym typeface="Times New Roman"/>
            </a:endParaRPr>
          </a:p>
          <a:p>
            <a:pPr marL="457200" lvl="0" indent="0" algn="l" rtl="0">
              <a:lnSpc>
                <a:spcPct val="115000"/>
              </a:lnSpc>
              <a:spcBef>
                <a:spcPts val="360"/>
              </a:spcBef>
              <a:spcAft>
                <a:spcPts val="0"/>
              </a:spcAft>
              <a:buSzPts val="1800"/>
              <a:buNone/>
            </a:pPr>
            <a:r>
              <a:rPr lang="en-US" sz="2400">
                <a:latin typeface="Times New Roman"/>
                <a:ea typeface="Times New Roman"/>
                <a:cs typeface="Times New Roman"/>
                <a:sym typeface="Times New Roman"/>
              </a:rPr>
              <a:t>[3]J. Smith and K. Brown, "Predicting Solar Power Output Using Machine Learning," in “Proc. 2023 Int. Conf. Renew. Energy Sustain. Technol. (ICREST)”, Berlin, Germany, 2023, pp. 45-50.</a:t>
            </a:r>
            <a:endParaRPr sz="2400">
              <a:latin typeface="Times New Roman"/>
              <a:ea typeface="Times New Roman"/>
              <a:cs typeface="Times New Roman"/>
              <a:sym typeface="Times New Roman"/>
            </a:endParaRPr>
          </a:p>
          <a:p>
            <a:pPr marL="457200" lvl="0" indent="0" algn="l" rtl="0">
              <a:lnSpc>
                <a:spcPct val="115000"/>
              </a:lnSpc>
              <a:spcBef>
                <a:spcPts val="360"/>
              </a:spcBef>
              <a:spcAft>
                <a:spcPts val="0"/>
              </a:spcAft>
              <a:buSzPts val="1800"/>
              <a:buNone/>
            </a:pPr>
            <a:r>
              <a:rPr lang="en-US" sz="2400">
                <a:latin typeface="Times New Roman"/>
                <a:ea typeface="Times New Roman"/>
                <a:cs typeface="Times New Roman"/>
                <a:sym typeface="Times New Roman"/>
              </a:rPr>
              <a:t>[4]W. Chen and Y. Li, “Renewable Energy Forecasting: From Models to Applications”. New York, NY, USA: Wiley, 2021.</a:t>
            </a:r>
            <a:endParaRPr sz="2400">
              <a:latin typeface="Times New Roman"/>
              <a:ea typeface="Times New Roman"/>
              <a:cs typeface="Times New Roman"/>
              <a:sym typeface="Times New Roman"/>
            </a:endParaRPr>
          </a:p>
          <a:p>
            <a:pPr marL="457200" lvl="0" indent="0" algn="l" rtl="0">
              <a:lnSpc>
                <a:spcPct val="115000"/>
              </a:lnSpc>
              <a:spcBef>
                <a:spcPts val="360"/>
              </a:spcBef>
              <a:spcAft>
                <a:spcPts val="0"/>
              </a:spcAft>
              <a:buSzPts val="1800"/>
              <a:buNone/>
            </a:pPr>
            <a:endParaRPr sz="1800">
              <a:latin typeface="Times New Roman"/>
              <a:ea typeface="Times New Roman"/>
              <a:cs typeface="Times New Roman"/>
              <a:sym typeface="Times New Roman"/>
            </a:endParaRPr>
          </a:p>
          <a:p>
            <a:pPr marL="457200" lvl="0" indent="0" algn="l" rtl="0">
              <a:lnSpc>
                <a:spcPct val="115000"/>
              </a:lnSpc>
              <a:spcBef>
                <a:spcPts val="360"/>
              </a:spcBef>
              <a:spcAft>
                <a:spcPts val="0"/>
              </a:spcAft>
              <a:buSzPts val="1800"/>
              <a:buNone/>
            </a:pPr>
            <a:endParaRPr sz="1800">
              <a:latin typeface="Times New Roman"/>
              <a:ea typeface="Times New Roman"/>
              <a:cs typeface="Times New Roman"/>
              <a:sym typeface="Times New Roman"/>
            </a:endParaRPr>
          </a:p>
          <a:p>
            <a:pPr marL="457200" lvl="0" indent="0" algn="l" rtl="0">
              <a:lnSpc>
                <a:spcPct val="115000"/>
              </a:lnSpc>
              <a:spcBef>
                <a:spcPts val="360"/>
              </a:spcBef>
              <a:spcAft>
                <a:spcPts val="0"/>
              </a:spcAft>
              <a:buSzPts val="1800"/>
              <a:buNone/>
            </a:pPr>
            <a:endParaRPr sz="1800">
              <a:latin typeface="Times New Roman"/>
              <a:ea typeface="Times New Roman"/>
              <a:cs typeface="Times New Roman"/>
              <a:sym typeface="Times New Roman"/>
            </a:endParaRPr>
          </a:p>
          <a:p>
            <a:pPr marL="457200" lvl="0" indent="0" algn="l" rtl="0">
              <a:lnSpc>
                <a:spcPct val="100000"/>
              </a:lnSpc>
              <a:spcBef>
                <a:spcPts val="360"/>
              </a:spcBef>
              <a:spcAft>
                <a:spcPts val="0"/>
              </a:spcAft>
              <a:buSzPts val="1800"/>
              <a:buNone/>
            </a:pPr>
            <a:endParaRPr/>
          </a:p>
        </p:txBody>
      </p:sp>
      <p:sp>
        <p:nvSpPr>
          <p:cNvPr id="395" name="Google Shape;395;p3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396" name="Google Shape;396;p3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397" name="Google Shape;397;p3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rgbClr val="FF0000"/>
                </a:solidFill>
              </a:rPr>
              <a:t>Thank You</a:t>
            </a:r>
            <a:endParaRPr/>
          </a:p>
        </p:txBody>
      </p:sp>
      <p:sp>
        <p:nvSpPr>
          <p:cNvPr id="403" name="Google Shape;403;p3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404" name="Google Shape;404;p3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
        <p:nvSpPr>
          <p:cNvPr id="405" name="Google Shape;405;p3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570108" y="31115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 Introduction and Overview of the Project</a:t>
            </a:r>
            <a:endParaRPr sz="3200" b="1">
              <a:solidFill>
                <a:srgbClr val="FF0000"/>
              </a:solidFill>
            </a:endParaRPr>
          </a:p>
        </p:txBody>
      </p:sp>
      <p:sp>
        <p:nvSpPr>
          <p:cNvPr id="119" name="Google Shape;119;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a:t>
            </a:r>
            <a:r>
              <a:rPr lang="en-US" sz="2400">
                <a:latin typeface="Times New Roman"/>
                <a:ea typeface="Times New Roman"/>
                <a:cs typeface="Times New Roman"/>
                <a:sym typeface="Times New Roman"/>
              </a:rPr>
              <a:t>Development of  predictive model for estimating the wind and solar power generation involves integration of  historical data with weather forecast and environmental conditions using the Seasonal Autoregressive Integrated Moving Average (SARIMA) algorithm. The model construction begins with the collection and preprocessing of data,to ensure high-quality inputs followed by feature selection. Model training involves training the SARIMA model with the historical data, capturing the seasonal fluctuations and  trends. Validation is performed using a separate dataset to assess the model's accuracy. The forecasting process utilizes the trained SARIMA model to predict future energy generation, providing valuable insights for grid management.</a:t>
            </a: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2450">
              <a:latin typeface="Times New Roman"/>
              <a:ea typeface="Times New Roman"/>
              <a:cs typeface="Times New Roman"/>
              <a:sym typeface="Times New Roman"/>
            </a:endParaRPr>
          </a:p>
          <a:p>
            <a:pPr marL="469900" lvl="0" indent="-279400" algn="l" rtl="0">
              <a:lnSpc>
                <a:spcPct val="100000"/>
              </a:lnSpc>
              <a:spcBef>
                <a:spcPts val="0"/>
              </a:spcBef>
              <a:spcAft>
                <a:spcPts val="0"/>
              </a:spcAft>
              <a:buSzPts val="3000"/>
              <a:buNone/>
            </a:pPr>
            <a:endParaRPr/>
          </a:p>
        </p:txBody>
      </p:sp>
      <p:sp>
        <p:nvSpPr>
          <p:cNvPr id="120" name="Google Shape;120;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21" name="Google Shape;121;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635675" y="870125"/>
            <a:ext cx="10668000" cy="695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Literature Survey</a:t>
            </a:r>
            <a:endParaRPr sz="3200" b="1">
              <a:solidFill>
                <a:srgbClr val="FF0000"/>
              </a:solidFill>
            </a:endParaRPr>
          </a:p>
        </p:txBody>
      </p:sp>
      <p:graphicFrame>
        <p:nvGraphicFramePr>
          <p:cNvPr id="127" name="Google Shape;127;p6"/>
          <p:cNvGraphicFramePr/>
          <p:nvPr/>
        </p:nvGraphicFramePr>
        <p:xfrm>
          <a:off x="267575" y="1930400"/>
          <a:ext cx="11819825" cy="4480600"/>
        </p:xfrm>
        <a:graphic>
          <a:graphicData uri="http://schemas.openxmlformats.org/drawingml/2006/table">
            <a:tbl>
              <a:tblPr firstRow="1" bandRow="1">
                <a:noFill/>
                <a:tableStyleId>{CD567B0B-D22A-466C-B85C-C108111E97EF}</a:tableStyleId>
              </a:tblPr>
              <a:tblGrid>
                <a:gridCol w="786700">
                  <a:extLst>
                    <a:ext uri="{9D8B030D-6E8A-4147-A177-3AD203B41FA5}">
                      <a16:colId xmlns:a16="http://schemas.microsoft.com/office/drawing/2014/main" val="20000"/>
                    </a:ext>
                  </a:extLst>
                </a:gridCol>
                <a:gridCol w="2440275">
                  <a:extLst>
                    <a:ext uri="{9D8B030D-6E8A-4147-A177-3AD203B41FA5}">
                      <a16:colId xmlns:a16="http://schemas.microsoft.com/office/drawing/2014/main" val="20001"/>
                    </a:ext>
                  </a:extLst>
                </a:gridCol>
                <a:gridCol w="2498975">
                  <a:extLst>
                    <a:ext uri="{9D8B030D-6E8A-4147-A177-3AD203B41FA5}">
                      <a16:colId xmlns:a16="http://schemas.microsoft.com/office/drawing/2014/main" val="20002"/>
                    </a:ext>
                  </a:extLst>
                </a:gridCol>
                <a:gridCol w="3572775">
                  <a:extLst>
                    <a:ext uri="{9D8B030D-6E8A-4147-A177-3AD203B41FA5}">
                      <a16:colId xmlns:a16="http://schemas.microsoft.com/office/drawing/2014/main" val="20003"/>
                    </a:ext>
                  </a:extLst>
                </a:gridCol>
                <a:gridCol w="1370000">
                  <a:extLst>
                    <a:ext uri="{9D8B030D-6E8A-4147-A177-3AD203B41FA5}">
                      <a16:colId xmlns:a16="http://schemas.microsoft.com/office/drawing/2014/main" val="20004"/>
                    </a:ext>
                  </a:extLst>
                </a:gridCol>
                <a:gridCol w="1151100">
                  <a:extLst>
                    <a:ext uri="{9D8B030D-6E8A-4147-A177-3AD203B41FA5}">
                      <a16:colId xmlns:a16="http://schemas.microsoft.com/office/drawing/2014/main" val="20005"/>
                    </a:ext>
                  </a:extLst>
                </a:gridCol>
              </a:tblGrid>
              <a:tr h="535300">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          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Journal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Volume/</a:t>
                      </a:r>
                      <a:endParaRPr sz="1800" u="none" strike="noStrike" cap="none"/>
                    </a:p>
                    <a:p>
                      <a:pPr marL="0" marR="0" lvl="0" indent="0" algn="l" rtl="0">
                        <a:lnSpc>
                          <a:spcPct val="100000"/>
                        </a:lnSpc>
                        <a:spcBef>
                          <a:spcPts val="0"/>
                        </a:spcBef>
                        <a:spcAft>
                          <a:spcPts val="0"/>
                        </a:spcAft>
                        <a:buClr>
                          <a:schemeClr val="dk1"/>
                        </a:buClr>
                        <a:buSzPts val="1800"/>
                        <a:buFont typeface="Verdana"/>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126925">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Luisa Fernanda Jimenez Alvarez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Renewable Energy Prediction through Machine Learning Algorithms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This paper focuses on selecting a suitable ML algorithm among LR, RF, Multilayer perceptron,SVM using MSE and MAE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IEEE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2020</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939125">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Deepa Somasundaram</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latin typeface="Times New Roman"/>
                          <a:ea typeface="Times New Roman"/>
                          <a:cs typeface="Times New Roman"/>
                          <a:sym typeface="Times New Roman"/>
                        </a:rPr>
                        <a:t>Machine learning application for predicting system production in renewable energy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Algorithms like LR,RF, Decision Tree and SVM are used  to forecast the REG that is evaluated by MSE,MAE and R squared metrics is discussed in the paper.</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IJPEDS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2024</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824050">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N.M.S.Hassan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Forecasting Renewable energy Generation with ML and DL</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This paper employs several suitable model for different prediction and gives the accurate prediction value.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Energies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2023</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
        <p:nvSpPr>
          <p:cNvPr id="128" name="Google Shape;128;p6"/>
          <p:cNvSpPr txBox="1">
            <a:spLocks noGrp="1"/>
          </p:cNvSpPr>
          <p:nvPr>
            <p:ph type="sldNum" idx="12"/>
          </p:nvPr>
        </p:nvSpPr>
        <p:spPr>
          <a:xfrm>
            <a:off x="11491775" y="6449975"/>
            <a:ext cx="4635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Literature Survey</a:t>
            </a:r>
            <a:endParaRPr sz="3200" b="1">
              <a:solidFill>
                <a:srgbClr val="FF0000"/>
              </a:solidFill>
            </a:endParaRPr>
          </a:p>
        </p:txBody>
      </p:sp>
      <p:sp>
        <p:nvSpPr>
          <p:cNvPr id="134" name="Google Shape;134;p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35" name="Google Shape;135;p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graphicFrame>
        <p:nvGraphicFramePr>
          <p:cNvPr id="136" name="Google Shape;136;p7"/>
          <p:cNvGraphicFramePr/>
          <p:nvPr/>
        </p:nvGraphicFramePr>
        <p:xfrm>
          <a:off x="333275" y="1856100"/>
          <a:ext cx="11537950" cy="4325630"/>
        </p:xfrm>
        <a:graphic>
          <a:graphicData uri="http://schemas.openxmlformats.org/drawingml/2006/table">
            <a:tbl>
              <a:tblPr firstRow="1" bandRow="1">
                <a:noFill/>
                <a:tableStyleId>{58C0CDAD-DD5F-4ADF-BB3B-25DB08573657}</a:tableStyleId>
              </a:tblPr>
              <a:tblGrid>
                <a:gridCol w="1219200">
                  <a:extLst>
                    <a:ext uri="{9D8B030D-6E8A-4147-A177-3AD203B41FA5}">
                      <a16:colId xmlns:a16="http://schemas.microsoft.com/office/drawing/2014/main" val="20000"/>
                    </a:ext>
                  </a:extLst>
                </a:gridCol>
                <a:gridCol w="1901825">
                  <a:extLst>
                    <a:ext uri="{9D8B030D-6E8A-4147-A177-3AD203B41FA5}">
                      <a16:colId xmlns:a16="http://schemas.microsoft.com/office/drawing/2014/main" val="20001"/>
                    </a:ext>
                  </a:extLst>
                </a:gridCol>
                <a:gridCol w="2981325">
                  <a:extLst>
                    <a:ext uri="{9D8B030D-6E8A-4147-A177-3AD203B41FA5}">
                      <a16:colId xmlns:a16="http://schemas.microsoft.com/office/drawing/2014/main" val="20002"/>
                    </a:ext>
                  </a:extLst>
                </a:gridCol>
                <a:gridCol w="2949575">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330325">
                  <a:extLst>
                    <a:ext uri="{9D8B030D-6E8A-4147-A177-3AD203B41FA5}">
                      <a16:colId xmlns:a16="http://schemas.microsoft.com/office/drawing/2014/main" val="20005"/>
                    </a:ext>
                  </a:extLst>
                </a:gridCol>
              </a:tblGrid>
              <a:tr h="608325">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Jornal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Volume/</a:t>
                      </a:r>
                      <a:endParaRPr sz="1800" u="none" strike="noStrike" cap="none"/>
                    </a:p>
                    <a:p>
                      <a:pPr marL="0" marR="0" lvl="0" indent="0" algn="l" rtl="0">
                        <a:lnSpc>
                          <a:spcPct val="100000"/>
                        </a:lnSpc>
                        <a:spcBef>
                          <a:spcPts val="0"/>
                        </a:spcBef>
                        <a:spcAft>
                          <a:spcPts val="0"/>
                        </a:spcAft>
                        <a:buClr>
                          <a:srgbClr val="000000"/>
                        </a:buClr>
                        <a:buSzPts val="1800"/>
                        <a:buFont typeface="Verdana"/>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673850">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Olena Rubanenko</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Predicting the Power Generation from  RES by using ANN</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This paper works on how ANN model </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can be used for efficient prediction of </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Renewable Energy.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IEEE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2021</a:t>
                      </a:r>
                      <a:endParaRPr sz="1800" u="none" strike="noStrike" cap="none"/>
                    </a:p>
                  </a:txBody>
                  <a:tcPr marL="91450" marR="91450" marT="45725" marB="45725"/>
                </a:tc>
                <a:extLst>
                  <a:ext uri="{0D108BD9-81ED-4DB2-BD59-A6C34878D82A}">
                    <a16:rowId xmlns:a16="http://schemas.microsoft.com/office/drawing/2014/main" val="10001"/>
                  </a:ext>
                </a:extLst>
              </a:tr>
              <a:tr h="1873250">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Vishnu Vardhan</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Renewable Energy and Demand Forecasting in an Integrated Smart Grid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This paper presents a framework that realistically simulate a microgrid and forecasts renewable energy and load demand using LSTM.</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IEEE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2021</a:t>
                      </a:r>
                      <a:endParaRPr sz="18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762008" y="2145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Existing System</a:t>
            </a:r>
            <a:endParaRPr sz="3200" b="1">
              <a:solidFill>
                <a:srgbClr val="FF0000"/>
              </a:solidFill>
            </a:endParaRPr>
          </a:p>
        </p:txBody>
      </p:sp>
      <p:sp>
        <p:nvSpPr>
          <p:cNvPr id="142" name="Google Shape;142;p8"/>
          <p:cNvSpPr txBox="1">
            <a:spLocks noGrp="1"/>
          </p:cNvSpPr>
          <p:nvPr>
            <p:ph type="body" idx="1"/>
          </p:nvPr>
        </p:nvSpPr>
        <p:spPr>
          <a:xfrm>
            <a:off x="711201" y="1749425"/>
            <a:ext cx="10668000" cy="4267200"/>
          </a:xfrm>
          <a:prstGeom prst="rect">
            <a:avLst/>
          </a:prstGeom>
          <a:noFill/>
          <a:ln>
            <a:noFill/>
          </a:ln>
        </p:spPr>
        <p:txBody>
          <a:bodyPr spcFirstLastPara="1" wrap="square" lIns="91425" tIns="45700" rIns="91425" bIns="45700" anchor="t" anchorCtr="0">
            <a:noAutofit/>
          </a:bodyPr>
          <a:lstStyle/>
          <a:p>
            <a:pPr marL="469900" marR="0" lvl="0" indent="-381000" algn="l" rtl="0">
              <a:lnSpc>
                <a:spcPct val="100000"/>
              </a:lnSpc>
              <a:spcBef>
                <a:spcPts val="0"/>
              </a:spcBef>
              <a:spcAft>
                <a:spcPts val="0"/>
              </a:spcAft>
              <a:buSzPts val="1800"/>
              <a:buChar char="□"/>
            </a:pPr>
            <a:r>
              <a:rPr lang="en-US" sz="2400">
                <a:latin typeface="Times New Roman"/>
                <a:ea typeface="Times New Roman"/>
                <a:cs typeface="Times New Roman"/>
                <a:sym typeface="Times New Roman"/>
              </a:rPr>
              <a:t>The existing system for predicting renewable energy generation has utilized machine learning algorithms such as Linear Regression, Decision Tree, Support Vector Machine (SVM), Random Forest, Multilayer Perceptron (MLP). These algorithms analyzed historical data and various environmental factors including wind speed, air pressure, sunshine, air temperature, radiation, and relative humidity. Linear Regression identified linear relationships between input features and energy output, while Decision Trees and Random Forests captured more complex non-linear patterns, with Random Forests improving accuracy through ensemble learning. SVMs found optimal dividing lines in the data for prediction, and MLP modeled intricate relationships in the data by learning from multiple layers enhance the accuracy and robustness of energy generation forecasts.</a:t>
            </a:r>
            <a:endParaRPr/>
          </a:p>
        </p:txBody>
      </p:sp>
      <p:sp>
        <p:nvSpPr>
          <p:cNvPr id="143" name="Google Shape;143;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44" name="Google Shape;144;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Drawback of Existing System</a:t>
            </a:r>
            <a:endParaRPr b="1">
              <a:solidFill>
                <a:srgbClr val="FF0000"/>
              </a:solidFill>
            </a:endParaRPr>
          </a:p>
        </p:txBody>
      </p:sp>
      <p:sp>
        <p:nvSpPr>
          <p:cNvPr id="150" name="Google Shape;150;p9"/>
          <p:cNvSpPr txBox="1">
            <a:spLocks noGrp="1"/>
          </p:cNvSpPr>
          <p:nvPr>
            <p:ph type="body" idx="1"/>
          </p:nvPr>
        </p:nvSpPr>
        <p:spPr>
          <a:xfrm>
            <a:off x="755650" y="1775450"/>
            <a:ext cx="10668000" cy="42444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Linear regression struggles with capturing non-linear relationships in the data, leading to less accurate predictions for complex systems.</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Decision Trees can overfit the training data and inefficient in handling the order of time series data, making them less effective time series data .</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Random Forests assumes independence between observations, which is often not true in time series data where past values influence future values.</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Training SVMs on large time series datasets can be slow and requires high computational power.</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While capable of modeling complex, non-linear relationships, MLP is computationally intensive, prone to overfitting</a:t>
            </a:r>
            <a:endParaRPr sz="2400">
              <a:latin typeface="Times New Roman"/>
              <a:ea typeface="Times New Roman"/>
              <a:cs typeface="Times New Roman"/>
              <a:sym typeface="Times New Roman"/>
            </a:endParaRPr>
          </a:p>
          <a:p>
            <a:pPr marL="469900" lvl="0" indent="-279400" algn="l" rtl="0">
              <a:lnSpc>
                <a:spcPct val="100000"/>
              </a:lnSpc>
              <a:spcBef>
                <a:spcPts val="1200"/>
              </a:spcBef>
              <a:spcAft>
                <a:spcPts val="0"/>
              </a:spcAft>
              <a:buSzPts val="3000"/>
              <a:buNone/>
            </a:pPr>
            <a:endParaRPr/>
          </a:p>
        </p:txBody>
      </p:sp>
      <p:sp>
        <p:nvSpPr>
          <p:cNvPr id="151" name="Google Shape;151;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52" name="Google Shape;152;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762000" y="495299"/>
            <a:ext cx="10668000" cy="1521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a:solidFill>
                  <a:srgbClr val="FF0000"/>
                </a:solidFill>
              </a:rPr>
              <a:t>Proposed System Advantages</a:t>
            </a:r>
            <a:endParaRPr b="1">
              <a:solidFill>
                <a:srgbClr val="FF0000"/>
              </a:solidFill>
            </a:endParaRPr>
          </a:p>
          <a:p>
            <a:pPr marL="0" lvl="0" indent="0" algn="l" rtl="0">
              <a:lnSpc>
                <a:spcPct val="100000"/>
              </a:lnSpc>
              <a:spcBef>
                <a:spcPts val="0"/>
              </a:spcBef>
              <a:spcAft>
                <a:spcPts val="0"/>
              </a:spcAft>
              <a:buSzPts val="1400"/>
              <a:buNone/>
            </a:pPr>
            <a:endParaRPr/>
          </a:p>
        </p:txBody>
      </p:sp>
      <p:sp>
        <p:nvSpPr>
          <p:cNvPr id="158" name="Google Shape;158;p10"/>
          <p:cNvSpPr txBox="1">
            <a:spLocks noGrp="1"/>
          </p:cNvSpPr>
          <p:nvPr>
            <p:ph type="body" idx="1"/>
          </p:nvPr>
        </p:nvSpPr>
        <p:spPr>
          <a:xfrm>
            <a:off x="762000" y="1477027"/>
            <a:ext cx="11315400" cy="5105400"/>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1200"/>
              </a:spcBef>
              <a:spcAft>
                <a:spcPts val="0"/>
              </a:spcAft>
              <a:buSzPts val="2400"/>
              <a:buFont typeface="Times New Roman"/>
              <a:buChar char="●"/>
            </a:pPr>
            <a:r>
              <a:rPr lang="en-US" sz="2400" b="1" dirty="0">
                <a:latin typeface="Times New Roman"/>
                <a:ea typeface="Times New Roman"/>
                <a:cs typeface="Times New Roman"/>
                <a:sym typeface="Times New Roman"/>
              </a:rPr>
              <a:t>Effective Seasonality Handling</a:t>
            </a:r>
            <a:r>
              <a:rPr lang="en-US" sz="2400" dirty="0">
                <a:latin typeface="Times New Roman"/>
                <a:ea typeface="Times New Roman"/>
                <a:cs typeface="Times New Roman"/>
                <a:sym typeface="Times New Roman"/>
              </a:rPr>
              <a:t>: Captures seasonal patterns in renewable energy data effectively.</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Enhanced Prediction Accuracy</a:t>
            </a:r>
            <a:r>
              <a:rPr lang="en-US" sz="2400" dirty="0">
                <a:latin typeface="Times New Roman"/>
                <a:ea typeface="Times New Roman"/>
                <a:cs typeface="Times New Roman"/>
                <a:sym typeface="Times New Roman"/>
              </a:rPr>
              <a:t>: Models seasonal trends and time dependencies for reliable forecasts.</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Reduced Overfitting</a:t>
            </a:r>
            <a:r>
              <a:rPr lang="en-US" sz="2400" dirty="0">
                <a:latin typeface="Times New Roman"/>
                <a:ea typeface="Times New Roman"/>
                <a:cs typeface="Times New Roman"/>
                <a:sym typeface="Times New Roman"/>
              </a:rPr>
              <a:t>: Structured approach minimizes overfitting risks.</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Computational Efficiency</a:t>
            </a:r>
            <a:r>
              <a:rPr lang="en-US" sz="2400" dirty="0">
                <a:latin typeface="Times New Roman"/>
                <a:ea typeface="Times New Roman"/>
                <a:cs typeface="Times New Roman"/>
                <a:sym typeface="Times New Roman"/>
              </a:rPr>
              <a:t>: Less resource-intensive than deep learning models.</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Adaptability</a:t>
            </a:r>
            <a:r>
              <a:rPr lang="en-US" sz="2400" dirty="0">
                <a:latin typeface="Times New Roman"/>
                <a:ea typeface="Times New Roman"/>
                <a:cs typeface="Times New Roman"/>
                <a:sym typeface="Times New Roman"/>
              </a:rPr>
              <a:t>: Easily fine-tuned to changing data patterns.</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Robustness</a:t>
            </a:r>
            <a:r>
              <a:rPr lang="en-US" sz="2400" dirty="0">
                <a:latin typeface="Times New Roman"/>
                <a:ea typeface="Times New Roman"/>
                <a:cs typeface="Times New Roman"/>
                <a:sym typeface="Times New Roman"/>
              </a:rPr>
              <a:t>: Reliable and widely used for time series forecasting.</a:t>
            </a:r>
            <a:endParaRPr dirty="0"/>
          </a:p>
        </p:txBody>
      </p:sp>
      <p:sp>
        <p:nvSpPr>
          <p:cNvPr id="159" name="Google Shape;159;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0" name="Google Shape;160;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2306</Words>
  <Application>Microsoft Macintosh PowerPoint</Application>
  <PresentationFormat>Widescreen</PresentationFormat>
  <Paragraphs>257</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Noto Sans Symbols</vt:lpstr>
      <vt:lpstr>Times New Roman</vt:lpstr>
      <vt:lpstr>Verdana</vt:lpstr>
      <vt:lpstr>Profile</vt:lpstr>
      <vt:lpstr>PowerPoint Presentation</vt:lpstr>
      <vt:lpstr>Problem Statement and Motivation</vt:lpstr>
      <vt:lpstr>Abstract</vt:lpstr>
      <vt:lpstr> Introduction and Overview of the Project</vt:lpstr>
      <vt:lpstr>Literature Survey</vt:lpstr>
      <vt:lpstr>Literature Survey</vt:lpstr>
      <vt:lpstr>Existing System</vt:lpstr>
      <vt:lpstr>Drawback of Existing System</vt:lpstr>
      <vt:lpstr>Proposed System Advantages </vt:lpstr>
      <vt:lpstr>System Architecture</vt:lpstr>
      <vt:lpstr>List  of Modules</vt:lpstr>
      <vt:lpstr>Module 1: Preprocessing  </vt:lpstr>
      <vt:lpstr>PowerPoint Presentation</vt:lpstr>
      <vt:lpstr>PowerPoint Presentation</vt:lpstr>
      <vt:lpstr>PowerPoint Presentation</vt:lpstr>
      <vt:lpstr>PowerPoint Presentation</vt:lpstr>
      <vt:lpstr>PowerPoint Presentation</vt:lpstr>
      <vt:lpstr>PowerPoint Presentation</vt:lpstr>
      <vt:lpstr>Module 2: Feature Engineering  </vt:lpstr>
      <vt:lpstr>PowerPoint Presentation</vt:lpstr>
      <vt:lpstr>PowerPoint Presentation</vt:lpstr>
      <vt:lpstr>PowerPoint Presentation</vt:lpstr>
      <vt:lpstr>Module 3: SARIMA Model Training  </vt:lpstr>
      <vt:lpstr>Data Flow Diagram</vt:lpstr>
      <vt:lpstr>PowerPoint Presentation</vt:lpstr>
      <vt:lpstr>PowerPoint Presentation</vt:lpstr>
      <vt:lpstr>PowerPoint Presentation</vt:lpstr>
      <vt:lpstr>PowerPoint Presentation</vt:lpstr>
      <vt:lpstr>PowerPoint Presentation</vt:lpstr>
      <vt:lpstr>Module 4 :Evaluation and forecasting   </vt:lpstr>
      <vt:lpstr>Data Flow Diagram</vt:lpstr>
      <vt:lpstr>Evaluation</vt:lpstr>
      <vt:lpstr>PowerPoint Presentation</vt:lpstr>
      <vt:lpstr>Results  </vt:lpstr>
      <vt:lpstr>UI Output </vt:lpstr>
      <vt:lpstr>Comparison and Analysis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Vijay Kumar V</cp:lastModifiedBy>
  <cp:revision>1</cp:revision>
  <dcterms:modified xsi:type="dcterms:W3CDTF">2024-11-23T04:37:12Z</dcterms:modified>
</cp:coreProperties>
</file>