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7" r:id="rId9"/>
    <p:sldId id="277" r:id="rId10"/>
    <p:sldId id="278"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282" r:id="rId33"/>
    <p:sldId id="283" r:id="rId34"/>
    <p:sldId id="292" r:id="rId35"/>
    <p:sldId id="288" r:id="rId36"/>
    <p:sldId id="289" r:id="rId37"/>
    <p:sldId id="290" r:id="rId38"/>
    <p:sldId id="291" r:id="rId39"/>
    <p:sldId id="264" r:id="rId40"/>
    <p:sldId id="275" r:id="rId41"/>
    <p:sldId id="276" r:id="rId42"/>
    <p:sldId id="279" r:id="rId43"/>
    <p:sldId id="280" r:id="rId44"/>
    <p:sldId id="281" r:id="rId45"/>
    <p:sldId id="284" r:id="rId46"/>
    <p:sldId id="285" r:id="rId47"/>
    <p:sldId id="286" r:id="rId48"/>
    <p:sldId id="287" r:id="rId49"/>
    <p:sldId id="274" r:id="rId50"/>
  </p:sldIdLst>
  <p:sldSz cx="18288000" cy="10287000"/>
  <p:notesSz cx="6858000" cy="9144000"/>
  <p:embeddedFontLst>
    <p:embeddedFont>
      <p:font typeface="Alatsi" panose="020B0604020202020204" charset="0"/>
      <p:regular r:id="rId51"/>
    </p:embeddedFont>
    <p:embeddedFont>
      <p:font typeface="Open Sans Bold" panose="020B0604020202020204"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0" d="100"/>
          <a:sy n="50" d="100"/>
        </p:scale>
        <p:origin x="97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941565" y="2410467"/>
            <a:ext cx="12317735" cy="2510756"/>
          </a:xfrm>
          <a:prstGeom prst="rect">
            <a:avLst/>
          </a:prstGeom>
        </p:spPr>
        <p:txBody>
          <a:bodyPr lIns="0" tIns="0" rIns="0" bIns="0" rtlCol="0" anchor="t">
            <a:spAutoFit/>
          </a:bodyPr>
          <a:lstStyle/>
          <a:p>
            <a:pPr algn="ctr">
              <a:lnSpc>
                <a:spcPts val="6514"/>
              </a:lnSpc>
            </a:pPr>
            <a:r>
              <a:rPr lang="en-US" sz="6716">
                <a:solidFill>
                  <a:srgbClr val="36302C"/>
                </a:solidFill>
                <a:latin typeface="Alatsi"/>
                <a:ea typeface="Alatsi"/>
                <a:cs typeface="Alatsi"/>
                <a:sym typeface="Alatsi"/>
              </a:rPr>
              <a:t>ENERGYWISE</a:t>
            </a:r>
            <a:r>
              <a:rPr lang="en-US" sz="6716">
                <a:solidFill>
                  <a:srgbClr val="000000"/>
                </a:solidFill>
                <a:latin typeface="Alatsi"/>
                <a:ea typeface="Alatsi"/>
                <a:cs typeface="Alatsi"/>
                <a:sym typeface="Alatsi"/>
              </a:rPr>
              <a:t>: </a:t>
            </a:r>
            <a:r>
              <a:rPr lang="en-US" sz="6716">
                <a:solidFill>
                  <a:srgbClr val="766154"/>
                </a:solidFill>
                <a:latin typeface="Alatsi"/>
                <a:ea typeface="Alatsi"/>
                <a:cs typeface="Alatsi"/>
                <a:sym typeface="Alatsi"/>
              </a:rPr>
              <a:t>Predicting energy consumption for a greener Tomorrow!</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421" y="6867978"/>
            <a:ext cx="12625348" cy="1540088"/>
          </a:xfrm>
          <a:prstGeom prst="rect">
            <a:avLst/>
          </a:prstGeom>
        </p:spPr>
        <p:txBody>
          <a:bodyPr lIns="0" tIns="0" rIns="0" bIns="0" rtlCol="0" anchor="t">
            <a:spAutoFit/>
          </a:bodyPr>
          <a:lstStyle/>
          <a:p>
            <a:pPr algn="r">
              <a:lnSpc>
                <a:spcPts val="3065"/>
              </a:lnSpc>
            </a:pPr>
            <a:r>
              <a:rPr lang="en-US" sz="3035">
                <a:solidFill>
                  <a:srgbClr val="766154"/>
                </a:solidFill>
                <a:latin typeface="Alatsi"/>
                <a:ea typeface="Alatsi"/>
                <a:cs typeface="Alatsi"/>
                <a:sym typeface="Alatsi"/>
              </a:rPr>
              <a:t>Presented By</a:t>
            </a:r>
            <a:r>
              <a:rPr lang="en-US" sz="3035">
                <a:solidFill>
                  <a:srgbClr val="617275"/>
                </a:solidFill>
                <a:latin typeface="Alatsi"/>
                <a:ea typeface="Alatsi"/>
                <a:cs typeface="Alatsi"/>
                <a:sym typeface="Alatsi"/>
              </a:rPr>
              <a:t> : </a:t>
            </a:r>
          </a:p>
          <a:p>
            <a:pPr algn="r">
              <a:lnSpc>
                <a:spcPts val="3065"/>
              </a:lnSpc>
            </a:pPr>
            <a:r>
              <a:rPr lang="en-US" sz="3035">
                <a:solidFill>
                  <a:srgbClr val="617275"/>
                </a:solidFill>
                <a:latin typeface="Alatsi"/>
                <a:ea typeface="Alatsi"/>
                <a:cs typeface="Alatsi"/>
                <a:sym typeface="Alatsi"/>
              </a:rPr>
              <a:t>Priadharshni P (221801039)</a:t>
            </a:r>
          </a:p>
          <a:p>
            <a:pPr algn="r">
              <a:lnSpc>
                <a:spcPts val="3065"/>
              </a:lnSpc>
            </a:pPr>
            <a:r>
              <a:rPr lang="en-US" sz="3035">
                <a:solidFill>
                  <a:srgbClr val="617275"/>
                </a:solidFill>
                <a:latin typeface="Alatsi"/>
                <a:ea typeface="Alatsi"/>
                <a:cs typeface="Alatsi"/>
                <a:sym typeface="Alatsi"/>
              </a:rPr>
              <a:t>Priyadarshini S (221801040)</a:t>
            </a:r>
          </a:p>
          <a:p>
            <a:pPr algn="r">
              <a:lnSpc>
                <a:spcPts val="3065"/>
              </a:lnSpc>
            </a:pPr>
            <a:r>
              <a:rPr lang="en-US" sz="3035">
                <a:solidFill>
                  <a:srgbClr val="617275"/>
                </a:solidFill>
                <a:latin typeface="Alatsi"/>
                <a:ea typeface="Alatsi"/>
                <a:cs typeface="Alatsi"/>
                <a:sym typeface="Alatsi"/>
              </a:rPr>
              <a:t>Vijay Kumar V (221801505)</a:t>
            </a:r>
          </a:p>
        </p:txBody>
      </p:sp>
      <p:sp>
        <p:nvSpPr>
          <p:cNvPr id="15" name="TextBox 15"/>
          <p:cNvSpPr txBox="1"/>
          <p:nvPr/>
        </p:nvSpPr>
        <p:spPr>
          <a:xfrm>
            <a:off x="6181856" y="8734526"/>
            <a:ext cx="9872478" cy="431134"/>
          </a:xfrm>
          <a:prstGeom prst="rect">
            <a:avLst/>
          </a:prstGeom>
        </p:spPr>
        <p:txBody>
          <a:bodyPr lIns="0" tIns="0" rIns="0" bIns="0" rtlCol="0" anchor="t">
            <a:spAutoFit/>
          </a:bodyPr>
          <a:lstStyle/>
          <a:p>
            <a:pPr algn="ctr">
              <a:lnSpc>
                <a:spcPts val="3536"/>
              </a:lnSpc>
            </a:pPr>
            <a:r>
              <a:rPr lang="en-US" sz="2526">
                <a:solidFill>
                  <a:srgbClr val="121011"/>
                </a:solidFill>
                <a:latin typeface="Alatsi"/>
                <a:ea typeface="Alatsi"/>
                <a:cs typeface="Alatsi"/>
                <a:sym typeface="Alatsi"/>
              </a:rPr>
              <a:t>Department of Artificial Intelligence and Data Science </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DE6159A6-7FD8-FCD4-0AFE-AE908D3046B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D4E796E-DDBE-3135-0F68-CACF7BC9F2DB}"/>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2D376225-6CC5-7FD2-4749-EC89A468E0CA}"/>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12" name="Freeform 12">
            <a:extLst>
              <a:ext uri="{FF2B5EF4-FFF2-40B4-BE49-F238E27FC236}">
                <a16:creationId xmlns:a16="http://schemas.microsoft.com/office/drawing/2014/main" id="{51C89659-0774-DBBB-C0DF-98DA418D60B9}"/>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167653C7-195A-CF49-25CA-B369DD82CDB7}"/>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223B4566-B131-B629-75D0-6FE6F066C666}"/>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093778EF-9155-80E5-39B5-1C28D06ADD3C}"/>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579BB88F-09E5-2FAF-E3CE-A8E2E772019F}"/>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8DC15938-48FF-272C-80D3-61656EEDE345}"/>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43664BDE-50C2-4DD4-3859-44A3A47EAA4C}"/>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19554FD3-16B3-AABD-703C-C4238E748C1E}"/>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9</a:t>
              </a:r>
            </a:p>
          </p:txBody>
        </p:sp>
      </p:grpSp>
      <p:sp>
        <p:nvSpPr>
          <p:cNvPr id="6" name="TextBox 6">
            <a:extLst>
              <a:ext uri="{FF2B5EF4-FFF2-40B4-BE49-F238E27FC236}">
                <a16:creationId xmlns:a16="http://schemas.microsoft.com/office/drawing/2014/main" id="{DAB50CD0-E940-44EE-DCBF-458E4140E102}"/>
              </a:ext>
            </a:extLst>
          </p:cNvPr>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ARCHITECTURE DIAGRAM</a:t>
            </a:r>
          </a:p>
        </p:txBody>
      </p:sp>
      <p:sp>
        <p:nvSpPr>
          <p:cNvPr id="13" name="TextBox 13">
            <a:extLst>
              <a:ext uri="{FF2B5EF4-FFF2-40B4-BE49-F238E27FC236}">
                <a16:creationId xmlns:a16="http://schemas.microsoft.com/office/drawing/2014/main" id="{2192F47E-2452-4D15-804E-CA7B698B5989}"/>
              </a:ext>
            </a:extLst>
          </p:cNvPr>
          <p:cNvSpPr txBox="1"/>
          <p:nvPr/>
        </p:nvSpPr>
        <p:spPr>
          <a:xfrm>
            <a:off x="662760" y="2384228"/>
            <a:ext cx="16962478" cy="5734262"/>
          </a:xfrm>
          <a:prstGeom prst="rect">
            <a:avLst/>
          </a:prstGeom>
        </p:spPr>
        <p:txBody>
          <a:bodyPr lIns="0" tIns="0" rIns="0" bIns="0" rtlCol="0" anchor="t">
            <a:spAutoFit/>
          </a:bodyPr>
          <a:lstStyle/>
          <a:p>
            <a:pPr algn="just">
              <a:lnSpc>
                <a:spcPts val="4480"/>
              </a:lnSpc>
            </a:pPr>
            <a:r>
              <a:rPr lang="en-US" sz="3200" dirty="0">
                <a:solidFill>
                  <a:srgbClr val="50422D"/>
                </a:solidFill>
                <a:latin typeface="Alatsi"/>
                <a:ea typeface="Alatsi"/>
                <a:cs typeface="Alatsi"/>
                <a:sym typeface="Alatsi"/>
              </a:rPr>
              <a:t>This architecture diagram explains the working of the EnergyWise system for energy consumption prediction. The process begins with collecting data from smart meters (real-time energy usage) and weather sources (temperature, humidity). These datasets are combined into energy raw data, which undergoes processing to clean, explore, and identify patterns through statistical summaries and visualizations. Next, feature engineering extracts important characteristics like time-based trends, lagged features, and rolling statistics, making the data ready for predictive modeling. The XGBoost algorithm is used to develop a prediction model by splitting the data into training and testing sets. The predictions are evaluated using metrics like MAE, MSE, and RMSE. The results are visualized as graphs and insights are generated to help users optimize energy usage. Alerts and forecasts are also provided for better decision-making.</a:t>
            </a:r>
          </a:p>
        </p:txBody>
      </p:sp>
    </p:spTree>
    <p:extLst>
      <p:ext uri="{BB962C8B-B14F-4D97-AF65-F5344CB8AC3E}">
        <p14:creationId xmlns:p14="http://schemas.microsoft.com/office/powerpoint/2010/main" val="85310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CD779531-30EE-16D7-73F0-A28F51A3387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ED3E07A-26E7-0C58-E4F8-F55721E23E7A}"/>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DD98C8DF-FA61-F190-3C22-EC5152A90C8B}"/>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12" name="Freeform 12">
            <a:extLst>
              <a:ext uri="{FF2B5EF4-FFF2-40B4-BE49-F238E27FC236}">
                <a16:creationId xmlns:a16="http://schemas.microsoft.com/office/drawing/2014/main" id="{FEFD6FF2-D270-D5A4-BF24-8D55DB706469}"/>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A2173CC4-6FEE-3A46-838F-E55D7AE62B0D}"/>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EB056CDA-DA91-FF66-9D0A-86B54A26078E}"/>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1D8D8113-856B-47DB-7882-31ABDFBF1836}"/>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7F0AD88F-D5D3-AB84-44D5-66959FEA5958}"/>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F8E00964-6C69-425E-2B22-FF805E3A581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DA997665-7D2B-876B-5FE6-92FA3766904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E028D653-23A1-773E-2F28-0D3C332BC778}"/>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10</a:t>
              </a:r>
            </a:p>
          </p:txBody>
        </p:sp>
      </p:grpSp>
      <p:sp>
        <p:nvSpPr>
          <p:cNvPr id="6" name="TextBox 6">
            <a:extLst>
              <a:ext uri="{FF2B5EF4-FFF2-40B4-BE49-F238E27FC236}">
                <a16:creationId xmlns:a16="http://schemas.microsoft.com/office/drawing/2014/main" id="{3CB84FA4-9F82-A923-F232-C2696A0B7B1A}"/>
              </a:ext>
            </a:extLst>
          </p:cNvPr>
          <p:cNvSpPr txBox="1"/>
          <p:nvPr/>
        </p:nvSpPr>
        <p:spPr>
          <a:xfrm>
            <a:off x="228600" y="485775"/>
            <a:ext cx="15505419" cy="2956707"/>
          </a:xfrm>
          <a:prstGeom prst="rect">
            <a:avLst/>
          </a:prstGeom>
        </p:spPr>
        <p:txBody>
          <a:bodyPr wrap="square"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Module 1: Data Preprocessing</a:t>
            </a:r>
          </a:p>
          <a:p>
            <a:pPr algn="ctr">
              <a:lnSpc>
                <a:spcPts val="11899"/>
              </a:lnSpc>
            </a:pPr>
            <a:r>
              <a:rPr lang="en-US" sz="8499" dirty="0">
                <a:solidFill>
                  <a:srgbClr val="000000"/>
                </a:solidFill>
                <a:latin typeface="Alatsi"/>
                <a:ea typeface="Alatsi"/>
                <a:cs typeface="Alatsi"/>
                <a:sym typeface="Alatsi"/>
              </a:rPr>
              <a:t> </a:t>
            </a:r>
          </a:p>
        </p:txBody>
      </p:sp>
      <p:sp>
        <p:nvSpPr>
          <p:cNvPr id="13" name="TextBox 13">
            <a:extLst>
              <a:ext uri="{FF2B5EF4-FFF2-40B4-BE49-F238E27FC236}">
                <a16:creationId xmlns:a16="http://schemas.microsoft.com/office/drawing/2014/main" id="{77CE8820-ECF9-91B0-F6DA-C934B0DDDBE4}"/>
              </a:ext>
            </a:extLst>
          </p:cNvPr>
          <p:cNvSpPr txBox="1"/>
          <p:nvPr/>
        </p:nvSpPr>
        <p:spPr>
          <a:xfrm>
            <a:off x="662761" y="1964128"/>
            <a:ext cx="16962478" cy="8619667"/>
          </a:xfrm>
          <a:prstGeom prst="rect">
            <a:avLst/>
          </a:prstGeom>
        </p:spPr>
        <p:txBody>
          <a:bodyPr lIns="0" tIns="0" rIns="0" bIns="0" rtlCol="0" anchor="t">
            <a:spAutoFit/>
          </a:bodyPr>
          <a:lstStyle/>
          <a:p>
            <a:pPr algn="just">
              <a:lnSpc>
                <a:spcPts val="4480"/>
              </a:lnSpc>
            </a:pPr>
            <a:r>
              <a:rPr lang="en-US" sz="3200" dirty="0">
                <a:solidFill>
                  <a:schemeClr val="tx2">
                    <a:lumMod val="75000"/>
                  </a:schemeClr>
                </a:solidFill>
                <a:latin typeface="Alatsi"/>
                <a:ea typeface="Alatsi"/>
                <a:cs typeface="Alatsi"/>
                <a:sym typeface="Alatsi"/>
              </a:rPr>
              <a:t>Step 1</a:t>
            </a:r>
            <a:r>
              <a:rPr lang="en-US" sz="3200" dirty="0">
                <a:solidFill>
                  <a:srgbClr val="50422D"/>
                </a:solidFill>
                <a:latin typeface="Alatsi"/>
                <a:ea typeface="Alatsi"/>
                <a:cs typeface="Alatsi"/>
                <a:sym typeface="Alatsi"/>
              </a:rPr>
              <a:t>: Load and inspect the dataset by reading the CSV file and displaying the first few rows, dataset info, and summary statistics.</a:t>
            </a:r>
          </a:p>
          <a:p>
            <a:pPr algn="just">
              <a:lnSpc>
                <a:spcPts val="4480"/>
              </a:lnSpc>
            </a:pPr>
            <a:r>
              <a:rPr lang="en-US" sz="3200" dirty="0">
                <a:solidFill>
                  <a:schemeClr val="tx2">
                    <a:lumMod val="75000"/>
                  </a:schemeClr>
                </a:solidFill>
                <a:latin typeface="Alatsi"/>
                <a:ea typeface="Alatsi"/>
                <a:cs typeface="Alatsi"/>
                <a:sym typeface="Alatsi"/>
              </a:rPr>
              <a:t>Step 2</a:t>
            </a:r>
            <a:r>
              <a:rPr lang="en-US" sz="3200" dirty="0">
                <a:solidFill>
                  <a:srgbClr val="50422D"/>
                </a:solidFill>
                <a:latin typeface="Alatsi"/>
                <a:ea typeface="Alatsi"/>
                <a:cs typeface="Alatsi"/>
                <a:sym typeface="Alatsi"/>
              </a:rPr>
              <a:t>: Identify and handle missing values by checking for null values and printing the count of missing values per column.</a:t>
            </a:r>
          </a:p>
          <a:p>
            <a:pPr algn="just">
              <a:lnSpc>
                <a:spcPts val="4480"/>
              </a:lnSpc>
            </a:pPr>
            <a:r>
              <a:rPr lang="en-US" sz="3200" dirty="0">
                <a:solidFill>
                  <a:schemeClr val="tx2">
                    <a:lumMod val="75000"/>
                  </a:schemeClr>
                </a:solidFill>
                <a:latin typeface="Alatsi"/>
                <a:ea typeface="Alatsi"/>
                <a:cs typeface="Alatsi"/>
                <a:sym typeface="Alatsi"/>
              </a:rPr>
              <a:t>Step 3</a:t>
            </a:r>
            <a:r>
              <a:rPr lang="en-US" sz="3200" dirty="0">
                <a:solidFill>
                  <a:srgbClr val="50422D"/>
                </a:solidFill>
                <a:latin typeface="Alatsi"/>
                <a:ea typeface="Alatsi"/>
                <a:cs typeface="Alatsi"/>
                <a:sym typeface="Alatsi"/>
              </a:rPr>
              <a:t>: Convert the 'date' column to datetime format and extract time-related features like hour, day, and month.</a:t>
            </a:r>
          </a:p>
          <a:p>
            <a:pPr algn="just">
              <a:lnSpc>
                <a:spcPts val="4480"/>
              </a:lnSpc>
            </a:pPr>
            <a:r>
              <a:rPr lang="en-US" sz="3200" dirty="0">
                <a:solidFill>
                  <a:schemeClr val="tx2">
                    <a:lumMod val="75000"/>
                  </a:schemeClr>
                </a:solidFill>
                <a:latin typeface="Alatsi"/>
                <a:ea typeface="Alatsi"/>
                <a:cs typeface="Alatsi"/>
                <a:sym typeface="Alatsi"/>
              </a:rPr>
              <a:t>Step 4</a:t>
            </a:r>
            <a:r>
              <a:rPr lang="en-US" sz="3200" dirty="0">
                <a:solidFill>
                  <a:srgbClr val="50422D"/>
                </a:solidFill>
                <a:latin typeface="Alatsi"/>
                <a:ea typeface="Alatsi"/>
                <a:cs typeface="Alatsi"/>
                <a:sym typeface="Alatsi"/>
              </a:rPr>
              <a:t>: Visualize key features like active power over time, temperature distribution, and the correlation heatmap of numerical data.</a:t>
            </a:r>
          </a:p>
          <a:p>
            <a:pPr algn="just">
              <a:lnSpc>
                <a:spcPts val="4480"/>
              </a:lnSpc>
            </a:pPr>
            <a:r>
              <a:rPr lang="en-US" sz="3200" dirty="0">
                <a:solidFill>
                  <a:schemeClr val="tx2">
                    <a:lumMod val="75000"/>
                  </a:schemeClr>
                </a:solidFill>
                <a:latin typeface="Alatsi"/>
                <a:ea typeface="Alatsi"/>
                <a:cs typeface="Alatsi"/>
                <a:sym typeface="Alatsi"/>
              </a:rPr>
              <a:t>Step 5</a:t>
            </a:r>
            <a:r>
              <a:rPr lang="en-US" sz="3200" dirty="0">
                <a:solidFill>
                  <a:srgbClr val="50422D"/>
                </a:solidFill>
                <a:latin typeface="Alatsi"/>
                <a:ea typeface="Alatsi"/>
                <a:cs typeface="Alatsi"/>
                <a:sym typeface="Alatsi"/>
              </a:rPr>
              <a:t>: Plot average energy consumption patterns by hour, day of the week, and month to identify trends and seasonal variations.</a:t>
            </a:r>
          </a:p>
          <a:p>
            <a:pPr algn="just">
              <a:lnSpc>
                <a:spcPts val="4480"/>
              </a:lnSpc>
            </a:pPr>
            <a:r>
              <a:rPr lang="en-US" sz="3200" dirty="0">
                <a:solidFill>
                  <a:schemeClr val="tx2">
                    <a:lumMod val="75000"/>
                  </a:schemeClr>
                </a:solidFill>
                <a:latin typeface="Alatsi"/>
                <a:ea typeface="Alatsi"/>
                <a:cs typeface="Alatsi"/>
                <a:sym typeface="Alatsi"/>
              </a:rPr>
              <a:t>Step 6</a:t>
            </a:r>
            <a:r>
              <a:rPr lang="en-US" sz="3200" dirty="0">
                <a:solidFill>
                  <a:srgbClr val="50422D"/>
                </a:solidFill>
                <a:latin typeface="Alatsi"/>
                <a:ea typeface="Alatsi"/>
                <a:cs typeface="Alatsi"/>
                <a:sym typeface="Alatsi"/>
              </a:rPr>
              <a:t>: Create additional features such as </a:t>
            </a:r>
            <a:r>
              <a:rPr lang="en-US" sz="3200" dirty="0" err="1">
                <a:solidFill>
                  <a:srgbClr val="50422D"/>
                </a:solidFill>
                <a:latin typeface="Alatsi"/>
                <a:ea typeface="Alatsi"/>
                <a:cs typeface="Alatsi"/>
                <a:sym typeface="Alatsi"/>
              </a:rPr>
              <a:t>is_weekend</a:t>
            </a:r>
            <a:r>
              <a:rPr lang="en-US" sz="3200" dirty="0">
                <a:solidFill>
                  <a:srgbClr val="50422D"/>
                </a:solidFill>
                <a:latin typeface="Alatsi"/>
                <a:ea typeface="Alatsi"/>
                <a:cs typeface="Alatsi"/>
                <a:sym typeface="Alatsi"/>
              </a:rPr>
              <a:t> based on the day of the week and update the dataset for further analysis.</a:t>
            </a:r>
          </a:p>
          <a:p>
            <a:pPr algn="just">
              <a:lnSpc>
                <a:spcPts val="4480"/>
              </a:lnSpc>
            </a:pPr>
            <a:endParaRPr lang="en-US" sz="3200" dirty="0">
              <a:solidFill>
                <a:srgbClr val="50422D"/>
              </a:solidFill>
              <a:latin typeface="Alatsi"/>
              <a:ea typeface="Alatsi"/>
              <a:cs typeface="Alatsi"/>
              <a:sym typeface="Alatsi"/>
            </a:endParaRPr>
          </a:p>
          <a:p>
            <a:pPr algn="just">
              <a:lnSpc>
                <a:spcPts val="4480"/>
              </a:lnSpc>
            </a:pPr>
            <a:endParaRPr lang="en-US" sz="3200" dirty="0">
              <a:solidFill>
                <a:srgbClr val="50422D"/>
              </a:solidFill>
              <a:latin typeface="Alatsi"/>
              <a:ea typeface="Alatsi"/>
              <a:cs typeface="Alatsi"/>
              <a:sym typeface="Alatsi"/>
            </a:endParaRPr>
          </a:p>
          <a:p>
            <a:pPr algn="just">
              <a:lnSpc>
                <a:spcPts val="4480"/>
              </a:lnSpc>
            </a:pPr>
            <a:endParaRPr lang="en-US" sz="3200" dirty="0">
              <a:solidFill>
                <a:srgbClr val="50422D"/>
              </a:solidFill>
              <a:latin typeface="Alatsi"/>
              <a:ea typeface="Alatsi"/>
              <a:cs typeface="Alatsi"/>
              <a:sym typeface="Alatsi"/>
            </a:endParaRPr>
          </a:p>
        </p:txBody>
      </p:sp>
    </p:spTree>
    <p:extLst>
      <p:ext uri="{BB962C8B-B14F-4D97-AF65-F5344CB8AC3E}">
        <p14:creationId xmlns:p14="http://schemas.microsoft.com/office/powerpoint/2010/main" val="184258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75DD0087-4AC3-49CE-C6DF-17E44D3B4173}"/>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31913BD9-8D6D-2D04-8682-003A092DE869}"/>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DDB40720-02E0-891C-FE30-D16E1FBB724D}"/>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F8C52BBC-9BB4-28FA-94C4-9B1756444B69}"/>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DFD – MODULE 1</a:t>
            </a:r>
          </a:p>
        </p:txBody>
      </p:sp>
      <p:grpSp>
        <p:nvGrpSpPr>
          <p:cNvPr id="3" name="Group 3">
            <a:extLst>
              <a:ext uri="{FF2B5EF4-FFF2-40B4-BE49-F238E27FC236}">
                <a16:creationId xmlns:a16="http://schemas.microsoft.com/office/drawing/2014/main" id="{A2A03B40-4AC3-CF2E-3C8E-EF3E75412782}"/>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0C2976C5-98FE-7AFD-C228-B72F55A7DF4A}"/>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39412D12-EB76-2206-8898-3CFBDECFA98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6" name="TextBox 6">
                <a:extLst>
                  <a:ext uri="{FF2B5EF4-FFF2-40B4-BE49-F238E27FC236}">
                    <a16:creationId xmlns:a16="http://schemas.microsoft.com/office/drawing/2014/main" id="{C634364A-7819-3F35-1155-F3F043EEA41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87B1C622-435B-60EF-4634-6248CD4C26A3}"/>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11</a:t>
              </a:r>
            </a:p>
          </p:txBody>
        </p:sp>
      </p:grpSp>
      <p:sp>
        <p:nvSpPr>
          <p:cNvPr id="10" name="TextBox 10">
            <a:extLst>
              <a:ext uri="{FF2B5EF4-FFF2-40B4-BE49-F238E27FC236}">
                <a16:creationId xmlns:a16="http://schemas.microsoft.com/office/drawing/2014/main" id="{BDCA78CA-A918-99EE-92C2-EDABD7D22FCB}"/>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38D8423A-C47E-5C5A-BE50-883CF330E902}"/>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1997E174-2C3C-8539-0AF9-8598547915BE}"/>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3" name="Picture 2">
            <a:extLst>
              <a:ext uri="{FF2B5EF4-FFF2-40B4-BE49-F238E27FC236}">
                <a16:creationId xmlns:a16="http://schemas.microsoft.com/office/drawing/2014/main" id="{F54FCC2C-3F26-51B2-FBA8-F6959D29D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205854"/>
            <a:ext cx="9505334" cy="5875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1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2B24A83-A6B4-7EEE-14FE-378EBD9B6152}"/>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87E7E7E1-8126-7F57-4F7D-05EB044BC91C}"/>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936EAAE8-9B86-09A6-E71A-38DE83652169}"/>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E9590B1E-9273-A042-4B44-9907CBAC5964}"/>
              </a:ext>
            </a:extLst>
          </p:cNvPr>
          <p:cNvSpPr txBox="1"/>
          <p:nvPr/>
        </p:nvSpPr>
        <p:spPr>
          <a:xfrm>
            <a:off x="601232" y="409591"/>
            <a:ext cx="16039230" cy="1167627"/>
          </a:xfrm>
          <a:prstGeom prst="rect">
            <a:avLst/>
          </a:prstGeom>
        </p:spPr>
        <p:txBody>
          <a:bodyPr lIns="0" tIns="0" rIns="0" bIns="0" rtlCol="0" anchor="t">
            <a:spAutoFit/>
          </a:bodyPr>
          <a:lstStyle/>
          <a:p>
            <a:pPr algn="ctr">
              <a:lnSpc>
                <a:spcPts val="10640"/>
              </a:lnSpc>
            </a:pPr>
            <a:r>
              <a:rPr lang="en-US" sz="4400" dirty="0">
                <a:solidFill>
                  <a:srgbClr val="000000"/>
                </a:solidFill>
                <a:latin typeface="Alatsi"/>
                <a:ea typeface="Alatsi"/>
                <a:cs typeface="Alatsi"/>
                <a:sym typeface="Alatsi"/>
              </a:rPr>
              <a:t>HISTORICAL DATA AND WEATHER DATA MERGING</a:t>
            </a:r>
          </a:p>
        </p:txBody>
      </p:sp>
      <p:grpSp>
        <p:nvGrpSpPr>
          <p:cNvPr id="3" name="Group 3">
            <a:extLst>
              <a:ext uri="{FF2B5EF4-FFF2-40B4-BE49-F238E27FC236}">
                <a16:creationId xmlns:a16="http://schemas.microsoft.com/office/drawing/2014/main" id="{04823FE0-1F7B-909D-C1F7-3B78B1A72B17}"/>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A272CDCC-BD8A-4E0D-B613-C2CC4B44973B}"/>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F2C41F7D-F974-4916-75D8-8F52BD08857A}"/>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679AF0AE-D7F5-13D2-7A0B-4F2AD0FFD1B3}"/>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1D801C53-85E9-EEFB-63C9-943DCCA454A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12</a:t>
              </a:r>
            </a:p>
          </p:txBody>
        </p:sp>
      </p:grpSp>
      <p:sp>
        <p:nvSpPr>
          <p:cNvPr id="10" name="TextBox 10">
            <a:extLst>
              <a:ext uri="{FF2B5EF4-FFF2-40B4-BE49-F238E27FC236}">
                <a16:creationId xmlns:a16="http://schemas.microsoft.com/office/drawing/2014/main" id="{60FCC0F2-A9AB-92CE-6A7D-D83A1EA52F8A}"/>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52C0AFBA-9C0A-D876-3356-C4941F2FE8F1}"/>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5FC7616D-A8BC-F07B-39F7-A69CFC6280C9}"/>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13">
            <a:extLst>
              <a:ext uri="{FF2B5EF4-FFF2-40B4-BE49-F238E27FC236}">
                <a16:creationId xmlns:a16="http://schemas.microsoft.com/office/drawing/2014/main" id="{E667147A-E7FA-C294-5D76-A16F89A819C9}"/>
              </a:ext>
            </a:extLst>
          </p:cNvPr>
          <p:cNvPicPr>
            <a:picLocks noChangeAspect="1"/>
          </p:cNvPicPr>
          <p:nvPr/>
        </p:nvPicPr>
        <p:blipFill>
          <a:blip r:embed="rId4"/>
          <a:stretch>
            <a:fillRect/>
          </a:stretch>
        </p:blipFill>
        <p:spPr>
          <a:xfrm>
            <a:off x="1340535" y="2381576"/>
            <a:ext cx="15714789" cy="6386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414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A811D26-BA93-F8F1-D4B2-BCE82A124880}"/>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9B80E6AE-D896-E2C6-7440-B6FE53B050F0}"/>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1A602EFE-64B0-42FE-03A5-18C900748A01}"/>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A4C4CDF3-BAD7-1500-BE4A-B7AB076A00E3}"/>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PREPROCESSING</a:t>
            </a:r>
          </a:p>
        </p:txBody>
      </p:sp>
      <p:grpSp>
        <p:nvGrpSpPr>
          <p:cNvPr id="3" name="Group 3">
            <a:extLst>
              <a:ext uri="{FF2B5EF4-FFF2-40B4-BE49-F238E27FC236}">
                <a16:creationId xmlns:a16="http://schemas.microsoft.com/office/drawing/2014/main" id="{3D8455FF-7AA0-EA83-3B4B-1CA4DB4CC8FC}"/>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B7C5AB5E-E14E-A49E-D40A-080EE712C1E9}"/>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B12D53AB-4022-3CEA-669A-283D045125F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BE2480DC-E40A-5184-CF89-37088A9CA79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273C24CB-04F9-E048-7076-122BB4C497C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13</a:t>
              </a:r>
            </a:p>
          </p:txBody>
        </p:sp>
      </p:grpSp>
      <p:sp>
        <p:nvSpPr>
          <p:cNvPr id="10" name="TextBox 10">
            <a:extLst>
              <a:ext uri="{FF2B5EF4-FFF2-40B4-BE49-F238E27FC236}">
                <a16:creationId xmlns:a16="http://schemas.microsoft.com/office/drawing/2014/main" id="{7B869AE1-A80B-D52D-99E5-850251695920}"/>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8ADC3309-40E9-5BDC-79D1-7AA586C19025}"/>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2D23B5C1-8706-F3D2-A879-C6FDBED97CA7}"/>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5" name="TextBox 14">
            <a:extLst>
              <a:ext uri="{FF2B5EF4-FFF2-40B4-BE49-F238E27FC236}">
                <a16:creationId xmlns:a16="http://schemas.microsoft.com/office/drawing/2014/main" id="{3827062D-5F4B-9CF5-9E61-A344A2675F90}"/>
              </a:ext>
            </a:extLst>
          </p:cNvPr>
          <p:cNvSpPr txBox="1"/>
          <p:nvPr/>
        </p:nvSpPr>
        <p:spPr>
          <a:xfrm>
            <a:off x="1325838" y="2406317"/>
            <a:ext cx="16039229" cy="5155257"/>
          </a:xfrm>
          <a:prstGeom prst="rect">
            <a:avLst/>
          </a:prstGeom>
          <a:noFill/>
        </p:spPr>
        <p:txBody>
          <a:bodyPr wrap="square">
            <a:spAutoFit/>
          </a:bodyPr>
          <a:lstStyle/>
          <a:p>
            <a:pPr marL="539750" lvl="0" indent="-457200" algn="l" rtl="0">
              <a:lnSpc>
                <a:spcPct val="115000"/>
              </a:lnSpc>
              <a:spcBef>
                <a:spcPts val="0"/>
              </a:spcBef>
              <a:spcAft>
                <a:spcPts val="0"/>
              </a:spcAft>
              <a:buClr>
                <a:srgbClr val="000000"/>
              </a:buClr>
              <a:buSzPts val="2300"/>
              <a:buFont typeface="Wingdings" panose="05000000000000000000" pitchFamily="2" charset="2"/>
              <a:buChar char="v"/>
            </a:pPr>
            <a:r>
              <a:rPr lang="en-US" sz="3200" b="1" dirty="0">
                <a:solidFill>
                  <a:schemeClr val="tx2">
                    <a:lumMod val="75000"/>
                  </a:schemeClr>
                </a:solidFill>
                <a:latin typeface="Alatsi" panose="020B0604020202020204" charset="0"/>
                <a:ea typeface="Times New Roman"/>
                <a:cs typeface="Times New Roman"/>
                <a:sym typeface="Times New Roman"/>
              </a:rPr>
              <a:t>Correlation Heatmap</a:t>
            </a:r>
            <a:r>
              <a:rPr lang="en-US" sz="3200" b="1" dirty="0">
                <a:solidFill>
                  <a:srgbClr val="000000"/>
                </a:solidFill>
                <a:latin typeface="Alatsi" panose="020B0604020202020204" charset="0"/>
                <a:ea typeface="Times New Roman"/>
                <a:cs typeface="Times New Roman"/>
                <a:sym typeface="Times New Roman"/>
              </a:rPr>
              <a:t>: </a:t>
            </a:r>
            <a:r>
              <a:rPr lang="en-US" sz="3200" dirty="0">
                <a:solidFill>
                  <a:schemeClr val="bg2">
                    <a:lumMod val="25000"/>
                  </a:schemeClr>
                </a:solidFill>
                <a:latin typeface="Alatsi" panose="020B0604020202020204" charset="0"/>
                <a:ea typeface="Times New Roman"/>
                <a:cs typeface="Times New Roman"/>
                <a:sym typeface="Times New Roman"/>
              </a:rPr>
              <a:t>Calculates the correlation between numerical features</a:t>
            </a:r>
            <a:r>
              <a:rPr lang="en-US" sz="3200" b="1" dirty="0">
                <a:solidFill>
                  <a:schemeClr val="bg2">
                    <a:lumMod val="25000"/>
                  </a:schemeClr>
                </a:solidFill>
                <a:latin typeface="Alatsi" panose="020B0604020202020204" charset="0"/>
                <a:ea typeface="Times New Roman"/>
                <a:cs typeface="Times New Roman"/>
                <a:sym typeface="Times New Roman"/>
              </a:rPr>
              <a:t>:</a:t>
            </a:r>
          </a:p>
          <a:p>
            <a:pPr marL="539750" lvl="0" indent="-457200" algn="l" rtl="0">
              <a:lnSpc>
                <a:spcPct val="115000"/>
              </a:lnSpc>
              <a:spcBef>
                <a:spcPts val="0"/>
              </a:spcBef>
              <a:spcAft>
                <a:spcPts val="0"/>
              </a:spcAft>
              <a:buClr>
                <a:srgbClr val="000000"/>
              </a:buClr>
              <a:buSzPts val="2300"/>
              <a:buFont typeface="Wingdings" panose="05000000000000000000" pitchFamily="2" charset="2"/>
              <a:buChar char="v"/>
            </a:pPr>
            <a:endParaRPr lang="en-US" sz="3200" b="1" dirty="0">
              <a:solidFill>
                <a:srgbClr val="000000"/>
              </a:solidFill>
              <a:latin typeface="Alatsi" panose="020B0604020202020204" charset="0"/>
              <a:ea typeface="Times New Roman"/>
              <a:cs typeface="Times New Roman"/>
              <a:sym typeface="Times New Roman"/>
            </a:endParaRPr>
          </a:p>
          <a:p>
            <a:pPr marL="539750" lvl="0" indent="-457200" algn="l" rtl="0">
              <a:lnSpc>
                <a:spcPct val="115000"/>
              </a:lnSpc>
              <a:spcBef>
                <a:spcPts val="0"/>
              </a:spcBef>
              <a:spcAft>
                <a:spcPts val="0"/>
              </a:spcAft>
              <a:buClr>
                <a:srgbClr val="000000"/>
              </a:buClr>
              <a:buSzPts val="2300"/>
              <a:buFont typeface="Wingdings" panose="05000000000000000000" pitchFamily="2" charset="2"/>
              <a:buChar char="v"/>
            </a:pPr>
            <a:endParaRPr lang="en-US" sz="3200" b="1" dirty="0">
              <a:solidFill>
                <a:srgbClr val="000000"/>
              </a:solidFill>
              <a:latin typeface="Alatsi" panose="020B0604020202020204" charset="0"/>
              <a:ea typeface="Times New Roman"/>
              <a:cs typeface="Times New Roman"/>
              <a:sym typeface="Times New Roman"/>
            </a:endParaRPr>
          </a:p>
          <a:p>
            <a:pPr marL="539750" lvl="0" indent="-457200" algn="l" rtl="0">
              <a:lnSpc>
                <a:spcPct val="115000"/>
              </a:lnSpc>
              <a:spcBef>
                <a:spcPts val="0"/>
              </a:spcBef>
              <a:spcAft>
                <a:spcPts val="0"/>
              </a:spcAft>
              <a:buClr>
                <a:srgbClr val="000000"/>
              </a:buClr>
              <a:buSzPts val="2300"/>
              <a:buFont typeface="Wingdings" panose="05000000000000000000" pitchFamily="2" charset="2"/>
              <a:buChar char="v"/>
            </a:pPr>
            <a:r>
              <a:rPr lang="en-US" sz="3200" b="1" dirty="0">
                <a:solidFill>
                  <a:schemeClr val="tx2">
                    <a:lumMod val="75000"/>
                  </a:schemeClr>
                </a:solidFill>
                <a:latin typeface="Alatsi" panose="020B0604020202020204" charset="0"/>
                <a:ea typeface="Times New Roman"/>
                <a:cs typeface="Times New Roman"/>
                <a:sym typeface="Times New Roman"/>
              </a:rPr>
              <a:t>Average Power by Grouping</a:t>
            </a:r>
            <a:r>
              <a:rPr lang="en-US" sz="3200" b="1" dirty="0">
                <a:solidFill>
                  <a:srgbClr val="000000"/>
                </a:solidFill>
                <a:latin typeface="Alatsi" panose="020B0604020202020204" charset="0"/>
                <a:ea typeface="Times New Roman"/>
                <a:cs typeface="Times New Roman"/>
                <a:sym typeface="Times New Roman"/>
              </a:rPr>
              <a:t>: </a:t>
            </a:r>
            <a:r>
              <a:rPr lang="en-US" sz="3200" dirty="0">
                <a:solidFill>
                  <a:schemeClr val="bg2">
                    <a:lumMod val="25000"/>
                  </a:schemeClr>
                </a:solidFill>
                <a:latin typeface="Alatsi" panose="020B0604020202020204" charset="0"/>
                <a:ea typeface="Times New Roman"/>
                <a:cs typeface="Times New Roman"/>
                <a:sym typeface="Times New Roman"/>
              </a:rPr>
              <a:t>Groups</a:t>
            </a:r>
            <a:r>
              <a:rPr lang="en-US" sz="3200" dirty="0">
                <a:solidFill>
                  <a:srgbClr val="000000"/>
                </a:solidFill>
                <a:latin typeface="Alatsi" panose="020B0604020202020204" charset="0"/>
                <a:ea typeface="Times New Roman"/>
                <a:cs typeface="Times New Roman"/>
                <a:sym typeface="Times New Roman"/>
              </a:rPr>
              <a:t> </a:t>
            </a:r>
            <a:r>
              <a:rPr lang="en-US" sz="3200" b="1" i="1" dirty="0" err="1">
                <a:solidFill>
                  <a:schemeClr val="tx2">
                    <a:lumMod val="75000"/>
                  </a:schemeClr>
                </a:solidFill>
                <a:latin typeface="Alatsi" panose="020B0604020202020204" charset="0"/>
                <a:ea typeface="Times New Roman"/>
                <a:cs typeface="Times New Roman"/>
                <a:sym typeface="Times New Roman"/>
              </a:rPr>
              <a:t>active_power</a:t>
            </a:r>
            <a:r>
              <a:rPr lang="en-US" sz="3200" b="1" i="1" dirty="0">
                <a:solidFill>
                  <a:schemeClr val="tx2">
                    <a:lumMod val="75000"/>
                  </a:schemeClr>
                </a:solidFill>
                <a:latin typeface="Alatsi" panose="020B0604020202020204" charset="0"/>
                <a:ea typeface="Times New Roman"/>
                <a:cs typeface="Times New Roman"/>
                <a:sym typeface="Times New Roman"/>
              </a:rPr>
              <a:t> </a:t>
            </a:r>
            <a:r>
              <a:rPr lang="en-US" sz="3200" dirty="0">
                <a:solidFill>
                  <a:schemeClr val="bg2">
                    <a:lumMod val="25000"/>
                  </a:schemeClr>
                </a:solidFill>
                <a:latin typeface="Alatsi" panose="020B0604020202020204" charset="0"/>
                <a:ea typeface="Times New Roman"/>
                <a:cs typeface="Times New Roman"/>
                <a:sym typeface="Times New Roman"/>
              </a:rPr>
              <a:t>by time intervals (e.g., hour, day, month) and calculates the mean:</a:t>
            </a:r>
          </a:p>
          <a:p>
            <a:pPr marL="457200" lvl="0" indent="-457200" algn="l" rtl="0">
              <a:lnSpc>
                <a:spcPct val="115000"/>
              </a:lnSpc>
              <a:spcBef>
                <a:spcPts val="0"/>
              </a:spcBef>
              <a:spcAft>
                <a:spcPts val="0"/>
              </a:spcAft>
              <a:buSzPts val="3000"/>
              <a:buFont typeface="Wingdings" panose="05000000000000000000" pitchFamily="2" charset="2"/>
              <a:buChar char="v"/>
            </a:pPr>
            <a:endParaRPr lang="en-US" sz="3200" dirty="0">
              <a:solidFill>
                <a:srgbClr val="000000"/>
              </a:solidFill>
              <a:latin typeface="Alatsi" panose="020B0604020202020204" charset="0"/>
              <a:ea typeface="Times New Roman"/>
              <a:cs typeface="Times New Roman"/>
              <a:sym typeface="Times New Roman"/>
            </a:endParaRPr>
          </a:p>
          <a:p>
            <a:pPr marL="539750" lvl="0" indent="-457200" algn="l" rtl="0">
              <a:lnSpc>
                <a:spcPct val="115000"/>
              </a:lnSpc>
              <a:spcBef>
                <a:spcPts val="0"/>
              </a:spcBef>
              <a:spcAft>
                <a:spcPts val="0"/>
              </a:spcAft>
              <a:buClr>
                <a:srgbClr val="000000"/>
              </a:buClr>
              <a:buSzPts val="2300"/>
              <a:buFont typeface="Wingdings" panose="05000000000000000000" pitchFamily="2" charset="2"/>
              <a:buChar char="v"/>
            </a:pPr>
            <a:endParaRPr lang="en-US" sz="3200" b="1" dirty="0">
              <a:solidFill>
                <a:srgbClr val="000000"/>
              </a:solidFill>
              <a:latin typeface="Alatsi" panose="020B0604020202020204" charset="0"/>
              <a:ea typeface="Times New Roman"/>
              <a:cs typeface="Times New Roman"/>
              <a:sym typeface="Times New Roman"/>
            </a:endParaRPr>
          </a:p>
          <a:p>
            <a:pPr marL="539750" lvl="0" indent="-457200" algn="l" rtl="0">
              <a:lnSpc>
                <a:spcPct val="115000"/>
              </a:lnSpc>
              <a:spcBef>
                <a:spcPts val="0"/>
              </a:spcBef>
              <a:spcAft>
                <a:spcPts val="0"/>
              </a:spcAft>
              <a:buClr>
                <a:srgbClr val="000000"/>
              </a:buClr>
              <a:buSzPts val="2300"/>
              <a:buFont typeface="Wingdings" panose="05000000000000000000" pitchFamily="2" charset="2"/>
              <a:buChar char="v"/>
            </a:pPr>
            <a:r>
              <a:rPr lang="en-US" sz="3200" b="1" dirty="0">
                <a:solidFill>
                  <a:schemeClr val="tx2">
                    <a:lumMod val="75000"/>
                  </a:schemeClr>
                </a:solidFill>
                <a:latin typeface="Alatsi" panose="020B0604020202020204" charset="0"/>
                <a:ea typeface="Times New Roman"/>
                <a:cs typeface="Times New Roman"/>
                <a:sym typeface="Times New Roman"/>
              </a:rPr>
              <a:t>Normalize(MinMaxScaler)</a:t>
            </a:r>
            <a:r>
              <a:rPr lang="en-US" sz="3200" b="1" dirty="0">
                <a:solidFill>
                  <a:srgbClr val="000000"/>
                </a:solidFill>
                <a:latin typeface="Alatsi" panose="020B0604020202020204" charset="0"/>
                <a:ea typeface="Times New Roman"/>
                <a:cs typeface="Times New Roman"/>
                <a:sym typeface="Times New Roman"/>
              </a:rPr>
              <a:t>:- </a:t>
            </a:r>
            <a:r>
              <a:rPr lang="en-US" sz="3200" dirty="0">
                <a:solidFill>
                  <a:schemeClr val="bg2">
                    <a:lumMod val="25000"/>
                  </a:schemeClr>
                </a:solidFill>
                <a:latin typeface="Alatsi" panose="020B0604020202020204" charset="0"/>
                <a:ea typeface="Times New Roman"/>
                <a:cs typeface="Times New Roman"/>
                <a:sym typeface="Times New Roman"/>
              </a:rPr>
              <a:t>It is used convert the data in different scale to a defined range typically between the 0 and 1</a:t>
            </a:r>
            <a:r>
              <a:rPr lang="en-US" sz="3200" dirty="0">
                <a:solidFill>
                  <a:srgbClr val="000000"/>
                </a:solidFill>
                <a:latin typeface="Alatsi" panose="020B0604020202020204" charset="0"/>
                <a:ea typeface="Times New Roman"/>
                <a:cs typeface="Times New Roman"/>
                <a:sym typeface="Times New Roman"/>
              </a:rPr>
              <a:t>	</a:t>
            </a:r>
          </a:p>
        </p:txBody>
      </p:sp>
      <p:pic>
        <p:nvPicPr>
          <p:cNvPr id="16" name="Picture 15">
            <a:extLst>
              <a:ext uri="{FF2B5EF4-FFF2-40B4-BE49-F238E27FC236}">
                <a16:creationId xmlns:a16="http://schemas.microsoft.com/office/drawing/2014/main" id="{0B73A30B-F36C-C9D7-0598-A3F339060EE6}"/>
              </a:ext>
            </a:extLst>
          </p:cNvPr>
          <p:cNvPicPr>
            <a:picLocks noChangeAspect="1"/>
          </p:cNvPicPr>
          <p:nvPr/>
        </p:nvPicPr>
        <p:blipFill>
          <a:blip r:embed="rId4"/>
          <a:stretch>
            <a:fillRect/>
          </a:stretch>
        </p:blipFill>
        <p:spPr>
          <a:xfrm>
            <a:off x="7315200" y="3279663"/>
            <a:ext cx="3397456" cy="781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CEB30952-F009-EA28-9DB9-1B51BDE564F7}"/>
              </a:ext>
            </a:extLst>
          </p:cNvPr>
          <p:cNvPicPr>
            <a:picLocks noChangeAspect="1"/>
          </p:cNvPicPr>
          <p:nvPr/>
        </p:nvPicPr>
        <p:blipFill>
          <a:blip r:embed="rId5"/>
          <a:stretch>
            <a:fillRect/>
          </a:stretch>
        </p:blipFill>
        <p:spPr>
          <a:xfrm>
            <a:off x="7070722" y="5376143"/>
            <a:ext cx="3886412" cy="645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83C33A6D-21BB-F8F4-5625-2BCCCBEE3E1E}"/>
              </a:ext>
            </a:extLst>
          </p:cNvPr>
          <p:cNvPicPr>
            <a:picLocks noChangeAspect="1"/>
          </p:cNvPicPr>
          <p:nvPr/>
        </p:nvPicPr>
        <p:blipFill>
          <a:blip r:embed="rId6"/>
          <a:stretch>
            <a:fillRect/>
          </a:stretch>
        </p:blipFill>
        <p:spPr>
          <a:xfrm>
            <a:off x="7315200" y="7726907"/>
            <a:ext cx="3557215" cy="815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52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2090F04-6F62-BA79-B82D-4DA7CDE576E5}"/>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947F7049-CDB1-30E8-F805-F97F8078785E}"/>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74755FAA-91E0-D1AD-85BF-D5D8FAF60BA9}"/>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B4F8F517-9BDF-2A22-D7F8-F2D3159774E3}"/>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HANDLING MISSING DATA VALUES</a:t>
            </a:r>
          </a:p>
        </p:txBody>
      </p:sp>
      <p:grpSp>
        <p:nvGrpSpPr>
          <p:cNvPr id="3" name="Group 3">
            <a:extLst>
              <a:ext uri="{FF2B5EF4-FFF2-40B4-BE49-F238E27FC236}">
                <a16:creationId xmlns:a16="http://schemas.microsoft.com/office/drawing/2014/main" id="{C4B2797D-9BEE-55A7-58FF-2DD5540501A7}"/>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9ED80455-3472-7CE9-FB18-F0DC343E056B}"/>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6CCF82F1-480A-5EDF-7144-FA323AE1608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53FCCBA9-9282-8C04-560E-1E3A29031DE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19C055C3-C503-9B0D-1F55-C0DB57984BE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14</a:t>
              </a:r>
            </a:p>
          </p:txBody>
        </p:sp>
      </p:grpSp>
      <p:sp>
        <p:nvSpPr>
          <p:cNvPr id="10" name="TextBox 10">
            <a:extLst>
              <a:ext uri="{FF2B5EF4-FFF2-40B4-BE49-F238E27FC236}">
                <a16:creationId xmlns:a16="http://schemas.microsoft.com/office/drawing/2014/main" id="{51C29377-F447-D0BF-3AF9-29D85933EC1B}"/>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8B5F48F0-C269-79D2-EF86-015BA9A706CD}"/>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87275994-C11E-4050-563D-C0ED9A73C206}"/>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3" name="Picture 12">
            <a:extLst>
              <a:ext uri="{FF2B5EF4-FFF2-40B4-BE49-F238E27FC236}">
                <a16:creationId xmlns:a16="http://schemas.microsoft.com/office/drawing/2014/main" id="{635063E6-088A-FDC1-0E75-27F9BE2CD7DD}"/>
              </a:ext>
            </a:extLst>
          </p:cNvPr>
          <p:cNvPicPr>
            <a:picLocks noChangeAspect="1"/>
          </p:cNvPicPr>
          <p:nvPr/>
        </p:nvPicPr>
        <p:blipFill>
          <a:blip r:embed="rId4"/>
          <a:stretch>
            <a:fillRect/>
          </a:stretch>
        </p:blipFill>
        <p:spPr>
          <a:xfrm>
            <a:off x="3714538" y="2824367"/>
            <a:ext cx="10858923" cy="432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529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69D9500-8901-1039-B464-965695B56B9A}"/>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AE8A6861-8D58-07B6-A5B9-5E32A4D2576E}"/>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94FE7F9B-7B46-9093-ADE0-5A07C14903DB}"/>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F0AAE1B4-BE00-D4DA-4C14-F9E302AF958A}"/>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OUTPUT – MODULE 1</a:t>
            </a:r>
          </a:p>
        </p:txBody>
      </p:sp>
      <p:grpSp>
        <p:nvGrpSpPr>
          <p:cNvPr id="3" name="Group 3">
            <a:extLst>
              <a:ext uri="{FF2B5EF4-FFF2-40B4-BE49-F238E27FC236}">
                <a16:creationId xmlns:a16="http://schemas.microsoft.com/office/drawing/2014/main" id="{C1E78743-E9A0-1AA0-8911-810099684CC6}"/>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E8FCF0C5-D72D-18B6-BDE3-62C06BE36782}"/>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2777A879-372F-FC81-16B4-EA556D6EB8AA}"/>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57F4DFA1-9BF2-B1F0-CCCC-4CFCCCEE6679}"/>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81D1DD23-3524-F469-3537-D541881A956F}"/>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15</a:t>
              </a:r>
            </a:p>
          </p:txBody>
        </p:sp>
      </p:grpSp>
      <p:sp>
        <p:nvSpPr>
          <p:cNvPr id="10" name="TextBox 10">
            <a:extLst>
              <a:ext uri="{FF2B5EF4-FFF2-40B4-BE49-F238E27FC236}">
                <a16:creationId xmlns:a16="http://schemas.microsoft.com/office/drawing/2014/main" id="{7707BDA0-9A45-2D68-601E-C4C06EECD87E}"/>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A263E117-4493-9B08-6D29-E8AAE6F2AD0C}"/>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00CF07C3-7F97-09BC-8426-36F834605BB4}"/>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13">
            <a:extLst>
              <a:ext uri="{FF2B5EF4-FFF2-40B4-BE49-F238E27FC236}">
                <a16:creationId xmlns:a16="http://schemas.microsoft.com/office/drawing/2014/main" id="{3FD9408B-CAFD-D73E-8D51-03A9F217A3C6}"/>
              </a:ext>
            </a:extLst>
          </p:cNvPr>
          <p:cNvPicPr>
            <a:picLocks noChangeAspect="1"/>
          </p:cNvPicPr>
          <p:nvPr/>
        </p:nvPicPr>
        <p:blipFill>
          <a:blip r:embed="rId4"/>
          <a:stretch>
            <a:fillRect/>
          </a:stretch>
        </p:blipFill>
        <p:spPr>
          <a:xfrm>
            <a:off x="820678" y="2975735"/>
            <a:ext cx="7990497" cy="3191850"/>
          </a:xfrm>
          <a:prstGeom prst="rect">
            <a:avLst/>
          </a:prstGeom>
        </p:spPr>
      </p:pic>
      <p:pic>
        <p:nvPicPr>
          <p:cNvPr id="15" name="Picture 14">
            <a:extLst>
              <a:ext uri="{FF2B5EF4-FFF2-40B4-BE49-F238E27FC236}">
                <a16:creationId xmlns:a16="http://schemas.microsoft.com/office/drawing/2014/main" id="{F0D16DE8-2108-C34D-46E6-A6699A775C6A}"/>
              </a:ext>
            </a:extLst>
          </p:cNvPr>
          <p:cNvPicPr>
            <a:picLocks noChangeAspect="1"/>
          </p:cNvPicPr>
          <p:nvPr/>
        </p:nvPicPr>
        <p:blipFill>
          <a:blip r:embed="rId5"/>
          <a:stretch>
            <a:fillRect/>
          </a:stretch>
        </p:blipFill>
        <p:spPr>
          <a:xfrm>
            <a:off x="10363200" y="2887374"/>
            <a:ext cx="6319296" cy="3605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8A9DEBA8-761B-BD2E-5A5B-A83B7A1CF113}"/>
              </a:ext>
            </a:extLst>
          </p:cNvPr>
          <p:cNvSpPr txBox="1"/>
          <p:nvPr/>
        </p:nvSpPr>
        <p:spPr>
          <a:xfrm>
            <a:off x="1981200" y="2362265"/>
            <a:ext cx="4810760" cy="400110"/>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1- </a:t>
            </a:r>
            <a:r>
              <a:rPr lang="en-US" sz="2000" dirty="0">
                <a:latin typeface="Alatsi" panose="020B0604020202020204" charset="0"/>
                <a:cs typeface="Times New Roman" panose="02020603050405020304" pitchFamily="18" charset="0"/>
              </a:rPr>
              <a:t>Statistical Summaries of Data</a:t>
            </a:r>
            <a:endParaRPr lang="en-US" sz="2000" b="1" dirty="0">
              <a:latin typeface="Alatsi" panose="020B0604020202020204" charset="0"/>
              <a:cs typeface="Times New Roman" panose="02020603050405020304" pitchFamily="18" charset="0"/>
            </a:endParaRPr>
          </a:p>
        </p:txBody>
      </p:sp>
      <p:sp>
        <p:nvSpPr>
          <p:cNvPr id="17" name="TextBox 16">
            <a:extLst>
              <a:ext uri="{FF2B5EF4-FFF2-40B4-BE49-F238E27FC236}">
                <a16:creationId xmlns:a16="http://schemas.microsoft.com/office/drawing/2014/main" id="{55E01004-E7C1-C952-B9F6-1F909DC7FE9E}"/>
              </a:ext>
            </a:extLst>
          </p:cNvPr>
          <p:cNvSpPr txBox="1"/>
          <p:nvPr/>
        </p:nvSpPr>
        <p:spPr>
          <a:xfrm>
            <a:off x="10363200" y="2241113"/>
            <a:ext cx="5815681" cy="400110"/>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2- </a:t>
            </a:r>
            <a:r>
              <a:rPr lang="en-US" sz="2000" dirty="0">
                <a:latin typeface="Alatsi" panose="020B0604020202020204" charset="0"/>
                <a:cs typeface="Times New Roman" panose="02020603050405020304" pitchFamily="18" charset="0"/>
              </a:rPr>
              <a:t>Temperature Distribution – Histogram</a:t>
            </a:r>
            <a:endParaRPr lang="en-US" sz="2000" b="1" dirty="0">
              <a:latin typeface="Alatsi" panose="020B0604020202020204" charset="0"/>
              <a:cs typeface="Times New Roman" panose="02020603050405020304" pitchFamily="18" charset="0"/>
            </a:endParaRPr>
          </a:p>
        </p:txBody>
      </p:sp>
      <p:sp>
        <p:nvSpPr>
          <p:cNvPr id="18" name="TextBox 17">
            <a:extLst>
              <a:ext uri="{FF2B5EF4-FFF2-40B4-BE49-F238E27FC236}">
                <a16:creationId xmlns:a16="http://schemas.microsoft.com/office/drawing/2014/main" id="{E84ED9A3-F9A2-8326-4468-0F4E1DE60BC3}"/>
              </a:ext>
            </a:extLst>
          </p:cNvPr>
          <p:cNvSpPr txBox="1"/>
          <p:nvPr/>
        </p:nvSpPr>
        <p:spPr>
          <a:xfrm>
            <a:off x="820677" y="6817758"/>
            <a:ext cx="7990497" cy="1569660"/>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The statistical summary of the dataset reveals key insights, such as the completeness of data entries and the range of values for each variable as shown in </a:t>
            </a:r>
            <a:r>
              <a:rPr lang="en-US" sz="2400" b="1" spc="-10" dirty="0">
                <a:solidFill>
                  <a:schemeClr val="bg2">
                    <a:lumMod val="25000"/>
                  </a:schemeClr>
                </a:solidFill>
                <a:effectLst/>
                <a:latin typeface="Alatsi" panose="020B0604020202020204" charset="0"/>
                <a:ea typeface="Times New Roman" panose="02020603050405020304" pitchFamily="18" charset="0"/>
              </a:rPr>
              <a:t>Figure 1</a:t>
            </a:r>
            <a:endParaRPr lang="en-US" sz="2400" b="1" dirty="0">
              <a:solidFill>
                <a:schemeClr val="bg2">
                  <a:lumMod val="25000"/>
                </a:schemeClr>
              </a:solidFill>
              <a:latin typeface="Alatsi" panose="020B0604020202020204" charset="0"/>
            </a:endParaRPr>
          </a:p>
          <a:p>
            <a:pPr algn="just"/>
            <a:endParaRPr lang="en-US" sz="2400" dirty="0">
              <a:solidFill>
                <a:schemeClr val="bg2">
                  <a:lumMod val="25000"/>
                </a:schemeClr>
              </a:solidFill>
              <a:latin typeface="Alatsi" panose="020B0604020202020204" charset="0"/>
            </a:endParaRPr>
          </a:p>
        </p:txBody>
      </p:sp>
      <p:sp>
        <p:nvSpPr>
          <p:cNvPr id="19" name="TextBox 18">
            <a:extLst>
              <a:ext uri="{FF2B5EF4-FFF2-40B4-BE49-F238E27FC236}">
                <a16:creationId xmlns:a16="http://schemas.microsoft.com/office/drawing/2014/main" id="{F02A1179-FB0F-C5E7-8C7E-FB4D6C3F81B0}"/>
              </a:ext>
            </a:extLst>
          </p:cNvPr>
          <p:cNvSpPr txBox="1"/>
          <p:nvPr/>
        </p:nvSpPr>
        <p:spPr>
          <a:xfrm>
            <a:off x="9677400" y="6860948"/>
            <a:ext cx="7990497" cy="1200329"/>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The histogram as shown in </a:t>
            </a:r>
            <a:r>
              <a:rPr lang="en-US" sz="2400" b="1" spc="-10" dirty="0">
                <a:solidFill>
                  <a:schemeClr val="bg2">
                    <a:lumMod val="25000"/>
                  </a:schemeClr>
                </a:solidFill>
                <a:effectLst/>
                <a:latin typeface="Alatsi" panose="020B0604020202020204" charset="0"/>
                <a:ea typeface="Times New Roman" panose="02020603050405020304" pitchFamily="18" charset="0"/>
              </a:rPr>
              <a:t>Figure 2</a:t>
            </a:r>
            <a:r>
              <a:rPr lang="en-US" sz="2400" b="0" spc="-10" dirty="0">
                <a:solidFill>
                  <a:schemeClr val="bg2">
                    <a:lumMod val="25000"/>
                  </a:schemeClr>
                </a:solidFill>
                <a:effectLst/>
                <a:latin typeface="Alatsi" panose="020B0604020202020204" charset="0"/>
                <a:ea typeface="Times New Roman" panose="02020603050405020304" pitchFamily="18" charset="0"/>
              </a:rPr>
              <a:t>, defines the underlying distribution of temperature values before incorporating them into our forecasting model.</a:t>
            </a:r>
          </a:p>
        </p:txBody>
      </p:sp>
    </p:spTree>
    <p:extLst>
      <p:ext uri="{BB962C8B-B14F-4D97-AF65-F5344CB8AC3E}">
        <p14:creationId xmlns:p14="http://schemas.microsoft.com/office/powerpoint/2010/main" val="3759822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C62ECF3-17F2-CC8B-04F1-E523AF10147D}"/>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3C14EC11-939C-7BD4-1FA1-E3C469FCE956}"/>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AB4EA609-9D72-6A3B-4ECC-E464000BD5B3}"/>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E9E5E22F-845B-E390-0F1B-357396824E06}"/>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OUTPUT MODULE -1</a:t>
            </a:r>
          </a:p>
        </p:txBody>
      </p:sp>
      <p:grpSp>
        <p:nvGrpSpPr>
          <p:cNvPr id="3" name="Group 3">
            <a:extLst>
              <a:ext uri="{FF2B5EF4-FFF2-40B4-BE49-F238E27FC236}">
                <a16:creationId xmlns:a16="http://schemas.microsoft.com/office/drawing/2014/main" id="{C866085D-018C-5FC2-C797-101841462969}"/>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C37ED53F-B27A-C370-7291-767DC6F090B4}"/>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9ADCB223-30EE-A87F-C012-560461DCE56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C9A64B7E-02B7-04FF-C266-2CA27067A91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C7E16B07-221C-ABE8-143D-61FDBDE62C1E}"/>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16</a:t>
              </a:r>
            </a:p>
          </p:txBody>
        </p:sp>
      </p:grpSp>
      <p:sp>
        <p:nvSpPr>
          <p:cNvPr id="10" name="TextBox 10">
            <a:extLst>
              <a:ext uri="{FF2B5EF4-FFF2-40B4-BE49-F238E27FC236}">
                <a16:creationId xmlns:a16="http://schemas.microsoft.com/office/drawing/2014/main" id="{6F8C8F68-03D0-FB91-08AB-AE5B327F8F9C}"/>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E9E5257F-2BAE-3174-8DC3-380DD8E9C1C1}"/>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DEF2F03C-C7CA-673E-A91B-4BD792151031}"/>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6" name="TextBox 15">
            <a:extLst>
              <a:ext uri="{FF2B5EF4-FFF2-40B4-BE49-F238E27FC236}">
                <a16:creationId xmlns:a16="http://schemas.microsoft.com/office/drawing/2014/main" id="{3770E579-E17B-5C5C-2525-D2E50D5A8E8B}"/>
              </a:ext>
            </a:extLst>
          </p:cNvPr>
          <p:cNvSpPr txBox="1"/>
          <p:nvPr/>
        </p:nvSpPr>
        <p:spPr>
          <a:xfrm>
            <a:off x="1676400" y="2382270"/>
            <a:ext cx="5530965" cy="400110"/>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3. </a:t>
            </a:r>
            <a:r>
              <a:rPr lang="en-US" sz="2000" dirty="0">
                <a:latin typeface="Alatsi" panose="020B0604020202020204" charset="0"/>
                <a:cs typeface="Times New Roman" panose="02020603050405020304" pitchFamily="18" charset="0"/>
              </a:rPr>
              <a:t>Active Power over Time Series Plot</a:t>
            </a:r>
          </a:p>
        </p:txBody>
      </p:sp>
      <p:sp>
        <p:nvSpPr>
          <p:cNvPr id="17" name="TextBox 16">
            <a:extLst>
              <a:ext uri="{FF2B5EF4-FFF2-40B4-BE49-F238E27FC236}">
                <a16:creationId xmlns:a16="http://schemas.microsoft.com/office/drawing/2014/main" id="{6CA8E508-CF4A-04EC-76F9-30A83062EDE7}"/>
              </a:ext>
            </a:extLst>
          </p:cNvPr>
          <p:cNvSpPr txBox="1"/>
          <p:nvPr/>
        </p:nvSpPr>
        <p:spPr>
          <a:xfrm>
            <a:off x="10363200" y="2241113"/>
            <a:ext cx="5815681" cy="400110"/>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4. </a:t>
            </a:r>
            <a:r>
              <a:rPr lang="en-US" sz="2000" dirty="0">
                <a:latin typeface="Alatsi" panose="020B0604020202020204" charset="0"/>
                <a:cs typeface="Times New Roman" panose="02020603050405020304" pitchFamily="18" charset="0"/>
              </a:rPr>
              <a:t>Feature Correlation Heatmap</a:t>
            </a:r>
          </a:p>
        </p:txBody>
      </p:sp>
      <p:sp>
        <p:nvSpPr>
          <p:cNvPr id="18" name="TextBox 17">
            <a:extLst>
              <a:ext uri="{FF2B5EF4-FFF2-40B4-BE49-F238E27FC236}">
                <a16:creationId xmlns:a16="http://schemas.microsoft.com/office/drawing/2014/main" id="{E7D2BCBC-97F8-1229-670B-CD8C388EED8E}"/>
              </a:ext>
            </a:extLst>
          </p:cNvPr>
          <p:cNvSpPr txBox="1"/>
          <p:nvPr/>
        </p:nvSpPr>
        <p:spPr>
          <a:xfrm>
            <a:off x="944545" y="7107233"/>
            <a:ext cx="7990497" cy="1200329"/>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The line plot as shown in Figure 3, serves as an important step in understanding how active power consumption varies over time</a:t>
            </a:r>
          </a:p>
        </p:txBody>
      </p:sp>
      <p:sp>
        <p:nvSpPr>
          <p:cNvPr id="19" name="TextBox 18">
            <a:extLst>
              <a:ext uri="{FF2B5EF4-FFF2-40B4-BE49-F238E27FC236}">
                <a16:creationId xmlns:a16="http://schemas.microsoft.com/office/drawing/2014/main" id="{6A5D46FD-BB1D-6837-B3B4-313078D889CB}"/>
              </a:ext>
            </a:extLst>
          </p:cNvPr>
          <p:cNvSpPr txBox="1"/>
          <p:nvPr/>
        </p:nvSpPr>
        <p:spPr>
          <a:xfrm>
            <a:off x="9753601" y="7285969"/>
            <a:ext cx="7848600" cy="1200329"/>
          </a:xfrm>
          <a:prstGeom prst="rect">
            <a:avLst/>
          </a:prstGeom>
          <a:noFill/>
        </p:spPr>
        <p:txBody>
          <a:bodyPr wrap="square" rtlCol="0">
            <a:spAutoFit/>
          </a:bodyPr>
          <a:lstStyle/>
          <a:p>
            <a:pPr algn="just"/>
            <a:r>
              <a:rPr lang="en-IN" sz="2400" dirty="0">
                <a:solidFill>
                  <a:schemeClr val="bg2">
                    <a:lumMod val="25000"/>
                  </a:schemeClr>
                </a:solidFill>
                <a:effectLst/>
                <a:latin typeface="Alatsi" panose="020B0604020202020204" charset="0"/>
                <a:ea typeface="Calibri" panose="020F0502020204030204" pitchFamily="34" charset="0"/>
              </a:rPr>
              <a:t>As mentioned in </a:t>
            </a:r>
            <a:r>
              <a:rPr lang="en-IN" sz="2400" b="1" dirty="0">
                <a:solidFill>
                  <a:schemeClr val="bg2">
                    <a:lumMod val="25000"/>
                  </a:schemeClr>
                </a:solidFill>
                <a:effectLst/>
                <a:latin typeface="Alatsi" panose="020B0604020202020204" charset="0"/>
                <a:ea typeface="Calibri" panose="020F0502020204030204" pitchFamily="34" charset="0"/>
              </a:rPr>
              <a:t>Figure 4</a:t>
            </a:r>
            <a:r>
              <a:rPr lang="en-IN" sz="2400" dirty="0">
                <a:solidFill>
                  <a:schemeClr val="bg2">
                    <a:lumMod val="25000"/>
                  </a:schemeClr>
                </a:solidFill>
                <a:effectLst/>
                <a:latin typeface="Alatsi" panose="020B0604020202020204" charset="0"/>
                <a:ea typeface="Calibri" panose="020F0502020204030204" pitchFamily="34" charset="0"/>
              </a:rPr>
              <a:t>, Exploring correlations identifies relationships between different factors helping select key features </a:t>
            </a:r>
            <a:endParaRPr lang="en-US" sz="2400" dirty="0">
              <a:solidFill>
                <a:schemeClr val="bg2">
                  <a:lumMod val="25000"/>
                </a:schemeClr>
              </a:solidFill>
              <a:latin typeface="Alatsi" panose="020B0604020202020204" charset="0"/>
            </a:endParaRPr>
          </a:p>
        </p:txBody>
      </p:sp>
      <p:pic>
        <p:nvPicPr>
          <p:cNvPr id="13" name="image6.png">
            <a:extLst>
              <a:ext uri="{FF2B5EF4-FFF2-40B4-BE49-F238E27FC236}">
                <a16:creationId xmlns:a16="http://schemas.microsoft.com/office/drawing/2014/main" id="{5114482E-55FB-543C-CF90-8EC2E192EEF8}"/>
              </a:ext>
            </a:extLst>
          </p:cNvPr>
          <p:cNvPicPr/>
          <p:nvPr/>
        </p:nvPicPr>
        <p:blipFill>
          <a:blip r:embed="rId4"/>
          <a:srcRect/>
          <a:stretch>
            <a:fillRect/>
          </a:stretch>
        </p:blipFill>
        <p:spPr>
          <a:xfrm>
            <a:off x="1421387" y="3074366"/>
            <a:ext cx="7036812" cy="3605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E8F9B803-DF69-9CB0-4B06-363D684AF5C4}"/>
              </a:ext>
            </a:extLst>
          </p:cNvPr>
          <p:cNvPicPr>
            <a:picLocks noChangeAspect="1"/>
          </p:cNvPicPr>
          <p:nvPr/>
        </p:nvPicPr>
        <p:blipFill>
          <a:blip r:embed="rId5"/>
          <a:stretch>
            <a:fillRect/>
          </a:stretch>
        </p:blipFill>
        <p:spPr>
          <a:xfrm>
            <a:off x="10662305" y="2816516"/>
            <a:ext cx="5619230" cy="4085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294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3FE6136-0C60-90EC-FAC1-38DC540B5BF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F17CCA7-C904-71A7-AC28-A6FD38B35B91}"/>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B8BB1C26-AF21-2F07-BD6E-753F51FB4BB2}"/>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12" name="Freeform 12">
            <a:extLst>
              <a:ext uri="{FF2B5EF4-FFF2-40B4-BE49-F238E27FC236}">
                <a16:creationId xmlns:a16="http://schemas.microsoft.com/office/drawing/2014/main" id="{5C96C354-C702-E5AF-4E67-E7384953AA7A}"/>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275110E4-1AA7-0F7E-B55D-0ED12789D1FD}"/>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E2AF2221-70A6-E66D-9E71-5252E51DAE0B}"/>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13C9C7AC-D747-75EB-2B4A-BF55D3CF1714}"/>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09B30F47-DB31-6729-5B47-8630129E1D07}"/>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6F8BC7F8-3DCE-AB7E-62E3-A924E85489C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92EA8697-5407-61CA-6BB3-D2B921AA9C1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AE85D739-4548-E0A0-3B35-C1E8227CC5B3}"/>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17</a:t>
              </a:r>
            </a:p>
          </p:txBody>
        </p:sp>
      </p:grpSp>
      <p:sp>
        <p:nvSpPr>
          <p:cNvPr id="6" name="TextBox 6">
            <a:extLst>
              <a:ext uri="{FF2B5EF4-FFF2-40B4-BE49-F238E27FC236}">
                <a16:creationId xmlns:a16="http://schemas.microsoft.com/office/drawing/2014/main" id="{461BE6A8-148D-1E79-52E5-95ABA5E57E62}"/>
              </a:ext>
            </a:extLst>
          </p:cNvPr>
          <p:cNvSpPr txBox="1"/>
          <p:nvPr/>
        </p:nvSpPr>
        <p:spPr>
          <a:xfrm>
            <a:off x="228600" y="485775"/>
            <a:ext cx="15505419" cy="2956707"/>
          </a:xfrm>
          <a:prstGeom prst="rect">
            <a:avLst/>
          </a:prstGeom>
        </p:spPr>
        <p:txBody>
          <a:bodyPr wrap="square"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Module 2: Feature Engineering</a:t>
            </a:r>
          </a:p>
          <a:p>
            <a:pPr algn="ctr">
              <a:lnSpc>
                <a:spcPts val="11899"/>
              </a:lnSpc>
            </a:pPr>
            <a:r>
              <a:rPr lang="en-US" sz="8499" dirty="0">
                <a:solidFill>
                  <a:srgbClr val="000000"/>
                </a:solidFill>
                <a:latin typeface="Alatsi"/>
                <a:ea typeface="Alatsi"/>
                <a:cs typeface="Alatsi"/>
                <a:sym typeface="Alatsi"/>
              </a:rPr>
              <a:t> </a:t>
            </a:r>
          </a:p>
        </p:txBody>
      </p:sp>
      <p:sp>
        <p:nvSpPr>
          <p:cNvPr id="13" name="TextBox 13">
            <a:extLst>
              <a:ext uri="{FF2B5EF4-FFF2-40B4-BE49-F238E27FC236}">
                <a16:creationId xmlns:a16="http://schemas.microsoft.com/office/drawing/2014/main" id="{A9FB3690-DFAC-0733-1366-06126DAEADB0}"/>
              </a:ext>
            </a:extLst>
          </p:cNvPr>
          <p:cNvSpPr txBox="1"/>
          <p:nvPr/>
        </p:nvSpPr>
        <p:spPr>
          <a:xfrm>
            <a:off x="1065708" y="2741487"/>
            <a:ext cx="16329839" cy="5747727"/>
          </a:xfrm>
          <a:prstGeom prst="rect">
            <a:avLst/>
          </a:prstGeom>
        </p:spPr>
        <p:txBody>
          <a:bodyPr wrap="square" lIns="0" tIns="0" rIns="0" bIns="0" rtlCol="0" anchor="t">
            <a:spAutoFit/>
          </a:bodyPr>
          <a:lstStyle/>
          <a:p>
            <a:pPr algn="just">
              <a:lnSpc>
                <a:spcPts val="4480"/>
              </a:lnSpc>
            </a:pPr>
            <a:r>
              <a:rPr lang="en-US" sz="3600" dirty="0">
                <a:solidFill>
                  <a:schemeClr val="tx2">
                    <a:lumMod val="75000"/>
                  </a:schemeClr>
                </a:solidFill>
                <a:latin typeface="Alatsi"/>
                <a:ea typeface="Alatsi"/>
                <a:cs typeface="Alatsi"/>
                <a:sym typeface="Alatsi"/>
              </a:rPr>
              <a:t>Step 1: </a:t>
            </a:r>
            <a:r>
              <a:rPr lang="en-US" sz="3600" dirty="0">
                <a:solidFill>
                  <a:schemeClr val="bg2">
                    <a:lumMod val="25000"/>
                  </a:schemeClr>
                </a:solidFill>
                <a:latin typeface="Alatsi"/>
                <a:ea typeface="Alatsi"/>
                <a:cs typeface="Alatsi"/>
                <a:sym typeface="Alatsi"/>
              </a:rPr>
              <a:t>Identify time based features to capture patterns in energy consumption</a:t>
            </a:r>
            <a:r>
              <a:rPr lang="en-US" sz="3600" dirty="0">
                <a:solidFill>
                  <a:schemeClr val="tx2">
                    <a:lumMod val="75000"/>
                  </a:schemeClr>
                </a:solidFill>
                <a:latin typeface="Alatsi"/>
                <a:ea typeface="Alatsi"/>
                <a:cs typeface="Alatsi"/>
                <a:sym typeface="Alatsi"/>
              </a:rPr>
              <a:t>.</a:t>
            </a:r>
          </a:p>
          <a:p>
            <a:pPr algn="just">
              <a:lnSpc>
                <a:spcPts val="4480"/>
              </a:lnSpc>
            </a:pPr>
            <a:r>
              <a:rPr lang="en-US" sz="3600" dirty="0">
                <a:solidFill>
                  <a:schemeClr val="tx2">
                    <a:lumMod val="75000"/>
                  </a:schemeClr>
                </a:solidFill>
                <a:latin typeface="Alatsi"/>
                <a:ea typeface="Alatsi"/>
                <a:cs typeface="Alatsi"/>
                <a:sym typeface="Alatsi"/>
              </a:rPr>
              <a:t>Step 2: </a:t>
            </a:r>
            <a:r>
              <a:rPr lang="en-US" sz="3600" dirty="0">
                <a:solidFill>
                  <a:schemeClr val="bg2">
                    <a:lumMod val="25000"/>
                  </a:schemeClr>
                </a:solidFill>
                <a:latin typeface="Alatsi"/>
                <a:ea typeface="Alatsi"/>
                <a:cs typeface="Alatsi"/>
                <a:sym typeface="Alatsi"/>
              </a:rPr>
              <a:t>Apply rolling window on time based feature to compute rolling mean,</a:t>
            </a:r>
          </a:p>
          <a:p>
            <a:pPr algn="just">
              <a:lnSpc>
                <a:spcPts val="4480"/>
              </a:lnSpc>
            </a:pPr>
            <a:r>
              <a:rPr lang="en-US" sz="3600" dirty="0">
                <a:solidFill>
                  <a:schemeClr val="bg2">
                    <a:lumMod val="25000"/>
                  </a:schemeClr>
                </a:solidFill>
                <a:latin typeface="Alatsi"/>
                <a:ea typeface="Alatsi"/>
                <a:cs typeface="Alatsi"/>
                <a:sym typeface="Alatsi"/>
              </a:rPr>
              <a:t>rolling standard deviation which captures trends over time.</a:t>
            </a:r>
          </a:p>
          <a:p>
            <a:pPr algn="just">
              <a:lnSpc>
                <a:spcPts val="4480"/>
              </a:lnSpc>
            </a:pPr>
            <a:r>
              <a:rPr lang="en-US" sz="3600" dirty="0">
                <a:solidFill>
                  <a:schemeClr val="tx2">
                    <a:lumMod val="75000"/>
                  </a:schemeClr>
                </a:solidFill>
                <a:latin typeface="Alatsi"/>
                <a:ea typeface="Alatsi"/>
                <a:cs typeface="Alatsi"/>
                <a:sym typeface="Alatsi"/>
              </a:rPr>
              <a:t>Step 3: </a:t>
            </a:r>
            <a:r>
              <a:rPr lang="en-US" sz="3600" dirty="0">
                <a:solidFill>
                  <a:schemeClr val="bg2">
                    <a:lumMod val="25000"/>
                  </a:schemeClr>
                </a:solidFill>
                <a:latin typeface="Alatsi"/>
                <a:ea typeface="Alatsi"/>
                <a:cs typeface="Alatsi"/>
                <a:sym typeface="Alatsi"/>
              </a:rPr>
              <a:t>Create lagged version of the data to predict future values based on past observations.</a:t>
            </a:r>
          </a:p>
          <a:p>
            <a:pPr algn="just">
              <a:lnSpc>
                <a:spcPts val="4480"/>
              </a:lnSpc>
            </a:pPr>
            <a:r>
              <a:rPr lang="en-US" sz="3600" dirty="0">
                <a:solidFill>
                  <a:schemeClr val="tx2">
                    <a:lumMod val="75000"/>
                  </a:schemeClr>
                </a:solidFill>
                <a:latin typeface="Alatsi"/>
                <a:ea typeface="Alatsi"/>
                <a:cs typeface="Alatsi"/>
                <a:sym typeface="Alatsi"/>
              </a:rPr>
              <a:t>Step 4: </a:t>
            </a:r>
            <a:r>
              <a:rPr lang="en-US" sz="3600" dirty="0">
                <a:solidFill>
                  <a:schemeClr val="bg2">
                    <a:lumMod val="25000"/>
                  </a:schemeClr>
                </a:solidFill>
                <a:latin typeface="Alatsi"/>
                <a:ea typeface="Alatsi"/>
                <a:cs typeface="Alatsi"/>
                <a:sym typeface="Alatsi"/>
              </a:rPr>
              <a:t>Combining rolling statistics, time based features and lagged features transforms raw data into meaningful inputs which enhances prediction accuracy.</a:t>
            </a:r>
          </a:p>
          <a:p>
            <a:pPr algn="just">
              <a:lnSpc>
                <a:spcPts val="4480"/>
              </a:lnSpc>
            </a:pPr>
            <a:r>
              <a:rPr lang="en-US" sz="3600" dirty="0">
                <a:solidFill>
                  <a:schemeClr val="tx2">
                    <a:lumMod val="75000"/>
                  </a:schemeClr>
                </a:solidFill>
                <a:latin typeface="Alatsi"/>
                <a:ea typeface="Alatsi"/>
                <a:cs typeface="Alatsi"/>
                <a:sym typeface="Alatsi"/>
              </a:rPr>
              <a:t>Step 5: </a:t>
            </a:r>
            <a:r>
              <a:rPr lang="en-US" sz="3600" dirty="0">
                <a:solidFill>
                  <a:schemeClr val="bg2">
                    <a:lumMod val="25000"/>
                  </a:schemeClr>
                </a:solidFill>
                <a:latin typeface="Alatsi"/>
                <a:ea typeface="Alatsi"/>
                <a:cs typeface="Alatsi"/>
                <a:sym typeface="Alatsi"/>
              </a:rPr>
              <a:t>Ensure all features are normalized and free from missing values, ready for model training.</a:t>
            </a:r>
          </a:p>
          <a:p>
            <a:pPr algn="just">
              <a:lnSpc>
                <a:spcPts val="4480"/>
              </a:lnSpc>
            </a:pPr>
            <a:endParaRPr lang="en-US" sz="3600" dirty="0">
              <a:solidFill>
                <a:schemeClr val="tx2">
                  <a:lumMod val="75000"/>
                </a:schemeClr>
              </a:solidFill>
              <a:latin typeface="Alatsi"/>
              <a:ea typeface="Alatsi"/>
              <a:cs typeface="Alatsi"/>
              <a:sym typeface="Alatsi"/>
            </a:endParaRPr>
          </a:p>
        </p:txBody>
      </p:sp>
    </p:spTree>
    <p:extLst>
      <p:ext uri="{BB962C8B-B14F-4D97-AF65-F5344CB8AC3E}">
        <p14:creationId xmlns:p14="http://schemas.microsoft.com/office/powerpoint/2010/main" val="124487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BA6698F-5FE8-84E1-562A-85666AAC6EE9}"/>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E9703240-4527-1BD4-E3DC-063D38E77683}"/>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EA2AD4BD-0ADB-BE70-E065-4F724F1EF854}"/>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2F1C34A7-CA9D-D050-4D8F-31F7770681CF}"/>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DFD – MODULE 2</a:t>
            </a:r>
          </a:p>
        </p:txBody>
      </p:sp>
      <p:grpSp>
        <p:nvGrpSpPr>
          <p:cNvPr id="3" name="Group 3">
            <a:extLst>
              <a:ext uri="{FF2B5EF4-FFF2-40B4-BE49-F238E27FC236}">
                <a16:creationId xmlns:a16="http://schemas.microsoft.com/office/drawing/2014/main" id="{FBBF3D6B-71B1-A67B-F886-11B4C9444B01}"/>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D9C195D3-F7F6-5DCE-22BC-C7B7A9CC4633}"/>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4D3D6CC5-07BC-BA15-76EE-112DA291D39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F3167443-110A-B506-CD86-551B0D6A581C}"/>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089EB01C-36EA-958F-CC9C-2400BD358922}"/>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18</a:t>
              </a:r>
            </a:p>
          </p:txBody>
        </p:sp>
      </p:grpSp>
      <p:sp>
        <p:nvSpPr>
          <p:cNvPr id="10" name="TextBox 10">
            <a:extLst>
              <a:ext uri="{FF2B5EF4-FFF2-40B4-BE49-F238E27FC236}">
                <a16:creationId xmlns:a16="http://schemas.microsoft.com/office/drawing/2014/main" id="{C7D893CF-8C39-266C-1366-D07F6AD0F6A1}"/>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4FAFC5A4-7F89-B0E4-282B-4E84232017A8}"/>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877D0422-145D-E87B-A474-AA639E33612A}"/>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2">
            <a:extLst>
              <a:ext uri="{FF2B5EF4-FFF2-40B4-BE49-F238E27FC236}">
                <a16:creationId xmlns:a16="http://schemas.microsoft.com/office/drawing/2014/main" id="{B51A9476-2A1E-CAB8-AC1B-9B88AB2A3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78622"/>
            <a:ext cx="9620250"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1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645322" y="2471710"/>
            <a:ext cx="16997357" cy="5784088"/>
          </a:xfrm>
          <a:prstGeom prst="rect">
            <a:avLst/>
          </a:prstGeom>
        </p:spPr>
        <p:txBody>
          <a:bodyPr lIns="0" tIns="0" rIns="0" bIns="0" rtlCol="0" anchor="t">
            <a:spAutoFit/>
          </a:bodyPr>
          <a:lstStyle/>
          <a:p>
            <a:pPr algn="just">
              <a:lnSpc>
                <a:spcPts val="4591"/>
              </a:lnSpc>
            </a:pPr>
            <a:r>
              <a:rPr lang="en-US" sz="3279">
                <a:solidFill>
                  <a:srgbClr val="50422D"/>
                </a:solidFill>
                <a:latin typeface="Alatsi"/>
                <a:ea typeface="Alatsi"/>
                <a:cs typeface="Alatsi"/>
                <a:sym typeface="Alatsi"/>
              </a:rPr>
              <a:t>An advanced energy management solution helps residential users manage energy consumption effectively. Leveraging XGBoost, it predicts daily energy usage with accuracy, allowing users to anticipate consumption patterns and optimize energy use. The model integrates sophisticated feature engineering, including lagged variables, rolling statistics, and weather-energy interactions, to enhance predictive performance. Users receive actionable insights, personalized recommendations, and alerts for high consumption events. Rigorous testing through metrics like MAE and RMSE highlights its accuracy and reliability. By fostering smarter energy practices, the system enables cost savings and supports environmental sustainability, empowering users to adopt sustainable habits.</a:t>
            </a:r>
          </a:p>
          <a:p>
            <a:pPr algn="just">
              <a:lnSpc>
                <a:spcPts val="4591"/>
              </a:lnSpc>
            </a:pPr>
            <a:endParaRPr lang="en-US" sz="3279">
              <a:solidFill>
                <a:srgbClr val="50422D"/>
              </a:solidFill>
              <a:latin typeface="Alatsi"/>
              <a:ea typeface="Alatsi"/>
              <a:cs typeface="Alatsi"/>
              <a:sym typeface="Alatsi"/>
            </a:endParaRPr>
          </a:p>
        </p:txBody>
      </p:sp>
      <p:sp>
        <p:nvSpPr>
          <p:cNvPr id="3" name="TextBox 3"/>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4" name="AutoShape 4"/>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3472073"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ABSTRACT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FBE8FBB-81FC-13E0-D208-BE4EE38E519F}"/>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D2D3F6AD-A214-7838-A03C-39AD3ED2F6E6}"/>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7BAECF97-5DC8-5D15-3854-1A5924542CD5}"/>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373AE8C0-87BF-7340-3F7A-A848A476CCC8}"/>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FEATURE ENGINEERING</a:t>
            </a:r>
          </a:p>
        </p:txBody>
      </p:sp>
      <p:grpSp>
        <p:nvGrpSpPr>
          <p:cNvPr id="3" name="Group 3">
            <a:extLst>
              <a:ext uri="{FF2B5EF4-FFF2-40B4-BE49-F238E27FC236}">
                <a16:creationId xmlns:a16="http://schemas.microsoft.com/office/drawing/2014/main" id="{DE7E19B8-4D35-F286-D9DE-80208235CD17}"/>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E22BAC0E-2D98-90F3-394B-5C0C46A71BC4}"/>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CC54F369-AED6-6C94-C550-9811779602D2}"/>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18B9017F-EFC6-31DA-B02F-65CF4F79422D}"/>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74CEB2CD-D83D-5E56-9EF8-6FF845B666D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19</a:t>
              </a:r>
            </a:p>
          </p:txBody>
        </p:sp>
      </p:grpSp>
      <p:sp>
        <p:nvSpPr>
          <p:cNvPr id="10" name="TextBox 10">
            <a:extLst>
              <a:ext uri="{FF2B5EF4-FFF2-40B4-BE49-F238E27FC236}">
                <a16:creationId xmlns:a16="http://schemas.microsoft.com/office/drawing/2014/main" id="{F7B2350A-99F6-FD02-26D5-8255E20921DC}"/>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D3CD22EB-BB90-711D-C162-C9A8096F61D1}"/>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E7CECC51-FB7D-2745-EF09-5C129EAB4156}"/>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TextBox 12">
            <a:extLst>
              <a:ext uri="{FF2B5EF4-FFF2-40B4-BE49-F238E27FC236}">
                <a16:creationId xmlns:a16="http://schemas.microsoft.com/office/drawing/2014/main" id="{8EE56E4A-EA69-9EC4-2312-4EB7AA04AAE0}"/>
              </a:ext>
            </a:extLst>
          </p:cNvPr>
          <p:cNvSpPr txBox="1"/>
          <p:nvPr/>
        </p:nvSpPr>
        <p:spPr>
          <a:xfrm>
            <a:off x="1263295" y="2166232"/>
            <a:ext cx="16039230" cy="4031873"/>
          </a:xfrm>
          <a:prstGeom prst="rect">
            <a:avLst/>
          </a:prstGeom>
          <a:noFill/>
        </p:spPr>
        <p:txBody>
          <a:bodyPr wrap="square" rtlCol="0">
            <a:spAutoFit/>
          </a:bodyPr>
          <a:lstStyle/>
          <a:p>
            <a:pPr algn="just"/>
            <a:r>
              <a:rPr lang="en-US" sz="3200" dirty="0">
                <a:solidFill>
                  <a:schemeClr val="tx2">
                    <a:lumMod val="75000"/>
                  </a:schemeClr>
                </a:solidFill>
                <a:latin typeface="Alatsi" panose="020B0604020202020204" charset="0"/>
              </a:rPr>
              <a:t>Lag Features:</a:t>
            </a:r>
          </a:p>
          <a:p>
            <a:pPr algn="just"/>
            <a:r>
              <a:rPr lang="en-US" sz="3200" dirty="0">
                <a:solidFill>
                  <a:schemeClr val="bg2">
                    <a:lumMod val="25000"/>
                  </a:schemeClr>
                </a:solidFill>
                <a:latin typeface="Alatsi" panose="020B0604020202020204" charset="0"/>
              </a:rPr>
              <a:t>Lag features look at past values to help the model understand recent trends, making it easier to predict future values based on short- and long-term usage patterns.</a:t>
            </a:r>
          </a:p>
          <a:p>
            <a:pPr algn="just"/>
            <a:endParaRPr lang="en-US" sz="3200" dirty="0">
              <a:latin typeface="Alatsi" panose="020B0604020202020204" charset="0"/>
            </a:endParaRPr>
          </a:p>
          <a:p>
            <a:pPr algn="just"/>
            <a:r>
              <a:rPr lang="en-US" sz="3200" dirty="0">
                <a:solidFill>
                  <a:schemeClr val="tx2">
                    <a:lumMod val="75000"/>
                  </a:schemeClr>
                </a:solidFill>
                <a:latin typeface="Alatsi" panose="020B0604020202020204" charset="0"/>
              </a:rPr>
              <a:t>Rolling Statistics:</a:t>
            </a:r>
          </a:p>
          <a:p>
            <a:pPr algn="just"/>
            <a:r>
              <a:rPr lang="en-US" sz="3200" dirty="0">
                <a:solidFill>
                  <a:schemeClr val="bg2">
                    <a:lumMod val="25000"/>
                  </a:schemeClr>
                </a:solidFill>
                <a:latin typeface="Alatsi" panose="020B0604020202020204" charset="0"/>
              </a:rPr>
              <a:t>Rolling statistics smooth out short-term fluctuations and highlight longer-term trends.</a:t>
            </a:r>
          </a:p>
          <a:p>
            <a:pPr algn="just"/>
            <a:r>
              <a:rPr lang="en-US" sz="3200" dirty="0">
                <a:solidFill>
                  <a:schemeClr val="bg2">
                    <a:lumMod val="25000"/>
                  </a:schemeClr>
                </a:solidFill>
                <a:latin typeface="Alatsi" panose="020B0604020202020204" charset="0"/>
              </a:rPr>
              <a:t>Rolling Mean (24 Hours): Calculates the average usage over a full day.</a:t>
            </a:r>
          </a:p>
          <a:p>
            <a:pPr algn="just"/>
            <a:r>
              <a:rPr lang="en-US" sz="3200" dirty="0">
                <a:solidFill>
                  <a:schemeClr val="bg2">
                    <a:lumMod val="25000"/>
                  </a:schemeClr>
                </a:solidFill>
                <a:latin typeface="Alatsi" panose="020B0604020202020204" charset="0"/>
              </a:rPr>
              <a:t>Rolling Standard Deviation (24 Hours): Shows variability in usage over the past 24 hours. </a:t>
            </a:r>
          </a:p>
        </p:txBody>
      </p:sp>
      <p:pic>
        <p:nvPicPr>
          <p:cNvPr id="14" name="Picture 13">
            <a:extLst>
              <a:ext uri="{FF2B5EF4-FFF2-40B4-BE49-F238E27FC236}">
                <a16:creationId xmlns:a16="http://schemas.microsoft.com/office/drawing/2014/main" id="{0354B361-B81A-149C-99E7-0B99EA6E8C88}"/>
              </a:ext>
            </a:extLst>
          </p:cNvPr>
          <p:cNvPicPr>
            <a:picLocks noChangeAspect="1"/>
          </p:cNvPicPr>
          <p:nvPr/>
        </p:nvPicPr>
        <p:blipFill>
          <a:blip r:embed="rId4"/>
          <a:stretch>
            <a:fillRect/>
          </a:stretch>
        </p:blipFill>
        <p:spPr>
          <a:xfrm>
            <a:off x="5943600" y="6515100"/>
            <a:ext cx="5888994" cy="1792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3285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C750BC20-6FCF-6EDC-8C54-2AC0BFD0EE7D}"/>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DE4DC609-EF14-BBFF-CE2C-5D6FF28445A8}"/>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7B237DF1-A82B-1477-B4A3-FB9950ECED6B}"/>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9769511F-0AC7-AA9E-5975-590861970360}"/>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OUTPUT – MODULE 2</a:t>
            </a:r>
          </a:p>
        </p:txBody>
      </p:sp>
      <p:grpSp>
        <p:nvGrpSpPr>
          <p:cNvPr id="3" name="Group 3">
            <a:extLst>
              <a:ext uri="{FF2B5EF4-FFF2-40B4-BE49-F238E27FC236}">
                <a16:creationId xmlns:a16="http://schemas.microsoft.com/office/drawing/2014/main" id="{A4248874-A74F-8791-87DD-43BA976384FA}"/>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98BFCF8D-2959-B1AE-BDC4-90BA6D1FFCB6}"/>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D1885509-E3EF-6D16-1EF4-6E9667E0F9D0}"/>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205F46E6-47C3-7A59-D3AD-689DF9CE120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2464611A-3D47-FC8D-A1A0-2DE8D634D4A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20</a:t>
              </a:r>
            </a:p>
          </p:txBody>
        </p:sp>
      </p:grpSp>
      <p:sp>
        <p:nvSpPr>
          <p:cNvPr id="10" name="TextBox 10">
            <a:extLst>
              <a:ext uri="{FF2B5EF4-FFF2-40B4-BE49-F238E27FC236}">
                <a16:creationId xmlns:a16="http://schemas.microsoft.com/office/drawing/2014/main" id="{016B9C01-7B10-911F-5D5E-CA9540CCA982}"/>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21805B1D-F0BA-E112-2E55-AA3811F1C43B}"/>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85494B20-8088-3DB1-6426-7CF08FBB5222}"/>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6" name="TextBox 15">
            <a:extLst>
              <a:ext uri="{FF2B5EF4-FFF2-40B4-BE49-F238E27FC236}">
                <a16:creationId xmlns:a16="http://schemas.microsoft.com/office/drawing/2014/main" id="{D2716256-2BE4-CC4D-B9B9-09983EBC1CBC}"/>
              </a:ext>
            </a:extLst>
          </p:cNvPr>
          <p:cNvSpPr txBox="1"/>
          <p:nvPr/>
        </p:nvSpPr>
        <p:spPr>
          <a:xfrm>
            <a:off x="1783926" y="2150969"/>
            <a:ext cx="5410200" cy="707886"/>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5</a:t>
            </a:r>
            <a:r>
              <a:rPr lang="en-US" sz="2000" dirty="0">
                <a:latin typeface="Alatsi" panose="020B0604020202020204" charset="0"/>
                <a:cs typeface="Times New Roman" panose="02020603050405020304" pitchFamily="18" charset="0"/>
              </a:rPr>
              <a:t>. Energy Consumption with Rolling Mean Time Series Plot</a:t>
            </a:r>
          </a:p>
        </p:txBody>
      </p:sp>
      <p:sp>
        <p:nvSpPr>
          <p:cNvPr id="17" name="TextBox 16">
            <a:extLst>
              <a:ext uri="{FF2B5EF4-FFF2-40B4-BE49-F238E27FC236}">
                <a16:creationId xmlns:a16="http://schemas.microsoft.com/office/drawing/2014/main" id="{7EF9CF61-2F86-C8EC-748B-1F039D6DD095}"/>
              </a:ext>
            </a:extLst>
          </p:cNvPr>
          <p:cNvSpPr txBox="1"/>
          <p:nvPr/>
        </p:nvSpPr>
        <p:spPr>
          <a:xfrm>
            <a:off x="10363200" y="2012907"/>
            <a:ext cx="5815681" cy="707886"/>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6. </a:t>
            </a:r>
            <a:r>
              <a:rPr lang="en-US" sz="2000" dirty="0">
                <a:latin typeface="Alatsi" panose="020B0604020202020204" charset="0"/>
                <a:cs typeface="Times New Roman" panose="02020603050405020304" pitchFamily="18" charset="0"/>
              </a:rPr>
              <a:t>Energy Consumption over the previous hour Scatter Plot</a:t>
            </a:r>
          </a:p>
        </p:txBody>
      </p:sp>
      <p:sp>
        <p:nvSpPr>
          <p:cNvPr id="18" name="TextBox 17">
            <a:extLst>
              <a:ext uri="{FF2B5EF4-FFF2-40B4-BE49-F238E27FC236}">
                <a16:creationId xmlns:a16="http://schemas.microsoft.com/office/drawing/2014/main" id="{51C038B3-7FC7-93EF-FC42-B5F3B3CAF672}"/>
              </a:ext>
            </a:extLst>
          </p:cNvPr>
          <p:cNvSpPr txBox="1"/>
          <p:nvPr/>
        </p:nvSpPr>
        <p:spPr>
          <a:xfrm>
            <a:off x="630350" y="6807724"/>
            <a:ext cx="7990497" cy="1200329"/>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The Line Plot as shown in the </a:t>
            </a:r>
            <a:r>
              <a:rPr lang="en-US" sz="2400" b="1" spc="-10" dirty="0">
                <a:solidFill>
                  <a:schemeClr val="bg2">
                    <a:lumMod val="25000"/>
                  </a:schemeClr>
                </a:solidFill>
                <a:effectLst/>
                <a:latin typeface="Alatsi" panose="020B0604020202020204" charset="0"/>
                <a:ea typeface="Times New Roman" panose="02020603050405020304" pitchFamily="18" charset="0"/>
              </a:rPr>
              <a:t>Figure 5</a:t>
            </a:r>
            <a:r>
              <a:rPr lang="en-US" sz="2400" b="0" spc="-10" dirty="0">
                <a:solidFill>
                  <a:schemeClr val="bg2">
                    <a:lumMod val="25000"/>
                  </a:schemeClr>
                </a:solidFill>
                <a:effectLst/>
                <a:latin typeface="Alatsi" panose="020B0604020202020204" charset="0"/>
                <a:ea typeface="Times New Roman" panose="02020603050405020304" pitchFamily="18" charset="0"/>
              </a:rPr>
              <a:t>, shows variability in energy usage over the past 24 hours, which can help detect unusual spikes or drops.</a:t>
            </a:r>
          </a:p>
        </p:txBody>
      </p:sp>
      <p:sp>
        <p:nvSpPr>
          <p:cNvPr id="19" name="TextBox 18">
            <a:extLst>
              <a:ext uri="{FF2B5EF4-FFF2-40B4-BE49-F238E27FC236}">
                <a16:creationId xmlns:a16="http://schemas.microsoft.com/office/drawing/2014/main" id="{DD3B515F-1A31-C22C-7B60-DD0BABF1078A}"/>
              </a:ext>
            </a:extLst>
          </p:cNvPr>
          <p:cNvSpPr txBox="1"/>
          <p:nvPr/>
        </p:nvSpPr>
        <p:spPr>
          <a:xfrm>
            <a:off x="9677401" y="6860948"/>
            <a:ext cx="7467600" cy="1200329"/>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The Line Plot as shown in the </a:t>
            </a:r>
            <a:r>
              <a:rPr lang="en-US" sz="2400" b="1" spc="-10" dirty="0">
                <a:solidFill>
                  <a:schemeClr val="bg2">
                    <a:lumMod val="25000"/>
                  </a:schemeClr>
                </a:solidFill>
                <a:effectLst/>
                <a:latin typeface="Alatsi" panose="020B0604020202020204" charset="0"/>
                <a:ea typeface="Times New Roman" panose="02020603050405020304" pitchFamily="18" charset="0"/>
              </a:rPr>
              <a:t>Figure 6</a:t>
            </a:r>
            <a:r>
              <a:rPr lang="en-US" sz="2400" b="0" spc="-10" dirty="0">
                <a:solidFill>
                  <a:schemeClr val="bg2">
                    <a:lumMod val="25000"/>
                  </a:schemeClr>
                </a:solidFill>
                <a:effectLst/>
                <a:latin typeface="Alatsi" panose="020B0604020202020204" charset="0"/>
                <a:ea typeface="Times New Roman" panose="02020603050405020304" pitchFamily="18" charset="0"/>
              </a:rPr>
              <a:t>, shows the energy usage from the same hour the previous day. This is helpful for capturing daily usage patterns.</a:t>
            </a:r>
          </a:p>
        </p:txBody>
      </p:sp>
      <p:pic>
        <p:nvPicPr>
          <p:cNvPr id="13" name="image5.png">
            <a:extLst>
              <a:ext uri="{FF2B5EF4-FFF2-40B4-BE49-F238E27FC236}">
                <a16:creationId xmlns:a16="http://schemas.microsoft.com/office/drawing/2014/main" id="{6EA99BD6-09BC-89F1-5F4D-4CB70B002F44}"/>
              </a:ext>
            </a:extLst>
          </p:cNvPr>
          <p:cNvPicPr/>
          <p:nvPr/>
        </p:nvPicPr>
        <p:blipFill>
          <a:blip r:embed="rId4"/>
          <a:srcRect/>
          <a:stretch>
            <a:fillRect/>
          </a:stretch>
        </p:blipFill>
        <p:spPr>
          <a:xfrm>
            <a:off x="1053251" y="2984659"/>
            <a:ext cx="6871550" cy="3508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image7.png">
            <a:extLst>
              <a:ext uri="{FF2B5EF4-FFF2-40B4-BE49-F238E27FC236}">
                <a16:creationId xmlns:a16="http://schemas.microsoft.com/office/drawing/2014/main" id="{FCC33AD1-86A3-5DE6-DCB6-5EA15696B360}"/>
              </a:ext>
            </a:extLst>
          </p:cNvPr>
          <p:cNvPicPr/>
          <p:nvPr/>
        </p:nvPicPr>
        <p:blipFill>
          <a:blip r:embed="rId5"/>
          <a:srcRect/>
          <a:stretch>
            <a:fillRect/>
          </a:stretch>
        </p:blipFill>
        <p:spPr>
          <a:xfrm>
            <a:off x="10363200" y="2803995"/>
            <a:ext cx="5815681" cy="3857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439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AC22FF47-C38F-092B-7A98-26006AB4CA3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FB9D892-38C7-1CA9-43DF-9CD8A7B5365B}"/>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575ADDDD-7E1B-FF7F-4682-04D2C3C1F0F9}"/>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12" name="Freeform 12">
            <a:extLst>
              <a:ext uri="{FF2B5EF4-FFF2-40B4-BE49-F238E27FC236}">
                <a16:creationId xmlns:a16="http://schemas.microsoft.com/office/drawing/2014/main" id="{BE2D39D4-67C6-3C90-72A2-C60B76ECFC83}"/>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CD66C1E-8785-2586-4527-568463287CA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A35CC617-AE14-7C17-66AB-C0DC9AA48C66}"/>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0CF2CC48-8F28-8563-DB8E-F45A00878C1C}"/>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90318F44-BC07-B29D-136E-03E24111238B}"/>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7A686338-A277-DD36-E1F3-0C6E95D9C82F}"/>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D07880BC-49B8-3995-335D-70E6C7B890B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7AF621BB-58D2-DD67-4D67-EC88E656087F}"/>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21</a:t>
              </a:r>
            </a:p>
          </p:txBody>
        </p:sp>
      </p:grpSp>
      <p:sp>
        <p:nvSpPr>
          <p:cNvPr id="6" name="TextBox 6">
            <a:extLst>
              <a:ext uri="{FF2B5EF4-FFF2-40B4-BE49-F238E27FC236}">
                <a16:creationId xmlns:a16="http://schemas.microsoft.com/office/drawing/2014/main" id="{F37CB190-CB02-9662-CD9B-6DB5D67156F9}"/>
              </a:ext>
            </a:extLst>
          </p:cNvPr>
          <p:cNvSpPr txBox="1"/>
          <p:nvPr/>
        </p:nvSpPr>
        <p:spPr>
          <a:xfrm>
            <a:off x="228600" y="485775"/>
            <a:ext cx="15505419" cy="2872581"/>
          </a:xfrm>
          <a:prstGeom prst="rect">
            <a:avLst/>
          </a:prstGeom>
        </p:spPr>
        <p:txBody>
          <a:bodyPr wrap="square" lIns="0" tIns="0" rIns="0" bIns="0" rtlCol="0" anchor="t">
            <a:spAutoFit/>
          </a:bodyPr>
          <a:lstStyle/>
          <a:p>
            <a:pPr algn="ctr">
              <a:lnSpc>
                <a:spcPts val="11899"/>
              </a:lnSpc>
            </a:pPr>
            <a:r>
              <a:rPr lang="en-US" sz="6600" dirty="0">
                <a:solidFill>
                  <a:srgbClr val="000000"/>
                </a:solidFill>
                <a:latin typeface="Alatsi"/>
                <a:ea typeface="Alatsi"/>
                <a:cs typeface="Alatsi"/>
                <a:sym typeface="Alatsi"/>
              </a:rPr>
              <a:t>Module 3: Model Training and Prediction</a:t>
            </a:r>
          </a:p>
          <a:p>
            <a:pPr algn="ctr">
              <a:lnSpc>
                <a:spcPts val="11899"/>
              </a:lnSpc>
            </a:pPr>
            <a:r>
              <a:rPr lang="en-US" sz="6600" dirty="0">
                <a:solidFill>
                  <a:srgbClr val="000000"/>
                </a:solidFill>
                <a:latin typeface="Alatsi"/>
                <a:ea typeface="Alatsi"/>
                <a:cs typeface="Alatsi"/>
                <a:sym typeface="Alatsi"/>
              </a:rPr>
              <a:t> </a:t>
            </a:r>
          </a:p>
        </p:txBody>
      </p:sp>
      <p:sp>
        <p:nvSpPr>
          <p:cNvPr id="13" name="TextBox 13">
            <a:extLst>
              <a:ext uri="{FF2B5EF4-FFF2-40B4-BE49-F238E27FC236}">
                <a16:creationId xmlns:a16="http://schemas.microsoft.com/office/drawing/2014/main" id="{A1DB7FF0-7B94-5C9E-ABA0-177D7955656C}"/>
              </a:ext>
            </a:extLst>
          </p:cNvPr>
          <p:cNvSpPr txBox="1"/>
          <p:nvPr/>
        </p:nvSpPr>
        <p:spPr>
          <a:xfrm>
            <a:off x="979080" y="2478425"/>
            <a:ext cx="16329839" cy="6324808"/>
          </a:xfrm>
          <a:prstGeom prst="rect">
            <a:avLst/>
          </a:prstGeom>
        </p:spPr>
        <p:txBody>
          <a:bodyPr wrap="square" lIns="0" tIns="0" rIns="0" bIns="0" rtlCol="0" anchor="t">
            <a:spAutoFit/>
          </a:bodyPr>
          <a:lstStyle/>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Prepare Data: </a:t>
            </a:r>
            <a:r>
              <a:rPr lang="en-US" sz="3600" dirty="0">
                <a:solidFill>
                  <a:schemeClr val="bg2">
                    <a:lumMod val="25000"/>
                  </a:schemeClr>
                </a:solidFill>
                <a:latin typeface="Alatsi"/>
                <a:ea typeface="Alatsi"/>
                <a:cs typeface="Alatsi"/>
                <a:sym typeface="Alatsi"/>
              </a:rPr>
              <a:t>Split the dataset into input features (X) and target variable (y), and remove unnecessary columns.</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Split Dataset: </a:t>
            </a:r>
            <a:r>
              <a:rPr lang="en-US" sz="3600" dirty="0">
                <a:solidFill>
                  <a:schemeClr val="bg2">
                    <a:lumMod val="25000"/>
                  </a:schemeClr>
                </a:solidFill>
                <a:latin typeface="Alatsi"/>
                <a:ea typeface="Alatsi"/>
                <a:cs typeface="Alatsi"/>
                <a:sym typeface="Alatsi"/>
              </a:rPr>
              <a:t>Divide the data into training and testing sets using an 80-20 split.</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Clean Data: </a:t>
            </a:r>
            <a:r>
              <a:rPr lang="en-US" sz="3600" dirty="0">
                <a:solidFill>
                  <a:schemeClr val="bg2">
                    <a:lumMod val="25000"/>
                  </a:schemeClr>
                </a:solidFill>
                <a:latin typeface="Alatsi"/>
                <a:ea typeface="Alatsi"/>
                <a:cs typeface="Alatsi"/>
                <a:sym typeface="Alatsi"/>
              </a:rPr>
              <a:t>Drop unnecessary columns from the dataset (e.g., date, main, description).</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Initialize Model: </a:t>
            </a:r>
            <a:r>
              <a:rPr lang="en-US" sz="3600" dirty="0">
                <a:solidFill>
                  <a:schemeClr val="bg2">
                    <a:lumMod val="25000"/>
                  </a:schemeClr>
                </a:solidFill>
                <a:latin typeface="Alatsi"/>
                <a:ea typeface="Alatsi"/>
                <a:cs typeface="Alatsi"/>
                <a:sym typeface="Alatsi"/>
              </a:rPr>
              <a:t>Configure the XGBRegressor with appropriate hyperparameters.</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Train Model: </a:t>
            </a:r>
            <a:r>
              <a:rPr lang="en-US" sz="3600" dirty="0">
                <a:solidFill>
                  <a:schemeClr val="bg2">
                    <a:lumMod val="25000"/>
                  </a:schemeClr>
                </a:solidFill>
                <a:latin typeface="Alatsi"/>
                <a:ea typeface="Alatsi"/>
                <a:cs typeface="Alatsi"/>
                <a:sym typeface="Alatsi"/>
              </a:rPr>
              <a:t>Fit the model on the training data (</a:t>
            </a:r>
            <a:r>
              <a:rPr lang="en-US" sz="3600" dirty="0" err="1">
                <a:solidFill>
                  <a:schemeClr val="bg2">
                    <a:lumMod val="25000"/>
                  </a:schemeClr>
                </a:solidFill>
                <a:latin typeface="Alatsi"/>
                <a:ea typeface="Alatsi"/>
                <a:cs typeface="Alatsi"/>
                <a:sym typeface="Alatsi"/>
              </a:rPr>
              <a:t>X_train</a:t>
            </a:r>
            <a:r>
              <a:rPr lang="en-US" sz="3600" dirty="0">
                <a:solidFill>
                  <a:schemeClr val="bg2">
                    <a:lumMod val="25000"/>
                  </a:schemeClr>
                </a:solidFill>
                <a:latin typeface="Alatsi"/>
                <a:ea typeface="Alatsi"/>
                <a:cs typeface="Alatsi"/>
                <a:sym typeface="Alatsi"/>
              </a:rPr>
              <a:t>, </a:t>
            </a:r>
            <a:r>
              <a:rPr lang="en-US" sz="3600" dirty="0" err="1">
                <a:solidFill>
                  <a:schemeClr val="bg2">
                    <a:lumMod val="25000"/>
                  </a:schemeClr>
                </a:solidFill>
                <a:latin typeface="Alatsi"/>
                <a:ea typeface="Alatsi"/>
                <a:cs typeface="Alatsi"/>
                <a:sym typeface="Alatsi"/>
              </a:rPr>
              <a:t>y_train</a:t>
            </a:r>
            <a:r>
              <a:rPr lang="en-US" sz="3600" dirty="0">
                <a:solidFill>
                  <a:schemeClr val="bg2">
                    <a:lumMod val="25000"/>
                  </a:schemeClr>
                </a:solidFill>
                <a:latin typeface="Alatsi"/>
                <a:ea typeface="Alatsi"/>
                <a:cs typeface="Alatsi"/>
                <a:sym typeface="Alatsi"/>
              </a:rPr>
              <a:t>).</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Predict Outcomes: </a:t>
            </a:r>
            <a:r>
              <a:rPr lang="en-US" sz="3600" dirty="0">
                <a:solidFill>
                  <a:schemeClr val="bg2">
                    <a:lumMod val="25000"/>
                  </a:schemeClr>
                </a:solidFill>
                <a:latin typeface="Alatsi"/>
                <a:ea typeface="Alatsi"/>
                <a:cs typeface="Alatsi"/>
                <a:sym typeface="Alatsi"/>
              </a:rPr>
              <a:t>Use the trained model to predict values on the testing set (</a:t>
            </a:r>
            <a:r>
              <a:rPr lang="en-US" sz="3600" dirty="0" err="1">
                <a:solidFill>
                  <a:schemeClr val="bg2">
                    <a:lumMod val="25000"/>
                  </a:schemeClr>
                </a:solidFill>
                <a:latin typeface="Alatsi"/>
                <a:ea typeface="Alatsi"/>
                <a:cs typeface="Alatsi"/>
                <a:sym typeface="Alatsi"/>
              </a:rPr>
              <a:t>X_test</a:t>
            </a:r>
            <a:r>
              <a:rPr lang="en-US" sz="3600" dirty="0">
                <a:solidFill>
                  <a:schemeClr val="bg2">
                    <a:lumMod val="25000"/>
                  </a:schemeClr>
                </a:solidFill>
                <a:latin typeface="Alatsi"/>
                <a:ea typeface="Alatsi"/>
                <a:cs typeface="Alatsi"/>
                <a:sym typeface="Alatsi"/>
              </a:rPr>
              <a:t>).</a:t>
            </a:r>
          </a:p>
        </p:txBody>
      </p:sp>
    </p:spTree>
    <p:extLst>
      <p:ext uri="{BB962C8B-B14F-4D97-AF65-F5344CB8AC3E}">
        <p14:creationId xmlns:p14="http://schemas.microsoft.com/office/powerpoint/2010/main" val="221754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2BB3859-7F05-B92A-4B77-8D4B3DC5EC64}"/>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D3898D5F-29C1-F678-0330-5F01AC131D53}"/>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3EC57F1D-3091-64DF-C6C6-AEFF4FDA0663}"/>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35937609-E2E0-C883-0F50-4AEE8B79BAD2}"/>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DFD – MODULE 3</a:t>
            </a:r>
          </a:p>
        </p:txBody>
      </p:sp>
      <p:grpSp>
        <p:nvGrpSpPr>
          <p:cNvPr id="3" name="Group 3">
            <a:extLst>
              <a:ext uri="{FF2B5EF4-FFF2-40B4-BE49-F238E27FC236}">
                <a16:creationId xmlns:a16="http://schemas.microsoft.com/office/drawing/2014/main" id="{6D8D1F87-D666-BA7A-0315-0DF0E0F2C4F1}"/>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D1624D24-78C0-021E-D004-8915407FDD4B}"/>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1BB4368F-17AD-8419-4801-24D1DF24F13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3FF8C248-274E-3BAC-69EA-883BAA22D0F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424C7213-28C0-CAF6-0B24-42573F332D12}"/>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22</a:t>
              </a:r>
            </a:p>
          </p:txBody>
        </p:sp>
      </p:grpSp>
      <p:sp>
        <p:nvSpPr>
          <p:cNvPr id="10" name="TextBox 10">
            <a:extLst>
              <a:ext uri="{FF2B5EF4-FFF2-40B4-BE49-F238E27FC236}">
                <a16:creationId xmlns:a16="http://schemas.microsoft.com/office/drawing/2014/main" id="{99B5FA6F-5A76-E351-65BD-F9BF1DA39084}"/>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09B2BBF9-2FA6-B7C0-100A-366F34E7C843}"/>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DDBAAF93-82E6-0163-C074-3F619EDDB024}"/>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3" name="Picture 2">
            <a:extLst>
              <a:ext uri="{FF2B5EF4-FFF2-40B4-BE49-F238E27FC236}">
                <a16:creationId xmlns:a16="http://schemas.microsoft.com/office/drawing/2014/main" id="{8FEC8545-51BD-695D-5E25-1DF2B9BF1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385" y="3880527"/>
            <a:ext cx="16039230" cy="2206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72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7F79564-99C3-E3F1-9749-C84A2DB178DB}"/>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24931660-F867-C0E2-FCDC-3827B1BC0B26}"/>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2EC62B70-AD85-7DDA-9A03-1B532E85ACFB}"/>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09C2E56F-3412-1FD8-7727-6EC721AFA95D}"/>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XGBoost Algorithm</a:t>
            </a:r>
          </a:p>
        </p:txBody>
      </p:sp>
      <p:grpSp>
        <p:nvGrpSpPr>
          <p:cNvPr id="3" name="Group 3">
            <a:extLst>
              <a:ext uri="{FF2B5EF4-FFF2-40B4-BE49-F238E27FC236}">
                <a16:creationId xmlns:a16="http://schemas.microsoft.com/office/drawing/2014/main" id="{E99260A3-53A2-2441-3EC4-77A96D281A0D}"/>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4812B7F3-C4B9-589B-E617-D9E285F44677}"/>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A504D39B-065F-B5DF-7659-106615DC679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DD424CB0-AC7F-5489-E4EB-EFF912F0490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B0F68211-1D84-918B-58EC-FC4EADA73C42}"/>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23</a:t>
              </a:r>
            </a:p>
          </p:txBody>
        </p:sp>
      </p:grpSp>
      <p:sp>
        <p:nvSpPr>
          <p:cNvPr id="10" name="TextBox 10">
            <a:extLst>
              <a:ext uri="{FF2B5EF4-FFF2-40B4-BE49-F238E27FC236}">
                <a16:creationId xmlns:a16="http://schemas.microsoft.com/office/drawing/2014/main" id="{6838BF21-01DE-0482-D2DF-C8F4789A138E}"/>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CEE05BAE-D8B1-5820-86B0-04D06D634C07}"/>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4F49BC62-0D78-4330-7941-E0661468E11A}"/>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graphicFrame>
        <p:nvGraphicFramePr>
          <p:cNvPr id="16" name="Table 15">
            <a:extLst>
              <a:ext uri="{FF2B5EF4-FFF2-40B4-BE49-F238E27FC236}">
                <a16:creationId xmlns:a16="http://schemas.microsoft.com/office/drawing/2014/main" id="{0605B977-2572-7739-BA34-E9E119F78FAF}"/>
              </a:ext>
            </a:extLst>
          </p:cNvPr>
          <p:cNvGraphicFramePr>
            <a:graphicFrameLocks noGrp="1"/>
          </p:cNvGraphicFramePr>
          <p:nvPr>
            <p:extLst>
              <p:ext uri="{D42A27DB-BD31-4B8C-83A1-F6EECF244321}">
                <p14:modId xmlns:p14="http://schemas.microsoft.com/office/powerpoint/2010/main" val="1129325225"/>
              </p:ext>
            </p:extLst>
          </p:nvPr>
        </p:nvGraphicFramePr>
        <p:xfrm>
          <a:off x="3733800" y="2050668"/>
          <a:ext cx="10422082" cy="6798224"/>
        </p:xfrm>
        <a:graphic>
          <a:graphicData uri="http://schemas.openxmlformats.org/drawingml/2006/table">
            <a:tbl>
              <a:tblPr firstRow="1" firstCol="1" bandRow="1">
                <a:tableStyleId>{7E9639D4-E3E2-4D34-9284-5A2195B3D0D7}</a:tableStyleId>
              </a:tblPr>
              <a:tblGrid>
                <a:gridCol w="10422082">
                  <a:extLst>
                    <a:ext uri="{9D8B030D-6E8A-4147-A177-3AD203B41FA5}">
                      <a16:colId xmlns:a16="http://schemas.microsoft.com/office/drawing/2014/main" val="3504347308"/>
                    </a:ext>
                  </a:extLst>
                </a:gridCol>
              </a:tblGrid>
              <a:tr h="387264">
                <a:tc>
                  <a:txBody>
                    <a:bodyPr/>
                    <a:lstStyle/>
                    <a:p>
                      <a:pPr marL="0" marR="0">
                        <a:lnSpc>
                          <a:spcPct val="90000"/>
                        </a:lnSpc>
                        <a:spcAft>
                          <a:spcPts val="800"/>
                        </a:spcAft>
                      </a:pPr>
                      <a:r>
                        <a:rPr lang="en-US" sz="2000" kern="100" dirty="0">
                          <a:solidFill>
                            <a:schemeClr val="accent6"/>
                          </a:solidFill>
                          <a:effectLst/>
                        </a:rPr>
                        <a:t>Algorithm 1: XGBoost model for Energy Consumption Prediction</a:t>
                      </a:r>
                      <a:endParaRPr lang="en-US" sz="20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89" marR="67989" marT="0" marB="0" anchor="b"/>
                </a:tc>
                <a:extLst>
                  <a:ext uri="{0D108BD9-81ED-4DB2-BD59-A6C34878D82A}">
                    <a16:rowId xmlns:a16="http://schemas.microsoft.com/office/drawing/2014/main" val="1720045050"/>
                  </a:ext>
                </a:extLst>
              </a:tr>
              <a:tr h="5689178">
                <a:tc>
                  <a:txBody>
                    <a:bodyPr/>
                    <a:lstStyle/>
                    <a:p>
                      <a:pPr marL="342900" marR="0" lvl="0" indent="-342900" algn="just">
                        <a:lnSpc>
                          <a:spcPct val="90000"/>
                        </a:lnSpc>
                        <a:buFont typeface="+mj-lt"/>
                        <a:buAutoNum type="arabicPeriod"/>
                      </a:pPr>
                      <a:r>
                        <a:rPr lang="en-US" sz="2000" kern="100" dirty="0">
                          <a:effectLst/>
                        </a:rPr>
                        <a:t>Initialize: </a:t>
                      </a:r>
                    </a:p>
                    <a:p>
                      <a:pPr marL="342900" marR="0" lvl="0" indent="-342900" algn="just">
                        <a:lnSpc>
                          <a:spcPct val="90000"/>
                        </a:lnSpc>
                        <a:buFont typeface="+mj-lt"/>
                        <a:buAutoNum type="arabicPeriod"/>
                      </a:pPr>
                      <a:r>
                        <a:rPr lang="en-US" sz="2000" kern="100" dirty="0">
                          <a:effectLst/>
                        </a:rPr>
                        <a:t>Set </a:t>
                      </a:r>
                      <a:r>
                        <a:rPr lang="en-US" sz="2000" kern="100" dirty="0" err="1">
                          <a:effectLst/>
                        </a:rPr>
                        <a:t>nodeSet</a:t>
                      </a:r>
                      <a:r>
                        <a:rPr lang="en-US" sz="2000" kern="100" dirty="0">
                          <a:effectLst/>
                        </a:rPr>
                        <a:t> ← {0}, </a:t>
                      </a:r>
                      <a:r>
                        <a:rPr lang="en-US" sz="2000" kern="100" dirty="0" err="1">
                          <a:effectLst/>
                        </a:rPr>
                        <a:t>rowSet</a:t>
                      </a:r>
                      <a:r>
                        <a:rPr lang="en-US" sz="2000" kern="100" dirty="0">
                          <a:effectLst/>
                        </a:rPr>
                        <a:t> ← {0, 1, 2, ..., N}  // Initialize nodes and row sets</a:t>
                      </a:r>
                    </a:p>
                    <a:p>
                      <a:pPr marL="342900" marR="0" lvl="0" indent="-342900" algn="just">
                        <a:lnSpc>
                          <a:spcPct val="90000"/>
                        </a:lnSpc>
                        <a:spcAft>
                          <a:spcPts val="800"/>
                        </a:spcAft>
                        <a:buFont typeface="+mj-lt"/>
                        <a:buAutoNum type="arabicPeriod"/>
                      </a:pPr>
                      <a:r>
                        <a:rPr lang="en-US" sz="2000" kern="100" dirty="0">
                          <a:effectLst/>
                        </a:rPr>
                        <a:t>Define High Usage Threshold as μ + 2σ for alert generation</a:t>
                      </a:r>
                    </a:p>
                    <a:p>
                      <a:pPr marL="342900" marR="0" lvl="0" indent="-342900" algn="just">
                        <a:lnSpc>
                          <a:spcPct val="90000"/>
                        </a:lnSpc>
                        <a:buFont typeface="+mj-lt"/>
                        <a:buAutoNum type="arabicPeriod"/>
                      </a:pPr>
                      <a:r>
                        <a:rPr lang="en-US" sz="2000" kern="100" dirty="0">
                          <a:effectLst/>
                        </a:rPr>
                        <a:t>for t ← 1 to </a:t>
                      </a:r>
                      <a:r>
                        <a:rPr lang="en-US" sz="2000" kern="100" dirty="0" err="1">
                          <a:effectLst/>
                        </a:rPr>
                        <a:t>num_trees</a:t>
                      </a:r>
                      <a:r>
                        <a:rPr lang="en-US" sz="2000" kern="100" dirty="0">
                          <a:effectLst/>
                        </a:rPr>
                        <a:t>:</a:t>
                      </a:r>
                    </a:p>
                    <a:p>
                      <a:pPr marL="342900" marR="0" lvl="0" indent="-342900" algn="just">
                        <a:lnSpc>
                          <a:spcPct val="90000"/>
                        </a:lnSpc>
                        <a:buFont typeface="+mj-lt"/>
                        <a:buAutoNum type="arabicPeriod"/>
                      </a:pPr>
                      <a:r>
                        <a:rPr lang="en-US" sz="2000" kern="100" dirty="0">
                          <a:effectLst/>
                        </a:rPr>
                        <a:t>for </a:t>
                      </a:r>
                      <a:r>
                        <a:rPr lang="en-US" sz="2000" kern="100" dirty="0" err="1">
                          <a:effectLst/>
                        </a:rPr>
                        <a:t>i</a:t>
                      </a:r>
                      <a:r>
                        <a:rPr lang="en-US" sz="2000" kern="100" dirty="0">
                          <a:effectLst/>
                        </a:rPr>
                        <a:t> ← 1 to d:</a:t>
                      </a:r>
                    </a:p>
                    <a:p>
                      <a:pPr marL="342900" marR="0" lvl="0" indent="-342900" algn="just">
                        <a:lnSpc>
                          <a:spcPct val="90000"/>
                        </a:lnSpc>
                        <a:buFont typeface="+mj-lt"/>
                        <a:buAutoNum type="arabicPeriod"/>
                      </a:pPr>
                      <a:r>
                        <a:rPr lang="en-US" sz="2000" kern="100" dirty="0">
                          <a:effectLst/>
                        </a:rPr>
                        <a:t>for node in </a:t>
                      </a:r>
                      <a:r>
                        <a:rPr lang="en-US" sz="2000" kern="100" dirty="0" err="1">
                          <a:effectLst/>
                        </a:rPr>
                        <a:t>nodeSet</a:t>
                      </a:r>
                      <a:r>
                        <a:rPr lang="en-US" sz="2000" kern="100" dirty="0">
                          <a:effectLst/>
                        </a:rPr>
                        <a:t>:</a:t>
                      </a:r>
                    </a:p>
                    <a:p>
                      <a:pPr marL="342900" marR="0" lvl="0" indent="-342900" algn="just">
                        <a:lnSpc>
                          <a:spcPct val="90000"/>
                        </a:lnSpc>
                        <a:buFont typeface="+mj-lt"/>
                        <a:buAutoNum type="arabicPeriod"/>
                      </a:pPr>
                      <a:r>
                        <a:rPr lang="en-US" sz="2000" kern="100" dirty="0" err="1">
                          <a:effectLst/>
                        </a:rPr>
                        <a:t>usedRows</a:t>
                      </a:r>
                      <a:r>
                        <a:rPr lang="en-US" sz="2000" kern="100" dirty="0">
                          <a:effectLst/>
                        </a:rPr>
                        <a:t> ← </a:t>
                      </a:r>
                      <a:r>
                        <a:rPr lang="en-US" sz="2000" kern="100" dirty="0" err="1">
                          <a:effectLst/>
                        </a:rPr>
                        <a:t>rowSet</a:t>
                      </a:r>
                      <a:r>
                        <a:rPr lang="en-US" sz="2000" kern="100" dirty="0">
                          <a:effectLst/>
                        </a:rPr>
                        <a:t>[node]  // Identify rows to use for splitting</a:t>
                      </a:r>
                    </a:p>
                    <a:p>
                      <a:pPr marL="342900" marR="0" lvl="0" indent="-342900" algn="just">
                        <a:lnSpc>
                          <a:spcPct val="90000"/>
                        </a:lnSpc>
                        <a:buFont typeface="+mj-lt"/>
                        <a:buAutoNum type="arabicPeriod"/>
                      </a:pPr>
                      <a:r>
                        <a:rPr lang="en-US" sz="2000" kern="100" dirty="0">
                          <a:effectLst/>
                        </a:rPr>
                        <a:t>for k ← 1 to m:</a:t>
                      </a:r>
                    </a:p>
                    <a:p>
                      <a:pPr marL="342900" marR="0" lvl="0" indent="-342900" algn="just">
                        <a:lnSpc>
                          <a:spcPct val="90000"/>
                        </a:lnSpc>
                        <a:buFont typeface="+mj-lt"/>
                        <a:buAutoNum type="arabicPeriod"/>
                      </a:pPr>
                      <a:r>
                        <a:rPr lang="en-US" sz="2000" kern="100" dirty="0">
                          <a:effectLst/>
                        </a:rPr>
                        <a:t>H ← </a:t>
                      </a:r>
                      <a:r>
                        <a:rPr lang="en-US" sz="2000" kern="100" dirty="0" err="1">
                          <a:effectLst/>
                        </a:rPr>
                        <a:t>newHistogram</a:t>
                      </a:r>
                      <a:r>
                        <a:rPr lang="en-US" sz="2000" kern="100" dirty="0">
                          <a:effectLst/>
                        </a:rPr>
                        <a:t>()  // Create a new histogram for splitting</a:t>
                      </a:r>
                    </a:p>
                    <a:p>
                      <a:pPr marL="342900" marR="0" lvl="0" indent="-342900" algn="just">
                        <a:lnSpc>
                          <a:spcPct val="90000"/>
                        </a:lnSpc>
                        <a:buFont typeface="+mj-lt"/>
                        <a:buAutoNum type="arabicPeriod"/>
                      </a:pPr>
                      <a:r>
                        <a:rPr lang="en-US" sz="2000" kern="100" dirty="0">
                          <a:effectLst/>
                        </a:rPr>
                        <a:t>for j in </a:t>
                      </a:r>
                      <a:r>
                        <a:rPr lang="en-US" sz="2000" kern="100" dirty="0" err="1">
                          <a:effectLst/>
                        </a:rPr>
                        <a:t>usedRows</a:t>
                      </a:r>
                      <a:r>
                        <a:rPr lang="en-US" sz="2000" kern="100" dirty="0">
                          <a:effectLst/>
                        </a:rPr>
                        <a:t>:</a:t>
                      </a:r>
                    </a:p>
                    <a:p>
                      <a:pPr marL="742950" marR="0" lvl="1" indent="-285750" algn="just">
                        <a:lnSpc>
                          <a:spcPct val="90000"/>
                        </a:lnSpc>
                        <a:buFont typeface="+mj-lt"/>
                        <a:buAutoNum type="alphaLcPeriod"/>
                      </a:pPr>
                      <a:r>
                        <a:rPr lang="en-US" sz="2000" kern="100" dirty="0">
                          <a:effectLst/>
                        </a:rPr>
                        <a:t>bin ← </a:t>
                      </a:r>
                      <a:r>
                        <a:rPr lang="en-US" sz="2000" kern="100" dirty="0" err="1">
                          <a:effectLst/>
                        </a:rPr>
                        <a:t>I.f</a:t>
                      </a:r>
                      <a:r>
                        <a:rPr lang="en-US" sz="2000" kern="100" dirty="0">
                          <a:effectLst/>
                        </a:rPr>
                        <a:t>[k][j].bin  // Assign data to bins</a:t>
                      </a:r>
                    </a:p>
                    <a:p>
                      <a:pPr marL="742950" marR="0" lvl="1" indent="-285750" algn="just">
                        <a:lnSpc>
                          <a:spcPct val="90000"/>
                        </a:lnSpc>
                        <a:buFont typeface="+mj-lt"/>
                        <a:buAutoNum type="alphaLcPeriod"/>
                      </a:pPr>
                      <a:r>
                        <a:rPr lang="en-US" sz="2000" kern="100" dirty="0">
                          <a:effectLst/>
                        </a:rPr>
                        <a:t>H[bin].y ← H[bin].y + </a:t>
                      </a:r>
                      <a:r>
                        <a:rPr lang="en-US" sz="2000" kern="100" dirty="0" err="1">
                          <a:effectLst/>
                        </a:rPr>
                        <a:t>I.y</a:t>
                      </a:r>
                      <a:r>
                        <a:rPr lang="en-US" sz="2000" kern="100" dirty="0">
                          <a:effectLst/>
                        </a:rPr>
                        <a:t>[j]</a:t>
                      </a:r>
                    </a:p>
                    <a:p>
                      <a:pPr marL="742950" marR="0" lvl="1" indent="-285750" algn="just">
                        <a:lnSpc>
                          <a:spcPct val="90000"/>
                        </a:lnSpc>
                        <a:buFont typeface="+mj-lt"/>
                        <a:buAutoNum type="alphaLcPeriod"/>
                      </a:pPr>
                      <a:r>
                        <a:rPr lang="en-US" sz="2000" kern="100" dirty="0">
                          <a:effectLst/>
                        </a:rPr>
                        <a:t>H[bin].n ← H[bin].n + 1</a:t>
                      </a:r>
                    </a:p>
                    <a:p>
                      <a:pPr marL="342900" marR="0" lvl="0" indent="-342900" algn="just">
                        <a:lnSpc>
                          <a:spcPct val="90000"/>
                        </a:lnSpc>
                        <a:buFont typeface="+mj-lt"/>
                        <a:buAutoNum type="arabicPeriod"/>
                      </a:pPr>
                      <a:r>
                        <a:rPr lang="en-US" sz="2000" kern="100" dirty="0">
                          <a:effectLst/>
                        </a:rPr>
                        <a:t>end for</a:t>
                      </a:r>
                    </a:p>
                    <a:p>
                      <a:pPr marL="342900" marR="0" lvl="0" indent="-342900" algn="just">
                        <a:lnSpc>
                          <a:spcPct val="90000"/>
                        </a:lnSpc>
                        <a:buFont typeface="+mj-lt"/>
                        <a:buAutoNum type="arabicPeriod"/>
                      </a:pPr>
                      <a:r>
                        <a:rPr lang="en-US" sz="2000" kern="100" dirty="0" err="1">
                          <a:effectLst/>
                        </a:rPr>
                        <a:t>best_split</a:t>
                      </a:r>
                      <a:r>
                        <a:rPr lang="en-US" sz="2000" kern="100" dirty="0">
                          <a:effectLst/>
                        </a:rPr>
                        <a:t> ← </a:t>
                      </a:r>
                      <a:r>
                        <a:rPr lang="en-US" sz="2000" kern="100" dirty="0" err="1">
                          <a:effectLst/>
                        </a:rPr>
                        <a:t>find_best_split</a:t>
                      </a:r>
                      <a:r>
                        <a:rPr lang="en-US" sz="2000" kern="100" dirty="0">
                          <a:effectLst/>
                        </a:rPr>
                        <a:t>(H)  // Find best split based on the histogram</a:t>
                      </a:r>
                    </a:p>
                    <a:p>
                      <a:pPr marL="342900" marR="0" lvl="0" indent="-342900" algn="just">
                        <a:lnSpc>
                          <a:spcPct val="90000"/>
                        </a:lnSpc>
                        <a:buFont typeface="+mj-lt"/>
                        <a:buAutoNum type="arabicPeriod"/>
                      </a:pPr>
                      <a:r>
                        <a:rPr lang="en-US" sz="2000" kern="100" dirty="0" err="1">
                          <a:effectLst/>
                        </a:rPr>
                        <a:t>update_tree</a:t>
                      </a:r>
                      <a:r>
                        <a:rPr lang="en-US" sz="2000" kern="100" dirty="0">
                          <a:effectLst/>
                        </a:rPr>
                        <a:t>(node, </a:t>
                      </a:r>
                      <a:r>
                        <a:rPr lang="en-US" sz="2000" kern="100" dirty="0" err="1">
                          <a:effectLst/>
                        </a:rPr>
                        <a:t>best_split</a:t>
                      </a:r>
                      <a:r>
                        <a:rPr lang="en-US" sz="2000" kern="100" dirty="0">
                          <a:effectLst/>
                        </a:rPr>
                        <a:t>)  // Update tree with the best split</a:t>
                      </a:r>
                    </a:p>
                    <a:p>
                      <a:pPr marL="342900" marR="0" lvl="0" indent="-342900" algn="just">
                        <a:lnSpc>
                          <a:spcPct val="90000"/>
                        </a:lnSpc>
                        <a:buFont typeface="+mj-lt"/>
                        <a:buAutoNum type="arabicPeriod"/>
                      </a:pPr>
                      <a:r>
                        <a:rPr lang="en-US" sz="2000" kern="100" dirty="0" err="1">
                          <a:effectLst/>
                        </a:rPr>
                        <a:t>update_rowSet</a:t>
                      </a:r>
                      <a:r>
                        <a:rPr lang="en-US" sz="2000" kern="100" dirty="0">
                          <a:effectLst/>
                        </a:rPr>
                        <a:t>(node, </a:t>
                      </a:r>
                      <a:r>
                        <a:rPr lang="en-US" sz="2000" kern="100" dirty="0" err="1">
                          <a:effectLst/>
                        </a:rPr>
                        <a:t>best_split</a:t>
                      </a:r>
                      <a:r>
                        <a:rPr lang="en-US" sz="2000" kern="100" dirty="0">
                          <a:effectLst/>
                        </a:rPr>
                        <a:t>)  // Update row set for the next iteration</a:t>
                      </a:r>
                    </a:p>
                    <a:p>
                      <a:pPr marL="342900" marR="0" lvl="0" indent="-342900" algn="just">
                        <a:lnSpc>
                          <a:spcPct val="90000"/>
                        </a:lnSpc>
                        <a:buFont typeface="+mj-lt"/>
                        <a:buAutoNum type="arabicPeriod"/>
                      </a:pPr>
                      <a:r>
                        <a:rPr lang="en-US" sz="2000" kern="100" dirty="0">
                          <a:effectLst/>
                        </a:rPr>
                        <a:t>end for</a:t>
                      </a:r>
                    </a:p>
                    <a:p>
                      <a:pPr marL="342900" marR="0" lvl="0" indent="-342900" algn="just">
                        <a:lnSpc>
                          <a:spcPct val="90000"/>
                        </a:lnSpc>
                        <a:buFont typeface="+mj-lt"/>
                        <a:buAutoNum type="arabicPeriod"/>
                      </a:pPr>
                      <a:r>
                        <a:rPr lang="en-US" sz="2000" kern="100" dirty="0">
                          <a:effectLst/>
                        </a:rPr>
                        <a:t>end for</a:t>
                      </a:r>
                    </a:p>
                    <a:p>
                      <a:pPr marL="342900" marR="0" lvl="0" indent="-342900" algn="just">
                        <a:lnSpc>
                          <a:spcPct val="90000"/>
                        </a:lnSpc>
                        <a:buFont typeface="+mj-lt"/>
                        <a:buAutoNum type="arabicPeriod"/>
                      </a:pPr>
                      <a:r>
                        <a:rPr lang="en-US" sz="2000" kern="100" dirty="0">
                          <a:effectLst/>
                        </a:rPr>
                        <a:t>end for</a:t>
                      </a:r>
                    </a:p>
                    <a:p>
                      <a:pPr marL="342900" marR="0" lvl="0" indent="-342900" algn="just">
                        <a:lnSpc>
                          <a:spcPct val="90000"/>
                        </a:lnSpc>
                        <a:buFont typeface="+mj-lt"/>
                        <a:buAutoNum type="arabicPeriod"/>
                      </a:pPr>
                      <a:r>
                        <a:rPr lang="en-US" sz="2000" kern="100" dirty="0" err="1">
                          <a:effectLst/>
                        </a:rPr>
                        <a:t>boosting_update</a:t>
                      </a:r>
                      <a:r>
                        <a:rPr lang="en-US" sz="2000" kern="100" dirty="0">
                          <a:effectLst/>
                        </a:rPr>
                        <a:t>()  // Update model using boosting</a:t>
                      </a:r>
                    </a:p>
                    <a:p>
                      <a:pPr marL="342900" marR="0" lvl="0" indent="-342900" algn="just">
                        <a:lnSpc>
                          <a:spcPct val="90000"/>
                        </a:lnSpc>
                        <a:buFont typeface="+mj-lt"/>
                        <a:buAutoNum type="arabicPeriod"/>
                      </a:pPr>
                      <a:r>
                        <a:rPr lang="en-US" sz="2000" kern="100" dirty="0" err="1">
                          <a:effectLst/>
                        </a:rPr>
                        <a:t>add_tree_to_ensemble</a:t>
                      </a:r>
                      <a:r>
                        <a:rPr lang="en-US" sz="2000" kern="100" dirty="0">
                          <a:effectLst/>
                        </a:rPr>
                        <a:t>()  // Add new tree to the ensemble</a:t>
                      </a:r>
                    </a:p>
                    <a:p>
                      <a:pPr marL="342900" marR="0" lvl="0" indent="-342900" algn="just">
                        <a:lnSpc>
                          <a:spcPct val="90000"/>
                        </a:lnSpc>
                        <a:spcAft>
                          <a:spcPts val="800"/>
                        </a:spcAft>
                        <a:buFont typeface="+mj-lt"/>
                        <a:buAutoNum type="arabicPeriod"/>
                      </a:pPr>
                      <a:r>
                        <a:rPr lang="en-US" sz="2000" kern="100" dirty="0">
                          <a:effectLst/>
                        </a:rPr>
                        <a:t>end for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989" marR="67989" marT="0" marB="0"/>
                </a:tc>
                <a:extLst>
                  <a:ext uri="{0D108BD9-81ED-4DB2-BD59-A6C34878D82A}">
                    <a16:rowId xmlns:a16="http://schemas.microsoft.com/office/drawing/2014/main" val="661172110"/>
                  </a:ext>
                </a:extLst>
              </a:tr>
            </a:tbl>
          </a:graphicData>
        </a:graphic>
      </p:graphicFrame>
    </p:spTree>
    <p:extLst>
      <p:ext uri="{BB962C8B-B14F-4D97-AF65-F5344CB8AC3E}">
        <p14:creationId xmlns:p14="http://schemas.microsoft.com/office/powerpoint/2010/main" val="358262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7B7D9B5-5C7F-5168-B2E6-F682F7E7F1EF}"/>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B10A500B-A39A-BEF3-9CAF-2AF89D01BEC3}"/>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7D734468-EA4A-A378-AE54-381414DE907A}"/>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C34CB10B-BBF4-71E3-62B5-2E9CD36AC142}"/>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Mathematical Calculation</a:t>
            </a:r>
          </a:p>
        </p:txBody>
      </p:sp>
      <p:grpSp>
        <p:nvGrpSpPr>
          <p:cNvPr id="3" name="Group 3">
            <a:extLst>
              <a:ext uri="{FF2B5EF4-FFF2-40B4-BE49-F238E27FC236}">
                <a16:creationId xmlns:a16="http://schemas.microsoft.com/office/drawing/2014/main" id="{891DA206-63FE-28EF-FC50-CA6569755338}"/>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DA273373-28DE-EC5E-3C1F-19D5BE5644AD}"/>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C1E7A3E4-C024-4736-8A67-D04DE26CEF9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9E327F43-0C39-D9E9-407D-A8A58812BA17}"/>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AFAF8D0E-65BC-6BEF-FF45-22CA37C65CE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24</a:t>
              </a:r>
            </a:p>
          </p:txBody>
        </p:sp>
      </p:grpSp>
      <p:sp>
        <p:nvSpPr>
          <p:cNvPr id="10" name="TextBox 10">
            <a:extLst>
              <a:ext uri="{FF2B5EF4-FFF2-40B4-BE49-F238E27FC236}">
                <a16:creationId xmlns:a16="http://schemas.microsoft.com/office/drawing/2014/main" id="{42B6B7F7-EAD9-5D7A-D2BB-AB042CA3CF39}"/>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549B2B6A-BB90-492E-63FE-951260E5D2DE}"/>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DC544D3E-A243-2DF0-1307-C3CB321A43B8}"/>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3" name="Picture 12">
            <a:extLst>
              <a:ext uri="{FF2B5EF4-FFF2-40B4-BE49-F238E27FC236}">
                <a16:creationId xmlns:a16="http://schemas.microsoft.com/office/drawing/2014/main" id="{33D1C47C-E46F-965C-7B25-1068292A1173}"/>
              </a:ext>
            </a:extLst>
          </p:cNvPr>
          <p:cNvPicPr>
            <a:picLocks noChangeAspect="1"/>
          </p:cNvPicPr>
          <p:nvPr/>
        </p:nvPicPr>
        <p:blipFill>
          <a:blip r:embed="rId4"/>
          <a:stretch>
            <a:fillRect/>
          </a:stretch>
        </p:blipFill>
        <p:spPr>
          <a:xfrm>
            <a:off x="1639283" y="2252176"/>
            <a:ext cx="15385422" cy="6089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5687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0DE10CAE-57DD-CD39-0B77-F1142223C0C8}"/>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8D702736-5CB4-93A6-DCAE-088A937717B2}"/>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27F66A66-37E1-A3AD-0EB9-EC69B30CD531}"/>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D4035435-133C-12E7-C905-C83694E9D7A0}"/>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OUTPUT – MODULE 3</a:t>
            </a:r>
          </a:p>
        </p:txBody>
      </p:sp>
      <p:grpSp>
        <p:nvGrpSpPr>
          <p:cNvPr id="3" name="Group 3">
            <a:extLst>
              <a:ext uri="{FF2B5EF4-FFF2-40B4-BE49-F238E27FC236}">
                <a16:creationId xmlns:a16="http://schemas.microsoft.com/office/drawing/2014/main" id="{84D774F7-FE75-009E-6B79-DBA58D53CA8B}"/>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AF1DE898-40FA-93FC-7EE2-6E53FEE89370}"/>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27A87764-9824-44EB-BAB3-FA9A69EC9DD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795D0C66-DA1E-20D4-D8C2-3963B0C9FB8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E7E2DE57-DAEA-5E49-ED1D-6AB642D8794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25</a:t>
              </a:r>
            </a:p>
          </p:txBody>
        </p:sp>
      </p:grpSp>
      <p:sp>
        <p:nvSpPr>
          <p:cNvPr id="10" name="TextBox 10">
            <a:extLst>
              <a:ext uri="{FF2B5EF4-FFF2-40B4-BE49-F238E27FC236}">
                <a16:creationId xmlns:a16="http://schemas.microsoft.com/office/drawing/2014/main" id="{A2E3DD86-8E9B-63BB-9FAE-5C5073B4D26B}"/>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A110FDEA-1E54-D953-90F4-8384ABFE386C}"/>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9C169074-9F41-3398-0CF7-4A9EA1018103}"/>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image9.png">
            <a:extLst>
              <a:ext uri="{FF2B5EF4-FFF2-40B4-BE49-F238E27FC236}">
                <a16:creationId xmlns:a16="http://schemas.microsoft.com/office/drawing/2014/main" id="{3D80D338-2A84-1061-9318-0681D6478A03}"/>
              </a:ext>
            </a:extLst>
          </p:cNvPr>
          <p:cNvPicPr/>
          <p:nvPr/>
        </p:nvPicPr>
        <p:blipFill>
          <a:blip r:embed="rId4"/>
          <a:srcRect/>
          <a:stretch>
            <a:fillRect/>
          </a:stretch>
        </p:blipFill>
        <p:spPr>
          <a:xfrm>
            <a:off x="3733800" y="2822927"/>
            <a:ext cx="10464879" cy="4483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9CE05710-D561-D4AE-ADB0-7BA0C9A2B19D}"/>
              </a:ext>
            </a:extLst>
          </p:cNvPr>
          <p:cNvSpPr txBox="1"/>
          <p:nvPr/>
        </p:nvSpPr>
        <p:spPr>
          <a:xfrm>
            <a:off x="5943600" y="2247900"/>
            <a:ext cx="5943600" cy="830997"/>
          </a:xfrm>
          <a:prstGeom prst="rect">
            <a:avLst/>
          </a:prstGeom>
          <a:noFill/>
        </p:spPr>
        <p:txBody>
          <a:bodyPr wrap="square" rtlCol="0">
            <a:spAutoFit/>
          </a:bodyPr>
          <a:lstStyle/>
          <a:p>
            <a:r>
              <a:rPr lang="en-US" sz="2400" b="1" kern="100" dirty="0">
                <a:effectLst/>
                <a:latin typeface="Alatsi" panose="020B0604020202020204" charset="0"/>
                <a:ea typeface="Calibri" panose="020F0502020204030204" pitchFamily="34" charset="0"/>
                <a:cs typeface="Times New Roman" panose="02020603050405020304" pitchFamily="18" charset="0"/>
              </a:rPr>
              <a:t>Figure 7. </a:t>
            </a:r>
            <a:r>
              <a:rPr lang="en-US" sz="2400" kern="100" dirty="0">
                <a:effectLst/>
                <a:latin typeface="Alatsi" panose="020B0604020202020204" charset="0"/>
                <a:ea typeface="Calibri" panose="020F0502020204030204" pitchFamily="34" charset="0"/>
                <a:cs typeface="Times New Roman" panose="02020603050405020304" pitchFamily="18" charset="0"/>
              </a:rPr>
              <a:t>XGBRegressor Model Overview</a:t>
            </a:r>
            <a:endParaRPr lang="en-US" sz="2400" dirty="0">
              <a:latin typeface="Alatsi" panose="020B0604020202020204" charset="0"/>
            </a:endParaRPr>
          </a:p>
          <a:p>
            <a:endParaRPr lang="en-US" sz="2400" dirty="0">
              <a:latin typeface="Alatsi" panose="020B0604020202020204" charset="0"/>
            </a:endParaRPr>
          </a:p>
        </p:txBody>
      </p:sp>
      <p:sp>
        <p:nvSpPr>
          <p:cNvPr id="21" name="TextBox 20">
            <a:extLst>
              <a:ext uri="{FF2B5EF4-FFF2-40B4-BE49-F238E27FC236}">
                <a16:creationId xmlns:a16="http://schemas.microsoft.com/office/drawing/2014/main" id="{71427A42-950E-20DB-A3C6-04C4C0B55CBF}"/>
              </a:ext>
            </a:extLst>
          </p:cNvPr>
          <p:cNvSpPr txBox="1"/>
          <p:nvPr/>
        </p:nvSpPr>
        <p:spPr>
          <a:xfrm>
            <a:off x="4287679" y="7602905"/>
            <a:ext cx="9357120" cy="1200329"/>
          </a:xfrm>
          <a:prstGeom prst="rect">
            <a:avLst/>
          </a:prstGeom>
          <a:noFill/>
        </p:spPr>
        <p:txBody>
          <a:bodyPr wrap="square" rtlCol="0">
            <a:spAutoFit/>
          </a:bodyPr>
          <a:lstStyle/>
          <a:p>
            <a:pPr algn="just"/>
            <a:r>
              <a:rPr lang="en-US" sz="2400" kern="100" dirty="0">
                <a:solidFill>
                  <a:schemeClr val="bg2">
                    <a:lumMod val="25000"/>
                  </a:schemeClr>
                </a:solidFill>
                <a:effectLst/>
                <a:latin typeface="Alatsi" panose="020B0604020202020204" charset="0"/>
                <a:ea typeface="Calibri" panose="020F0502020204030204" pitchFamily="34" charset="0"/>
                <a:cs typeface="Times New Roman" panose="02020603050405020304" pitchFamily="18" charset="0"/>
              </a:rPr>
              <a:t>The Figure 7 shows the initialization parameters of the XGBRegressor class in the XGBoost library, used for training gradient-boosted regression models with customizable hyperparameters</a:t>
            </a:r>
          </a:p>
        </p:txBody>
      </p:sp>
    </p:spTree>
    <p:extLst>
      <p:ext uri="{BB962C8B-B14F-4D97-AF65-F5344CB8AC3E}">
        <p14:creationId xmlns:p14="http://schemas.microsoft.com/office/powerpoint/2010/main" val="2529444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D447D85-267E-6827-48C4-B292F466F2C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3A1A5CC-7D00-11DB-D2F1-2847F920C2F8}"/>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459D66D8-59EF-218F-F708-41344F38B897}"/>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12" name="Freeform 12">
            <a:extLst>
              <a:ext uri="{FF2B5EF4-FFF2-40B4-BE49-F238E27FC236}">
                <a16:creationId xmlns:a16="http://schemas.microsoft.com/office/drawing/2014/main" id="{BA11A0A0-6FE8-2AAD-325B-35BB37DDF469}"/>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4AF14398-414A-6604-5242-C3BE989248CA}"/>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1F0B08B4-4183-B234-2692-5953EF42BD3F}"/>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3F5BA411-4B8E-C075-2F9E-98135BF5508A}"/>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7608E24D-4F48-71EA-624A-BD8F29E792B0}"/>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E6575AC3-1D3D-1815-FF87-EAB8D6070065}"/>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38630440-6914-6BB4-D678-9BABDB36A43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F8903732-92A2-E132-BA41-CFFB32B50AB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26</a:t>
              </a:r>
            </a:p>
          </p:txBody>
        </p:sp>
      </p:grpSp>
      <p:sp>
        <p:nvSpPr>
          <p:cNvPr id="6" name="TextBox 6">
            <a:extLst>
              <a:ext uri="{FF2B5EF4-FFF2-40B4-BE49-F238E27FC236}">
                <a16:creationId xmlns:a16="http://schemas.microsoft.com/office/drawing/2014/main" id="{F0B6BF9F-3627-2791-7B27-A2CEFF59D34A}"/>
              </a:ext>
            </a:extLst>
          </p:cNvPr>
          <p:cNvSpPr txBox="1"/>
          <p:nvPr/>
        </p:nvSpPr>
        <p:spPr>
          <a:xfrm>
            <a:off x="410435" y="243625"/>
            <a:ext cx="15505419" cy="2852384"/>
          </a:xfrm>
          <a:prstGeom prst="rect">
            <a:avLst/>
          </a:prstGeom>
        </p:spPr>
        <p:txBody>
          <a:bodyPr wrap="square" lIns="0" tIns="0" rIns="0" bIns="0" rtlCol="0" anchor="t">
            <a:spAutoFit/>
          </a:bodyPr>
          <a:lstStyle/>
          <a:p>
            <a:pPr algn="ctr">
              <a:lnSpc>
                <a:spcPts val="11899"/>
              </a:lnSpc>
            </a:pPr>
            <a:r>
              <a:rPr lang="en-US" sz="5400" dirty="0">
                <a:solidFill>
                  <a:srgbClr val="000000"/>
                </a:solidFill>
                <a:latin typeface="Alatsi"/>
                <a:ea typeface="Alatsi"/>
                <a:cs typeface="Alatsi"/>
                <a:sym typeface="Alatsi"/>
              </a:rPr>
              <a:t>Module 4: Model Evaluation and Interpretation</a:t>
            </a:r>
          </a:p>
          <a:p>
            <a:pPr algn="ctr">
              <a:lnSpc>
                <a:spcPts val="11899"/>
              </a:lnSpc>
            </a:pPr>
            <a:r>
              <a:rPr lang="en-US" sz="5400" dirty="0">
                <a:solidFill>
                  <a:srgbClr val="000000"/>
                </a:solidFill>
                <a:latin typeface="Alatsi"/>
                <a:ea typeface="Alatsi"/>
                <a:cs typeface="Alatsi"/>
                <a:sym typeface="Alatsi"/>
              </a:rPr>
              <a:t> </a:t>
            </a:r>
          </a:p>
        </p:txBody>
      </p:sp>
      <p:sp>
        <p:nvSpPr>
          <p:cNvPr id="13" name="TextBox 13">
            <a:extLst>
              <a:ext uri="{FF2B5EF4-FFF2-40B4-BE49-F238E27FC236}">
                <a16:creationId xmlns:a16="http://schemas.microsoft.com/office/drawing/2014/main" id="{2366764E-00B1-3A82-C835-B6838D2B8ADF}"/>
              </a:ext>
            </a:extLst>
          </p:cNvPr>
          <p:cNvSpPr txBox="1"/>
          <p:nvPr/>
        </p:nvSpPr>
        <p:spPr>
          <a:xfrm>
            <a:off x="694866" y="1914586"/>
            <a:ext cx="16329839" cy="6901889"/>
          </a:xfrm>
          <a:prstGeom prst="rect">
            <a:avLst/>
          </a:prstGeom>
        </p:spPr>
        <p:txBody>
          <a:bodyPr wrap="square" lIns="0" tIns="0" rIns="0" bIns="0" rtlCol="0" anchor="t">
            <a:spAutoFit/>
          </a:bodyPr>
          <a:lstStyle/>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Evaluate Model Predictions: </a:t>
            </a:r>
            <a:r>
              <a:rPr lang="en-US" sz="3600" dirty="0">
                <a:solidFill>
                  <a:schemeClr val="bg2">
                    <a:lumMod val="25000"/>
                  </a:schemeClr>
                </a:solidFill>
                <a:latin typeface="Alatsi"/>
                <a:ea typeface="Alatsi"/>
                <a:cs typeface="Alatsi"/>
                <a:sym typeface="Alatsi"/>
              </a:rPr>
              <a:t>Compute evaluation metrics: Mean Absolute Error (MAE), Mean Squared Error (MSE), and (RMSE) to quantify the model's prediction accuracy. </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Visualize Predictions: </a:t>
            </a:r>
            <a:r>
              <a:rPr lang="en-US" sz="3600" dirty="0">
                <a:solidFill>
                  <a:schemeClr val="bg2">
                    <a:lumMod val="25000"/>
                  </a:schemeClr>
                </a:solidFill>
                <a:latin typeface="Alatsi"/>
                <a:ea typeface="Alatsi"/>
                <a:cs typeface="Alatsi"/>
                <a:sym typeface="Alatsi"/>
              </a:rPr>
              <a:t>Create a scatter plot comparing actual (</a:t>
            </a:r>
            <a:r>
              <a:rPr lang="en-US" sz="3600" dirty="0" err="1">
                <a:solidFill>
                  <a:schemeClr val="bg2">
                    <a:lumMod val="25000"/>
                  </a:schemeClr>
                </a:solidFill>
                <a:latin typeface="Alatsi"/>
                <a:ea typeface="Alatsi"/>
                <a:cs typeface="Alatsi"/>
                <a:sym typeface="Alatsi"/>
              </a:rPr>
              <a:t>y_test</a:t>
            </a:r>
            <a:r>
              <a:rPr lang="en-US" sz="3600" dirty="0">
                <a:solidFill>
                  <a:schemeClr val="bg2">
                    <a:lumMod val="25000"/>
                  </a:schemeClr>
                </a:solidFill>
                <a:latin typeface="Alatsi"/>
                <a:ea typeface="Alatsi"/>
                <a:cs typeface="Alatsi"/>
                <a:sym typeface="Alatsi"/>
              </a:rPr>
              <a:t>) vs. predicted values to assess how well the model aligns with observed data.</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Analyze Residuals: </a:t>
            </a:r>
            <a:r>
              <a:rPr lang="en-US" sz="3600" dirty="0">
                <a:solidFill>
                  <a:schemeClr val="bg2">
                    <a:lumMod val="25000"/>
                  </a:schemeClr>
                </a:solidFill>
                <a:latin typeface="Alatsi"/>
                <a:ea typeface="Alatsi"/>
                <a:cs typeface="Alatsi"/>
                <a:sym typeface="Alatsi"/>
              </a:rPr>
              <a:t>Calculate and visualize residuals (errors between actual and predicted values) to check their distribution for randomness and normality.</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Analyze Feature Importance: </a:t>
            </a:r>
            <a:r>
              <a:rPr lang="en-US" sz="3600" dirty="0">
                <a:solidFill>
                  <a:schemeClr val="bg2">
                    <a:lumMod val="25000"/>
                  </a:schemeClr>
                </a:solidFill>
                <a:latin typeface="Alatsi"/>
                <a:ea typeface="Alatsi"/>
                <a:cs typeface="Alatsi"/>
                <a:sym typeface="Alatsi"/>
              </a:rPr>
              <a:t>Extract and visualize the importance of features used in the model to understand which factors significantly influence predictions.</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Refine and Retrain: </a:t>
            </a:r>
            <a:r>
              <a:rPr lang="en-US" sz="3600" dirty="0">
                <a:solidFill>
                  <a:schemeClr val="bg2">
                    <a:lumMod val="25000"/>
                  </a:schemeClr>
                </a:solidFill>
                <a:latin typeface="Alatsi"/>
                <a:ea typeface="Alatsi"/>
                <a:cs typeface="Alatsi"/>
                <a:sym typeface="Alatsi"/>
              </a:rPr>
              <a:t>Address any mismatches or residual trends, and retrain the model if necessary to improve its accuracy and reliability.</a:t>
            </a:r>
          </a:p>
        </p:txBody>
      </p:sp>
    </p:spTree>
    <p:extLst>
      <p:ext uri="{BB962C8B-B14F-4D97-AF65-F5344CB8AC3E}">
        <p14:creationId xmlns:p14="http://schemas.microsoft.com/office/powerpoint/2010/main" val="848649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0038DB7-846E-B950-14FD-E5E62688DB47}"/>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705E2C7A-4FCD-E6A8-80F5-D67CF18D34CA}"/>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D45DBB8E-6974-4623-411B-F78E93A95C85}"/>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B5A29A27-72AD-B803-0DEA-56C7B124D10F}"/>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DFD – MODULE 4</a:t>
            </a:r>
          </a:p>
        </p:txBody>
      </p:sp>
      <p:grpSp>
        <p:nvGrpSpPr>
          <p:cNvPr id="3" name="Group 3">
            <a:extLst>
              <a:ext uri="{FF2B5EF4-FFF2-40B4-BE49-F238E27FC236}">
                <a16:creationId xmlns:a16="http://schemas.microsoft.com/office/drawing/2014/main" id="{E6443F76-5D59-C074-4593-E26E1FC8146E}"/>
              </a:ext>
            </a:extLst>
          </p:cNvPr>
          <p:cNvGrpSpPr/>
          <p:nvPr/>
        </p:nvGrpSpPr>
        <p:grpSpPr>
          <a:xfrm>
            <a:off x="15859155" y="-98041"/>
            <a:ext cx="1562612" cy="1771265"/>
            <a:chOff x="0" y="-130721"/>
            <a:chExt cx="2083482" cy="2361687"/>
          </a:xfrm>
        </p:grpSpPr>
        <p:grpSp>
          <p:nvGrpSpPr>
            <p:cNvPr id="4" name="Group 4">
              <a:extLst>
                <a:ext uri="{FF2B5EF4-FFF2-40B4-BE49-F238E27FC236}">
                  <a16:creationId xmlns:a16="http://schemas.microsoft.com/office/drawing/2014/main" id="{868D9DEC-93BE-D8D4-00BD-9754BA4C8F15}"/>
                </a:ext>
              </a:extLst>
            </p:cNvPr>
            <p:cNvGrpSpPr/>
            <p:nvPr/>
          </p:nvGrpSpPr>
          <p:grpSpPr>
            <a:xfrm>
              <a:off x="75599" y="-130721"/>
              <a:ext cx="1932284" cy="2361687"/>
              <a:chOff x="0" y="-47625"/>
              <a:chExt cx="703982" cy="860425"/>
            </a:xfrm>
          </p:grpSpPr>
          <p:sp>
            <p:nvSpPr>
              <p:cNvPr id="5" name="Freeform 5">
                <a:extLst>
                  <a:ext uri="{FF2B5EF4-FFF2-40B4-BE49-F238E27FC236}">
                    <a16:creationId xmlns:a16="http://schemas.microsoft.com/office/drawing/2014/main" id="{142ECB1A-C123-6A06-8CB3-D828DF5F599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2B191F42-4898-AE49-2565-81547A1AE9F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2799C4D3-43E9-AEA3-91E9-2089DC36D2DF}"/>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27</a:t>
              </a:r>
            </a:p>
          </p:txBody>
        </p:sp>
      </p:grpSp>
      <p:sp>
        <p:nvSpPr>
          <p:cNvPr id="10" name="TextBox 10">
            <a:extLst>
              <a:ext uri="{FF2B5EF4-FFF2-40B4-BE49-F238E27FC236}">
                <a16:creationId xmlns:a16="http://schemas.microsoft.com/office/drawing/2014/main" id="{68DAD7FF-E5BE-FDEC-AB95-47002C63D3B2}"/>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5D023595-F049-5109-2301-10A84AE122FF}"/>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0F4EF4BD-D4F3-941F-6EDA-CFC99A314C0D}"/>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2">
            <a:extLst>
              <a:ext uri="{FF2B5EF4-FFF2-40B4-BE49-F238E27FC236}">
                <a16:creationId xmlns:a16="http://schemas.microsoft.com/office/drawing/2014/main" id="{DED538A1-B9F7-8B3A-FF5D-9A59CB3F4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078099"/>
            <a:ext cx="8001000" cy="6312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3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EDA658F-4D64-E167-2E39-BB0156CB1812}"/>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68DFCF5F-6CE5-7C0B-7035-875DEACABE6F}"/>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60E3371B-B642-C5BF-1EA2-D7332B790DCF}"/>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C980C300-1919-BD8E-D639-AF0FFCE23F6F}"/>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EVALUATION</a:t>
            </a:r>
          </a:p>
        </p:txBody>
      </p:sp>
      <p:grpSp>
        <p:nvGrpSpPr>
          <p:cNvPr id="3" name="Group 3">
            <a:extLst>
              <a:ext uri="{FF2B5EF4-FFF2-40B4-BE49-F238E27FC236}">
                <a16:creationId xmlns:a16="http://schemas.microsoft.com/office/drawing/2014/main" id="{673B3736-4217-03DD-674E-EABE2A69BBC4}"/>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346932C4-B1EA-1677-6C4B-8C50C641E53A}"/>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1DE76712-864A-7D39-1F86-DCFE7551C92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80F61B20-4B49-D908-9D47-B793B545B2C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31AAC9F2-4C75-CBCD-E24D-6444951CC7E0}"/>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28</a:t>
              </a:r>
            </a:p>
          </p:txBody>
        </p:sp>
      </p:grpSp>
      <p:sp>
        <p:nvSpPr>
          <p:cNvPr id="10" name="TextBox 10">
            <a:extLst>
              <a:ext uri="{FF2B5EF4-FFF2-40B4-BE49-F238E27FC236}">
                <a16:creationId xmlns:a16="http://schemas.microsoft.com/office/drawing/2014/main" id="{260AEABE-2EC8-88EB-8A21-544CD13B20BC}"/>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07BFB801-7216-3F6F-2D0F-137649CD0533}"/>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03AC4608-D158-2262-307E-1DEE8D2AA7FB}"/>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TextBox 12">
            <a:extLst>
              <a:ext uri="{FF2B5EF4-FFF2-40B4-BE49-F238E27FC236}">
                <a16:creationId xmlns:a16="http://schemas.microsoft.com/office/drawing/2014/main" id="{EC6BD089-49D6-F506-9386-1D89BE4EB8E0}"/>
              </a:ext>
            </a:extLst>
          </p:cNvPr>
          <p:cNvSpPr txBox="1"/>
          <p:nvPr/>
        </p:nvSpPr>
        <p:spPr>
          <a:xfrm>
            <a:off x="1263295" y="2166232"/>
            <a:ext cx="16039230" cy="6001643"/>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dirty="0">
                <a:solidFill>
                  <a:schemeClr val="tx2">
                    <a:lumMod val="75000"/>
                  </a:schemeClr>
                </a:solidFill>
                <a:latin typeface="Alatsi" panose="020B0604020202020204" charset="0"/>
              </a:rPr>
              <a:t>MAE(Mean Absolute Error):- </a:t>
            </a:r>
            <a:r>
              <a:rPr lang="en-US" sz="3200" dirty="0">
                <a:solidFill>
                  <a:schemeClr val="bg2">
                    <a:lumMod val="25000"/>
                  </a:schemeClr>
                </a:solidFill>
                <a:latin typeface="Alatsi" panose="020B0604020202020204" charset="0"/>
              </a:rPr>
              <a:t>It is a absolute difference between the predicted and actual values. If </a:t>
            </a:r>
            <a:r>
              <a:rPr lang="en-US" sz="3200" dirty="0" err="1">
                <a:solidFill>
                  <a:schemeClr val="bg2">
                    <a:lumMod val="25000"/>
                  </a:schemeClr>
                </a:solidFill>
                <a:latin typeface="Alatsi" panose="020B0604020202020204" charset="0"/>
              </a:rPr>
              <a:t>mae</a:t>
            </a:r>
            <a:r>
              <a:rPr lang="en-US" sz="3200" dirty="0">
                <a:solidFill>
                  <a:schemeClr val="bg2">
                    <a:lumMod val="25000"/>
                  </a:schemeClr>
                </a:solidFill>
                <a:latin typeface="Alatsi" panose="020B0604020202020204" charset="0"/>
              </a:rPr>
              <a:t> is 100 then the model deviate by 100 units from the actual value</a:t>
            </a:r>
          </a:p>
          <a:p>
            <a:pPr algn="just"/>
            <a:endParaRPr lang="en-US" sz="3200" dirty="0">
              <a:solidFill>
                <a:schemeClr val="tx2">
                  <a:lumMod val="75000"/>
                </a:schemeClr>
              </a:solidFill>
              <a:latin typeface="Alatsi" panose="020B0604020202020204" charset="0"/>
            </a:endParaRPr>
          </a:p>
          <a:p>
            <a:pPr algn="just"/>
            <a:endParaRPr lang="en-US" sz="3200" dirty="0">
              <a:solidFill>
                <a:schemeClr val="tx2">
                  <a:lumMod val="75000"/>
                </a:schemeClr>
              </a:solidFill>
              <a:latin typeface="Alatsi" panose="020B0604020202020204" charset="0"/>
            </a:endParaRPr>
          </a:p>
          <a:p>
            <a:pPr algn="just"/>
            <a:endParaRPr lang="en-US" sz="3200" dirty="0">
              <a:solidFill>
                <a:schemeClr val="tx2">
                  <a:lumMod val="75000"/>
                </a:schemeClr>
              </a:solidFill>
              <a:latin typeface="Alatsi" panose="020B0604020202020204" charset="0"/>
            </a:endParaRPr>
          </a:p>
          <a:p>
            <a:pPr algn="just"/>
            <a:endParaRPr lang="en-US" sz="3200" dirty="0">
              <a:solidFill>
                <a:schemeClr val="tx2">
                  <a:lumMod val="75000"/>
                </a:schemeClr>
              </a:solidFill>
              <a:latin typeface="Alatsi" panose="020B0604020202020204" charset="0"/>
            </a:endParaRPr>
          </a:p>
          <a:p>
            <a:pPr marL="457200" indent="-457200" algn="just">
              <a:buFont typeface="Wingdings" panose="05000000000000000000" pitchFamily="2" charset="2"/>
              <a:buChar char="v"/>
            </a:pPr>
            <a:r>
              <a:rPr lang="en-US" sz="3200" dirty="0">
                <a:solidFill>
                  <a:schemeClr val="tx2">
                    <a:lumMod val="75000"/>
                  </a:schemeClr>
                </a:solidFill>
                <a:latin typeface="Alatsi" panose="020B0604020202020204" charset="0"/>
              </a:rPr>
              <a:t>MSE(Mean Squared Error):-  </a:t>
            </a:r>
            <a:r>
              <a:rPr lang="en-US" sz="3200" dirty="0">
                <a:solidFill>
                  <a:schemeClr val="bg2">
                    <a:lumMod val="25000"/>
                  </a:schemeClr>
                </a:solidFill>
                <a:latin typeface="Alatsi" panose="020B0604020202020204" charset="0"/>
              </a:rPr>
              <a:t>It is the average of the squared error between the predicted and actual values. It gives more weight to large errors. If the </a:t>
            </a:r>
            <a:r>
              <a:rPr lang="en-US" sz="3200" dirty="0" err="1">
                <a:solidFill>
                  <a:schemeClr val="bg2">
                    <a:lumMod val="25000"/>
                  </a:schemeClr>
                </a:solidFill>
                <a:latin typeface="Alatsi" panose="020B0604020202020204" charset="0"/>
              </a:rPr>
              <a:t>mse</a:t>
            </a:r>
            <a:r>
              <a:rPr lang="en-US" sz="3200" dirty="0">
                <a:solidFill>
                  <a:schemeClr val="bg2">
                    <a:lumMod val="25000"/>
                  </a:schemeClr>
                </a:solidFill>
                <a:latin typeface="Alatsi" panose="020B0604020202020204" charset="0"/>
              </a:rPr>
              <a:t> is 100 the deviate by 10 units from the actual value.</a:t>
            </a:r>
          </a:p>
          <a:p>
            <a:pPr algn="just"/>
            <a:endParaRPr lang="en-US" sz="3200" dirty="0">
              <a:solidFill>
                <a:schemeClr val="tx2">
                  <a:lumMod val="75000"/>
                </a:schemeClr>
              </a:solidFill>
              <a:latin typeface="Alatsi" panose="020B0604020202020204" charset="0"/>
            </a:endParaRPr>
          </a:p>
          <a:p>
            <a:pPr algn="just"/>
            <a:endParaRPr lang="en-US" sz="3200" dirty="0">
              <a:solidFill>
                <a:schemeClr val="tx2">
                  <a:lumMod val="75000"/>
                </a:schemeClr>
              </a:solidFill>
              <a:latin typeface="Alatsi" panose="020B0604020202020204" charset="0"/>
            </a:endParaRPr>
          </a:p>
          <a:p>
            <a:pPr algn="just"/>
            <a:endParaRPr lang="en-US" sz="3200" dirty="0">
              <a:solidFill>
                <a:schemeClr val="tx2">
                  <a:lumMod val="75000"/>
                </a:schemeClr>
              </a:solidFill>
              <a:latin typeface="Alatsi" panose="020B0604020202020204" charset="0"/>
            </a:endParaRPr>
          </a:p>
        </p:txBody>
      </p:sp>
      <p:pic>
        <p:nvPicPr>
          <p:cNvPr id="15" name="Google Shape;355;p33">
            <a:extLst>
              <a:ext uri="{FF2B5EF4-FFF2-40B4-BE49-F238E27FC236}">
                <a16:creationId xmlns:a16="http://schemas.microsoft.com/office/drawing/2014/main" id="{9B424612-B01E-0056-68D3-134D48E1EE06}"/>
              </a:ext>
            </a:extLst>
          </p:cNvPr>
          <p:cNvPicPr preferRelativeResize="0"/>
          <p:nvPr/>
        </p:nvPicPr>
        <p:blipFill rotWithShape="1">
          <a:blip r:embed="rId4">
            <a:alphaModFix/>
          </a:blip>
          <a:srcRect/>
          <a:stretch/>
        </p:blipFill>
        <p:spPr>
          <a:xfrm>
            <a:off x="7010400" y="3467100"/>
            <a:ext cx="4011012"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Google Shape;356;p33">
            <a:extLst>
              <a:ext uri="{FF2B5EF4-FFF2-40B4-BE49-F238E27FC236}">
                <a16:creationId xmlns:a16="http://schemas.microsoft.com/office/drawing/2014/main" id="{66CDEC31-DC9F-9B19-002B-18B2E3EC4C27}"/>
              </a:ext>
            </a:extLst>
          </p:cNvPr>
          <p:cNvPicPr preferRelativeResize="0"/>
          <p:nvPr/>
        </p:nvPicPr>
        <p:blipFill rotWithShape="1">
          <a:blip r:embed="rId5">
            <a:alphaModFix/>
          </a:blip>
          <a:srcRect/>
          <a:stretch/>
        </p:blipFill>
        <p:spPr>
          <a:xfrm>
            <a:off x="7113620" y="7151653"/>
            <a:ext cx="3804572" cy="1371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745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658991" y="2181203"/>
            <a:ext cx="16970018" cy="5861989"/>
          </a:xfrm>
          <a:prstGeom prst="rect">
            <a:avLst/>
          </a:prstGeom>
        </p:spPr>
        <p:txBody>
          <a:bodyPr lIns="0" tIns="0" rIns="0" bIns="0" rtlCol="0" anchor="t">
            <a:spAutoFit/>
          </a:bodyPr>
          <a:lstStyle/>
          <a:p>
            <a:pPr algn="just">
              <a:lnSpc>
                <a:spcPts val="4592"/>
              </a:lnSpc>
            </a:pPr>
            <a:r>
              <a:rPr lang="en-US" sz="3280" dirty="0">
                <a:solidFill>
                  <a:srgbClr val="617275"/>
                </a:solidFill>
                <a:latin typeface="Alatsi"/>
                <a:ea typeface="Alatsi"/>
                <a:cs typeface="Alatsi"/>
                <a:sym typeface="Alatsi"/>
              </a:rPr>
              <a:t>INTRODUCTION:</a:t>
            </a:r>
            <a:r>
              <a:rPr lang="en-US" sz="3280" dirty="0">
                <a:solidFill>
                  <a:srgbClr val="50422D"/>
                </a:solidFill>
                <a:latin typeface="Alatsi"/>
                <a:ea typeface="Alatsi"/>
                <a:cs typeface="Alatsi"/>
                <a:sym typeface="Alatsi"/>
              </a:rPr>
              <a:t> Our goal is to develop a forecasting model to predict future energy consumption in residential buildings based on historical usage data, weather conditions and occupant information in order to reduce cost and to predict future energy usage accurately. </a:t>
            </a:r>
          </a:p>
          <a:p>
            <a:pPr algn="just">
              <a:lnSpc>
                <a:spcPts val="4592"/>
              </a:lnSpc>
            </a:pPr>
            <a:endParaRPr lang="en-US" sz="3280" dirty="0">
              <a:solidFill>
                <a:srgbClr val="50422D"/>
              </a:solidFill>
              <a:latin typeface="Alatsi"/>
              <a:ea typeface="Alatsi"/>
              <a:cs typeface="Alatsi"/>
              <a:sym typeface="Alatsi"/>
            </a:endParaRPr>
          </a:p>
          <a:p>
            <a:pPr algn="just">
              <a:lnSpc>
                <a:spcPts val="4592"/>
              </a:lnSpc>
            </a:pPr>
            <a:r>
              <a:rPr lang="en-US" sz="3280" dirty="0">
                <a:solidFill>
                  <a:srgbClr val="617275"/>
                </a:solidFill>
                <a:latin typeface="Alatsi"/>
                <a:ea typeface="Alatsi"/>
                <a:cs typeface="Alatsi"/>
                <a:sym typeface="Alatsi"/>
              </a:rPr>
              <a:t>OVERVIEW:</a:t>
            </a:r>
            <a:r>
              <a:rPr lang="en-US" sz="3280" dirty="0">
                <a:solidFill>
                  <a:srgbClr val="50422D"/>
                </a:solidFill>
                <a:latin typeface="Alatsi"/>
                <a:ea typeface="Alatsi"/>
                <a:cs typeface="Alatsi"/>
                <a:sym typeface="Alatsi"/>
              </a:rPr>
              <a:t> EnergyWise is designed to address the issue of unexpected high electricity bills faced by households. By accurately predicting energy consumption in advance can help users to plan better and manage costs effectively. The project leverages the XGBoost algorithm to provide precise daily energy usage predictions, enabling users to make informed decisions, optimize energy use, and support sustainability efforts.</a:t>
            </a:r>
          </a:p>
          <a:p>
            <a:pPr algn="just">
              <a:lnSpc>
                <a:spcPts val="4592"/>
              </a:lnSpc>
            </a:pPr>
            <a:endParaRPr lang="en-US" sz="3280" dirty="0">
              <a:solidFill>
                <a:srgbClr val="50422D"/>
              </a:solidFill>
              <a:latin typeface="Alatsi"/>
              <a:ea typeface="Alatsi"/>
              <a:cs typeface="Alatsi"/>
              <a:sym typeface="Alatsi"/>
            </a:endParaRPr>
          </a:p>
        </p:txBody>
      </p:sp>
      <p:sp>
        <p:nvSpPr>
          <p:cNvPr id="3" name="TextBox 3"/>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4" name="AutoShape 4"/>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3472073"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8C39D22-7FBA-2C8C-49C5-4473AE8FF4AD}"/>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A11F6EB7-ADCD-A398-11BD-7D8922D26235}"/>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D0446D43-F844-D53D-F3AF-D5948360E677}"/>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BC7992A1-91F5-DA1F-49A3-DF8208C415E8}"/>
              </a:ext>
            </a:extLst>
          </p:cNvPr>
          <p:cNvSpPr txBox="1"/>
          <p:nvPr/>
        </p:nvSpPr>
        <p:spPr>
          <a:xfrm>
            <a:off x="601232" y="409591"/>
            <a:ext cx="16039230" cy="1201291"/>
          </a:xfrm>
          <a:prstGeom prst="rect">
            <a:avLst/>
          </a:prstGeom>
        </p:spPr>
        <p:txBody>
          <a:bodyPr lIns="0" tIns="0" rIns="0" bIns="0" rtlCol="0" anchor="t">
            <a:spAutoFit/>
          </a:bodyPr>
          <a:lstStyle/>
          <a:p>
            <a:pPr algn="ctr">
              <a:lnSpc>
                <a:spcPts val="10640"/>
              </a:lnSpc>
            </a:pPr>
            <a:r>
              <a:rPr lang="en-US" sz="5400" dirty="0">
                <a:solidFill>
                  <a:srgbClr val="000000"/>
                </a:solidFill>
                <a:latin typeface="Alatsi"/>
                <a:ea typeface="Alatsi"/>
                <a:cs typeface="Alatsi"/>
                <a:sym typeface="Alatsi"/>
              </a:rPr>
              <a:t>OUTPUT – MODULE 4</a:t>
            </a:r>
          </a:p>
        </p:txBody>
      </p:sp>
      <p:grpSp>
        <p:nvGrpSpPr>
          <p:cNvPr id="3" name="Group 3">
            <a:extLst>
              <a:ext uri="{FF2B5EF4-FFF2-40B4-BE49-F238E27FC236}">
                <a16:creationId xmlns:a16="http://schemas.microsoft.com/office/drawing/2014/main" id="{185F47BC-0A2B-79DE-62BD-41FACA4F865C}"/>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2A1BB47C-C352-7733-E201-7000AAF01838}"/>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9CA1D24F-B8A4-B4FC-39A1-F88BEB1146A0}"/>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F69F73A8-1360-7F85-FA1B-18E35F4F56DE}"/>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D9929C6E-1D2A-B8B3-FCBF-06BAE3FE8DC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29</a:t>
              </a:r>
              <a:endParaRPr lang="en-US" sz="5575" b="1" dirty="0">
                <a:solidFill>
                  <a:srgbClr val="000000"/>
                </a:solidFill>
                <a:latin typeface="Open Sans Bold"/>
                <a:ea typeface="Open Sans Bold"/>
                <a:cs typeface="Open Sans Bold"/>
                <a:sym typeface="Open Sans Bold"/>
              </a:endParaRPr>
            </a:p>
          </p:txBody>
        </p:sp>
      </p:grpSp>
      <p:sp>
        <p:nvSpPr>
          <p:cNvPr id="10" name="TextBox 10">
            <a:extLst>
              <a:ext uri="{FF2B5EF4-FFF2-40B4-BE49-F238E27FC236}">
                <a16:creationId xmlns:a16="http://schemas.microsoft.com/office/drawing/2014/main" id="{0FFD8C31-EFEC-1A30-84A9-44BD35CF1851}"/>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BFB8BCC6-B9BC-B081-FF27-19A9C0CA8249}"/>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8FE98002-1C92-7BE7-4E1E-833A742F55FD}"/>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6" name="TextBox 15">
            <a:extLst>
              <a:ext uri="{FF2B5EF4-FFF2-40B4-BE49-F238E27FC236}">
                <a16:creationId xmlns:a16="http://schemas.microsoft.com/office/drawing/2014/main" id="{B5C07351-9F8E-8008-DC72-76CCE0550928}"/>
              </a:ext>
            </a:extLst>
          </p:cNvPr>
          <p:cNvSpPr txBox="1"/>
          <p:nvPr/>
        </p:nvSpPr>
        <p:spPr>
          <a:xfrm>
            <a:off x="1783926" y="2150969"/>
            <a:ext cx="5410200" cy="1015663"/>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8. </a:t>
            </a:r>
            <a:r>
              <a:rPr lang="en-US" sz="2000" dirty="0">
                <a:latin typeface="Alatsi" panose="020B0604020202020204" charset="0"/>
                <a:cs typeface="Times New Roman" panose="02020603050405020304" pitchFamily="18" charset="0"/>
              </a:rPr>
              <a:t>Predicted vs. Actual Energy Consumption Regression Line</a:t>
            </a:r>
          </a:p>
          <a:p>
            <a:pPr algn="ctr"/>
            <a:endParaRPr lang="en-US" sz="2000" b="1" dirty="0">
              <a:latin typeface="Alatsi" panose="020B0604020202020204" charset="0"/>
              <a:cs typeface="Times New Roman" panose="02020603050405020304" pitchFamily="18" charset="0"/>
            </a:endParaRPr>
          </a:p>
        </p:txBody>
      </p:sp>
      <p:sp>
        <p:nvSpPr>
          <p:cNvPr id="17" name="TextBox 16">
            <a:extLst>
              <a:ext uri="{FF2B5EF4-FFF2-40B4-BE49-F238E27FC236}">
                <a16:creationId xmlns:a16="http://schemas.microsoft.com/office/drawing/2014/main" id="{041AC74B-53F2-F9DB-D8FF-4F1789E17D8D}"/>
              </a:ext>
            </a:extLst>
          </p:cNvPr>
          <p:cNvSpPr txBox="1"/>
          <p:nvPr/>
        </p:nvSpPr>
        <p:spPr>
          <a:xfrm>
            <a:off x="10363199" y="2104544"/>
            <a:ext cx="5815681" cy="400110"/>
          </a:xfrm>
          <a:prstGeom prst="rect">
            <a:avLst/>
          </a:prstGeom>
          <a:noFill/>
        </p:spPr>
        <p:txBody>
          <a:bodyPr wrap="square" rtlCol="0">
            <a:spAutoFit/>
          </a:bodyPr>
          <a:lstStyle/>
          <a:p>
            <a:pPr algn="ctr"/>
            <a:r>
              <a:rPr lang="en-US" sz="2000" b="1" dirty="0">
                <a:latin typeface="Alatsi" panose="020B0604020202020204" charset="0"/>
                <a:cs typeface="Times New Roman" panose="02020603050405020304" pitchFamily="18" charset="0"/>
              </a:rPr>
              <a:t>Figure 9. </a:t>
            </a:r>
            <a:r>
              <a:rPr lang="en-US" sz="2000" dirty="0">
                <a:latin typeface="Alatsi" panose="020B0604020202020204" charset="0"/>
                <a:cs typeface="Times New Roman" panose="02020603050405020304" pitchFamily="18" charset="0"/>
              </a:rPr>
              <a:t>Distribution of Residual – </a:t>
            </a:r>
            <a:r>
              <a:rPr lang="en-US" sz="2000" dirty="0" err="1">
                <a:latin typeface="Alatsi" panose="020B0604020202020204" charset="0"/>
                <a:cs typeface="Times New Roman" panose="02020603050405020304" pitchFamily="18" charset="0"/>
              </a:rPr>
              <a:t>Histplot</a:t>
            </a:r>
            <a:endParaRPr lang="en-US" sz="2000" dirty="0">
              <a:latin typeface="Alatsi" panose="020B0604020202020204" charset="0"/>
              <a:cs typeface="Times New Roman" panose="02020603050405020304" pitchFamily="18" charset="0"/>
            </a:endParaRPr>
          </a:p>
        </p:txBody>
      </p:sp>
      <p:sp>
        <p:nvSpPr>
          <p:cNvPr id="18" name="TextBox 17">
            <a:extLst>
              <a:ext uri="{FF2B5EF4-FFF2-40B4-BE49-F238E27FC236}">
                <a16:creationId xmlns:a16="http://schemas.microsoft.com/office/drawing/2014/main" id="{6C04B642-B11E-E227-5F3A-217417C8FB50}"/>
              </a:ext>
            </a:extLst>
          </p:cNvPr>
          <p:cNvSpPr txBox="1"/>
          <p:nvPr/>
        </p:nvSpPr>
        <p:spPr>
          <a:xfrm>
            <a:off x="620103" y="7151653"/>
            <a:ext cx="7990497" cy="1200329"/>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As shown in </a:t>
            </a:r>
            <a:r>
              <a:rPr lang="en-US" sz="2400" b="1" spc="-10" dirty="0">
                <a:solidFill>
                  <a:schemeClr val="bg2">
                    <a:lumMod val="25000"/>
                  </a:schemeClr>
                </a:solidFill>
                <a:effectLst/>
                <a:latin typeface="Alatsi" panose="020B0604020202020204" charset="0"/>
                <a:ea typeface="Times New Roman" panose="02020603050405020304" pitchFamily="18" charset="0"/>
              </a:rPr>
              <a:t>Figure 8</a:t>
            </a:r>
            <a:r>
              <a:rPr lang="en-US" sz="2400" b="0" spc="-10" dirty="0">
                <a:solidFill>
                  <a:schemeClr val="bg2">
                    <a:lumMod val="25000"/>
                  </a:schemeClr>
                </a:solidFill>
                <a:effectLst/>
                <a:latin typeface="Alatsi" panose="020B0604020202020204" charset="0"/>
                <a:ea typeface="Times New Roman" panose="02020603050405020304" pitchFamily="18" charset="0"/>
              </a:rPr>
              <a:t> helps visualize how well the model captures the data's trends. The closer the points are to the line y = x, the better the model.</a:t>
            </a:r>
          </a:p>
        </p:txBody>
      </p:sp>
      <p:sp>
        <p:nvSpPr>
          <p:cNvPr id="19" name="TextBox 18">
            <a:extLst>
              <a:ext uri="{FF2B5EF4-FFF2-40B4-BE49-F238E27FC236}">
                <a16:creationId xmlns:a16="http://schemas.microsoft.com/office/drawing/2014/main" id="{CCD10B12-459E-B4F4-CCB5-705D424F3FAC}"/>
              </a:ext>
            </a:extLst>
          </p:cNvPr>
          <p:cNvSpPr txBox="1"/>
          <p:nvPr/>
        </p:nvSpPr>
        <p:spPr>
          <a:xfrm>
            <a:off x="9677402" y="7135706"/>
            <a:ext cx="7467600" cy="1569660"/>
          </a:xfrm>
          <a:prstGeom prst="rect">
            <a:avLst/>
          </a:prstGeom>
          <a:noFill/>
        </p:spPr>
        <p:txBody>
          <a:bodyPr wrap="square" rtlCol="0">
            <a:spAutoFit/>
          </a:bodyPr>
          <a:lstStyle/>
          <a:p>
            <a:pPr algn="just"/>
            <a:r>
              <a:rPr lang="en-US" sz="2400" b="0" spc="-10" dirty="0">
                <a:solidFill>
                  <a:schemeClr val="bg2">
                    <a:lumMod val="25000"/>
                  </a:schemeClr>
                </a:solidFill>
                <a:effectLst/>
                <a:latin typeface="Alatsi" panose="020B0604020202020204" charset="0"/>
                <a:ea typeface="Times New Roman" panose="02020603050405020304" pitchFamily="18" charset="0"/>
              </a:rPr>
              <a:t>A histogram of residuals as shown in </a:t>
            </a:r>
            <a:r>
              <a:rPr lang="en-US" sz="2400" b="1" spc="-10" dirty="0">
                <a:solidFill>
                  <a:schemeClr val="bg2">
                    <a:lumMod val="25000"/>
                  </a:schemeClr>
                </a:solidFill>
                <a:effectLst/>
                <a:latin typeface="Alatsi" panose="020B0604020202020204" charset="0"/>
                <a:ea typeface="Times New Roman" panose="02020603050405020304" pitchFamily="18" charset="0"/>
              </a:rPr>
              <a:t>Figure 9</a:t>
            </a:r>
            <a:r>
              <a:rPr lang="en-US" sz="2400" b="0" spc="-10" dirty="0">
                <a:solidFill>
                  <a:schemeClr val="bg2">
                    <a:lumMod val="25000"/>
                  </a:schemeClr>
                </a:solidFill>
                <a:effectLst/>
                <a:latin typeface="Alatsi" panose="020B0604020202020204" charset="0"/>
                <a:ea typeface="Times New Roman" panose="02020603050405020304" pitchFamily="18" charset="0"/>
              </a:rPr>
              <a:t>,  can indicate whether there’s any systematic error in the model’s predictions.</a:t>
            </a:r>
          </a:p>
          <a:p>
            <a:pPr algn="just"/>
            <a:endParaRPr lang="en-US" sz="2400" b="0" spc="-10" dirty="0">
              <a:solidFill>
                <a:schemeClr val="bg2">
                  <a:lumMod val="25000"/>
                </a:schemeClr>
              </a:solidFill>
              <a:effectLst/>
              <a:latin typeface="Alatsi" panose="020B0604020202020204" charset="0"/>
              <a:ea typeface="Times New Roman" panose="02020603050405020304" pitchFamily="18" charset="0"/>
            </a:endParaRPr>
          </a:p>
        </p:txBody>
      </p:sp>
      <p:pic>
        <p:nvPicPr>
          <p:cNvPr id="15" name="image10.png">
            <a:extLst>
              <a:ext uri="{FF2B5EF4-FFF2-40B4-BE49-F238E27FC236}">
                <a16:creationId xmlns:a16="http://schemas.microsoft.com/office/drawing/2014/main" id="{C94710B7-1946-8364-59F2-7A18EDEB8A58}"/>
              </a:ext>
            </a:extLst>
          </p:cNvPr>
          <p:cNvPicPr/>
          <p:nvPr/>
        </p:nvPicPr>
        <p:blipFill>
          <a:blip r:embed="rId4"/>
          <a:srcRect/>
          <a:stretch>
            <a:fillRect/>
          </a:stretch>
        </p:blipFill>
        <p:spPr>
          <a:xfrm>
            <a:off x="1447800" y="2949868"/>
            <a:ext cx="5637720" cy="3857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93D38E7C-985A-C61B-1FB4-584CDD3E26F8}"/>
              </a:ext>
            </a:extLst>
          </p:cNvPr>
          <p:cNvPicPr>
            <a:picLocks noChangeAspect="1"/>
          </p:cNvPicPr>
          <p:nvPr/>
        </p:nvPicPr>
        <p:blipFill>
          <a:blip r:embed="rId5"/>
          <a:stretch>
            <a:fillRect/>
          </a:stretch>
        </p:blipFill>
        <p:spPr>
          <a:xfrm>
            <a:off x="10167427" y="2771780"/>
            <a:ext cx="6207226" cy="4123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6666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6D2DDFA-43FF-294F-DC59-0E8863D2FFA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35C6C20-9B00-5FC8-B3BB-549B3D29F520}"/>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A677D8CC-EEE5-2ED1-A673-D2A9F3EE9218}"/>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12" name="Freeform 12">
            <a:extLst>
              <a:ext uri="{FF2B5EF4-FFF2-40B4-BE49-F238E27FC236}">
                <a16:creationId xmlns:a16="http://schemas.microsoft.com/office/drawing/2014/main" id="{CBC4E1C8-D2F8-F76F-86AF-543F2A4DB808}"/>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247417E2-8BC2-A669-78F1-3D7FB8288FE3}"/>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B9B6AB80-E9ED-31C0-E0B3-826D7FFD0483}"/>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2D6DBB73-B293-CF25-0830-E6C49815D8CA}"/>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8225BD5E-35DD-BA38-6FAE-7DA47B87B31E}"/>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780BC519-3925-A9D4-AAD8-BE51A64A548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78E13015-5FE6-ECA3-B1C7-C6622867317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707A1909-E3CB-D51E-8758-572EC8FAD02C}"/>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30</a:t>
              </a:r>
            </a:p>
          </p:txBody>
        </p:sp>
      </p:grpSp>
      <p:sp>
        <p:nvSpPr>
          <p:cNvPr id="6" name="TextBox 6">
            <a:extLst>
              <a:ext uri="{FF2B5EF4-FFF2-40B4-BE49-F238E27FC236}">
                <a16:creationId xmlns:a16="http://schemas.microsoft.com/office/drawing/2014/main" id="{A09EE87C-600F-3CF2-32BD-73B702D7ECAC}"/>
              </a:ext>
            </a:extLst>
          </p:cNvPr>
          <p:cNvSpPr txBox="1"/>
          <p:nvPr/>
        </p:nvSpPr>
        <p:spPr>
          <a:xfrm>
            <a:off x="410435" y="243625"/>
            <a:ext cx="15505419" cy="1326325"/>
          </a:xfrm>
          <a:prstGeom prst="rect">
            <a:avLst/>
          </a:prstGeom>
        </p:spPr>
        <p:txBody>
          <a:bodyPr wrap="square" lIns="0" tIns="0" rIns="0" bIns="0" rtlCol="0" anchor="t">
            <a:spAutoFit/>
          </a:bodyPr>
          <a:lstStyle/>
          <a:p>
            <a:pPr algn="ctr">
              <a:lnSpc>
                <a:spcPts val="11899"/>
              </a:lnSpc>
            </a:pPr>
            <a:r>
              <a:rPr lang="en-US" sz="5400" dirty="0">
                <a:solidFill>
                  <a:srgbClr val="000000"/>
                </a:solidFill>
                <a:latin typeface="Alatsi"/>
                <a:ea typeface="Alatsi"/>
                <a:cs typeface="Alatsi"/>
                <a:sym typeface="Alatsi"/>
              </a:rPr>
              <a:t>Results of Module 4</a:t>
            </a:r>
          </a:p>
        </p:txBody>
      </p:sp>
      <p:sp>
        <p:nvSpPr>
          <p:cNvPr id="13" name="TextBox 13">
            <a:extLst>
              <a:ext uri="{FF2B5EF4-FFF2-40B4-BE49-F238E27FC236}">
                <a16:creationId xmlns:a16="http://schemas.microsoft.com/office/drawing/2014/main" id="{49574805-A8C8-70FC-1932-1FA28834EDD6}"/>
              </a:ext>
            </a:extLst>
          </p:cNvPr>
          <p:cNvSpPr txBox="1"/>
          <p:nvPr/>
        </p:nvSpPr>
        <p:spPr>
          <a:xfrm>
            <a:off x="694866" y="1914586"/>
            <a:ext cx="16329839" cy="6324808"/>
          </a:xfrm>
          <a:prstGeom prst="rect">
            <a:avLst/>
          </a:prstGeom>
        </p:spPr>
        <p:txBody>
          <a:bodyPr wrap="square" lIns="0" tIns="0" rIns="0" bIns="0" rtlCol="0" anchor="t">
            <a:spAutoFit/>
          </a:bodyPr>
          <a:lstStyle/>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Mean Absolute Error (MAE): </a:t>
            </a:r>
            <a:r>
              <a:rPr lang="en-US" sz="3600" dirty="0">
                <a:solidFill>
                  <a:schemeClr val="bg2">
                    <a:lumMod val="25000"/>
                  </a:schemeClr>
                </a:solidFill>
                <a:latin typeface="Alatsi"/>
                <a:ea typeface="Alatsi"/>
                <a:cs typeface="Alatsi"/>
                <a:sym typeface="Alatsi"/>
              </a:rPr>
              <a:t>The model achieved an MAE of </a:t>
            </a:r>
            <a:r>
              <a:rPr lang="en-US" sz="3600" b="1" dirty="0">
                <a:solidFill>
                  <a:schemeClr val="bg2">
                    <a:lumMod val="25000"/>
                  </a:schemeClr>
                </a:solidFill>
                <a:latin typeface="Alatsi"/>
                <a:ea typeface="Alatsi"/>
                <a:cs typeface="Alatsi"/>
                <a:sym typeface="Alatsi"/>
              </a:rPr>
              <a:t>1.66 kWh</a:t>
            </a:r>
            <a:r>
              <a:rPr lang="en-US" sz="3600" dirty="0">
                <a:solidFill>
                  <a:schemeClr val="bg2">
                    <a:lumMod val="25000"/>
                  </a:schemeClr>
                </a:solidFill>
                <a:latin typeface="Alatsi"/>
                <a:ea typeface="Alatsi"/>
                <a:cs typeface="Alatsi"/>
                <a:sym typeface="Alatsi"/>
              </a:rPr>
              <a:t>, indicating that, on average, predictions deviate from actual energy consumption by 1.66 kWh.</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Mean Squared Error (MSE): </a:t>
            </a:r>
            <a:r>
              <a:rPr lang="en-US" sz="3600" dirty="0">
                <a:solidFill>
                  <a:schemeClr val="bg2">
                    <a:lumMod val="25000"/>
                  </a:schemeClr>
                </a:solidFill>
                <a:latin typeface="Alatsi"/>
                <a:ea typeface="Alatsi"/>
                <a:cs typeface="Alatsi"/>
                <a:sym typeface="Alatsi"/>
              </a:rPr>
              <a:t>The MSE value of </a:t>
            </a:r>
            <a:r>
              <a:rPr lang="en-US" sz="3600" b="1" dirty="0">
                <a:solidFill>
                  <a:schemeClr val="bg2">
                    <a:lumMod val="25000"/>
                  </a:schemeClr>
                </a:solidFill>
                <a:latin typeface="Alatsi"/>
                <a:ea typeface="Alatsi"/>
                <a:cs typeface="Alatsi"/>
                <a:sym typeface="Alatsi"/>
              </a:rPr>
              <a:t>28.89</a:t>
            </a:r>
            <a:r>
              <a:rPr lang="en-US" sz="3600" dirty="0">
                <a:solidFill>
                  <a:schemeClr val="bg2">
                    <a:lumMod val="25000"/>
                  </a:schemeClr>
                </a:solidFill>
                <a:latin typeface="Alatsi"/>
                <a:ea typeface="Alatsi"/>
                <a:cs typeface="Alatsi"/>
                <a:sym typeface="Alatsi"/>
              </a:rPr>
              <a:t> reflects the squared average of errors, showing the presence of some larger discrepancies.</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Root Mean Squared Error (RMSE): </a:t>
            </a:r>
            <a:r>
              <a:rPr lang="en-US" sz="3600" dirty="0">
                <a:solidFill>
                  <a:schemeClr val="bg2">
                    <a:lumMod val="25000"/>
                  </a:schemeClr>
                </a:solidFill>
                <a:latin typeface="Alatsi"/>
                <a:ea typeface="Alatsi"/>
                <a:cs typeface="Alatsi"/>
                <a:sym typeface="Alatsi"/>
              </a:rPr>
              <a:t>The RMSE of </a:t>
            </a:r>
            <a:r>
              <a:rPr lang="en-US" sz="3600" b="1" dirty="0">
                <a:solidFill>
                  <a:schemeClr val="bg2">
                    <a:lumMod val="25000"/>
                  </a:schemeClr>
                </a:solidFill>
                <a:latin typeface="Alatsi"/>
                <a:ea typeface="Alatsi"/>
                <a:cs typeface="Alatsi"/>
                <a:sym typeface="Alatsi"/>
              </a:rPr>
              <a:t>5.38</a:t>
            </a:r>
            <a:r>
              <a:rPr lang="en-US" sz="3600" dirty="0">
                <a:solidFill>
                  <a:schemeClr val="bg2">
                    <a:lumMod val="25000"/>
                  </a:schemeClr>
                </a:solidFill>
                <a:latin typeface="Alatsi"/>
                <a:ea typeface="Alatsi"/>
                <a:cs typeface="Alatsi"/>
                <a:sym typeface="Alatsi"/>
              </a:rPr>
              <a:t> highlights the overall magnitude of prediction errors, representing significant deviations in some cases.</a:t>
            </a:r>
          </a:p>
          <a:p>
            <a:pPr marL="742950" indent="-742950" algn="just">
              <a:lnSpc>
                <a:spcPts val="4480"/>
              </a:lnSpc>
              <a:buFont typeface="+mj-lt"/>
              <a:buAutoNum type="arabicPeriod"/>
            </a:pPr>
            <a:r>
              <a:rPr lang="en-US" sz="3600" dirty="0">
                <a:solidFill>
                  <a:schemeClr val="tx2">
                    <a:lumMod val="75000"/>
                  </a:schemeClr>
                </a:solidFill>
                <a:latin typeface="Alatsi"/>
                <a:ea typeface="Alatsi"/>
                <a:cs typeface="Alatsi"/>
                <a:sym typeface="Alatsi"/>
              </a:rPr>
              <a:t>Effectiveness: </a:t>
            </a:r>
            <a:r>
              <a:rPr lang="en-US" sz="3600" dirty="0">
                <a:solidFill>
                  <a:schemeClr val="bg2">
                    <a:lumMod val="25000"/>
                  </a:schemeClr>
                </a:solidFill>
                <a:latin typeface="Alatsi"/>
                <a:ea typeface="Alatsi"/>
                <a:cs typeface="Alatsi"/>
                <a:sym typeface="Alatsi"/>
              </a:rPr>
              <a:t>These metrics demonstrate the model's strong predictive performance with relatively low errors given the complexity of energy consumption patterns.</a:t>
            </a:r>
          </a:p>
        </p:txBody>
      </p:sp>
    </p:spTree>
    <p:extLst>
      <p:ext uri="{BB962C8B-B14F-4D97-AF65-F5344CB8AC3E}">
        <p14:creationId xmlns:p14="http://schemas.microsoft.com/office/powerpoint/2010/main" val="3301033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6493B61-A602-47DB-1F2B-C1E44B6F7517}"/>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8968377F-2E1A-81AC-4765-85095C7742F8}"/>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4E3D4E07-2AD5-5115-9DE7-15C70799B26F}"/>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051CDB74-35F3-D263-E447-C3AAAF0753B9}"/>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AGILE MODEL</a:t>
            </a:r>
          </a:p>
        </p:txBody>
      </p:sp>
      <p:grpSp>
        <p:nvGrpSpPr>
          <p:cNvPr id="3" name="Group 3">
            <a:extLst>
              <a:ext uri="{FF2B5EF4-FFF2-40B4-BE49-F238E27FC236}">
                <a16:creationId xmlns:a16="http://schemas.microsoft.com/office/drawing/2014/main" id="{87760090-1144-8578-649D-6D118AB41A18}"/>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D3031312-E26E-57DB-7A49-47C27FC5E62C}"/>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3A025417-05A4-C42E-AC75-DDDF01B4D25E}"/>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6" name="TextBox 6">
                <a:extLst>
                  <a:ext uri="{FF2B5EF4-FFF2-40B4-BE49-F238E27FC236}">
                    <a16:creationId xmlns:a16="http://schemas.microsoft.com/office/drawing/2014/main" id="{E6A1A9EB-F763-413B-F3A0-3A25350E65CD}"/>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50440B9A-8DB5-15E4-9E00-7CC672649B3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31</a:t>
              </a:r>
            </a:p>
          </p:txBody>
        </p:sp>
      </p:grpSp>
      <p:sp>
        <p:nvSpPr>
          <p:cNvPr id="10" name="TextBox 10">
            <a:extLst>
              <a:ext uri="{FF2B5EF4-FFF2-40B4-BE49-F238E27FC236}">
                <a16:creationId xmlns:a16="http://schemas.microsoft.com/office/drawing/2014/main" id="{15E2E154-8AB1-CFEA-EE54-469E6C022363}"/>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5AA89090-D8BB-58B0-C430-19A3F2CEC7C8}"/>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78789414-C1EE-B6BF-DFD6-0C65FB069C43}"/>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TextBox 12">
            <a:extLst>
              <a:ext uri="{FF2B5EF4-FFF2-40B4-BE49-F238E27FC236}">
                <a16:creationId xmlns:a16="http://schemas.microsoft.com/office/drawing/2014/main" id="{BEA5C705-9D87-4BD9-BB09-06A0F5E46596}"/>
              </a:ext>
            </a:extLst>
          </p:cNvPr>
          <p:cNvSpPr txBox="1"/>
          <p:nvPr/>
        </p:nvSpPr>
        <p:spPr>
          <a:xfrm>
            <a:off x="1568565" y="2055626"/>
            <a:ext cx="9601200" cy="6740307"/>
          </a:xfrm>
          <a:prstGeom prst="rect">
            <a:avLst/>
          </a:prstGeom>
          <a:noFill/>
        </p:spPr>
        <p:txBody>
          <a:bodyPr wrap="square" rtlCol="0">
            <a:spAutoFit/>
          </a:bodyPr>
          <a:lstStyle/>
          <a:p>
            <a:pPr algn="just"/>
            <a:r>
              <a:rPr lang="en-US" sz="3600" dirty="0">
                <a:solidFill>
                  <a:schemeClr val="bg2">
                    <a:lumMod val="25000"/>
                  </a:schemeClr>
                </a:solidFill>
                <a:latin typeface="Alatsi" panose="020B0604020202020204" charset="0"/>
              </a:rPr>
              <a:t>For the EnergyWise system, the Agile Model is ideal as it allows iterative development of key features like real-time data collection, predictive analytics, and the user-friendly dashboard. Each sprint could focus on delivering incremental functionalities—such as integrating smart meters, refining the XGBoost model, or enhancing data visualizations. Agile ensures continuous user feedback, enabling flexibility to adapt to changing requirements and improving the system’s effectiveness in optimizing energy consumption.</a:t>
            </a:r>
            <a:endParaRPr lang="en-US" sz="3280" dirty="0">
              <a:solidFill>
                <a:schemeClr val="bg2">
                  <a:lumMod val="25000"/>
                </a:schemeClr>
              </a:solidFill>
              <a:latin typeface="Alatsi" panose="020B0604020202020204" charset="0"/>
            </a:endParaRPr>
          </a:p>
        </p:txBody>
      </p:sp>
      <p:pic>
        <p:nvPicPr>
          <p:cNvPr id="8194" name="Picture 2" descr="What Is Agile Methodology? (A Beginner's Guide) [2024] • Asana">
            <a:extLst>
              <a:ext uri="{FF2B5EF4-FFF2-40B4-BE49-F238E27FC236}">
                <a16:creationId xmlns:a16="http://schemas.microsoft.com/office/drawing/2014/main" id="{7B21AA33-A3D2-A709-B2D5-831371D535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43052" y="2826845"/>
            <a:ext cx="5837255" cy="4514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19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472EED6-7EC5-BBDE-0A34-56A80B2F143A}"/>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248E37BB-A9D5-3A1F-7BAC-B8FED137FC28}"/>
              </a:ext>
            </a:extLst>
          </p:cNvPr>
          <p:cNvSpPr/>
          <p:nvPr/>
        </p:nvSpPr>
        <p:spPr>
          <a:xfrm>
            <a:off x="-2394305" y="750217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27B36F98-3696-02C0-69DB-106063C2F222}"/>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E2A46CA7-2A3D-DA3A-8880-ED2394897FB1}"/>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TESTING</a:t>
            </a:r>
          </a:p>
        </p:txBody>
      </p:sp>
      <p:grpSp>
        <p:nvGrpSpPr>
          <p:cNvPr id="3" name="Group 3">
            <a:extLst>
              <a:ext uri="{FF2B5EF4-FFF2-40B4-BE49-F238E27FC236}">
                <a16:creationId xmlns:a16="http://schemas.microsoft.com/office/drawing/2014/main" id="{2D4D01E1-3F5A-E37B-CEE8-13785D8574A5}"/>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C631F5DA-B2A1-3BA0-C8A3-18866B82DD15}"/>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70BEC30B-2D86-7C66-65E9-BEF7353E2529}"/>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58969581-6575-1144-8979-F8F53547E72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8F010E33-82A3-DD46-B3F0-FBCC9CDA5A22}"/>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32</a:t>
              </a:r>
            </a:p>
          </p:txBody>
        </p:sp>
      </p:grpSp>
      <p:sp>
        <p:nvSpPr>
          <p:cNvPr id="10" name="TextBox 10">
            <a:extLst>
              <a:ext uri="{FF2B5EF4-FFF2-40B4-BE49-F238E27FC236}">
                <a16:creationId xmlns:a16="http://schemas.microsoft.com/office/drawing/2014/main" id="{984F1344-2428-BD40-BEE4-B2C71912CCE0}"/>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421CB458-0BB2-7A80-195B-705E36209A36}"/>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2CEBFA18-A620-9869-7351-7E287906D134}"/>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TextBox 12">
            <a:extLst>
              <a:ext uri="{FF2B5EF4-FFF2-40B4-BE49-F238E27FC236}">
                <a16:creationId xmlns:a16="http://schemas.microsoft.com/office/drawing/2014/main" id="{01B2959B-A8E7-6E00-973A-B6E6A0B6F21F}"/>
              </a:ext>
            </a:extLst>
          </p:cNvPr>
          <p:cNvSpPr txBox="1"/>
          <p:nvPr/>
        </p:nvSpPr>
        <p:spPr>
          <a:xfrm>
            <a:off x="1353178" y="2381989"/>
            <a:ext cx="15581643" cy="6370975"/>
          </a:xfrm>
          <a:prstGeom prst="rect">
            <a:avLst/>
          </a:prstGeom>
          <a:noFill/>
        </p:spPr>
        <p:txBody>
          <a:bodyPr wrap="square" rtlCol="0">
            <a:spAutoFit/>
          </a:bodyPr>
          <a:lstStyle/>
          <a:p>
            <a:pPr algn="just"/>
            <a:r>
              <a:rPr lang="en-US" sz="4800" b="1" dirty="0">
                <a:latin typeface="Alatsi" panose="020B0604020202020204" charset="0"/>
              </a:rPr>
              <a:t>UNIT TESTING:</a:t>
            </a:r>
          </a:p>
          <a:p>
            <a:pPr algn="just"/>
            <a:r>
              <a:rPr lang="en-US" sz="3600" dirty="0">
                <a:solidFill>
                  <a:schemeClr val="bg2">
                    <a:lumMod val="25000"/>
                  </a:schemeClr>
                </a:solidFill>
                <a:latin typeface="Alatsi" panose="020B0604020202020204" charset="0"/>
              </a:rPr>
              <a:t>For the EnergyWise system, unit testing plays a critical role in ensuring the reliability and accuracy of individual components. Each module, such as data collection, preprocessing, feature engineering, and prediction, is tested independently to verify that it functions as expected. For instance, the data cleaning process is tested to handle missing values, while the XGBoost model is validated for correct predictions. Unit tests help identify bugs early in the development cycle, reducing downstream issues. Testing scripts are automated where possible to maintain consistency and save time. By focusing on individual units, we ensure the robustness and quality of the overall system.</a:t>
            </a:r>
            <a:endParaRPr lang="en-US" sz="3280" dirty="0">
              <a:solidFill>
                <a:schemeClr val="bg2">
                  <a:lumMod val="25000"/>
                </a:schemeClr>
              </a:solidFill>
              <a:latin typeface="Alatsi" panose="020B0604020202020204" charset="0"/>
            </a:endParaRPr>
          </a:p>
        </p:txBody>
      </p:sp>
    </p:spTree>
    <p:extLst>
      <p:ext uri="{BB962C8B-B14F-4D97-AF65-F5344CB8AC3E}">
        <p14:creationId xmlns:p14="http://schemas.microsoft.com/office/powerpoint/2010/main" val="4114838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DE48E1E-7410-3150-29A5-A3CA1896B8AE}"/>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0D98F16B-E475-E68C-B5C0-FCBADF24B67E}"/>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30AFE059-4F4A-8FA0-3872-7DB61DB9464D}"/>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B90D203B-A6C2-EB86-77E5-DB8A683F31E4}"/>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OUTPUT SCREENSHOTS</a:t>
            </a:r>
          </a:p>
        </p:txBody>
      </p:sp>
      <p:grpSp>
        <p:nvGrpSpPr>
          <p:cNvPr id="3" name="Group 3">
            <a:extLst>
              <a:ext uri="{FF2B5EF4-FFF2-40B4-BE49-F238E27FC236}">
                <a16:creationId xmlns:a16="http://schemas.microsoft.com/office/drawing/2014/main" id="{F9CAC8ED-D74F-85BC-B28F-09B39693A7A5}"/>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7DBCBD35-ED48-B565-B60F-9E2455BF9CDB}"/>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FEDD1207-CEF6-A55D-8F97-E6BCED12542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8F6A5DD8-6CF6-D633-9662-92E2DF045FE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BBBBA350-8F04-EFE2-0370-ABEC5D6DEEFC}"/>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33</a:t>
              </a:r>
            </a:p>
          </p:txBody>
        </p:sp>
      </p:grpSp>
      <p:sp>
        <p:nvSpPr>
          <p:cNvPr id="10" name="TextBox 10">
            <a:extLst>
              <a:ext uri="{FF2B5EF4-FFF2-40B4-BE49-F238E27FC236}">
                <a16:creationId xmlns:a16="http://schemas.microsoft.com/office/drawing/2014/main" id="{1297AEA5-188D-0E7E-9E1C-A103113F5D58}"/>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43CED30A-A2F9-7B20-FB2B-86E703DED580}"/>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95CFA893-2E6B-7DA1-9D00-D3F796BCA169}"/>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8" name="Picture 17">
            <a:extLst>
              <a:ext uri="{FF2B5EF4-FFF2-40B4-BE49-F238E27FC236}">
                <a16:creationId xmlns:a16="http://schemas.microsoft.com/office/drawing/2014/main" id="{32FAD0D9-2186-8295-E2D3-DDC5D4DB7D8B}"/>
              </a:ext>
            </a:extLst>
          </p:cNvPr>
          <p:cNvPicPr>
            <a:picLocks noChangeAspect="1"/>
          </p:cNvPicPr>
          <p:nvPr/>
        </p:nvPicPr>
        <p:blipFill>
          <a:blip r:embed="rId4"/>
          <a:stretch>
            <a:fillRect/>
          </a:stretch>
        </p:blipFill>
        <p:spPr>
          <a:xfrm>
            <a:off x="4191000" y="3408019"/>
            <a:ext cx="10319105" cy="3695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6934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80DF157-F9E0-327C-2DA9-B0F4CFB74737}"/>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0EBCEE03-E907-8621-9522-59B5ED82A875}"/>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6DAAB4F4-7D29-C981-9900-A073778F4701}"/>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D583B4E6-DCA3-BCE5-BD85-45828DB434C7}"/>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OUTPUT SCREENSHOTS</a:t>
            </a:r>
          </a:p>
        </p:txBody>
      </p:sp>
      <p:grpSp>
        <p:nvGrpSpPr>
          <p:cNvPr id="3" name="Group 3">
            <a:extLst>
              <a:ext uri="{FF2B5EF4-FFF2-40B4-BE49-F238E27FC236}">
                <a16:creationId xmlns:a16="http://schemas.microsoft.com/office/drawing/2014/main" id="{4660015E-F130-D159-2E53-FC1EF3F52E1B}"/>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2509A60E-93CE-FFAA-6D4D-5067611AFFBF}"/>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C58FE365-9621-0583-9769-C1A88C5CCD48}"/>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CE8F7175-7F0E-36A3-87B3-A0ABB1EDDE4E}"/>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C2AB3552-2AEC-4D70-8B04-CE159AADD99F}"/>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34</a:t>
              </a:r>
            </a:p>
          </p:txBody>
        </p:sp>
      </p:grpSp>
      <p:sp>
        <p:nvSpPr>
          <p:cNvPr id="10" name="TextBox 10">
            <a:extLst>
              <a:ext uri="{FF2B5EF4-FFF2-40B4-BE49-F238E27FC236}">
                <a16:creationId xmlns:a16="http://schemas.microsoft.com/office/drawing/2014/main" id="{CCA7B5D8-A4B0-CB14-0E8A-44035B628C62}"/>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CBA48CA7-8D80-E7F0-413B-FF607E264AF3}"/>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7E72C7F9-1FEC-B77F-9851-8CCA722FBED4}"/>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5" name="Picture 14">
            <a:extLst>
              <a:ext uri="{FF2B5EF4-FFF2-40B4-BE49-F238E27FC236}">
                <a16:creationId xmlns:a16="http://schemas.microsoft.com/office/drawing/2014/main" id="{50087297-A676-CB92-1E63-1E1DE975C211}"/>
              </a:ext>
            </a:extLst>
          </p:cNvPr>
          <p:cNvPicPr>
            <a:picLocks noChangeAspect="1"/>
          </p:cNvPicPr>
          <p:nvPr/>
        </p:nvPicPr>
        <p:blipFill>
          <a:blip r:embed="rId4"/>
          <a:stretch>
            <a:fillRect/>
          </a:stretch>
        </p:blipFill>
        <p:spPr>
          <a:xfrm>
            <a:off x="2438400" y="3387261"/>
            <a:ext cx="5844974" cy="3849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703B007A-2020-3337-7EF5-BF0710296FA3}"/>
              </a:ext>
            </a:extLst>
          </p:cNvPr>
          <p:cNvPicPr>
            <a:picLocks noChangeAspect="1"/>
          </p:cNvPicPr>
          <p:nvPr/>
        </p:nvPicPr>
        <p:blipFill>
          <a:blip r:embed="rId5"/>
          <a:stretch>
            <a:fillRect/>
          </a:stretch>
        </p:blipFill>
        <p:spPr>
          <a:xfrm>
            <a:off x="10820400" y="2869102"/>
            <a:ext cx="5527768" cy="4905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6648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F5B098D-87E4-BFF7-6BA2-CB6BB8EBDA03}"/>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6CE23842-FF63-82A3-1F52-3AFC5D1BDC87}"/>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E14338FD-8D10-28C1-6337-4E3B86E1ABCA}"/>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FA6DFD95-BCB1-B0FF-9BF5-DDAC40E3EBD4}"/>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OUTPUT SCREENSHOTS</a:t>
            </a:r>
          </a:p>
        </p:txBody>
      </p:sp>
      <p:grpSp>
        <p:nvGrpSpPr>
          <p:cNvPr id="3" name="Group 3">
            <a:extLst>
              <a:ext uri="{FF2B5EF4-FFF2-40B4-BE49-F238E27FC236}">
                <a16:creationId xmlns:a16="http://schemas.microsoft.com/office/drawing/2014/main" id="{E529A5E9-1DA0-CAB7-B354-A3F5751FE2CD}"/>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72BDCA67-1B83-0D77-EE92-1C91423541AF}"/>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3624071F-A23A-BF51-91B1-F9A328AFE38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2796E2FC-0FB2-319F-F324-889E3884E057}"/>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72D68AAF-098A-0166-F698-4A2CBC7AC001}"/>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35</a:t>
              </a:r>
            </a:p>
          </p:txBody>
        </p:sp>
      </p:grpSp>
      <p:sp>
        <p:nvSpPr>
          <p:cNvPr id="10" name="TextBox 10">
            <a:extLst>
              <a:ext uri="{FF2B5EF4-FFF2-40B4-BE49-F238E27FC236}">
                <a16:creationId xmlns:a16="http://schemas.microsoft.com/office/drawing/2014/main" id="{9D78861C-9737-1439-D5D3-C960C0175D6D}"/>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C0083069-364F-C7C2-2441-8F0E45EEEDC7}"/>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842F5088-4C98-944C-D386-7BFE9CC02811}"/>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13">
            <a:extLst>
              <a:ext uri="{FF2B5EF4-FFF2-40B4-BE49-F238E27FC236}">
                <a16:creationId xmlns:a16="http://schemas.microsoft.com/office/drawing/2014/main" id="{685FA2D8-42B0-09BD-DF0C-372037028283}"/>
              </a:ext>
            </a:extLst>
          </p:cNvPr>
          <p:cNvPicPr>
            <a:picLocks noChangeAspect="1"/>
          </p:cNvPicPr>
          <p:nvPr/>
        </p:nvPicPr>
        <p:blipFill>
          <a:blip r:embed="rId4"/>
          <a:stretch>
            <a:fillRect/>
          </a:stretch>
        </p:blipFill>
        <p:spPr>
          <a:xfrm>
            <a:off x="838200" y="2211366"/>
            <a:ext cx="11259103" cy="3246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ABC6F94D-1FDE-2BC5-5696-D07413BAD0A1}"/>
              </a:ext>
            </a:extLst>
          </p:cNvPr>
          <p:cNvPicPr>
            <a:picLocks noChangeAspect="1"/>
          </p:cNvPicPr>
          <p:nvPr/>
        </p:nvPicPr>
        <p:blipFill>
          <a:blip r:embed="rId5"/>
          <a:stretch>
            <a:fillRect/>
          </a:stretch>
        </p:blipFill>
        <p:spPr>
          <a:xfrm>
            <a:off x="5765602" y="6038021"/>
            <a:ext cx="11259103" cy="2682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4600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43EBDAC-7165-F3A1-BDC5-1979176385E5}"/>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7CF3CDC3-82EA-3185-FCB3-243661D92376}"/>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C63A7B84-8D96-41A1-0E29-83600956D0B0}"/>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E597470B-1C0D-31E3-E048-5B36E09E52C8}"/>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OUTPUT SCREENSHOTS</a:t>
            </a:r>
          </a:p>
        </p:txBody>
      </p:sp>
      <p:grpSp>
        <p:nvGrpSpPr>
          <p:cNvPr id="3" name="Group 3">
            <a:extLst>
              <a:ext uri="{FF2B5EF4-FFF2-40B4-BE49-F238E27FC236}">
                <a16:creationId xmlns:a16="http://schemas.microsoft.com/office/drawing/2014/main" id="{51E7A538-FEE8-18F3-4B0C-C8E76AF93D60}"/>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C9223AAE-8598-C511-8513-ED8BA60CE661}"/>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448D6694-654F-7F2F-DCFF-0859A57FED3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D97C5CBD-1EC0-7583-B4F7-5570FEC38C7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27173C8F-39DB-A897-8DEB-B222A318E188}"/>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36</a:t>
              </a:r>
            </a:p>
          </p:txBody>
        </p:sp>
      </p:grpSp>
      <p:sp>
        <p:nvSpPr>
          <p:cNvPr id="10" name="TextBox 10">
            <a:extLst>
              <a:ext uri="{FF2B5EF4-FFF2-40B4-BE49-F238E27FC236}">
                <a16:creationId xmlns:a16="http://schemas.microsoft.com/office/drawing/2014/main" id="{B7D464ED-266C-AE86-A704-716BB2342FC9}"/>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8CB8DE4E-E8F0-A9B6-9CF1-BC7DF1CBF589}"/>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B78E63B5-5A32-532A-B00B-44C4F0D06BC9}"/>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5" name="Picture 14">
            <a:extLst>
              <a:ext uri="{FF2B5EF4-FFF2-40B4-BE49-F238E27FC236}">
                <a16:creationId xmlns:a16="http://schemas.microsoft.com/office/drawing/2014/main" id="{81FDF9D9-C706-3856-C9AD-61A50AE44C0B}"/>
              </a:ext>
            </a:extLst>
          </p:cNvPr>
          <p:cNvPicPr>
            <a:picLocks noChangeAspect="1"/>
          </p:cNvPicPr>
          <p:nvPr/>
        </p:nvPicPr>
        <p:blipFill>
          <a:blip r:embed="rId4"/>
          <a:stretch>
            <a:fillRect/>
          </a:stretch>
        </p:blipFill>
        <p:spPr>
          <a:xfrm>
            <a:off x="1339429" y="2331476"/>
            <a:ext cx="6187976" cy="56240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F3946C9F-D06F-7B2E-0250-500A9FA75182}"/>
              </a:ext>
            </a:extLst>
          </p:cNvPr>
          <p:cNvPicPr>
            <a:picLocks noChangeAspect="1"/>
          </p:cNvPicPr>
          <p:nvPr/>
        </p:nvPicPr>
        <p:blipFill>
          <a:blip r:embed="rId5"/>
          <a:stretch>
            <a:fillRect/>
          </a:stretch>
        </p:blipFill>
        <p:spPr>
          <a:xfrm>
            <a:off x="8858818" y="2980110"/>
            <a:ext cx="8089753" cy="4007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9764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AE5253E9-5B0F-40D0-3EDB-4879D9FF571E}"/>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4B837BC9-B784-4F4B-66F8-CC53EAB0C7A6}"/>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835A900E-9DAA-E18D-85F3-0165C0549C98}"/>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74527B57-E0DF-5151-505E-32C6B4676DFC}"/>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OUTPUT SCREENSHOTS</a:t>
            </a:r>
          </a:p>
        </p:txBody>
      </p:sp>
      <p:grpSp>
        <p:nvGrpSpPr>
          <p:cNvPr id="3" name="Group 3">
            <a:extLst>
              <a:ext uri="{FF2B5EF4-FFF2-40B4-BE49-F238E27FC236}">
                <a16:creationId xmlns:a16="http://schemas.microsoft.com/office/drawing/2014/main" id="{2D53B9FA-2FBB-649F-E984-38D7B507187D}"/>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F90E4DAE-A038-CBCF-1EC6-11792F6A6E0A}"/>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E588E265-0AF4-87AD-AB13-7525C95997B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4358CBE1-6610-901C-21E7-9FC3FDD4B959}"/>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D4FDEDC2-5D59-F47F-037D-CDDC54149B2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a:t>
              </a:r>
              <a:r>
                <a:rPr lang="en-US" sz="5575" b="1">
                  <a:solidFill>
                    <a:srgbClr val="000000"/>
                  </a:solidFill>
                  <a:latin typeface="Open Sans Bold"/>
                  <a:ea typeface="Open Sans Bold"/>
                  <a:cs typeface="Open Sans Bold"/>
                  <a:sym typeface="Open Sans Bold"/>
                </a:rPr>
                <a:t>7</a:t>
              </a:r>
              <a:endParaRPr lang="en-US" sz="5575" b="1" dirty="0">
                <a:solidFill>
                  <a:srgbClr val="000000"/>
                </a:solidFill>
                <a:latin typeface="Open Sans Bold"/>
                <a:ea typeface="Open Sans Bold"/>
                <a:cs typeface="Open Sans Bold"/>
                <a:sym typeface="Open Sans Bold"/>
              </a:endParaRPr>
            </a:p>
          </p:txBody>
        </p:sp>
      </p:grpSp>
      <p:sp>
        <p:nvSpPr>
          <p:cNvPr id="10" name="TextBox 10">
            <a:extLst>
              <a:ext uri="{FF2B5EF4-FFF2-40B4-BE49-F238E27FC236}">
                <a16:creationId xmlns:a16="http://schemas.microsoft.com/office/drawing/2014/main" id="{A10E3EA6-4E36-EAFF-C498-5F9E4CFE897D}"/>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D8D9EC63-84D8-73CB-BD02-71D40B3262E0}"/>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BE42228B-6155-2D74-9673-3438D603C93B}"/>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13">
            <a:extLst>
              <a:ext uri="{FF2B5EF4-FFF2-40B4-BE49-F238E27FC236}">
                <a16:creationId xmlns:a16="http://schemas.microsoft.com/office/drawing/2014/main" id="{1239A0F3-2BB1-C03F-6B32-88EB65459293}"/>
              </a:ext>
            </a:extLst>
          </p:cNvPr>
          <p:cNvPicPr>
            <a:picLocks noChangeAspect="1"/>
          </p:cNvPicPr>
          <p:nvPr/>
        </p:nvPicPr>
        <p:blipFill>
          <a:blip r:embed="rId4"/>
          <a:stretch>
            <a:fillRect/>
          </a:stretch>
        </p:blipFill>
        <p:spPr>
          <a:xfrm>
            <a:off x="1263295" y="3134455"/>
            <a:ext cx="6407245" cy="3995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97DB9F41-45DC-9796-F25F-CA96AF083D3C}"/>
              </a:ext>
            </a:extLst>
          </p:cNvPr>
          <p:cNvPicPr>
            <a:picLocks noChangeAspect="1"/>
          </p:cNvPicPr>
          <p:nvPr/>
        </p:nvPicPr>
        <p:blipFill>
          <a:blip r:embed="rId5"/>
          <a:stretch>
            <a:fillRect/>
          </a:stretch>
        </p:blipFill>
        <p:spPr>
          <a:xfrm>
            <a:off x="8620847" y="2865771"/>
            <a:ext cx="8909864" cy="43865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3651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USE CASE DIAGRAM</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38</a:t>
              </a:r>
            </a:p>
          </p:txBody>
        </p:sp>
      </p:grpSp>
      <p:sp>
        <p:nvSpPr>
          <p:cNvPr id="9" name="Freeform 9"/>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5" name="TextBox 14">
            <a:extLst>
              <a:ext uri="{FF2B5EF4-FFF2-40B4-BE49-F238E27FC236}">
                <a16:creationId xmlns:a16="http://schemas.microsoft.com/office/drawing/2014/main" id="{9378613F-5EB5-CAF3-9B11-B3F6F1999C8C}"/>
              </a:ext>
            </a:extLst>
          </p:cNvPr>
          <p:cNvSpPr txBox="1"/>
          <p:nvPr/>
        </p:nvSpPr>
        <p:spPr>
          <a:xfrm>
            <a:off x="2057400" y="2050345"/>
            <a:ext cx="7620000" cy="6186309"/>
          </a:xfrm>
          <a:prstGeom prst="rect">
            <a:avLst/>
          </a:prstGeom>
          <a:noFill/>
        </p:spPr>
        <p:txBody>
          <a:bodyPr wrap="square" rtlCol="0">
            <a:spAutoFit/>
          </a:bodyPr>
          <a:lstStyle/>
          <a:p>
            <a:pPr algn="just"/>
            <a:r>
              <a:rPr lang="en-US" sz="3600" dirty="0">
                <a:solidFill>
                  <a:schemeClr val="bg2">
                    <a:lumMod val="25000"/>
                  </a:schemeClr>
                </a:solidFill>
                <a:latin typeface="Alatsi" panose="020B0604020202020204" charset="0"/>
              </a:rPr>
              <a:t>This use case diagram illustrates the interactions of three primary actors—Occupant, System Admin, and Building Owner—with the energy management system. The Occupant can log in, view energy consumption, and receive notifications. The System Admin manages weather data, appliances, and predictions, while the Building Owner oversees building consumption and occupants.</a:t>
            </a:r>
            <a:endParaRPr lang="en-US" sz="3280" dirty="0">
              <a:solidFill>
                <a:schemeClr val="bg2">
                  <a:lumMod val="25000"/>
                </a:schemeClr>
              </a:solidFill>
              <a:latin typeface="Alatsi" panose="020B0604020202020204" charset="0"/>
            </a:endParaRPr>
          </a:p>
        </p:txBody>
      </p:sp>
      <p:pic>
        <p:nvPicPr>
          <p:cNvPr id="2052" name="Picture 4">
            <a:extLst>
              <a:ext uri="{FF2B5EF4-FFF2-40B4-BE49-F238E27FC236}">
                <a16:creationId xmlns:a16="http://schemas.microsoft.com/office/drawing/2014/main" id="{7CFD8C72-009D-66DE-C4F7-C83A803DB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8173" y="1663903"/>
            <a:ext cx="5419725" cy="7724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3472073"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EXISTING SYSTEM</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3</a:t>
              </a:r>
            </a:p>
          </p:txBody>
        </p:sp>
      </p:gr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662761" y="2036128"/>
            <a:ext cx="16962478" cy="6311343"/>
          </a:xfrm>
          <a:prstGeom prst="rect">
            <a:avLst/>
          </a:prstGeom>
        </p:spPr>
        <p:txBody>
          <a:bodyPr lIns="0" tIns="0" rIns="0" bIns="0" rtlCol="0" anchor="t">
            <a:spAutoFit/>
          </a:bodyPr>
          <a:lstStyle/>
          <a:p>
            <a:pPr algn="just">
              <a:lnSpc>
                <a:spcPts val="4480"/>
              </a:lnSpc>
            </a:pPr>
            <a:r>
              <a:rPr lang="en-US" sz="3200" dirty="0">
                <a:solidFill>
                  <a:srgbClr val="50422D"/>
                </a:solidFill>
                <a:latin typeface="Alatsi"/>
                <a:ea typeface="Alatsi"/>
                <a:cs typeface="Alatsi"/>
                <a:sym typeface="Alatsi"/>
              </a:rPr>
              <a:t>The current approach to predicting energy consumption employs a range of machine learning techniques, including Linear Regression, Decision Trees, Support Vector Machines (SVM), and Deep Learning models. These algorithms analyze historical data along with various factors such as temperature, humidity, time of day, and day of the week. Linear Regression identifies simple linear relationships between input variables and energy consumption. Decision Trees capture more complex, non-linear patterns, while Random Forest, an ensemble technique, enhances prediction accuracy by combining multiple decision trees. SVMs are used to find the optimal hyperplane that separates different data points, aiding in accurate predictions. Deep Learning models, with their ability to learn complex hierarchical features, are particularly useful in modeling intricate relationships within the data, thus improving the overall prediction accuracy and robustness for energy consumption forecasting.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39F6BC7-CC75-885E-760D-1A6DBFFAB440}"/>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7E8F8E2A-FC38-2677-7CCE-1B6193036F9C}"/>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E037D023-2B3F-1F92-A6E3-E45797515C14}"/>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92EE5F46-3E60-9E56-4CCA-29CB7B5635B7}"/>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SEQUENCE DIAGRAM</a:t>
            </a:r>
          </a:p>
        </p:txBody>
      </p:sp>
      <p:grpSp>
        <p:nvGrpSpPr>
          <p:cNvPr id="3" name="Group 3">
            <a:extLst>
              <a:ext uri="{FF2B5EF4-FFF2-40B4-BE49-F238E27FC236}">
                <a16:creationId xmlns:a16="http://schemas.microsoft.com/office/drawing/2014/main" id="{09670712-49AB-8F7C-B553-083D1717D1B7}"/>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B0C6460B-D9B0-41E5-6D6F-AA9D629D3F94}"/>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EFAE4B8B-1344-FF60-8F33-11C6D73680B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966A2E0E-7BE1-065A-AD63-B5F046617204}"/>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CBD28024-C300-39F1-1661-2686A28A0098}"/>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39</a:t>
              </a:r>
            </a:p>
          </p:txBody>
        </p:sp>
      </p:grpSp>
      <p:sp>
        <p:nvSpPr>
          <p:cNvPr id="10" name="TextBox 10">
            <a:extLst>
              <a:ext uri="{FF2B5EF4-FFF2-40B4-BE49-F238E27FC236}">
                <a16:creationId xmlns:a16="http://schemas.microsoft.com/office/drawing/2014/main" id="{B0AE94F2-9D47-20D7-A04C-0F487EB5041E}"/>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03E01DD1-5226-EA56-A3E5-EC9996CF6C81}"/>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E9212EE4-8D29-9447-1725-0C2B6538FFEA}"/>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026" name="Picture 2">
            <a:extLst>
              <a:ext uri="{FF2B5EF4-FFF2-40B4-BE49-F238E27FC236}">
                <a16:creationId xmlns:a16="http://schemas.microsoft.com/office/drawing/2014/main" id="{A553CAB8-8913-E407-8294-B06D9482A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2038"/>
            <a:ext cx="9143999" cy="601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B2EC9E0-1AB4-3DC8-2CF8-D4E90F200320}"/>
              </a:ext>
            </a:extLst>
          </p:cNvPr>
          <p:cNvSpPr txBox="1"/>
          <p:nvPr/>
        </p:nvSpPr>
        <p:spPr>
          <a:xfrm>
            <a:off x="1066800" y="2135768"/>
            <a:ext cx="7105264" cy="6740307"/>
          </a:xfrm>
          <a:prstGeom prst="rect">
            <a:avLst/>
          </a:prstGeom>
          <a:noFill/>
        </p:spPr>
        <p:txBody>
          <a:bodyPr wrap="square" rtlCol="0">
            <a:spAutoFit/>
          </a:bodyPr>
          <a:lstStyle/>
          <a:p>
            <a:pPr algn="just"/>
            <a:r>
              <a:rPr lang="en-US" sz="3600" dirty="0">
                <a:solidFill>
                  <a:schemeClr val="bg2">
                    <a:lumMod val="25000"/>
                  </a:schemeClr>
                </a:solidFill>
                <a:latin typeface="Alatsi" panose="020B0604020202020204" charset="0"/>
              </a:rPr>
              <a:t>This sequence diagram outlines the interactions within the EnergyWise system. Users access the dashboard, while EnergyWise collects real-time energy data from SmartMeters and environmental data. These inputs are analyzed using XGBoost to forecast energy consumption. The system then sends insights and predictions back to EnergyWise dashboard.</a:t>
            </a:r>
            <a:endParaRPr lang="en-US" sz="3280" dirty="0">
              <a:solidFill>
                <a:schemeClr val="bg2">
                  <a:lumMod val="25000"/>
                </a:schemeClr>
              </a:solidFill>
              <a:latin typeface="Alatsi" panose="020B0604020202020204" charset="0"/>
            </a:endParaRPr>
          </a:p>
        </p:txBody>
      </p:sp>
    </p:spTree>
    <p:extLst>
      <p:ext uri="{BB962C8B-B14F-4D97-AF65-F5344CB8AC3E}">
        <p14:creationId xmlns:p14="http://schemas.microsoft.com/office/powerpoint/2010/main" val="16113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6BBF66E-69A3-6BFC-D873-1ABD5E8BF637}"/>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7BE21ACE-9CC4-B51D-CED2-D9A837FAC0FB}"/>
              </a:ext>
            </a:extLst>
          </p:cNvPr>
          <p:cNvSpPr/>
          <p:nvPr/>
        </p:nvSpPr>
        <p:spPr>
          <a:xfrm rot="16200000">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3431ABD4-C3F1-4518-429A-9B4CBF9F4418}"/>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9B32CA1D-72C7-BC01-DBC4-2DD9C825B91A}"/>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CLASS DIAGRAM</a:t>
            </a:r>
          </a:p>
        </p:txBody>
      </p:sp>
      <p:grpSp>
        <p:nvGrpSpPr>
          <p:cNvPr id="3" name="Group 3">
            <a:extLst>
              <a:ext uri="{FF2B5EF4-FFF2-40B4-BE49-F238E27FC236}">
                <a16:creationId xmlns:a16="http://schemas.microsoft.com/office/drawing/2014/main" id="{7AE0C4DC-F320-3EF6-54BD-804384024A34}"/>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27872A85-6025-D0DF-0821-B2693A0B938B}"/>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FB656EF0-A7DD-FF44-C9EC-567F08F4E63E}"/>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2AC94D2B-6BA5-C148-1C58-55B93A903CB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6C5952A7-323C-0411-B842-0C9FFB180958}"/>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40</a:t>
              </a:r>
            </a:p>
          </p:txBody>
        </p:sp>
      </p:grpSp>
      <p:sp>
        <p:nvSpPr>
          <p:cNvPr id="10" name="TextBox 10">
            <a:extLst>
              <a:ext uri="{FF2B5EF4-FFF2-40B4-BE49-F238E27FC236}">
                <a16:creationId xmlns:a16="http://schemas.microsoft.com/office/drawing/2014/main" id="{992D531C-98BF-5350-A070-18BF033C5848}"/>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57F09519-B8C3-316E-FE5A-C8CDF557DD79}"/>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FDADA6A3-4DF7-DF11-DCE1-B51A66DB017F}"/>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TextBox 12">
            <a:extLst>
              <a:ext uri="{FF2B5EF4-FFF2-40B4-BE49-F238E27FC236}">
                <a16:creationId xmlns:a16="http://schemas.microsoft.com/office/drawing/2014/main" id="{B4856BF1-2C75-7776-F1FA-DF14CB58439A}"/>
              </a:ext>
            </a:extLst>
          </p:cNvPr>
          <p:cNvSpPr txBox="1"/>
          <p:nvPr/>
        </p:nvSpPr>
        <p:spPr>
          <a:xfrm>
            <a:off x="1066800" y="2072128"/>
            <a:ext cx="7105264" cy="7294305"/>
          </a:xfrm>
          <a:prstGeom prst="rect">
            <a:avLst/>
          </a:prstGeom>
          <a:noFill/>
        </p:spPr>
        <p:txBody>
          <a:bodyPr wrap="square" rtlCol="0">
            <a:spAutoFit/>
          </a:bodyPr>
          <a:lstStyle/>
          <a:p>
            <a:pPr algn="just"/>
            <a:r>
              <a:rPr lang="en-US" sz="3600" dirty="0">
                <a:solidFill>
                  <a:schemeClr val="bg2">
                    <a:lumMod val="25000"/>
                  </a:schemeClr>
                </a:solidFill>
                <a:latin typeface="Alatsi" panose="020B0604020202020204" charset="0"/>
              </a:rPr>
              <a:t>The class diagram represents key classes include PredictionModel, User, Notification, Building, Occupant, Appliance, EnergyConsumption, DataSet, and Weather. Each class specifies attributes and methods, illustrating data flow and functionality like energy prediction, user management, notifications, appliance control, and weather integration for optimized energy consumption.</a:t>
            </a:r>
            <a:endParaRPr lang="en-US" sz="3280" dirty="0">
              <a:solidFill>
                <a:schemeClr val="bg2">
                  <a:lumMod val="25000"/>
                </a:schemeClr>
              </a:solidFill>
              <a:latin typeface="Alatsi" panose="020B0604020202020204" charset="0"/>
            </a:endParaRPr>
          </a:p>
        </p:txBody>
      </p:sp>
      <p:pic>
        <p:nvPicPr>
          <p:cNvPr id="3074" name="Picture 2">
            <a:extLst>
              <a:ext uri="{FF2B5EF4-FFF2-40B4-BE49-F238E27FC236}">
                <a16:creationId xmlns:a16="http://schemas.microsoft.com/office/drawing/2014/main" id="{EF91B333-0453-D03A-DB06-FD48E0B15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2312800"/>
            <a:ext cx="9415217" cy="6699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46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0EABE2E-EF3B-81B6-1BE4-0DB94B55498F}"/>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E40EE26B-264D-50AF-6567-5DE3F1A161FD}"/>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A850805C-7EF3-850A-BB30-14990FF9BF26}"/>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8BF7164D-06A7-C6AB-2831-508CC5A48E46}"/>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DATA FLOW DIAGRAM LEVEL 0</a:t>
            </a:r>
          </a:p>
        </p:txBody>
      </p:sp>
      <p:grpSp>
        <p:nvGrpSpPr>
          <p:cNvPr id="3" name="Group 3">
            <a:extLst>
              <a:ext uri="{FF2B5EF4-FFF2-40B4-BE49-F238E27FC236}">
                <a16:creationId xmlns:a16="http://schemas.microsoft.com/office/drawing/2014/main" id="{1D897841-A296-FAC8-94CD-49332519F9E5}"/>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0A3F3924-B209-92BC-172F-9A4DE31681A1}"/>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9C0450CE-9FFE-E6DD-ECE4-D7BF958E60C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F17990F5-458F-B735-155B-4F12EF3F9D47}"/>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516358DB-E70D-71EC-AE78-0E4CE12DAC1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a:t>
              </a:r>
              <a:r>
                <a:rPr lang="en-US" sz="5575" b="1">
                  <a:solidFill>
                    <a:srgbClr val="000000"/>
                  </a:solidFill>
                  <a:latin typeface="Open Sans Bold"/>
                  <a:ea typeface="Open Sans Bold"/>
                  <a:cs typeface="Open Sans Bold"/>
                  <a:sym typeface="Open Sans Bold"/>
                </a:rPr>
                <a:t>1</a:t>
              </a:r>
              <a:endParaRPr lang="en-US" sz="5575" b="1" dirty="0">
                <a:solidFill>
                  <a:srgbClr val="000000"/>
                </a:solidFill>
                <a:latin typeface="Open Sans Bold"/>
                <a:ea typeface="Open Sans Bold"/>
                <a:cs typeface="Open Sans Bold"/>
                <a:sym typeface="Open Sans Bold"/>
              </a:endParaRPr>
            </a:p>
          </p:txBody>
        </p:sp>
      </p:grpSp>
      <p:sp>
        <p:nvSpPr>
          <p:cNvPr id="10" name="TextBox 10">
            <a:extLst>
              <a:ext uri="{FF2B5EF4-FFF2-40B4-BE49-F238E27FC236}">
                <a16:creationId xmlns:a16="http://schemas.microsoft.com/office/drawing/2014/main" id="{979879A2-C8E5-49AD-A2DD-B5DA22A9A493}"/>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51029684-4323-7EA3-821C-69B5D020FE0D}"/>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784B073C-6790-0B6F-1DA5-54098AF57C1E}"/>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4098" name="Picture 2">
            <a:extLst>
              <a:ext uri="{FF2B5EF4-FFF2-40B4-BE49-F238E27FC236}">
                <a16:creationId xmlns:a16="http://schemas.microsoft.com/office/drawing/2014/main" id="{EF8A4294-F058-0DEB-FE9D-59FEF5491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11" y="2614856"/>
            <a:ext cx="14738378" cy="5057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597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7844648-02F4-ED14-3C8C-A5EC04F9C319}"/>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56D4EF5C-120A-E4B5-8D7F-FE74A1DB8671}"/>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8F913FE0-30FF-A118-2C6C-B241360F4B3C}"/>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BF25AC75-1987-906F-1487-14C6D3B70ED1}"/>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DATA FLOW DIAGRAM LEVEL 1</a:t>
            </a:r>
          </a:p>
        </p:txBody>
      </p:sp>
      <p:grpSp>
        <p:nvGrpSpPr>
          <p:cNvPr id="3" name="Group 3">
            <a:extLst>
              <a:ext uri="{FF2B5EF4-FFF2-40B4-BE49-F238E27FC236}">
                <a16:creationId xmlns:a16="http://schemas.microsoft.com/office/drawing/2014/main" id="{C9BC6111-6DD7-A43C-AE98-810B7FA1F169}"/>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9F448F15-F729-34DF-9A0C-D8A19DD63273}"/>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8E9D5C1D-DEB7-D806-77A9-212D166F8E9B}"/>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777AF2F9-2DC5-E801-0A9A-4C8F302BC7BF}"/>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F54FBA2C-FC68-AD8C-879F-1561E1317C7E}"/>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42</a:t>
              </a:r>
            </a:p>
          </p:txBody>
        </p:sp>
      </p:grpSp>
      <p:sp>
        <p:nvSpPr>
          <p:cNvPr id="10" name="TextBox 10">
            <a:extLst>
              <a:ext uri="{FF2B5EF4-FFF2-40B4-BE49-F238E27FC236}">
                <a16:creationId xmlns:a16="http://schemas.microsoft.com/office/drawing/2014/main" id="{73C1E000-EA08-B2CF-169C-0C3ACC7FA9D8}"/>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A55F2A7D-FB7D-AD9F-BC6E-681864A619F7}"/>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E4E03D2D-6F83-14DC-B4B8-1C4F56D12343}"/>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5122" name="Picture 2">
            <a:extLst>
              <a:ext uri="{FF2B5EF4-FFF2-40B4-BE49-F238E27FC236}">
                <a16:creationId xmlns:a16="http://schemas.microsoft.com/office/drawing/2014/main" id="{60FF8C0F-AB56-A6E6-BC77-18B1FF1B1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675" y="2863231"/>
            <a:ext cx="16452650" cy="5024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158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1D02943-F4CA-243D-7FF8-C71E69B415A5}"/>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F475A633-F794-88E7-08AE-BA304F868AC8}"/>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FE9D4330-3538-FA8F-C90E-F60DE07D5C68}"/>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08BC0307-A95C-F53F-3DC0-31A0CFDE5A3A}"/>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DATA FLOW DIAGRAM LEVEL 2</a:t>
            </a:r>
          </a:p>
        </p:txBody>
      </p:sp>
      <p:grpSp>
        <p:nvGrpSpPr>
          <p:cNvPr id="3" name="Group 3">
            <a:extLst>
              <a:ext uri="{FF2B5EF4-FFF2-40B4-BE49-F238E27FC236}">
                <a16:creationId xmlns:a16="http://schemas.microsoft.com/office/drawing/2014/main" id="{8021556B-64B4-6EFB-A157-C8419019D5F9}"/>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F8D8927F-2743-4382-CCC0-89A2FE0D77D3}"/>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254F143A-C0E9-A362-12E6-AB40E5214005}"/>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0AF44453-96C5-3AC7-9EEF-8BA178081BA8}"/>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9711CF52-4494-2753-0F53-9F294A084B1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a:t>
              </a:r>
              <a:r>
                <a:rPr lang="en-US" sz="5575" b="1">
                  <a:solidFill>
                    <a:srgbClr val="000000"/>
                  </a:solidFill>
                  <a:latin typeface="Open Sans Bold"/>
                  <a:ea typeface="Open Sans Bold"/>
                  <a:cs typeface="Open Sans Bold"/>
                  <a:sym typeface="Open Sans Bold"/>
                </a:rPr>
                <a:t>3</a:t>
              </a:r>
              <a:endParaRPr lang="en-US" sz="5575" b="1" dirty="0">
                <a:solidFill>
                  <a:srgbClr val="000000"/>
                </a:solidFill>
                <a:latin typeface="Open Sans Bold"/>
                <a:ea typeface="Open Sans Bold"/>
                <a:cs typeface="Open Sans Bold"/>
                <a:sym typeface="Open Sans Bold"/>
              </a:endParaRPr>
            </a:p>
          </p:txBody>
        </p:sp>
      </p:grpSp>
      <p:sp>
        <p:nvSpPr>
          <p:cNvPr id="10" name="TextBox 10">
            <a:extLst>
              <a:ext uri="{FF2B5EF4-FFF2-40B4-BE49-F238E27FC236}">
                <a16:creationId xmlns:a16="http://schemas.microsoft.com/office/drawing/2014/main" id="{ED0AA4FD-F880-B08C-F15A-62B570BC26D6}"/>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E544CE5F-6D88-5C97-54BB-60F60FE4E3BB}"/>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C04CC5CE-9F25-FD47-62BE-7E0782BAAF52}"/>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AutoShape 2">
            <a:extLst>
              <a:ext uri="{FF2B5EF4-FFF2-40B4-BE49-F238E27FC236}">
                <a16:creationId xmlns:a16="http://schemas.microsoft.com/office/drawing/2014/main" id="{84943B23-5673-5E4F-64D7-1AD9F872480D}"/>
              </a:ext>
            </a:extLst>
          </p:cNvPr>
          <p:cNvSpPr>
            <a:spLocks noChangeAspect="1" noChangeArrowheads="1"/>
          </p:cNvSpPr>
          <p:nvPr/>
        </p:nvSpPr>
        <p:spPr bwMode="auto">
          <a:xfrm>
            <a:off x="2438400" y="2705100"/>
            <a:ext cx="134112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
            <a:extLst>
              <a:ext uri="{FF2B5EF4-FFF2-40B4-BE49-F238E27FC236}">
                <a16:creationId xmlns:a16="http://schemas.microsoft.com/office/drawing/2014/main" id="{29A2A6C6-50DE-1E5F-A97A-9A3E94B12BF0}"/>
              </a:ext>
            </a:extLst>
          </p:cNvPr>
          <p:cNvSpPr>
            <a:spLocks noChangeAspect="1" noChangeArrowheads="1"/>
          </p:cNvSpPr>
          <p:nvPr/>
        </p:nvSpPr>
        <p:spPr bwMode="auto">
          <a:xfrm>
            <a:off x="2590800" y="2857500"/>
            <a:ext cx="134112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4A9B2E1A-A8FA-ECF0-3C2E-985745E5EE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040" y="2731090"/>
            <a:ext cx="12497059"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9027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738A07BD-FDC0-2B2A-0D8D-6DD4A9EFAC6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89AF665-089E-237A-EA57-C75F7A26C925}"/>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03479F58-AAA0-3A9E-99B0-3749473B9CA5}"/>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1838CEFC-34CE-D03F-CF1C-D0A72754275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E777E096-5342-DFD0-DD2B-A8BF72AD609B}"/>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970B9349-368A-61F3-FDE4-4286B95E5832}"/>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FC23B9E2-964B-E89B-5B45-3F5ED17C7856}"/>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5650460B-ED55-B323-B4B7-8C282071C37F}"/>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E8DFC6A9-5FCA-346A-D18D-8810DC4E336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7F4508A4-7700-3130-4BC8-9F28DCEA2FBA}"/>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44</a:t>
              </a:r>
            </a:p>
          </p:txBody>
        </p:sp>
      </p:grpSp>
      <p:sp>
        <p:nvSpPr>
          <p:cNvPr id="12" name="Freeform 12">
            <a:extLst>
              <a:ext uri="{FF2B5EF4-FFF2-40B4-BE49-F238E27FC236}">
                <a16:creationId xmlns:a16="http://schemas.microsoft.com/office/drawing/2014/main" id="{4AAEF42A-EC95-4D3B-DBFD-BACCC23D44E3}"/>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a:extLst>
              <a:ext uri="{FF2B5EF4-FFF2-40B4-BE49-F238E27FC236}">
                <a16:creationId xmlns:a16="http://schemas.microsoft.com/office/drawing/2014/main" id="{B70AD335-36F2-40C2-56AD-30CAA6868C98}"/>
              </a:ext>
            </a:extLst>
          </p:cNvPr>
          <p:cNvSpPr txBox="1"/>
          <p:nvPr/>
        </p:nvSpPr>
        <p:spPr>
          <a:xfrm>
            <a:off x="662761" y="2036128"/>
            <a:ext cx="16962478" cy="5734262"/>
          </a:xfrm>
          <a:prstGeom prst="rect">
            <a:avLst/>
          </a:prstGeom>
        </p:spPr>
        <p:txBody>
          <a:bodyPr lIns="0" tIns="0" rIns="0" bIns="0" rtlCol="0" anchor="t">
            <a:spAutoFit/>
          </a:bodyPr>
          <a:lstStyle/>
          <a:p>
            <a:pPr algn="just">
              <a:lnSpc>
                <a:spcPts val="4480"/>
              </a:lnSpc>
            </a:pPr>
            <a:r>
              <a:rPr lang="en-US" sz="3200" dirty="0">
                <a:solidFill>
                  <a:srgbClr val="50422D"/>
                </a:solidFill>
                <a:latin typeface="Alatsi"/>
                <a:ea typeface="Alatsi"/>
                <a:cs typeface="Alatsi"/>
                <a:sym typeface="Alatsi"/>
              </a:rPr>
              <a:t>The EnergyWise system successfully optimizes energy consumption through  data collection, predictive analytics, and actionable insights. The XGBoost algorithm demonstrated high accuracy in energy forecasting, with evaluation metrics such as MAE and RMSE validating its performance. A user-friendly dashboard offers clear visualizations, enabling users to monitor consumption patterns and make informed decisions. Unit testing verified the functionality of key modules like data preprocessing, feature engineering, and prediction, reducing errors and ensuring smooth deployment. The seamless integration of smart meters and weather data highlights the system’s scalability. Feedback from users confirmed the effectiveness of personalized recommendations, reinforcing the system’s value as an advanced, user-centric solution for energy management that addresses environmental challenges.</a:t>
            </a:r>
          </a:p>
        </p:txBody>
      </p:sp>
      <p:sp>
        <p:nvSpPr>
          <p:cNvPr id="6" name="TextBox 6">
            <a:extLst>
              <a:ext uri="{FF2B5EF4-FFF2-40B4-BE49-F238E27FC236}">
                <a16:creationId xmlns:a16="http://schemas.microsoft.com/office/drawing/2014/main" id="{EE6D87DD-5DAA-4916-9F18-872409AE349C}"/>
              </a:ext>
            </a:extLst>
          </p:cNvPr>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RESULTS AND DISCUSSION</a:t>
            </a:r>
          </a:p>
        </p:txBody>
      </p:sp>
    </p:spTree>
    <p:extLst>
      <p:ext uri="{BB962C8B-B14F-4D97-AF65-F5344CB8AC3E}">
        <p14:creationId xmlns:p14="http://schemas.microsoft.com/office/powerpoint/2010/main" val="4023782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C403CC9-E2B2-DA2E-52A2-1C3309D31E2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2D42EC3-F230-725A-F525-9C4557DDEC16}"/>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0F412A1A-56E7-4808-4A7B-1D6CBB648CAA}"/>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6C883BD4-2373-04FF-7014-92A99BCA0697}"/>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B69DC73C-A9EB-F4EA-DE96-E9A98A87B927}"/>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BACC26AF-E4F3-CB2E-EC23-C6F2398D0DCA}"/>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1A1BA36E-1CC5-BFD4-2956-24E0BFC7A679}"/>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F271D14A-8335-F6A6-2734-FC846C1B599A}"/>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57EADD5D-ED32-FBEA-87DA-5914E89C9FB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BA0FB659-8302-3766-4554-41521F51C60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45</a:t>
              </a:r>
            </a:p>
          </p:txBody>
        </p:sp>
      </p:grpSp>
      <p:sp>
        <p:nvSpPr>
          <p:cNvPr id="12" name="Freeform 12">
            <a:extLst>
              <a:ext uri="{FF2B5EF4-FFF2-40B4-BE49-F238E27FC236}">
                <a16:creationId xmlns:a16="http://schemas.microsoft.com/office/drawing/2014/main" id="{2E68991B-6B59-8069-FE4B-355714CA0DD3}"/>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a:extLst>
              <a:ext uri="{FF2B5EF4-FFF2-40B4-BE49-F238E27FC236}">
                <a16:creationId xmlns:a16="http://schemas.microsoft.com/office/drawing/2014/main" id="{8BA3E325-0DA4-3044-A809-B5F49C75028E}"/>
              </a:ext>
            </a:extLst>
          </p:cNvPr>
          <p:cNvSpPr txBox="1"/>
          <p:nvPr/>
        </p:nvSpPr>
        <p:spPr>
          <a:xfrm>
            <a:off x="662761" y="2036128"/>
            <a:ext cx="16962478" cy="6311343"/>
          </a:xfrm>
          <a:prstGeom prst="rect">
            <a:avLst/>
          </a:prstGeom>
        </p:spPr>
        <p:txBody>
          <a:bodyPr lIns="0" tIns="0" rIns="0" bIns="0" rtlCol="0" anchor="t">
            <a:spAutoFit/>
          </a:bodyPr>
          <a:lstStyle/>
          <a:p>
            <a:pPr algn="just">
              <a:lnSpc>
                <a:spcPts val="4480"/>
              </a:lnSpc>
            </a:pPr>
            <a:r>
              <a:rPr lang="en-US" sz="3200" dirty="0">
                <a:solidFill>
                  <a:srgbClr val="50422D"/>
                </a:solidFill>
                <a:latin typeface="Alatsi"/>
                <a:ea typeface="Alatsi"/>
                <a:cs typeface="Alatsi"/>
                <a:sym typeface="Alatsi"/>
              </a:rPr>
              <a:t>The EnergyWise system provides an efficient solution for optimizing energy consumption in residential buildings. By leveraging smart meters, environmental sensors, and XGBoost algorithm, the system delivers accurate energy forecasts and actionable insights. A user-friendly dashboard, real-time alerts, and personalized recommendations empower users to make informed decisions, reduce energy costs, and contribute to sustainability. The implementation of robust unit testing ensured the reliability of key components, from data preprocessing to predictive modeling, enabling smooth functionality with external systems like weather APIs. EnergyWise addresses the limitations of traditional energy management systems by offering a scalable, secure, and flexible platform. By promoting proactive energy management, the system not only benefits individual users but also supports global environmental goals, making it a vital tool for a greener future.</a:t>
            </a:r>
          </a:p>
        </p:txBody>
      </p:sp>
      <p:sp>
        <p:nvSpPr>
          <p:cNvPr id="6" name="TextBox 6">
            <a:extLst>
              <a:ext uri="{FF2B5EF4-FFF2-40B4-BE49-F238E27FC236}">
                <a16:creationId xmlns:a16="http://schemas.microsoft.com/office/drawing/2014/main" id="{17CCB3ED-1062-F365-25E4-813041917B74}"/>
              </a:ext>
            </a:extLst>
          </p:cNvPr>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CONCLUSION</a:t>
            </a:r>
          </a:p>
        </p:txBody>
      </p:sp>
    </p:spTree>
    <p:extLst>
      <p:ext uri="{BB962C8B-B14F-4D97-AF65-F5344CB8AC3E}">
        <p14:creationId xmlns:p14="http://schemas.microsoft.com/office/powerpoint/2010/main" val="20764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FCF3233-79E1-2569-1D65-6196BD2C376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CA830CA-ECA5-ADB9-4B92-E20012ADFDA8}"/>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8429336D-8018-D380-A42B-DEB1BE49567E}"/>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02E6DF46-6EFD-06C1-7203-8476026730D2}"/>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6FA59F49-0DB5-2C86-B55C-28C9BD30354F}"/>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C2A822E4-00AA-DB1A-03DE-BE179BC2B798}"/>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F27229CB-3322-0267-104C-37CABE752C59}"/>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12E7EFEF-A479-C724-F960-32398FA8665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F4D99223-4834-F067-12BA-9A71D9DDFF1D}"/>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09B3C6A4-7548-7C83-8D68-D48A14A9A79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46</a:t>
              </a:r>
            </a:p>
          </p:txBody>
        </p:sp>
      </p:grpSp>
      <p:sp>
        <p:nvSpPr>
          <p:cNvPr id="12" name="Freeform 12">
            <a:extLst>
              <a:ext uri="{FF2B5EF4-FFF2-40B4-BE49-F238E27FC236}">
                <a16:creationId xmlns:a16="http://schemas.microsoft.com/office/drawing/2014/main" id="{2FF6C9F3-F2CE-2F3D-B6C8-7EDAC36FEE34}"/>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a:extLst>
              <a:ext uri="{FF2B5EF4-FFF2-40B4-BE49-F238E27FC236}">
                <a16:creationId xmlns:a16="http://schemas.microsoft.com/office/drawing/2014/main" id="{E3C136F4-7C04-F264-3CAC-8DD250D716CE}"/>
              </a:ext>
            </a:extLst>
          </p:cNvPr>
          <p:cNvSpPr txBox="1"/>
          <p:nvPr/>
        </p:nvSpPr>
        <p:spPr>
          <a:xfrm>
            <a:off x="662760" y="2247816"/>
            <a:ext cx="16962478" cy="6311343"/>
          </a:xfrm>
          <a:prstGeom prst="rect">
            <a:avLst/>
          </a:prstGeom>
        </p:spPr>
        <p:txBody>
          <a:bodyPr lIns="0" tIns="0" rIns="0" bIns="0" rtlCol="0" anchor="t">
            <a:spAutoFit/>
          </a:bodyPr>
          <a:lstStyle/>
          <a:p>
            <a:pPr algn="just">
              <a:lnSpc>
                <a:spcPts val="4480"/>
              </a:lnSpc>
            </a:pPr>
            <a:r>
              <a:rPr lang="en-US" sz="3200" dirty="0">
                <a:solidFill>
                  <a:srgbClr val="50422D"/>
                </a:solidFill>
                <a:latin typeface="Alatsi"/>
                <a:ea typeface="Alatsi"/>
                <a:cs typeface="Alatsi"/>
                <a:sym typeface="Alatsi"/>
              </a:rPr>
              <a:t>The EnergyWise system can be further enhanced to broaden its impact and functionality. Future developments include integrating renewable energy sources like solar panels and wind turbines to provide a comprehensive view of energy generation and consumption. Expanding the system to support industrial energy management would increase scalability and cater to a wider audience. Additionally, integrating IoT devices for automated energy control, such as smart thermostats and lighting systems, can enable real-time energy optimization. Enhancing the dashboard with voice commands or AI-powered assistants could improve accessibility and user engagement. Expanding the dataset to include more diverse geographical locations would improve the system's adaptability. Finally, partnerships with utility providers could allow EnergyWise to offer incentives for energy-efficient practices, making it a critical tool in promoting sustainability at a global scale.</a:t>
            </a:r>
          </a:p>
        </p:txBody>
      </p:sp>
      <p:sp>
        <p:nvSpPr>
          <p:cNvPr id="6" name="TextBox 6">
            <a:extLst>
              <a:ext uri="{FF2B5EF4-FFF2-40B4-BE49-F238E27FC236}">
                <a16:creationId xmlns:a16="http://schemas.microsoft.com/office/drawing/2014/main" id="{42FC9464-6B28-52C7-AB02-E9B111163EE9}"/>
              </a:ext>
            </a:extLst>
          </p:cNvPr>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FUTURE WORKS</a:t>
            </a:r>
          </a:p>
        </p:txBody>
      </p:sp>
    </p:spTree>
    <p:extLst>
      <p:ext uri="{BB962C8B-B14F-4D97-AF65-F5344CB8AC3E}">
        <p14:creationId xmlns:p14="http://schemas.microsoft.com/office/powerpoint/2010/main" val="16897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B840EB7-E85E-2890-BDD1-096D470E469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D9A5EF5-616C-44E2-A910-4B8D598E878C}"/>
              </a:ext>
            </a:extLst>
          </p:cNvPr>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a:extLst>
              <a:ext uri="{FF2B5EF4-FFF2-40B4-BE49-F238E27FC236}">
                <a16:creationId xmlns:a16="http://schemas.microsoft.com/office/drawing/2014/main" id="{58EDC835-2A6F-8D24-0B79-5B1A325C64E3}"/>
              </a:ext>
            </a:extLst>
          </p:cNvPr>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62020701-A44A-E6BE-87F8-546C9FBE4E07}"/>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D5BF6344-CD02-9EDA-912F-309D162490A8}"/>
              </a:ext>
            </a:extLst>
          </p:cNvPr>
          <p:cNvSpPr/>
          <p:nvPr/>
        </p:nvSpPr>
        <p:spPr>
          <a:xfrm>
            <a:off x="13472073" y="9061267"/>
            <a:ext cx="7105264" cy="19050"/>
          </a:xfrm>
          <a:prstGeom prst="line">
            <a:avLst/>
          </a:prstGeom>
          <a:ln w="114300" cap="flat">
            <a:solidFill>
              <a:srgbClr val="9FC3D0"/>
            </a:solidFill>
            <a:prstDash val="solid"/>
            <a:headEnd type="none" w="sm" len="sm"/>
            <a:tailEnd type="none" w="sm" len="sm"/>
          </a:ln>
        </p:spPr>
      </p:sp>
      <p:grpSp>
        <p:nvGrpSpPr>
          <p:cNvPr id="7" name="Group 7">
            <a:extLst>
              <a:ext uri="{FF2B5EF4-FFF2-40B4-BE49-F238E27FC236}">
                <a16:creationId xmlns:a16="http://schemas.microsoft.com/office/drawing/2014/main" id="{7F57E62F-7729-173B-ADD5-D52A4D664864}"/>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561C95D1-EDAA-08DE-78D5-AB135F124064}"/>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7A813C8E-46E2-41E3-8FC5-1D7540CDDC3E}"/>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a:extLst>
                  <a:ext uri="{FF2B5EF4-FFF2-40B4-BE49-F238E27FC236}">
                    <a16:creationId xmlns:a16="http://schemas.microsoft.com/office/drawing/2014/main" id="{23D71C7D-EF05-A690-9868-21C8077895F9}"/>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234FB1D6-B6E4-FB59-A231-52AD7C3A67C7}"/>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47</a:t>
              </a:r>
            </a:p>
          </p:txBody>
        </p:sp>
      </p:grpSp>
      <p:sp>
        <p:nvSpPr>
          <p:cNvPr id="12" name="Freeform 12">
            <a:extLst>
              <a:ext uri="{FF2B5EF4-FFF2-40B4-BE49-F238E27FC236}">
                <a16:creationId xmlns:a16="http://schemas.microsoft.com/office/drawing/2014/main" id="{BA65405E-32CA-47FF-BAD4-D5F986E2972D}"/>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a:extLst>
              <a:ext uri="{FF2B5EF4-FFF2-40B4-BE49-F238E27FC236}">
                <a16:creationId xmlns:a16="http://schemas.microsoft.com/office/drawing/2014/main" id="{CE9F4270-B271-6BA5-A3B5-55D52301CB6B}"/>
              </a:ext>
            </a:extLst>
          </p:cNvPr>
          <p:cNvSpPr txBox="1"/>
          <p:nvPr/>
        </p:nvSpPr>
        <p:spPr>
          <a:xfrm>
            <a:off x="662761" y="2036128"/>
            <a:ext cx="16962478" cy="6647974"/>
          </a:xfrm>
          <a:prstGeom prst="rect">
            <a:avLst/>
          </a:prstGeom>
        </p:spPr>
        <p:txBody>
          <a:bodyPr lIns="0" tIns="0" rIns="0" bIns="0" rtlCol="0" anchor="t">
            <a:spAutoFit/>
          </a:bodyPr>
          <a:lstStyle/>
          <a:p>
            <a:pPr algn="just"/>
            <a:r>
              <a:rPr lang="en-US" sz="2400" dirty="0">
                <a:solidFill>
                  <a:srgbClr val="50422D"/>
                </a:solidFill>
                <a:latin typeface="Alatsi"/>
                <a:ea typeface="Alatsi"/>
                <a:cs typeface="Alatsi"/>
                <a:sym typeface="Alatsi"/>
              </a:rPr>
              <a:t>[1] S. Tabasi, A. Aslani, and H. Forotan, "Prediction of Energy Consumption by Using Regression Model," Computational Research Progress in Applied Science &amp; Engineering, vol. 2, no. 3, pp. 110-115, Jul. 2016. </a:t>
            </a:r>
          </a:p>
          <a:p>
            <a:pPr algn="just"/>
            <a:endParaRPr lang="en-US" sz="2400" dirty="0">
              <a:solidFill>
                <a:srgbClr val="50422D"/>
              </a:solidFill>
              <a:latin typeface="Alatsi"/>
              <a:ea typeface="Alatsi"/>
              <a:cs typeface="Alatsi"/>
              <a:sym typeface="Alatsi"/>
            </a:endParaRPr>
          </a:p>
          <a:p>
            <a:pPr algn="just"/>
            <a:r>
              <a:rPr lang="en-US" sz="2400" dirty="0">
                <a:solidFill>
                  <a:srgbClr val="50422D"/>
                </a:solidFill>
                <a:latin typeface="Alatsi"/>
                <a:ea typeface="Alatsi"/>
                <a:cs typeface="Alatsi"/>
                <a:sym typeface="Alatsi"/>
              </a:rPr>
              <a:t>[2] D. Ramos, P. Faria, A. Morais, and Z. Vale, "Using decision tree to select forecasting algorithms in distinct electricity consumption context of an office building," in Proc. 8th Int. Conf. Energy and Environment Research (ICEER 2021), Porto, Portugal, Sep. 13–17, 2021, pp.</a:t>
            </a:r>
          </a:p>
          <a:p>
            <a:pPr algn="just"/>
            <a:endParaRPr lang="en-US" sz="2400" dirty="0">
              <a:solidFill>
                <a:srgbClr val="50422D"/>
              </a:solidFill>
              <a:latin typeface="Alatsi"/>
              <a:ea typeface="Alatsi"/>
              <a:cs typeface="Alatsi"/>
              <a:sym typeface="Alatsi"/>
            </a:endParaRPr>
          </a:p>
          <a:p>
            <a:pPr algn="just"/>
            <a:r>
              <a:rPr lang="en-US" sz="2400" dirty="0">
                <a:solidFill>
                  <a:srgbClr val="50422D"/>
                </a:solidFill>
                <a:latin typeface="Alatsi"/>
                <a:ea typeface="Alatsi"/>
                <a:cs typeface="Alatsi"/>
                <a:sym typeface="Alatsi"/>
              </a:rPr>
              <a:t>[3] Karan Kumar. et al., "Quantum support vector machine for forecasting house energy consumption: a comparative study with deep learning models," Journal of Cloud Computing: Advances, Systems and Applications, vol. 13, no. 105, 2024. </a:t>
            </a:r>
          </a:p>
          <a:p>
            <a:pPr algn="just"/>
            <a:endParaRPr lang="en-US" sz="2400" dirty="0">
              <a:solidFill>
                <a:srgbClr val="50422D"/>
              </a:solidFill>
              <a:latin typeface="Alatsi"/>
              <a:ea typeface="Alatsi"/>
              <a:cs typeface="Alatsi"/>
              <a:sym typeface="Alatsi"/>
            </a:endParaRPr>
          </a:p>
          <a:p>
            <a:pPr algn="just"/>
            <a:r>
              <a:rPr lang="en-US" sz="2400" dirty="0">
                <a:solidFill>
                  <a:srgbClr val="50422D"/>
                </a:solidFill>
                <a:latin typeface="Alatsi"/>
                <a:ea typeface="Alatsi"/>
                <a:cs typeface="Alatsi"/>
                <a:sym typeface="Alatsi"/>
              </a:rPr>
              <a:t>[4] M. Qureshi, M. A. Arbab, and S. </a:t>
            </a:r>
            <a:r>
              <a:rPr lang="en-US" sz="2400" dirty="0" err="1">
                <a:solidFill>
                  <a:srgbClr val="50422D"/>
                </a:solidFill>
                <a:latin typeface="Alatsi"/>
                <a:ea typeface="Alatsi"/>
                <a:cs typeface="Alatsi"/>
                <a:sym typeface="Alatsi"/>
              </a:rPr>
              <a:t>ur</a:t>
            </a:r>
            <a:r>
              <a:rPr lang="en-US" sz="2400" dirty="0">
                <a:solidFill>
                  <a:srgbClr val="50422D"/>
                </a:solidFill>
                <a:latin typeface="Alatsi"/>
                <a:ea typeface="Alatsi"/>
                <a:cs typeface="Alatsi"/>
                <a:sym typeface="Alatsi"/>
              </a:rPr>
              <a:t> Rehman, "Deep learning-based forecasting of electricity consumption," Scientific Reports, vol. 14, no. 6489, 2024. doi: 10.1038/s41598-024-56602-4.</a:t>
            </a:r>
          </a:p>
          <a:p>
            <a:pPr algn="just"/>
            <a:endParaRPr lang="en-US" sz="2400" dirty="0">
              <a:solidFill>
                <a:srgbClr val="50422D"/>
              </a:solidFill>
              <a:latin typeface="Alatsi"/>
              <a:ea typeface="Alatsi"/>
              <a:cs typeface="Alatsi"/>
              <a:sym typeface="Alatsi"/>
            </a:endParaRPr>
          </a:p>
          <a:p>
            <a:pPr algn="just"/>
            <a:r>
              <a:rPr lang="en-US" sz="2400" dirty="0">
                <a:solidFill>
                  <a:srgbClr val="50422D"/>
                </a:solidFill>
                <a:latin typeface="Alatsi"/>
                <a:ea typeface="Alatsi"/>
                <a:cs typeface="Alatsi"/>
                <a:sym typeface="Alatsi"/>
              </a:rPr>
              <a:t>[5] L. Semmelmann, S. Henni, and C. Weinhardt, “Load forecasting for energy communities: a novel LSTM-XGBoost hybrid model based on smart meter data” Energy Informatics, pp. 1–21, Sep. 2022</a:t>
            </a:r>
          </a:p>
          <a:p>
            <a:pPr algn="just"/>
            <a:endParaRPr lang="en-US" sz="2400" dirty="0">
              <a:solidFill>
                <a:srgbClr val="50422D"/>
              </a:solidFill>
              <a:latin typeface="Alatsi"/>
              <a:ea typeface="Alatsi"/>
              <a:cs typeface="Alatsi"/>
              <a:sym typeface="Alatsi"/>
            </a:endParaRPr>
          </a:p>
          <a:p>
            <a:pPr algn="just"/>
            <a:r>
              <a:rPr lang="en-US" sz="2400" dirty="0">
                <a:solidFill>
                  <a:srgbClr val="50422D"/>
                </a:solidFill>
                <a:latin typeface="Alatsi"/>
                <a:ea typeface="Alatsi"/>
                <a:cs typeface="Alatsi"/>
                <a:sym typeface="Alatsi"/>
              </a:rPr>
              <a:t> [6] C. Sheng and H. Yu, “An optimized prediction algorithm based on </a:t>
            </a:r>
            <a:r>
              <a:rPr lang="en-US" sz="2400" dirty="0" err="1">
                <a:solidFill>
                  <a:srgbClr val="50422D"/>
                </a:solidFill>
                <a:latin typeface="Alatsi"/>
                <a:ea typeface="Alatsi"/>
                <a:cs typeface="Alatsi"/>
                <a:sym typeface="Alatsi"/>
              </a:rPr>
              <a:t>XGBoost”in</a:t>
            </a:r>
            <a:r>
              <a:rPr lang="en-US" sz="2400" dirty="0">
                <a:solidFill>
                  <a:srgbClr val="50422D"/>
                </a:solidFill>
                <a:latin typeface="Alatsi"/>
                <a:ea typeface="Alatsi"/>
                <a:cs typeface="Alatsi"/>
                <a:sym typeface="Alatsi"/>
              </a:rPr>
              <a:t> Proc. 2022 Int. Conf. Networking and Network Applications (</a:t>
            </a:r>
            <a:r>
              <a:rPr lang="en-US" sz="2400" dirty="0" err="1">
                <a:solidFill>
                  <a:srgbClr val="50422D"/>
                </a:solidFill>
                <a:latin typeface="Alatsi"/>
                <a:ea typeface="Alatsi"/>
                <a:cs typeface="Alatsi"/>
                <a:sym typeface="Alatsi"/>
              </a:rPr>
              <a:t>NaNA</a:t>
            </a:r>
            <a:r>
              <a:rPr lang="en-US" sz="2400" dirty="0">
                <a:solidFill>
                  <a:srgbClr val="50422D"/>
                </a:solidFill>
                <a:latin typeface="Alatsi"/>
                <a:ea typeface="Alatsi"/>
                <a:cs typeface="Alatsi"/>
                <a:sym typeface="Alatsi"/>
              </a:rPr>
              <a:t>), Xinjiang, China, Nov. 2022, pp. 442–447</a:t>
            </a:r>
          </a:p>
        </p:txBody>
      </p:sp>
      <p:sp>
        <p:nvSpPr>
          <p:cNvPr id="6" name="TextBox 6">
            <a:extLst>
              <a:ext uri="{FF2B5EF4-FFF2-40B4-BE49-F238E27FC236}">
                <a16:creationId xmlns:a16="http://schemas.microsoft.com/office/drawing/2014/main" id="{E826A6A5-C143-D510-5DA4-02106AD1AAF8}"/>
              </a:ext>
            </a:extLst>
          </p:cNvPr>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REFERENCES</a:t>
            </a:r>
          </a:p>
        </p:txBody>
      </p:sp>
    </p:spTree>
    <p:extLst>
      <p:ext uri="{BB962C8B-B14F-4D97-AF65-F5344CB8AC3E}">
        <p14:creationId xmlns:p14="http://schemas.microsoft.com/office/powerpoint/2010/main" val="1824921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a:solidFill>
                  <a:srgbClr val="000000"/>
                </a:solidFill>
                <a:latin typeface="Alatsi"/>
                <a:ea typeface="Alatsi"/>
                <a:cs typeface="Alatsi"/>
                <a:sym typeface="Alatsi"/>
              </a:rPr>
              <a:t>DRAWBACKS OF EXISTING SYSTEM</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4</a:t>
              </a: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331945">
            <a:off x="-3802747" y="21275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13" name="TextBox 13"/>
          <p:cNvSpPr txBox="1"/>
          <p:nvPr/>
        </p:nvSpPr>
        <p:spPr>
          <a:xfrm>
            <a:off x="655403" y="2272275"/>
            <a:ext cx="16977194" cy="5861605"/>
          </a:xfrm>
          <a:prstGeom prst="rect">
            <a:avLst/>
          </a:prstGeom>
        </p:spPr>
        <p:txBody>
          <a:bodyPr lIns="0" tIns="0" rIns="0" bIns="0" rtlCol="0" anchor="t">
            <a:spAutoFit/>
          </a:bodyPr>
          <a:lstStyle/>
          <a:p>
            <a:pPr marL="457200" indent="-457200" algn="just">
              <a:lnSpc>
                <a:spcPts val="4576"/>
              </a:lnSpc>
              <a:buClr>
                <a:schemeClr val="tx2">
                  <a:lumMod val="75000"/>
                </a:schemeClr>
              </a:buClr>
              <a:buFont typeface="Wingdings" panose="05000000000000000000" pitchFamily="2" charset="2"/>
              <a:buChar char="v"/>
            </a:pPr>
            <a:r>
              <a:rPr lang="en-US" sz="3268" dirty="0">
                <a:solidFill>
                  <a:srgbClr val="50422D"/>
                </a:solidFill>
                <a:latin typeface="Alatsi"/>
                <a:ea typeface="Alatsi"/>
                <a:cs typeface="Alatsi"/>
                <a:sym typeface="Alatsi"/>
              </a:rPr>
              <a:t>Models like SVM and Deep Learning often lack transparency, making it difficult to interpret their predictions.</a:t>
            </a:r>
          </a:p>
          <a:p>
            <a:pPr marL="457200" indent="-457200" algn="just">
              <a:lnSpc>
                <a:spcPts val="4576"/>
              </a:lnSpc>
              <a:buClr>
                <a:schemeClr val="tx2">
                  <a:lumMod val="75000"/>
                </a:schemeClr>
              </a:buClr>
              <a:buFont typeface="Wingdings" panose="05000000000000000000" pitchFamily="2" charset="2"/>
              <a:buChar char="v"/>
            </a:pPr>
            <a:r>
              <a:rPr lang="en-US" sz="3268" dirty="0">
                <a:solidFill>
                  <a:srgbClr val="50422D"/>
                </a:solidFill>
                <a:latin typeface="Alatsi"/>
                <a:ea typeface="Alatsi"/>
                <a:cs typeface="Alatsi"/>
                <a:sym typeface="Alatsi"/>
              </a:rPr>
              <a:t>Algorithms such as Deep Learning require large amounts of data for training, which may not always be available.</a:t>
            </a:r>
          </a:p>
          <a:p>
            <a:pPr marL="457200" indent="-457200" algn="just">
              <a:lnSpc>
                <a:spcPts val="4576"/>
              </a:lnSpc>
              <a:buClr>
                <a:schemeClr val="tx2">
                  <a:lumMod val="75000"/>
                </a:schemeClr>
              </a:buClr>
              <a:buFont typeface="Wingdings" panose="05000000000000000000" pitchFamily="2" charset="2"/>
              <a:buChar char="v"/>
            </a:pPr>
            <a:r>
              <a:rPr lang="en-US" sz="3268" dirty="0">
                <a:solidFill>
                  <a:srgbClr val="50422D"/>
                </a:solidFill>
                <a:latin typeface="Alatsi"/>
                <a:ea typeface="Alatsi"/>
                <a:cs typeface="Alatsi"/>
                <a:sym typeface="Alatsi"/>
              </a:rPr>
              <a:t>Complex models like Decision Trees and Deep Learning are prone to overfitting, especially with insufficient or noisy data.</a:t>
            </a:r>
          </a:p>
          <a:p>
            <a:pPr marL="457200" indent="-457200" algn="just">
              <a:lnSpc>
                <a:spcPts val="4576"/>
              </a:lnSpc>
              <a:buClr>
                <a:schemeClr val="tx2">
                  <a:lumMod val="75000"/>
                </a:schemeClr>
              </a:buClr>
              <a:buFont typeface="Wingdings" panose="05000000000000000000" pitchFamily="2" charset="2"/>
              <a:buChar char="v"/>
            </a:pPr>
            <a:r>
              <a:rPr lang="en-US" sz="3268" dirty="0">
                <a:solidFill>
                  <a:srgbClr val="50422D"/>
                </a:solidFill>
                <a:latin typeface="Alatsi"/>
                <a:ea typeface="Alatsi"/>
                <a:cs typeface="Alatsi"/>
                <a:sym typeface="Alatsi"/>
              </a:rPr>
              <a:t>Some algorithms, particularly Deep Learning and SVM, can be computationally expensive and may not scale well with large datasets.</a:t>
            </a:r>
          </a:p>
          <a:p>
            <a:pPr marL="457200" indent="-457200" algn="just">
              <a:lnSpc>
                <a:spcPts val="4576"/>
              </a:lnSpc>
              <a:buClr>
                <a:schemeClr val="tx2">
                  <a:lumMod val="75000"/>
                </a:schemeClr>
              </a:buClr>
              <a:buFont typeface="Wingdings" panose="05000000000000000000" pitchFamily="2" charset="2"/>
              <a:buChar char="v"/>
            </a:pPr>
            <a:r>
              <a:rPr lang="en-US" sz="3268" dirty="0">
                <a:solidFill>
                  <a:srgbClr val="50422D"/>
                </a:solidFill>
                <a:latin typeface="Alatsi"/>
                <a:ea typeface="Alatsi"/>
                <a:cs typeface="Alatsi"/>
                <a:sym typeface="Alatsi"/>
              </a:rPr>
              <a:t>Techniques like Random Forest and SVM may struggle with fine-tuning, requiring significant computational resources and hyperparameter adjustments.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816081" y="8790757"/>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 name="AutoShape 3"/>
          <p:cNvSpPr/>
          <p:nvPr/>
        </p:nvSpPr>
        <p:spPr>
          <a:xfrm>
            <a:off x="-2289337" y="9004118"/>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3472073"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485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5</a:t>
              </a:r>
            </a:p>
          </p:txBody>
        </p:sp>
      </p:gr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662761" y="2036128"/>
            <a:ext cx="16962478" cy="6888424"/>
          </a:xfrm>
          <a:prstGeom prst="rect">
            <a:avLst/>
          </a:prstGeom>
        </p:spPr>
        <p:txBody>
          <a:bodyPr lIns="0" tIns="0" rIns="0" bIns="0" rtlCol="0" anchor="t">
            <a:spAutoFit/>
          </a:bodyPr>
          <a:lstStyle/>
          <a:p>
            <a:pPr algn="just">
              <a:lnSpc>
                <a:spcPts val="4480"/>
              </a:lnSpc>
            </a:pPr>
            <a:r>
              <a:rPr lang="en-US" sz="3200" dirty="0">
                <a:solidFill>
                  <a:srgbClr val="50422D"/>
                </a:solidFill>
                <a:latin typeface="Alatsi"/>
                <a:ea typeface="Alatsi"/>
                <a:cs typeface="Alatsi"/>
                <a:sym typeface="Alatsi"/>
              </a:rPr>
              <a:t>The proposed EnergyWise system is an advanced energy management solution designed to optimize energy consumption for residential buildings. It leverages smart meters and environmental sensors to collect real-time data, which is analyzed using the XGBoost algorithm to provide accurate energy consumption forecasts. It incorporates advanced feature engineering, including lagged variables and weather interactions, to enhance prediction accuracy. The system offers energy insights, and smart alerts for high consumption events. By analyzing patterns and optimizing energy usage, the system helps users reduce waste and lower costs. It uses metrics like MAE and RMSE for model evaluation to ensure reliable performance. The solution supports sustainability efforts by promoting energy-efficient practices. Ultimately, the system empowers users to make data-driven decisions for smarter energy management.</a:t>
            </a:r>
          </a:p>
          <a:p>
            <a:pPr algn="just">
              <a:lnSpc>
                <a:spcPts val="4480"/>
              </a:lnSpc>
            </a:pPr>
            <a:endParaRPr lang="en-US" sz="3200" dirty="0">
              <a:solidFill>
                <a:srgbClr val="50422D"/>
              </a:solidFill>
              <a:latin typeface="Alatsi"/>
              <a:ea typeface="Alatsi"/>
              <a:cs typeface="Alatsi"/>
              <a:sym typeface="Alatsi"/>
            </a:endParaRPr>
          </a:p>
          <a:p>
            <a:pPr algn="just">
              <a:lnSpc>
                <a:spcPts val="4480"/>
              </a:lnSpc>
              <a:spcBef>
                <a:spcPct val="0"/>
              </a:spcBef>
            </a:pPr>
            <a:endParaRPr lang="en-US" sz="3200" dirty="0">
              <a:solidFill>
                <a:srgbClr val="50422D"/>
              </a:solidFill>
              <a:latin typeface="Alatsi"/>
              <a:ea typeface="Alatsi"/>
              <a:cs typeface="Alatsi"/>
              <a:sym typeface="Alats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71587" y="406921"/>
            <a:ext cx="16039230" cy="1292855"/>
          </a:xfrm>
          <a:prstGeom prst="rect">
            <a:avLst/>
          </a:prstGeom>
        </p:spPr>
        <p:txBody>
          <a:bodyPr lIns="0" tIns="0" rIns="0" bIns="0" rtlCol="0" anchor="t">
            <a:spAutoFit/>
          </a:bodyPr>
          <a:lstStyle/>
          <a:p>
            <a:pPr algn="ctr">
              <a:lnSpc>
                <a:spcPts val="10640"/>
              </a:lnSpc>
            </a:pPr>
            <a:r>
              <a:rPr lang="en-US" sz="7600">
                <a:solidFill>
                  <a:srgbClr val="000000"/>
                </a:solidFill>
                <a:latin typeface="Alatsi"/>
                <a:ea typeface="Alatsi"/>
                <a:cs typeface="Alatsi"/>
                <a:sym typeface="Alatsi"/>
              </a:rPr>
              <a:t>ADVANTAGES OF PROPOSED SYSTEM</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6</a:t>
              </a: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331945">
            <a:off x="-3056368" y="41157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4743218" y="914104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p:cNvSpPr/>
          <p:nvPr/>
        </p:nvSpPr>
        <p:spPr>
          <a:xfrm>
            <a:off x="-2362200" y="9354406"/>
            <a:ext cx="7105264" cy="19050"/>
          </a:xfrm>
          <a:prstGeom prst="line">
            <a:avLst/>
          </a:prstGeom>
          <a:ln w="114300" cap="flat">
            <a:solidFill>
              <a:srgbClr val="9FC3D0"/>
            </a:solidFill>
            <a:prstDash val="solid"/>
            <a:headEnd type="none" w="sm" len="sm"/>
            <a:tailEnd type="none" w="sm" len="sm"/>
          </a:ln>
        </p:spPr>
      </p:sp>
      <p:sp>
        <p:nvSpPr>
          <p:cNvPr id="12" name="AutoShape 12"/>
          <p:cNvSpPr/>
          <p:nvPr/>
        </p:nvSpPr>
        <p:spPr>
          <a:xfrm>
            <a:off x="13399210" y="9411556"/>
            <a:ext cx="7105264" cy="19050"/>
          </a:xfrm>
          <a:prstGeom prst="line">
            <a:avLst/>
          </a:prstGeom>
          <a:ln w="114300" cap="flat">
            <a:solidFill>
              <a:srgbClr val="9FC3D0"/>
            </a:solidFill>
            <a:prstDash val="solid"/>
            <a:headEnd type="none" w="sm" len="sm"/>
            <a:tailEnd type="none" w="sm" len="sm"/>
          </a:ln>
        </p:spPr>
      </p:sp>
      <p:sp>
        <p:nvSpPr>
          <p:cNvPr id="13" name="TextBox 13"/>
          <p:cNvSpPr txBox="1"/>
          <p:nvPr/>
        </p:nvSpPr>
        <p:spPr>
          <a:xfrm>
            <a:off x="876883" y="2243225"/>
            <a:ext cx="16534233" cy="6451831"/>
          </a:xfrm>
          <a:prstGeom prst="rect">
            <a:avLst/>
          </a:prstGeom>
        </p:spPr>
        <p:txBody>
          <a:bodyPr wrap="square" lIns="0" tIns="0" rIns="0" bIns="0" rtlCol="0" anchor="t">
            <a:spAutoFit/>
          </a:bodyPr>
          <a:lstStyle/>
          <a:p>
            <a:pPr algn="just">
              <a:lnSpc>
                <a:spcPts val="4591"/>
              </a:lnSpc>
            </a:pPr>
            <a:r>
              <a:rPr lang="en-US" sz="3279" dirty="0">
                <a:solidFill>
                  <a:srgbClr val="50422D"/>
                </a:solidFill>
                <a:latin typeface="Alatsi"/>
                <a:ea typeface="Alatsi"/>
                <a:cs typeface="Alatsi"/>
                <a:sym typeface="Alatsi"/>
              </a:rPr>
              <a:t>❖</a:t>
            </a:r>
            <a:r>
              <a:rPr lang="en-US" sz="3279" dirty="0">
                <a:solidFill>
                  <a:srgbClr val="617275"/>
                </a:solidFill>
                <a:latin typeface="Alatsi"/>
                <a:ea typeface="Alatsi"/>
                <a:cs typeface="Alatsi"/>
                <a:sym typeface="Alatsi"/>
              </a:rPr>
              <a:t>Optimized Energy Consumption:</a:t>
            </a:r>
            <a:r>
              <a:rPr lang="en-US" sz="3279" dirty="0">
                <a:solidFill>
                  <a:srgbClr val="50422D"/>
                </a:solidFill>
                <a:latin typeface="Alatsi"/>
                <a:ea typeface="Alatsi"/>
                <a:cs typeface="Alatsi"/>
                <a:sym typeface="Alatsi"/>
              </a:rPr>
              <a:t> EnergyWise enables users to efficiently manage their energy usage by providing actionable insights, reducing waste and lowering energy costs.</a:t>
            </a:r>
          </a:p>
          <a:p>
            <a:pPr algn="just">
              <a:lnSpc>
                <a:spcPts val="4591"/>
              </a:lnSpc>
            </a:pPr>
            <a:r>
              <a:rPr lang="en-US" sz="3279" dirty="0">
                <a:solidFill>
                  <a:srgbClr val="50422D"/>
                </a:solidFill>
                <a:latin typeface="Alatsi"/>
                <a:ea typeface="Alatsi"/>
                <a:cs typeface="Alatsi"/>
                <a:sym typeface="Alatsi"/>
              </a:rPr>
              <a:t>❖</a:t>
            </a:r>
            <a:r>
              <a:rPr lang="en-US" sz="3279" dirty="0">
                <a:solidFill>
                  <a:srgbClr val="617275"/>
                </a:solidFill>
                <a:latin typeface="Alatsi"/>
                <a:ea typeface="Alatsi"/>
                <a:cs typeface="Alatsi"/>
                <a:sym typeface="Alatsi"/>
              </a:rPr>
              <a:t>Accurate Energy Forecasting: </a:t>
            </a:r>
            <a:r>
              <a:rPr lang="en-US" sz="3279" dirty="0">
                <a:solidFill>
                  <a:srgbClr val="50422D"/>
                </a:solidFill>
                <a:latin typeface="Alatsi"/>
                <a:ea typeface="Alatsi"/>
                <a:cs typeface="Alatsi"/>
                <a:sym typeface="Alatsi"/>
              </a:rPr>
              <a:t>Using the XGBoost algorithm, the system delivers precise energy consumption predictions, helping users plan better and avoid peak-time energy costs.</a:t>
            </a:r>
          </a:p>
          <a:p>
            <a:pPr algn="just">
              <a:lnSpc>
                <a:spcPts val="4591"/>
              </a:lnSpc>
            </a:pPr>
            <a:r>
              <a:rPr lang="en-US" sz="3279" dirty="0">
                <a:solidFill>
                  <a:srgbClr val="50422D"/>
                </a:solidFill>
                <a:latin typeface="Alatsi"/>
                <a:ea typeface="Alatsi"/>
                <a:cs typeface="Alatsi"/>
                <a:sym typeface="Alatsi"/>
              </a:rPr>
              <a:t>❖</a:t>
            </a:r>
            <a:r>
              <a:rPr lang="en-US" sz="3279" dirty="0">
                <a:solidFill>
                  <a:srgbClr val="617275"/>
                </a:solidFill>
                <a:latin typeface="Alatsi"/>
                <a:ea typeface="Alatsi"/>
                <a:cs typeface="Alatsi"/>
                <a:sym typeface="Alatsi"/>
              </a:rPr>
              <a:t>User-Friendly Dashboard:</a:t>
            </a:r>
            <a:r>
              <a:rPr lang="en-US" sz="3279" dirty="0">
                <a:solidFill>
                  <a:srgbClr val="50422D"/>
                </a:solidFill>
                <a:latin typeface="Alatsi"/>
                <a:ea typeface="Alatsi"/>
                <a:cs typeface="Alatsi"/>
                <a:sym typeface="Alatsi"/>
              </a:rPr>
              <a:t> EnergyWise features an intuitive and accessible dashboard, making it easy for users to view real-time data, energy forecasts, and personalized recommendations.</a:t>
            </a:r>
          </a:p>
          <a:p>
            <a:pPr algn="just">
              <a:lnSpc>
                <a:spcPts val="4591"/>
              </a:lnSpc>
              <a:spcBef>
                <a:spcPct val="0"/>
              </a:spcBef>
            </a:pPr>
            <a:r>
              <a:rPr lang="en-US" sz="3279" dirty="0">
                <a:solidFill>
                  <a:srgbClr val="50422D"/>
                </a:solidFill>
                <a:latin typeface="Alatsi"/>
                <a:ea typeface="Alatsi"/>
                <a:cs typeface="Alatsi"/>
                <a:sym typeface="Alatsi"/>
              </a:rPr>
              <a:t>❖</a:t>
            </a:r>
            <a:r>
              <a:rPr lang="en-US" sz="3279" dirty="0">
                <a:solidFill>
                  <a:srgbClr val="617275"/>
                </a:solidFill>
                <a:latin typeface="Alatsi"/>
                <a:ea typeface="Alatsi"/>
                <a:cs typeface="Alatsi"/>
                <a:sym typeface="Alatsi"/>
              </a:rPr>
              <a:t>Advanced Feature Engineering: </a:t>
            </a:r>
            <a:r>
              <a:rPr lang="en-US" sz="3279" dirty="0">
                <a:solidFill>
                  <a:schemeClr val="bg2">
                    <a:lumMod val="25000"/>
                  </a:schemeClr>
                </a:solidFill>
                <a:latin typeface="Alatsi"/>
                <a:ea typeface="Alatsi"/>
                <a:cs typeface="Alatsi"/>
                <a:sym typeface="Alatsi"/>
              </a:rPr>
              <a:t>Enhances prediction accuracy with lagged variables and interactions between weather and energy data.</a:t>
            </a:r>
          </a:p>
          <a:p>
            <a:pPr algn="just">
              <a:lnSpc>
                <a:spcPts val="4591"/>
              </a:lnSpc>
              <a:spcBef>
                <a:spcPct val="0"/>
              </a:spcBef>
            </a:pPr>
            <a:endParaRPr lang="en-US" sz="3279" dirty="0">
              <a:solidFill>
                <a:srgbClr val="50422D"/>
              </a:solidFill>
              <a:latin typeface="Alatsi"/>
              <a:ea typeface="Alatsi"/>
              <a:cs typeface="Alatsi"/>
              <a:sym typeface="Alats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01834" y="13790"/>
            <a:ext cx="16230600" cy="1450976"/>
          </a:xfrm>
          <a:prstGeom prst="rect">
            <a:avLst/>
          </a:prstGeom>
        </p:spPr>
        <p:txBody>
          <a:bodyPr lIns="0" tIns="0" rIns="0" bIns="0" rtlCol="0" anchor="t">
            <a:spAutoFit/>
          </a:bodyPr>
          <a:lstStyle/>
          <a:p>
            <a:pPr algn="ctr">
              <a:lnSpc>
                <a:spcPts val="11899"/>
              </a:lnSpc>
            </a:pPr>
            <a:r>
              <a:rPr lang="en-US" sz="7600" dirty="0">
                <a:solidFill>
                  <a:srgbClr val="000000"/>
                </a:solidFill>
                <a:latin typeface="Alatsi"/>
                <a:ea typeface="Alatsi"/>
                <a:cs typeface="Alatsi"/>
                <a:sym typeface="Alatsi"/>
              </a:rPr>
              <a:t>REQUIREMENTS</a:t>
            </a:r>
          </a:p>
        </p:txBody>
      </p:sp>
      <p:grpSp>
        <p:nvGrpSpPr>
          <p:cNvPr id="4" name="Group 4"/>
          <p:cNvGrpSpPr/>
          <p:nvPr/>
        </p:nvGrpSpPr>
        <p:grpSpPr>
          <a:xfrm>
            <a:off x="764593" y="1678126"/>
            <a:ext cx="8067604" cy="7720805"/>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7</a:t>
              </a: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9" name="Group 4">
            <a:extLst>
              <a:ext uri="{FF2B5EF4-FFF2-40B4-BE49-F238E27FC236}">
                <a16:creationId xmlns:a16="http://schemas.microsoft.com/office/drawing/2014/main" id="{D78A52AA-1580-5ED3-0235-C123BDD8CEAD}"/>
              </a:ext>
            </a:extLst>
          </p:cNvPr>
          <p:cNvGrpSpPr/>
          <p:nvPr/>
        </p:nvGrpSpPr>
        <p:grpSpPr>
          <a:xfrm>
            <a:off x="9064830" y="1667043"/>
            <a:ext cx="8067604" cy="7714802"/>
            <a:chOff x="0" y="0"/>
            <a:chExt cx="1939142" cy="1164413"/>
          </a:xfrm>
        </p:grpSpPr>
        <p:sp>
          <p:nvSpPr>
            <p:cNvPr id="30" name="Freeform 5">
              <a:extLst>
                <a:ext uri="{FF2B5EF4-FFF2-40B4-BE49-F238E27FC236}">
                  <a16:creationId xmlns:a16="http://schemas.microsoft.com/office/drawing/2014/main" id="{B6511148-B1AC-0DA0-F3E6-1EAE4B274A6F}"/>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31" name="TextBox 6">
              <a:extLst>
                <a:ext uri="{FF2B5EF4-FFF2-40B4-BE49-F238E27FC236}">
                  <a16:creationId xmlns:a16="http://schemas.microsoft.com/office/drawing/2014/main" id="{8E5478D1-5E7E-D7AF-FB94-CA52DD7B3473}"/>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32" name="TextBox 10">
            <a:extLst>
              <a:ext uri="{FF2B5EF4-FFF2-40B4-BE49-F238E27FC236}">
                <a16:creationId xmlns:a16="http://schemas.microsoft.com/office/drawing/2014/main" id="{3A80BEDE-6056-6E9E-25A5-B19526F41E15}"/>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37" name="TextBox 36">
            <a:extLst>
              <a:ext uri="{FF2B5EF4-FFF2-40B4-BE49-F238E27FC236}">
                <a16:creationId xmlns:a16="http://schemas.microsoft.com/office/drawing/2014/main" id="{22587E5B-AA6D-279B-DA86-429063F3C30D}"/>
              </a:ext>
            </a:extLst>
          </p:cNvPr>
          <p:cNvSpPr txBox="1"/>
          <p:nvPr/>
        </p:nvSpPr>
        <p:spPr>
          <a:xfrm>
            <a:off x="901834" y="2705100"/>
            <a:ext cx="7784966" cy="6555641"/>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effectLst/>
                <a:latin typeface="Alatsi" panose="020B0604020202020204" charset="0"/>
              </a:rPr>
              <a:t>Data Collection</a:t>
            </a:r>
            <a:r>
              <a:rPr kumimoji="0" lang="en-US" altLang="en-US" sz="2800" b="0" i="0" u="none" strike="noStrike" cap="none" normalizeH="0" baseline="0" dirty="0">
                <a:ln>
                  <a:noFill/>
                </a:ln>
                <a:solidFill>
                  <a:schemeClr val="tx1"/>
                </a:solidFill>
                <a:effectLst/>
                <a:latin typeface="Alatsi" panose="020B0604020202020204" charset="0"/>
              </a:rPr>
              <a:t>: </a:t>
            </a:r>
            <a:r>
              <a:rPr kumimoji="0" lang="en-US" altLang="en-US" sz="2800" b="0" i="0" u="none" strike="noStrike" cap="none" normalizeH="0" baseline="0" dirty="0">
                <a:ln>
                  <a:noFill/>
                </a:ln>
                <a:solidFill>
                  <a:schemeClr val="bg2">
                    <a:lumMod val="25000"/>
                  </a:schemeClr>
                </a:solidFill>
                <a:effectLst/>
                <a:latin typeface="Alatsi" panose="020B0604020202020204" charset="0"/>
              </a:rPr>
              <a:t>The system must collect energy usage data from smart meters and environmental data (e.g., temperature, humidity) from external sources.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latsi" panose="020B0604020202020204" charset="0"/>
              </a:rPr>
              <a:t>Energy Forecasting</a:t>
            </a:r>
            <a:r>
              <a:rPr kumimoji="0" lang="en-US" altLang="en-US" sz="2800" b="0" i="0" u="none" strike="noStrike" cap="none" normalizeH="0" baseline="0" dirty="0">
                <a:ln>
                  <a:noFill/>
                </a:ln>
                <a:solidFill>
                  <a:schemeClr val="tx1"/>
                </a:solidFill>
                <a:effectLst/>
                <a:latin typeface="Alatsi" panose="020B0604020202020204" charset="0"/>
              </a:rPr>
              <a:t>: </a:t>
            </a:r>
            <a:r>
              <a:rPr kumimoji="0" lang="en-US" altLang="en-US" sz="2800" b="0" i="0" u="none" strike="noStrike" cap="none" normalizeH="0" baseline="0" dirty="0">
                <a:ln>
                  <a:noFill/>
                </a:ln>
                <a:solidFill>
                  <a:schemeClr val="bg2">
                    <a:lumMod val="25000"/>
                  </a:schemeClr>
                </a:solidFill>
                <a:effectLst/>
                <a:latin typeface="Alatsi" panose="020B0604020202020204" charset="0"/>
              </a:rPr>
              <a:t>Use the XGBoost algorithm to predict energy consumption patterns based on historical and real-time data.</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latsi" panose="020B0604020202020204" charset="0"/>
              </a:rPr>
              <a:t>Alerts and Notifications</a:t>
            </a:r>
            <a:r>
              <a:rPr kumimoji="0" lang="en-US" altLang="en-US" sz="2800" b="0" i="0" u="none" strike="noStrike" cap="none" normalizeH="0" baseline="0" dirty="0">
                <a:ln>
                  <a:noFill/>
                </a:ln>
                <a:solidFill>
                  <a:schemeClr val="tx1"/>
                </a:solidFill>
                <a:effectLst/>
                <a:latin typeface="Alatsi" panose="020B0604020202020204" charset="0"/>
              </a:rPr>
              <a:t>: </a:t>
            </a:r>
            <a:r>
              <a:rPr kumimoji="0" lang="en-US" altLang="en-US" sz="2800" b="0" i="0" u="none" strike="noStrike" cap="none" normalizeH="0" baseline="0" dirty="0">
                <a:ln>
                  <a:noFill/>
                </a:ln>
                <a:solidFill>
                  <a:schemeClr val="bg2">
                    <a:lumMod val="25000"/>
                  </a:schemeClr>
                </a:solidFill>
                <a:effectLst/>
                <a:latin typeface="Alatsi" panose="020B0604020202020204" charset="0"/>
              </a:rPr>
              <a:t>Send actionable alerts for unusual energy consumption patterns to users in real-time.</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latsi" panose="020B0604020202020204" charset="0"/>
              </a:rPr>
              <a:t>Dashboard</a:t>
            </a:r>
            <a:r>
              <a:rPr kumimoji="0" lang="en-US" altLang="en-US" sz="2800" b="0" i="0" u="none" strike="noStrike" cap="none" normalizeH="0" baseline="0" dirty="0">
                <a:ln>
                  <a:noFill/>
                </a:ln>
                <a:solidFill>
                  <a:schemeClr val="tx1"/>
                </a:solidFill>
                <a:effectLst/>
                <a:latin typeface="Alatsi" panose="020B0604020202020204" charset="0"/>
              </a:rPr>
              <a:t>: </a:t>
            </a:r>
            <a:r>
              <a:rPr kumimoji="0" lang="en-US" altLang="en-US" sz="2800" b="0" i="0" u="none" strike="noStrike" cap="none" normalizeH="0" baseline="0" dirty="0">
                <a:ln>
                  <a:noFill/>
                </a:ln>
                <a:solidFill>
                  <a:schemeClr val="bg2">
                    <a:lumMod val="25000"/>
                  </a:schemeClr>
                </a:solidFill>
                <a:effectLst/>
                <a:latin typeface="Alatsi" panose="020B0604020202020204" charset="0"/>
              </a:rPr>
              <a:t>Provide a user-friendly dashboard that displays real-time energy data, forecasts, and recommendations. </a:t>
            </a:r>
          </a:p>
          <a:p>
            <a:pPr marL="457200" indent="-457200">
              <a:buFont typeface="Arial" panose="020B0604020202020204" pitchFamily="34" charset="0"/>
              <a:buChar char="•"/>
            </a:pPr>
            <a:endParaRPr lang="en-US" sz="2800" dirty="0">
              <a:latin typeface="Alatsi" panose="020B0604020202020204" charset="0"/>
            </a:endParaRPr>
          </a:p>
        </p:txBody>
      </p:sp>
      <p:sp>
        <p:nvSpPr>
          <p:cNvPr id="33" name="AutoShape 11">
            <a:extLst>
              <a:ext uri="{FF2B5EF4-FFF2-40B4-BE49-F238E27FC236}">
                <a16:creationId xmlns:a16="http://schemas.microsoft.com/office/drawing/2014/main" id="{182585AB-6346-5785-9270-2A90AA4C605A}"/>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34" name="AutoShape 12">
            <a:extLst>
              <a:ext uri="{FF2B5EF4-FFF2-40B4-BE49-F238E27FC236}">
                <a16:creationId xmlns:a16="http://schemas.microsoft.com/office/drawing/2014/main" id="{1707130B-EF42-8A30-4942-BFC8764E29A1}"/>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sp>
        <p:nvSpPr>
          <p:cNvPr id="35" name="TextBox 34">
            <a:extLst>
              <a:ext uri="{FF2B5EF4-FFF2-40B4-BE49-F238E27FC236}">
                <a16:creationId xmlns:a16="http://schemas.microsoft.com/office/drawing/2014/main" id="{556C9A48-0ED0-D3D8-01C9-E4FD465ADE66}"/>
              </a:ext>
            </a:extLst>
          </p:cNvPr>
          <p:cNvSpPr txBox="1"/>
          <p:nvPr/>
        </p:nvSpPr>
        <p:spPr>
          <a:xfrm>
            <a:off x="1955208" y="1756833"/>
            <a:ext cx="5721438" cy="646331"/>
          </a:xfrm>
          <a:prstGeom prst="rect">
            <a:avLst/>
          </a:prstGeom>
          <a:noFill/>
        </p:spPr>
        <p:txBody>
          <a:bodyPr wrap="none" rtlCol="0">
            <a:spAutoFit/>
          </a:bodyPr>
          <a:lstStyle/>
          <a:p>
            <a:r>
              <a:rPr lang="en-US" sz="3600" b="1" dirty="0">
                <a:latin typeface="Alatsi" panose="020B0604020202020204" charset="0"/>
              </a:rPr>
              <a:t>FUNCTIONAL REQUIREMENTS</a:t>
            </a:r>
          </a:p>
        </p:txBody>
      </p:sp>
      <p:sp>
        <p:nvSpPr>
          <p:cNvPr id="36" name="TextBox 35">
            <a:extLst>
              <a:ext uri="{FF2B5EF4-FFF2-40B4-BE49-F238E27FC236}">
                <a16:creationId xmlns:a16="http://schemas.microsoft.com/office/drawing/2014/main" id="{C91942F0-8FF3-5DDD-FD2D-D761032CA1D7}"/>
              </a:ext>
            </a:extLst>
          </p:cNvPr>
          <p:cNvSpPr txBox="1"/>
          <p:nvPr/>
        </p:nvSpPr>
        <p:spPr>
          <a:xfrm>
            <a:off x="9641428" y="1762062"/>
            <a:ext cx="6999032" cy="646331"/>
          </a:xfrm>
          <a:prstGeom prst="rect">
            <a:avLst/>
          </a:prstGeom>
          <a:noFill/>
        </p:spPr>
        <p:txBody>
          <a:bodyPr wrap="none" rtlCol="0">
            <a:spAutoFit/>
          </a:bodyPr>
          <a:lstStyle/>
          <a:p>
            <a:r>
              <a:rPr lang="en-US" sz="3600" b="1" dirty="0">
                <a:latin typeface="Alatsi" panose="020B0604020202020204" charset="0"/>
              </a:rPr>
              <a:t>NON - FUNCTIONAL REQUIREMENTS</a:t>
            </a:r>
          </a:p>
        </p:txBody>
      </p:sp>
      <p:sp>
        <p:nvSpPr>
          <p:cNvPr id="40" name="TextBox 39">
            <a:extLst>
              <a:ext uri="{FF2B5EF4-FFF2-40B4-BE49-F238E27FC236}">
                <a16:creationId xmlns:a16="http://schemas.microsoft.com/office/drawing/2014/main" id="{CC30F386-EDA8-25A5-9364-D5F6E0DCBD5A}"/>
              </a:ext>
            </a:extLst>
          </p:cNvPr>
          <p:cNvSpPr txBox="1"/>
          <p:nvPr/>
        </p:nvSpPr>
        <p:spPr>
          <a:xfrm>
            <a:off x="9222429" y="2707808"/>
            <a:ext cx="7694575" cy="6555641"/>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Alatsi" panose="020B0604020202020204" charset="0"/>
              </a:rPr>
              <a:t>Performance</a:t>
            </a:r>
            <a:r>
              <a:rPr lang="en-US" sz="2800" dirty="0">
                <a:latin typeface="Alatsi" panose="020B0604020202020204" charset="0"/>
              </a:rPr>
              <a:t>: </a:t>
            </a:r>
            <a:r>
              <a:rPr lang="en-US" sz="2800" dirty="0">
                <a:solidFill>
                  <a:schemeClr val="bg2">
                    <a:lumMod val="25000"/>
                  </a:schemeClr>
                </a:solidFill>
                <a:latin typeface="Alatsi" panose="020B0604020202020204" charset="0"/>
              </a:rPr>
              <a:t>The system should provide energy consumption forecasts with minimal latency, ensuring real-time insights are available within 2 seconds of data retrieval.</a:t>
            </a:r>
          </a:p>
          <a:p>
            <a:pPr marL="457200" indent="-457200" algn="just">
              <a:buFont typeface="Arial" panose="020B0604020202020204" pitchFamily="34" charset="0"/>
              <a:buChar char="•"/>
            </a:pPr>
            <a:r>
              <a:rPr lang="en-US" sz="2800" b="1" dirty="0">
                <a:latin typeface="Alatsi" panose="020B0604020202020204" charset="0"/>
              </a:rPr>
              <a:t>Usability</a:t>
            </a:r>
            <a:r>
              <a:rPr lang="en-US" sz="2800" dirty="0">
                <a:latin typeface="Alatsi" panose="020B0604020202020204" charset="0"/>
              </a:rPr>
              <a:t>: </a:t>
            </a:r>
            <a:r>
              <a:rPr lang="en-US" sz="2800" dirty="0">
                <a:solidFill>
                  <a:schemeClr val="bg2">
                    <a:lumMod val="25000"/>
                  </a:schemeClr>
                </a:solidFill>
                <a:latin typeface="Alatsi" panose="020B0604020202020204" charset="0"/>
              </a:rPr>
              <a:t>The dashboard should have a user-friendly interface with intuitive navigation for non technical users.</a:t>
            </a:r>
            <a:endParaRPr lang="en-US" sz="2800" dirty="0">
              <a:latin typeface="Alatsi" panose="020B0604020202020204" charset="0"/>
            </a:endParaRPr>
          </a:p>
          <a:p>
            <a:pPr marL="457200" indent="-457200" algn="just">
              <a:buFont typeface="Arial" panose="020B0604020202020204" pitchFamily="34" charset="0"/>
              <a:buChar char="•"/>
            </a:pPr>
            <a:r>
              <a:rPr lang="en-US" sz="2800" b="1" dirty="0">
                <a:latin typeface="Alatsi" panose="020B0604020202020204" charset="0"/>
              </a:rPr>
              <a:t>Security</a:t>
            </a:r>
            <a:r>
              <a:rPr lang="en-US" sz="2800" dirty="0">
                <a:latin typeface="Alatsi" panose="020B0604020202020204" charset="0"/>
              </a:rPr>
              <a:t>: </a:t>
            </a:r>
            <a:r>
              <a:rPr lang="en-US" sz="2800" dirty="0">
                <a:solidFill>
                  <a:schemeClr val="bg2">
                    <a:lumMod val="25000"/>
                  </a:schemeClr>
                </a:solidFill>
                <a:latin typeface="Alatsi" panose="020B0604020202020204" charset="0"/>
              </a:rPr>
              <a:t>Ensure robust data encryption and authentication for secure access to user and system data.</a:t>
            </a:r>
          </a:p>
          <a:p>
            <a:pPr marL="457200" indent="-457200" algn="just">
              <a:buFont typeface="Arial" panose="020B0604020202020204" pitchFamily="34" charset="0"/>
              <a:buChar char="•"/>
            </a:pPr>
            <a:r>
              <a:rPr lang="en-US" sz="2800" b="1" dirty="0">
                <a:latin typeface="Alatsi" panose="020B0604020202020204" charset="0"/>
              </a:rPr>
              <a:t>Efficiency</a:t>
            </a:r>
            <a:r>
              <a:rPr lang="en-US" sz="2800" dirty="0">
                <a:solidFill>
                  <a:schemeClr val="bg2">
                    <a:lumMod val="25000"/>
                  </a:schemeClr>
                </a:solidFill>
                <a:latin typeface="Alatsi" panose="020B0604020202020204" charset="0"/>
              </a:rPr>
              <a:t>: The system has optimized computational resources ensuring CPU usage stays under 70% and memory usage under 75% during peak operations.</a:t>
            </a:r>
          </a:p>
          <a:p>
            <a:pPr marL="457200" indent="-457200" algn="just">
              <a:buFont typeface="Arial" panose="020B0604020202020204" pitchFamily="34" charset="0"/>
              <a:buChar char="•"/>
            </a:pPr>
            <a:endParaRPr lang="en-US" sz="2800" dirty="0">
              <a:latin typeface="Alatsi"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FA4B978-1FA2-5E81-80FD-649CF5D6A163}"/>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BC0E87B0-495F-4D3F-A58F-7251E7BFB0EA}"/>
              </a:ext>
            </a:extLst>
          </p:cNvPr>
          <p:cNvSpPr/>
          <p:nvPr/>
        </p:nvSpPr>
        <p:spPr>
          <a:xfrm>
            <a:off x="-3200400" y="715165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CD7ABF4A-6D01-F629-621E-958BFA4FA84A}"/>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a:extLst>
              <a:ext uri="{FF2B5EF4-FFF2-40B4-BE49-F238E27FC236}">
                <a16:creationId xmlns:a16="http://schemas.microsoft.com/office/drawing/2014/main" id="{2489DC5B-6250-BB5E-448B-1FCD6F41B78C}"/>
              </a:ext>
            </a:extLst>
          </p:cNvPr>
          <p:cNvSpPr txBox="1"/>
          <p:nvPr/>
        </p:nvSpPr>
        <p:spPr>
          <a:xfrm>
            <a:off x="601232" y="409591"/>
            <a:ext cx="16039230" cy="1292855"/>
          </a:xfrm>
          <a:prstGeom prst="rect">
            <a:avLst/>
          </a:prstGeom>
        </p:spPr>
        <p:txBody>
          <a:bodyPr lIns="0" tIns="0" rIns="0" bIns="0" rtlCol="0" anchor="t">
            <a:spAutoFit/>
          </a:bodyPr>
          <a:lstStyle/>
          <a:p>
            <a:pPr algn="ctr">
              <a:lnSpc>
                <a:spcPts val="10640"/>
              </a:lnSpc>
            </a:pPr>
            <a:r>
              <a:rPr lang="en-US" sz="7600" dirty="0">
                <a:solidFill>
                  <a:srgbClr val="000000"/>
                </a:solidFill>
                <a:latin typeface="Alatsi"/>
                <a:ea typeface="Alatsi"/>
                <a:cs typeface="Alatsi"/>
                <a:sym typeface="Alatsi"/>
              </a:rPr>
              <a:t>ARCHITECTURE DIAGRAM</a:t>
            </a:r>
          </a:p>
        </p:txBody>
      </p:sp>
      <p:grpSp>
        <p:nvGrpSpPr>
          <p:cNvPr id="3" name="Group 3">
            <a:extLst>
              <a:ext uri="{FF2B5EF4-FFF2-40B4-BE49-F238E27FC236}">
                <a16:creationId xmlns:a16="http://schemas.microsoft.com/office/drawing/2014/main" id="{8BFC2125-BEC6-BCC4-5A4A-CE47699C828E}"/>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76706872-CBC8-B300-50F2-829C43C714AE}"/>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F644E5E4-70DE-E04B-5A13-6460302A62D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3484735F-3D0D-BC4E-6425-2CF2A19694B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C1170EE8-62B5-5665-8E09-7F861E7473B7}"/>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8</a:t>
              </a:r>
            </a:p>
          </p:txBody>
        </p:sp>
      </p:grpSp>
      <p:sp>
        <p:nvSpPr>
          <p:cNvPr id="10" name="TextBox 10">
            <a:extLst>
              <a:ext uri="{FF2B5EF4-FFF2-40B4-BE49-F238E27FC236}">
                <a16:creationId xmlns:a16="http://schemas.microsoft.com/office/drawing/2014/main" id="{3722AF37-F1B8-1C19-F47F-865E4A71A01B}"/>
              </a:ext>
            </a:extLst>
          </p:cNvPr>
          <p:cNvSpPr txBox="1"/>
          <p:nvPr/>
        </p:nvSpPr>
        <p:spPr>
          <a:xfrm>
            <a:off x="4816081" y="9522756"/>
            <a:ext cx="8655839"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Department of Artificial Intelligence and Data Science</a:t>
            </a:r>
          </a:p>
        </p:txBody>
      </p:sp>
      <p:sp>
        <p:nvSpPr>
          <p:cNvPr id="11" name="AutoShape 11">
            <a:extLst>
              <a:ext uri="{FF2B5EF4-FFF2-40B4-BE49-F238E27FC236}">
                <a16:creationId xmlns:a16="http://schemas.microsoft.com/office/drawing/2014/main" id="{A05C2B0D-DFF1-C7A6-9780-9E7DFBA933B6}"/>
              </a:ext>
            </a:extLst>
          </p:cNvPr>
          <p:cNvSpPr/>
          <p:nvPr/>
        </p:nvSpPr>
        <p:spPr>
          <a:xfrm>
            <a:off x="-2289337" y="9736116"/>
            <a:ext cx="7105264" cy="19050"/>
          </a:xfrm>
          <a:prstGeom prst="line">
            <a:avLst/>
          </a:prstGeom>
          <a:ln w="114300" cap="flat">
            <a:solidFill>
              <a:srgbClr val="9FC3D0"/>
            </a:solidFill>
            <a:prstDash val="solid"/>
            <a:headEnd type="none" w="sm" len="sm"/>
            <a:tailEnd type="none" w="sm" len="sm"/>
          </a:ln>
        </p:spPr>
      </p:sp>
      <p:sp>
        <p:nvSpPr>
          <p:cNvPr id="12" name="AutoShape 12">
            <a:extLst>
              <a:ext uri="{FF2B5EF4-FFF2-40B4-BE49-F238E27FC236}">
                <a16:creationId xmlns:a16="http://schemas.microsoft.com/office/drawing/2014/main" id="{4DCD3885-41B3-2FB7-33B0-11B1922E7521}"/>
              </a:ext>
            </a:extLst>
          </p:cNvPr>
          <p:cNvSpPr/>
          <p:nvPr/>
        </p:nvSpPr>
        <p:spPr>
          <a:xfrm>
            <a:off x="13472073" y="9793266"/>
            <a:ext cx="7105264" cy="19050"/>
          </a:xfrm>
          <a:prstGeom prst="line">
            <a:avLst/>
          </a:prstGeom>
          <a:ln w="114300" cap="flat">
            <a:solidFill>
              <a:srgbClr val="9FC3D0"/>
            </a:solidFill>
            <a:prstDash val="solid"/>
            <a:headEnd type="none" w="sm" len="sm"/>
            <a:tailEnd type="none" w="sm" len="sm"/>
          </a:ln>
        </p:spPr>
      </p:sp>
      <p:pic>
        <p:nvPicPr>
          <p:cNvPr id="14" name="Picture 2">
            <a:extLst>
              <a:ext uri="{FF2B5EF4-FFF2-40B4-BE49-F238E27FC236}">
                <a16:creationId xmlns:a16="http://schemas.microsoft.com/office/drawing/2014/main" id="{8D1032B9-FCE1-ACAD-18DA-F1AD0A5697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769" y="1845630"/>
            <a:ext cx="14354462" cy="7044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212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4025</Words>
  <Application>Microsoft Office PowerPoint</Application>
  <PresentationFormat>Custom</PresentationFormat>
  <Paragraphs>289</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Open Sans Bold</vt:lpstr>
      <vt:lpstr>Alatsi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ENERGYWISE:</dc:title>
  <dc:creator>RPS</dc:creator>
  <cp:lastModifiedBy>PRIADHARSHNI P</cp:lastModifiedBy>
  <cp:revision>5</cp:revision>
  <dcterms:created xsi:type="dcterms:W3CDTF">2006-08-16T00:00:00Z</dcterms:created>
  <dcterms:modified xsi:type="dcterms:W3CDTF">2024-11-26T05:58:56Z</dcterms:modified>
  <dc:identifier>DAGXab-Eu8k</dc:identifier>
</cp:coreProperties>
</file>