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jBIAGGWFc4Qdi52kyFifZTlEXr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72d5cbda6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72d5cbda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872d5cbda6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72d5cbda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72b1bda8c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72b1bda8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5aa44fde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5aa44fd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5aa44fde0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5aa44fde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72d5cbda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72d5cbd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4" name="Google Shape;1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3" name="Shape 73"/>
        <p:cNvGrpSpPr/>
        <p:nvPr/>
      </p:nvGrpSpPr>
      <p:grpSpPr>
        <a:xfrm>
          <a:off x="0" y="0"/>
          <a:ext cx="0" cy="0"/>
          <a:chOff x="0" y="0"/>
          <a:chExt cx="0" cy="0"/>
        </a:xfrm>
      </p:grpSpPr>
      <p:sp>
        <p:nvSpPr>
          <p:cNvPr id="74" name="Google Shape;74;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2"/>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6" name="Google Shape;76;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0" name="Shape 80"/>
        <p:cNvGrpSpPr/>
        <p:nvPr/>
      </p:nvGrpSpPr>
      <p:grpSpPr>
        <a:xfrm>
          <a:off x="0" y="0"/>
          <a:ext cx="0" cy="0"/>
          <a:chOff x="0" y="0"/>
          <a:chExt cx="0" cy="0"/>
        </a:xfrm>
      </p:grpSpPr>
      <p:sp>
        <p:nvSpPr>
          <p:cNvPr id="81" name="Google Shape;81;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6" name="Shape 86"/>
        <p:cNvGrpSpPr/>
        <p:nvPr/>
      </p:nvGrpSpPr>
      <p:grpSpPr>
        <a:xfrm>
          <a:off x="0" y="0"/>
          <a:ext cx="0" cy="0"/>
          <a:chOff x="0" y="0"/>
          <a:chExt cx="0" cy="0"/>
        </a:xfrm>
      </p:grpSpPr>
      <p:sp>
        <p:nvSpPr>
          <p:cNvPr id="87" name="Google Shape;87;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sp>
        <p:nvSpPr>
          <p:cNvPr id="24" name="Google Shape;2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9" name="Shape 29"/>
        <p:cNvGrpSpPr/>
        <p:nvPr/>
      </p:nvGrpSpPr>
      <p:grpSpPr>
        <a:xfrm>
          <a:off x="0" y="0"/>
          <a:ext cx="0" cy="0"/>
          <a:chOff x="0" y="0"/>
          <a:chExt cx="0" cy="0"/>
        </a:xfrm>
      </p:grpSpPr>
      <p:sp>
        <p:nvSpPr>
          <p:cNvPr id="30" name="Google Shape;30;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5" name="Shape 35"/>
        <p:cNvGrpSpPr/>
        <p:nvPr/>
      </p:nvGrpSpPr>
      <p:grpSpPr>
        <a:xfrm>
          <a:off x="0" y="0"/>
          <a:ext cx="0" cy="0"/>
          <a:chOff x="0" y="0"/>
          <a:chExt cx="0" cy="0"/>
        </a:xfrm>
      </p:grpSpPr>
      <p:sp>
        <p:nvSpPr>
          <p:cNvPr id="36" name="Google Shape;36;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1" name="Shape 41"/>
        <p:cNvGrpSpPr/>
        <p:nvPr/>
      </p:nvGrpSpPr>
      <p:grpSpPr>
        <a:xfrm>
          <a:off x="0" y="0"/>
          <a:ext cx="0" cy="0"/>
          <a:chOff x="0" y="0"/>
          <a:chExt cx="0" cy="0"/>
        </a:xfrm>
      </p:grpSpPr>
      <p:sp>
        <p:nvSpPr>
          <p:cNvPr id="42" name="Google Shape;4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8" name="Shape 48"/>
        <p:cNvGrpSpPr/>
        <p:nvPr/>
      </p:nvGrpSpPr>
      <p:grpSpPr>
        <a:xfrm>
          <a:off x="0" y="0"/>
          <a:ext cx="0" cy="0"/>
          <a:chOff x="0" y="0"/>
          <a:chExt cx="0" cy="0"/>
        </a:xfrm>
      </p:grpSpPr>
      <p:sp>
        <p:nvSpPr>
          <p:cNvPr id="49" name="Google Shape;49;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7" name="Shape 57"/>
        <p:cNvGrpSpPr/>
        <p:nvPr/>
      </p:nvGrpSpPr>
      <p:grpSpPr>
        <a:xfrm>
          <a:off x="0" y="0"/>
          <a:ext cx="0" cy="0"/>
          <a:chOff x="0" y="0"/>
          <a:chExt cx="0" cy="0"/>
        </a:xfrm>
      </p:grpSpPr>
      <p:sp>
        <p:nvSpPr>
          <p:cNvPr id="58" name="Google Shape;58;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6" name="Shape 66"/>
        <p:cNvGrpSpPr/>
        <p:nvPr/>
      </p:nvGrpSpPr>
      <p:grpSpPr>
        <a:xfrm>
          <a:off x="0" y="0"/>
          <a:ext cx="0" cy="0"/>
          <a:chOff x="0" y="0"/>
          <a:chExt cx="0" cy="0"/>
        </a:xfrm>
      </p:grpSpPr>
      <p:sp>
        <p:nvSpPr>
          <p:cNvPr id="67" name="Google Shape;67;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9" name="Google Shape;69;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 name="Google Shape;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 name="Shape 17"/>
        <p:cNvGrpSpPr/>
        <p:nvPr/>
      </p:nvGrpSpPr>
      <p:grpSpPr>
        <a:xfrm>
          <a:off x="0" y="0"/>
          <a:ext cx="0" cy="0"/>
          <a:chOff x="0" y="0"/>
          <a:chExt cx="0" cy="0"/>
        </a:xfrm>
      </p:grpSpPr>
      <p:sp>
        <p:nvSpPr>
          <p:cNvPr id="18" name="Google Shape;1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medium.com/@coviu/how-we-used-ai-to-translate-sign-language-in-real-time-782238ed6b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4141"/>
        </a:solidFill>
      </p:bgPr>
    </p:bg>
    <p:spTree>
      <p:nvGrpSpPr>
        <p:cNvPr id="95" name="Shape 95"/>
        <p:cNvGrpSpPr/>
        <p:nvPr/>
      </p:nvGrpSpPr>
      <p:grpSpPr>
        <a:xfrm>
          <a:off x="0" y="0"/>
          <a:ext cx="0" cy="0"/>
          <a:chOff x="0" y="0"/>
          <a:chExt cx="0" cy="0"/>
        </a:xfrm>
      </p:grpSpPr>
      <p:sp>
        <p:nvSpPr>
          <p:cNvPr id="96" name="Google Shape;96;p1"/>
          <p:cNvSpPr/>
          <p:nvPr/>
        </p:nvSpPr>
        <p:spPr>
          <a:xfrm>
            <a:off x="0" y="0"/>
            <a:ext cx="12192000" cy="685800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97" name="Google Shape;97;p1"/>
          <p:cNvGrpSpPr/>
          <p:nvPr/>
        </p:nvGrpSpPr>
        <p:grpSpPr>
          <a:xfrm>
            <a:off x="1155481" y="498348"/>
            <a:ext cx="9902663" cy="5861304"/>
            <a:chOff x="1155481" y="498348"/>
            <a:chExt cx="9902663" cy="5861304"/>
          </a:xfrm>
        </p:grpSpPr>
        <p:sp>
          <p:nvSpPr>
            <p:cNvPr id="98" name="Google Shape;98;p1"/>
            <p:cNvSpPr/>
            <p:nvPr/>
          </p:nvSpPr>
          <p:spPr>
            <a:xfrm>
              <a:off x="1155481" y="498348"/>
              <a:ext cx="5861304" cy="5861304"/>
            </a:xfrm>
            <a:prstGeom prst="ellipse">
              <a:avLst/>
            </a:prstGeom>
            <a:solidFill>
              <a:schemeClr val="accent1">
                <a:alpha val="54901"/>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
            <p:cNvSpPr/>
            <p:nvPr/>
          </p:nvSpPr>
          <p:spPr>
            <a:xfrm>
              <a:off x="5196840" y="498348"/>
              <a:ext cx="5861304" cy="5861304"/>
            </a:xfrm>
            <a:prstGeom prst="ellipse">
              <a:avLst/>
            </a:prstGeom>
            <a:solidFill>
              <a:schemeClr val="accent1">
                <a:alpha val="54901"/>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
            <p:cNvSpPr/>
            <p:nvPr/>
          </p:nvSpPr>
          <p:spPr>
            <a:xfrm>
              <a:off x="3165348" y="498348"/>
              <a:ext cx="5861304" cy="5861304"/>
            </a:xfrm>
            <a:prstGeom prst="ellipse">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
          <p:cNvSpPr/>
          <p:nvPr/>
        </p:nvSpPr>
        <p:spPr>
          <a:xfrm>
            <a:off x="0" y="1438772"/>
            <a:ext cx="12192000" cy="3980456"/>
          </a:xfrm>
          <a:prstGeom prst="rect">
            <a:avLst/>
          </a:prstGeom>
          <a:solidFill>
            <a:srgbClr val="4141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
          <p:cNvSpPr txBox="1"/>
          <p:nvPr>
            <p:ph type="ctrTitle"/>
          </p:nvPr>
        </p:nvSpPr>
        <p:spPr>
          <a:xfrm>
            <a:off x="838200" y="1760505"/>
            <a:ext cx="10515600" cy="93502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3200"/>
              <a:buFont typeface="Calibri"/>
              <a:buNone/>
            </a:pPr>
            <a:r>
              <a:rPr lang="en-US" sz="3200">
                <a:solidFill>
                  <a:schemeClr val="lt2"/>
                </a:solidFill>
                <a:latin typeface="Calibri"/>
                <a:ea typeface="Calibri"/>
                <a:cs typeface="Calibri"/>
                <a:sym typeface="Calibri"/>
              </a:rPr>
              <a:t>Sign Language Recognition</a:t>
            </a:r>
            <a:endParaRPr/>
          </a:p>
        </p:txBody>
      </p:sp>
      <p:sp>
        <p:nvSpPr>
          <p:cNvPr id="103" name="Google Shape;103;p1"/>
          <p:cNvSpPr txBox="1"/>
          <p:nvPr>
            <p:ph idx="1" type="subTitle"/>
          </p:nvPr>
        </p:nvSpPr>
        <p:spPr>
          <a:xfrm>
            <a:off x="2384952" y="3012928"/>
            <a:ext cx="7422096" cy="2109445"/>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2"/>
              </a:buClr>
              <a:buSzPts val="1800"/>
              <a:buNone/>
            </a:pPr>
            <a:r>
              <a:rPr lang="en-US" sz="1800">
                <a:solidFill>
                  <a:schemeClr val="lt2"/>
                </a:solidFill>
              </a:rPr>
              <a:t>By,</a:t>
            </a:r>
            <a:endParaRPr/>
          </a:p>
          <a:p>
            <a:pPr indent="0" lvl="0" marL="0" rtl="0" algn="r">
              <a:lnSpc>
                <a:spcPct val="90000"/>
              </a:lnSpc>
              <a:spcBef>
                <a:spcPts val="1000"/>
              </a:spcBef>
              <a:spcAft>
                <a:spcPts val="0"/>
              </a:spcAft>
              <a:buNone/>
            </a:pPr>
            <a:r>
              <a:rPr lang="en-US" sz="1800">
                <a:solidFill>
                  <a:schemeClr val="lt2"/>
                </a:solidFill>
              </a:rPr>
              <a:t>Rimzim Thube</a:t>
            </a:r>
            <a:endParaRPr sz="1800">
              <a:solidFill>
                <a:schemeClr val="lt2"/>
              </a:solidFill>
            </a:endParaRPr>
          </a:p>
          <a:p>
            <a:pPr indent="0" lvl="0" marL="0" rtl="0" algn="r">
              <a:lnSpc>
                <a:spcPct val="90000"/>
              </a:lnSpc>
              <a:spcBef>
                <a:spcPts val="1000"/>
              </a:spcBef>
              <a:spcAft>
                <a:spcPts val="0"/>
              </a:spcAft>
              <a:buNone/>
            </a:pPr>
            <a:r>
              <a:rPr lang="en-US" sz="1800">
                <a:solidFill>
                  <a:schemeClr val="lt2"/>
                </a:solidFill>
              </a:rPr>
              <a:t>Shree Gowri Radhakrishna</a:t>
            </a:r>
            <a:endParaRPr/>
          </a:p>
          <a:p>
            <a:pPr indent="0" lvl="0" marL="0" rtl="0" algn="r">
              <a:lnSpc>
                <a:spcPct val="90000"/>
              </a:lnSpc>
              <a:spcBef>
                <a:spcPts val="1000"/>
              </a:spcBef>
              <a:spcAft>
                <a:spcPts val="0"/>
              </a:spcAft>
              <a:buNone/>
            </a:pPr>
            <a:r>
              <a:rPr lang="en-US" sz="1800">
                <a:solidFill>
                  <a:schemeClr val="lt2"/>
                </a:solidFill>
              </a:rPr>
              <a:t>Vijaylaxmi Nagurkar</a:t>
            </a:r>
            <a:endParaRPr sz="1800">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g872d5cbda6_0_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Customised the Resnet model usi</a:t>
            </a:r>
            <a:r>
              <a:rPr lang="en-US"/>
              <a:t>ng ConvnetBuilder</a:t>
            </a:r>
            <a:endParaRPr/>
          </a:p>
        </p:txBody>
      </p:sp>
      <p:sp>
        <p:nvSpPr>
          <p:cNvPr id="157" name="Google Shape;157;g872d5cbda6_0_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158" name="Google Shape;158;g872d5cbda6_0_7"/>
          <p:cNvPicPr preferRelativeResize="0"/>
          <p:nvPr/>
        </p:nvPicPr>
        <p:blipFill>
          <a:blip r:embed="rId3">
            <a:alphaModFix/>
          </a:blip>
          <a:stretch>
            <a:fillRect/>
          </a:stretch>
        </p:blipFill>
        <p:spPr>
          <a:xfrm>
            <a:off x="629575" y="1896563"/>
            <a:ext cx="11249051" cy="42093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Model Training</a:t>
            </a:r>
            <a:endParaRPr/>
          </a:p>
        </p:txBody>
      </p:sp>
      <p:sp>
        <p:nvSpPr>
          <p:cNvPr id="164" name="Google Shape;164;p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81000" lvl="0" marL="457200" rtl="0" algn="l">
              <a:lnSpc>
                <a:spcPct val="115000"/>
              </a:lnSpc>
              <a:spcBef>
                <a:spcPts val="1400"/>
              </a:spcBef>
              <a:spcAft>
                <a:spcPts val="0"/>
              </a:spcAft>
              <a:buSzPts val="2400"/>
              <a:buFont typeface="Calibri"/>
              <a:buChar char="•"/>
            </a:pPr>
            <a:r>
              <a:rPr lang="en-US" sz="2400"/>
              <a:t>Bounding Box detector: Resnet model trained on the Amazon Turks dataset to automatically detect bounding box around the sign in the image. Experiment with Data Augmentation and fine tuning the number of layers in the model, loss, learning rate and so on.</a:t>
            </a:r>
            <a:endParaRPr sz="2400"/>
          </a:p>
          <a:p>
            <a:pPr indent="-374650" lvl="0" marL="457200" rtl="0" algn="l">
              <a:lnSpc>
                <a:spcPct val="115000"/>
              </a:lnSpc>
              <a:spcBef>
                <a:spcPts val="0"/>
              </a:spcBef>
              <a:spcAft>
                <a:spcPts val="0"/>
              </a:spcAft>
              <a:buSzPts val="2300"/>
              <a:buFont typeface="Calibri"/>
              <a:buChar char="•"/>
            </a:pPr>
            <a:r>
              <a:rPr lang="en-US" sz="2300"/>
              <a:t>CNN classification: Built a Sequential model with Relu activations, dropouts and batch normalization. Experiments with different values for these hyper-parameters.</a:t>
            </a:r>
            <a:endParaRPr sz="2300"/>
          </a:p>
          <a:p>
            <a:pPr indent="-374650" lvl="0" marL="457200" rtl="0" algn="l">
              <a:lnSpc>
                <a:spcPct val="115000"/>
              </a:lnSpc>
              <a:spcBef>
                <a:spcPts val="800"/>
              </a:spcBef>
              <a:spcAft>
                <a:spcPts val="0"/>
              </a:spcAft>
              <a:buSzPts val="2300"/>
              <a:buFont typeface="Calibri"/>
              <a:buChar char="•"/>
            </a:pPr>
            <a:r>
              <a:rPr lang="en-US" sz="2300"/>
              <a:t>Tried various values of learning rates and epochs to improve the performance of the model</a:t>
            </a:r>
            <a:endParaRPr sz="2300"/>
          </a:p>
          <a:p>
            <a:pPr indent="-374650" lvl="0" marL="457200" rtl="0" algn="l">
              <a:lnSpc>
                <a:spcPct val="115000"/>
              </a:lnSpc>
              <a:spcBef>
                <a:spcPts val="800"/>
              </a:spcBef>
              <a:spcAft>
                <a:spcPts val="800"/>
              </a:spcAft>
              <a:buSzPts val="2300"/>
              <a:buFont typeface="Calibri"/>
              <a:buChar char="•"/>
            </a:pPr>
            <a:r>
              <a:rPr lang="en-US" sz="2300"/>
              <a:t>Added more data to the training set to improve accuracy of the model.</a:t>
            </a:r>
            <a:endParaRPr sz="4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g872d5cbda6_0_1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Trained model used to test the captions on the images</a:t>
            </a:r>
            <a:endParaRPr/>
          </a:p>
        </p:txBody>
      </p:sp>
      <p:sp>
        <p:nvSpPr>
          <p:cNvPr id="170" name="Google Shape;170;g872d5cbda6_0_14"/>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171" name="Google Shape;171;g872d5cbda6_0_14"/>
          <p:cNvPicPr preferRelativeResize="0"/>
          <p:nvPr/>
        </p:nvPicPr>
        <p:blipFill>
          <a:blip r:embed="rId3">
            <a:alphaModFix/>
          </a:blip>
          <a:stretch>
            <a:fillRect/>
          </a:stretch>
        </p:blipFill>
        <p:spPr>
          <a:xfrm>
            <a:off x="1741425" y="1690825"/>
            <a:ext cx="7627826" cy="4840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Existing Model</a:t>
            </a:r>
            <a:endParaRPr/>
          </a:p>
        </p:txBody>
      </p:sp>
      <p:sp>
        <p:nvSpPr>
          <p:cNvPr id="177" name="Google Shape;177;p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sz="3100"/>
              <a:t>Model based on sign language detection</a:t>
            </a:r>
            <a:endParaRPr sz="3100"/>
          </a:p>
          <a:p>
            <a:pPr indent="0" lvl="0" marL="0" rtl="0" algn="l">
              <a:lnSpc>
                <a:spcPct val="90000"/>
              </a:lnSpc>
              <a:spcBef>
                <a:spcPts val="0"/>
              </a:spcBef>
              <a:spcAft>
                <a:spcPts val="0"/>
              </a:spcAft>
              <a:buClr>
                <a:schemeClr val="dk1"/>
              </a:buClr>
              <a:buSzPts val="2800"/>
              <a:buNone/>
            </a:pPr>
            <a:r>
              <a:t/>
            </a:r>
            <a:endParaRPr sz="3100"/>
          </a:p>
          <a:p>
            <a:pPr indent="0" lvl="0" marL="0" rtl="0" algn="l">
              <a:lnSpc>
                <a:spcPct val="90000"/>
              </a:lnSpc>
              <a:spcBef>
                <a:spcPts val="0"/>
              </a:spcBef>
              <a:spcAft>
                <a:spcPts val="0"/>
              </a:spcAft>
              <a:buClr>
                <a:schemeClr val="dk1"/>
              </a:buClr>
              <a:buSzPts val="2800"/>
              <a:buNone/>
            </a:pPr>
            <a:r>
              <a:rPr lang="en-US" sz="2100" u="sng">
                <a:solidFill>
                  <a:schemeClr val="hlink"/>
                </a:solidFill>
                <a:latin typeface="Arial"/>
                <a:ea typeface="Arial"/>
                <a:cs typeface="Arial"/>
                <a:sym typeface="Arial"/>
                <a:hlinkClick r:id="rId3"/>
              </a:rPr>
              <a:t>https://medium.com/@coviu/how-we-used-ai-to-translate-sign-language-in-real-time-782238ed6bf</a:t>
            </a:r>
            <a:endParaRPr sz="3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9"/>
          <p:cNvSpPr txBox="1"/>
          <p:nvPr>
            <p:ph type="ctrTitle"/>
          </p:nvPr>
        </p:nvSpPr>
        <p:spPr>
          <a:xfrm>
            <a:off x="1524000" y="1122363"/>
            <a:ext cx="9144000" cy="92325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4400"/>
              <a:t>Conclusion</a:t>
            </a:r>
            <a:endParaRPr/>
          </a:p>
        </p:txBody>
      </p:sp>
      <p:sp>
        <p:nvSpPr>
          <p:cNvPr id="183" name="Google Shape;183;p9"/>
          <p:cNvSpPr txBox="1"/>
          <p:nvPr>
            <p:ph idx="1" type="subTitle"/>
          </p:nvPr>
        </p:nvSpPr>
        <p:spPr>
          <a:xfrm>
            <a:off x="1524000" y="2263675"/>
            <a:ext cx="9144000" cy="4050600"/>
          </a:xfrm>
          <a:prstGeom prst="rect">
            <a:avLst/>
          </a:prstGeom>
          <a:noFill/>
          <a:ln>
            <a:noFill/>
          </a:ln>
        </p:spPr>
        <p:txBody>
          <a:bodyPr anchorCtr="0" anchor="t" bIns="45700" lIns="91425" spcFirstLastPara="1" rIns="91425" wrap="square" tIns="45700">
            <a:normAutofit/>
          </a:bodyPr>
          <a:lstStyle/>
          <a:p>
            <a:pPr indent="-419100" lvl="0" marL="457200" rtl="0" algn="just">
              <a:lnSpc>
                <a:spcPct val="115000"/>
              </a:lnSpc>
              <a:spcBef>
                <a:spcPts val="0"/>
              </a:spcBef>
              <a:spcAft>
                <a:spcPts val="0"/>
              </a:spcAft>
              <a:buSzPts val="3000"/>
              <a:buChar char="●"/>
            </a:pPr>
            <a:r>
              <a:rPr lang="en-US" sz="3000"/>
              <a:t>Built a CNN Resnet model to detect sign language</a:t>
            </a:r>
            <a:endParaRPr sz="3000"/>
          </a:p>
          <a:p>
            <a:pPr indent="-419100" lvl="0" marL="457200" rtl="0" algn="just">
              <a:lnSpc>
                <a:spcPct val="115000"/>
              </a:lnSpc>
              <a:spcBef>
                <a:spcPts val="0"/>
              </a:spcBef>
              <a:spcAft>
                <a:spcPts val="0"/>
              </a:spcAft>
              <a:buSzPts val="3000"/>
              <a:buChar char="●"/>
            </a:pPr>
            <a:r>
              <a:rPr lang="en-US" sz="3000"/>
              <a:t>Trained on AusLan dataset</a:t>
            </a:r>
            <a:endParaRPr sz="3000"/>
          </a:p>
          <a:p>
            <a:pPr indent="-419100" lvl="0" marL="457200" rtl="0" algn="just">
              <a:lnSpc>
                <a:spcPct val="115000"/>
              </a:lnSpc>
              <a:spcBef>
                <a:spcPts val="0"/>
              </a:spcBef>
              <a:spcAft>
                <a:spcPts val="0"/>
              </a:spcAft>
              <a:buSzPts val="3000"/>
              <a:buChar char="●"/>
            </a:pPr>
            <a:r>
              <a:rPr lang="en-US" sz="3000"/>
              <a:t>Inference tests to validate the model</a:t>
            </a:r>
            <a:endParaRPr sz="3000"/>
          </a:p>
          <a:p>
            <a:pPr indent="-419100" lvl="0" marL="457200" rtl="0" algn="just">
              <a:lnSpc>
                <a:spcPct val="115000"/>
              </a:lnSpc>
              <a:spcBef>
                <a:spcPts val="0"/>
              </a:spcBef>
              <a:spcAft>
                <a:spcPts val="0"/>
              </a:spcAft>
              <a:buSzPts val="3000"/>
              <a:buChar char="●"/>
            </a:pPr>
            <a:r>
              <a:rPr lang="en-US" sz="3000"/>
              <a:t>Flask end-to-end application to capture live video and predict on the saved model</a:t>
            </a:r>
            <a:endParaRPr sz="3000"/>
          </a:p>
          <a:p>
            <a:pPr indent="-419100" lvl="0" marL="457200" rtl="0" algn="just">
              <a:lnSpc>
                <a:spcPct val="115000"/>
              </a:lnSpc>
              <a:spcBef>
                <a:spcPts val="0"/>
              </a:spcBef>
              <a:spcAft>
                <a:spcPts val="0"/>
              </a:spcAft>
              <a:buSzPts val="3000"/>
              <a:buChar char="●"/>
            </a:pPr>
            <a:r>
              <a:rPr lang="en-US" sz="3000"/>
              <a:t>Can be extended to other Sign Languages like ASL </a:t>
            </a:r>
            <a:endParaRPr sz="3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t/>
            </a:r>
            <a:endParaRPr/>
          </a:p>
          <a:p>
            <a:pPr indent="0" lvl="0" marL="0" rtl="0" algn="ctr">
              <a:lnSpc>
                <a:spcPct val="90000"/>
              </a:lnSpc>
              <a:spcBef>
                <a:spcPts val="1000"/>
              </a:spcBef>
              <a:spcAft>
                <a:spcPts val="0"/>
              </a:spcAft>
              <a:buClr>
                <a:schemeClr val="dk1"/>
              </a:buClr>
              <a:buSzPts val="2800"/>
              <a:buNone/>
            </a:pPr>
            <a:r>
              <a:t/>
            </a:r>
            <a:endParaRPr/>
          </a:p>
          <a:p>
            <a:pPr indent="0" lvl="0" marL="0" rtl="0" algn="ctr">
              <a:lnSpc>
                <a:spcPct val="90000"/>
              </a:lnSpc>
              <a:spcBef>
                <a:spcPts val="1000"/>
              </a:spcBef>
              <a:spcAft>
                <a:spcPts val="0"/>
              </a:spcAft>
              <a:buClr>
                <a:schemeClr val="dk1"/>
              </a:buClr>
              <a:buSzPts val="2800"/>
              <a:buNone/>
            </a:pPr>
            <a:r>
              <a:t/>
            </a:r>
            <a:endParaRPr/>
          </a:p>
          <a:p>
            <a:pPr indent="0" lvl="0" marL="0" rtl="0" algn="ctr">
              <a:lnSpc>
                <a:spcPct val="90000"/>
              </a:lnSpc>
              <a:spcBef>
                <a:spcPts val="1000"/>
              </a:spcBef>
              <a:spcAft>
                <a:spcPts val="0"/>
              </a:spcAft>
              <a:buClr>
                <a:schemeClr val="dk1"/>
              </a:buClr>
              <a:buSzPts val="6000"/>
              <a:buNone/>
            </a:pPr>
            <a:r>
              <a:rPr lang="en-US" sz="6000"/>
              <a:t>Thank</a:t>
            </a:r>
            <a:r>
              <a:rPr lang="en-US" sz="4400"/>
              <a:t> </a:t>
            </a:r>
            <a:r>
              <a:rPr lang="en-US" sz="6000"/>
              <a:t>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5600"/>
              <a:t>Objective</a:t>
            </a:r>
            <a:endParaRPr sz="5600"/>
          </a:p>
        </p:txBody>
      </p:sp>
      <p:sp>
        <p:nvSpPr>
          <p:cNvPr id="109" name="Google Shape;109;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68300" lvl="0" marL="457200" rtl="0" algn="l">
              <a:lnSpc>
                <a:spcPct val="115000"/>
              </a:lnSpc>
              <a:spcBef>
                <a:spcPts val="0"/>
              </a:spcBef>
              <a:spcAft>
                <a:spcPts val="0"/>
              </a:spcAft>
              <a:buSzPts val="2200"/>
              <a:buChar char="•"/>
            </a:pPr>
            <a:r>
              <a:rPr lang="en-US" sz="3200"/>
              <a:t>Sign </a:t>
            </a:r>
            <a:r>
              <a:rPr lang="en-US" sz="3200"/>
              <a:t>Language</a:t>
            </a:r>
            <a:r>
              <a:rPr lang="en-US" sz="3200"/>
              <a:t> used by people with hearing </a:t>
            </a:r>
            <a:r>
              <a:rPr lang="en-US" sz="3200"/>
              <a:t>disability</a:t>
            </a:r>
            <a:r>
              <a:rPr lang="en-US" sz="3200"/>
              <a:t> to communicate with others</a:t>
            </a:r>
            <a:endParaRPr sz="3200"/>
          </a:p>
          <a:p>
            <a:pPr indent="-368300" lvl="0" marL="457200" rtl="0" algn="l">
              <a:lnSpc>
                <a:spcPct val="115000"/>
              </a:lnSpc>
              <a:spcBef>
                <a:spcPts val="0"/>
              </a:spcBef>
              <a:spcAft>
                <a:spcPts val="0"/>
              </a:spcAft>
              <a:buSzPts val="2200"/>
              <a:buChar char="•"/>
            </a:pPr>
            <a:r>
              <a:rPr lang="en-US" sz="3200"/>
              <a:t>Difficult</a:t>
            </a:r>
            <a:r>
              <a:rPr lang="en-US" sz="3200"/>
              <a:t> to </a:t>
            </a:r>
            <a:r>
              <a:rPr lang="en-US" sz="3200"/>
              <a:t>communicate</a:t>
            </a:r>
            <a:r>
              <a:rPr lang="en-US" sz="3200"/>
              <a:t> if the language is not understood</a:t>
            </a:r>
            <a:endParaRPr sz="3200"/>
          </a:p>
          <a:p>
            <a:pPr indent="-368300" lvl="0" marL="457200" rtl="0" algn="l">
              <a:lnSpc>
                <a:spcPct val="115000"/>
              </a:lnSpc>
              <a:spcBef>
                <a:spcPts val="0"/>
              </a:spcBef>
              <a:spcAft>
                <a:spcPts val="0"/>
              </a:spcAft>
              <a:buSzPts val="2200"/>
              <a:buChar char="•"/>
            </a:pPr>
            <a:r>
              <a:rPr lang="en-US" sz="3200"/>
              <a:t>Creates a barrier for </a:t>
            </a:r>
            <a:r>
              <a:rPr lang="en-US" sz="3200"/>
              <a:t>hearing disabled to lead a normal life</a:t>
            </a:r>
            <a:endParaRPr sz="3200"/>
          </a:p>
          <a:p>
            <a:pPr indent="-368300" lvl="0" marL="457200" rtl="0" algn="l">
              <a:lnSpc>
                <a:spcPct val="115000"/>
              </a:lnSpc>
              <a:spcBef>
                <a:spcPts val="0"/>
              </a:spcBef>
              <a:spcAft>
                <a:spcPts val="0"/>
              </a:spcAft>
              <a:buSzPts val="2200"/>
              <a:buChar char="•"/>
            </a:pPr>
            <a:r>
              <a:rPr lang="en-US" sz="3200"/>
              <a:t>To improve their quality of life, develop an application for gesture recognition in real time</a:t>
            </a:r>
            <a:endParaRPr sz="3200"/>
          </a:p>
          <a:p>
            <a:pPr indent="-368300" lvl="0" marL="457200" rtl="0" algn="l">
              <a:lnSpc>
                <a:spcPct val="115000"/>
              </a:lnSpc>
              <a:spcBef>
                <a:spcPts val="0"/>
              </a:spcBef>
              <a:spcAft>
                <a:spcPts val="0"/>
              </a:spcAft>
              <a:buSzPts val="2200"/>
              <a:buChar char="•"/>
            </a:pPr>
            <a:r>
              <a:rPr lang="en-US" sz="3200"/>
              <a:t>Use latest Deep Learning models</a:t>
            </a:r>
            <a:endParaRPr sz="3200"/>
          </a:p>
          <a:p>
            <a:pPr indent="-368300" lvl="0" marL="457200" rtl="0" algn="l">
              <a:lnSpc>
                <a:spcPct val="115000"/>
              </a:lnSpc>
              <a:spcBef>
                <a:spcPts val="0"/>
              </a:spcBef>
              <a:spcAft>
                <a:spcPts val="0"/>
              </a:spcAft>
              <a:buSzPts val="2200"/>
              <a:buChar char="•"/>
            </a:pPr>
            <a:r>
              <a:rPr lang="en-US" sz="3200"/>
              <a:t>Can be used in mobile devices</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lang="en-US" sz="5600"/>
              <a:t>Dataset</a:t>
            </a:r>
            <a:endParaRPr/>
          </a:p>
        </p:txBody>
      </p:sp>
      <p:sp>
        <p:nvSpPr>
          <p:cNvPr id="115" name="Google Shape;115;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81000" lvl="0" marL="457200" marR="0" rtl="0" algn="l">
              <a:lnSpc>
                <a:spcPct val="115000"/>
              </a:lnSpc>
              <a:spcBef>
                <a:spcPts val="0"/>
              </a:spcBef>
              <a:spcAft>
                <a:spcPts val="0"/>
              </a:spcAft>
              <a:buSzPts val="2400"/>
              <a:buChar char="•"/>
            </a:pPr>
            <a:r>
              <a:rPr lang="en-US" sz="3400"/>
              <a:t>No ready dataset </a:t>
            </a:r>
            <a:r>
              <a:rPr lang="en-US" sz="3400"/>
              <a:t>available</a:t>
            </a:r>
            <a:r>
              <a:rPr lang="en-US" sz="3400"/>
              <a:t> for Auslan language</a:t>
            </a:r>
            <a:endParaRPr sz="3400"/>
          </a:p>
          <a:p>
            <a:pPr indent="-381000" lvl="0" marL="457200" marR="0" rtl="0" algn="l">
              <a:lnSpc>
                <a:spcPct val="115000"/>
              </a:lnSpc>
              <a:spcBef>
                <a:spcPts val="0"/>
              </a:spcBef>
              <a:spcAft>
                <a:spcPts val="0"/>
              </a:spcAft>
              <a:buSzPts val="2400"/>
              <a:buChar char="•"/>
            </a:pPr>
            <a:r>
              <a:rPr lang="en-US" sz="3400"/>
              <a:t>AUSLAN dataset generated from frames of YouTube videos demonstrating the hand gestures</a:t>
            </a:r>
            <a:endParaRPr sz="3400"/>
          </a:p>
          <a:p>
            <a:pPr indent="-381000" lvl="0" marL="457200" marR="0" rtl="0" algn="l">
              <a:lnSpc>
                <a:spcPct val="115000"/>
              </a:lnSpc>
              <a:spcBef>
                <a:spcPts val="0"/>
              </a:spcBef>
              <a:spcAft>
                <a:spcPts val="0"/>
              </a:spcAft>
              <a:buSzPts val="2400"/>
              <a:buChar char="•"/>
            </a:pPr>
            <a:r>
              <a:rPr lang="en-US" sz="3400"/>
              <a:t>Images are annotated with their class labels</a:t>
            </a:r>
            <a:endParaRPr sz="3400"/>
          </a:p>
          <a:p>
            <a:pPr indent="-381000" lvl="0" marL="457200" marR="0" rtl="0" algn="l">
              <a:lnSpc>
                <a:spcPct val="115000"/>
              </a:lnSpc>
              <a:spcBef>
                <a:spcPts val="0"/>
              </a:spcBef>
              <a:spcAft>
                <a:spcPts val="0"/>
              </a:spcAft>
              <a:buSzPts val="2400"/>
              <a:buChar char="•"/>
            </a:pPr>
            <a:r>
              <a:rPr lang="en-US" sz="3400"/>
              <a:t>Coordinates of the bounding box covering the gesture </a:t>
            </a:r>
            <a:endParaRPr sz="3400"/>
          </a:p>
          <a:p>
            <a:pPr indent="-381000" lvl="0" marL="457200" marR="0" rtl="0" algn="l">
              <a:lnSpc>
                <a:spcPct val="115000"/>
              </a:lnSpc>
              <a:spcBef>
                <a:spcPts val="0"/>
              </a:spcBef>
              <a:spcAft>
                <a:spcPts val="0"/>
              </a:spcAft>
              <a:buSzPts val="2400"/>
              <a:buChar char="•"/>
            </a:pPr>
            <a:r>
              <a:rPr lang="en-US" sz="3400"/>
              <a:t>Images are crowdsourced on Amazon DataTurk for labelling</a:t>
            </a:r>
            <a:r>
              <a:rPr lang="en-US"/>
              <a:t> </a:t>
            </a:r>
            <a:endParaRPr/>
          </a:p>
          <a:p>
            <a:pPr indent="0" lvl="0" marL="457200" rtl="0" algn="l">
              <a:lnSpc>
                <a:spcPct val="90000"/>
              </a:lnSpc>
              <a:spcBef>
                <a:spcPts val="0"/>
              </a:spcBef>
              <a:spcAft>
                <a:spcPts val="0"/>
              </a:spcAft>
              <a:buNone/>
            </a:pPr>
            <a:r>
              <a:t/>
            </a:r>
            <a:endParaRPr/>
          </a:p>
          <a:p>
            <a:pPr indent="0" lvl="0" marL="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 preparation: cleaning, preprocessing  </a:t>
            </a:r>
            <a:endParaRPr/>
          </a:p>
        </p:txBody>
      </p:sp>
      <p:sp>
        <p:nvSpPr>
          <p:cNvPr id="121" name="Google Shape;121;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87350" lvl="0" marL="457200" rtl="0" algn="l">
              <a:lnSpc>
                <a:spcPct val="115000"/>
              </a:lnSpc>
              <a:spcBef>
                <a:spcPts val="0"/>
              </a:spcBef>
              <a:spcAft>
                <a:spcPts val="0"/>
              </a:spcAft>
              <a:buSzPts val="2500"/>
              <a:buChar char="•"/>
            </a:pPr>
            <a:r>
              <a:rPr lang="en-US" sz="3500"/>
              <a:t>Frames taken from video showing AusLan sign language</a:t>
            </a:r>
            <a:endParaRPr sz="3500"/>
          </a:p>
          <a:p>
            <a:pPr indent="-387350" lvl="0" marL="457200" rtl="0" algn="l">
              <a:lnSpc>
                <a:spcPct val="115000"/>
              </a:lnSpc>
              <a:spcBef>
                <a:spcPts val="0"/>
              </a:spcBef>
              <a:spcAft>
                <a:spcPts val="0"/>
              </a:spcAft>
              <a:buSzPts val="2500"/>
              <a:buChar char="•"/>
            </a:pPr>
            <a:r>
              <a:rPr lang="en-US" sz="3500"/>
              <a:t>From Amazon dataturks</a:t>
            </a:r>
            <a:endParaRPr sz="3500"/>
          </a:p>
          <a:p>
            <a:pPr indent="-387350" lvl="0" marL="457200" rtl="0" algn="l">
              <a:lnSpc>
                <a:spcPct val="115000"/>
              </a:lnSpc>
              <a:spcBef>
                <a:spcPts val="0"/>
              </a:spcBef>
              <a:spcAft>
                <a:spcPts val="0"/>
              </a:spcAft>
              <a:buSzPts val="2500"/>
              <a:buChar char="•"/>
            </a:pPr>
            <a:r>
              <a:rPr lang="en-US" sz="3500"/>
              <a:t>Annotated JSON files containing the image URL, height, width, bounding box vertices</a:t>
            </a:r>
            <a:endParaRPr sz="3500"/>
          </a:p>
          <a:p>
            <a:pPr indent="-342900" lvl="0" marL="457200" rtl="0" algn="l">
              <a:lnSpc>
                <a:spcPct val="115000"/>
              </a:lnSpc>
              <a:spcBef>
                <a:spcPts val="0"/>
              </a:spcBef>
              <a:spcAft>
                <a:spcPts val="0"/>
              </a:spcAft>
              <a:buSzPts val="1800"/>
              <a:buChar char="•"/>
            </a:pPr>
            <a:r>
              <a:rPr lang="en-US" sz="3500"/>
              <a:t>Save the images in local storage and the metadata in text file to run bounding box regresser</a:t>
            </a:r>
            <a:br>
              <a:rPr lang="en-US" sz="3500"/>
            </a:br>
            <a:r>
              <a:rPr lang="en-US"/>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g872b1bda8c_2_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Bounding Box</a:t>
            </a:r>
            <a:endParaRPr/>
          </a:p>
        </p:txBody>
      </p:sp>
      <p:sp>
        <p:nvSpPr>
          <p:cNvPr id="127" name="Google Shape;127;g872b1bda8c_2_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61950" lvl="0" marL="457200" rtl="0" algn="l">
              <a:lnSpc>
                <a:spcPct val="115000"/>
              </a:lnSpc>
              <a:spcBef>
                <a:spcPts val="1000"/>
              </a:spcBef>
              <a:spcAft>
                <a:spcPts val="0"/>
              </a:spcAft>
              <a:buSzPts val="2100"/>
              <a:buChar char="•"/>
            </a:pPr>
            <a:r>
              <a:rPr lang="en-US" sz="3100"/>
              <a:t>Used YOLO algorithm for object detection</a:t>
            </a:r>
            <a:endParaRPr sz="3100"/>
          </a:p>
          <a:p>
            <a:pPr indent="-361950" lvl="0" marL="457200" rtl="0" algn="l">
              <a:lnSpc>
                <a:spcPct val="115000"/>
              </a:lnSpc>
              <a:spcBef>
                <a:spcPts val="0"/>
              </a:spcBef>
              <a:spcAft>
                <a:spcPts val="0"/>
              </a:spcAft>
              <a:buSzPts val="2100"/>
              <a:buChar char="•"/>
            </a:pPr>
            <a:r>
              <a:rPr lang="en-US" sz="3100"/>
              <a:t>Built a Resnet model with Data Augmentation </a:t>
            </a:r>
            <a:endParaRPr sz="3100"/>
          </a:p>
          <a:p>
            <a:pPr indent="-361950" lvl="0" marL="457200" rtl="0" algn="l">
              <a:lnSpc>
                <a:spcPct val="115000"/>
              </a:lnSpc>
              <a:spcBef>
                <a:spcPts val="0"/>
              </a:spcBef>
              <a:spcAft>
                <a:spcPts val="0"/>
              </a:spcAft>
              <a:buSzPts val="2100"/>
              <a:buChar char="•"/>
            </a:pPr>
            <a:r>
              <a:rPr lang="en-US" sz="3100"/>
              <a:t>trained, tuned and tested</a:t>
            </a:r>
            <a:endParaRPr sz="3100"/>
          </a:p>
          <a:p>
            <a:pPr indent="-361950" lvl="0" marL="457200" rtl="0" algn="l">
              <a:lnSpc>
                <a:spcPct val="115000"/>
              </a:lnSpc>
              <a:spcBef>
                <a:spcPts val="0"/>
              </a:spcBef>
              <a:spcAft>
                <a:spcPts val="0"/>
              </a:spcAft>
              <a:buSzPts val="2100"/>
              <a:buChar char="•"/>
            </a:pPr>
            <a:r>
              <a:rPr lang="en-US" sz="3100"/>
              <a:t>Regresser able to detect the bounding box of newly captured video </a:t>
            </a:r>
            <a:endParaRPr sz="3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g85aa44fde0_0_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Methods</a:t>
            </a:r>
            <a:endParaRPr/>
          </a:p>
        </p:txBody>
      </p:sp>
      <p:sp>
        <p:nvSpPr>
          <p:cNvPr id="133" name="Google Shape;133;g85aa44fde0_0_0"/>
          <p:cNvSpPr txBox="1"/>
          <p:nvPr>
            <p:ph idx="1" type="body"/>
          </p:nvPr>
        </p:nvSpPr>
        <p:spPr>
          <a:xfrm>
            <a:off x="838200" y="1433750"/>
            <a:ext cx="10515600" cy="4972200"/>
          </a:xfrm>
          <a:prstGeom prst="rect">
            <a:avLst/>
          </a:prstGeom>
        </p:spPr>
        <p:txBody>
          <a:bodyPr anchorCtr="0" anchor="t" bIns="45700" lIns="91425" spcFirstLastPara="1" rIns="91425" wrap="square" tIns="45700">
            <a:noAutofit/>
          </a:bodyPr>
          <a:lstStyle/>
          <a:p>
            <a:pPr indent="0" lvl="0" marL="238125" rtl="0" algn="l">
              <a:lnSpc>
                <a:spcPct val="100000"/>
              </a:lnSpc>
              <a:spcBef>
                <a:spcPts val="1400"/>
              </a:spcBef>
              <a:spcAft>
                <a:spcPts val="0"/>
              </a:spcAft>
              <a:buClr>
                <a:schemeClr val="dk1"/>
              </a:buClr>
              <a:buSzPts val="1100"/>
              <a:buFont typeface="Arial"/>
              <a:buNone/>
            </a:pPr>
            <a:r>
              <a:rPr lang="en-US"/>
              <a:t>The final goal that was to be achieved was to create a web application that uses a  computer’s webcam to capture a person signing the Auslan alphabet, and translate it in real time. The steps taken to achieve the following were:</a:t>
            </a:r>
            <a:endParaRPr/>
          </a:p>
          <a:p>
            <a:pPr indent="-342900" lvl="0" marL="457200" rtl="0" algn="l">
              <a:lnSpc>
                <a:spcPct val="107916"/>
              </a:lnSpc>
              <a:spcBef>
                <a:spcPts val="1400"/>
              </a:spcBef>
              <a:spcAft>
                <a:spcPts val="0"/>
              </a:spcAft>
              <a:buSzPts val="1800"/>
              <a:buAutoNum type="arabicParenR"/>
            </a:pPr>
            <a:r>
              <a:rPr lang="en-US"/>
              <a:t>We gathered data </a:t>
            </a:r>
            <a:endParaRPr/>
          </a:p>
          <a:p>
            <a:pPr indent="-342900" lvl="0" marL="457200" rtl="0" algn="l">
              <a:lnSpc>
                <a:spcPct val="107916"/>
              </a:lnSpc>
              <a:spcBef>
                <a:spcPts val="0"/>
              </a:spcBef>
              <a:spcAft>
                <a:spcPts val="0"/>
              </a:spcAft>
              <a:buSzPts val="1800"/>
              <a:buAutoNum type="arabicParenR"/>
            </a:pPr>
            <a:r>
              <a:rPr lang="en-US"/>
              <a:t>Trained a machine learning model by providing it  a set of images to recognise the Auslan Alphabet.</a:t>
            </a:r>
            <a:endParaRPr/>
          </a:p>
          <a:p>
            <a:pPr indent="-342900" lvl="0" marL="457200" rtl="0" algn="l">
              <a:lnSpc>
                <a:spcPct val="107916"/>
              </a:lnSpc>
              <a:spcBef>
                <a:spcPts val="0"/>
              </a:spcBef>
              <a:spcAft>
                <a:spcPts val="0"/>
              </a:spcAft>
              <a:buSzPts val="1800"/>
              <a:buAutoNum type="arabicParenR"/>
            </a:pPr>
            <a:r>
              <a:rPr lang="en-US"/>
              <a:t>Post training , we saved the model </a:t>
            </a:r>
            <a:endParaRPr/>
          </a:p>
          <a:p>
            <a:pPr indent="-342900" lvl="0" marL="457200" rtl="0" algn="l">
              <a:lnSpc>
                <a:spcPct val="107916"/>
              </a:lnSpc>
              <a:spcBef>
                <a:spcPts val="0"/>
              </a:spcBef>
              <a:spcAft>
                <a:spcPts val="0"/>
              </a:spcAft>
              <a:buSzPts val="1800"/>
              <a:buAutoNum type="arabicParenR"/>
            </a:pPr>
            <a:r>
              <a:rPr lang="en-US"/>
              <a:t>Build the user interface i.e the client and the application side using the pretrained model.</a:t>
            </a:r>
            <a:endParaRPr sz="1200">
              <a:solidFill>
                <a:srgbClr val="2D3B45"/>
              </a:solidFill>
              <a:latin typeface="Arial"/>
              <a:ea typeface="Arial"/>
              <a:cs typeface="Arial"/>
              <a:sym typeface="Arial"/>
            </a:endParaRPr>
          </a:p>
          <a:p>
            <a:pPr indent="0" lvl="0" marL="914400" rtl="0" algn="l">
              <a:spcBef>
                <a:spcPts val="8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g85aa44fde0_0_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User Interface</a:t>
            </a:r>
            <a:endParaRPr/>
          </a:p>
        </p:txBody>
      </p:sp>
      <p:sp>
        <p:nvSpPr>
          <p:cNvPr id="139" name="Google Shape;139;g85aa44fde0_0_5"/>
          <p:cNvSpPr txBox="1"/>
          <p:nvPr>
            <p:ph idx="1" type="body"/>
          </p:nvPr>
        </p:nvSpPr>
        <p:spPr>
          <a:xfrm>
            <a:off x="838200" y="1530800"/>
            <a:ext cx="10634400" cy="4852800"/>
          </a:xfrm>
          <a:prstGeom prst="rect">
            <a:avLst/>
          </a:prstGeom>
        </p:spPr>
        <p:txBody>
          <a:bodyPr anchorCtr="0" anchor="t" bIns="45700" lIns="91425" spcFirstLastPara="1" rIns="91425" wrap="square" tIns="45700">
            <a:noAutofit/>
          </a:bodyPr>
          <a:lstStyle/>
          <a:p>
            <a:pPr indent="0" lvl="0" marL="0" rtl="0" algn="l">
              <a:lnSpc>
                <a:spcPct val="107916"/>
              </a:lnSpc>
              <a:spcBef>
                <a:spcPts val="0"/>
              </a:spcBef>
              <a:spcAft>
                <a:spcPts val="0"/>
              </a:spcAft>
              <a:buClr>
                <a:schemeClr val="dk1"/>
              </a:buClr>
              <a:buSzPts val="1100"/>
              <a:buFont typeface="Arial"/>
              <a:buNone/>
            </a:pPr>
            <a:r>
              <a:rPr lang="en-US"/>
              <a:t>The backend service, given an image of a sign, returns the predicted letter, and;  the front-end that captures and displays video from the user’s webcam and ask the backend for predictions.</a:t>
            </a:r>
            <a:endParaRPr/>
          </a:p>
          <a:p>
            <a:pPr indent="0" lvl="0" marL="457200" rtl="0" algn="l">
              <a:lnSpc>
                <a:spcPct val="107916"/>
              </a:lnSpc>
              <a:spcBef>
                <a:spcPts val="800"/>
              </a:spcBef>
              <a:spcAft>
                <a:spcPts val="0"/>
              </a:spcAft>
              <a:buNone/>
            </a:pPr>
            <a:r>
              <a:rPr lang="en-US"/>
              <a:t>For the backend, we are using Flask app (Python) — a POST request with the image as the payload would return us the 4 points of the bounding box and the class (or letter) of the image. On the client side, we are using Javascript to capture the users’ webcam with the browser’s getUserMedia method and using an invisible canvas we took a frame from the video every 2000ms, request a prediction, and display the results accordingly.</a:t>
            </a:r>
            <a:endParaRPr sz="1200">
              <a:solidFill>
                <a:srgbClr val="2D3B45"/>
              </a:solidFill>
              <a:latin typeface="Arial"/>
              <a:ea typeface="Arial"/>
              <a:cs typeface="Arial"/>
              <a:sym typeface="Arial"/>
            </a:endParaRPr>
          </a:p>
          <a:p>
            <a:pPr indent="0" lvl="0" marL="0" rtl="0" algn="l">
              <a:lnSpc>
                <a:spcPct val="100000"/>
              </a:lnSpc>
              <a:spcBef>
                <a:spcPts val="1400"/>
              </a:spcBef>
              <a:spcAft>
                <a:spcPts val="0"/>
              </a:spcAft>
              <a:buClr>
                <a:schemeClr val="dk1"/>
              </a:buClr>
              <a:buSzPts val="1100"/>
              <a:buFont typeface="Arial"/>
              <a:buNone/>
            </a:pPr>
            <a:r>
              <a:t/>
            </a:r>
            <a:endParaRPr sz="1200">
              <a:solidFill>
                <a:srgbClr val="2D3B45"/>
              </a:solidFill>
              <a:latin typeface="Arial"/>
              <a:ea typeface="Arial"/>
              <a:cs typeface="Arial"/>
              <a:sym typeface="Arial"/>
            </a:endParaRPr>
          </a:p>
          <a:p>
            <a:pPr indent="0" lvl="0" marL="0" rtl="0" algn="l">
              <a:spcBef>
                <a:spcPts val="14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Model Architecture</a:t>
            </a:r>
            <a:endParaRPr/>
          </a:p>
        </p:txBody>
      </p:sp>
      <p:sp>
        <p:nvSpPr>
          <p:cNvPr id="145" name="Google Shape;145;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177800" rtl="0" algn="l">
              <a:lnSpc>
                <a:spcPct val="90000"/>
              </a:lnSpc>
              <a:spcBef>
                <a:spcPts val="0"/>
              </a:spcBef>
              <a:spcAft>
                <a:spcPts val="0"/>
              </a:spcAft>
              <a:buClr>
                <a:schemeClr val="dk1"/>
              </a:buClr>
              <a:buSzPts val="2800"/>
              <a:buNone/>
            </a:pPr>
            <a:r>
              <a:rPr b="1" lang="en-US"/>
              <a:t>Yolo</a:t>
            </a:r>
            <a:endParaRPr b="1"/>
          </a:p>
          <a:p>
            <a:pPr indent="0" lvl="0" marL="457200" rtl="0" algn="l">
              <a:lnSpc>
                <a:spcPct val="107916"/>
              </a:lnSpc>
              <a:spcBef>
                <a:spcPts val="0"/>
              </a:spcBef>
              <a:spcAft>
                <a:spcPts val="0"/>
              </a:spcAft>
              <a:buClr>
                <a:schemeClr val="dk1"/>
              </a:buClr>
              <a:buSzPts val="1100"/>
              <a:buNone/>
            </a:pPr>
            <a:r>
              <a:t/>
            </a:r>
            <a:endParaRPr b="1" sz="1200">
              <a:solidFill>
                <a:srgbClr val="222222"/>
              </a:solidFill>
              <a:highlight>
                <a:srgbClr val="FFFFFF"/>
              </a:highlight>
              <a:latin typeface="Roboto"/>
              <a:ea typeface="Roboto"/>
              <a:cs typeface="Roboto"/>
              <a:sym typeface="Roboto"/>
            </a:endParaRPr>
          </a:p>
          <a:p>
            <a:pPr indent="0" lvl="0" marL="0" rtl="0" algn="l">
              <a:lnSpc>
                <a:spcPct val="107916"/>
              </a:lnSpc>
              <a:spcBef>
                <a:spcPts val="800"/>
              </a:spcBef>
              <a:spcAft>
                <a:spcPts val="0"/>
              </a:spcAft>
              <a:buClr>
                <a:schemeClr val="dk1"/>
              </a:buClr>
              <a:buSzPts val="1100"/>
              <a:buNone/>
            </a:pPr>
            <a:r>
              <a:rPr lang="en-US"/>
              <a:t>YOLO is a clever convolutional neural network (CNN) for doing object detection in real-time. The algorithm applies a single neural network to the full image, and then divides the image into regions and predicts bounding boxes and probabilities for each region. We are using the algorithm to implement bounding boxes in our application</a:t>
            </a:r>
            <a:endParaRPr/>
          </a:p>
          <a:p>
            <a:pPr indent="0" lvl="0" marL="0" rtl="0" algn="l">
              <a:lnSpc>
                <a:spcPct val="107916"/>
              </a:lnSpc>
              <a:spcBef>
                <a:spcPts val="800"/>
              </a:spcBef>
              <a:spcAft>
                <a:spcPts val="0"/>
              </a:spcAft>
              <a:buClr>
                <a:schemeClr val="dk1"/>
              </a:buClr>
              <a:buSzPts val="1100"/>
              <a:buNone/>
            </a:pPr>
            <a:r>
              <a:t/>
            </a:r>
            <a:endParaRPr/>
          </a:p>
          <a:p>
            <a:pPr indent="0" lvl="0" marL="0" rtl="0" algn="l">
              <a:lnSpc>
                <a:spcPct val="107916"/>
              </a:lnSpc>
              <a:spcBef>
                <a:spcPts val="800"/>
              </a:spcBef>
              <a:spcAft>
                <a:spcPts val="0"/>
              </a:spcAft>
              <a:buClr>
                <a:schemeClr val="dk1"/>
              </a:buClr>
              <a:buSzPts val="1100"/>
              <a:buFont typeface="Arial"/>
              <a:buNone/>
            </a:pPr>
            <a:r>
              <a:t/>
            </a:r>
            <a:endParaRPr/>
          </a:p>
          <a:p>
            <a:pPr indent="-50800" lvl="0" marL="228600" rtl="0" algn="l">
              <a:lnSpc>
                <a:spcPct val="90000"/>
              </a:lnSpc>
              <a:spcBef>
                <a:spcPts val="800"/>
              </a:spcBef>
              <a:spcAft>
                <a:spcPts val="0"/>
              </a:spcAft>
              <a:buClr>
                <a:schemeClr val="dk1"/>
              </a:buClr>
              <a:buSzPts val="2800"/>
              <a:buNone/>
            </a:pPr>
            <a:r>
              <a:t/>
            </a:r>
            <a:endParaRPr/>
          </a:p>
          <a:p>
            <a:pPr indent="-50800" lvl="0" marL="228600" rtl="0" algn="l">
              <a:lnSpc>
                <a:spcPct val="90000"/>
              </a:lnSpc>
              <a:spcBef>
                <a:spcPts val="0"/>
              </a:spcBef>
              <a:spcAft>
                <a:spcPts val="0"/>
              </a:spcAft>
              <a:buClr>
                <a:schemeClr val="dk1"/>
              </a:buClr>
              <a:buSzPts val="2800"/>
              <a:buNone/>
            </a:pPr>
            <a:r>
              <a:t/>
            </a:r>
            <a:endParaRPr/>
          </a:p>
          <a:p>
            <a:pPr indent="0" lvl="0" marL="238125" rtl="0" algn="l">
              <a:lnSpc>
                <a:spcPct val="100000"/>
              </a:lnSpc>
              <a:spcBef>
                <a:spcPts val="1400"/>
              </a:spcBef>
              <a:spcAft>
                <a:spcPts val="1400"/>
              </a:spcAft>
              <a:buClr>
                <a:schemeClr val="dk1"/>
              </a:buClr>
              <a:buSzPts val="1100"/>
              <a:buFont typeface="Arial"/>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g872d5cbda6_0_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Model Architecture </a:t>
            </a:r>
            <a:endParaRPr/>
          </a:p>
        </p:txBody>
      </p:sp>
      <p:sp>
        <p:nvSpPr>
          <p:cNvPr id="151" name="Google Shape;151;g872d5cbda6_0_0"/>
          <p:cNvSpPr txBox="1"/>
          <p:nvPr>
            <p:ph idx="1" type="body"/>
          </p:nvPr>
        </p:nvSpPr>
        <p:spPr>
          <a:xfrm>
            <a:off x="838200" y="1825625"/>
            <a:ext cx="6521700" cy="4351200"/>
          </a:xfrm>
          <a:prstGeom prst="rect">
            <a:avLst/>
          </a:prstGeom>
        </p:spPr>
        <p:txBody>
          <a:bodyPr anchorCtr="0" anchor="t" bIns="45700" lIns="91425" spcFirstLastPara="1" rIns="91425" wrap="square" tIns="45700">
            <a:noAutofit/>
          </a:bodyPr>
          <a:lstStyle/>
          <a:p>
            <a:pPr indent="-361950" lvl="0" marL="457200" rtl="0" algn="l">
              <a:lnSpc>
                <a:spcPct val="115000"/>
              </a:lnSpc>
              <a:spcBef>
                <a:spcPts val="1000"/>
              </a:spcBef>
              <a:spcAft>
                <a:spcPts val="0"/>
              </a:spcAft>
              <a:buSzPts val="2100"/>
              <a:buChar char="-"/>
            </a:pPr>
            <a:r>
              <a:rPr lang="en-US" sz="3100"/>
              <a:t>Transfer learning using - Resnet101 model</a:t>
            </a:r>
            <a:endParaRPr sz="3100"/>
          </a:p>
          <a:p>
            <a:pPr indent="-361950" lvl="0" marL="457200" rtl="0" algn="l">
              <a:lnSpc>
                <a:spcPct val="115000"/>
              </a:lnSpc>
              <a:spcBef>
                <a:spcPts val="0"/>
              </a:spcBef>
              <a:spcAft>
                <a:spcPts val="0"/>
              </a:spcAft>
              <a:buSzPts val="2100"/>
              <a:buChar char="-"/>
            </a:pPr>
            <a:r>
              <a:rPr lang="en-US" sz="3100"/>
              <a:t>Size - 224</a:t>
            </a:r>
            <a:endParaRPr sz="3100"/>
          </a:p>
          <a:p>
            <a:pPr indent="-361950" lvl="0" marL="457200" rtl="0" algn="l">
              <a:lnSpc>
                <a:spcPct val="115000"/>
              </a:lnSpc>
              <a:spcBef>
                <a:spcPts val="0"/>
              </a:spcBef>
              <a:spcAft>
                <a:spcPts val="0"/>
              </a:spcAft>
              <a:buSzPts val="2100"/>
              <a:buChar char="-"/>
            </a:pPr>
            <a:r>
              <a:rPr lang="en-US" sz="3100"/>
              <a:t>Batch size - 32</a:t>
            </a:r>
            <a:endParaRPr sz="3100"/>
          </a:p>
          <a:p>
            <a:pPr indent="-361950" lvl="0" marL="457200" rtl="0" algn="l">
              <a:lnSpc>
                <a:spcPct val="115000"/>
              </a:lnSpc>
              <a:spcBef>
                <a:spcPts val="0"/>
              </a:spcBef>
              <a:spcAft>
                <a:spcPts val="0"/>
              </a:spcAft>
              <a:buSzPts val="2100"/>
              <a:buChar char="-"/>
            </a:pPr>
            <a:r>
              <a:rPr lang="en-US" sz="3100"/>
              <a:t>Image Augmentation - f</a:t>
            </a:r>
            <a:r>
              <a:rPr lang="en-US" sz="3100"/>
              <a:t>astai.ImageClassifierData</a:t>
            </a:r>
            <a:endParaRPr sz="3100"/>
          </a:p>
          <a:p>
            <a:pPr indent="0" lvl="0" marL="0" rtl="0" algn="l">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2020-05-18T15:56:02Z</dcterms:created>
  <dc:creator>Shree Gowri R</dc:creator>
</cp:coreProperties>
</file>