
<file path=[Content_Types].xml><?xml version="1.0" encoding="utf-8"?>
<Types xmlns="http://schemas.openxmlformats.org/package/2006/content-types">
  <Default Extension="fntdata" ContentType="application/x-fontdata"/>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9.jpg" ContentType="image/jpeg"/>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8"/>
  </p:notesMasterIdLst>
  <p:sldIdLst>
    <p:sldId id="257" r:id="rId2"/>
    <p:sldId id="258" r:id="rId3"/>
    <p:sldId id="259" r:id="rId4"/>
    <p:sldId id="260" r:id="rId5"/>
    <p:sldId id="261" r:id="rId6"/>
    <p:sldId id="262" r:id="rId7"/>
  </p:sldIdLst>
  <p:sldSz cx="9144000" cy="5143500" type="screen16x9"/>
  <p:notesSz cx="6858000" cy="9144000"/>
  <p:embeddedFontLst>
    <p:embeddedFont>
      <p:font typeface="Arial Black" panose="020B0A04020102020204" pitchFamily="34" charset="0"/>
      <p:bold r:id="rId9"/>
    </p:embeddedFont>
    <p:embeddedFont>
      <p:font typeface="Proxima Nova" panose="020B060402020202020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Programming is the foundation of all modern software. It involves instructing computers using specific languages to carry out desired operations. These instructions allow us to create everything from simple calculators to complex artificial intelligence systems. Understanding this concept is key to learning any programming language, including Java.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Programming languages can be broadly classified into high-level and low-level. High-level languages are designed to be easy for humans to use, with syntax that resembles natural language. Low-level languages, on the other hand, are more suited to the hardware and are harder for humans to interpret. Understanding the distinction is key when learning how programs are executed.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Binary code forms the core of all computer operations. It uses a system of 0s and 1s to represent electrical signals—off and on states. This is the only language directly understood by a computer's hardware. Everything you write in Java or any other language is eventually converted into binary before it's executed.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idx="1"/>
          </p:nvPr>
        </p:nvSpPr>
        <p:spPr/>
        <p:txBody>
          <a:bodyPr/>
          <a:lstStyle/>
          <a:p>
            <a:r>
              <a:t>In programming, translation is key for converting high-level code into machine-readable instructions. Compilers do this all at once, translating and saving the entire code before it's run. Interpreters, on the other hand, do this live, executing each line in real-time. Java uniquely uses both methods by compiling code into bytecode, which is then interpreted or compiled further by the Java Virtual Machine (JVM).</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Java has a rich history beginning in 1991 with the Green Project at Sun Microsystems. It was designed to be a platform-independent language suitable for consumer electronics. Java officially launched in 1995 and quickly gained popularity for its portability. In 2010, Oracle acquired Sun Microsystems and has continued Java's development ever since.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Java's enduring popularity is rooted in its powerful features. It's platform independent, meaning code compiled on one system can run anywhere the JVM exists. Java is also fully object-oriented, promoting modularity and reusability. Its built-in security mechanisms and strong memory management make it robust and secure for enterprise and web applications.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What is Programming?</a:t>
            </a:r>
          </a:p>
        </p:txBody>
      </p:sp>
      <p:sp>
        <p:nvSpPr>
          <p:cNvPr id="4" name="Subtitle 3"/>
          <p:cNvSpPr>
            <a:spLocks noGrp="1"/>
          </p:cNvSpPr>
          <p:nvPr>
            <p:ph type="subTitle" idx="13"/>
          </p:nvPr>
        </p:nvSpPr>
        <p:spPr/>
        <p:txBody>
          <a:bodyPr>
            <a:normAutofit/>
          </a:bodyPr>
          <a:lstStyle/>
          <a:p>
            <a:r>
              <a:t>Basic Concept</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172938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Definition:</a:t>
            </a:r>
            <a:r>
              <a:rPr sz="1300" b="0" i="0">
                <a:solidFill>
                  <a:srgbClr val="616161"/>
                </a:solidFill>
                <a:latin typeface="Proxima Nova"/>
              </a:rPr>
              <a:t> Programming is writing instructions for a computer to perform specific tasks.</a:t>
            </a:r>
          </a:p>
          <a:p>
            <a:pPr marL="228600" lvl="1" indent="-91440" algn="l">
              <a:spcBef>
                <a:spcPts val="1200"/>
              </a:spcBef>
              <a:spcAft>
                <a:spcPts val="0"/>
              </a:spcAft>
              <a:buSzPct val="100000"/>
              <a:buFont typeface="Arial"/>
              <a:buChar char="•"/>
            </a:pPr>
            <a:r>
              <a:rPr sz="1300" b="1" i="0">
                <a:solidFill>
                  <a:srgbClr val="616161"/>
                </a:solidFill>
                <a:latin typeface="Proxima Nova"/>
              </a:rPr>
              <a:t>Instructions:</a:t>
            </a:r>
            <a:r>
              <a:rPr sz="1300" b="0" i="0">
                <a:solidFill>
                  <a:srgbClr val="616161"/>
                </a:solidFill>
                <a:latin typeface="Proxima Nova"/>
              </a:rPr>
              <a:t> These instructions are written in languages that computers can understand.</a:t>
            </a:r>
          </a:p>
          <a:p>
            <a:pPr marL="228600" lvl="1" indent="-91440" algn="l">
              <a:spcBef>
                <a:spcPts val="1200"/>
              </a:spcBef>
              <a:spcAft>
                <a:spcPts val="0"/>
              </a:spcAft>
              <a:buSzPct val="100000"/>
              <a:buFont typeface="Arial"/>
              <a:buChar char="•"/>
            </a:pPr>
            <a:r>
              <a:rPr sz="1300" b="1" i="0">
                <a:solidFill>
                  <a:srgbClr val="616161"/>
                </a:solidFill>
                <a:latin typeface="Proxima Nova"/>
              </a:rPr>
              <a:t>Purpose:</a:t>
            </a:r>
            <a:r>
              <a:rPr sz="1300" b="0" i="0">
                <a:solidFill>
                  <a:srgbClr val="616161"/>
                </a:solidFill>
                <a:latin typeface="Proxima Nova"/>
              </a:rPr>
              <a:t> To automate tasks, solve problems, or create systems and applications.</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pic>
        <p:nvPicPr>
          <p:cNvPr id="12" name="Picture 11" descr="tmpzwgwln8e.png"/>
          <p:cNvPicPr>
            <a:picLocks noChangeAspect="1"/>
          </p:cNvPicPr>
          <p:nvPr/>
        </p:nvPicPr>
        <p:blipFill>
          <a:blip r:embed="rId3"/>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4724400" y="3947070"/>
            <a:ext cx="4190999" cy="138499"/>
          </a:xfrm>
          <a:prstGeom prst="rect">
            <a:avLst/>
          </a:prstGeom>
          <a:noFill/>
          <a:ln>
            <a:noFill/>
          </a:ln>
        </p:spPr>
        <p:txBody>
          <a:bodyPr wrap="square" lIns="0" tIns="0" rIns="0" bIns="0" anchor="t">
            <a:spAutoFit/>
          </a:bodyPr>
          <a:lstStyle/>
          <a:p>
            <a:pPr algn="r">
              <a:spcAft>
                <a:spcPts val="1200"/>
              </a:spcAft>
            </a:pPr>
            <a:endParaRPr sz="900" b="0" i="0" dirty="0">
              <a:solidFill>
                <a:srgbClr val="616161"/>
              </a:solidFill>
              <a:latin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High-Level vs Low-Level Programming</a:t>
            </a:r>
          </a:p>
        </p:txBody>
      </p:sp>
      <p:sp>
        <p:nvSpPr>
          <p:cNvPr id="4" name="Subtitle 3"/>
          <p:cNvSpPr>
            <a:spLocks noGrp="1"/>
          </p:cNvSpPr>
          <p:nvPr>
            <p:ph type="subTitle" idx="13"/>
          </p:nvPr>
        </p:nvSpPr>
        <p:spPr/>
        <p:txBody>
          <a:bodyPr>
            <a:normAutofit/>
          </a:bodyPr>
          <a:lstStyle/>
          <a:p>
            <a:r>
              <a:t>Types of Programming Languages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qgznfv7f.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High-Level Languages</a:t>
            </a:r>
          </a:p>
          <a:p>
            <a:pPr algn="ctr">
              <a:spcAft>
                <a:spcPts val="1200"/>
              </a:spcAft>
            </a:pPr>
            <a:r>
              <a:rPr sz="1300" b="0" i="0">
                <a:solidFill>
                  <a:srgbClr val="616161"/>
                </a:solidFill>
                <a:latin typeface="Proxima Nova"/>
              </a:rPr>
              <a:t>Closer to human languages (e.g., Java, Python), easy to read and write.</a:t>
            </a:r>
          </a:p>
        </p:txBody>
      </p:sp>
      <p:sp>
        <p:nvSpPr>
          <p:cNvPr id="14" name="Rectangle 13"/>
          <p:cNvSpPr/>
          <p:nvPr/>
        </p:nvSpPr>
        <p:spPr>
          <a:xfrm>
            <a:off x="3225700" y="1508670"/>
            <a:ext cx="2692449"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m8onsrbp.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Low-Level Languages</a:t>
            </a:r>
          </a:p>
          <a:p>
            <a:pPr algn="ctr">
              <a:spcAft>
                <a:spcPts val="1200"/>
              </a:spcAft>
            </a:pPr>
            <a:r>
              <a:rPr sz="1300" b="0" i="0">
                <a:solidFill>
                  <a:srgbClr val="616161"/>
                </a:solidFill>
                <a:latin typeface="Proxima Nova"/>
              </a:rPr>
              <a:t>Closer to machine language (e.g., Assembly, Machine code), harder to understand.</a:t>
            </a:r>
          </a:p>
        </p:txBody>
      </p:sp>
      <p:sp>
        <p:nvSpPr>
          <p:cNvPr id="19" name="Rectangle 18"/>
          <p:cNvSpPr/>
          <p:nvPr/>
        </p:nvSpPr>
        <p:spPr>
          <a:xfrm>
            <a:off x="6222950" y="1508670"/>
            <a:ext cx="2692300" cy="127992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wpuv9nit.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Translation Required</a:t>
            </a:r>
          </a:p>
          <a:p>
            <a:pPr algn="ctr">
              <a:spcAft>
                <a:spcPts val="1200"/>
              </a:spcAft>
            </a:pPr>
            <a:r>
              <a:rPr sz="1300" b="0" i="0">
                <a:solidFill>
                  <a:srgbClr val="616161"/>
                </a:solidFill>
                <a:latin typeface="Proxima Nova"/>
              </a:rPr>
              <a:t>High-level code needs to be translated into low-level for execution.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What is Binary Code?</a:t>
            </a:r>
          </a:p>
        </p:txBody>
      </p:sp>
      <p:sp>
        <p:nvSpPr>
          <p:cNvPr id="4" name="Subtitle 3"/>
          <p:cNvSpPr>
            <a:spLocks noGrp="1"/>
          </p:cNvSpPr>
          <p:nvPr>
            <p:ph type="subTitle" idx="13"/>
          </p:nvPr>
        </p:nvSpPr>
        <p:spPr/>
        <p:txBody>
          <a:bodyPr>
            <a:normAutofit/>
          </a:bodyPr>
          <a:lstStyle/>
          <a:p>
            <a:r>
              <a:t>The Language of Computers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172938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Binary System:</a:t>
            </a:r>
            <a:r>
              <a:rPr sz="1300" b="0" i="0">
                <a:solidFill>
                  <a:srgbClr val="616161"/>
                </a:solidFill>
                <a:latin typeface="Proxima Nova"/>
              </a:rPr>
              <a:t> Binary uses only two digits: 0 and 1, representing off and on states.</a:t>
            </a:r>
          </a:p>
          <a:p>
            <a:pPr marL="228600" lvl="1" indent="-91440" algn="l">
              <a:spcBef>
                <a:spcPts val="1200"/>
              </a:spcBef>
              <a:spcAft>
                <a:spcPts val="0"/>
              </a:spcAft>
              <a:buSzPct val="100000"/>
              <a:buFont typeface="Arial"/>
              <a:buChar char="•"/>
            </a:pPr>
            <a:r>
              <a:rPr sz="1300" b="1" i="0">
                <a:solidFill>
                  <a:srgbClr val="616161"/>
                </a:solidFill>
                <a:latin typeface="Proxima Nova"/>
              </a:rPr>
              <a:t>Machine Language:</a:t>
            </a:r>
            <a:r>
              <a:rPr sz="1300" b="0" i="0">
                <a:solidFill>
                  <a:srgbClr val="616161"/>
                </a:solidFill>
                <a:latin typeface="Proxima Nova"/>
              </a:rPr>
              <a:t> All computer operations are ultimately expressed in binary.</a:t>
            </a:r>
          </a:p>
          <a:p>
            <a:pPr marL="228600" lvl="1" indent="-91440" algn="l">
              <a:spcBef>
                <a:spcPts val="1200"/>
              </a:spcBef>
              <a:spcAft>
                <a:spcPts val="0"/>
              </a:spcAft>
              <a:buSzPct val="100000"/>
              <a:buFont typeface="Arial"/>
              <a:buChar char="•"/>
            </a:pPr>
            <a:r>
              <a:rPr sz="1300" b="1" i="0">
                <a:solidFill>
                  <a:srgbClr val="616161"/>
                </a:solidFill>
                <a:latin typeface="Proxima Nova"/>
              </a:rPr>
              <a:t>Conversion:</a:t>
            </a:r>
            <a:r>
              <a:rPr sz="1300" b="0" i="0">
                <a:solidFill>
                  <a:srgbClr val="616161"/>
                </a:solidFill>
                <a:latin typeface="Proxima Nova"/>
              </a:rPr>
              <a:t> High-level code is translated to binary for computer execution.</a:t>
            </a: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5" name="Picture 14">
            <a:extLst>
              <a:ext uri="{FF2B5EF4-FFF2-40B4-BE49-F238E27FC236}">
                <a16:creationId xmlns:a16="http://schemas.microsoft.com/office/drawing/2014/main" id="{354D226F-1336-4EE7-1D27-9AA29F631F31}"/>
              </a:ext>
            </a:extLst>
          </p:cNvPr>
          <p:cNvPicPr>
            <a:picLocks noChangeAspect="1"/>
          </p:cNvPicPr>
          <p:nvPr/>
        </p:nvPicPr>
        <p:blipFill>
          <a:blip r:embed="rId3"/>
          <a:stretch>
            <a:fillRect/>
          </a:stretch>
        </p:blipFill>
        <p:spPr>
          <a:xfrm>
            <a:off x="4880630" y="1026859"/>
            <a:ext cx="4034770" cy="27183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Compiler and Interpreter</a:t>
            </a:r>
          </a:p>
        </p:txBody>
      </p:sp>
      <p:sp>
        <p:nvSpPr>
          <p:cNvPr id="4" name="Subtitle 3"/>
          <p:cNvSpPr>
            <a:spLocks noGrp="1"/>
          </p:cNvSpPr>
          <p:nvPr>
            <p:ph type="subTitle" idx="13"/>
          </p:nvPr>
        </p:nvSpPr>
        <p:spPr/>
        <p:txBody>
          <a:bodyPr>
            <a:normAutofit/>
          </a:bodyPr>
          <a:lstStyle/>
          <a:p>
            <a:r>
              <a:t>Translating Code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xw9ecy6y.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Compiler</a:t>
            </a:r>
          </a:p>
          <a:p>
            <a:pPr algn="ctr">
              <a:spcAft>
                <a:spcPts val="1200"/>
              </a:spcAft>
            </a:pPr>
            <a:r>
              <a:rPr sz="1300" b="0" i="0">
                <a:solidFill>
                  <a:srgbClr val="616161"/>
                </a:solidFill>
                <a:latin typeface="Proxima Nova"/>
              </a:rPr>
              <a:t>Translates the entire program into machine code before execution.</a:t>
            </a:r>
          </a:p>
        </p:txBody>
      </p:sp>
      <p:sp>
        <p:nvSpPr>
          <p:cNvPr id="14" name="Rectangle 13"/>
          <p:cNvSpPr/>
          <p:nvPr/>
        </p:nvSpPr>
        <p:spPr>
          <a:xfrm>
            <a:off x="3225700" y="1508670"/>
            <a:ext cx="269244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jxbpas_q.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Interpreter</a:t>
            </a:r>
          </a:p>
          <a:p>
            <a:pPr algn="ctr">
              <a:spcAft>
                <a:spcPts val="1200"/>
              </a:spcAft>
            </a:pPr>
            <a:r>
              <a:rPr sz="1300" b="0" i="0">
                <a:solidFill>
                  <a:srgbClr val="616161"/>
                </a:solidFill>
                <a:latin typeface="Proxima Nova"/>
              </a:rPr>
              <a:t>Translates code line-by-line during execution.</a:t>
            </a:r>
          </a:p>
        </p:txBody>
      </p:sp>
      <p:sp>
        <p:nvSpPr>
          <p:cNvPr id="19" name="Rectangle 18"/>
          <p:cNvSpPr/>
          <p:nvPr/>
        </p:nvSpPr>
        <p:spPr>
          <a:xfrm>
            <a:off x="6222950" y="1508670"/>
            <a:ext cx="2692300"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abg7ma81.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Java</a:t>
            </a:r>
          </a:p>
          <a:p>
            <a:pPr algn="ctr">
              <a:spcAft>
                <a:spcPts val="1200"/>
              </a:spcAft>
            </a:pPr>
            <a:r>
              <a:rPr sz="1300" b="0" i="0">
                <a:solidFill>
                  <a:srgbClr val="616161"/>
                </a:solidFill>
                <a:latin typeface="Proxima Nova"/>
              </a:rPr>
              <a:t>Uses both: compiles to bytecode, then interpreted by JVM.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History of Java</a:t>
            </a:r>
          </a:p>
        </p:txBody>
      </p:sp>
      <p:sp>
        <p:nvSpPr>
          <p:cNvPr id="4" name="Subtitle 3"/>
          <p:cNvSpPr>
            <a:spLocks noGrp="1"/>
          </p:cNvSpPr>
          <p:nvPr>
            <p:ph type="subTitle" idx="13"/>
          </p:nvPr>
        </p:nvSpPr>
        <p:spPr/>
        <p:txBody>
          <a:bodyPr>
            <a:normAutofit/>
          </a:bodyPr>
          <a:lstStyle/>
          <a:p>
            <a:r>
              <a:t>Timeline Overview</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508670"/>
            <a:ext cx="4190999" cy="4019049"/>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1991 - Project Started:</a:t>
            </a:r>
            <a:r>
              <a:rPr sz="1300" b="0" i="0" dirty="0">
                <a:solidFill>
                  <a:srgbClr val="616161"/>
                </a:solidFill>
                <a:latin typeface="Proxima Nova"/>
              </a:rPr>
              <a:t> Java was initiated by Sun Microsystems as the Green Project</a:t>
            </a:r>
            <a:r>
              <a:rPr lang="en-IN" sz="1300" b="0" i="0" dirty="0">
                <a:solidFill>
                  <a:srgbClr val="616161"/>
                </a:solidFill>
                <a:latin typeface="Proxima Nova"/>
              </a:rPr>
              <a:t> and initial name was </a:t>
            </a:r>
            <a:r>
              <a:rPr lang="en-IN" sz="1300" b="1" i="0" dirty="0">
                <a:solidFill>
                  <a:schemeClr val="tx1"/>
                </a:solidFill>
                <a:latin typeface="Arial Black" panose="020B0A04020102020204" pitchFamily="34" charset="0"/>
              </a:rPr>
              <a:t>OAK</a:t>
            </a:r>
            <a:r>
              <a:rPr sz="1300" b="0" i="0" dirty="0">
                <a:solidFill>
                  <a:srgbClr val="616161"/>
                </a:solidFill>
                <a:latin typeface="Proxima Nova"/>
              </a:rPr>
              <a:t>.</a:t>
            </a:r>
          </a:p>
          <a:p>
            <a:pPr marL="228600" lvl="1" indent="-91440" algn="l">
              <a:spcBef>
                <a:spcPts val="1200"/>
              </a:spcBef>
              <a:spcAft>
                <a:spcPts val="0"/>
              </a:spcAft>
              <a:buSzPct val="100000"/>
              <a:buFont typeface="Arial"/>
              <a:buChar char="•"/>
            </a:pPr>
            <a:r>
              <a:rPr sz="1300" b="1" i="0" dirty="0">
                <a:solidFill>
                  <a:srgbClr val="616161"/>
                </a:solidFill>
                <a:latin typeface="Proxima Nova"/>
              </a:rPr>
              <a:t>1995 - Java Released:</a:t>
            </a:r>
            <a:r>
              <a:rPr sz="1300" b="0" i="0" dirty="0">
                <a:solidFill>
                  <a:srgbClr val="616161"/>
                </a:solidFill>
                <a:latin typeface="Proxima Nova"/>
              </a:rPr>
              <a:t> </a:t>
            </a:r>
            <a:r>
              <a:rPr lang="en-IN" sz="1300" b="0" i="0" dirty="0">
                <a:solidFill>
                  <a:srgbClr val="616161"/>
                </a:solidFill>
                <a:latin typeface="Proxima Nova"/>
              </a:rPr>
              <a:t>Renamed it to </a:t>
            </a:r>
            <a:r>
              <a:rPr sz="1300" b="1" i="0" dirty="0">
                <a:solidFill>
                  <a:schemeClr val="tx1"/>
                </a:solidFill>
                <a:latin typeface="Arial Black" panose="020B0A04020102020204" pitchFamily="34" charset="0"/>
              </a:rPr>
              <a:t>Java</a:t>
            </a:r>
            <a:r>
              <a:rPr sz="1300" b="0" i="0" dirty="0">
                <a:solidFill>
                  <a:srgbClr val="616161"/>
                </a:solidFill>
                <a:latin typeface="Proxima Nova"/>
              </a:rPr>
              <a:t> </a:t>
            </a:r>
            <a:r>
              <a:rPr lang="en-IN" sz="1300" dirty="0">
                <a:solidFill>
                  <a:srgbClr val="616161"/>
                </a:solidFill>
                <a:latin typeface="Proxima Nova"/>
              </a:rPr>
              <a:t>and  Java </a:t>
            </a:r>
            <a:r>
              <a:rPr sz="1300" b="0" i="0" dirty="0">
                <a:solidFill>
                  <a:srgbClr val="616161"/>
                </a:solidFill>
                <a:latin typeface="Proxima Nova"/>
              </a:rPr>
              <a:t>1.0 launched with write-once-run-anywhere philosophy.</a:t>
            </a:r>
          </a:p>
          <a:p>
            <a:pPr marL="228600" lvl="1" indent="-91440" algn="l">
              <a:spcBef>
                <a:spcPts val="1200"/>
              </a:spcBef>
              <a:spcAft>
                <a:spcPts val="0"/>
              </a:spcAft>
              <a:buSzPct val="100000"/>
              <a:buFont typeface="Arial"/>
              <a:buChar char="•"/>
            </a:pPr>
            <a:r>
              <a:rPr sz="1300" b="1" i="0" dirty="0">
                <a:solidFill>
                  <a:srgbClr val="616161"/>
                </a:solidFill>
                <a:latin typeface="Proxima Nova"/>
              </a:rPr>
              <a:t>2010 - Oracle Acquisition:</a:t>
            </a:r>
            <a:r>
              <a:rPr sz="1300" b="0" i="0" dirty="0">
                <a:solidFill>
                  <a:srgbClr val="616161"/>
                </a:solidFill>
                <a:latin typeface="Proxima Nova"/>
              </a:rPr>
              <a:t> Oracle acquired Sun Microsystems and took over Java.</a:t>
            </a:r>
            <a:endParaRPr lang="en-IN" sz="1300" b="0" i="0" dirty="0">
              <a:solidFill>
                <a:srgbClr val="616161"/>
              </a:solidFill>
              <a:latin typeface="Proxima Nova"/>
            </a:endParaRPr>
          </a:p>
          <a:p>
            <a:pPr marL="228600" lvl="1" indent="-91440">
              <a:spcBef>
                <a:spcPts val="1200"/>
              </a:spcBef>
              <a:buSzPct val="100000"/>
              <a:buFont typeface="Arial"/>
              <a:buChar char="•"/>
            </a:pPr>
            <a:r>
              <a:rPr lang="en-US" sz="1300" b="1" i="0" dirty="0">
                <a:solidFill>
                  <a:srgbClr val="616161"/>
                </a:solidFill>
                <a:latin typeface="Proxima Nova"/>
              </a:rPr>
              <a:t>2014 – Java 8 Released:</a:t>
            </a:r>
            <a:r>
              <a:rPr lang="en-US" sz="1300" b="0" i="0" dirty="0">
                <a:solidFill>
                  <a:srgbClr val="616161"/>
                </a:solidFill>
                <a:latin typeface="Proxima Nova"/>
              </a:rPr>
              <a:t> Some major changes happened in java in this version.</a:t>
            </a:r>
          </a:p>
          <a:p>
            <a:pPr marL="228600" lvl="1" indent="-91440">
              <a:spcBef>
                <a:spcPts val="1200"/>
              </a:spcBef>
              <a:buSzPct val="100000"/>
              <a:buFont typeface="Arial"/>
              <a:buChar char="•"/>
            </a:pPr>
            <a:r>
              <a:rPr lang="en-US" sz="1300" b="1" i="0" dirty="0">
                <a:solidFill>
                  <a:srgbClr val="616161"/>
                </a:solidFill>
                <a:latin typeface="Proxima Nova"/>
              </a:rPr>
              <a:t>2025 – Java 24 Released:</a:t>
            </a:r>
            <a:r>
              <a:rPr lang="en-US" sz="1300" b="0" i="0" dirty="0">
                <a:solidFill>
                  <a:srgbClr val="616161"/>
                </a:solidFill>
                <a:latin typeface="Proxima Nova"/>
              </a:rPr>
              <a:t> New Java version released on March 18 2025 .</a:t>
            </a:r>
          </a:p>
          <a:p>
            <a:pPr marL="228600" lvl="1" indent="-91440">
              <a:spcBef>
                <a:spcPts val="1200"/>
              </a:spcBef>
              <a:buSzPct val="100000"/>
              <a:buFont typeface="Arial"/>
              <a:buChar char="•"/>
            </a:pPr>
            <a:endParaRPr lang="en-US" sz="1300" b="0" i="0" dirty="0">
              <a:solidFill>
                <a:srgbClr val="616161"/>
              </a:solidFill>
              <a:latin typeface="Proxima Nova"/>
            </a:endParaRPr>
          </a:p>
          <a:p>
            <a:pPr marL="228600" lvl="1" indent="-91440" algn="l">
              <a:spcBef>
                <a:spcPts val="1200"/>
              </a:spcBef>
              <a:spcAft>
                <a:spcPts val="0"/>
              </a:spcAft>
              <a:buSzPct val="100000"/>
              <a:buFont typeface="Arial"/>
              <a:buChar char="•"/>
            </a:pPr>
            <a:endParaRPr sz="1300" b="0" i="0" dirty="0">
              <a:solidFill>
                <a:srgbClr val="616161"/>
              </a:solidFill>
              <a:latin typeface="Proxima Nova"/>
            </a:endParaRP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5" name="Picture 14">
            <a:extLst>
              <a:ext uri="{FF2B5EF4-FFF2-40B4-BE49-F238E27FC236}">
                <a16:creationId xmlns:a16="http://schemas.microsoft.com/office/drawing/2014/main" id="{DF5BEA47-2611-B1F5-A0F2-A2DF8FC8C625}"/>
              </a:ext>
            </a:extLst>
          </p:cNvPr>
          <p:cNvPicPr>
            <a:picLocks noChangeAspect="1"/>
          </p:cNvPicPr>
          <p:nvPr/>
        </p:nvPicPr>
        <p:blipFill>
          <a:blip r:embed="rId3"/>
          <a:stretch>
            <a:fillRect/>
          </a:stretch>
        </p:blipFill>
        <p:spPr>
          <a:xfrm>
            <a:off x="5159298" y="1205886"/>
            <a:ext cx="3521925" cy="27317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Features of Java</a:t>
            </a:r>
          </a:p>
        </p:txBody>
      </p:sp>
      <p:sp>
        <p:nvSpPr>
          <p:cNvPr id="4" name="Subtitle 3"/>
          <p:cNvSpPr>
            <a:spLocks noGrp="1"/>
          </p:cNvSpPr>
          <p:nvPr>
            <p:ph type="subTitle" idx="13"/>
          </p:nvPr>
        </p:nvSpPr>
        <p:spPr/>
        <p:txBody>
          <a:bodyPr>
            <a:normAutofit/>
          </a:bodyPr>
          <a:lstStyle/>
          <a:p>
            <a:r>
              <a:rPr dirty="0"/>
              <a:t>Why Java is Popular</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9" name="TextBox 8"/>
          <p:cNvSpPr txBox="1"/>
          <p:nvPr/>
        </p:nvSpPr>
        <p:spPr>
          <a:xfrm>
            <a:off x="228600" y="1367421"/>
            <a:ext cx="4190999" cy="4367862"/>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dirty="0">
                <a:solidFill>
                  <a:srgbClr val="616161"/>
                </a:solidFill>
                <a:latin typeface="Proxima Nova"/>
              </a:rPr>
              <a:t>Platform Independent:</a:t>
            </a:r>
            <a:r>
              <a:rPr sz="1300" b="0" i="0" dirty="0">
                <a:solidFill>
                  <a:srgbClr val="616161"/>
                </a:solidFill>
                <a:latin typeface="Proxima Nova"/>
              </a:rPr>
              <a:t> </a:t>
            </a:r>
            <a:r>
              <a:rPr sz="1300" b="0" i="0" dirty="0">
                <a:solidFill>
                  <a:schemeClr val="accent3"/>
                </a:solidFill>
                <a:latin typeface="Proxima Nova"/>
              </a:rPr>
              <a:t>Java bytecode can run on any device with JVM.</a:t>
            </a:r>
            <a:endParaRPr lang="en-IN" sz="1300" b="0" i="0" dirty="0">
              <a:solidFill>
                <a:schemeClr val="accent3"/>
              </a:solidFill>
              <a:latin typeface="Proxima Nova"/>
            </a:endParaRPr>
          </a:p>
          <a:p>
            <a:pPr marL="228600" indent="-91440" algn="l">
              <a:spcBef>
                <a:spcPts val="0"/>
              </a:spcBef>
              <a:spcAft>
                <a:spcPts val="800"/>
              </a:spcAft>
              <a:buSzPct val="100000"/>
              <a:buFont typeface="Arial"/>
              <a:buChar char="•"/>
            </a:pPr>
            <a:r>
              <a:rPr sz="1300" b="1" i="0" dirty="0">
                <a:solidFill>
                  <a:srgbClr val="616161"/>
                </a:solidFill>
                <a:latin typeface="Proxima Nova"/>
              </a:rPr>
              <a:t>Object-Oriented:</a:t>
            </a:r>
            <a:r>
              <a:rPr sz="1300" b="0" i="0" dirty="0">
                <a:solidFill>
                  <a:srgbClr val="616161"/>
                </a:solidFill>
                <a:latin typeface="Proxima Nova"/>
              </a:rPr>
              <a:t> </a:t>
            </a:r>
            <a:r>
              <a:rPr sz="1300" b="0" i="0" dirty="0">
                <a:solidFill>
                  <a:schemeClr val="accent3"/>
                </a:solidFill>
                <a:latin typeface="Proxima Nova"/>
              </a:rPr>
              <a:t>Supports OOP concepts like inheritance, encapsulation, and polymorphism.</a:t>
            </a:r>
          </a:p>
          <a:p>
            <a:pPr marL="228600" lvl="1" indent="-91440" algn="l">
              <a:spcBef>
                <a:spcPts val="1200"/>
              </a:spcBef>
              <a:spcAft>
                <a:spcPts val="0"/>
              </a:spcAft>
              <a:buSzPct val="100000"/>
              <a:buFont typeface="Arial"/>
              <a:buChar char="•"/>
            </a:pPr>
            <a:r>
              <a:rPr lang="en-IN" sz="1300" b="1" i="0" dirty="0">
                <a:solidFill>
                  <a:srgbClr val="616161"/>
                </a:solidFill>
                <a:latin typeface="Proxima Nova"/>
              </a:rPr>
              <a:t>Strictly Typed Language</a:t>
            </a:r>
            <a:r>
              <a:rPr sz="1300" b="1" i="0" dirty="0">
                <a:solidFill>
                  <a:srgbClr val="616161"/>
                </a:solidFill>
                <a:latin typeface="Proxima Nova"/>
              </a:rPr>
              <a:t>:</a:t>
            </a:r>
            <a:r>
              <a:rPr sz="1300" b="0" i="0" dirty="0">
                <a:solidFill>
                  <a:srgbClr val="616161"/>
                </a:solidFill>
                <a:latin typeface="Proxima Nova"/>
              </a:rPr>
              <a:t> </a:t>
            </a:r>
            <a:r>
              <a:rPr lang="en-US" sz="1300" dirty="0">
                <a:solidFill>
                  <a:schemeClr val="accent3"/>
                </a:solidFill>
                <a:latin typeface="Proxima Nova" panose="020B0604020202020204" charset="0"/>
              </a:rPr>
              <a:t>Requires explicit declaration of variable types, helping to catch type-related errors at compile time</a:t>
            </a:r>
            <a:r>
              <a:rPr lang="en-US" sz="1600" dirty="0">
                <a:solidFill>
                  <a:schemeClr val="accent3"/>
                </a:solidFill>
                <a:latin typeface="Proxima Nova" panose="020B0604020202020204" charset="0"/>
              </a:rPr>
              <a:t>.</a:t>
            </a:r>
          </a:p>
          <a:p>
            <a:pPr marL="228600" lvl="1" indent="-91440" algn="l">
              <a:spcBef>
                <a:spcPts val="1200"/>
              </a:spcBef>
              <a:spcAft>
                <a:spcPts val="0"/>
              </a:spcAft>
              <a:buSzPct val="100000"/>
              <a:buFont typeface="Arial"/>
              <a:buChar char="•"/>
            </a:pPr>
            <a:r>
              <a:rPr lang="en-US" sz="1300" b="1" i="0" dirty="0">
                <a:solidFill>
                  <a:srgbClr val="616161"/>
                </a:solidFill>
                <a:latin typeface="Proxima Nova"/>
              </a:rPr>
              <a:t>Automatic Garbage Collection:</a:t>
            </a:r>
            <a:r>
              <a:rPr lang="en-US" sz="1300" b="0" i="0" dirty="0">
                <a:solidFill>
                  <a:srgbClr val="616161"/>
                </a:solidFill>
                <a:latin typeface="Proxima Nova"/>
              </a:rPr>
              <a:t> </a:t>
            </a:r>
            <a:r>
              <a:rPr lang="en-US" sz="1300" dirty="0">
                <a:solidFill>
                  <a:schemeClr val="accent3"/>
                </a:solidFill>
                <a:latin typeface="Proxima Nova"/>
              </a:rPr>
              <a:t>M</a:t>
            </a:r>
            <a:r>
              <a:rPr lang="en-US" sz="1300" b="0" i="0" dirty="0">
                <a:solidFill>
                  <a:schemeClr val="accent3"/>
                </a:solidFill>
                <a:latin typeface="Proxima Nova"/>
              </a:rPr>
              <a:t>anages memory automatically by removing unused objects.</a:t>
            </a:r>
          </a:p>
          <a:p>
            <a:pPr marL="228600" lvl="1" indent="-91440">
              <a:spcBef>
                <a:spcPts val="1200"/>
              </a:spcBef>
              <a:buSzPct val="100000"/>
              <a:buFont typeface="Arial"/>
              <a:buChar char="•"/>
            </a:pPr>
            <a:r>
              <a:rPr lang="en-US" sz="1300" b="1" i="0" dirty="0">
                <a:solidFill>
                  <a:srgbClr val="616161"/>
                </a:solidFill>
                <a:latin typeface="Proxima Nova"/>
              </a:rPr>
              <a:t>Robust &amp; Secure:</a:t>
            </a:r>
            <a:r>
              <a:rPr lang="en-US" sz="1300" b="0" i="0" dirty="0">
                <a:solidFill>
                  <a:schemeClr val="accent3"/>
                </a:solidFill>
                <a:latin typeface="Proxima Nova"/>
              </a:rPr>
              <a:t> Java can handle errors gracefully and keeps running without crashing.</a:t>
            </a:r>
          </a:p>
          <a:p>
            <a:pPr marL="228600" lvl="1" indent="-91440">
              <a:spcBef>
                <a:spcPts val="1200"/>
              </a:spcBef>
              <a:buSzPct val="100000"/>
              <a:buFont typeface="Arial"/>
              <a:buChar char="•"/>
            </a:pPr>
            <a:r>
              <a:rPr lang="en-US" sz="1300" b="1" i="0" dirty="0">
                <a:solidFill>
                  <a:srgbClr val="616161"/>
                </a:solidFill>
                <a:latin typeface="Proxima Nova"/>
              </a:rPr>
              <a:t>Secure:</a:t>
            </a:r>
            <a:r>
              <a:rPr lang="en-US" sz="1300" b="0" i="0" dirty="0">
                <a:solidFill>
                  <a:schemeClr val="accent3"/>
                </a:solidFill>
                <a:latin typeface="Proxima Nova"/>
              </a:rPr>
              <a:t> There are no pointers, you can’t directly access memory.</a:t>
            </a:r>
          </a:p>
          <a:p>
            <a:pPr marL="228600" lvl="1" indent="-91440">
              <a:spcBef>
                <a:spcPts val="1200"/>
              </a:spcBef>
              <a:buSzPct val="100000"/>
              <a:buFont typeface="Arial"/>
              <a:buChar char="•"/>
            </a:pPr>
            <a:endParaRPr lang="en-US" sz="1300" b="0" i="0" dirty="0">
              <a:solidFill>
                <a:schemeClr val="accent3"/>
              </a:solidFill>
              <a:latin typeface="Proxima Nova"/>
            </a:endParaRPr>
          </a:p>
          <a:p>
            <a:pPr marL="228600" lvl="1" indent="-91440" algn="l">
              <a:spcBef>
                <a:spcPts val="1200"/>
              </a:spcBef>
              <a:spcAft>
                <a:spcPts val="0"/>
              </a:spcAft>
              <a:buSzPct val="100000"/>
              <a:buFont typeface="Arial"/>
              <a:buChar char="•"/>
            </a:pPr>
            <a:endParaRPr lang="en-IN" sz="1300" dirty="0">
              <a:solidFill>
                <a:srgbClr val="616161"/>
              </a:solidFill>
              <a:latin typeface="Proxima Nova"/>
            </a:endParaRPr>
          </a:p>
        </p:txBody>
      </p:sp>
      <p:sp>
        <p:nvSpPr>
          <p:cNvPr id="10" name="Rectangle 9"/>
          <p:cNvSpPr/>
          <p:nvPr/>
        </p:nvSpPr>
        <p:spPr>
          <a:xfrm>
            <a:off x="4724400" y="1508670"/>
            <a:ext cx="4190999" cy="2590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4724400" y="1508670"/>
            <a:ext cx="4190999" cy="2362200"/>
          </a:xfrm>
          <a:prstGeom prst="rect">
            <a:avLst/>
          </a:prstGeom>
          <a:noFill/>
          <a:ln>
            <a:noFill/>
          </a:ln>
        </p:spPr>
        <p:txBody>
          <a:bodyPr wrap="square" lIns="0" tIns="0" rIns="0" bIns="0" anchor="t">
            <a:spAutoFit/>
          </a:bodyPr>
          <a:lstStyle/>
          <a:p>
            <a:pPr algn="l"/>
            <a:endParaRPr/>
          </a:p>
        </p:txBody>
      </p:sp>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5" name="Picture 14">
            <a:extLst>
              <a:ext uri="{FF2B5EF4-FFF2-40B4-BE49-F238E27FC236}">
                <a16:creationId xmlns:a16="http://schemas.microsoft.com/office/drawing/2014/main" id="{1A134C90-2942-560F-E565-FA6991057456}"/>
              </a:ext>
            </a:extLst>
          </p:cNvPr>
          <p:cNvPicPr>
            <a:picLocks noChangeAspect="1"/>
          </p:cNvPicPr>
          <p:nvPr/>
        </p:nvPicPr>
        <p:blipFill>
          <a:blip r:embed="rId3"/>
          <a:stretch>
            <a:fillRect/>
          </a:stretch>
        </p:blipFill>
        <p:spPr>
          <a:xfrm>
            <a:off x="5093047" y="638973"/>
            <a:ext cx="3739251" cy="3791601"/>
          </a:xfrm>
          <a:prstGeom prst="rect">
            <a:avLst/>
          </a:prstGeom>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741</Words>
  <Application>Microsoft Office PowerPoint</Application>
  <PresentationFormat>On-screen Show (16:9)</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 Black</vt:lpstr>
      <vt:lpstr>Proxima Nova</vt:lpstr>
      <vt:lpstr>Arial</vt:lpstr>
      <vt:lpstr>Spearmint</vt:lpstr>
      <vt:lpstr>What is Programming?</vt:lpstr>
      <vt:lpstr>High-Level vs Low-Level Programming</vt:lpstr>
      <vt:lpstr>What is Binary Code?</vt:lpstr>
      <vt:lpstr>Compiler and Interpreter</vt:lpstr>
      <vt:lpstr>History of Java</vt:lpstr>
      <vt:lpstr>Features of Java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Fayazuddin Sayyed</cp:lastModifiedBy>
  <cp:revision>4</cp:revision>
  <dcterms:modified xsi:type="dcterms:W3CDTF">2025-04-08T16:50:04Z</dcterms:modified>
</cp:coreProperties>
</file>