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3"/>
  </p:notesMasterIdLst>
  <p:sldIdLst>
    <p:sldId id="289"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0" autoAdjust="0"/>
    <p:restoredTop sz="94660"/>
  </p:normalViewPr>
  <p:slideViewPr>
    <p:cSldViewPr snapToGrid="0">
      <p:cViewPr varScale="1">
        <p:scale>
          <a:sx n="78" d="100"/>
          <a:sy n="78" d="100"/>
        </p:scale>
        <p:origin x="64" y="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C1A341-6809-4648-9E67-A61E30FA9962}" type="datetimeFigureOut">
              <a:rPr lang="en-US" smtClean="0"/>
              <a:t>6/11/2020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11E39B-5530-4126-ABFF-33921830897A}" type="slidenum">
              <a:rPr lang="en-US" smtClean="0"/>
              <a:t>‹#›</a:t>
            </a:fld>
            <a:endParaRPr lang="en-US" dirty="0"/>
          </a:p>
        </p:txBody>
      </p:sp>
    </p:spTree>
    <p:extLst>
      <p:ext uri="{BB962C8B-B14F-4D97-AF65-F5344CB8AC3E}">
        <p14:creationId xmlns:p14="http://schemas.microsoft.com/office/powerpoint/2010/main" val="653020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2" name="Slide Number Placeholder 1"/>
          <p:cNvSpPr>
            <a:spLocks noGrp="1"/>
          </p:cNvSpPr>
          <p:nvPr>
            <p:ph type="sldNum" sz="quarter" idx="10"/>
          </p:nvPr>
        </p:nvSpPr>
        <p:spPr/>
        <p:txBody>
          <a:bodyPr/>
          <a:lstStyle/>
          <a:p>
            <a:fld id="{9C79873B-27BD-4435-9049-8197D1599A71}" type="slidenum">
              <a:rPr lang="en-US" smtClean="0"/>
              <a:t>‹#›</a:t>
            </a:fld>
            <a:endParaRPr lang="en-US" dirty="0"/>
          </a:p>
        </p:txBody>
      </p:sp>
    </p:spTree>
    <p:extLst>
      <p:ext uri="{BB962C8B-B14F-4D97-AF65-F5344CB8AC3E}">
        <p14:creationId xmlns:p14="http://schemas.microsoft.com/office/powerpoint/2010/main" val="160515906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vmlDrawing" Target="../drawings/vmlDrawing1.vm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495"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87680" y="295683"/>
            <a:ext cx="11216640" cy="1244192"/>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bwMode="gray">
          <a:xfrm>
            <a:off x="487680" y="1611313"/>
            <a:ext cx="11216640" cy="4734292"/>
          </a:xfrm>
          <a:prstGeom prst="rect">
            <a:avLst/>
          </a:prstGeom>
        </p:spPr>
        <p:txBody>
          <a:bodyPr vert="horz" lIns="0" tIns="0" rIns="0" bIns="0" rtlCol="0">
            <a:noAutofit/>
          </a:bodyPr>
          <a:lstStyle/>
          <a:p>
            <a:pPr lvl="0"/>
            <a:r>
              <a:rPr lang="en-US" dirty="0"/>
              <a:t>Click to edit Master text styles</a:t>
            </a:r>
          </a:p>
          <a:p>
            <a:pPr lvl="1"/>
            <a:r>
              <a:rPr lang="en-US" dirty="0"/>
              <a:t>Bullet level 1</a:t>
            </a:r>
          </a:p>
          <a:p>
            <a:pPr lvl="2"/>
            <a:r>
              <a:rPr lang="en-US" dirty="0"/>
              <a:t>Bullet level 2</a:t>
            </a:r>
          </a:p>
          <a:p>
            <a:pPr lvl="3"/>
            <a:r>
              <a:rPr lang="en-US" dirty="0"/>
              <a:t>Bullet level 3</a:t>
            </a:r>
          </a:p>
          <a:p>
            <a:pPr lvl="4"/>
            <a:r>
              <a:rPr lang="en-US" dirty="0"/>
              <a:t>Bullet level 4</a:t>
            </a:r>
          </a:p>
        </p:txBody>
      </p:sp>
      <p:sp>
        <p:nvSpPr>
          <p:cNvPr id="5" name="Slide Number Placeholder 4"/>
          <p:cNvSpPr>
            <a:spLocks noGrp="1"/>
          </p:cNvSpPr>
          <p:nvPr>
            <p:ph type="sldNum" sz="quarter" idx="4"/>
          </p:nvPr>
        </p:nvSpPr>
        <p:spPr>
          <a:xfrm>
            <a:off x="896112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79873B-27BD-4435-9049-8197D1599A71}" type="slidenum">
              <a:rPr lang="en-US" smtClean="0"/>
              <a:t>‹#›</a:t>
            </a:fld>
            <a:endParaRPr lang="en-US" dirty="0"/>
          </a:p>
        </p:txBody>
      </p:sp>
    </p:spTree>
    <p:extLst>
      <p:ext uri="{BB962C8B-B14F-4D97-AF65-F5344CB8AC3E}">
        <p14:creationId xmlns:p14="http://schemas.microsoft.com/office/powerpoint/2010/main" val="2070692349"/>
      </p:ext>
    </p:extLst>
  </p:cSld>
  <p:clrMap bg1="lt1" tx1="dk1" bg2="lt2" tx2="dk2" accent1="accent1" accent2="accent2" accent3="accent3" accent4="accent4" accent5="accent5" accent6="accent6" hlink="hlink" folHlink="folHlink"/>
  <p:sldLayoutIdLst>
    <p:sldLayoutId id="2147483661" r:id="rId1"/>
  </p:sldLayoutIdLst>
  <p:transition>
    <p:fade/>
  </p:transition>
  <p:hf hdr="0" ftr="0" dt="0"/>
  <p:txStyles>
    <p:titleStyle>
      <a:lvl1pPr algn="l" defTabSz="914400" rtl="0" eaLnBrk="1" latinLnBrk="0" hangingPunct="1">
        <a:spcBef>
          <a:spcPct val="0"/>
        </a:spcBef>
        <a:buNone/>
        <a:defRPr sz="2800" kern="1200">
          <a:solidFill>
            <a:schemeClr val="accent2"/>
          </a:solidFill>
          <a:latin typeface="+mj-lt"/>
          <a:ea typeface="+mj-ea"/>
          <a:cs typeface="+mj-cs"/>
        </a:defRPr>
      </a:lvl1pPr>
    </p:titleStyle>
    <p:bodyStyle>
      <a:lvl1pPr marL="0" indent="0" algn="l" defTabSz="914400" rtl="0" eaLnBrk="1" latinLnBrk="0" hangingPunct="1">
        <a:spcBef>
          <a:spcPts val="1200"/>
        </a:spcBef>
        <a:buSzPct val="100000"/>
        <a:buFont typeface="Arial" panose="020B0604020202020204" pitchFamily="34" charset="0"/>
        <a:buNone/>
        <a:defRPr sz="1800" b="0" kern="1200">
          <a:solidFill>
            <a:schemeClr val="tx2"/>
          </a:solidFill>
          <a:latin typeface="+mn-lt"/>
          <a:ea typeface="+mn-ea"/>
          <a:cs typeface="+mn-cs"/>
        </a:defRPr>
      </a:lvl1pPr>
      <a:lvl2pPr marL="2032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2pPr>
      <a:lvl3pPr marL="4318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3pPr>
      <a:lvl4pPr marL="660400" indent="-203200" algn="l" defTabSz="914400" rtl="0" eaLnBrk="1" latinLnBrk="0" hangingPunct="1">
        <a:spcBef>
          <a:spcPts val="600"/>
        </a:spcBef>
        <a:buClrTx/>
        <a:buSzPct val="100000"/>
        <a:buFont typeface="Arial"/>
        <a:buChar char="◦"/>
        <a:defRPr lang="en-US" sz="1600" kern="1200" baseline="0" dirty="0" smtClean="0">
          <a:solidFill>
            <a:schemeClr val="tx2"/>
          </a:solidFill>
          <a:latin typeface="+mn-lt"/>
          <a:ea typeface="+mn-ea"/>
          <a:cs typeface="+mn-cs"/>
        </a:defRPr>
      </a:lvl4pPr>
      <a:lvl5pPr marL="889000" indent="-203200" algn="l" defTabSz="798513" rtl="0" eaLnBrk="1" latinLnBrk="0" hangingPunct="1">
        <a:spcBef>
          <a:spcPts val="600"/>
        </a:spcBef>
        <a:buClrTx/>
        <a:buSzPct val="100000"/>
        <a:buFont typeface="Arial"/>
        <a:buChar char="−"/>
        <a:tabLst/>
        <a:defRPr lang="en-US" sz="1600" kern="1200" baseline="0" dirty="0" smtClean="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gray">
          <a:xfrm>
            <a:off x="461639" y="371183"/>
            <a:ext cx="11557913" cy="633845"/>
          </a:xfrm>
          <a:prstGeom prst="rect">
            <a:avLst/>
          </a:prstGeom>
          <a:solidFill>
            <a:schemeClr val="tx1"/>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US" sz="2800" b="1" dirty="0">
                <a:solidFill>
                  <a:schemeClr val="bg1"/>
                </a:solidFill>
                <a:latin typeface="Calibri" panose="020F0502020204030204" pitchFamily="34" charset="0"/>
              </a:rPr>
              <a:t>Vijay Chaitanya Boyina</a:t>
            </a:r>
          </a:p>
        </p:txBody>
      </p:sp>
      <p:sp>
        <p:nvSpPr>
          <p:cNvPr id="14" name="Rectangle 13"/>
          <p:cNvSpPr/>
          <p:nvPr/>
        </p:nvSpPr>
        <p:spPr>
          <a:xfrm>
            <a:off x="289191" y="5867990"/>
            <a:ext cx="4979645" cy="70616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t" anchorCtr="0"/>
          <a:lstStyle/>
          <a:p>
            <a:pPr marL="0" lvl="1">
              <a:buSzPct val="100000"/>
            </a:pPr>
            <a:r>
              <a:rPr lang="en-US" sz="1200" b="1" dirty="0">
                <a:solidFill>
                  <a:schemeClr val="accent2"/>
                </a:solidFill>
              </a:rPr>
              <a:t>Education</a:t>
            </a:r>
          </a:p>
          <a:p>
            <a:pPr marL="0" lvl="1">
              <a:spcBef>
                <a:spcPts val="200"/>
              </a:spcBef>
              <a:buSzPct val="100000"/>
            </a:pPr>
            <a:r>
              <a:rPr lang="en-US" sz="1100" dirty="0" err="1">
                <a:solidFill>
                  <a:schemeClr val="tx1"/>
                </a:solidFill>
              </a:rPr>
              <a:t>B.Tech</a:t>
            </a:r>
            <a:r>
              <a:rPr lang="en-US" sz="1100" dirty="0">
                <a:solidFill>
                  <a:schemeClr val="tx1"/>
                </a:solidFill>
              </a:rPr>
              <a:t> (Computer Science &amp; Engineering)</a:t>
            </a:r>
            <a:endParaRPr lang="en-US" sz="1100" b="1" dirty="0">
              <a:solidFill>
                <a:schemeClr val="accent2"/>
              </a:solidFill>
            </a:endParaRPr>
          </a:p>
        </p:txBody>
      </p:sp>
      <p:graphicFrame>
        <p:nvGraphicFramePr>
          <p:cNvPr id="16" name="Group 3"/>
          <p:cNvGraphicFramePr>
            <a:graphicFrameLocks noGrp="1"/>
          </p:cNvGraphicFramePr>
          <p:nvPr>
            <p:extLst>
              <p:ext uri="{D42A27DB-BD31-4B8C-83A1-F6EECF244321}">
                <p14:modId xmlns:p14="http://schemas.microsoft.com/office/powerpoint/2010/main" val="1435729951"/>
              </p:ext>
            </p:extLst>
          </p:nvPr>
        </p:nvGraphicFramePr>
        <p:xfrm>
          <a:off x="5393536" y="1005841"/>
          <a:ext cx="6626016" cy="5577840"/>
        </p:xfrm>
        <a:graphic>
          <a:graphicData uri="http://schemas.openxmlformats.org/drawingml/2006/table">
            <a:tbl>
              <a:tblPr/>
              <a:tblGrid>
                <a:gridCol w="6626016">
                  <a:extLst>
                    <a:ext uri="{9D8B030D-6E8A-4147-A177-3AD203B41FA5}">
                      <a16:colId xmlns:a16="http://schemas.microsoft.com/office/drawing/2014/main" val="20001"/>
                    </a:ext>
                  </a:extLst>
                </a:gridCol>
              </a:tblGrid>
              <a:tr h="365760">
                <a:tc>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200" b="1" i="0" u="none" strike="noStrike" cap="none" normalizeH="0" baseline="0" dirty="0">
                          <a:ln>
                            <a:noFill/>
                          </a:ln>
                          <a:solidFill>
                            <a:schemeClr val="bg1"/>
                          </a:solidFill>
                          <a:effectLst/>
                          <a:latin typeface="+mn-lt"/>
                        </a:rPr>
                        <a:t>Summary of Experience</a:t>
                      </a:r>
                    </a:p>
                  </a:txBody>
                  <a:tcPr marT="91440" marB="9144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931920">
                <a:tc>
                  <a:txBody>
                    <a:bodyPr/>
                    <a:lstStyle/>
                    <a:p>
                      <a:pPr marL="171450" indent="-171450" algn="l">
                        <a:buFont typeface="Arial" panose="020B0604020202020204" pitchFamily="34" charset="0"/>
                        <a:buChar char="•"/>
                      </a:pPr>
                      <a:r>
                        <a:rPr lang="en-US" sz="1100" b="0" i="0" u="none" strike="noStrike" baseline="0" dirty="0">
                          <a:latin typeface="TrebuchetMS"/>
                        </a:rPr>
                        <a:t>An accomplished Technocrat with over six years of experience in full-stack J2EE development and Legacy</a:t>
                      </a:r>
                    </a:p>
                    <a:p>
                      <a:pPr marL="171450" indent="-171450" algn="l">
                        <a:buFont typeface="Arial" panose="020B0604020202020204" pitchFamily="34" charset="0"/>
                        <a:buChar char="•"/>
                      </a:pPr>
                      <a:r>
                        <a:rPr lang="en-US" sz="1100" b="0" i="0" u="none" strike="noStrike" baseline="0" dirty="0">
                          <a:latin typeface="TrebuchetMS"/>
                        </a:rPr>
                        <a:t>Modernization in an enterprise environment</a:t>
                      </a:r>
                    </a:p>
                    <a:p>
                      <a:pPr marL="171450" indent="-171450" algn="l">
                        <a:buFont typeface="Arial" panose="020B0604020202020204" pitchFamily="34" charset="0"/>
                        <a:buChar char="•"/>
                      </a:pPr>
                      <a:r>
                        <a:rPr lang="en-US" sz="1100" b="0" i="0" u="none" strike="noStrike" baseline="0" dirty="0">
                          <a:latin typeface="TrebuchetMS"/>
                        </a:rPr>
                        <a:t>Demonstrated excellence in the development of high performance, scalable web applications using Angular 7,</a:t>
                      </a:r>
                    </a:p>
                    <a:p>
                      <a:pPr marL="171450" indent="-171450" algn="l">
                        <a:buFont typeface="Arial" panose="020B0604020202020204" pitchFamily="34" charset="0"/>
                        <a:buChar char="•"/>
                      </a:pPr>
                      <a:r>
                        <a:rPr lang="en-US" sz="1100" b="0" i="0" u="none" strike="noStrike" baseline="0" dirty="0">
                          <a:latin typeface="TrebuchetMS"/>
                        </a:rPr>
                        <a:t>J2EE technologies along with strong background in configuration, and maintenance of extensive J2EE based</a:t>
                      </a:r>
                    </a:p>
                    <a:p>
                      <a:pPr marL="171450" indent="-171450" algn="l">
                        <a:buFont typeface="Arial" panose="020B0604020202020204" pitchFamily="34" charset="0"/>
                        <a:buChar char="•"/>
                      </a:pPr>
                      <a:r>
                        <a:rPr lang="en-US" sz="1100" b="0" i="0" u="none" strike="noStrike" baseline="0" dirty="0">
                          <a:latin typeface="TrebuchetMS"/>
                        </a:rPr>
                        <a:t>architecture solutions</a:t>
                      </a:r>
                    </a:p>
                    <a:p>
                      <a:pPr marL="171450" indent="-171450" algn="l">
                        <a:buFont typeface="Arial" panose="020B0604020202020204" pitchFamily="34" charset="0"/>
                        <a:buChar char="•"/>
                      </a:pPr>
                      <a:r>
                        <a:rPr lang="en-US" sz="1100" b="0" i="0" u="none" strike="noStrike" baseline="0" dirty="0">
                          <a:latin typeface="TrebuchetMS"/>
                        </a:rPr>
                        <a:t>Profound knowledge in utilizing JUnit(Integrated and Independent) for unit and integration testing</a:t>
                      </a:r>
                    </a:p>
                    <a:p>
                      <a:pPr marL="171450" indent="-171450" algn="l">
                        <a:buFont typeface="Arial" panose="020B0604020202020204" pitchFamily="34" charset="0"/>
                        <a:buChar char="•"/>
                      </a:pPr>
                      <a:r>
                        <a:rPr lang="en-US" sz="1100" b="0" i="0" u="none" strike="noStrike" baseline="0" dirty="0">
                          <a:latin typeface="TrebuchetMS"/>
                        </a:rPr>
                        <a:t>Proficient in the entire service stack from the service interfaces to the database along with conducting unit testing, code reviews</a:t>
                      </a:r>
                    </a:p>
                    <a:p>
                      <a:pPr marL="171450" indent="-171450" algn="l">
                        <a:buFont typeface="Arial" panose="020B0604020202020204" pitchFamily="34" charset="0"/>
                        <a:buChar char="•"/>
                      </a:pPr>
                      <a:r>
                        <a:rPr lang="en-US" sz="1100" b="0" i="0" u="none" strike="noStrike" baseline="0" dirty="0">
                          <a:latin typeface="TrebuchetMS"/>
                        </a:rPr>
                        <a:t>Hands-on experience on JavaScript packages which are used for building and optimizing complex browser-based</a:t>
                      </a:r>
                    </a:p>
                    <a:p>
                      <a:pPr marL="171450" indent="-171450" algn="l">
                        <a:buFont typeface="Arial" panose="020B0604020202020204" pitchFamily="34" charset="0"/>
                        <a:buChar char="•"/>
                      </a:pPr>
                      <a:r>
                        <a:rPr lang="en-US" sz="1100" b="0" i="0" u="none" strike="noStrike" baseline="0" dirty="0">
                          <a:latin typeface="TrebuchetMS"/>
                        </a:rPr>
                        <a:t>applications</a:t>
                      </a:r>
                    </a:p>
                    <a:p>
                      <a:pPr marL="171450" indent="-171450" algn="l">
                        <a:buFont typeface="Arial" panose="020B0604020202020204" pitchFamily="34" charset="0"/>
                        <a:buChar char="•"/>
                      </a:pPr>
                      <a:r>
                        <a:rPr lang="en-US" sz="1100" b="0" i="0" u="none" strike="noStrike" baseline="0" dirty="0">
                          <a:latin typeface="TrebuchetMS"/>
                        </a:rPr>
                        <a:t>Practiced in developing and deploying applications in AWS (EC2, Code Commit) and PCF (Pivotal Cloud Foundry)</a:t>
                      </a:r>
                    </a:p>
                    <a:p>
                      <a:pPr marL="171450" indent="-171450" algn="l">
                        <a:buFont typeface="Arial" panose="020B0604020202020204" pitchFamily="34" charset="0"/>
                        <a:buChar char="•"/>
                      </a:pPr>
                      <a:r>
                        <a:rPr lang="en-US" sz="1100" b="0" i="0" u="none" strike="noStrike" baseline="0" dirty="0">
                          <a:latin typeface="TrebuchetMS"/>
                        </a:rPr>
                        <a:t>Expertise in backend object oriented programming language like Java and databases such as MySQL</a:t>
                      </a:r>
                    </a:p>
                    <a:p>
                      <a:pPr marL="171450" indent="-171450" algn="l">
                        <a:buFont typeface="Arial" panose="020B0604020202020204" pitchFamily="34" charset="0"/>
                        <a:buChar char="•"/>
                      </a:pPr>
                      <a:r>
                        <a:rPr lang="en-US" sz="1100" b="0" i="0" u="none" strike="noStrike" baseline="0" dirty="0">
                          <a:latin typeface="TrebuchetMS"/>
                        </a:rPr>
                        <a:t>Hands-on experience in Angular 7 (HTML, CSS, Type Script, Karma Jasmine), Spring boot with Micro Services, Spring Data JPA, Spring Data Mongo</a:t>
                      </a:r>
                    </a:p>
                    <a:p>
                      <a:pPr marL="171450" indent="-171450" algn="l">
                        <a:buFont typeface="Arial" panose="020B0604020202020204" pitchFamily="34" charset="0"/>
                        <a:buChar char="•"/>
                      </a:pPr>
                      <a:r>
                        <a:rPr lang="en-US" sz="1100" b="0" i="0" u="none" strike="noStrike" baseline="0" dirty="0">
                          <a:latin typeface="TrebuchetMS"/>
                        </a:rPr>
                        <a:t>Adept in Design, Development and Implementation of multi-tier thin/thick client web based applications using</a:t>
                      </a:r>
                    </a:p>
                    <a:p>
                      <a:pPr marL="171450" indent="-171450" algn="l">
                        <a:buFont typeface="Arial" panose="020B0604020202020204" pitchFamily="34" charset="0"/>
                        <a:buChar char="•"/>
                      </a:pPr>
                      <a:r>
                        <a:rPr lang="en-US" sz="1100" b="0" i="0" u="none" strike="noStrike" baseline="0" dirty="0">
                          <a:latin typeface="TrebuchetMS"/>
                        </a:rPr>
                        <a:t>Object Oriented Methodologies</a:t>
                      </a:r>
                    </a:p>
                    <a:p>
                      <a:pPr marL="171450" indent="-171450" algn="l">
                        <a:buFont typeface="Arial" panose="020B0604020202020204" pitchFamily="34" charset="0"/>
                        <a:buChar char="•"/>
                      </a:pPr>
                      <a:r>
                        <a:rPr lang="en-US" sz="1100" b="0" i="0" u="none" strike="noStrike" baseline="0" dirty="0">
                          <a:latin typeface="TrebuchetMS"/>
                        </a:rPr>
                        <a:t>Strong acumen in Micro services and conversant in transforming a legacy monolithic application to a Micro service based architecture</a:t>
                      </a:r>
                      <a:endParaRPr lang="en-US" sz="1100" kern="1200" dirty="0">
                        <a:solidFill>
                          <a:schemeClr val="tx1"/>
                        </a:solidFill>
                        <a:latin typeface="+mn-lt"/>
                        <a:ea typeface="+mn-ea"/>
                        <a:cs typeface="+mn-cs"/>
                      </a:endParaRPr>
                    </a:p>
                  </a:txBody>
                  <a:tcPr marL="45720" marR="45720" marT="91440" marB="91440" horzOverflow="overflow">
                    <a:lnL w="12700" cap="flat" cmpd="sng" algn="ctr">
                      <a:solidFill>
                        <a:schemeClr val="bg2">
                          <a:lumMod val="20000"/>
                          <a:lumOff val="80000"/>
                        </a:schemeClr>
                      </a:solid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200" b="1" i="0" u="none" strike="noStrike" kern="1200" cap="none" normalizeH="0" baseline="0" dirty="0">
                          <a:ln>
                            <a:noFill/>
                          </a:ln>
                          <a:solidFill>
                            <a:schemeClr val="bg1"/>
                          </a:solidFill>
                          <a:effectLst/>
                          <a:latin typeface="+mn-lt"/>
                          <a:ea typeface="+mn-ea"/>
                          <a:cs typeface="+mn-cs"/>
                        </a:rPr>
                        <a:t>Sample of Domains/Clients Served</a:t>
                      </a:r>
                    </a:p>
                  </a:txBody>
                  <a:tcPr marL="45720" marR="45720" marT="91440" marB="91440" anchor="ctr" horzOverflow="overflow">
                    <a:lnL w="12700" cap="flat" cmpd="sng" algn="ctr">
                      <a:solidFill>
                        <a:schemeClr val="bg2">
                          <a:lumMod val="20000"/>
                          <a:lumOff val="80000"/>
                        </a:schemeClr>
                      </a:solid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12700" cap="flat" cmpd="sng" algn="ctr">
                      <a:solidFill>
                        <a:schemeClr val="bg2">
                          <a:lumMod val="20000"/>
                          <a:lumOff val="80000"/>
                        </a:schemeClr>
                      </a:solidFill>
                      <a:prstDash val="solid"/>
                      <a:round/>
                      <a:headEnd type="none" w="med" len="med"/>
                      <a:tailEnd type="none" w="med" len="med"/>
                    </a:lnT>
                    <a:lnB w="12700" cap="flat" cmpd="sng" algn="ctr">
                      <a:solidFill>
                        <a:schemeClr val="bg2">
                          <a:lumMod val="20000"/>
                          <a:lumOff val="80000"/>
                        </a:schemeClr>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4"/>
                  </a:ext>
                </a:extLst>
              </a:tr>
              <a:tr h="914400">
                <a:tc>
                  <a:txBody>
                    <a:bodyPr/>
                    <a:lstStyle/>
                    <a:p>
                      <a:pPr marL="171450" marR="0" lvl="0" indent="-171450" algn="l" defTabSz="914400" rtl="0" eaLnBrk="1" fontAlgn="base" latinLnBrk="0" hangingPunct="1">
                        <a:lnSpc>
                          <a:spcPct val="100000"/>
                        </a:lnSpc>
                        <a:spcBef>
                          <a:spcPts val="600"/>
                        </a:spcBef>
                        <a:spcAft>
                          <a:spcPct val="0"/>
                        </a:spcAft>
                        <a:buClrTx/>
                        <a:buSzPct val="65000"/>
                        <a:buFont typeface="Arial" panose="020B0604020202020204" pitchFamily="34" charset="0"/>
                        <a:buChar char="•"/>
                        <a:tabLst/>
                        <a:defRPr/>
                      </a:pPr>
                      <a:r>
                        <a:rPr lang="en-US" sz="1100" b="1" kern="1200" dirty="0">
                          <a:solidFill>
                            <a:schemeClr val="tx1"/>
                          </a:solidFill>
                          <a:effectLst/>
                          <a:latin typeface="+mn-lt"/>
                          <a:ea typeface="+mn-ea"/>
                          <a:cs typeface="+mn-cs"/>
                        </a:rPr>
                        <a:t>Life Sciences &amp; Health Care: </a:t>
                      </a:r>
                      <a:r>
                        <a:rPr lang="en-US" sz="1100" b="0" kern="1200" dirty="0">
                          <a:solidFill>
                            <a:schemeClr val="tx1"/>
                          </a:solidFill>
                          <a:effectLst/>
                          <a:latin typeface="+mn-lt"/>
                          <a:ea typeface="+mn-ea"/>
                          <a:cs typeface="+mn-cs"/>
                        </a:rPr>
                        <a:t>Health Care Service Corporation</a:t>
                      </a:r>
                    </a:p>
                    <a:p>
                      <a:pPr marL="171450" marR="0" lvl="0" indent="-171450" algn="l" defTabSz="914400" rtl="0" eaLnBrk="1" fontAlgn="base" latinLnBrk="0" hangingPunct="1">
                        <a:lnSpc>
                          <a:spcPct val="100000"/>
                        </a:lnSpc>
                        <a:spcBef>
                          <a:spcPts val="600"/>
                        </a:spcBef>
                        <a:spcAft>
                          <a:spcPct val="0"/>
                        </a:spcAft>
                        <a:buClrTx/>
                        <a:buSzPct val="65000"/>
                        <a:buFont typeface="Arial" panose="020B0604020202020204" pitchFamily="34" charset="0"/>
                        <a:buChar char="•"/>
                        <a:tabLst/>
                        <a:defRPr/>
                      </a:pPr>
                      <a:r>
                        <a:rPr lang="en-US" sz="1100" b="1" kern="1200" dirty="0">
                          <a:solidFill>
                            <a:schemeClr val="tx1"/>
                          </a:solidFill>
                          <a:effectLst/>
                          <a:latin typeface="+mn-lt"/>
                          <a:ea typeface="+mn-ea"/>
                          <a:cs typeface="+mn-cs"/>
                        </a:rPr>
                        <a:t>Current Assignment</a:t>
                      </a:r>
                      <a:r>
                        <a:rPr lang="en-US" sz="1100" b="1" kern="1200">
                          <a:solidFill>
                            <a:schemeClr val="tx1"/>
                          </a:solidFill>
                          <a:effectLst/>
                          <a:latin typeface="+mn-lt"/>
                          <a:ea typeface="+mn-ea"/>
                          <a:cs typeface="+mn-cs"/>
                        </a:rPr>
                        <a:t>: </a:t>
                      </a:r>
                      <a:r>
                        <a:rPr lang="en-US" sz="1100" b="0" kern="1200">
                          <a:solidFill>
                            <a:schemeClr val="tx1"/>
                          </a:solidFill>
                          <a:effectLst/>
                          <a:latin typeface="+mn-lt"/>
                          <a:ea typeface="+mn-ea"/>
                          <a:cs typeface="+mn-cs"/>
                        </a:rPr>
                        <a:t>TA </a:t>
                      </a:r>
                      <a:r>
                        <a:rPr lang="en-US" sz="1100" b="0" kern="1200" dirty="0">
                          <a:solidFill>
                            <a:schemeClr val="tx1"/>
                          </a:solidFill>
                          <a:effectLst/>
                          <a:latin typeface="+mn-lt"/>
                          <a:ea typeface="+mn-ea"/>
                          <a:cs typeface="+mn-cs"/>
                        </a:rPr>
                        <a:t>– API Team - Challengers</a:t>
                      </a:r>
                    </a:p>
                  </a:txBody>
                  <a:tcPr marL="45720" marR="45720" marT="91440" marB="91440" anchor="ctr" horzOverflow="overflow">
                    <a:lnL w="12700" cap="flat" cmpd="sng" algn="ctr">
                      <a:solidFill>
                        <a:schemeClr val="bg2">
                          <a:lumMod val="20000"/>
                          <a:lumOff val="80000"/>
                        </a:schemeClr>
                      </a:solid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12700" cap="flat" cmpd="sng" algn="ctr">
                      <a:solidFill>
                        <a:schemeClr val="bg2">
                          <a:lumMod val="20000"/>
                          <a:lumOff val="80000"/>
                        </a:schemeClr>
                      </a:solidFill>
                      <a:prstDash val="solid"/>
                      <a:round/>
                      <a:headEnd type="none" w="med" len="med"/>
                      <a:tailEnd type="none" w="med" len="med"/>
                    </a:lnT>
                    <a:lnB w="12700" cap="flat" cmpd="sng" algn="ctr">
                      <a:solidFill>
                        <a:schemeClr val="bg2">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29406293"/>
                  </a:ext>
                </a:extLst>
              </a:tr>
            </a:tbl>
          </a:graphicData>
        </a:graphic>
      </p:graphicFrame>
      <p:grpSp>
        <p:nvGrpSpPr>
          <p:cNvPr id="7" name="Group 6"/>
          <p:cNvGrpSpPr/>
          <p:nvPr/>
        </p:nvGrpSpPr>
        <p:grpSpPr>
          <a:xfrm>
            <a:off x="3027853" y="1686668"/>
            <a:ext cx="2240983" cy="325734"/>
            <a:chOff x="3018617" y="1555819"/>
            <a:chExt cx="2240983" cy="369823"/>
          </a:xfrm>
        </p:grpSpPr>
        <p:grpSp>
          <p:nvGrpSpPr>
            <p:cNvPr id="63" name="Group 62"/>
            <p:cNvGrpSpPr/>
            <p:nvPr/>
          </p:nvGrpSpPr>
          <p:grpSpPr>
            <a:xfrm>
              <a:off x="3018617" y="1555819"/>
              <a:ext cx="322118" cy="330687"/>
              <a:chOff x="1854768" y="1579262"/>
              <a:chExt cx="322118" cy="330687"/>
            </a:xfrm>
          </p:grpSpPr>
          <p:sp>
            <p:nvSpPr>
              <p:cNvPr id="52" name="Oval 51"/>
              <p:cNvSpPr/>
              <p:nvPr/>
            </p:nvSpPr>
            <p:spPr bwMode="gray">
              <a:xfrm>
                <a:off x="1854768" y="1579262"/>
                <a:ext cx="322118" cy="330687"/>
              </a:xfrm>
              <a:prstGeom prst="ellipse">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b="1" dirty="0">
                  <a:solidFill>
                    <a:schemeClr val="bg1"/>
                  </a:solidFill>
                </a:endParaRPr>
              </a:p>
            </p:txBody>
          </p:sp>
          <p:grpSp>
            <p:nvGrpSpPr>
              <p:cNvPr id="43" name="Group 42"/>
              <p:cNvGrpSpPr/>
              <p:nvPr/>
            </p:nvGrpSpPr>
            <p:grpSpPr>
              <a:xfrm>
                <a:off x="1926762" y="1587820"/>
                <a:ext cx="174055" cy="257285"/>
                <a:chOff x="6048375" y="622300"/>
                <a:chExt cx="727076" cy="1074738"/>
              </a:xfrm>
              <a:solidFill>
                <a:schemeClr val="bg1"/>
              </a:solidFill>
            </p:grpSpPr>
            <p:sp>
              <p:nvSpPr>
                <p:cNvPr id="44" name="Freeform 19"/>
                <p:cNvSpPr>
                  <a:spLocks noEditPoints="1"/>
                </p:cNvSpPr>
                <p:nvPr/>
              </p:nvSpPr>
              <p:spPr bwMode="auto">
                <a:xfrm>
                  <a:off x="6459538" y="1144588"/>
                  <a:ext cx="315913" cy="552450"/>
                </a:xfrm>
                <a:custGeom>
                  <a:avLst/>
                  <a:gdLst>
                    <a:gd name="T0" fmla="*/ 14 w 121"/>
                    <a:gd name="T1" fmla="*/ 0 h 193"/>
                    <a:gd name="T2" fmla="*/ 0 w 121"/>
                    <a:gd name="T3" fmla="*/ 179 h 193"/>
                    <a:gd name="T4" fmla="*/ 72 w 121"/>
                    <a:gd name="T5" fmla="*/ 193 h 193"/>
                    <a:gd name="T6" fmla="*/ 78 w 121"/>
                    <a:gd name="T7" fmla="*/ 152 h 193"/>
                    <a:gd name="T8" fmla="*/ 101 w 121"/>
                    <a:gd name="T9" fmla="*/ 157 h 193"/>
                    <a:gd name="T10" fmla="*/ 107 w 121"/>
                    <a:gd name="T11" fmla="*/ 193 h 193"/>
                    <a:gd name="T12" fmla="*/ 121 w 121"/>
                    <a:gd name="T13" fmla="*/ 14 h 193"/>
                    <a:gd name="T14" fmla="*/ 51 w 121"/>
                    <a:gd name="T15" fmla="*/ 163 h 193"/>
                    <a:gd name="T16" fmla="*/ 28 w 121"/>
                    <a:gd name="T17" fmla="*/ 168 h 193"/>
                    <a:gd name="T18" fmla="*/ 23 w 121"/>
                    <a:gd name="T19" fmla="*/ 156 h 193"/>
                    <a:gd name="T20" fmla="*/ 46 w 121"/>
                    <a:gd name="T21" fmla="*/ 150 h 193"/>
                    <a:gd name="T22" fmla="*/ 51 w 121"/>
                    <a:gd name="T23" fmla="*/ 163 h 193"/>
                    <a:gd name="T24" fmla="*/ 46 w 121"/>
                    <a:gd name="T25" fmla="*/ 136 h 193"/>
                    <a:gd name="T26" fmla="*/ 23 w 121"/>
                    <a:gd name="T27" fmla="*/ 131 h 193"/>
                    <a:gd name="T28" fmla="*/ 28 w 121"/>
                    <a:gd name="T29" fmla="*/ 118 h 193"/>
                    <a:gd name="T30" fmla="*/ 51 w 121"/>
                    <a:gd name="T31" fmla="*/ 124 h 193"/>
                    <a:gd name="T32" fmla="*/ 51 w 121"/>
                    <a:gd name="T33" fmla="*/ 99 h 193"/>
                    <a:gd name="T34" fmla="*/ 28 w 121"/>
                    <a:gd name="T35" fmla="*/ 104 h 193"/>
                    <a:gd name="T36" fmla="*/ 23 w 121"/>
                    <a:gd name="T37" fmla="*/ 92 h 193"/>
                    <a:gd name="T38" fmla="*/ 46 w 121"/>
                    <a:gd name="T39" fmla="*/ 87 h 193"/>
                    <a:gd name="T40" fmla="*/ 51 w 121"/>
                    <a:gd name="T41" fmla="*/ 99 h 193"/>
                    <a:gd name="T42" fmla="*/ 46 w 121"/>
                    <a:gd name="T43" fmla="*/ 73 h 193"/>
                    <a:gd name="T44" fmla="*/ 23 w 121"/>
                    <a:gd name="T45" fmla="*/ 67 h 193"/>
                    <a:gd name="T46" fmla="*/ 28 w 121"/>
                    <a:gd name="T47" fmla="*/ 55 h 193"/>
                    <a:gd name="T48" fmla="*/ 51 w 121"/>
                    <a:gd name="T49" fmla="*/ 60 h 193"/>
                    <a:gd name="T50" fmla="*/ 51 w 121"/>
                    <a:gd name="T51" fmla="*/ 35 h 193"/>
                    <a:gd name="T52" fmla="*/ 28 w 121"/>
                    <a:gd name="T53" fmla="*/ 41 h 193"/>
                    <a:gd name="T54" fmla="*/ 23 w 121"/>
                    <a:gd name="T55" fmla="*/ 29 h 193"/>
                    <a:gd name="T56" fmla="*/ 46 w 121"/>
                    <a:gd name="T57" fmla="*/ 23 h 193"/>
                    <a:gd name="T58" fmla="*/ 51 w 121"/>
                    <a:gd name="T59" fmla="*/ 35 h 193"/>
                    <a:gd name="T60" fmla="*/ 93 w 121"/>
                    <a:gd name="T61" fmla="*/ 136 h 193"/>
                    <a:gd name="T62" fmla="*/ 70 w 121"/>
                    <a:gd name="T63" fmla="*/ 131 h 193"/>
                    <a:gd name="T64" fmla="*/ 75 w 121"/>
                    <a:gd name="T65" fmla="*/ 118 h 193"/>
                    <a:gd name="T66" fmla="*/ 99 w 121"/>
                    <a:gd name="T67" fmla="*/ 124 h 193"/>
                    <a:gd name="T68" fmla="*/ 99 w 121"/>
                    <a:gd name="T69" fmla="*/ 99 h 193"/>
                    <a:gd name="T70" fmla="*/ 75 w 121"/>
                    <a:gd name="T71" fmla="*/ 104 h 193"/>
                    <a:gd name="T72" fmla="*/ 70 w 121"/>
                    <a:gd name="T73" fmla="*/ 92 h 193"/>
                    <a:gd name="T74" fmla="*/ 93 w 121"/>
                    <a:gd name="T75" fmla="*/ 87 h 193"/>
                    <a:gd name="T76" fmla="*/ 99 w 121"/>
                    <a:gd name="T77" fmla="*/ 99 h 193"/>
                    <a:gd name="T78" fmla="*/ 93 w 121"/>
                    <a:gd name="T79" fmla="*/ 73 h 193"/>
                    <a:gd name="T80" fmla="*/ 70 w 121"/>
                    <a:gd name="T81" fmla="*/ 67 h 193"/>
                    <a:gd name="T82" fmla="*/ 75 w 121"/>
                    <a:gd name="T83" fmla="*/ 55 h 193"/>
                    <a:gd name="T84" fmla="*/ 99 w 121"/>
                    <a:gd name="T85" fmla="*/ 60 h 193"/>
                    <a:gd name="T86" fmla="*/ 99 w 121"/>
                    <a:gd name="T87" fmla="*/ 35 h 193"/>
                    <a:gd name="T88" fmla="*/ 75 w 121"/>
                    <a:gd name="T89" fmla="*/ 41 h 193"/>
                    <a:gd name="T90" fmla="*/ 70 w 121"/>
                    <a:gd name="T91" fmla="*/ 29 h 193"/>
                    <a:gd name="T92" fmla="*/ 93 w 121"/>
                    <a:gd name="T93" fmla="*/ 23 h 193"/>
                    <a:gd name="T94" fmla="*/ 99 w 121"/>
                    <a:gd name="T95" fmla="*/ 35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1" h="193">
                      <a:moveTo>
                        <a:pt x="107" y="0"/>
                      </a:moveTo>
                      <a:cubicBezTo>
                        <a:pt x="14" y="0"/>
                        <a:pt x="14" y="0"/>
                        <a:pt x="14" y="0"/>
                      </a:cubicBezTo>
                      <a:cubicBezTo>
                        <a:pt x="6" y="0"/>
                        <a:pt x="0" y="6"/>
                        <a:pt x="0" y="14"/>
                      </a:cubicBezTo>
                      <a:cubicBezTo>
                        <a:pt x="0" y="179"/>
                        <a:pt x="0" y="179"/>
                        <a:pt x="0" y="179"/>
                      </a:cubicBezTo>
                      <a:cubicBezTo>
                        <a:pt x="0" y="187"/>
                        <a:pt x="6" y="193"/>
                        <a:pt x="14" y="193"/>
                      </a:cubicBezTo>
                      <a:cubicBezTo>
                        <a:pt x="72" y="193"/>
                        <a:pt x="72" y="193"/>
                        <a:pt x="72" y="193"/>
                      </a:cubicBezTo>
                      <a:cubicBezTo>
                        <a:pt x="72" y="157"/>
                        <a:pt x="72" y="157"/>
                        <a:pt x="72" y="157"/>
                      </a:cubicBezTo>
                      <a:cubicBezTo>
                        <a:pt x="72" y="154"/>
                        <a:pt x="75" y="152"/>
                        <a:pt x="78" y="152"/>
                      </a:cubicBezTo>
                      <a:cubicBezTo>
                        <a:pt x="95" y="152"/>
                        <a:pt x="95" y="152"/>
                        <a:pt x="95" y="152"/>
                      </a:cubicBezTo>
                      <a:cubicBezTo>
                        <a:pt x="98" y="152"/>
                        <a:pt x="101" y="154"/>
                        <a:pt x="101" y="157"/>
                      </a:cubicBezTo>
                      <a:cubicBezTo>
                        <a:pt x="101" y="193"/>
                        <a:pt x="101" y="193"/>
                        <a:pt x="101" y="193"/>
                      </a:cubicBezTo>
                      <a:cubicBezTo>
                        <a:pt x="107" y="193"/>
                        <a:pt x="107" y="193"/>
                        <a:pt x="107" y="193"/>
                      </a:cubicBezTo>
                      <a:cubicBezTo>
                        <a:pt x="115" y="193"/>
                        <a:pt x="121" y="187"/>
                        <a:pt x="121" y="179"/>
                      </a:cubicBezTo>
                      <a:cubicBezTo>
                        <a:pt x="121" y="14"/>
                        <a:pt x="121" y="14"/>
                        <a:pt x="121" y="14"/>
                      </a:cubicBezTo>
                      <a:cubicBezTo>
                        <a:pt x="121" y="6"/>
                        <a:pt x="115" y="0"/>
                        <a:pt x="107" y="0"/>
                      </a:cubicBezTo>
                      <a:close/>
                      <a:moveTo>
                        <a:pt x="51" y="163"/>
                      </a:moveTo>
                      <a:cubicBezTo>
                        <a:pt x="51" y="166"/>
                        <a:pt x="49" y="168"/>
                        <a:pt x="46" y="168"/>
                      </a:cubicBezTo>
                      <a:cubicBezTo>
                        <a:pt x="28" y="168"/>
                        <a:pt x="28" y="168"/>
                        <a:pt x="28" y="168"/>
                      </a:cubicBezTo>
                      <a:cubicBezTo>
                        <a:pt x="25" y="168"/>
                        <a:pt x="23" y="166"/>
                        <a:pt x="23" y="163"/>
                      </a:cubicBezTo>
                      <a:cubicBezTo>
                        <a:pt x="23" y="156"/>
                        <a:pt x="23" y="156"/>
                        <a:pt x="23" y="156"/>
                      </a:cubicBezTo>
                      <a:cubicBezTo>
                        <a:pt x="23" y="153"/>
                        <a:pt x="25" y="150"/>
                        <a:pt x="28" y="150"/>
                      </a:cubicBezTo>
                      <a:cubicBezTo>
                        <a:pt x="46" y="150"/>
                        <a:pt x="46" y="150"/>
                        <a:pt x="46" y="150"/>
                      </a:cubicBezTo>
                      <a:cubicBezTo>
                        <a:pt x="49" y="150"/>
                        <a:pt x="51" y="153"/>
                        <a:pt x="51" y="156"/>
                      </a:cubicBezTo>
                      <a:lnTo>
                        <a:pt x="51" y="163"/>
                      </a:lnTo>
                      <a:close/>
                      <a:moveTo>
                        <a:pt x="51" y="131"/>
                      </a:moveTo>
                      <a:cubicBezTo>
                        <a:pt x="51" y="134"/>
                        <a:pt x="49" y="136"/>
                        <a:pt x="46" y="136"/>
                      </a:cubicBezTo>
                      <a:cubicBezTo>
                        <a:pt x="28" y="136"/>
                        <a:pt x="28" y="136"/>
                        <a:pt x="28" y="136"/>
                      </a:cubicBezTo>
                      <a:cubicBezTo>
                        <a:pt x="25" y="136"/>
                        <a:pt x="23" y="134"/>
                        <a:pt x="23" y="131"/>
                      </a:cubicBezTo>
                      <a:cubicBezTo>
                        <a:pt x="23" y="124"/>
                        <a:pt x="23" y="124"/>
                        <a:pt x="23" y="124"/>
                      </a:cubicBezTo>
                      <a:cubicBezTo>
                        <a:pt x="23" y="121"/>
                        <a:pt x="25" y="118"/>
                        <a:pt x="28" y="118"/>
                      </a:cubicBezTo>
                      <a:cubicBezTo>
                        <a:pt x="46" y="118"/>
                        <a:pt x="46" y="118"/>
                        <a:pt x="46" y="118"/>
                      </a:cubicBezTo>
                      <a:cubicBezTo>
                        <a:pt x="49" y="118"/>
                        <a:pt x="51" y="121"/>
                        <a:pt x="51" y="124"/>
                      </a:cubicBezTo>
                      <a:lnTo>
                        <a:pt x="51" y="131"/>
                      </a:lnTo>
                      <a:close/>
                      <a:moveTo>
                        <a:pt x="51" y="99"/>
                      </a:moveTo>
                      <a:cubicBezTo>
                        <a:pt x="51" y="102"/>
                        <a:pt x="49" y="104"/>
                        <a:pt x="46" y="104"/>
                      </a:cubicBezTo>
                      <a:cubicBezTo>
                        <a:pt x="28" y="104"/>
                        <a:pt x="28" y="104"/>
                        <a:pt x="28" y="104"/>
                      </a:cubicBezTo>
                      <a:cubicBezTo>
                        <a:pt x="25" y="104"/>
                        <a:pt x="23" y="102"/>
                        <a:pt x="23" y="99"/>
                      </a:cubicBezTo>
                      <a:cubicBezTo>
                        <a:pt x="23" y="92"/>
                        <a:pt x="23" y="92"/>
                        <a:pt x="23" y="92"/>
                      </a:cubicBezTo>
                      <a:cubicBezTo>
                        <a:pt x="23" y="89"/>
                        <a:pt x="25" y="87"/>
                        <a:pt x="28" y="87"/>
                      </a:cubicBezTo>
                      <a:cubicBezTo>
                        <a:pt x="46" y="87"/>
                        <a:pt x="46" y="87"/>
                        <a:pt x="46" y="87"/>
                      </a:cubicBezTo>
                      <a:cubicBezTo>
                        <a:pt x="49" y="87"/>
                        <a:pt x="51" y="89"/>
                        <a:pt x="51" y="92"/>
                      </a:cubicBezTo>
                      <a:lnTo>
                        <a:pt x="51" y="99"/>
                      </a:lnTo>
                      <a:close/>
                      <a:moveTo>
                        <a:pt x="51" y="67"/>
                      </a:moveTo>
                      <a:cubicBezTo>
                        <a:pt x="51" y="70"/>
                        <a:pt x="49" y="73"/>
                        <a:pt x="46" y="73"/>
                      </a:cubicBezTo>
                      <a:cubicBezTo>
                        <a:pt x="28" y="73"/>
                        <a:pt x="28" y="73"/>
                        <a:pt x="28" y="73"/>
                      </a:cubicBezTo>
                      <a:cubicBezTo>
                        <a:pt x="25" y="73"/>
                        <a:pt x="23" y="70"/>
                        <a:pt x="23" y="67"/>
                      </a:cubicBezTo>
                      <a:cubicBezTo>
                        <a:pt x="23" y="60"/>
                        <a:pt x="23" y="60"/>
                        <a:pt x="23" y="60"/>
                      </a:cubicBezTo>
                      <a:cubicBezTo>
                        <a:pt x="23" y="57"/>
                        <a:pt x="25" y="55"/>
                        <a:pt x="28" y="55"/>
                      </a:cubicBezTo>
                      <a:cubicBezTo>
                        <a:pt x="46" y="55"/>
                        <a:pt x="46" y="55"/>
                        <a:pt x="46" y="55"/>
                      </a:cubicBezTo>
                      <a:cubicBezTo>
                        <a:pt x="49" y="55"/>
                        <a:pt x="51" y="57"/>
                        <a:pt x="51" y="60"/>
                      </a:cubicBezTo>
                      <a:lnTo>
                        <a:pt x="51" y="67"/>
                      </a:lnTo>
                      <a:close/>
                      <a:moveTo>
                        <a:pt x="51" y="35"/>
                      </a:moveTo>
                      <a:cubicBezTo>
                        <a:pt x="51" y="38"/>
                        <a:pt x="49" y="41"/>
                        <a:pt x="46" y="41"/>
                      </a:cubicBezTo>
                      <a:cubicBezTo>
                        <a:pt x="28" y="41"/>
                        <a:pt x="28" y="41"/>
                        <a:pt x="28" y="41"/>
                      </a:cubicBezTo>
                      <a:cubicBezTo>
                        <a:pt x="25" y="41"/>
                        <a:pt x="23" y="38"/>
                        <a:pt x="23" y="35"/>
                      </a:cubicBezTo>
                      <a:cubicBezTo>
                        <a:pt x="23" y="29"/>
                        <a:pt x="23" y="29"/>
                        <a:pt x="23" y="29"/>
                      </a:cubicBezTo>
                      <a:cubicBezTo>
                        <a:pt x="23" y="26"/>
                        <a:pt x="25" y="23"/>
                        <a:pt x="28" y="23"/>
                      </a:cubicBezTo>
                      <a:cubicBezTo>
                        <a:pt x="46" y="23"/>
                        <a:pt x="46" y="23"/>
                        <a:pt x="46" y="23"/>
                      </a:cubicBezTo>
                      <a:cubicBezTo>
                        <a:pt x="49" y="23"/>
                        <a:pt x="51" y="26"/>
                        <a:pt x="51" y="29"/>
                      </a:cubicBezTo>
                      <a:lnTo>
                        <a:pt x="51" y="35"/>
                      </a:lnTo>
                      <a:close/>
                      <a:moveTo>
                        <a:pt x="99" y="131"/>
                      </a:moveTo>
                      <a:cubicBezTo>
                        <a:pt x="99" y="134"/>
                        <a:pt x="96" y="136"/>
                        <a:pt x="93" y="136"/>
                      </a:cubicBezTo>
                      <a:cubicBezTo>
                        <a:pt x="75" y="136"/>
                        <a:pt x="75" y="136"/>
                        <a:pt x="75" y="136"/>
                      </a:cubicBezTo>
                      <a:cubicBezTo>
                        <a:pt x="72" y="136"/>
                        <a:pt x="70" y="134"/>
                        <a:pt x="70" y="131"/>
                      </a:cubicBezTo>
                      <a:cubicBezTo>
                        <a:pt x="70" y="124"/>
                        <a:pt x="70" y="124"/>
                        <a:pt x="70" y="124"/>
                      </a:cubicBezTo>
                      <a:cubicBezTo>
                        <a:pt x="70" y="121"/>
                        <a:pt x="72" y="118"/>
                        <a:pt x="75" y="118"/>
                      </a:cubicBezTo>
                      <a:cubicBezTo>
                        <a:pt x="93" y="118"/>
                        <a:pt x="93" y="118"/>
                        <a:pt x="93" y="118"/>
                      </a:cubicBezTo>
                      <a:cubicBezTo>
                        <a:pt x="96" y="118"/>
                        <a:pt x="99" y="121"/>
                        <a:pt x="99" y="124"/>
                      </a:cubicBezTo>
                      <a:lnTo>
                        <a:pt x="99" y="131"/>
                      </a:lnTo>
                      <a:close/>
                      <a:moveTo>
                        <a:pt x="99" y="99"/>
                      </a:moveTo>
                      <a:cubicBezTo>
                        <a:pt x="99" y="102"/>
                        <a:pt x="96" y="104"/>
                        <a:pt x="93" y="104"/>
                      </a:cubicBezTo>
                      <a:cubicBezTo>
                        <a:pt x="75" y="104"/>
                        <a:pt x="75" y="104"/>
                        <a:pt x="75" y="104"/>
                      </a:cubicBezTo>
                      <a:cubicBezTo>
                        <a:pt x="72" y="104"/>
                        <a:pt x="70" y="102"/>
                        <a:pt x="70" y="99"/>
                      </a:cubicBezTo>
                      <a:cubicBezTo>
                        <a:pt x="70" y="92"/>
                        <a:pt x="70" y="92"/>
                        <a:pt x="70" y="92"/>
                      </a:cubicBezTo>
                      <a:cubicBezTo>
                        <a:pt x="70" y="89"/>
                        <a:pt x="72" y="87"/>
                        <a:pt x="75" y="87"/>
                      </a:cubicBezTo>
                      <a:cubicBezTo>
                        <a:pt x="93" y="87"/>
                        <a:pt x="93" y="87"/>
                        <a:pt x="93" y="87"/>
                      </a:cubicBezTo>
                      <a:cubicBezTo>
                        <a:pt x="96" y="87"/>
                        <a:pt x="99" y="89"/>
                        <a:pt x="99" y="92"/>
                      </a:cubicBezTo>
                      <a:lnTo>
                        <a:pt x="99" y="99"/>
                      </a:lnTo>
                      <a:close/>
                      <a:moveTo>
                        <a:pt x="99" y="67"/>
                      </a:moveTo>
                      <a:cubicBezTo>
                        <a:pt x="99" y="70"/>
                        <a:pt x="96" y="73"/>
                        <a:pt x="93" y="73"/>
                      </a:cubicBezTo>
                      <a:cubicBezTo>
                        <a:pt x="75" y="73"/>
                        <a:pt x="75" y="73"/>
                        <a:pt x="75" y="73"/>
                      </a:cubicBezTo>
                      <a:cubicBezTo>
                        <a:pt x="72" y="73"/>
                        <a:pt x="70" y="70"/>
                        <a:pt x="70" y="67"/>
                      </a:cubicBezTo>
                      <a:cubicBezTo>
                        <a:pt x="70" y="60"/>
                        <a:pt x="70" y="60"/>
                        <a:pt x="70" y="60"/>
                      </a:cubicBezTo>
                      <a:cubicBezTo>
                        <a:pt x="70" y="57"/>
                        <a:pt x="72" y="55"/>
                        <a:pt x="75" y="55"/>
                      </a:cubicBezTo>
                      <a:cubicBezTo>
                        <a:pt x="93" y="55"/>
                        <a:pt x="93" y="55"/>
                        <a:pt x="93" y="55"/>
                      </a:cubicBezTo>
                      <a:cubicBezTo>
                        <a:pt x="96" y="55"/>
                        <a:pt x="99" y="57"/>
                        <a:pt x="99" y="60"/>
                      </a:cubicBezTo>
                      <a:lnTo>
                        <a:pt x="99" y="67"/>
                      </a:lnTo>
                      <a:close/>
                      <a:moveTo>
                        <a:pt x="99" y="35"/>
                      </a:moveTo>
                      <a:cubicBezTo>
                        <a:pt x="99" y="38"/>
                        <a:pt x="96" y="41"/>
                        <a:pt x="93" y="41"/>
                      </a:cubicBezTo>
                      <a:cubicBezTo>
                        <a:pt x="75" y="41"/>
                        <a:pt x="75" y="41"/>
                        <a:pt x="75" y="41"/>
                      </a:cubicBezTo>
                      <a:cubicBezTo>
                        <a:pt x="72" y="41"/>
                        <a:pt x="70" y="38"/>
                        <a:pt x="70" y="35"/>
                      </a:cubicBezTo>
                      <a:cubicBezTo>
                        <a:pt x="70" y="29"/>
                        <a:pt x="70" y="29"/>
                        <a:pt x="70" y="29"/>
                      </a:cubicBezTo>
                      <a:cubicBezTo>
                        <a:pt x="70" y="26"/>
                        <a:pt x="72" y="23"/>
                        <a:pt x="75" y="23"/>
                      </a:cubicBezTo>
                      <a:cubicBezTo>
                        <a:pt x="93" y="23"/>
                        <a:pt x="93" y="23"/>
                        <a:pt x="93" y="23"/>
                      </a:cubicBezTo>
                      <a:cubicBezTo>
                        <a:pt x="96" y="23"/>
                        <a:pt x="99" y="26"/>
                        <a:pt x="99" y="29"/>
                      </a:cubicBezTo>
                      <a:lnTo>
                        <a:pt x="99"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45" name="Freeform 20"/>
                <p:cNvSpPr>
                  <a:spLocks noEditPoints="1"/>
                </p:cNvSpPr>
                <p:nvPr/>
              </p:nvSpPr>
              <p:spPr bwMode="auto">
                <a:xfrm>
                  <a:off x="6048375" y="622300"/>
                  <a:ext cx="357188" cy="1069975"/>
                </a:xfrm>
                <a:custGeom>
                  <a:avLst/>
                  <a:gdLst>
                    <a:gd name="T0" fmla="*/ 117 w 137"/>
                    <a:gd name="T1" fmla="*/ 110 h 373"/>
                    <a:gd name="T2" fmla="*/ 101 w 137"/>
                    <a:gd name="T3" fmla="*/ 89 h 373"/>
                    <a:gd name="T4" fmla="*/ 76 w 137"/>
                    <a:gd name="T5" fmla="*/ 69 h 373"/>
                    <a:gd name="T6" fmla="*/ 68 w 137"/>
                    <a:gd name="T7" fmla="*/ 0 h 373"/>
                    <a:gd name="T8" fmla="*/ 61 w 137"/>
                    <a:gd name="T9" fmla="*/ 69 h 373"/>
                    <a:gd name="T10" fmla="*/ 35 w 137"/>
                    <a:gd name="T11" fmla="*/ 89 h 373"/>
                    <a:gd name="T12" fmla="*/ 20 w 137"/>
                    <a:gd name="T13" fmla="*/ 110 h 373"/>
                    <a:gd name="T14" fmla="*/ 0 w 137"/>
                    <a:gd name="T15" fmla="*/ 130 h 373"/>
                    <a:gd name="T16" fmla="*/ 13 w 137"/>
                    <a:gd name="T17" fmla="*/ 373 h 373"/>
                    <a:gd name="T18" fmla="*/ 39 w 137"/>
                    <a:gd name="T19" fmla="*/ 373 h 373"/>
                    <a:gd name="T20" fmla="*/ 51 w 137"/>
                    <a:gd name="T21" fmla="*/ 327 h 373"/>
                    <a:gd name="T22" fmla="*/ 83 w 137"/>
                    <a:gd name="T23" fmla="*/ 325 h 373"/>
                    <a:gd name="T24" fmla="*/ 86 w 137"/>
                    <a:gd name="T25" fmla="*/ 373 h 373"/>
                    <a:gd name="T26" fmla="*/ 99 w 137"/>
                    <a:gd name="T27" fmla="*/ 373 h 373"/>
                    <a:gd name="T28" fmla="*/ 137 w 137"/>
                    <a:gd name="T29" fmla="*/ 360 h 373"/>
                    <a:gd name="T30" fmla="*/ 117 w 137"/>
                    <a:gd name="T31" fmla="*/ 110 h 373"/>
                    <a:gd name="T32" fmla="*/ 38 w 137"/>
                    <a:gd name="T33" fmla="*/ 295 h 373"/>
                    <a:gd name="T34" fmla="*/ 38 w 137"/>
                    <a:gd name="T35" fmla="*/ 279 h 373"/>
                    <a:gd name="T36" fmla="*/ 107 w 137"/>
                    <a:gd name="T37" fmla="*/ 287 h 373"/>
                    <a:gd name="T38" fmla="*/ 98 w 137"/>
                    <a:gd name="T39" fmla="*/ 257 h 373"/>
                    <a:gd name="T40" fmla="*/ 29 w 137"/>
                    <a:gd name="T41" fmla="*/ 250 h 373"/>
                    <a:gd name="T42" fmla="*/ 98 w 137"/>
                    <a:gd name="T43" fmla="*/ 242 h 373"/>
                    <a:gd name="T44" fmla="*/ 98 w 137"/>
                    <a:gd name="T45" fmla="*/ 257 h 373"/>
                    <a:gd name="T46" fmla="*/ 38 w 137"/>
                    <a:gd name="T47" fmla="*/ 220 h 373"/>
                    <a:gd name="T48" fmla="*/ 38 w 137"/>
                    <a:gd name="T49" fmla="*/ 205 h 373"/>
                    <a:gd name="T50" fmla="*/ 107 w 137"/>
                    <a:gd name="T51" fmla="*/ 213 h 373"/>
                    <a:gd name="T52" fmla="*/ 98 w 137"/>
                    <a:gd name="T53" fmla="*/ 183 h 373"/>
                    <a:gd name="T54" fmla="*/ 29 w 137"/>
                    <a:gd name="T55" fmla="*/ 176 h 373"/>
                    <a:gd name="T56" fmla="*/ 98 w 137"/>
                    <a:gd name="T57" fmla="*/ 168 h 373"/>
                    <a:gd name="T58" fmla="*/ 98 w 137"/>
                    <a:gd name="T59" fmla="*/ 183 h 373"/>
                    <a:gd name="T60" fmla="*/ 38 w 137"/>
                    <a:gd name="T61" fmla="*/ 146 h 373"/>
                    <a:gd name="T62" fmla="*/ 38 w 137"/>
                    <a:gd name="T63" fmla="*/ 131 h 373"/>
                    <a:gd name="T64" fmla="*/ 107 w 137"/>
                    <a:gd name="T65" fmla="*/ 138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7" h="373">
                      <a:moveTo>
                        <a:pt x="117" y="110"/>
                      </a:moveTo>
                      <a:cubicBezTo>
                        <a:pt x="117" y="110"/>
                        <a:pt x="117" y="110"/>
                        <a:pt x="117" y="110"/>
                      </a:cubicBezTo>
                      <a:cubicBezTo>
                        <a:pt x="117" y="101"/>
                        <a:pt x="110" y="93"/>
                        <a:pt x="101" y="92"/>
                      </a:cubicBezTo>
                      <a:cubicBezTo>
                        <a:pt x="101" y="89"/>
                        <a:pt x="101" y="89"/>
                        <a:pt x="101" y="89"/>
                      </a:cubicBezTo>
                      <a:cubicBezTo>
                        <a:pt x="101" y="78"/>
                        <a:pt x="92" y="69"/>
                        <a:pt x="82" y="69"/>
                      </a:cubicBezTo>
                      <a:cubicBezTo>
                        <a:pt x="76" y="69"/>
                        <a:pt x="76" y="69"/>
                        <a:pt x="76" y="69"/>
                      </a:cubicBezTo>
                      <a:cubicBezTo>
                        <a:pt x="72" y="8"/>
                        <a:pt x="72" y="8"/>
                        <a:pt x="72" y="8"/>
                      </a:cubicBezTo>
                      <a:cubicBezTo>
                        <a:pt x="72" y="4"/>
                        <a:pt x="70" y="0"/>
                        <a:pt x="68" y="0"/>
                      </a:cubicBezTo>
                      <a:cubicBezTo>
                        <a:pt x="66" y="0"/>
                        <a:pt x="65" y="4"/>
                        <a:pt x="65" y="8"/>
                      </a:cubicBezTo>
                      <a:cubicBezTo>
                        <a:pt x="61" y="69"/>
                        <a:pt x="61" y="69"/>
                        <a:pt x="61" y="69"/>
                      </a:cubicBezTo>
                      <a:cubicBezTo>
                        <a:pt x="55" y="69"/>
                        <a:pt x="55" y="69"/>
                        <a:pt x="55" y="69"/>
                      </a:cubicBezTo>
                      <a:cubicBezTo>
                        <a:pt x="44" y="69"/>
                        <a:pt x="35" y="78"/>
                        <a:pt x="35" y="89"/>
                      </a:cubicBezTo>
                      <a:cubicBezTo>
                        <a:pt x="35" y="92"/>
                        <a:pt x="35" y="92"/>
                        <a:pt x="35" y="92"/>
                      </a:cubicBezTo>
                      <a:cubicBezTo>
                        <a:pt x="26" y="93"/>
                        <a:pt x="20" y="101"/>
                        <a:pt x="20" y="110"/>
                      </a:cubicBezTo>
                      <a:cubicBezTo>
                        <a:pt x="19" y="110"/>
                        <a:pt x="19" y="110"/>
                        <a:pt x="19" y="110"/>
                      </a:cubicBezTo>
                      <a:cubicBezTo>
                        <a:pt x="9" y="110"/>
                        <a:pt x="0" y="119"/>
                        <a:pt x="0" y="130"/>
                      </a:cubicBezTo>
                      <a:cubicBezTo>
                        <a:pt x="0" y="360"/>
                        <a:pt x="0" y="360"/>
                        <a:pt x="0" y="360"/>
                      </a:cubicBezTo>
                      <a:cubicBezTo>
                        <a:pt x="0" y="367"/>
                        <a:pt x="6" y="373"/>
                        <a:pt x="13" y="373"/>
                      </a:cubicBezTo>
                      <a:cubicBezTo>
                        <a:pt x="38" y="373"/>
                        <a:pt x="38" y="373"/>
                        <a:pt x="38" y="373"/>
                      </a:cubicBezTo>
                      <a:cubicBezTo>
                        <a:pt x="38" y="373"/>
                        <a:pt x="38" y="373"/>
                        <a:pt x="39" y="373"/>
                      </a:cubicBezTo>
                      <a:cubicBezTo>
                        <a:pt x="51" y="373"/>
                        <a:pt x="51" y="373"/>
                        <a:pt x="51" y="373"/>
                      </a:cubicBezTo>
                      <a:cubicBezTo>
                        <a:pt x="51" y="327"/>
                        <a:pt x="51" y="327"/>
                        <a:pt x="51" y="327"/>
                      </a:cubicBezTo>
                      <a:cubicBezTo>
                        <a:pt x="51" y="326"/>
                        <a:pt x="52" y="325"/>
                        <a:pt x="53" y="325"/>
                      </a:cubicBezTo>
                      <a:cubicBezTo>
                        <a:pt x="83" y="325"/>
                        <a:pt x="83" y="325"/>
                        <a:pt x="83" y="325"/>
                      </a:cubicBezTo>
                      <a:cubicBezTo>
                        <a:pt x="85" y="325"/>
                        <a:pt x="86" y="326"/>
                        <a:pt x="86" y="327"/>
                      </a:cubicBezTo>
                      <a:cubicBezTo>
                        <a:pt x="86" y="373"/>
                        <a:pt x="86" y="373"/>
                        <a:pt x="86" y="373"/>
                      </a:cubicBezTo>
                      <a:cubicBezTo>
                        <a:pt x="98" y="373"/>
                        <a:pt x="98" y="373"/>
                        <a:pt x="98" y="373"/>
                      </a:cubicBezTo>
                      <a:cubicBezTo>
                        <a:pt x="98" y="373"/>
                        <a:pt x="99" y="373"/>
                        <a:pt x="99" y="373"/>
                      </a:cubicBezTo>
                      <a:cubicBezTo>
                        <a:pt x="123" y="373"/>
                        <a:pt x="123" y="373"/>
                        <a:pt x="123" y="373"/>
                      </a:cubicBezTo>
                      <a:cubicBezTo>
                        <a:pt x="131" y="373"/>
                        <a:pt x="137" y="367"/>
                        <a:pt x="137" y="360"/>
                      </a:cubicBezTo>
                      <a:cubicBezTo>
                        <a:pt x="137" y="130"/>
                        <a:pt x="137" y="130"/>
                        <a:pt x="137" y="130"/>
                      </a:cubicBezTo>
                      <a:cubicBezTo>
                        <a:pt x="137" y="119"/>
                        <a:pt x="128" y="110"/>
                        <a:pt x="117" y="110"/>
                      </a:cubicBezTo>
                      <a:close/>
                      <a:moveTo>
                        <a:pt x="98" y="295"/>
                      </a:moveTo>
                      <a:cubicBezTo>
                        <a:pt x="38" y="295"/>
                        <a:pt x="38" y="295"/>
                        <a:pt x="38" y="295"/>
                      </a:cubicBezTo>
                      <a:cubicBezTo>
                        <a:pt x="33" y="295"/>
                        <a:pt x="29" y="291"/>
                        <a:pt x="29" y="287"/>
                      </a:cubicBezTo>
                      <a:cubicBezTo>
                        <a:pt x="29" y="283"/>
                        <a:pt x="33" y="279"/>
                        <a:pt x="38" y="279"/>
                      </a:cubicBezTo>
                      <a:cubicBezTo>
                        <a:pt x="98" y="279"/>
                        <a:pt x="98" y="279"/>
                        <a:pt x="98" y="279"/>
                      </a:cubicBezTo>
                      <a:cubicBezTo>
                        <a:pt x="103" y="279"/>
                        <a:pt x="107" y="283"/>
                        <a:pt x="107" y="287"/>
                      </a:cubicBezTo>
                      <a:cubicBezTo>
                        <a:pt x="107" y="291"/>
                        <a:pt x="103" y="295"/>
                        <a:pt x="98" y="295"/>
                      </a:cubicBezTo>
                      <a:close/>
                      <a:moveTo>
                        <a:pt x="98" y="257"/>
                      </a:moveTo>
                      <a:cubicBezTo>
                        <a:pt x="38" y="257"/>
                        <a:pt x="38" y="257"/>
                        <a:pt x="38" y="257"/>
                      </a:cubicBezTo>
                      <a:cubicBezTo>
                        <a:pt x="33" y="257"/>
                        <a:pt x="29" y="254"/>
                        <a:pt x="29" y="250"/>
                      </a:cubicBezTo>
                      <a:cubicBezTo>
                        <a:pt x="29" y="246"/>
                        <a:pt x="33" y="242"/>
                        <a:pt x="38" y="242"/>
                      </a:cubicBezTo>
                      <a:cubicBezTo>
                        <a:pt x="98" y="242"/>
                        <a:pt x="98" y="242"/>
                        <a:pt x="98" y="242"/>
                      </a:cubicBezTo>
                      <a:cubicBezTo>
                        <a:pt x="103" y="242"/>
                        <a:pt x="107" y="246"/>
                        <a:pt x="107" y="250"/>
                      </a:cubicBezTo>
                      <a:cubicBezTo>
                        <a:pt x="107" y="254"/>
                        <a:pt x="103" y="257"/>
                        <a:pt x="98" y="257"/>
                      </a:cubicBezTo>
                      <a:close/>
                      <a:moveTo>
                        <a:pt x="98" y="220"/>
                      </a:moveTo>
                      <a:cubicBezTo>
                        <a:pt x="38" y="220"/>
                        <a:pt x="38" y="220"/>
                        <a:pt x="38" y="220"/>
                      </a:cubicBezTo>
                      <a:cubicBezTo>
                        <a:pt x="33" y="220"/>
                        <a:pt x="29" y="217"/>
                        <a:pt x="29" y="213"/>
                      </a:cubicBezTo>
                      <a:cubicBezTo>
                        <a:pt x="29" y="208"/>
                        <a:pt x="33" y="205"/>
                        <a:pt x="38" y="205"/>
                      </a:cubicBezTo>
                      <a:cubicBezTo>
                        <a:pt x="98" y="205"/>
                        <a:pt x="98" y="205"/>
                        <a:pt x="98" y="205"/>
                      </a:cubicBezTo>
                      <a:cubicBezTo>
                        <a:pt x="103" y="205"/>
                        <a:pt x="107" y="208"/>
                        <a:pt x="107" y="213"/>
                      </a:cubicBezTo>
                      <a:cubicBezTo>
                        <a:pt x="107" y="217"/>
                        <a:pt x="103" y="220"/>
                        <a:pt x="98" y="220"/>
                      </a:cubicBezTo>
                      <a:close/>
                      <a:moveTo>
                        <a:pt x="98" y="183"/>
                      </a:moveTo>
                      <a:cubicBezTo>
                        <a:pt x="38" y="183"/>
                        <a:pt x="38" y="183"/>
                        <a:pt x="38" y="183"/>
                      </a:cubicBezTo>
                      <a:cubicBezTo>
                        <a:pt x="33" y="183"/>
                        <a:pt x="29" y="180"/>
                        <a:pt x="29" y="176"/>
                      </a:cubicBezTo>
                      <a:cubicBezTo>
                        <a:pt x="29" y="171"/>
                        <a:pt x="33" y="168"/>
                        <a:pt x="38" y="168"/>
                      </a:cubicBezTo>
                      <a:cubicBezTo>
                        <a:pt x="98" y="168"/>
                        <a:pt x="98" y="168"/>
                        <a:pt x="98" y="168"/>
                      </a:cubicBezTo>
                      <a:cubicBezTo>
                        <a:pt x="103" y="168"/>
                        <a:pt x="107" y="171"/>
                        <a:pt x="107" y="176"/>
                      </a:cubicBezTo>
                      <a:cubicBezTo>
                        <a:pt x="107" y="180"/>
                        <a:pt x="103" y="183"/>
                        <a:pt x="98" y="183"/>
                      </a:cubicBezTo>
                      <a:close/>
                      <a:moveTo>
                        <a:pt x="98" y="146"/>
                      </a:moveTo>
                      <a:cubicBezTo>
                        <a:pt x="38" y="146"/>
                        <a:pt x="38" y="146"/>
                        <a:pt x="38" y="146"/>
                      </a:cubicBezTo>
                      <a:cubicBezTo>
                        <a:pt x="33" y="146"/>
                        <a:pt x="29" y="143"/>
                        <a:pt x="29" y="138"/>
                      </a:cubicBezTo>
                      <a:cubicBezTo>
                        <a:pt x="29" y="134"/>
                        <a:pt x="33" y="131"/>
                        <a:pt x="38" y="131"/>
                      </a:cubicBezTo>
                      <a:cubicBezTo>
                        <a:pt x="98" y="131"/>
                        <a:pt x="98" y="131"/>
                        <a:pt x="98" y="131"/>
                      </a:cubicBezTo>
                      <a:cubicBezTo>
                        <a:pt x="103" y="131"/>
                        <a:pt x="107" y="134"/>
                        <a:pt x="107" y="138"/>
                      </a:cubicBezTo>
                      <a:cubicBezTo>
                        <a:pt x="107" y="143"/>
                        <a:pt x="103" y="146"/>
                        <a:pt x="98" y="1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grpSp>
        </p:grpSp>
        <p:sp>
          <p:nvSpPr>
            <p:cNvPr id="57" name="TextBox 56"/>
            <p:cNvSpPr txBox="1"/>
            <p:nvPr/>
          </p:nvSpPr>
          <p:spPr>
            <a:xfrm>
              <a:off x="3422600" y="1576207"/>
              <a:ext cx="1837000" cy="349435"/>
            </a:xfrm>
            <a:prstGeom prst="rect">
              <a:avLst/>
            </a:prstGeom>
            <a:noFill/>
          </p:spPr>
          <p:txBody>
            <a:bodyPr wrap="square" lIns="0" tIns="0" rIns="0" bIns="0" rtlCol="0">
              <a:spAutoFit/>
            </a:bodyPr>
            <a:lstStyle/>
            <a:p>
              <a:pPr>
                <a:buSzPct val="100000"/>
              </a:pPr>
              <a:r>
                <a:rPr lang="en-US" sz="1000" b="1" dirty="0">
                  <a:solidFill>
                    <a:schemeClr val="accent2"/>
                  </a:solidFill>
                </a:rPr>
                <a:t>Location: </a:t>
              </a:r>
            </a:p>
            <a:p>
              <a:pPr>
                <a:buSzPct val="100000"/>
              </a:pPr>
              <a:r>
                <a:rPr lang="en-US" sz="1000" dirty="0">
                  <a:solidFill>
                    <a:srgbClr val="313131"/>
                  </a:solidFill>
                </a:rPr>
                <a:t>Bangalore, India</a:t>
              </a:r>
            </a:p>
          </p:txBody>
        </p:sp>
      </p:grpSp>
      <p:grpSp>
        <p:nvGrpSpPr>
          <p:cNvPr id="6" name="Group 5"/>
          <p:cNvGrpSpPr/>
          <p:nvPr/>
        </p:nvGrpSpPr>
        <p:grpSpPr>
          <a:xfrm>
            <a:off x="3018617" y="2179758"/>
            <a:ext cx="2240983" cy="341029"/>
            <a:chOff x="3018617" y="2038373"/>
            <a:chExt cx="2240983" cy="341029"/>
          </a:xfrm>
        </p:grpSpPr>
        <p:grpSp>
          <p:nvGrpSpPr>
            <p:cNvPr id="64" name="Group 63"/>
            <p:cNvGrpSpPr/>
            <p:nvPr/>
          </p:nvGrpSpPr>
          <p:grpSpPr>
            <a:xfrm>
              <a:off x="3018617" y="2038373"/>
              <a:ext cx="322118" cy="330687"/>
              <a:chOff x="1854768" y="2065725"/>
              <a:chExt cx="322118" cy="330687"/>
            </a:xfrm>
          </p:grpSpPr>
          <p:sp>
            <p:nvSpPr>
              <p:cNvPr id="53" name="Oval 52"/>
              <p:cNvSpPr/>
              <p:nvPr/>
            </p:nvSpPr>
            <p:spPr bwMode="gray">
              <a:xfrm>
                <a:off x="1854768" y="2065725"/>
                <a:ext cx="322118" cy="330687"/>
              </a:xfrm>
              <a:prstGeom prst="ellipse">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b="1" dirty="0">
                  <a:solidFill>
                    <a:schemeClr val="bg1"/>
                  </a:solidFill>
                </a:endParaRPr>
              </a:p>
            </p:txBody>
          </p:sp>
          <p:grpSp>
            <p:nvGrpSpPr>
              <p:cNvPr id="25" name="Group 24"/>
              <p:cNvGrpSpPr/>
              <p:nvPr/>
            </p:nvGrpSpPr>
            <p:grpSpPr>
              <a:xfrm>
                <a:off x="1931008" y="2134351"/>
                <a:ext cx="165562" cy="174672"/>
                <a:chOff x="4087813" y="3527425"/>
                <a:chExt cx="1009650" cy="1065213"/>
              </a:xfrm>
              <a:solidFill>
                <a:schemeClr val="bg1"/>
              </a:solidFill>
            </p:grpSpPr>
            <p:sp>
              <p:nvSpPr>
                <p:cNvPr id="26" name="Freeform 87"/>
                <p:cNvSpPr>
                  <a:spLocks/>
                </p:cNvSpPr>
                <p:nvPr/>
              </p:nvSpPr>
              <p:spPr bwMode="auto">
                <a:xfrm>
                  <a:off x="4111625" y="4243388"/>
                  <a:ext cx="962025" cy="349250"/>
                </a:xfrm>
                <a:custGeom>
                  <a:avLst/>
                  <a:gdLst>
                    <a:gd name="T0" fmla="*/ 367 w 606"/>
                    <a:gd name="T1" fmla="*/ 0 h 220"/>
                    <a:gd name="T2" fmla="*/ 238 w 606"/>
                    <a:gd name="T3" fmla="*/ 0 h 220"/>
                    <a:gd name="T4" fmla="*/ 140 w 606"/>
                    <a:gd name="T5" fmla="*/ 90 h 220"/>
                    <a:gd name="T6" fmla="*/ 92 w 606"/>
                    <a:gd name="T7" fmla="*/ 135 h 220"/>
                    <a:gd name="T8" fmla="*/ 0 w 606"/>
                    <a:gd name="T9" fmla="*/ 220 h 220"/>
                    <a:gd name="T10" fmla="*/ 606 w 606"/>
                    <a:gd name="T11" fmla="*/ 220 h 220"/>
                    <a:gd name="T12" fmla="*/ 367 w 606"/>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606" h="220">
                      <a:moveTo>
                        <a:pt x="367" y="0"/>
                      </a:moveTo>
                      <a:lnTo>
                        <a:pt x="238" y="0"/>
                      </a:lnTo>
                      <a:lnTo>
                        <a:pt x="140" y="90"/>
                      </a:lnTo>
                      <a:lnTo>
                        <a:pt x="92" y="135"/>
                      </a:lnTo>
                      <a:lnTo>
                        <a:pt x="0" y="220"/>
                      </a:lnTo>
                      <a:lnTo>
                        <a:pt x="606" y="220"/>
                      </a:lnTo>
                      <a:lnTo>
                        <a:pt x="36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27" name="Freeform 88"/>
                <p:cNvSpPr>
                  <a:spLocks/>
                </p:cNvSpPr>
                <p:nvPr/>
              </p:nvSpPr>
              <p:spPr bwMode="auto">
                <a:xfrm>
                  <a:off x="4111625" y="4457700"/>
                  <a:ext cx="146050" cy="134938"/>
                </a:xfrm>
                <a:custGeom>
                  <a:avLst/>
                  <a:gdLst>
                    <a:gd name="T0" fmla="*/ 0 w 92"/>
                    <a:gd name="T1" fmla="*/ 85 h 85"/>
                    <a:gd name="T2" fmla="*/ 92 w 92"/>
                    <a:gd name="T3" fmla="*/ 0 h 85"/>
                    <a:gd name="T4" fmla="*/ 0 w 92"/>
                    <a:gd name="T5" fmla="*/ 85 h 85"/>
                    <a:gd name="T6" fmla="*/ 0 w 92"/>
                    <a:gd name="T7" fmla="*/ 85 h 85"/>
                  </a:gdLst>
                  <a:ahLst/>
                  <a:cxnLst>
                    <a:cxn ang="0">
                      <a:pos x="T0" y="T1"/>
                    </a:cxn>
                    <a:cxn ang="0">
                      <a:pos x="T2" y="T3"/>
                    </a:cxn>
                    <a:cxn ang="0">
                      <a:pos x="T4" y="T5"/>
                    </a:cxn>
                    <a:cxn ang="0">
                      <a:pos x="T6" y="T7"/>
                    </a:cxn>
                  </a:cxnLst>
                  <a:rect l="0" t="0" r="r" b="b"/>
                  <a:pathLst>
                    <a:path w="92" h="85">
                      <a:moveTo>
                        <a:pt x="0" y="85"/>
                      </a:moveTo>
                      <a:lnTo>
                        <a:pt x="92" y="0"/>
                      </a:lnTo>
                      <a:lnTo>
                        <a:pt x="0" y="85"/>
                      </a:lnTo>
                      <a:lnTo>
                        <a:pt x="0"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28" name="Freeform 89"/>
                <p:cNvSpPr>
                  <a:spLocks/>
                </p:cNvSpPr>
                <p:nvPr/>
              </p:nvSpPr>
              <p:spPr bwMode="auto">
                <a:xfrm>
                  <a:off x="4719638" y="3916363"/>
                  <a:ext cx="377825" cy="658813"/>
                </a:xfrm>
                <a:custGeom>
                  <a:avLst/>
                  <a:gdLst>
                    <a:gd name="T0" fmla="*/ 187 w 188"/>
                    <a:gd name="T1" fmla="*/ 0 h 328"/>
                    <a:gd name="T2" fmla="*/ 160 w 188"/>
                    <a:gd name="T3" fmla="*/ 11 h 328"/>
                    <a:gd name="T4" fmla="*/ 0 w 188"/>
                    <a:gd name="T5" fmla="*/ 156 h 328"/>
                    <a:gd name="T6" fmla="*/ 188 w 188"/>
                    <a:gd name="T7" fmla="*/ 328 h 328"/>
                    <a:gd name="T8" fmla="*/ 188 w 188"/>
                    <a:gd name="T9" fmla="*/ 0 h 328"/>
                    <a:gd name="T10" fmla="*/ 187 w 188"/>
                    <a:gd name="T11" fmla="*/ 0 h 328"/>
                  </a:gdLst>
                  <a:ahLst/>
                  <a:cxnLst>
                    <a:cxn ang="0">
                      <a:pos x="T0" y="T1"/>
                    </a:cxn>
                    <a:cxn ang="0">
                      <a:pos x="T2" y="T3"/>
                    </a:cxn>
                    <a:cxn ang="0">
                      <a:pos x="T4" y="T5"/>
                    </a:cxn>
                    <a:cxn ang="0">
                      <a:pos x="T6" y="T7"/>
                    </a:cxn>
                    <a:cxn ang="0">
                      <a:pos x="T8" y="T9"/>
                    </a:cxn>
                    <a:cxn ang="0">
                      <a:pos x="T10" y="T11"/>
                    </a:cxn>
                  </a:cxnLst>
                  <a:rect l="0" t="0" r="r" b="b"/>
                  <a:pathLst>
                    <a:path w="188" h="328">
                      <a:moveTo>
                        <a:pt x="187" y="0"/>
                      </a:moveTo>
                      <a:cubicBezTo>
                        <a:pt x="179" y="0"/>
                        <a:pt x="166" y="5"/>
                        <a:pt x="160" y="11"/>
                      </a:cubicBezTo>
                      <a:cubicBezTo>
                        <a:pt x="0" y="156"/>
                        <a:pt x="0" y="156"/>
                        <a:pt x="0" y="156"/>
                      </a:cubicBezTo>
                      <a:cubicBezTo>
                        <a:pt x="188" y="328"/>
                        <a:pt x="188" y="328"/>
                        <a:pt x="188" y="328"/>
                      </a:cubicBezTo>
                      <a:cubicBezTo>
                        <a:pt x="188" y="0"/>
                        <a:pt x="188" y="0"/>
                        <a:pt x="188" y="0"/>
                      </a:cubicBezTo>
                      <a:lnTo>
                        <a:pt x="1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29" name="Freeform 90"/>
                <p:cNvSpPr>
                  <a:spLocks/>
                </p:cNvSpPr>
                <p:nvPr/>
              </p:nvSpPr>
              <p:spPr bwMode="auto">
                <a:xfrm>
                  <a:off x="4689475" y="4214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30" name="Freeform 91"/>
                <p:cNvSpPr>
                  <a:spLocks/>
                </p:cNvSpPr>
                <p:nvPr/>
              </p:nvSpPr>
              <p:spPr bwMode="auto">
                <a:xfrm>
                  <a:off x="4087813" y="3527425"/>
                  <a:ext cx="1009650" cy="565150"/>
                </a:xfrm>
                <a:custGeom>
                  <a:avLst/>
                  <a:gdLst>
                    <a:gd name="T0" fmla="*/ 486 w 503"/>
                    <a:gd name="T1" fmla="*/ 127 h 282"/>
                    <a:gd name="T2" fmla="*/ 269 w 503"/>
                    <a:gd name="T3" fmla="*/ 5 h 282"/>
                    <a:gd name="T4" fmla="*/ 235 w 503"/>
                    <a:gd name="T5" fmla="*/ 5 h 282"/>
                    <a:gd name="T6" fmla="*/ 17 w 503"/>
                    <a:gd name="T7" fmla="*/ 127 h 282"/>
                    <a:gd name="T8" fmla="*/ 0 w 503"/>
                    <a:gd name="T9" fmla="*/ 162 h 282"/>
                    <a:gd name="T10" fmla="*/ 0 w 503"/>
                    <a:gd name="T11" fmla="*/ 180 h 282"/>
                    <a:gd name="T12" fmla="*/ 8 w 503"/>
                    <a:gd name="T13" fmla="*/ 180 h 282"/>
                    <a:gd name="T14" fmla="*/ 43 w 503"/>
                    <a:gd name="T15" fmla="*/ 194 h 282"/>
                    <a:gd name="T16" fmla="*/ 137 w 503"/>
                    <a:gd name="T17" fmla="*/ 282 h 282"/>
                    <a:gd name="T18" fmla="*/ 92 w 503"/>
                    <a:gd name="T19" fmla="*/ 240 h 282"/>
                    <a:gd name="T20" fmla="*/ 92 w 503"/>
                    <a:gd name="T21" fmla="*/ 168 h 282"/>
                    <a:gd name="T22" fmla="*/ 106 w 503"/>
                    <a:gd name="T23" fmla="*/ 154 h 282"/>
                    <a:gd name="T24" fmla="*/ 398 w 503"/>
                    <a:gd name="T25" fmla="*/ 154 h 282"/>
                    <a:gd name="T26" fmla="*/ 411 w 503"/>
                    <a:gd name="T27" fmla="*/ 168 h 282"/>
                    <a:gd name="T28" fmla="*/ 411 w 503"/>
                    <a:gd name="T29" fmla="*/ 239 h 282"/>
                    <a:gd name="T30" fmla="*/ 459 w 503"/>
                    <a:gd name="T31" fmla="*/ 194 h 282"/>
                    <a:gd name="T32" fmla="*/ 496 w 503"/>
                    <a:gd name="T33" fmla="*/ 180 h 282"/>
                    <a:gd name="T34" fmla="*/ 503 w 503"/>
                    <a:gd name="T35" fmla="*/ 180 h 282"/>
                    <a:gd name="T36" fmla="*/ 503 w 503"/>
                    <a:gd name="T37" fmla="*/ 180 h 282"/>
                    <a:gd name="T38" fmla="*/ 503 w 503"/>
                    <a:gd name="T39" fmla="*/ 162 h 282"/>
                    <a:gd name="T40" fmla="*/ 486 w 503"/>
                    <a:gd name="T41" fmla="*/ 12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3" h="282">
                      <a:moveTo>
                        <a:pt x="486" y="127"/>
                      </a:moveTo>
                      <a:cubicBezTo>
                        <a:pt x="269" y="5"/>
                        <a:pt x="269" y="5"/>
                        <a:pt x="269" y="5"/>
                      </a:cubicBezTo>
                      <a:cubicBezTo>
                        <a:pt x="260" y="0"/>
                        <a:pt x="244" y="0"/>
                        <a:pt x="235" y="5"/>
                      </a:cubicBezTo>
                      <a:cubicBezTo>
                        <a:pt x="17" y="127"/>
                        <a:pt x="17" y="127"/>
                        <a:pt x="17" y="127"/>
                      </a:cubicBezTo>
                      <a:cubicBezTo>
                        <a:pt x="8" y="133"/>
                        <a:pt x="0" y="148"/>
                        <a:pt x="0" y="162"/>
                      </a:cubicBezTo>
                      <a:cubicBezTo>
                        <a:pt x="0" y="180"/>
                        <a:pt x="0" y="180"/>
                        <a:pt x="0" y="180"/>
                      </a:cubicBezTo>
                      <a:cubicBezTo>
                        <a:pt x="8" y="180"/>
                        <a:pt x="8" y="180"/>
                        <a:pt x="8" y="180"/>
                      </a:cubicBezTo>
                      <a:cubicBezTo>
                        <a:pt x="19" y="180"/>
                        <a:pt x="35" y="186"/>
                        <a:pt x="43" y="194"/>
                      </a:cubicBezTo>
                      <a:cubicBezTo>
                        <a:pt x="137" y="282"/>
                        <a:pt x="137" y="282"/>
                        <a:pt x="137" y="282"/>
                      </a:cubicBezTo>
                      <a:cubicBezTo>
                        <a:pt x="92" y="240"/>
                        <a:pt x="92" y="240"/>
                        <a:pt x="92" y="240"/>
                      </a:cubicBezTo>
                      <a:cubicBezTo>
                        <a:pt x="92" y="168"/>
                        <a:pt x="92" y="168"/>
                        <a:pt x="92" y="168"/>
                      </a:cubicBezTo>
                      <a:cubicBezTo>
                        <a:pt x="92" y="160"/>
                        <a:pt x="98" y="154"/>
                        <a:pt x="106" y="154"/>
                      </a:cubicBezTo>
                      <a:cubicBezTo>
                        <a:pt x="398" y="154"/>
                        <a:pt x="398" y="154"/>
                        <a:pt x="398" y="154"/>
                      </a:cubicBezTo>
                      <a:cubicBezTo>
                        <a:pt x="405" y="154"/>
                        <a:pt x="411" y="160"/>
                        <a:pt x="411" y="168"/>
                      </a:cubicBezTo>
                      <a:cubicBezTo>
                        <a:pt x="411" y="239"/>
                        <a:pt x="411" y="239"/>
                        <a:pt x="411" y="239"/>
                      </a:cubicBezTo>
                      <a:cubicBezTo>
                        <a:pt x="438" y="214"/>
                        <a:pt x="459" y="194"/>
                        <a:pt x="459" y="194"/>
                      </a:cubicBezTo>
                      <a:cubicBezTo>
                        <a:pt x="468" y="186"/>
                        <a:pt x="484" y="180"/>
                        <a:pt x="496" y="180"/>
                      </a:cubicBezTo>
                      <a:cubicBezTo>
                        <a:pt x="503" y="180"/>
                        <a:pt x="503" y="180"/>
                        <a:pt x="503" y="180"/>
                      </a:cubicBezTo>
                      <a:cubicBezTo>
                        <a:pt x="503" y="180"/>
                        <a:pt x="503" y="180"/>
                        <a:pt x="503" y="180"/>
                      </a:cubicBezTo>
                      <a:cubicBezTo>
                        <a:pt x="503" y="162"/>
                        <a:pt x="503" y="162"/>
                        <a:pt x="503" y="162"/>
                      </a:cubicBezTo>
                      <a:cubicBezTo>
                        <a:pt x="503" y="148"/>
                        <a:pt x="495" y="133"/>
                        <a:pt x="486"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31" name="Freeform 92"/>
                <p:cNvSpPr>
                  <a:spLocks/>
                </p:cNvSpPr>
                <p:nvPr/>
              </p:nvSpPr>
              <p:spPr bwMode="auto">
                <a:xfrm>
                  <a:off x="4689475" y="4006850"/>
                  <a:ext cx="223838" cy="207963"/>
                </a:xfrm>
                <a:custGeom>
                  <a:avLst/>
                  <a:gdLst>
                    <a:gd name="T0" fmla="*/ 0 w 111"/>
                    <a:gd name="T1" fmla="*/ 104 h 104"/>
                    <a:gd name="T2" fmla="*/ 111 w 111"/>
                    <a:gd name="T3" fmla="*/ 0 h 104"/>
                    <a:gd name="T4" fmla="*/ 111 w 111"/>
                    <a:gd name="T5" fmla="*/ 0 h 104"/>
                    <a:gd name="T6" fmla="*/ 0 w 111"/>
                    <a:gd name="T7" fmla="*/ 104 h 104"/>
                    <a:gd name="T8" fmla="*/ 0 w 111"/>
                    <a:gd name="T9" fmla="*/ 104 h 104"/>
                  </a:gdLst>
                  <a:ahLst/>
                  <a:cxnLst>
                    <a:cxn ang="0">
                      <a:pos x="T0" y="T1"/>
                    </a:cxn>
                    <a:cxn ang="0">
                      <a:pos x="T2" y="T3"/>
                    </a:cxn>
                    <a:cxn ang="0">
                      <a:pos x="T4" y="T5"/>
                    </a:cxn>
                    <a:cxn ang="0">
                      <a:pos x="T6" y="T7"/>
                    </a:cxn>
                    <a:cxn ang="0">
                      <a:pos x="T8" y="T9"/>
                    </a:cxn>
                  </a:cxnLst>
                  <a:rect l="0" t="0" r="r" b="b"/>
                  <a:pathLst>
                    <a:path w="111" h="104">
                      <a:moveTo>
                        <a:pt x="0" y="104"/>
                      </a:moveTo>
                      <a:cubicBezTo>
                        <a:pt x="11" y="94"/>
                        <a:pt x="72" y="37"/>
                        <a:pt x="111" y="0"/>
                      </a:cubicBezTo>
                      <a:cubicBezTo>
                        <a:pt x="111" y="0"/>
                        <a:pt x="111" y="0"/>
                        <a:pt x="111" y="0"/>
                      </a:cubicBezTo>
                      <a:cubicBezTo>
                        <a:pt x="69" y="40"/>
                        <a:pt x="11" y="94"/>
                        <a:pt x="0" y="104"/>
                      </a:cubicBezTo>
                      <a:cubicBezTo>
                        <a:pt x="0" y="104"/>
                        <a:pt x="0" y="104"/>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32" name="Freeform 93"/>
                <p:cNvSpPr>
                  <a:spLocks/>
                </p:cNvSpPr>
                <p:nvPr/>
              </p:nvSpPr>
              <p:spPr bwMode="auto">
                <a:xfrm>
                  <a:off x="4362450" y="4092575"/>
                  <a:ext cx="327025" cy="122238"/>
                </a:xfrm>
                <a:custGeom>
                  <a:avLst/>
                  <a:gdLst>
                    <a:gd name="T0" fmla="*/ 64 w 163"/>
                    <a:gd name="T1" fmla="*/ 61 h 61"/>
                    <a:gd name="T2" fmla="*/ 0 w 163"/>
                    <a:gd name="T3" fmla="*/ 0 h 61"/>
                    <a:gd name="T4" fmla="*/ 64 w 163"/>
                    <a:gd name="T5" fmla="*/ 61 h 61"/>
                    <a:gd name="T6" fmla="*/ 163 w 163"/>
                    <a:gd name="T7" fmla="*/ 61 h 61"/>
                    <a:gd name="T8" fmla="*/ 163 w 163"/>
                    <a:gd name="T9" fmla="*/ 61 h 61"/>
                    <a:gd name="T10" fmla="*/ 64 w 163"/>
                    <a:gd name="T11" fmla="*/ 61 h 61"/>
                  </a:gdLst>
                  <a:ahLst/>
                  <a:cxnLst>
                    <a:cxn ang="0">
                      <a:pos x="T0" y="T1"/>
                    </a:cxn>
                    <a:cxn ang="0">
                      <a:pos x="T2" y="T3"/>
                    </a:cxn>
                    <a:cxn ang="0">
                      <a:pos x="T4" y="T5"/>
                    </a:cxn>
                    <a:cxn ang="0">
                      <a:pos x="T6" y="T7"/>
                    </a:cxn>
                    <a:cxn ang="0">
                      <a:pos x="T8" y="T9"/>
                    </a:cxn>
                    <a:cxn ang="0">
                      <a:pos x="T10" y="T11"/>
                    </a:cxn>
                  </a:cxnLst>
                  <a:rect l="0" t="0" r="r" b="b"/>
                  <a:pathLst>
                    <a:path w="163" h="61">
                      <a:moveTo>
                        <a:pt x="64" y="61"/>
                      </a:moveTo>
                      <a:cubicBezTo>
                        <a:pt x="0" y="0"/>
                        <a:pt x="0" y="0"/>
                        <a:pt x="0" y="0"/>
                      </a:cubicBezTo>
                      <a:cubicBezTo>
                        <a:pt x="64" y="61"/>
                        <a:pt x="64" y="61"/>
                        <a:pt x="64" y="61"/>
                      </a:cubicBezTo>
                      <a:cubicBezTo>
                        <a:pt x="64" y="61"/>
                        <a:pt x="162" y="61"/>
                        <a:pt x="163" y="61"/>
                      </a:cubicBezTo>
                      <a:cubicBezTo>
                        <a:pt x="163" y="61"/>
                        <a:pt x="163" y="61"/>
                        <a:pt x="163" y="61"/>
                      </a:cubicBezTo>
                      <a:lnTo>
                        <a:pt x="64"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33" name="Freeform 94"/>
                <p:cNvSpPr>
                  <a:spLocks/>
                </p:cNvSpPr>
                <p:nvPr/>
              </p:nvSpPr>
              <p:spPr bwMode="auto">
                <a:xfrm>
                  <a:off x="4089400" y="3916363"/>
                  <a:ext cx="371475" cy="658813"/>
                </a:xfrm>
                <a:custGeom>
                  <a:avLst/>
                  <a:gdLst>
                    <a:gd name="T0" fmla="*/ 0 w 185"/>
                    <a:gd name="T1" fmla="*/ 0 h 328"/>
                    <a:gd name="T2" fmla="*/ 0 w 185"/>
                    <a:gd name="T3" fmla="*/ 0 h 328"/>
                    <a:gd name="T4" fmla="*/ 27 w 185"/>
                    <a:gd name="T5" fmla="*/ 11 h 328"/>
                    <a:gd name="T6" fmla="*/ 185 w 185"/>
                    <a:gd name="T7" fmla="*/ 156 h 328"/>
                    <a:gd name="T8" fmla="*/ 0 w 185"/>
                    <a:gd name="T9" fmla="*/ 328 h 328"/>
                    <a:gd name="T10" fmla="*/ 0 w 185"/>
                    <a:gd name="T11" fmla="*/ 0 h 328"/>
                  </a:gdLst>
                  <a:ahLst/>
                  <a:cxnLst>
                    <a:cxn ang="0">
                      <a:pos x="T0" y="T1"/>
                    </a:cxn>
                    <a:cxn ang="0">
                      <a:pos x="T2" y="T3"/>
                    </a:cxn>
                    <a:cxn ang="0">
                      <a:pos x="T4" y="T5"/>
                    </a:cxn>
                    <a:cxn ang="0">
                      <a:pos x="T6" y="T7"/>
                    </a:cxn>
                    <a:cxn ang="0">
                      <a:pos x="T8" y="T9"/>
                    </a:cxn>
                    <a:cxn ang="0">
                      <a:pos x="T10" y="T11"/>
                    </a:cxn>
                  </a:cxnLst>
                  <a:rect l="0" t="0" r="r" b="b"/>
                  <a:pathLst>
                    <a:path w="185" h="328">
                      <a:moveTo>
                        <a:pt x="0" y="0"/>
                      </a:moveTo>
                      <a:cubicBezTo>
                        <a:pt x="0" y="0"/>
                        <a:pt x="0" y="0"/>
                        <a:pt x="0" y="0"/>
                      </a:cubicBezTo>
                      <a:cubicBezTo>
                        <a:pt x="9" y="0"/>
                        <a:pt x="22" y="5"/>
                        <a:pt x="27" y="11"/>
                      </a:cubicBezTo>
                      <a:cubicBezTo>
                        <a:pt x="28" y="11"/>
                        <a:pt x="156" y="130"/>
                        <a:pt x="185" y="156"/>
                      </a:cubicBezTo>
                      <a:cubicBezTo>
                        <a:pt x="0" y="328"/>
                        <a:pt x="0" y="328"/>
                        <a:pt x="0" y="32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34" name="Freeform 95"/>
                <p:cNvSpPr>
                  <a:spLocks/>
                </p:cNvSpPr>
                <p:nvPr/>
              </p:nvSpPr>
              <p:spPr bwMode="auto">
                <a:xfrm>
                  <a:off x="4089400" y="3916363"/>
                  <a:ext cx="371475" cy="658813"/>
                </a:xfrm>
                <a:custGeom>
                  <a:avLst/>
                  <a:gdLst>
                    <a:gd name="T0" fmla="*/ 27 w 185"/>
                    <a:gd name="T1" fmla="*/ 11 h 328"/>
                    <a:gd name="T2" fmla="*/ 0 w 185"/>
                    <a:gd name="T3" fmla="*/ 0 h 328"/>
                    <a:gd name="T4" fmla="*/ 0 w 185"/>
                    <a:gd name="T5" fmla="*/ 0 h 328"/>
                    <a:gd name="T6" fmla="*/ 0 w 185"/>
                    <a:gd name="T7" fmla="*/ 328 h 328"/>
                    <a:gd name="T8" fmla="*/ 185 w 185"/>
                    <a:gd name="T9" fmla="*/ 156 h 328"/>
                    <a:gd name="T10" fmla="*/ 27 w 185"/>
                    <a:gd name="T11" fmla="*/ 11 h 328"/>
                  </a:gdLst>
                  <a:ahLst/>
                  <a:cxnLst>
                    <a:cxn ang="0">
                      <a:pos x="T0" y="T1"/>
                    </a:cxn>
                    <a:cxn ang="0">
                      <a:pos x="T2" y="T3"/>
                    </a:cxn>
                    <a:cxn ang="0">
                      <a:pos x="T4" y="T5"/>
                    </a:cxn>
                    <a:cxn ang="0">
                      <a:pos x="T6" y="T7"/>
                    </a:cxn>
                    <a:cxn ang="0">
                      <a:pos x="T8" y="T9"/>
                    </a:cxn>
                    <a:cxn ang="0">
                      <a:pos x="T10" y="T11"/>
                    </a:cxn>
                  </a:cxnLst>
                  <a:rect l="0" t="0" r="r" b="b"/>
                  <a:pathLst>
                    <a:path w="185" h="328">
                      <a:moveTo>
                        <a:pt x="27" y="11"/>
                      </a:moveTo>
                      <a:cubicBezTo>
                        <a:pt x="22" y="5"/>
                        <a:pt x="9" y="0"/>
                        <a:pt x="0" y="0"/>
                      </a:cubicBezTo>
                      <a:cubicBezTo>
                        <a:pt x="0" y="0"/>
                        <a:pt x="0" y="0"/>
                        <a:pt x="0" y="0"/>
                      </a:cubicBezTo>
                      <a:cubicBezTo>
                        <a:pt x="0" y="328"/>
                        <a:pt x="0" y="328"/>
                        <a:pt x="0" y="328"/>
                      </a:cubicBezTo>
                      <a:cubicBezTo>
                        <a:pt x="185" y="156"/>
                        <a:pt x="185" y="156"/>
                        <a:pt x="185" y="156"/>
                      </a:cubicBezTo>
                      <a:cubicBezTo>
                        <a:pt x="156" y="130"/>
                        <a:pt x="28" y="11"/>
                        <a:pt x="2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35" name="Freeform 96"/>
                <p:cNvSpPr>
                  <a:spLocks/>
                </p:cNvSpPr>
                <p:nvPr/>
              </p:nvSpPr>
              <p:spPr bwMode="auto">
                <a:xfrm>
                  <a:off x="4719638" y="3916363"/>
                  <a:ext cx="377825" cy="658813"/>
                </a:xfrm>
                <a:custGeom>
                  <a:avLst/>
                  <a:gdLst>
                    <a:gd name="T0" fmla="*/ 188 w 188"/>
                    <a:gd name="T1" fmla="*/ 328 h 328"/>
                    <a:gd name="T2" fmla="*/ 0 w 188"/>
                    <a:gd name="T3" fmla="*/ 156 h 328"/>
                    <a:gd name="T4" fmla="*/ 160 w 188"/>
                    <a:gd name="T5" fmla="*/ 11 h 328"/>
                    <a:gd name="T6" fmla="*/ 187 w 188"/>
                    <a:gd name="T7" fmla="*/ 0 h 328"/>
                    <a:gd name="T8" fmla="*/ 188 w 188"/>
                    <a:gd name="T9" fmla="*/ 0 h 328"/>
                    <a:gd name="T10" fmla="*/ 188 w 188"/>
                    <a:gd name="T11" fmla="*/ 328 h 328"/>
                  </a:gdLst>
                  <a:ahLst/>
                  <a:cxnLst>
                    <a:cxn ang="0">
                      <a:pos x="T0" y="T1"/>
                    </a:cxn>
                    <a:cxn ang="0">
                      <a:pos x="T2" y="T3"/>
                    </a:cxn>
                    <a:cxn ang="0">
                      <a:pos x="T4" y="T5"/>
                    </a:cxn>
                    <a:cxn ang="0">
                      <a:pos x="T6" y="T7"/>
                    </a:cxn>
                    <a:cxn ang="0">
                      <a:pos x="T8" y="T9"/>
                    </a:cxn>
                    <a:cxn ang="0">
                      <a:pos x="T10" y="T11"/>
                    </a:cxn>
                  </a:cxnLst>
                  <a:rect l="0" t="0" r="r" b="b"/>
                  <a:pathLst>
                    <a:path w="188" h="328">
                      <a:moveTo>
                        <a:pt x="188" y="328"/>
                      </a:moveTo>
                      <a:cubicBezTo>
                        <a:pt x="0" y="156"/>
                        <a:pt x="0" y="156"/>
                        <a:pt x="0" y="156"/>
                      </a:cubicBezTo>
                      <a:cubicBezTo>
                        <a:pt x="160" y="11"/>
                        <a:pt x="160" y="11"/>
                        <a:pt x="160" y="11"/>
                      </a:cubicBezTo>
                      <a:cubicBezTo>
                        <a:pt x="166" y="5"/>
                        <a:pt x="179" y="0"/>
                        <a:pt x="187" y="0"/>
                      </a:cubicBezTo>
                      <a:cubicBezTo>
                        <a:pt x="188" y="0"/>
                        <a:pt x="188" y="0"/>
                        <a:pt x="188" y="0"/>
                      </a:cubicBezTo>
                      <a:lnTo>
                        <a:pt x="188" y="3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36" name="Freeform 97"/>
                <p:cNvSpPr>
                  <a:spLocks/>
                </p:cNvSpPr>
                <p:nvPr/>
              </p:nvSpPr>
              <p:spPr bwMode="auto">
                <a:xfrm>
                  <a:off x="4719638" y="3916363"/>
                  <a:ext cx="377825" cy="658813"/>
                </a:xfrm>
                <a:custGeom>
                  <a:avLst/>
                  <a:gdLst>
                    <a:gd name="T0" fmla="*/ 187 w 188"/>
                    <a:gd name="T1" fmla="*/ 0 h 328"/>
                    <a:gd name="T2" fmla="*/ 160 w 188"/>
                    <a:gd name="T3" fmla="*/ 11 h 328"/>
                    <a:gd name="T4" fmla="*/ 0 w 188"/>
                    <a:gd name="T5" fmla="*/ 156 h 328"/>
                    <a:gd name="T6" fmla="*/ 188 w 188"/>
                    <a:gd name="T7" fmla="*/ 328 h 328"/>
                    <a:gd name="T8" fmla="*/ 188 w 188"/>
                    <a:gd name="T9" fmla="*/ 0 h 328"/>
                    <a:gd name="T10" fmla="*/ 187 w 188"/>
                    <a:gd name="T11" fmla="*/ 0 h 328"/>
                  </a:gdLst>
                  <a:ahLst/>
                  <a:cxnLst>
                    <a:cxn ang="0">
                      <a:pos x="T0" y="T1"/>
                    </a:cxn>
                    <a:cxn ang="0">
                      <a:pos x="T2" y="T3"/>
                    </a:cxn>
                    <a:cxn ang="0">
                      <a:pos x="T4" y="T5"/>
                    </a:cxn>
                    <a:cxn ang="0">
                      <a:pos x="T6" y="T7"/>
                    </a:cxn>
                    <a:cxn ang="0">
                      <a:pos x="T8" y="T9"/>
                    </a:cxn>
                    <a:cxn ang="0">
                      <a:pos x="T10" y="T11"/>
                    </a:cxn>
                  </a:cxnLst>
                  <a:rect l="0" t="0" r="r" b="b"/>
                  <a:pathLst>
                    <a:path w="188" h="328">
                      <a:moveTo>
                        <a:pt x="187" y="0"/>
                      </a:moveTo>
                      <a:cubicBezTo>
                        <a:pt x="179" y="0"/>
                        <a:pt x="166" y="5"/>
                        <a:pt x="160" y="11"/>
                      </a:cubicBezTo>
                      <a:cubicBezTo>
                        <a:pt x="0" y="156"/>
                        <a:pt x="0" y="156"/>
                        <a:pt x="0" y="156"/>
                      </a:cubicBezTo>
                      <a:cubicBezTo>
                        <a:pt x="188" y="328"/>
                        <a:pt x="188" y="328"/>
                        <a:pt x="188" y="328"/>
                      </a:cubicBezTo>
                      <a:cubicBezTo>
                        <a:pt x="188" y="0"/>
                        <a:pt x="188" y="0"/>
                        <a:pt x="188" y="0"/>
                      </a:cubicBezTo>
                      <a:lnTo>
                        <a:pt x="1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37" name="Freeform 98"/>
                <p:cNvSpPr>
                  <a:spLocks/>
                </p:cNvSpPr>
                <p:nvPr/>
              </p:nvSpPr>
              <p:spPr bwMode="auto">
                <a:xfrm>
                  <a:off x="4111625" y="4243388"/>
                  <a:ext cx="962025" cy="349250"/>
                </a:xfrm>
                <a:custGeom>
                  <a:avLst/>
                  <a:gdLst>
                    <a:gd name="T0" fmla="*/ 367 w 606"/>
                    <a:gd name="T1" fmla="*/ 0 h 220"/>
                    <a:gd name="T2" fmla="*/ 238 w 606"/>
                    <a:gd name="T3" fmla="*/ 0 h 220"/>
                    <a:gd name="T4" fmla="*/ 140 w 606"/>
                    <a:gd name="T5" fmla="*/ 90 h 220"/>
                    <a:gd name="T6" fmla="*/ 81 w 606"/>
                    <a:gd name="T7" fmla="*/ 145 h 220"/>
                    <a:gd name="T8" fmla="*/ 0 w 606"/>
                    <a:gd name="T9" fmla="*/ 220 h 220"/>
                    <a:gd name="T10" fmla="*/ 606 w 606"/>
                    <a:gd name="T11" fmla="*/ 220 h 220"/>
                    <a:gd name="T12" fmla="*/ 367 w 606"/>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606" h="220">
                      <a:moveTo>
                        <a:pt x="367" y="0"/>
                      </a:moveTo>
                      <a:lnTo>
                        <a:pt x="238" y="0"/>
                      </a:lnTo>
                      <a:lnTo>
                        <a:pt x="140" y="90"/>
                      </a:lnTo>
                      <a:lnTo>
                        <a:pt x="81" y="145"/>
                      </a:lnTo>
                      <a:lnTo>
                        <a:pt x="0" y="220"/>
                      </a:lnTo>
                      <a:lnTo>
                        <a:pt x="606" y="220"/>
                      </a:lnTo>
                      <a:lnTo>
                        <a:pt x="36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38" name="Freeform 99"/>
                <p:cNvSpPr>
                  <a:spLocks/>
                </p:cNvSpPr>
                <p:nvPr/>
              </p:nvSpPr>
              <p:spPr bwMode="auto">
                <a:xfrm>
                  <a:off x="4111625" y="4473575"/>
                  <a:ext cx="128588" cy="119063"/>
                </a:xfrm>
                <a:custGeom>
                  <a:avLst/>
                  <a:gdLst>
                    <a:gd name="T0" fmla="*/ 0 w 81"/>
                    <a:gd name="T1" fmla="*/ 75 h 75"/>
                    <a:gd name="T2" fmla="*/ 81 w 81"/>
                    <a:gd name="T3" fmla="*/ 0 h 75"/>
                    <a:gd name="T4" fmla="*/ 0 w 81"/>
                    <a:gd name="T5" fmla="*/ 75 h 75"/>
                    <a:gd name="T6" fmla="*/ 0 w 81"/>
                    <a:gd name="T7" fmla="*/ 75 h 75"/>
                  </a:gdLst>
                  <a:ahLst/>
                  <a:cxnLst>
                    <a:cxn ang="0">
                      <a:pos x="T0" y="T1"/>
                    </a:cxn>
                    <a:cxn ang="0">
                      <a:pos x="T2" y="T3"/>
                    </a:cxn>
                    <a:cxn ang="0">
                      <a:pos x="T4" y="T5"/>
                    </a:cxn>
                    <a:cxn ang="0">
                      <a:pos x="T6" y="T7"/>
                    </a:cxn>
                  </a:cxnLst>
                  <a:rect l="0" t="0" r="r" b="b"/>
                  <a:pathLst>
                    <a:path w="81" h="75">
                      <a:moveTo>
                        <a:pt x="0" y="75"/>
                      </a:moveTo>
                      <a:lnTo>
                        <a:pt x="81" y="0"/>
                      </a:lnTo>
                      <a:lnTo>
                        <a:pt x="0" y="75"/>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39" name="Freeform 100"/>
                <p:cNvSpPr>
                  <a:spLocks/>
                </p:cNvSpPr>
                <p:nvPr/>
              </p:nvSpPr>
              <p:spPr bwMode="auto">
                <a:xfrm>
                  <a:off x="4333875" y="4243388"/>
                  <a:ext cx="155575" cy="142875"/>
                </a:xfrm>
                <a:custGeom>
                  <a:avLst/>
                  <a:gdLst>
                    <a:gd name="T0" fmla="*/ 0 w 98"/>
                    <a:gd name="T1" fmla="*/ 90 h 90"/>
                    <a:gd name="T2" fmla="*/ 98 w 98"/>
                    <a:gd name="T3" fmla="*/ 0 h 90"/>
                    <a:gd name="T4" fmla="*/ 98 w 98"/>
                    <a:gd name="T5" fmla="*/ 0 h 90"/>
                    <a:gd name="T6" fmla="*/ 0 w 98"/>
                    <a:gd name="T7" fmla="*/ 90 h 90"/>
                  </a:gdLst>
                  <a:ahLst/>
                  <a:cxnLst>
                    <a:cxn ang="0">
                      <a:pos x="T0" y="T1"/>
                    </a:cxn>
                    <a:cxn ang="0">
                      <a:pos x="T2" y="T3"/>
                    </a:cxn>
                    <a:cxn ang="0">
                      <a:pos x="T4" y="T5"/>
                    </a:cxn>
                    <a:cxn ang="0">
                      <a:pos x="T6" y="T7"/>
                    </a:cxn>
                  </a:cxnLst>
                  <a:rect l="0" t="0" r="r" b="b"/>
                  <a:pathLst>
                    <a:path w="98" h="90">
                      <a:moveTo>
                        <a:pt x="0" y="90"/>
                      </a:moveTo>
                      <a:lnTo>
                        <a:pt x="98" y="0"/>
                      </a:lnTo>
                      <a:lnTo>
                        <a:pt x="98" y="0"/>
                      </a:lnTo>
                      <a:lnTo>
                        <a:pt x="0"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40" name="Freeform 101"/>
                <p:cNvSpPr>
                  <a:spLocks/>
                </p:cNvSpPr>
                <p:nvPr/>
              </p:nvSpPr>
              <p:spPr bwMode="auto">
                <a:xfrm>
                  <a:off x="4089400" y="4564063"/>
                  <a:ext cx="9525" cy="11113"/>
                </a:xfrm>
                <a:custGeom>
                  <a:avLst/>
                  <a:gdLst>
                    <a:gd name="T0" fmla="*/ 6 w 6"/>
                    <a:gd name="T1" fmla="*/ 0 h 7"/>
                    <a:gd name="T2" fmla="*/ 0 w 6"/>
                    <a:gd name="T3" fmla="*/ 7 h 7"/>
                    <a:gd name="T4" fmla="*/ 0 w 6"/>
                    <a:gd name="T5" fmla="*/ 7 h 7"/>
                    <a:gd name="T6" fmla="*/ 6 w 6"/>
                    <a:gd name="T7" fmla="*/ 0 h 7"/>
                  </a:gdLst>
                  <a:ahLst/>
                  <a:cxnLst>
                    <a:cxn ang="0">
                      <a:pos x="T0" y="T1"/>
                    </a:cxn>
                    <a:cxn ang="0">
                      <a:pos x="T2" y="T3"/>
                    </a:cxn>
                    <a:cxn ang="0">
                      <a:pos x="T4" y="T5"/>
                    </a:cxn>
                    <a:cxn ang="0">
                      <a:pos x="T6" y="T7"/>
                    </a:cxn>
                  </a:cxnLst>
                  <a:rect l="0" t="0" r="r" b="b"/>
                  <a:pathLst>
                    <a:path w="6" h="7">
                      <a:moveTo>
                        <a:pt x="6" y="0"/>
                      </a:moveTo>
                      <a:lnTo>
                        <a:pt x="0" y="7"/>
                      </a:lnTo>
                      <a:lnTo>
                        <a:pt x="0" y="7"/>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41" name="Freeform 102"/>
                <p:cNvSpPr>
                  <a:spLocks/>
                </p:cNvSpPr>
                <p:nvPr/>
              </p:nvSpPr>
              <p:spPr bwMode="auto">
                <a:xfrm>
                  <a:off x="4941888" y="4432300"/>
                  <a:ext cx="155575" cy="142875"/>
                </a:xfrm>
                <a:custGeom>
                  <a:avLst/>
                  <a:gdLst>
                    <a:gd name="T0" fmla="*/ 98 w 98"/>
                    <a:gd name="T1" fmla="*/ 90 h 90"/>
                    <a:gd name="T2" fmla="*/ 0 w 98"/>
                    <a:gd name="T3" fmla="*/ 0 h 90"/>
                    <a:gd name="T4" fmla="*/ 98 w 98"/>
                    <a:gd name="T5" fmla="*/ 90 h 90"/>
                    <a:gd name="T6" fmla="*/ 98 w 98"/>
                    <a:gd name="T7" fmla="*/ 90 h 90"/>
                  </a:gdLst>
                  <a:ahLst/>
                  <a:cxnLst>
                    <a:cxn ang="0">
                      <a:pos x="T0" y="T1"/>
                    </a:cxn>
                    <a:cxn ang="0">
                      <a:pos x="T2" y="T3"/>
                    </a:cxn>
                    <a:cxn ang="0">
                      <a:pos x="T4" y="T5"/>
                    </a:cxn>
                    <a:cxn ang="0">
                      <a:pos x="T6" y="T7"/>
                    </a:cxn>
                  </a:cxnLst>
                  <a:rect l="0" t="0" r="r" b="b"/>
                  <a:pathLst>
                    <a:path w="98" h="90">
                      <a:moveTo>
                        <a:pt x="98" y="90"/>
                      </a:moveTo>
                      <a:lnTo>
                        <a:pt x="0" y="0"/>
                      </a:lnTo>
                      <a:lnTo>
                        <a:pt x="98" y="90"/>
                      </a:lnTo>
                      <a:lnTo>
                        <a:pt x="98"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42" name="Freeform 103"/>
                <p:cNvSpPr>
                  <a:spLocks noEditPoints="1"/>
                </p:cNvSpPr>
                <p:nvPr/>
              </p:nvSpPr>
              <p:spPr bwMode="auto">
                <a:xfrm>
                  <a:off x="4475163" y="3894138"/>
                  <a:ext cx="236538" cy="263525"/>
                </a:xfrm>
                <a:custGeom>
                  <a:avLst/>
                  <a:gdLst>
                    <a:gd name="T0" fmla="*/ 82 w 118"/>
                    <a:gd name="T1" fmla="*/ 88 h 131"/>
                    <a:gd name="T2" fmla="*/ 115 w 118"/>
                    <a:gd name="T3" fmla="*/ 94 h 131"/>
                    <a:gd name="T4" fmla="*/ 95 w 118"/>
                    <a:gd name="T5" fmla="*/ 122 h 131"/>
                    <a:gd name="T6" fmla="*/ 61 w 118"/>
                    <a:gd name="T7" fmla="*/ 131 h 131"/>
                    <a:gd name="T8" fmla="*/ 12 w 118"/>
                    <a:gd name="T9" fmla="*/ 110 h 131"/>
                    <a:gd name="T10" fmla="*/ 0 w 118"/>
                    <a:gd name="T11" fmla="*/ 66 h 131"/>
                    <a:gd name="T12" fmla="*/ 16 w 118"/>
                    <a:gd name="T13" fmla="*/ 18 h 131"/>
                    <a:gd name="T14" fmla="*/ 58 w 118"/>
                    <a:gd name="T15" fmla="*/ 0 h 131"/>
                    <a:gd name="T16" fmla="*/ 102 w 118"/>
                    <a:gd name="T17" fmla="*/ 18 h 131"/>
                    <a:gd name="T18" fmla="*/ 117 w 118"/>
                    <a:gd name="T19" fmla="*/ 75 h 131"/>
                    <a:gd name="T20" fmla="*/ 34 w 118"/>
                    <a:gd name="T21" fmla="*/ 75 h 131"/>
                    <a:gd name="T22" fmla="*/ 42 w 118"/>
                    <a:gd name="T23" fmla="*/ 98 h 131"/>
                    <a:gd name="T24" fmla="*/ 61 w 118"/>
                    <a:gd name="T25" fmla="*/ 106 h 131"/>
                    <a:gd name="T26" fmla="*/ 74 w 118"/>
                    <a:gd name="T27" fmla="*/ 102 h 131"/>
                    <a:gd name="T28" fmla="*/ 82 w 118"/>
                    <a:gd name="T29" fmla="*/ 88 h 131"/>
                    <a:gd name="T30" fmla="*/ 84 w 118"/>
                    <a:gd name="T31" fmla="*/ 55 h 131"/>
                    <a:gd name="T32" fmla="*/ 77 w 118"/>
                    <a:gd name="T33" fmla="*/ 33 h 131"/>
                    <a:gd name="T34" fmla="*/ 60 w 118"/>
                    <a:gd name="T35" fmla="*/ 25 h 131"/>
                    <a:gd name="T36" fmla="*/ 42 w 118"/>
                    <a:gd name="T37" fmla="*/ 33 h 131"/>
                    <a:gd name="T38" fmla="*/ 35 w 118"/>
                    <a:gd name="T39" fmla="*/ 55 h 131"/>
                    <a:gd name="T40" fmla="*/ 84 w 118"/>
                    <a:gd name="T41" fmla="*/ 5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 h="131">
                      <a:moveTo>
                        <a:pt x="82" y="88"/>
                      </a:moveTo>
                      <a:cubicBezTo>
                        <a:pt x="115" y="94"/>
                        <a:pt x="115" y="94"/>
                        <a:pt x="115" y="94"/>
                      </a:cubicBezTo>
                      <a:cubicBezTo>
                        <a:pt x="111" y="106"/>
                        <a:pt x="104" y="115"/>
                        <a:pt x="95" y="122"/>
                      </a:cubicBezTo>
                      <a:cubicBezTo>
                        <a:pt x="86" y="128"/>
                        <a:pt x="75" y="131"/>
                        <a:pt x="61" y="131"/>
                      </a:cubicBezTo>
                      <a:cubicBezTo>
                        <a:pt x="39" y="131"/>
                        <a:pt x="23" y="124"/>
                        <a:pt x="12" y="110"/>
                      </a:cubicBezTo>
                      <a:cubicBezTo>
                        <a:pt x="4" y="98"/>
                        <a:pt x="0" y="84"/>
                        <a:pt x="0" y="66"/>
                      </a:cubicBezTo>
                      <a:cubicBezTo>
                        <a:pt x="0" y="46"/>
                        <a:pt x="5" y="29"/>
                        <a:pt x="16" y="18"/>
                      </a:cubicBezTo>
                      <a:cubicBezTo>
                        <a:pt x="27" y="6"/>
                        <a:pt x="41" y="0"/>
                        <a:pt x="58" y="0"/>
                      </a:cubicBezTo>
                      <a:cubicBezTo>
                        <a:pt x="76" y="0"/>
                        <a:pt x="91" y="6"/>
                        <a:pt x="102" y="18"/>
                      </a:cubicBezTo>
                      <a:cubicBezTo>
                        <a:pt x="113" y="31"/>
                        <a:pt x="118" y="50"/>
                        <a:pt x="117" y="75"/>
                      </a:cubicBezTo>
                      <a:cubicBezTo>
                        <a:pt x="34" y="75"/>
                        <a:pt x="34" y="75"/>
                        <a:pt x="34" y="75"/>
                      </a:cubicBezTo>
                      <a:cubicBezTo>
                        <a:pt x="34" y="85"/>
                        <a:pt x="37" y="93"/>
                        <a:pt x="42" y="98"/>
                      </a:cubicBezTo>
                      <a:cubicBezTo>
                        <a:pt x="47" y="104"/>
                        <a:pt x="54" y="106"/>
                        <a:pt x="61" y="106"/>
                      </a:cubicBezTo>
                      <a:cubicBezTo>
                        <a:pt x="66" y="106"/>
                        <a:pt x="71" y="105"/>
                        <a:pt x="74" y="102"/>
                      </a:cubicBezTo>
                      <a:cubicBezTo>
                        <a:pt x="78" y="99"/>
                        <a:pt x="81" y="95"/>
                        <a:pt x="82" y="88"/>
                      </a:cubicBezTo>
                      <a:close/>
                      <a:moveTo>
                        <a:pt x="84" y="55"/>
                      </a:moveTo>
                      <a:cubicBezTo>
                        <a:pt x="84" y="45"/>
                        <a:pt x="82" y="38"/>
                        <a:pt x="77" y="33"/>
                      </a:cubicBezTo>
                      <a:cubicBezTo>
                        <a:pt x="72" y="28"/>
                        <a:pt x="66" y="25"/>
                        <a:pt x="60" y="25"/>
                      </a:cubicBezTo>
                      <a:cubicBezTo>
                        <a:pt x="52" y="25"/>
                        <a:pt x="46" y="28"/>
                        <a:pt x="42" y="33"/>
                      </a:cubicBezTo>
                      <a:cubicBezTo>
                        <a:pt x="37" y="39"/>
                        <a:pt x="35" y="46"/>
                        <a:pt x="35" y="55"/>
                      </a:cubicBezTo>
                      <a:lnTo>
                        <a:pt x="84"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grpSp>
        </p:grpSp>
        <p:sp>
          <p:nvSpPr>
            <p:cNvPr id="58" name="TextBox 57"/>
            <p:cNvSpPr txBox="1"/>
            <p:nvPr/>
          </p:nvSpPr>
          <p:spPr>
            <a:xfrm>
              <a:off x="3422600" y="2071625"/>
              <a:ext cx="1837000" cy="307777"/>
            </a:xfrm>
            <a:prstGeom prst="rect">
              <a:avLst/>
            </a:prstGeom>
            <a:noFill/>
          </p:spPr>
          <p:txBody>
            <a:bodyPr wrap="square" lIns="0" tIns="0" rIns="0" bIns="0" rtlCol="0">
              <a:spAutoFit/>
            </a:bodyPr>
            <a:lstStyle/>
            <a:p>
              <a:pPr>
                <a:buSzPct val="100000"/>
              </a:pPr>
              <a:r>
                <a:rPr lang="en-US" sz="1000" b="1" dirty="0">
                  <a:solidFill>
                    <a:schemeClr val="accent2"/>
                  </a:solidFill>
                </a:rPr>
                <a:t>Email</a:t>
              </a:r>
            </a:p>
            <a:p>
              <a:pPr>
                <a:buSzPct val="100000"/>
              </a:pPr>
              <a:r>
                <a:rPr lang="en-US" sz="1000" dirty="0">
                  <a:solidFill>
                    <a:srgbClr val="313131"/>
                  </a:solidFill>
                </a:rPr>
                <a:t>viboyina@deloitte.com	</a:t>
              </a:r>
            </a:p>
          </p:txBody>
        </p:sp>
      </p:grpSp>
      <p:grpSp>
        <p:nvGrpSpPr>
          <p:cNvPr id="5" name="Group 4"/>
          <p:cNvGrpSpPr/>
          <p:nvPr/>
        </p:nvGrpSpPr>
        <p:grpSpPr>
          <a:xfrm>
            <a:off x="3018617" y="2688142"/>
            <a:ext cx="2250219" cy="353892"/>
            <a:chOff x="3018617" y="2520928"/>
            <a:chExt cx="2250219" cy="353892"/>
          </a:xfrm>
        </p:grpSpPr>
        <p:grpSp>
          <p:nvGrpSpPr>
            <p:cNvPr id="65" name="Group 64"/>
            <p:cNvGrpSpPr/>
            <p:nvPr/>
          </p:nvGrpSpPr>
          <p:grpSpPr>
            <a:xfrm>
              <a:off x="3018617" y="2520928"/>
              <a:ext cx="322118" cy="330687"/>
              <a:chOff x="1854768" y="2520927"/>
              <a:chExt cx="322118" cy="330687"/>
            </a:xfrm>
          </p:grpSpPr>
          <p:sp>
            <p:nvSpPr>
              <p:cNvPr id="54" name="Oval 53"/>
              <p:cNvSpPr/>
              <p:nvPr/>
            </p:nvSpPr>
            <p:spPr bwMode="gray">
              <a:xfrm>
                <a:off x="1854768" y="2520927"/>
                <a:ext cx="322118" cy="330687"/>
              </a:xfrm>
              <a:prstGeom prst="ellipse">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b="1" dirty="0">
                  <a:solidFill>
                    <a:schemeClr val="bg1"/>
                  </a:solidFill>
                </a:endParaRPr>
              </a:p>
            </p:txBody>
          </p:sp>
          <p:sp>
            <p:nvSpPr>
              <p:cNvPr id="24" name="Freeform 78"/>
              <p:cNvSpPr>
                <a:spLocks noEditPoints="1"/>
              </p:cNvSpPr>
              <p:nvPr/>
            </p:nvSpPr>
            <p:spPr bwMode="auto">
              <a:xfrm>
                <a:off x="1954400" y="2586317"/>
                <a:ext cx="118779" cy="184165"/>
              </a:xfrm>
              <a:custGeom>
                <a:avLst/>
                <a:gdLst>
                  <a:gd name="T0" fmla="*/ 152 w 176"/>
                  <a:gd name="T1" fmla="*/ 0 h 273"/>
                  <a:gd name="T2" fmla="*/ 24 w 176"/>
                  <a:gd name="T3" fmla="*/ 0 h 273"/>
                  <a:gd name="T4" fmla="*/ 0 w 176"/>
                  <a:gd name="T5" fmla="*/ 26 h 273"/>
                  <a:gd name="T6" fmla="*/ 0 w 176"/>
                  <a:gd name="T7" fmla="*/ 247 h 273"/>
                  <a:gd name="T8" fmla="*/ 24 w 176"/>
                  <a:gd name="T9" fmla="*/ 273 h 273"/>
                  <a:gd name="T10" fmla="*/ 152 w 176"/>
                  <a:gd name="T11" fmla="*/ 273 h 273"/>
                  <a:gd name="T12" fmla="*/ 176 w 176"/>
                  <a:gd name="T13" fmla="*/ 247 h 273"/>
                  <a:gd name="T14" fmla="*/ 176 w 176"/>
                  <a:gd name="T15" fmla="*/ 26 h 273"/>
                  <a:gd name="T16" fmla="*/ 152 w 176"/>
                  <a:gd name="T17" fmla="*/ 0 h 273"/>
                  <a:gd name="T18" fmla="*/ 49 w 176"/>
                  <a:gd name="T19" fmla="*/ 247 h 273"/>
                  <a:gd name="T20" fmla="*/ 25 w 176"/>
                  <a:gd name="T21" fmla="*/ 247 h 273"/>
                  <a:gd name="T22" fmla="*/ 19 w 176"/>
                  <a:gd name="T23" fmla="*/ 241 h 273"/>
                  <a:gd name="T24" fmla="*/ 25 w 176"/>
                  <a:gd name="T25" fmla="*/ 236 h 273"/>
                  <a:gd name="T26" fmla="*/ 49 w 176"/>
                  <a:gd name="T27" fmla="*/ 236 h 273"/>
                  <a:gd name="T28" fmla="*/ 55 w 176"/>
                  <a:gd name="T29" fmla="*/ 241 h 273"/>
                  <a:gd name="T30" fmla="*/ 49 w 176"/>
                  <a:gd name="T31" fmla="*/ 247 h 273"/>
                  <a:gd name="T32" fmla="*/ 88 w 176"/>
                  <a:gd name="T33" fmla="*/ 258 h 273"/>
                  <a:gd name="T34" fmla="*/ 71 w 176"/>
                  <a:gd name="T35" fmla="*/ 241 h 273"/>
                  <a:gd name="T36" fmla="*/ 88 w 176"/>
                  <a:gd name="T37" fmla="*/ 225 h 273"/>
                  <a:gd name="T38" fmla="*/ 104 w 176"/>
                  <a:gd name="T39" fmla="*/ 241 h 273"/>
                  <a:gd name="T40" fmla="*/ 88 w 176"/>
                  <a:gd name="T41" fmla="*/ 258 h 273"/>
                  <a:gd name="T42" fmla="*/ 150 w 176"/>
                  <a:gd name="T43" fmla="*/ 247 h 273"/>
                  <a:gd name="T44" fmla="*/ 125 w 176"/>
                  <a:gd name="T45" fmla="*/ 247 h 273"/>
                  <a:gd name="T46" fmla="*/ 120 w 176"/>
                  <a:gd name="T47" fmla="*/ 241 h 273"/>
                  <a:gd name="T48" fmla="*/ 125 w 176"/>
                  <a:gd name="T49" fmla="*/ 236 h 273"/>
                  <a:gd name="T50" fmla="*/ 150 w 176"/>
                  <a:gd name="T51" fmla="*/ 236 h 273"/>
                  <a:gd name="T52" fmla="*/ 155 w 176"/>
                  <a:gd name="T53" fmla="*/ 241 h 273"/>
                  <a:gd name="T54" fmla="*/ 150 w 176"/>
                  <a:gd name="T55" fmla="*/ 247 h 273"/>
                  <a:gd name="T56" fmla="*/ 157 w 176"/>
                  <a:gd name="T57" fmla="*/ 200 h 273"/>
                  <a:gd name="T58" fmla="*/ 150 w 176"/>
                  <a:gd name="T59" fmla="*/ 208 h 273"/>
                  <a:gd name="T60" fmla="*/ 26 w 176"/>
                  <a:gd name="T61" fmla="*/ 208 h 273"/>
                  <a:gd name="T62" fmla="*/ 18 w 176"/>
                  <a:gd name="T63" fmla="*/ 200 h 273"/>
                  <a:gd name="T64" fmla="*/ 18 w 176"/>
                  <a:gd name="T65" fmla="*/ 28 h 273"/>
                  <a:gd name="T66" fmla="*/ 26 w 176"/>
                  <a:gd name="T67" fmla="*/ 21 h 273"/>
                  <a:gd name="T68" fmla="*/ 150 w 176"/>
                  <a:gd name="T69" fmla="*/ 21 h 273"/>
                  <a:gd name="T70" fmla="*/ 157 w 176"/>
                  <a:gd name="T71" fmla="*/ 28 h 273"/>
                  <a:gd name="T72" fmla="*/ 157 w 176"/>
                  <a:gd name="T73" fmla="*/ 20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 h="273">
                    <a:moveTo>
                      <a:pt x="152" y="0"/>
                    </a:moveTo>
                    <a:cubicBezTo>
                      <a:pt x="24" y="0"/>
                      <a:pt x="24" y="0"/>
                      <a:pt x="24" y="0"/>
                    </a:cubicBezTo>
                    <a:cubicBezTo>
                      <a:pt x="10" y="0"/>
                      <a:pt x="0" y="12"/>
                      <a:pt x="0" y="26"/>
                    </a:cubicBezTo>
                    <a:cubicBezTo>
                      <a:pt x="0" y="247"/>
                      <a:pt x="0" y="247"/>
                      <a:pt x="0" y="247"/>
                    </a:cubicBezTo>
                    <a:cubicBezTo>
                      <a:pt x="0" y="262"/>
                      <a:pt x="10" y="273"/>
                      <a:pt x="24" y="273"/>
                    </a:cubicBezTo>
                    <a:cubicBezTo>
                      <a:pt x="152" y="273"/>
                      <a:pt x="152" y="273"/>
                      <a:pt x="152" y="273"/>
                    </a:cubicBezTo>
                    <a:cubicBezTo>
                      <a:pt x="165" y="273"/>
                      <a:pt x="176" y="262"/>
                      <a:pt x="176" y="247"/>
                    </a:cubicBezTo>
                    <a:cubicBezTo>
                      <a:pt x="176" y="26"/>
                      <a:pt x="176" y="26"/>
                      <a:pt x="176" y="26"/>
                    </a:cubicBezTo>
                    <a:cubicBezTo>
                      <a:pt x="176" y="12"/>
                      <a:pt x="165" y="0"/>
                      <a:pt x="152" y="0"/>
                    </a:cubicBezTo>
                    <a:close/>
                    <a:moveTo>
                      <a:pt x="49" y="247"/>
                    </a:moveTo>
                    <a:cubicBezTo>
                      <a:pt x="25" y="247"/>
                      <a:pt x="25" y="247"/>
                      <a:pt x="25" y="247"/>
                    </a:cubicBezTo>
                    <a:cubicBezTo>
                      <a:pt x="22" y="247"/>
                      <a:pt x="19" y="244"/>
                      <a:pt x="19" y="241"/>
                    </a:cubicBezTo>
                    <a:cubicBezTo>
                      <a:pt x="19" y="238"/>
                      <a:pt x="22" y="236"/>
                      <a:pt x="25" y="236"/>
                    </a:cubicBezTo>
                    <a:cubicBezTo>
                      <a:pt x="49" y="236"/>
                      <a:pt x="49" y="236"/>
                      <a:pt x="49" y="236"/>
                    </a:cubicBezTo>
                    <a:cubicBezTo>
                      <a:pt x="52" y="236"/>
                      <a:pt x="55" y="238"/>
                      <a:pt x="55" y="241"/>
                    </a:cubicBezTo>
                    <a:cubicBezTo>
                      <a:pt x="55" y="244"/>
                      <a:pt x="52" y="247"/>
                      <a:pt x="49" y="247"/>
                    </a:cubicBezTo>
                    <a:close/>
                    <a:moveTo>
                      <a:pt x="88" y="258"/>
                    </a:moveTo>
                    <a:cubicBezTo>
                      <a:pt x="79" y="258"/>
                      <a:pt x="71" y="250"/>
                      <a:pt x="71" y="241"/>
                    </a:cubicBezTo>
                    <a:cubicBezTo>
                      <a:pt x="71" y="232"/>
                      <a:pt x="79" y="225"/>
                      <a:pt x="88" y="225"/>
                    </a:cubicBezTo>
                    <a:cubicBezTo>
                      <a:pt x="97" y="225"/>
                      <a:pt x="104" y="232"/>
                      <a:pt x="104" y="241"/>
                    </a:cubicBezTo>
                    <a:cubicBezTo>
                      <a:pt x="104" y="250"/>
                      <a:pt x="97" y="258"/>
                      <a:pt x="88" y="258"/>
                    </a:cubicBezTo>
                    <a:close/>
                    <a:moveTo>
                      <a:pt x="150" y="247"/>
                    </a:moveTo>
                    <a:cubicBezTo>
                      <a:pt x="125" y="247"/>
                      <a:pt x="125" y="247"/>
                      <a:pt x="125" y="247"/>
                    </a:cubicBezTo>
                    <a:cubicBezTo>
                      <a:pt x="122" y="247"/>
                      <a:pt x="120" y="244"/>
                      <a:pt x="120" y="241"/>
                    </a:cubicBezTo>
                    <a:cubicBezTo>
                      <a:pt x="120" y="238"/>
                      <a:pt x="122" y="236"/>
                      <a:pt x="125" y="236"/>
                    </a:cubicBezTo>
                    <a:cubicBezTo>
                      <a:pt x="150" y="236"/>
                      <a:pt x="150" y="236"/>
                      <a:pt x="150" y="236"/>
                    </a:cubicBezTo>
                    <a:cubicBezTo>
                      <a:pt x="153" y="236"/>
                      <a:pt x="155" y="238"/>
                      <a:pt x="155" y="241"/>
                    </a:cubicBezTo>
                    <a:cubicBezTo>
                      <a:pt x="155" y="244"/>
                      <a:pt x="153" y="247"/>
                      <a:pt x="150" y="247"/>
                    </a:cubicBezTo>
                    <a:close/>
                    <a:moveTo>
                      <a:pt x="157" y="200"/>
                    </a:moveTo>
                    <a:cubicBezTo>
                      <a:pt x="157" y="204"/>
                      <a:pt x="154" y="208"/>
                      <a:pt x="150" y="208"/>
                    </a:cubicBezTo>
                    <a:cubicBezTo>
                      <a:pt x="26" y="208"/>
                      <a:pt x="26" y="208"/>
                      <a:pt x="26" y="208"/>
                    </a:cubicBezTo>
                    <a:cubicBezTo>
                      <a:pt x="22" y="208"/>
                      <a:pt x="18" y="204"/>
                      <a:pt x="18" y="200"/>
                    </a:cubicBezTo>
                    <a:cubicBezTo>
                      <a:pt x="18" y="28"/>
                      <a:pt x="18" y="28"/>
                      <a:pt x="18" y="28"/>
                    </a:cubicBezTo>
                    <a:cubicBezTo>
                      <a:pt x="18" y="24"/>
                      <a:pt x="22" y="21"/>
                      <a:pt x="26" y="21"/>
                    </a:cubicBezTo>
                    <a:cubicBezTo>
                      <a:pt x="150" y="21"/>
                      <a:pt x="150" y="21"/>
                      <a:pt x="150" y="21"/>
                    </a:cubicBezTo>
                    <a:cubicBezTo>
                      <a:pt x="154" y="21"/>
                      <a:pt x="157" y="24"/>
                      <a:pt x="157" y="28"/>
                    </a:cubicBezTo>
                    <a:lnTo>
                      <a:pt x="157" y="2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dirty="0"/>
              </a:p>
            </p:txBody>
          </p:sp>
        </p:grpSp>
        <p:sp>
          <p:nvSpPr>
            <p:cNvPr id="59" name="TextBox 58"/>
            <p:cNvSpPr txBox="1"/>
            <p:nvPr/>
          </p:nvSpPr>
          <p:spPr>
            <a:xfrm>
              <a:off x="3431836" y="2567043"/>
              <a:ext cx="1837000" cy="307777"/>
            </a:xfrm>
            <a:prstGeom prst="rect">
              <a:avLst/>
            </a:prstGeom>
            <a:noFill/>
          </p:spPr>
          <p:txBody>
            <a:bodyPr wrap="square" lIns="0" tIns="0" rIns="0" bIns="0" rtlCol="0">
              <a:spAutoFit/>
            </a:bodyPr>
            <a:lstStyle/>
            <a:p>
              <a:pPr>
                <a:buSzPct val="100000"/>
              </a:pPr>
              <a:r>
                <a:rPr lang="en-US" sz="1000" b="1" dirty="0">
                  <a:solidFill>
                    <a:schemeClr val="accent2"/>
                  </a:solidFill>
                </a:rPr>
                <a:t>Mobile</a:t>
              </a:r>
              <a:endParaRPr lang="en-US" sz="1000" b="1" dirty="0">
                <a:solidFill>
                  <a:srgbClr val="313131"/>
                </a:solidFill>
              </a:endParaRPr>
            </a:p>
            <a:p>
              <a:pPr>
                <a:buSzPct val="100000"/>
              </a:pPr>
              <a:r>
                <a:rPr lang="en-US" sz="1000" dirty="0">
                  <a:solidFill>
                    <a:srgbClr val="313131"/>
                  </a:solidFill>
                </a:rPr>
                <a:t>+91 9566001973</a:t>
              </a:r>
              <a:endParaRPr lang="en-US" sz="1000" dirty="0">
                <a:solidFill>
                  <a:schemeClr val="accent2"/>
                </a:solidFill>
              </a:endParaRPr>
            </a:p>
          </p:txBody>
        </p:sp>
      </p:grpSp>
      <p:sp>
        <p:nvSpPr>
          <p:cNvPr id="2" name="TextBox 1">
            <a:extLst>
              <a:ext uri="{FF2B5EF4-FFF2-40B4-BE49-F238E27FC236}">
                <a16:creationId xmlns:a16="http://schemas.microsoft.com/office/drawing/2014/main" id="{A03BD485-7738-408F-AD1A-88B5167C8F5C}"/>
              </a:ext>
            </a:extLst>
          </p:cNvPr>
          <p:cNvSpPr txBox="1"/>
          <p:nvPr/>
        </p:nvSpPr>
        <p:spPr>
          <a:xfrm>
            <a:off x="5567746" y="1194547"/>
            <a:ext cx="6054676" cy="169277"/>
          </a:xfrm>
          <a:prstGeom prst="rect">
            <a:avLst/>
          </a:prstGeom>
          <a:noFill/>
        </p:spPr>
        <p:txBody>
          <a:bodyPr wrap="square" lIns="0" tIns="0" rIns="0" bIns="0" rtlCol="0">
            <a:spAutoFit/>
          </a:bodyPr>
          <a:lstStyle/>
          <a:p>
            <a:pPr marL="460375" lvl="0" indent="-171450" algn="just" fontAlgn="base">
              <a:spcBef>
                <a:spcPts val="400"/>
              </a:spcBef>
              <a:spcAft>
                <a:spcPct val="0"/>
              </a:spcAft>
              <a:buSzPct val="65000"/>
              <a:buFont typeface="Arial" panose="020B0604020202020204" pitchFamily="34" charset="0"/>
              <a:buChar char="•"/>
              <a:defRPr/>
            </a:pPr>
            <a:endParaRPr lang="en-US" sz="1100" dirty="0">
              <a:solidFill>
                <a:prstClr val="black"/>
              </a:solidFill>
            </a:endParaRPr>
          </a:p>
        </p:txBody>
      </p:sp>
      <p:sp>
        <p:nvSpPr>
          <p:cNvPr id="50" name="Rectangle 49">
            <a:extLst>
              <a:ext uri="{FF2B5EF4-FFF2-40B4-BE49-F238E27FC236}">
                <a16:creationId xmlns:a16="http://schemas.microsoft.com/office/drawing/2014/main" id="{C8E23932-1678-4E56-BF9C-A559B88249B7}"/>
              </a:ext>
            </a:extLst>
          </p:cNvPr>
          <p:cNvSpPr/>
          <p:nvPr/>
        </p:nvSpPr>
        <p:spPr>
          <a:xfrm>
            <a:off x="356524" y="3128045"/>
            <a:ext cx="4912312" cy="254500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t" anchorCtr="0"/>
          <a:lstStyle/>
          <a:p>
            <a:pPr marL="0" lvl="1">
              <a:buSzPct val="100000"/>
            </a:pPr>
            <a:r>
              <a:rPr lang="en-US" sz="1200" b="1" dirty="0">
                <a:solidFill>
                  <a:schemeClr val="accent2"/>
                </a:solidFill>
              </a:rPr>
              <a:t>Summary</a:t>
            </a:r>
          </a:p>
          <a:p>
            <a:endParaRPr lang="en-US" sz="1600" dirty="0">
              <a:solidFill>
                <a:srgbClr val="000000"/>
              </a:solidFill>
              <a:latin typeface="Trebuchet MS" panose="020B0603020202020204" pitchFamily="34" charset="0"/>
            </a:endParaRPr>
          </a:p>
          <a:p>
            <a:r>
              <a:rPr lang="en-US" sz="1600" dirty="0">
                <a:solidFill>
                  <a:srgbClr val="000000"/>
                </a:solidFill>
                <a:latin typeface="Trebuchet MS" panose="020B0603020202020204" pitchFamily="34" charset="0"/>
              </a:rPr>
              <a:t> </a:t>
            </a:r>
            <a:r>
              <a:rPr lang="en-US" sz="1100" dirty="0">
                <a:solidFill>
                  <a:schemeClr val="tx1"/>
                </a:solidFill>
              </a:rPr>
              <a:t>I have ~6 years of applied experience in Full Stack Development(Angular, J2EE) and a proven record of accomplishment of expertise enterprise solutions. Currently working in the core development team on a set of technological transformation initiatives for some of the prestigious Fortune 100 Customers in the World. Driven by the passion to drive the business growth and delivery excellence through technological solutions.</a:t>
            </a:r>
          </a:p>
          <a:p>
            <a:endParaRPr lang="en-US" sz="1100" dirty="0">
              <a:solidFill>
                <a:schemeClr val="tx1"/>
              </a:solidFill>
            </a:endParaRPr>
          </a:p>
          <a:p>
            <a:r>
              <a:rPr lang="en-US" sz="1100" dirty="0">
                <a:solidFill>
                  <a:schemeClr val="tx1"/>
                </a:solidFill>
              </a:rPr>
              <a:t>Certification: OCJP, MCD Level 1</a:t>
            </a:r>
          </a:p>
        </p:txBody>
      </p:sp>
      <p:grpSp>
        <p:nvGrpSpPr>
          <p:cNvPr id="46" name="Group 45">
            <a:extLst>
              <a:ext uri="{FF2B5EF4-FFF2-40B4-BE49-F238E27FC236}">
                <a16:creationId xmlns:a16="http://schemas.microsoft.com/office/drawing/2014/main" id="{AA4A9BE5-8EB5-4F1B-8A7D-2AD546C412C0}"/>
              </a:ext>
            </a:extLst>
          </p:cNvPr>
          <p:cNvGrpSpPr/>
          <p:nvPr/>
        </p:nvGrpSpPr>
        <p:grpSpPr>
          <a:xfrm>
            <a:off x="3018617" y="1188625"/>
            <a:ext cx="2028923" cy="330687"/>
            <a:chOff x="3018617" y="1073265"/>
            <a:chExt cx="2028923" cy="330687"/>
          </a:xfrm>
        </p:grpSpPr>
        <p:grpSp>
          <p:nvGrpSpPr>
            <p:cNvPr id="48" name="Group 47">
              <a:extLst>
                <a:ext uri="{FF2B5EF4-FFF2-40B4-BE49-F238E27FC236}">
                  <a16:creationId xmlns:a16="http://schemas.microsoft.com/office/drawing/2014/main" id="{ACB4D2A7-7B1F-44CE-A4E8-2F6C9B6B4052}"/>
                </a:ext>
              </a:extLst>
            </p:cNvPr>
            <p:cNvGrpSpPr/>
            <p:nvPr/>
          </p:nvGrpSpPr>
          <p:grpSpPr>
            <a:xfrm>
              <a:off x="3018617" y="1073265"/>
              <a:ext cx="322118" cy="330687"/>
              <a:chOff x="1854768" y="1073264"/>
              <a:chExt cx="322118" cy="330687"/>
            </a:xfrm>
          </p:grpSpPr>
          <p:sp>
            <p:nvSpPr>
              <p:cNvPr id="51" name="Oval 50">
                <a:extLst>
                  <a:ext uri="{FF2B5EF4-FFF2-40B4-BE49-F238E27FC236}">
                    <a16:creationId xmlns:a16="http://schemas.microsoft.com/office/drawing/2014/main" id="{7065DDD4-25BA-4429-BB9D-F494CF6B5A4A}"/>
                  </a:ext>
                </a:extLst>
              </p:cNvPr>
              <p:cNvSpPr/>
              <p:nvPr/>
            </p:nvSpPr>
            <p:spPr bwMode="gray">
              <a:xfrm>
                <a:off x="1854768" y="1073264"/>
                <a:ext cx="322118" cy="330687"/>
              </a:xfrm>
              <a:prstGeom prst="ellipse">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b="1" dirty="0">
                  <a:solidFill>
                    <a:schemeClr val="bg1"/>
                  </a:solidFill>
                </a:endParaRPr>
              </a:p>
            </p:txBody>
          </p:sp>
          <p:sp>
            <p:nvSpPr>
              <p:cNvPr id="56" name="Freeform 118">
                <a:extLst>
                  <a:ext uri="{FF2B5EF4-FFF2-40B4-BE49-F238E27FC236}">
                    <a16:creationId xmlns:a16="http://schemas.microsoft.com/office/drawing/2014/main" id="{4E46F88F-40D1-44F6-8D3D-623A54A9D8F5}"/>
                  </a:ext>
                </a:extLst>
              </p:cNvPr>
              <p:cNvSpPr>
                <a:spLocks noEditPoints="1"/>
              </p:cNvSpPr>
              <p:nvPr/>
            </p:nvSpPr>
            <p:spPr bwMode="auto">
              <a:xfrm>
                <a:off x="1929173" y="1136743"/>
                <a:ext cx="172354" cy="179759"/>
              </a:xfrm>
              <a:custGeom>
                <a:avLst/>
                <a:gdLst>
                  <a:gd name="T0" fmla="*/ 134 w 186"/>
                  <a:gd name="T1" fmla="*/ 41 h 194"/>
                  <a:gd name="T2" fmla="*/ 93 w 186"/>
                  <a:gd name="T3" fmla="*/ 0 h 194"/>
                  <a:gd name="T4" fmla="*/ 53 w 186"/>
                  <a:gd name="T5" fmla="*/ 41 h 194"/>
                  <a:gd name="T6" fmla="*/ 134 w 186"/>
                  <a:gd name="T7" fmla="*/ 41 h 194"/>
                  <a:gd name="T8" fmla="*/ 0 w 186"/>
                  <a:gd name="T9" fmla="*/ 194 h 194"/>
                  <a:gd name="T10" fmla="*/ 11 w 186"/>
                  <a:gd name="T11" fmla="*/ 138 h 194"/>
                  <a:gd name="T12" fmla="*/ 55 w 186"/>
                  <a:gd name="T13" fmla="*/ 106 h 194"/>
                  <a:gd name="T14" fmla="*/ 59 w 186"/>
                  <a:gd name="T15" fmla="*/ 106 h 194"/>
                  <a:gd name="T16" fmla="*/ 86 w 186"/>
                  <a:gd name="T17" fmla="*/ 146 h 194"/>
                  <a:gd name="T18" fmla="*/ 86 w 186"/>
                  <a:gd name="T19" fmla="*/ 126 h 194"/>
                  <a:gd name="T20" fmla="*/ 82 w 186"/>
                  <a:gd name="T21" fmla="*/ 121 h 194"/>
                  <a:gd name="T22" fmla="*/ 93 w 186"/>
                  <a:gd name="T23" fmla="*/ 112 h 194"/>
                  <a:gd name="T24" fmla="*/ 105 w 186"/>
                  <a:gd name="T25" fmla="*/ 121 h 194"/>
                  <a:gd name="T26" fmla="*/ 100 w 186"/>
                  <a:gd name="T27" fmla="*/ 126 h 194"/>
                  <a:gd name="T28" fmla="*/ 101 w 186"/>
                  <a:gd name="T29" fmla="*/ 146 h 194"/>
                  <a:gd name="T30" fmla="*/ 127 w 186"/>
                  <a:gd name="T31" fmla="*/ 106 h 194"/>
                  <a:gd name="T32" fmla="*/ 131 w 186"/>
                  <a:gd name="T33" fmla="*/ 106 h 194"/>
                  <a:gd name="T34" fmla="*/ 175 w 186"/>
                  <a:gd name="T35" fmla="*/ 138 h 194"/>
                  <a:gd name="T36" fmla="*/ 186 w 186"/>
                  <a:gd name="T37" fmla="*/ 194 h 194"/>
                  <a:gd name="T38" fmla="*/ 0 w 186"/>
                  <a:gd name="T3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6" h="194">
                    <a:moveTo>
                      <a:pt x="134" y="41"/>
                    </a:moveTo>
                    <a:cubicBezTo>
                      <a:pt x="133" y="19"/>
                      <a:pt x="118" y="0"/>
                      <a:pt x="93" y="0"/>
                    </a:cubicBezTo>
                    <a:cubicBezTo>
                      <a:pt x="67" y="0"/>
                      <a:pt x="53" y="19"/>
                      <a:pt x="53" y="41"/>
                    </a:cubicBezTo>
                    <a:cubicBezTo>
                      <a:pt x="53" y="128"/>
                      <a:pt x="134" y="127"/>
                      <a:pt x="134" y="41"/>
                    </a:cubicBezTo>
                    <a:close/>
                    <a:moveTo>
                      <a:pt x="0" y="194"/>
                    </a:moveTo>
                    <a:cubicBezTo>
                      <a:pt x="1" y="175"/>
                      <a:pt x="2" y="154"/>
                      <a:pt x="11" y="138"/>
                    </a:cubicBezTo>
                    <a:cubicBezTo>
                      <a:pt x="19" y="121"/>
                      <a:pt x="36" y="106"/>
                      <a:pt x="55" y="106"/>
                    </a:cubicBezTo>
                    <a:cubicBezTo>
                      <a:pt x="59" y="106"/>
                      <a:pt x="59" y="106"/>
                      <a:pt x="59" y="106"/>
                    </a:cubicBezTo>
                    <a:cubicBezTo>
                      <a:pt x="86" y="146"/>
                      <a:pt x="86" y="146"/>
                      <a:pt x="86" y="146"/>
                    </a:cubicBezTo>
                    <a:cubicBezTo>
                      <a:pt x="86" y="126"/>
                      <a:pt x="86" y="126"/>
                      <a:pt x="86" y="126"/>
                    </a:cubicBezTo>
                    <a:cubicBezTo>
                      <a:pt x="82" y="121"/>
                      <a:pt x="82" y="121"/>
                      <a:pt x="82" y="121"/>
                    </a:cubicBezTo>
                    <a:cubicBezTo>
                      <a:pt x="93" y="112"/>
                      <a:pt x="93" y="112"/>
                      <a:pt x="93" y="112"/>
                    </a:cubicBezTo>
                    <a:cubicBezTo>
                      <a:pt x="105" y="121"/>
                      <a:pt x="105" y="121"/>
                      <a:pt x="105" y="121"/>
                    </a:cubicBezTo>
                    <a:cubicBezTo>
                      <a:pt x="100" y="126"/>
                      <a:pt x="100" y="126"/>
                      <a:pt x="100" y="126"/>
                    </a:cubicBezTo>
                    <a:cubicBezTo>
                      <a:pt x="101" y="146"/>
                      <a:pt x="101" y="146"/>
                      <a:pt x="101" y="146"/>
                    </a:cubicBezTo>
                    <a:cubicBezTo>
                      <a:pt x="127" y="106"/>
                      <a:pt x="127" y="106"/>
                      <a:pt x="127" y="106"/>
                    </a:cubicBezTo>
                    <a:cubicBezTo>
                      <a:pt x="131" y="106"/>
                      <a:pt x="131" y="106"/>
                      <a:pt x="131" y="106"/>
                    </a:cubicBezTo>
                    <a:cubicBezTo>
                      <a:pt x="150" y="106"/>
                      <a:pt x="167" y="121"/>
                      <a:pt x="175" y="138"/>
                    </a:cubicBezTo>
                    <a:cubicBezTo>
                      <a:pt x="184" y="154"/>
                      <a:pt x="186" y="175"/>
                      <a:pt x="186" y="194"/>
                    </a:cubicBezTo>
                    <a:cubicBezTo>
                      <a:pt x="0" y="194"/>
                      <a:pt x="0" y="194"/>
                      <a:pt x="0" y="19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dirty="0"/>
              </a:p>
            </p:txBody>
          </p:sp>
        </p:grpSp>
        <p:sp>
          <p:nvSpPr>
            <p:cNvPr id="49" name="TextBox 48">
              <a:extLst>
                <a:ext uri="{FF2B5EF4-FFF2-40B4-BE49-F238E27FC236}">
                  <a16:creationId xmlns:a16="http://schemas.microsoft.com/office/drawing/2014/main" id="{A3FB10ED-E17F-4A4B-8EE5-BE9CFF8459A7}"/>
                </a:ext>
              </a:extLst>
            </p:cNvPr>
            <p:cNvSpPr txBox="1"/>
            <p:nvPr/>
          </p:nvSpPr>
          <p:spPr>
            <a:xfrm>
              <a:off x="3422600" y="1080787"/>
              <a:ext cx="1624940" cy="307777"/>
            </a:xfrm>
            <a:prstGeom prst="rect">
              <a:avLst/>
            </a:prstGeom>
            <a:noFill/>
          </p:spPr>
          <p:txBody>
            <a:bodyPr wrap="square" lIns="0" tIns="0" rIns="0" bIns="0" rtlCol="0">
              <a:spAutoFit/>
            </a:bodyPr>
            <a:lstStyle/>
            <a:p>
              <a:pPr>
                <a:buSzPct val="100000"/>
              </a:pPr>
              <a:r>
                <a:rPr lang="en-US" sz="1000" b="1" dirty="0">
                  <a:solidFill>
                    <a:schemeClr val="accent2"/>
                  </a:solidFill>
                </a:rPr>
                <a:t>Role</a:t>
              </a:r>
            </a:p>
            <a:p>
              <a:pPr>
                <a:buSzPct val="100000"/>
              </a:pPr>
              <a:r>
                <a:rPr lang="en-US" sz="1000" dirty="0"/>
                <a:t>Developer</a:t>
              </a:r>
            </a:p>
          </p:txBody>
        </p:sp>
      </p:grpSp>
      <p:pic>
        <p:nvPicPr>
          <p:cNvPr id="55" name="Picture 54">
            <a:extLst>
              <a:ext uri="{FF2B5EF4-FFF2-40B4-BE49-F238E27FC236}">
                <a16:creationId xmlns:a16="http://schemas.microsoft.com/office/drawing/2014/main" id="{A2B978D7-9167-45A3-9AD6-2E80BF73353C}"/>
              </a:ext>
            </a:extLst>
          </p:cNvPr>
          <p:cNvPicPr/>
          <p:nvPr/>
        </p:nvPicPr>
        <p:blipFill>
          <a:blip r:embed="rId2" cstate="print">
            <a:extLst>
              <a:ext uri="{28A0092B-C50C-407E-A947-70E740481C1C}">
                <a14:useLocalDpi xmlns:a14="http://schemas.microsoft.com/office/drawing/2010/main" val="0"/>
              </a:ext>
            </a:extLst>
          </a:blip>
          <a:srcRect/>
          <a:stretch/>
        </p:blipFill>
        <p:spPr>
          <a:xfrm>
            <a:off x="811931" y="1130689"/>
            <a:ext cx="1376870" cy="1926687"/>
          </a:xfrm>
          <a:prstGeom prst="rect">
            <a:avLst/>
          </a:prstGeom>
        </p:spPr>
      </p:pic>
    </p:spTree>
    <p:extLst>
      <p:ext uri="{BB962C8B-B14F-4D97-AF65-F5344CB8AC3E}">
        <p14:creationId xmlns:p14="http://schemas.microsoft.com/office/powerpoint/2010/main" val="92606784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US_Onscreen">
  <a:themeElements>
    <a:clrScheme name="US Deloitte Color">
      <a:dk1>
        <a:sysClr val="windowText" lastClr="000000"/>
      </a:dk1>
      <a:lt1>
        <a:sysClr val="window" lastClr="FFFFFF"/>
      </a:lt1>
      <a:dk2>
        <a:srgbClr val="313131"/>
      </a:dk2>
      <a:lt2>
        <a:srgbClr val="8C8C8C"/>
      </a:lt2>
      <a:accent1>
        <a:srgbClr val="002776"/>
      </a:accent1>
      <a:accent2>
        <a:srgbClr val="81BC00"/>
      </a:accent2>
      <a:accent3>
        <a:srgbClr val="00A1DE"/>
      </a:accent3>
      <a:accent4>
        <a:srgbClr val="3C8A2E"/>
      </a:accent4>
      <a:accent5>
        <a:srgbClr val="72C7E7"/>
      </a:accent5>
      <a:accent6>
        <a:srgbClr val="BDD203"/>
      </a:accent6>
      <a:hlink>
        <a:srgbClr val="00A1DE"/>
      </a:hlink>
      <a:folHlink>
        <a:srgbClr val="72C7E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344</Words>
  <Application>Microsoft Office PowerPoint</Application>
  <PresentationFormat>Widescreen</PresentationFormat>
  <Paragraphs>35</Paragraphs>
  <Slides>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Trebuchet MS</vt:lpstr>
      <vt:lpstr>TrebuchetMS</vt:lpstr>
      <vt:lpstr>Wingdings</vt:lpstr>
      <vt:lpstr>Wingdings 2</vt:lpstr>
      <vt:lpstr>Deloitte_US_Onscreen</vt:lpstr>
      <vt:lpstr>think-cell Slide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2018-11-11T22:02:24Z</dcterms:created>
  <dcterms:modified xsi:type="dcterms:W3CDTF">2020-06-11T07:08:29Z</dcterms:modified>
</cp:coreProperties>
</file>