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61" r:id="rId1"/>
  </p:sldMasterIdLst>
  <p:sldIdLst>
    <p:sldId id="256" r:id="rId2"/>
    <p:sldId id="258" r:id="rId3"/>
    <p:sldId id="259" r:id="rId4"/>
    <p:sldId id="260" r:id="rId5"/>
    <p:sldId id="266" r:id="rId6"/>
    <p:sldId id="267" r:id="rId7"/>
    <p:sldId id="261" r:id="rId8"/>
    <p:sldId id="270" r:id="rId9"/>
    <p:sldId id="264" r:id="rId10"/>
    <p:sldId id="265" r:id="rId11"/>
    <p:sldId id="268" r:id="rId12"/>
    <p:sldId id="283" r:id="rId13"/>
    <p:sldId id="284" r:id="rId14"/>
    <p:sldId id="277" r:id="rId15"/>
    <p:sldId id="278" r:id="rId16"/>
    <p:sldId id="279" r:id="rId17"/>
    <p:sldId id="280" r:id="rId18"/>
    <p:sldId id="281" r:id="rId19"/>
    <p:sldId id="285" r:id="rId20"/>
    <p:sldId id="286" r:id="rId21"/>
    <p:sldId id="287" r:id="rId22"/>
    <p:sldId id="282"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63" d="100"/>
          <a:sy n="63" d="100"/>
        </p:scale>
        <p:origin x="61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846CE7D5-CF57-46EF-B807-FDD0502418D4}" type="datetimeFigureOut">
              <a:rPr lang="en-US" smtClean="0"/>
              <a:pPr/>
              <a:t>4/5/2022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30EA680-D336-4FF7-8B7A-9848BB0A1C32}"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330EA680-D336-4FF7-8B7A-9848BB0A1C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46CE7D5-CF57-46EF-B807-FDD0502418D4}" type="datetimeFigureOut">
              <a:rPr lang="en-US" smtClean="0"/>
              <a:pPr/>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46CE7D5-CF57-46EF-B807-FDD0502418D4}" type="datetimeFigureOut">
              <a:rPr lang="en-US" smtClean="0"/>
              <a:pPr/>
              <a:t>4/5/2022</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30EA680-D336-4FF7-8B7A-9848BB0A1C3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762" r:id="rId1"/>
    <p:sldLayoutId id="2147484763" r:id="rId2"/>
    <p:sldLayoutId id="2147484764" r:id="rId3"/>
    <p:sldLayoutId id="2147484765" r:id="rId4"/>
    <p:sldLayoutId id="2147484766" r:id="rId5"/>
    <p:sldLayoutId id="2147484767" r:id="rId6"/>
    <p:sldLayoutId id="2147484768" r:id="rId7"/>
    <p:sldLayoutId id="2147484769" r:id="rId8"/>
    <p:sldLayoutId id="2147484770" r:id="rId9"/>
    <p:sldLayoutId id="2147484771" r:id="rId10"/>
    <p:sldLayoutId id="2147484772"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000665" y="785003"/>
            <a:ext cx="4623988" cy="1621766"/>
          </a:xfrm>
        </p:spPr>
        <p:txBody>
          <a:bodyPr>
            <a:normAutofit/>
          </a:bodyPr>
          <a:lstStyle/>
          <a:p>
            <a:pPr algn="ctr"/>
            <a:r>
              <a:rPr lang="en-IN" dirty="0"/>
              <a:t>E-MEDICARE </a:t>
            </a:r>
            <a:br>
              <a:rPr lang="en-IN" dirty="0"/>
            </a:br>
            <a:r>
              <a:rPr lang="en-IN" dirty="0"/>
              <a:t> </a:t>
            </a:r>
            <a:endParaRPr lang="en-US" dirty="0"/>
          </a:p>
        </p:txBody>
      </p:sp>
      <p:sp>
        <p:nvSpPr>
          <p:cNvPr id="3" name="Subtitle 2"/>
          <p:cNvSpPr>
            <a:spLocks noGrp="1"/>
          </p:cNvSpPr>
          <p:nvPr>
            <p:ph type="subTitle" idx="1"/>
          </p:nvPr>
        </p:nvSpPr>
        <p:spPr>
          <a:xfrm>
            <a:off x="5279368" y="2562047"/>
            <a:ext cx="5388633" cy="4205375"/>
          </a:xfrm>
        </p:spPr>
        <p:txBody>
          <a:bodyPr vert="horz" lIns="91440" tIns="45720" rIns="91440" bIns="45720" rtlCol="0" anchor="t">
            <a:normAutofit/>
          </a:bodyPr>
          <a:lstStyle/>
          <a:p>
            <a:pPr algn="l"/>
            <a:r>
              <a:rPr lang="en-US" sz="2000" b="1" dirty="0">
                <a:latin typeface="Times New Roman" panose="02020603050405020304" pitchFamily="18" charset="0"/>
                <a:cs typeface="Times New Roman" panose="02020603050405020304" pitchFamily="18" charset="0"/>
              </a:rPr>
              <a:t>PROJECT MEMBERS :-</a:t>
            </a:r>
            <a:endParaRPr lang="en-US" b="1"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1.   </a:t>
            </a:r>
            <a:r>
              <a:rPr lang="en-IN" sz="2000" dirty="0" err="1">
                <a:latin typeface="Times New Roman" panose="02020603050405020304" pitchFamily="18" charset="0"/>
                <a:ea typeface="+mn-lt"/>
                <a:cs typeface="Times New Roman" panose="02020603050405020304" pitchFamily="18" charset="0"/>
              </a:rPr>
              <a:t>Abbas</a:t>
            </a:r>
            <a:r>
              <a:rPr lang="en-IN" sz="2000" dirty="0">
                <a:latin typeface="Times New Roman" panose="02020603050405020304" pitchFamily="18" charset="0"/>
                <a:ea typeface="+mn-lt"/>
                <a:cs typeface="Times New Roman" panose="02020603050405020304" pitchFamily="18" charset="0"/>
              </a:rPr>
              <a:t> S</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2.   </a:t>
            </a:r>
            <a:r>
              <a:rPr lang="en-IN" sz="2000" dirty="0" err="1">
                <a:latin typeface="Times New Roman" panose="02020603050405020304" pitchFamily="18" charset="0"/>
                <a:ea typeface="+mn-lt"/>
                <a:cs typeface="Times New Roman" panose="02020603050405020304" pitchFamily="18" charset="0"/>
              </a:rPr>
              <a:t>Aishwarya</a:t>
            </a:r>
            <a:r>
              <a:rPr lang="en-IN" sz="2000" dirty="0">
                <a:latin typeface="Times New Roman" panose="02020603050405020304" pitchFamily="18" charset="0"/>
                <a:ea typeface="+mn-lt"/>
                <a:cs typeface="Times New Roman" panose="02020603050405020304" pitchFamily="18" charset="0"/>
              </a:rPr>
              <a:t> Anil </a:t>
            </a:r>
            <a:r>
              <a:rPr lang="en-IN" sz="2000" dirty="0" err="1">
                <a:latin typeface="Times New Roman" panose="02020603050405020304" pitchFamily="18" charset="0"/>
                <a:ea typeface="+mn-lt"/>
                <a:cs typeface="Times New Roman" panose="02020603050405020304" pitchFamily="18" charset="0"/>
              </a:rPr>
              <a:t>Khaladkar</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3.   </a:t>
            </a:r>
            <a:r>
              <a:rPr lang="en-IN" sz="2000" dirty="0" err="1">
                <a:latin typeface="Times New Roman" panose="02020603050405020304" pitchFamily="18" charset="0"/>
                <a:ea typeface="+mn-lt"/>
                <a:cs typeface="Times New Roman" panose="02020603050405020304" pitchFamily="18" charset="0"/>
              </a:rPr>
              <a:t>Aishwarya</a:t>
            </a:r>
            <a:r>
              <a:rPr lang="en-IN" sz="2000" dirty="0">
                <a:latin typeface="Times New Roman" panose="02020603050405020304" pitchFamily="18" charset="0"/>
                <a:ea typeface="+mn-lt"/>
                <a:cs typeface="Times New Roman" panose="02020603050405020304" pitchFamily="18" charset="0"/>
              </a:rPr>
              <a:t> </a:t>
            </a:r>
            <a:r>
              <a:rPr lang="en-IN" sz="2000" dirty="0" err="1">
                <a:latin typeface="Times New Roman" panose="02020603050405020304" pitchFamily="18" charset="0"/>
                <a:ea typeface="+mn-lt"/>
                <a:cs typeface="Times New Roman" panose="02020603050405020304" pitchFamily="18" charset="0"/>
              </a:rPr>
              <a:t>Gobbanavar</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4.   </a:t>
            </a:r>
            <a:r>
              <a:rPr lang="en-IN" sz="2000" dirty="0" err="1">
                <a:latin typeface="Times New Roman" panose="02020603050405020304" pitchFamily="18" charset="0"/>
                <a:ea typeface="+mn-lt"/>
                <a:cs typeface="Times New Roman" panose="02020603050405020304" pitchFamily="18" charset="0"/>
              </a:rPr>
              <a:t>Aishwarya</a:t>
            </a:r>
            <a:r>
              <a:rPr lang="en-IN" sz="2000" dirty="0">
                <a:latin typeface="Times New Roman" panose="02020603050405020304" pitchFamily="18" charset="0"/>
                <a:ea typeface="+mn-lt"/>
                <a:cs typeface="Times New Roman" panose="02020603050405020304" pitchFamily="18" charset="0"/>
              </a:rPr>
              <a:t> </a:t>
            </a:r>
            <a:r>
              <a:rPr lang="en-IN" sz="2000" dirty="0" err="1">
                <a:latin typeface="Times New Roman" panose="02020603050405020304" pitchFamily="18" charset="0"/>
                <a:ea typeface="+mn-lt"/>
                <a:cs typeface="Times New Roman" panose="02020603050405020304" pitchFamily="18" charset="0"/>
              </a:rPr>
              <a:t>Guruling</a:t>
            </a:r>
            <a:r>
              <a:rPr lang="en-IN" sz="2000" dirty="0">
                <a:latin typeface="Times New Roman" panose="02020603050405020304" pitchFamily="18" charset="0"/>
                <a:ea typeface="+mn-lt"/>
                <a:cs typeface="Times New Roman" panose="02020603050405020304" pitchFamily="18" charset="0"/>
              </a:rPr>
              <a:t> </a:t>
            </a:r>
            <a:r>
              <a:rPr lang="en-IN" sz="2000" dirty="0" err="1">
                <a:latin typeface="Times New Roman" panose="02020603050405020304" pitchFamily="18" charset="0"/>
                <a:ea typeface="+mn-lt"/>
                <a:cs typeface="Times New Roman" panose="02020603050405020304" pitchFamily="18" charset="0"/>
              </a:rPr>
              <a:t>Nagare</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5.   </a:t>
            </a:r>
            <a:r>
              <a:rPr lang="en-IN" sz="2000" dirty="0" err="1">
                <a:latin typeface="Times New Roman" panose="02020603050405020304" pitchFamily="18" charset="0"/>
                <a:ea typeface="+mn-lt"/>
                <a:cs typeface="Times New Roman" panose="02020603050405020304" pitchFamily="18" charset="0"/>
              </a:rPr>
              <a:t>Akarsh</a:t>
            </a:r>
            <a:r>
              <a:rPr lang="en-IN" sz="2000" dirty="0">
                <a:latin typeface="Times New Roman" panose="02020603050405020304" pitchFamily="18" charset="0"/>
                <a:ea typeface="+mn-lt"/>
                <a:cs typeface="Times New Roman" panose="02020603050405020304" pitchFamily="18" charset="0"/>
              </a:rPr>
              <a:t> M</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6.   </a:t>
            </a:r>
            <a:r>
              <a:rPr lang="en-IN" sz="2000" dirty="0" err="1">
                <a:latin typeface="Times New Roman" panose="02020603050405020304" pitchFamily="18" charset="0"/>
                <a:ea typeface="+mn-lt"/>
                <a:cs typeface="Times New Roman" panose="02020603050405020304" pitchFamily="18" charset="0"/>
              </a:rPr>
              <a:t>Akshay</a:t>
            </a:r>
            <a:r>
              <a:rPr lang="en-IN" sz="2000" dirty="0">
                <a:latin typeface="Times New Roman" panose="02020603050405020304" pitchFamily="18" charset="0"/>
                <a:ea typeface="+mn-lt"/>
                <a:cs typeface="Times New Roman" panose="02020603050405020304" pitchFamily="18" charset="0"/>
              </a:rPr>
              <a:t> </a:t>
            </a:r>
            <a:r>
              <a:rPr lang="en-IN" sz="2000" dirty="0" err="1">
                <a:latin typeface="Times New Roman" panose="02020603050405020304" pitchFamily="18" charset="0"/>
                <a:ea typeface="+mn-lt"/>
                <a:cs typeface="Times New Roman" panose="02020603050405020304" pitchFamily="18" charset="0"/>
              </a:rPr>
              <a:t>Manoj</a:t>
            </a:r>
            <a:r>
              <a:rPr lang="en-IN" sz="2000" dirty="0">
                <a:latin typeface="Times New Roman" panose="02020603050405020304" pitchFamily="18" charset="0"/>
                <a:ea typeface="+mn-lt"/>
                <a:cs typeface="Times New Roman" panose="02020603050405020304" pitchFamily="18" charset="0"/>
              </a:rPr>
              <a:t> </a:t>
            </a:r>
            <a:r>
              <a:rPr lang="en-IN" sz="2000" dirty="0" err="1">
                <a:latin typeface="Times New Roman" panose="02020603050405020304" pitchFamily="18" charset="0"/>
                <a:ea typeface="+mn-lt"/>
                <a:cs typeface="Times New Roman" panose="02020603050405020304" pitchFamily="18" charset="0"/>
              </a:rPr>
              <a:t>Bansode</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7.   </a:t>
            </a:r>
            <a:r>
              <a:rPr lang="en-IN" sz="2000" dirty="0" err="1">
                <a:latin typeface="Times New Roman" panose="02020603050405020304" pitchFamily="18" charset="0"/>
                <a:ea typeface="+mn-lt"/>
                <a:cs typeface="Times New Roman" panose="02020603050405020304" pitchFamily="18" charset="0"/>
              </a:rPr>
              <a:t>Akshay</a:t>
            </a:r>
            <a:r>
              <a:rPr lang="en-IN" sz="2000" dirty="0">
                <a:latin typeface="Times New Roman" panose="02020603050405020304" pitchFamily="18" charset="0"/>
                <a:ea typeface="+mn-lt"/>
                <a:cs typeface="Times New Roman" panose="02020603050405020304" pitchFamily="18" charset="0"/>
              </a:rPr>
              <a:t> V S</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8.   </a:t>
            </a:r>
            <a:r>
              <a:rPr lang="en-IN" sz="2000" dirty="0" err="1">
                <a:latin typeface="Times New Roman" panose="02020603050405020304" pitchFamily="18" charset="0"/>
                <a:ea typeface="+mn-lt"/>
                <a:cs typeface="Times New Roman" panose="02020603050405020304" pitchFamily="18" charset="0"/>
              </a:rPr>
              <a:t>Akuleti</a:t>
            </a:r>
            <a:r>
              <a:rPr lang="en-IN" sz="2000" dirty="0">
                <a:latin typeface="Times New Roman" panose="02020603050405020304" pitchFamily="18" charset="0"/>
                <a:ea typeface="+mn-lt"/>
                <a:cs typeface="Times New Roman" panose="02020603050405020304" pitchFamily="18" charset="0"/>
              </a:rPr>
              <a:t> </a:t>
            </a:r>
            <a:r>
              <a:rPr lang="en-IN" sz="2000" dirty="0" err="1">
                <a:latin typeface="Times New Roman" panose="02020603050405020304" pitchFamily="18" charset="0"/>
                <a:ea typeface="+mn-lt"/>
                <a:cs typeface="Times New Roman" panose="02020603050405020304" pitchFamily="18" charset="0"/>
              </a:rPr>
              <a:t>Rohith</a:t>
            </a:r>
            <a:r>
              <a:rPr lang="en-IN" sz="2000" dirty="0">
                <a:latin typeface="Times New Roman" panose="02020603050405020304" pitchFamily="18" charset="0"/>
                <a:ea typeface="+mn-lt"/>
                <a:cs typeface="Times New Roman" panose="02020603050405020304" pitchFamily="18" charset="0"/>
              </a:rPr>
              <a:t> Reddy</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9.   </a:t>
            </a:r>
            <a:r>
              <a:rPr lang="en-IN" sz="2000" dirty="0" err="1">
                <a:latin typeface="Times New Roman" panose="02020603050405020304" pitchFamily="18" charset="0"/>
                <a:ea typeface="+mn-lt"/>
                <a:cs typeface="Times New Roman" panose="02020603050405020304" pitchFamily="18" charset="0"/>
              </a:rPr>
              <a:t>Ankit</a:t>
            </a:r>
            <a:r>
              <a:rPr lang="en-IN" sz="2000" dirty="0">
                <a:latin typeface="Times New Roman" panose="02020603050405020304" pitchFamily="18" charset="0"/>
                <a:ea typeface="+mn-lt"/>
                <a:cs typeface="Times New Roman" panose="02020603050405020304" pitchFamily="18" charset="0"/>
              </a:rPr>
              <a:t> </a:t>
            </a:r>
            <a:r>
              <a:rPr lang="en-IN" sz="2000" dirty="0" err="1">
                <a:latin typeface="Times New Roman" panose="02020603050405020304" pitchFamily="18" charset="0"/>
                <a:ea typeface="+mn-lt"/>
                <a:cs typeface="Times New Roman" panose="02020603050405020304" pitchFamily="18" charset="0"/>
              </a:rPr>
              <a:t>Mishra</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10. </a:t>
            </a:r>
            <a:r>
              <a:rPr lang="en-IN" sz="2000" dirty="0" err="1">
                <a:latin typeface="Times New Roman" panose="02020603050405020304" pitchFamily="18" charset="0"/>
                <a:ea typeface="+mn-lt"/>
                <a:cs typeface="Times New Roman" panose="02020603050405020304" pitchFamily="18" charset="0"/>
              </a:rPr>
              <a:t>Banavath</a:t>
            </a:r>
            <a:r>
              <a:rPr lang="en-IN" sz="2000" dirty="0">
                <a:latin typeface="Times New Roman" panose="02020603050405020304" pitchFamily="18" charset="0"/>
                <a:ea typeface="+mn-lt"/>
                <a:cs typeface="Times New Roman" panose="02020603050405020304" pitchFamily="18" charset="0"/>
              </a:rPr>
              <a:t> Vijay </a:t>
            </a:r>
            <a:r>
              <a:rPr lang="en-IN" sz="2000" dirty="0" err="1">
                <a:latin typeface="Times New Roman" panose="02020603050405020304" pitchFamily="18" charset="0"/>
                <a:ea typeface="+mn-lt"/>
                <a:cs typeface="Times New Roman" panose="02020603050405020304" pitchFamily="18" charset="0"/>
              </a:rPr>
              <a:t>Nayak</a:t>
            </a:r>
            <a:endParaRPr lang="en-US" sz="2000" dirty="0">
              <a:latin typeface="Times New Roman" panose="02020603050405020304" pitchFamily="18" charset="0"/>
              <a:ea typeface="+mn-lt"/>
              <a:cs typeface="Times New Roman" panose="02020603050405020304" pitchFamily="18" charset="0"/>
            </a:endParaRPr>
          </a:p>
          <a:p>
            <a:pPr algn="l"/>
            <a:endParaRPr lang="en-US" dirty="0">
              <a:cs typeface="Calibri"/>
            </a:endParaRPr>
          </a:p>
          <a:p>
            <a:pPr algn="l"/>
            <a:endParaRPr lang="en-US" dirty="0">
              <a:cs typeface="Calibri"/>
            </a:endParaRPr>
          </a:p>
        </p:txBody>
      </p:sp>
      <p:sp>
        <p:nvSpPr>
          <p:cNvPr id="4" name="TextBox 3">
            <a:extLst>
              <a:ext uri="{FF2B5EF4-FFF2-40B4-BE49-F238E27FC236}">
                <a16:creationId xmlns:a16="http://schemas.microsoft.com/office/drawing/2014/main" id="{2693B7DD-904C-45AD-A0C6-933EB551E43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FAF1-5B11-43DF-8FF4-9C5C2984A26A}"/>
              </a:ext>
            </a:extLst>
          </p:cNvPr>
          <p:cNvSpPr>
            <a:spLocks noGrp="1"/>
          </p:cNvSpPr>
          <p:nvPr>
            <p:ph type="title"/>
          </p:nvPr>
        </p:nvSpPr>
        <p:spPr>
          <a:xfrm>
            <a:off x="1673525" y="552092"/>
            <a:ext cx="9680275" cy="698739"/>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SEQUENCE DIAGRAM</a:t>
            </a:r>
          </a:p>
        </p:txBody>
      </p:sp>
      <p:sp>
        <p:nvSpPr>
          <p:cNvPr id="4" name="Rectangle 3"/>
          <p:cNvSpPr/>
          <p:nvPr/>
        </p:nvSpPr>
        <p:spPr>
          <a:xfrm>
            <a:off x="1134775" y="2546547"/>
            <a:ext cx="288032"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302589" y="1664884"/>
            <a:ext cx="2051" cy="62548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H="1">
            <a:off x="944600" y="1892821"/>
            <a:ext cx="360040" cy="288032"/>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287388" y="1892823"/>
            <a:ext cx="325752" cy="350033"/>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981112" y="1892458"/>
            <a:ext cx="720080" cy="0"/>
          </a:xfrm>
          <a:prstGeom prst="line">
            <a:avLst/>
          </a:prstGeom>
        </p:spPr>
        <p:style>
          <a:lnRef idx="2">
            <a:schemeClr val="dk1"/>
          </a:lnRef>
          <a:fillRef idx="0">
            <a:schemeClr val="dk1"/>
          </a:fillRef>
          <a:effectRef idx="1">
            <a:schemeClr val="dk1"/>
          </a:effectRef>
          <a:fontRef idx="minor">
            <a:schemeClr val="tx1"/>
          </a:fontRef>
        </p:style>
      </p:cxnSp>
      <p:sp>
        <p:nvSpPr>
          <p:cNvPr id="9" name="Oval 8"/>
          <p:cNvSpPr/>
          <p:nvPr/>
        </p:nvSpPr>
        <p:spPr>
          <a:xfrm>
            <a:off x="771738" y="1250055"/>
            <a:ext cx="1082941" cy="46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Customer</a:t>
            </a:r>
            <a:endParaRPr lang="en-US" sz="1000" dirty="0"/>
          </a:p>
        </p:txBody>
      </p:sp>
      <p:sp>
        <p:nvSpPr>
          <p:cNvPr id="10" name="Rectangle 9"/>
          <p:cNvSpPr/>
          <p:nvPr/>
        </p:nvSpPr>
        <p:spPr>
          <a:xfrm>
            <a:off x="2456768" y="1604426"/>
            <a:ext cx="122413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dirty="0"/>
              <a:t>Application interface</a:t>
            </a:r>
            <a:endParaRPr lang="en-US" sz="1400" dirty="0"/>
          </a:p>
        </p:txBody>
      </p:sp>
      <p:sp>
        <p:nvSpPr>
          <p:cNvPr id="11" name="Rectangle 10"/>
          <p:cNvSpPr/>
          <p:nvPr/>
        </p:nvSpPr>
        <p:spPr>
          <a:xfrm>
            <a:off x="4256968" y="1604426"/>
            <a:ext cx="136815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dirty="0"/>
              <a:t>Medicine</a:t>
            </a:r>
            <a:endParaRPr lang="en-US" sz="1400" dirty="0"/>
          </a:p>
        </p:txBody>
      </p:sp>
      <p:sp>
        <p:nvSpPr>
          <p:cNvPr id="12" name="Rectangle 11"/>
          <p:cNvSpPr/>
          <p:nvPr/>
        </p:nvSpPr>
        <p:spPr>
          <a:xfrm>
            <a:off x="6417208" y="160442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dirty="0"/>
              <a:t>Order</a:t>
            </a:r>
          </a:p>
          <a:p>
            <a:pPr algn="ctr"/>
            <a:r>
              <a:rPr lang="en-IN" sz="1400" dirty="0"/>
              <a:t>medicine</a:t>
            </a:r>
            <a:endParaRPr lang="en-US" sz="1400" dirty="0"/>
          </a:p>
        </p:txBody>
      </p:sp>
      <p:sp>
        <p:nvSpPr>
          <p:cNvPr id="13" name="Rectangle 12"/>
          <p:cNvSpPr/>
          <p:nvPr/>
        </p:nvSpPr>
        <p:spPr>
          <a:xfrm>
            <a:off x="8433432" y="1604426"/>
            <a:ext cx="1152128"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Checkout</a:t>
            </a:r>
            <a:endParaRPr lang="en-US" dirty="0"/>
          </a:p>
        </p:txBody>
      </p:sp>
      <p:sp>
        <p:nvSpPr>
          <p:cNvPr id="14" name="Rectangle 13"/>
          <p:cNvSpPr/>
          <p:nvPr/>
        </p:nvSpPr>
        <p:spPr>
          <a:xfrm>
            <a:off x="2888816" y="2684546"/>
            <a:ext cx="288032"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Rectangle 14"/>
          <p:cNvSpPr/>
          <p:nvPr/>
        </p:nvSpPr>
        <p:spPr>
          <a:xfrm>
            <a:off x="2888816" y="4268722"/>
            <a:ext cx="360040" cy="7920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ectangle 15"/>
          <p:cNvSpPr/>
          <p:nvPr/>
        </p:nvSpPr>
        <p:spPr>
          <a:xfrm>
            <a:off x="4761024" y="2396514"/>
            <a:ext cx="360040" cy="1152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ectangle 16"/>
          <p:cNvSpPr/>
          <p:nvPr/>
        </p:nvSpPr>
        <p:spPr>
          <a:xfrm>
            <a:off x="6921264" y="3260610"/>
            <a:ext cx="360040" cy="29523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Rectangle 17"/>
          <p:cNvSpPr/>
          <p:nvPr/>
        </p:nvSpPr>
        <p:spPr>
          <a:xfrm>
            <a:off x="8793472" y="3116594"/>
            <a:ext cx="504056" cy="23042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Right Arrow 18"/>
          <p:cNvSpPr/>
          <p:nvPr/>
        </p:nvSpPr>
        <p:spPr>
          <a:xfrm>
            <a:off x="1448656" y="2972578"/>
            <a:ext cx="144016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Browse &amp; select medicine</a:t>
            </a:r>
            <a:endParaRPr lang="en-US" sz="900" dirty="0"/>
          </a:p>
        </p:txBody>
      </p:sp>
      <p:sp>
        <p:nvSpPr>
          <p:cNvPr id="20" name="Right Arrow 19"/>
          <p:cNvSpPr/>
          <p:nvPr/>
        </p:nvSpPr>
        <p:spPr>
          <a:xfrm>
            <a:off x="1449237" y="3836674"/>
            <a:ext cx="54862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Purchase</a:t>
            </a:r>
            <a:endParaRPr lang="en-US" sz="1000" dirty="0"/>
          </a:p>
        </p:txBody>
      </p:sp>
      <p:sp>
        <p:nvSpPr>
          <p:cNvPr id="21" name="Right Arrow 20"/>
          <p:cNvSpPr/>
          <p:nvPr/>
        </p:nvSpPr>
        <p:spPr>
          <a:xfrm>
            <a:off x="3248856" y="4340730"/>
            <a:ext cx="3672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Get selected medicine</a:t>
            </a:r>
            <a:endParaRPr lang="en-US" sz="1000" dirty="0"/>
          </a:p>
        </p:txBody>
      </p:sp>
      <p:sp>
        <p:nvSpPr>
          <p:cNvPr id="22" name="Right Arrow 21"/>
          <p:cNvSpPr/>
          <p:nvPr/>
        </p:nvSpPr>
        <p:spPr>
          <a:xfrm>
            <a:off x="3248856" y="4772778"/>
            <a:ext cx="3672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Contact</a:t>
            </a:r>
            <a:r>
              <a:rPr lang="en-IN" dirty="0"/>
              <a:t> </a:t>
            </a:r>
            <a:endParaRPr lang="en-US" dirty="0"/>
          </a:p>
        </p:txBody>
      </p:sp>
      <p:sp>
        <p:nvSpPr>
          <p:cNvPr id="23" name="Left Arrow 22"/>
          <p:cNvSpPr/>
          <p:nvPr/>
        </p:nvSpPr>
        <p:spPr>
          <a:xfrm>
            <a:off x="1423361" y="5242328"/>
            <a:ext cx="5477655"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Display</a:t>
            </a:r>
            <a:r>
              <a:rPr lang="en-IN" dirty="0"/>
              <a:t> </a:t>
            </a:r>
            <a:endParaRPr lang="en-US" dirty="0"/>
          </a:p>
        </p:txBody>
      </p:sp>
      <p:sp>
        <p:nvSpPr>
          <p:cNvPr id="24" name="Left Arrow 23"/>
          <p:cNvSpPr/>
          <p:nvPr/>
        </p:nvSpPr>
        <p:spPr>
          <a:xfrm>
            <a:off x="1448657" y="5564866"/>
            <a:ext cx="5452476"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Price info </a:t>
            </a:r>
            <a:endParaRPr lang="en-US" sz="1000" dirty="0"/>
          </a:p>
        </p:txBody>
      </p:sp>
      <p:sp>
        <p:nvSpPr>
          <p:cNvPr id="25" name="Right Arrow 24"/>
          <p:cNvSpPr/>
          <p:nvPr/>
        </p:nvSpPr>
        <p:spPr>
          <a:xfrm>
            <a:off x="7297949" y="3620650"/>
            <a:ext cx="1492369"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Authorize</a:t>
            </a:r>
            <a:endParaRPr lang="en-US" sz="1200" dirty="0"/>
          </a:p>
        </p:txBody>
      </p:sp>
      <p:sp>
        <p:nvSpPr>
          <p:cNvPr id="26" name="Left Arrow 25"/>
          <p:cNvSpPr/>
          <p:nvPr/>
        </p:nvSpPr>
        <p:spPr>
          <a:xfrm>
            <a:off x="7281304" y="4412738"/>
            <a:ext cx="1491760"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Sends back</a:t>
            </a:r>
            <a:endParaRPr lang="en-US" sz="1200" dirty="0"/>
          </a:p>
        </p:txBody>
      </p:sp>
      <p:sp>
        <p:nvSpPr>
          <p:cNvPr id="27" name="Right Arrow 26"/>
          <p:cNvSpPr/>
          <p:nvPr/>
        </p:nvSpPr>
        <p:spPr>
          <a:xfrm>
            <a:off x="3183146" y="3044586"/>
            <a:ext cx="1578635"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Query medicine</a:t>
            </a:r>
            <a:endParaRPr lang="en-US" sz="1000" dirty="0"/>
          </a:p>
        </p:txBody>
      </p:sp>
      <p:cxnSp>
        <p:nvCxnSpPr>
          <p:cNvPr id="28" name="Straight Connector 27"/>
          <p:cNvCxnSpPr>
            <a:stCxn id="10" idx="2"/>
          </p:cNvCxnSpPr>
          <p:nvPr/>
        </p:nvCxnSpPr>
        <p:spPr>
          <a:xfrm flipH="1">
            <a:off x="3032833" y="2108482"/>
            <a:ext cx="36004" cy="432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2"/>
          </p:cNvCxnSpPr>
          <p:nvPr/>
        </p:nvCxnSpPr>
        <p:spPr>
          <a:xfrm>
            <a:off x="4941045" y="2108482"/>
            <a:ext cx="36004" cy="432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2" idx="2"/>
          </p:cNvCxnSpPr>
          <p:nvPr/>
        </p:nvCxnSpPr>
        <p:spPr>
          <a:xfrm>
            <a:off x="7065280" y="2108482"/>
            <a:ext cx="0" cy="432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009496" y="2252498"/>
            <a:ext cx="0" cy="40324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73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7F30-047D-488B-AFA1-9E014B3AFFEA}"/>
              </a:ext>
            </a:extLst>
          </p:cNvPr>
          <p:cNvSpPr>
            <a:spLocks noGrp="1"/>
          </p:cNvSpPr>
          <p:nvPr>
            <p:ph type="title"/>
          </p:nvPr>
        </p:nvSpPr>
        <p:spPr>
          <a:xfrm>
            <a:off x="609600" y="704090"/>
            <a:ext cx="10972800" cy="771029"/>
          </a:xfrm>
        </p:spPr>
        <p:txBody>
          <a:bodyPr>
            <a:normAutofit/>
          </a:bodyPr>
          <a:lstStyle/>
          <a:p>
            <a:r>
              <a:rPr lang="en-US" sz="2800" b="1" dirty="0">
                <a:latin typeface="Times New Roman" panose="02020603050405020304" pitchFamily="18" charset="0"/>
                <a:ea typeface="+mj-lt"/>
                <a:cs typeface="Times New Roman" panose="02020603050405020304" pitchFamily="18" charset="0"/>
              </a:rPr>
              <a:t>			   	</a:t>
            </a:r>
            <a:r>
              <a:rPr lang="en-US" sz="3200" b="1" dirty="0">
                <a:latin typeface="Times New Roman" panose="02020603050405020304" pitchFamily="18" charset="0"/>
                <a:ea typeface="+mj-lt"/>
                <a:cs typeface="Times New Roman" panose="02020603050405020304" pitchFamily="18" charset="0"/>
              </a:rPr>
              <a:t>ADVANTAGES</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D0F76F46-85E6-42D9-838E-9B9FEFDAF35D}"/>
              </a:ext>
            </a:extLst>
          </p:cNvPr>
          <p:cNvSpPr>
            <a:spLocks noGrp="1"/>
          </p:cNvSpPr>
          <p:nvPr>
            <p:ph idx="1"/>
          </p:nvPr>
        </p:nvSpPr>
        <p:spPr>
          <a:xfrm>
            <a:off x="1078755" y="1830436"/>
            <a:ext cx="9188116" cy="3897956"/>
          </a:xfrm>
        </p:spPr>
        <p:txBody>
          <a:bodyPr vert="horz" lIns="91440" tIns="45720" rIns="91440" bIns="45720" rtlCol="0" anchor="t">
            <a:normAutofit/>
          </a:bodyPr>
          <a:lstStyle/>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User can view details of the medicines Online.</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It is convenient for users as this system provides accurate cost and description of the product.</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The website is flexible to be used and for e-</a:t>
            </a:r>
            <a:r>
              <a:rPr lang="en-US" sz="2000" dirty="0" err="1">
                <a:latin typeface="Times New Roman" panose="02020603050405020304" pitchFamily="18" charset="0"/>
                <a:ea typeface="+mn-lt"/>
                <a:cs typeface="Times New Roman" panose="02020603050405020304" pitchFamily="18" charset="0"/>
              </a:rPr>
              <a:t>medicare</a:t>
            </a:r>
            <a:r>
              <a:rPr lang="en-US" sz="2000" dirty="0">
                <a:latin typeface="Times New Roman" panose="02020603050405020304" pitchFamily="18" charset="0"/>
                <a:ea typeface="+mn-lt"/>
                <a:cs typeface="Times New Roman" panose="02020603050405020304" pitchFamily="18" charset="0"/>
              </a:rPr>
              <a:t>.</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User can view different categories of product of different pharma company at a single place.</a:t>
            </a:r>
          </a:p>
          <a:p>
            <a:pPr marL="0" indent="0">
              <a:buNone/>
            </a:pPr>
            <a:endParaRPr lang="en-US" dirty="0">
              <a:latin typeface="Garamond"/>
              <a:cs typeface="Calibri" panose="020F0502020204030204"/>
            </a:endParaRPr>
          </a:p>
        </p:txBody>
      </p:sp>
    </p:spTree>
    <p:extLst>
      <p:ext uri="{BB962C8B-B14F-4D97-AF65-F5344CB8AC3E}">
        <p14:creationId xmlns:p14="http://schemas.microsoft.com/office/powerpoint/2010/main" val="177363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53776"/>
          </a:xfrm>
        </p:spPr>
        <p:txBody>
          <a:bodyPr>
            <a:normAutofit/>
          </a:bodyPr>
          <a:lstStyle/>
          <a:p>
            <a:pPr algn="ctr"/>
            <a:r>
              <a:rPr lang="en-US" b="1" dirty="0"/>
              <a:t>Unit testing </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JUnit is a unit testing framework for Java programming language. It plays a crucial role test-driven development, and is a family of unit testing frameworks collectively known as xUnit.</a:t>
            </a:r>
          </a:p>
          <a:p>
            <a:pPr lvl="0">
              <a:buNone/>
            </a:pPr>
            <a:endParaRPr lang="en-US" sz="2000" dirty="0">
              <a:latin typeface="Times New Roman" pitchFamily="18" charset="0"/>
              <a:cs typeface="Times New Roman" pitchFamily="18" charset="0"/>
            </a:endParaRPr>
          </a:p>
          <a:p>
            <a:pPr lvl="0">
              <a:buFont typeface="Courier New" pitchFamily="49" charset="0"/>
              <a:buChar char="o"/>
            </a:pPr>
            <a:r>
              <a:rPr lang="en-US" sz="2000" dirty="0">
                <a:latin typeface="Times New Roman" pitchFamily="18" charset="0"/>
                <a:cs typeface="Times New Roman" pitchFamily="18" charset="0"/>
              </a:rPr>
              <a:t>JUnit is an open source framework, which is used for writing and running tests.</a:t>
            </a:r>
          </a:p>
          <a:p>
            <a:pPr lvl="0">
              <a:buFont typeface="Courier New" pitchFamily="49" charset="0"/>
              <a:buChar char="o"/>
            </a:pPr>
            <a:r>
              <a:rPr lang="en-US" sz="2000" dirty="0">
                <a:latin typeface="Times New Roman" pitchFamily="18" charset="0"/>
                <a:cs typeface="Times New Roman" pitchFamily="18" charset="0"/>
              </a:rPr>
              <a:t>Provides annotations to identify test methods.</a:t>
            </a:r>
          </a:p>
          <a:p>
            <a:pPr lvl="0">
              <a:buFont typeface="Courier New" pitchFamily="49" charset="0"/>
              <a:buChar char="o"/>
            </a:pPr>
            <a:r>
              <a:rPr lang="en-US" sz="2000" dirty="0">
                <a:latin typeface="Times New Roman" pitchFamily="18" charset="0"/>
                <a:cs typeface="Times New Roman" pitchFamily="18" charset="0"/>
              </a:rPr>
              <a:t>Provides assertions for testing expected results.</a:t>
            </a:r>
          </a:p>
          <a:p>
            <a:pPr lvl="0">
              <a:buFont typeface="Courier New" pitchFamily="49" charset="0"/>
              <a:buChar char="o"/>
            </a:pPr>
            <a:r>
              <a:rPr lang="en-US" sz="2000" dirty="0">
                <a:latin typeface="Times New Roman" pitchFamily="18" charset="0"/>
                <a:cs typeface="Times New Roman" pitchFamily="18" charset="0"/>
              </a:rPr>
              <a:t>Provides test runners for running tests.</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Functional Testing using POSTMAN tool</a:t>
            </a:r>
            <a:endParaRPr lang="en-US" dirty="0"/>
          </a:p>
        </p:txBody>
      </p:sp>
      <p:sp>
        <p:nvSpPr>
          <p:cNvPr id="3" name="Content Placeholder 2"/>
          <p:cNvSpPr>
            <a:spLocks noGrp="1"/>
          </p:cNvSpPr>
          <p:nvPr>
            <p:ph idx="1"/>
          </p:nvPr>
        </p:nvSpPr>
        <p:spPr>
          <a:xfrm>
            <a:off x="609600" y="2113472"/>
            <a:ext cx="10972800" cy="4211128"/>
          </a:xfrm>
        </p:spPr>
        <p:txBody>
          <a:bodyPr>
            <a:normAutofit/>
          </a:bodyPr>
          <a:lstStyle/>
          <a:p>
            <a:r>
              <a:rPr lang="en-US" sz="2000" dirty="0">
                <a:latin typeface="Times New Roman" pitchFamily="18" charset="0"/>
                <a:cs typeface="Times New Roman" pitchFamily="18" charset="0"/>
              </a:rPr>
              <a:t>Tests are automated by creating test suites that can run again and again. </a:t>
            </a: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Postman can be used to automate many types of tests including unit tests, functional tests, integration tests, end-to-end tests, regression tests, mock tests, etc. Automated testing prevents human error and streamlines testing.</a:t>
            </a:r>
          </a:p>
          <a:p>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6661-804E-4F30-9D7F-76375D4DA45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ADMIN LOGIN PAGE</a:t>
            </a:r>
            <a:endParaRPr lang="en-IN" sz="3200" b="1" dirty="0">
              <a:latin typeface="Times New Roman" panose="02020603050405020304" pitchFamily="18" charset="0"/>
              <a:cs typeface="Times New Roman" panose="02020603050405020304" pitchFamily="18" charset="0"/>
            </a:endParaRPr>
          </a:p>
        </p:txBody>
      </p:sp>
      <p:pic>
        <p:nvPicPr>
          <p:cNvPr id="6" name="Content Placeholder 5" descr="Screenshot (14).png"/>
          <p:cNvPicPr>
            <a:picLocks noGrp="1" noChangeAspect="1"/>
          </p:cNvPicPr>
          <p:nvPr>
            <p:ph idx="1"/>
          </p:nvPr>
        </p:nvPicPr>
        <p:blipFill>
          <a:blip r:embed="rId2"/>
          <a:stretch>
            <a:fillRect/>
          </a:stretch>
        </p:blipFill>
        <p:spPr>
          <a:xfrm>
            <a:off x="1910644" y="1600200"/>
            <a:ext cx="8370711" cy="4708525"/>
          </a:xfrm>
        </p:spPr>
      </p:pic>
    </p:spTree>
    <p:extLst>
      <p:ext uri="{BB962C8B-B14F-4D97-AF65-F5344CB8AC3E}">
        <p14:creationId xmlns:p14="http://schemas.microsoft.com/office/powerpoint/2010/main" val="197841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981E-74F8-4279-AAB9-E502EF0BCFE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a:latin typeface="Times New Roman" panose="02020603050405020304" pitchFamily="18" charset="0"/>
                <a:cs typeface="Times New Roman" panose="02020603050405020304" pitchFamily="18" charset="0"/>
              </a:rPr>
              <a:t>USER Registration</a:t>
            </a:r>
            <a:endParaRPr lang="en-IN" sz="3200" b="1" dirty="0">
              <a:latin typeface="Times New Roman" panose="02020603050405020304" pitchFamily="18" charset="0"/>
              <a:cs typeface="Times New Roman" panose="02020603050405020304" pitchFamily="18" charset="0"/>
            </a:endParaRPr>
          </a:p>
        </p:txBody>
      </p:sp>
      <p:pic>
        <p:nvPicPr>
          <p:cNvPr id="6" name="Content Placeholder 5" descr="Screenshot (15).png"/>
          <p:cNvPicPr>
            <a:picLocks noGrp="1" noChangeAspect="1"/>
          </p:cNvPicPr>
          <p:nvPr>
            <p:ph idx="1"/>
          </p:nvPr>
        </p:nvPicPr>
        <p:blipFill>
          <a:blip r:embed="rId2"/>
          <a:stretch>
            <a:fillRect/>
          </a:stretch>
        </p:blipFill>
        <p:spPr>
          <a:xfrm>
            <a:off x="1910644" y="1600200"/>
            <a:ext cx="8370711" cy="4708525"/>
          </a:xfrm>
        </p:spPr>
      </p:pic>
    </p:spTree>
    <p:extLst>
      <p:ext uri="{BB962C8B-B14F-4D97-AF65-F5344CB8AC3E}">
        <p14:creationId xmlns:p14="http://schemas.microsoft.com/office/powerpoint/2010/main" val="1600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3E36-BDE0-41C8-80A2-BD881964E59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Admin operations</a:t>
            </a:r>
            <a:endParaRPr lang="en-IN" sz="3200" b="1" dirty="0">
              <a:latin typeface="Times New Roman" panose="02020603050405020304" pitchFamily="18" charset="0"/>
              <a:cs typeface="Times New Roman" panose="02020603050405020304" pitchFamily="18" charset="0"/>
            </a:endParaRPr>
          </a:p>
        </p:txBody>
      </p:sp>
      <p:pic>
        <p:nvPicPr>
          <p:cNvPr id="6" name="Content Placeholder 5" descr="WhatsApp Image 2022-04-04 at 1.22.24 PM.jpeg"/>
          <p:cNvPicPr>
            <a:picLocks noGrp="1" noChangeAspect="1"/>
          </p:cNvPicPr>
          <p:nvPr>
            <p:ph idx="1"/>
          </p:nvPr>
        </p:nvPicPr>
        <p:blipFill>
          <a:blip r:embed="rId2"/>
          <a:srcRect t="8683" r="1659"/>
          <a:stretch>
            <a:fillRect/>
          </a:stretch>
        </p:blipFill>
        <p:spPr>
          <a:xfrm>
            <a:off x="1664899" y="1639019"/>
            <a:ext cx="8747184" cy="4536176"/>
          </a:xfrm>
        </p:spPr>
      </p:pic>
    </p:spTree>
    <p:extLst>
      <p:ext uri="{BB962C8B-B14F-4D97-AF65-F5344CB8AC3E}">
        <p14:creationId xmlns:p14="http://schemas.microsoft.com/office/powerpoint/2010/main" val="62389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DF92-1D05-496C-88A3-1DF1CCBCC429}"/>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CART Page</a:t>
            </a:r>
            <a:endParaRPr lang="en-IN" sz="3200" b="1" dirty="0">
              <a:latin typeface="Times New Roman" panose="02020603050405020304" pitchFamily="18" charset="0"/>
              <a:cs typeface="Times New Roman" panose="02020603050405020304" pitchFamily="18" charset="0"/>
            </a:endParaRPr>
          </a:p>
        </p:txBody>
      </p:sp>
      <p:pic>
        <p:nvPicPr>
          <p:cNvPr id="6" name="Content Placeholder 5" descr="WhatsApp Image 2022-04-04 at 1.24.31 PM.jpeg"/>
          <p:cNvPicPr>
            <a:picLocks noGrp="1" noChangeAspect="1"/>
          </p:cNvPicPr>
          <p:nvPr>
            <p:ph idx="1"/>
          </p:nvPr>
        </p:nvPicPr>
        <p:blipFill>
          <a:blip r:embed="rId2"/>
          <a:stretch>
            <a:fillRect/>
          </a:stretch>
        </p:blipFill>
        <p:spPr>
          <a:xfrm>
            <a:off x="1910644" y="1600200"/>
            <a:ext cx="8370711" cy="4708525"/>
          </a:xfrm>
        </p:spPr>
      </p:pic>
    </p:spTree>
    <p:extLst>
      <p:ext uri="{BB962C8B-B14F-4D97-AF65-F5344CB8AC3E}">
        <p14:creationId xmlns:p14="http://schemas.microsoft.com/office/powerpoint/2010/main" val="1867574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B19E-8DA0-462D-80CC-2D20F66C8A17}"/>
              </a:ext>
            </a:extLst>
          </p:cNvPr>
          <p:cNvSpPr>
            <a:spLocks noGrp="1"/>
          </p:cNvSpPr>
          <p:nvPr>
            <p:ph type="title"/>
          </p:nvPr>
        </p:nvSpPr>
        <p:spPr>
          <a:xfrm>
            <a:off x="2419673" y="518232"/>
            <a:ext cx="8911687" cy="1280890"/>
          </a:xfrm>
        </p:spPr>
        <p:txBody>
          <a:bodyPr>
            <a:normAutofit/>
          </a:bodyPr>
          <a:lstStyle/>
          <a:p>
            <a:r>
              <a:rPr lang="en-US" sz="3200" b="1" dirty="0">
                <a:latin typeface="Times New Roman" panose="02020603050405020304" pitchFamily="18" charset="0"/>
                <a:cs typeface="Times New Roman" panose="02020603050405020304" pitchFamily="18" charset="0"/>
              </a:rPr>
              <a:t>			 Contact Us</a:t>
            </a:r>
            <a:endParaRPr lang="en-IN" sz="3200" b="1" dirty="0">
              <a:latin typeface="Times New Roman" panose="02020603050405020304" pitchFamily="18" charset="0"/>
              <a:cs typeface="Times New Roman" panose="02020603050405020304" pitchFamily="18" charset="0"/>
            </a:endParaRPr>
          </a:p>
        </p:txBody>
      </p:sp>
      <p:pic>
        <p:nvPicPr>
          <p:cNvPr id="6" name="Content Placeholder 5" descr="WhatsApp Image 2022-04-04 at 1.31.04 PM.jpeg"/>
          <p:cNvPicPr>
            <a:picLocks noGrp="1" noChangeAspect="1"/>
          </p:cNvPicPr>
          <p:nvPr>
            <p:ph idx="1"/>
          </p:nvPr>
        </p:nvPicPr>
        <p:blipFill>
          <a:blip r:embed="rId2"/>
          <a:srcRect l="755" t="8897" r="2241" b="9028"/>
          <a:stretch>
            <a:fillRect/>
          </a:stretch>
        </p:blipFill>
        <p:spPr>
          <a:xfrm>
            <a:off x="1828800" y="1526875"/>
            <a:ext cx="8591909" cy="4287329"/>
          </a:xfrm>
        </p:spPr>
      </p:pic>
    </p:spTree>
    <p:extLst>
      <p:ext uri="{BB962C8B-B14F-4D97-AF65-F5344CB8AC3E}">
        <p14:creationId xmlns:p14="http://schemas.microsoft.com/office/powerpoint/2010/main" val="335845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Payment Gateway</a:t>
            </a:r>
            <a:endParaRPr lang="en-US" sz="4000" dirty="0"/>
          </a:p>
        </p:txBody>
      </p:sp>
      <p:pic>
        <p:nvPicPr>
          <p:cNvPr id="10" name="Content Placeholder 9" descr="WhatsApp Image 2022-04-04 at 1.45.32 PM.jpeg"/>
          <p:cNvPicPr>
            <a:picLocks noGrp="1" noChangeAspect="1"/>
          </p:cNvPicPr>
          <p:nvPr>
            <p:ph idx="1"/>
          </p:nvPr>
        </p:nvPicPr>
        <p:blipFill>
          <a:blip r:embed="rId2"/>
          <a:stretch>
            <a:fillRect/>
          </a:stretch>
        </p:blipFill>
        <p:spPr>
          <a:xfrm>
            <a:off x="1910644" y="1600200"/>
            <a:ext cx="8370711" cy="470852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7F7B-E540-47AD-8F42-7D7946551B25}"/>
              </a:ext>
            </a:extLst>
          </p:cNvPr>
          <p:cNvSpPr>
            <a:spLocks noGrp="1"/>
          </p:cNvSpPr>
          <p:nvPr>
            <p:ph type="title"/>
          </p:nvPr>
        </p:nvSpPr>
        <p:spPr>
          <a:xfrm>
            <a:off x="609600" y="704090"/>
            <a:ext cx="10972800" cy="762403"/>
          </a:xfrm>
        </p:spPr>
        <p:txBody>
          <a:bodyPr>
            <a:normAutofit/>
          </a:bodyPr>
          <a:lstStyle/>
          <a:p>
            <a:pPr algn="ctr"/>
            <a:r>
              <a:rPr lang="en-US" sz="3200" b="1" dirty="0">
                <a:latin typeface="Times New Roman" panose="02020603050405020304" pitchFamily="18" charset="0"/>
                <a:ea typeface="+mj-lt"/>
                <a:cs typeface="Times New Roman" panose="02020603050405020304" pitchFamily="18" charset="0"/>
              </a:rPr>
              <a:t>ABSTRACT </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39376A5A-45C3-4276-9D70-C4CE93CE8BD5}"/>
              </a:ext>
            </a:extLst>
          </p:cNvPr>
          <p:cNvSpPr>
            <a:spLocks noGrp="1"/>
          </p:cNvSpPr>
          <p:nvPr>
            <p:ph idx="1"/>
          </p:nvPr>
        </p:nvSpPr>
        <p:spPr/>
        <p:txBody>
          <a:bodyPr vert="horz" lIns="91440" tIns="45720" rIns="91440" bIns="45720" rtlCol="0" anchor="t">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purpose of E-Medicare System is to automate the existing manual system by the help of computerized equipment's and full-fledged computer software, fulfilling their requirements, so that their valuable data can be stored for a longer period with easy accessing and manipulation of the same.</a:t>
            </a: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E-Medicare System, as described above, can lead to error free, secure, reliable and fast management system. </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The aim is to replace the existing manual system by E-Medicare , By Eliminating the middle man thus leading to the Profit of the company.</a:t>
            </a:r>
          </a:p>
          <a:p>
            <a:endParaRPr lang="en-US" sz="2400" dirty="0">
              <a:latin typeface="Garamond"/>
              <a:cs typeface="Calibri"/>
            </a:endParaRPr>
          </a:p>
        </p:txBody>
      </p:sp>
    </p:spTree>
    <p:extLst>
      <p:ext uri="{BB962C8B-B14F-4D97-AF65-F5344CB8AC3E}">
        <p14:creationId xmlns:p14="http://schemas.microsoft.com/office/powerpoint/2010/main" val="3880076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itchFamily="18" charset="0"/>
                <a:cs typeface="Times New Roman" pitchFamily="18" charset="0"/>
              </a:rPr>
              <a:t>Update Medicine</a:t>
            </a:r>
            <a:endParaRPr lang="en-US" dirty="0">
              <a:latin typeface="Times New Roman" pitchFamily="18" charset="0"/>
              <a:cs typeface="Times New Roman" pitchFamily="18" charset="0"/>
            </a:endParaRPr>
          </a:p>
        </p:txBody>
      </p:sp>
      <p:pic>
        <p:nvPicPr>
          <p:cNvPr id="6" name="Content Placeholder 5" descr="WhatsApp Image 2022-04-04 at 1.28.10 PM (1).jpeg"/>
          <p:cNvPicPr>
            <a:picLocks noGrp="1" noChangeAspect="1"/>
          </p:cNvPicPr>
          <p:nvPr>
            <p:ph idx="1"/>
          </p:nvPr>
        </p:nvPicPr>
        <p:blipFill>
          <a:blip r:embed="rId2"/>
          <a:stretch>
            <a:fillRect/>
          </a:stretch>
        </p:blipFill>
        <p:spPr>
          <a:xfrm>
            <a:off x="1910644" y="1600200"/>
            <a:ext cx="8370711" cy="47085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Contact Us Query Page</a:t>
            </a:r>
            <a:endParaRPr lang="en-US" dirty="0">
              <a:latin typeface="Times New Roman" pitchFamily="18" charset="0"/>
              <a:cs typeface="Times New Roman" pitchFamily="18" charset="0"/>
            </a:endParaRPr>
          </a:p>
        </p:txBody>
      </p:sp>
      <p:pic>
        <p:nvPicPr>
          <p:cNvPr id="5" name="Content Placeholder 4" descr="WhatsApp Image 2022-04-04 at 1.31.27 PM.jpeg"/>
          <p:cNvPicPr>
            <a:picLocks noGrp="1" noChangeAspect="1"/>
          </p:cNvPicPr>
          <p:nvPr>
            <p:ph idx="1"/>
          </p:nvPr>
        </p:nvPicPr>
        <p:blipFill>
          <a:blip r:embed="rId2"/>
          <a:stretch>
            <a:fillRect/>
          </a:stretch>
        </p:blipFill>
        <p:spPr>
          <a:xfrm>
            <a:off x="1910644" y="1600200"/>
            <a:ext cx="8370711" cy="470852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D0B2-DA4D-427A-94B8-A803D05B7E33}"/>
              </a:ext>
            </a:extLst>
          </p:cNvPr>
          <p:cNvSpPr>
            <a:spLocks noGrp="1"/>
          </p:cNvSpPr>
          <p:nvPr>
            <p:ph type="title"/>
          </p:nvPr>
        </p:nvSpPr>
        <p:spPr>
          <a:xfrm>
            <a:off x="609600" y="704088"/>
            <a:ext cx="10972800" cy="917678"/>
          </a:xfrm>
        </p:spPr>
        <p:txBody>
          <a:bodyPr>
            <a:normAutofit/>
          </a:bodyPr>
          <a:lstStyle/>
          <a:p>
            <a:r>
              <a:rPr lang="en-US" sz="3200" b="1" dirty="0">
                <a:latin typeface="Times New Roman" panose="02020603050405020304" pitchFamily="18" charset="0"/>
                <a:ea typeface="+mj-lt"/>
                <a:cs typeface="Times New Roman" panose="02020603050405020304" pitchFamily="18" charset="0"/>
              </a:rPr>
              <a:t>                     		 CONCLUSION</a:t>
            </a:r>
            <a:endParaRPr lang="en-IN" sz="3200" dirty="0"/>
          </a:p>
        </p:txBody>
      </p:sp>
      <p:sp>
        <p:nvSpPr>
          <p:cNvPr id="3" name="Content Placeholder 2">
            <a:extLst>
              <a:ext uri="{FF2B5EF4-FFF2-40B4-BE49-F238E27FC236}">
                <a16:creationId xmlns:a16="http://schemas.microsoft.com/office/drawing/2014/main" id="{88F5D122-1838-40BD-8683-E2D4EBBBE6D2}"/>
              </a:ext>
            </a:extLst>
          </p:cNvPr>
          <p:cNvSpPr>
            <a:spLocks noGrp="1"/>
          </p:cNvSpPr>
          <p:nvPr>
            <p:ph idx="1"/>
          </p:nvPr>
        </p:nvSpPr>
        <p:spPr/>
        <p:txBody>
          <a:bodyPr>
            <a:noAutofit/>
          </a:bodyPr>
          <a:lstStyle/>
          <a:p>
            <a:r>
              <a:rPr lang="en-US" sz="2000" dirty="0">
                <a:latin typeface="Times New Roman" pitchFamily="18" charset="0"/>
                <a:cs typeface="Times New Roman" pitchFamily="18" charset="0"/>
              </a:rPr>
              <a:t>This E Medicare system is a web-based application that assists in management of medicine in easy, comfortable and effective service.</a:t>
            </a:r>
          </a:p>
          <a:p>
            <a:r>
              <a:rPr lang="en-US" sz="2000" dirty="0">
                <a:latin typeface="Times New Roman" pitchFamily="18" charset="0"/>
                <a:cs typeface="Times New Roman" pitchFamily="18" charset="0"/>
              </a:rPr>
              <a:t>The proposed application aims to create a friendly working environment for any Medicare centers and to overcome the drawbacks in existing system </a:t>
            </a:r>
            <a:r>
              <a:rPr lang="en-US" sz="2000">
                <a:latin typeface="Times New Roman" pitchFamily="18" charset="0"/>
                <a:cs typeface="Times New Roman" pitchFamily="18" charset="0"/>
              </a:rPr>
              <a:t>of Medicare </a:t>
            </a:r>
            <a:r>
              <a:rPr lang="en-US" sz="2000" dirty="0">
                <a:latin typeface="Times New Roman" pitchFamily="18" charset="0"/>
                <a:cs typeface="Times New Roman" pitchFamily="18" charset="0"/>
              </a:rPr>
              <a:t>management. </a:t>
            </a:r>
            <a:endParaRPr lang="en-US" sz="2000" dirty="0">
              <a:latin typeface="Times New Roman" pitchFamily="18" charset="0"/>
              <a:ea typeface="+mn-lt"/>
              <a:cs typeface="Times New Roman" pitchFamily="18" charset="0"/>
            </a:endParaRPr>
          </a:p>
          <a:p>
            <a:pPr marL="342900" indent="-342900" algn="just">
              <a:lnSpc>
                <a:spcPct val="150000"/>
              </a:lnSpc>
              <a:buFont typeface="Wingdings" panose="020B0604020202020204" pitchFamily="34" charset="0"/>
              <a:buChar char="Ø"/>
            </a:pPr>
            <a:r>
              <a:rPr lang="en-US" sz="2000" dirty="0">
                <a:latin typeface="Times New Roman" pitchFamily="18" charset="0"/>
                <a:ea typeface="+mn-lt"/>
                <a:cs typeface="Times New Roman" pitchFamily="18" charset="0"/>
              </a:rPr>
              <a:t>We understand the problem domain and produce a model of the system, which describes operations that can be performed on the system.</a:t>
            </a:r>
          </a:p>
          <a:p>
            <a:pPr marL="342900" indent="-342900" algn="just">
              <a:lnSpc>
                <a:spcPct val="150000"/>
              </a:lnSpc>
              <a:buFont typeface="Wingdings" panose="020B0604020202020204" pitchFamily="34" charset="0"/>
              <a:buChar char="Ø"/>
            </a:pPr>
            <a:r>
              <a:rPr lang="en-US" sz="2000" dirty="0">
                <a:latin typeface="Times New Roman" pitchFamily="18" charset="0"/>
                <a:ea typeface="+mn-lt"/>
                <a:cs typeface="Times New Roman" pitchFamily="18" charset="0"/>
              </a:rPr>
              <a:t>We included features and operations in detail, including screen layouts.</a:t>
            </a:r>
            <a:endParaRPr lang="en-US" sz="2000" dirty="0">
              <a:latin typeface="Times New Roman" pitchFamily="18" charset="0"/>
              <a:cs typeface="Times New Roman" pitchFamily="18" charset="0"/>
            </a:endParaRPr>
          </a:p>
          <a:p>
            <a:pPr marL="342900" indent="-342900" algn="just">
              <a:lnSpc>
                <a:spcPct val="150000"/>
              </a:lnSpc>
              <a:buFont typeface="Wingdings" panose="020B0604020202020204" pitchFamily="34" charset="0"/>
              <a:buChar char="Ø"/>
            </a:pPr>
            <a:r>
              <a:rPr lang="en-US" sz="2000" dirty="0">
                <a:latin typeface="Times New Roman" pitchFamily="18" charset="0"/>
                <a:ea typeface="+mn-lt"/>
                <a:cs typeface="Times New Roman" pitchFamily="18" charset="0"/>
              </a:rPr>
              <a:t>We designed user interface and security issues related to system.</a:t>
            </a:r>
          </a:p>
          <a:p>
            <a:pPr marL="342900" indent="-342900" algn="just">
              <a:lnSpc>
                <a:spcPct val="150000"/>
              </a:lnSpc>
              <a:buFont typeface="Wingdings" panose="020B0604020202020204" pitchFamily="34" charset="0"/>
              <a:buChar char="Ø"/>
            </a:pPr>
            <a:r>
              <a:rPr lang="en-US" sz="2000" dirty="0">
                <a:latin typeface="Times New Roman" pitchFamily="18" charset="0"/>
                <a:ea typeface="+mn-lt"/>
                <a:cs typeface="Times New Roman" pitchFamily="18" charset="0"/>
              </a:rPr>
              <a:t>Finally, the system is implemented and tested according to test cases.</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65085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C68-204E-4CB2-8BC0-ACC420D5EB2A}"/>
              </a:ext>
            </a:extLst>
          </p:cNvPr>
          <p:cNvSpPr>
            <a:spLocks noGrp="1"/>
          </p:cNvSpPr>
          <p:nvPr>
            <p:ph type="title"/>
          </p:nvPr>
        </p:nvSpPr>
        <p:spPr>
          <a:xfrm>
            <a:off x="895709" y="2766146"/>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0132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6A73-593E-48C7-8C34-3C03E78EDCD9}"/>
              </a:ext>
            </a:extLst>
          </p:cNvPr>
          <p:cNvSpPr>
            <a:spLocks noGrp="1"/>
          </p:cNvSpPr>
          <p:nvPr>
            <p:ph type="title"/>
          </p:nvPr>
        </p:nvSpPr>
        <p:spPr>
          <a:xfrm>
            <a:off x="1457865" y="764475"/>
            <a:ext cx="9589699" cy="1064327"/>
          </a:xfrm>
        </p:spPr>
        <p:txBody>
          <a:bodyPr>
            <a:normAutofit/>
          </a:bodyPr>
          <a:lstStyle/>
          <a:p>
            <a:pPr algn="ctr">
              <a:lnSpc>
                <a:spcPct val="150000"/>
              </a:lnSpc>
            </a:pPr>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ABAA3E5-E2CF-41D5-B40B-F679C8A9D2B0}"/>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panose="020F0502020204030204"/>
            </a:endParaRPr>
          </a:p>
          <a:p>
            <a:pPr algn="just">
              <a:lnSpc>
                <a:spcPct val="150000"/>
              </a:lnSpc>
              <a:buFont typeface="Wingdings" panose="020B0604020202020204" pitchFamily="34" charset="0"/>
              <a:buChar char="Ø"/>
            </a:pPr>
            <a:r>
              <a:rPr lang="en-US" sz="2200" dirty="0">
                <a:latin typeface="Times New Roman" panose="02020603050405020304" pitchFamily="18" charset="0"/>
                <a:ea typeface="+mn-lt"/>
                <a:cs typeface="Times New Roman" panose="02020603050405020304" pitchFamily="18" charset="0"/>
              </a:rPr>
              <a:t>The “Online </a:t>
            </a:r>
            <a:r>
              <a:rPr lang="en-US" sz="2400" dirty="0">
                <a:latin typeface="Times New Roman" panose="02020603050405020304" pitchFamily="18" charset="0"/>
                <a:ea typeface="+mn-lt"/>
                <a:cs typeface="Times New Roman" panose="02020603050405020304" pitchFamily="18" charset="0"/>
              </a:rPr>
              <a:t>E-Medicare Store</a:t>
            </a:r>
            <a:r>
              <a:rPr lang="en-US" sz="2200" dirty="0">
                <a:latin typeface="Times New Roman" panose="02020603050405020304" pitchFamily="18" charset="0"/>
                <a:ea typeface="+mn-lt"/>
                <a:cs typeface="Times New Roman" panose="02020603050405020304" pitchFamily="18" charset="0"/>
              </a:rPr>
              <a:t>” has been developed to override the problems prevailing in the practicing </a:t>
            </a:r>
            <a:r>
              <a:rPr lang="en-US" sz="2000" dirty="0">
                <a:latin typeface="Times New Roman" panose="02020603050405020304" pitchFamily="18" charset="0"/>
                <a:ea typeface="+mn-lt"/>
                <a:cs typeface="Times New Roman" panose="02020603050405020304" pitchFamily="18" charset="0"/>
              </a:rPr>
              <a:t>manual system. This software is supposed to eliminate and reduce the hardships faced by the existing system. Online Medical Store can lead to error free, secure, reliable and fast management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"Online E-Medicare Store" - web application ,where users can register, login, purchase medicines e.g. Antibiotics, Antipyretics. and manage their orders in the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endParaRPr lang="en-US" dirty="0">
              <a:cs typeface="Calibri"/>
            </a:endParaRPr>
          </a:p>
        </p:txBody>
      </p:sp>
    </p:spTree>
    <p:extLst>
      <p:ext uri="{BB962C8B-B14F-4D97-AF65-F5344CB8AC3E}">
        <p14:creationId xmlns:p14="http://schemas.microsoft.com/office/powerpoint/2010/main" val="46507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5B80-CEF2-43C0-962C-F652BC4A8491}"/>
              </a:ext>
            </a:extLst>
          </p:cNvPr>
          <p:cNvSpPr>
            <a:spLocks noGrp="1"/>
          </p:cNvSpPr>
          <p:nvPr>
            <p:ph type="title"/>
          </p:nvPr>
        </p:nvSpPr>
        <p:spPr>
          <a:xfrm>
            <a:off x="838200" y="336250"/>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D74D56C6-6261-4876-9675-4C821A039636}"/>
              </a:ext>
            </a:extLst>
          </p:cNvPr>
          <p:cNvSpPr>
            <a:spLocks noGrp="1"/>
          </p:cNvSpPr>
          <p:nvPr>
            <p:ph idx="1"/>
          </p:nvPr>
        </p:nvSpPr>
        <p:spPr/>
        <p:txBody>
          <a:bodyPr vert="horz" lIns="91440" tIns="45720" rIns="91440" bIns="45720" rtlCol="0" anchor="t">
            <a:normAutofit/>
          </a:bodyPr>
          <a:lstStyle/>
          <a:p>
            <a:pPr marL="0" indent="0">
              <a:buNone/>
            </a:pPr>
            <a:endParaRPr lang="en-US" dirty="0">
              <a:latin typeface="Garamond"/>
              <a:ea typeface="+mn-lt"/>
              <a:cs typeface="+mn-lt"/>
            </a:endParaRP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proposed Online E-Medicare store system will completely Revolutionize the industry.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Searching of medicine, order medicine, billing and medicine stock can be maintained by a single click.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order placed can be easily tracked At any time.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92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30A3-9360-4A16-8562-A9A53F565AEB}"/>
              </a:ext>
            </a:extLst>
          </p:cNvPr>
          <p:cNvSpPr>
            <a:spLocks noGrp="1"/>
          </p:cNvSpPr>
          <p:nvPr>
            <p:ph type="title"/>
          </p:nvPr>
        </p:nvSpPr>
        <p:spPr>
          <a:xfrm>
            <a:off x="665672" y="261730"/>
            <a:ext cx="10515600" cy="865488"/>
          </a:xfrm>
        </p:spPr>
        <p:txBody>
          <a:bodyPr>
            <a:normAutofit/>
          </a:bodyPr>
          <a:lstStyle/>
          <a:p>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ER-DIAGRAM</a:t>
            </a:r>
          </a:p>
        </p:txBody>
      </p:sp>
      <p:pic>
        <p:nvPicPr>
          <p:cNvPr id="1026" name="Picture 2"/>
          <p:cNvPicPr>
            <a:picLocks noChangeAspect="1" noChangeArrowheads="1"/>
          </p:cNvPicPr>
          <p:nvPr/>
        </p:nvPicPr>
        <p:blipFill>
          <a:blip r:embed="rId2" cstate="print"/>
          <a:srcRect/>
          <a:stretch>
            <a:fillRect/>
          </a:stretch>
        </p:blipFill>
        <p:spPr bwMode="auto">
          <a:xfrm>
            <a:off x="370936" y="1409062"/>
            <a:ext cx="11507639" cy="5129763"/>
          </a:xfrm>
          <a:prstGeom prst="rect">
            <a:avLst/>
          </a:prstGeom>
          <a:noFill/>
          <a:ln w="9525">
            <a:noFill/>
            <a:miter lim="800000"/>
            <a:headEnd/>
            <a:tailEnd/>
          </a:ln>
        </p:spPr>
      </p:pic>
    </p:spTree>
    <p:extLst>
      <p:ext uri="{BB962C8B-B14F-4D97-AF65-F5344CB8AC3E}">
        <p14:creationId xmlns:p14="http://schemas.microsoft.com/office/powerpoint/2010/main" val="15962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1CF-3E6E-4281-A30D-D8CC88269E62}"/>
              </a:ext>
            </a:extLst>
          </p:cNvPr>
          <p:cNvSpPr>
            <a:spLocks noGrp="1"/>
          </p:cNvSpPr>
          <p:nvPr>
            <p:ph type="title"/>
          </p:nvPr>
        </p:nvSpPr>
        <p:spPr>
          <a:xfrm>
            <a:off x="972955" y="519131"/>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DF8D8F62-7430-48E8-895F-0BD81DE646C3}"/>
              </a:ext>
            </a:extLst>
          </p:cNvPr>
          <p:cNvSpPr>
            <a:spLocks noGrp="1"/>
          </p:cNvSpPr>
          <p:nvPr>
            <p:ph idx="1"/>
          </p:nvPr>
        </p:nvSpPr>
        <p:spPr>
          <a:xfrm>
            <a:off x="2252312" y="1844693"/>
            <a:ext cx="9101488" cy="4217252"/>
          </a:xfrm>
        </p:spPr>
        <p:txBody>
          <a:bodyPr vert="horz" lIns="91440" tIns="45720" rIns="91440" bIns="45720" rtlCol="0" anchor="t">
            <a:noAutofit/>
          </a:bodyPr>
          <a:lstStyle/>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HTML : Page layout has been designed in HTML</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CSS : CSS has been used for all the designing part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JavaScript : All the validation task and animations has been developed by JavaScript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 : All the business logic has been written in Java</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MySQL : MySQL database has been used as database for the project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 Command-line interface tool that we use to initialize.</a:t>
            </a:r>
          </a:p>
        </p:txBody>
      </p:sp>
    </p:spTree>
    <p:extLst>
      <p:ext uri="{BB962C8B-B14F-4D97-AF65-F5344CB8AC3E}">
        <p14:creationId xmlns:p14="http://schemas.microsoft.com/office/powerpoint/2010/main" val="144243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1A69-7B48-4691-A6EF-E344EE9576F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ENVIRONMENT</a:t>
            </a:r>
          </a:p>
        </p:txBody>
      </p:sp>
      <p:sp>
        <p:nvSpPr>
          <p:cNvPr id="3" name="Content Placeholder 2">
            <a:extLst>
              <a:ext uri="{FF2B5EF4-FFF2-40B4-BE49-F238E27FC236}">
                <a16:creationId xmlns:a16="http://schemas.microsoft.com/office/drawing/2014/main" id="{1354629D-FC8D-4F68-9001-37EEF3326D88}"/>
              </a:ext>
            </a:extLst>
          </p:cNvPr>
          <p:cNvSpPr>
            <a:spLocks noGrp="1"/>
          </p:cNvSpPr>
          <p:nvPr>
            <p:ph idx="1"/>
          </p:nvPr>
        </p:nvSpPr>
        <p:spPr/>
        <p:txBody>
          <a:bodyPr vert="horz" lIns="91440" tIns="45720" rIns="91440" bIns="45720" rtlCol="0" anchor="t">
            <a:noAutofit/>
          </a:bodyPr>
          <a:lstStyle/>
          <a:p>
            <a:pPr algn="just">
              <a:lnSpc>
                <a:spcPct val="100000"/>
              </a:lnSpc>
              <a:buNone/>
            </a:pPr>
            <a:r>
              <a:rPr lang="en-US" sz="2000" dirty="0">
                <a:latin typeface="Times New Roman" panose="02020603050405020304" pitchFamily="18" charset="0"/>
                <a:ea typeface="+mn-lt"/>
                <a:cs typeface="Times New Roman" panose="02020603050405020304" pitchFamily="18" charset="0"/>
              </a:rPr>
              <a:t>The system will be developed on any Windows OS machine using J2EE, Hibernate and Spring.</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Server – Apache Tomcat 8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Database – My SQL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 SQL J Connector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Node Version 10  </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JDK 1.8</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Spring Tool Suite</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endParaRPr lang="en-US" sz="1900" dirty="0">
              <a:cs typeface="Calibri" panose="020F0502020204030204"/>
            </a:endParaRPr>
          </a:p>
        </p:txBody>
      </p:sp>
    </p:spTree>
    <p:extLst>
      <p:ext uri="{BB962C8B-B14F-4D97-AF65-F5344CB8AC3E}">
        <p14:creationId xmlns:p14="http://schemas.microsoft.com/office/powerpoint/2010/main" val="38153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F5D2-A4AD-4FEE-A3E1-5A1FB935D7D1}"/>
              </a:ext>
            </a:extLst>
          </p:cNvPr>
          <p:cNvSpPr>
            <a:spLocks noGrp="1"/>
          </p:cNvSpPr>
          <p:nvPr>
            <p:ph type="title"/>
          </p:nvPr>
        </p:nvSpPr>
        <p:spPr/>
        <p:txBody>
          <a:bodyPr>
            <a:normAutofit/>
          </a:bodyPr>
          <a:lstStyle/>
          <a:p>
            <a:pPr algn="ctr"/>
            <a:r>
              <a:rPr lang="en-US" sz="3200" b="1" dirty="0">
                <a:latin typeface="Times New Roman" panose="02020603050405020304" pitchFamily="18" charset="0"/>
                <a:ea typeface="+mj-lt"/>
                <a:cs typeface="Times New Roman" panose="02020603050405020304" pitchFamily="18" charset="0"/>
              </a:rPr>
              <a:t>MODULES OF E-MEDICARE SYSTEM</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2AF04B-956D-443C-A5B4-C35731B7E293}"/>
              </a:ext>
            </a:extLst>
          </p:cNvPr>
          <p:cNvSpPr>
            <a:spLocks noGrp="1"/>
          </p:cNvSpPr>
          <p:nvPr>
            <p:ph idx="1"/>
          </p:nvPr>
        </p:nvSpPr>
        <p:spPr>
          <a:xfrm>
            <a:off x="1072853" y="2173857"/>
            <a:ext cx="8995611" cy="3758690"/>
          </a:xfrm>
        </p:spPr>
        <p:txBody>
          <a:bodyPr vert="horz" lIns="91440" tIns="45720" rIns="91440" bIns="45720" rtlCol="0" anchor="t">
            <a:normAutofit/>
          </a:bodyPr>
          <a:lstStyle/>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Admin Module: Used for managing medicine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Users Module: Used for managing the users of the system.</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Login Module: Used for managing the login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Order Module: Used for managing the details of Order.</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Medicine Module: Used for managing the Medicine details.</a:t>
            </a:r>
          </a:p>
          <a:p>
            <a:pPr algn="just">
              <a:buFont typeface="Wingdings"/>
              <a:buChar char="Ø"/>
            </a:pPr>
            <a:r>
              <a:rPr lang="en-US" sz="2000" dirty="0">
                <a:latin typeface="Times New Roman" panose="02020603050405020304" pitchFamily="18" charset="0"/>
                <a:ea typeface="+mn-lt"/>
                <a:cs typeface="Times New Roman" panose="02020603050405020304" pitchFamily="18" charset="0"/>
              </a:rPr>
              <a:t>Cart Module: Used for managing the details of Cart.</a:t>
            </a:r>
          </a:p>
          <a:p>
            <a:pPr marL="342900" indent="-342900" algn="just">
              <a:lnSpc>
                <a:spcPct val="100000"/>
              </a:lnSpc>
              <a:buFont typeface="Wingdings"/>
              <a:buChar char="Ø"/>
            </a:pP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a:buChar char="Ø"/>
            </a:pPr>
            <a:endParaRPr lang="en-US" sz="2000" dirty="0">
              <a:latin typeface="Times New Roman" panose="02020603050405020304" pitchFamily="18" charset="0"/>
              <a:ea typeface="+mn-lt"/>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a:buChar char="Ø"/>
            </a:pPr>
            <a:endParaRPr lang="en-US" sz="2000" dirty="0">
              <a:latin typeface="Times New Roman" panose="02020603050405020304" pitchFamily="18" charset="0"/>
              <a:ea typeface="+mn-lt"/>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ea typeface="+mn-lt"/>
              <a:cs typeface="Times New Roman" panose="02020603050405020304" pitchFamily="18" charset="0"/>
            </a:endParaRPr>
          </a:p>
          <a:p>
            <a:pPr marL="342900" indent="-342900">
              <a:buFont typeface="Wingdings" panose="020B0604020202020204" pitchFamily="34" charset="0"/>
              <a:buChar char="Ø"/>
            </a:pPr>
            <a:endParaRPr lang="en-US" dirty="0">
              <a:cs typeface="Calibri" panose="020F0502020204030204"/>
            </a:endParaRPr>
          </a:p>
        </p:txBody>
      </p:sp>
    </p:spTree>
    <p:extLst>
      <p:ext uri="{BB962C8B-B14F-4D97-AF65-F5344CB8AC3E}">
        <p14:creationId xmlns:p14="http://schemas.microsoft.com/office/powerpoint/2010/main" val="7537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226C-4A8F-48CD-BEFB-4EAFB53CB97E}"/>
              </a:ext>
            </a:extLst>
          </p:cNvPr>
          <p:cNvSpPr>
            <a:spLocks noGrp="1"/>
          </p:cNvSpPr>
          <p:nvPr>
            <p:ph type="title"/>
          </p:nvPr>
        </p:nvSpPr>
        <p:spPr>
          <a:xfrm>
            <a:off x="609601" y="704088"/>
            <a:ext cx="10147540" cy="641633"/>
          </a:xfrm>
        </p:spPr>
        <p:txBody>
          <a:bodyPr>
            <a:noAutofit/>
          </a:bodyPr>
          <a:lstStyle/>
          <a:p>
            <a:r>
              <a:rPr lang="en-US" sz="2800" b="1" dirty="0">
                <a:latin typeface="Times New Roman" panose="02020603050405020304" pitchFamily="18" charset="0"/>
                <a:cs typeface="Times New Roman" panose="02020603050405020304" pitchFamily="18" charset="0"/>
              </a:rPr>
              <a:t>				Class Diagram</a:t>
            </a:r>
            <a:endParaRPr lang="en-US" sz="3200"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462661" y="1890181"/>
            <a:ext cx="10078819" cy="4610632"/>
          </a:xfrm>
          <a:prstGeom prst="rect">
            <a:avLst/>
          </a:prstGeom>
          <a:noFill/>
          <a:ln w="9525">
            <a:noFill/>
            <a:miter lim="800000"/>
            <a:headEnd/>
            <a:tailEnd/>
          </a:ln>
        </p:spPr>
      </p:pic>
    </p:spTree>
    <p:extLst>
      <p:ext uri="{BB962C8B-B14F-4D97-AF65-F5344CB8AC3E}">
        <p14:creationId xmlns:p14="http://schemas.microsoft.com/office/powerpoint/2010/main" val="3636506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598</TotalTime>
  <Words>862</Words>
  <Application>Microsoft Office PowerPoint</Application>
  <PresentationFormat>Widescreen</PresentationFormat>
  <Paragraphs>102</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Book Antiqua</vt:lpstr>
      <vt:lpstr>Courier New</vt:lpstr>
      <vt:lpstr>Garamond</vt:lpstr>
      <vt:lpstr>Lucida Sans</vt:lpstr>
      <vt:lpstr>Times New Roman</vt:lpstr>
      <vt:lpstr>Wingdings</vt:lpstr>
      <vt:lpstr>Wingdings 2</vt:lpstr>
      <vt:lpstr>Wingdings 3</vt:lpstr>
      <vt:lpstr>Apex</vt:lpstr>
      <vt:lpstr>E-MEDICARE   </vt:lpstr>
      <vt:lpstr>ABSTRACT </vt:lpstr>
      <vt:lpstr>INTRODUCTION</vt:lpstr>
      <vt:lpstr>           PROPOSED SYSTEM</vt:lpstr>
      <vt:lpstr>     ER-DIAGRAM</vt:lpstr>
      <vt:lpstr>    TECHNOLOGY USED</vt:lpstr>
      <vt:lpstr>     ENVIRONMENT</vt:lpstr>
      <vt:lpstr>MODULES OF E-MEDICARE SYSTEM</vt:lpstr>
      <vt:lpstr>    Class Diagram</vt:lpstr>
      <vt:lpstr>   SEQUENCE DIAGRAM</vt:lpstr>
      <vt:lpstr>       ADVANTAGES</vt:lpstr>
      <vt:lpstr>Unit testing </vt:lpstr>
      <vt:lpstr>Functional Testing using POSTMAN tool</vt:lpstr>
      <vt:lpstr>   ADMIN LOGIN PAGE</vt:lpstr>
      <vt:lpstr>   USER Registration</vt:lpstr>
      <vt:lpstr>   Admin operations</vt:lpstr>
      <vt:lpstr>CART Page</vt:lpstr>
      <vt:lpstr>    Contact Us</vt:lpstr>
      <vt:lpstr>Payment Gateway</vt:lpstr>
      <vt:lpstr>Update Medicine</vt:lpstr>
      <vt:lpstr>Contact Us Query Page</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rangineni</dc:creator>
  <cp:lastModifiedBy>Ravindar reddy sudhi reddy</cp:lastModifiedBy>
  <cp:revision>379</cp:revision>
  <dcterms:created xsi:type="dcterms:W3CDTF">2022-02-23T09:14:59Z</dcterms:created>
  <dcterms:modified xsi:type="dcterms:W3CDTF">2022-04-05T04:01:43Z</dcterms:modified>
</cp:coreProperties>
</file>