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7" r:id="rId8"/>
    <p:sldId id="268"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80" d="100"/>
          <a:sy n="80" d="100"/>
        </p:scale>
        <p:origin x="65" y="-7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406982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277932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2344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327782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292385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337149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34507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9090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856658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149426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0B67F-E6F8-476A-A3D7-0D9AB50A03E2}" type="datetimeFigureOut">
              <a:rPr lang="en-IN" smtClean="0"/>
              <a:pPr/>
              <a:t>30-08-2015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369451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0B67F-E6F8-476A-A3D7-0D9AB50A03E2}" type="datetimeFigureOut">
              <a:rPr lang="en-IN" smtClean="0"/>
              <a:pPr/>
              <a:t>30-08-2015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D6D95-7C03-4396-9B34-C6FF68E4065D}" type="slidenum">
              <a:rPr lang="en-IN" smtClean="0"/>
              <a:pPr/>
              <a:t>‹#›</a:t>
            </a:fld>
            <a:endParaRPr lang="en-IN"/>
          </a:p>
        </p:txBody>
      </p:sp>
    </p:spTree>
    <p:extLst>
      <p:ext uri="{BB962C8B-B14F-4D97-AF65-F5344CB8AC3E}">
        <p14:creationId xmlns:p14="http://schemas.microsoft.com/office/powerpoint/2010/main" xmlns="" val="164862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mailto:manmohankalsy@ubmail.com" TargetMode="External"/><Relationship Id="rId2" Type="http://schemas.openxmlformats.org/officeDocument/2006/relationships/hyperlink" Target="mailto:hansvanzon@ubmail.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6581"/>
            <a:ext cx="12192000" cy="6841419"/>
          </a:xfrm>
          <a:prstGeom prst="rect">
            <a:avLst/>
          </a:prstGeom>
        </p:spPr>
      </p:pic>
      <p:sp>
        <p:nvSpPr>
          <p:cNvPr id="3" name="Rectangle 2"/>
          <p:cNvSpPr/>
          <p:nvPr/>
        </p:nvSpPr>
        <p:spPr>
          <a:xfrm>
            <a:off x="9301164" y="800100"/>
            <a:ext cx="2628900" cy="101441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WELCOME TO </a:t>
            </a:r>
          </a:p>
          <a:p>
            <a:pPr algn="ctr"/>
            <a:r>
              <a:rPr lang="en-US" sz="1400" b="1" dirty="0" smtClean="0"/>
              <a:t>SPEAK UP@UBL</a:t>
            </a:r>
          </a:p>
          <a:p>
            <a:pPr algn="ctr"/>
            <a:r>
              <a:rPr lang="en-US" sz="1400" b="1" dirty="0" smtClean="0"/>
              <a:t>HOSTED BY</a:t>
            </a:r>
          </a:p>
          <a:p>
            <a:pPr algn="ctr"/>
            <a:r>
              <a:rPr lang="en-US" sz="1400" b="1" dirty="0" smtClean="0"/>
              <a:t>THE HRM PRACTIONERS, LLP</a:t>
            </a:r>
            <a:endParaRPr lang="en-US" sz="1400" b="1" dirty="0"/>
          </a:p>
        </p:txBody>
      </p:sp>
      <p:sp>
        <p:nvSpPr>
          <p:cNvPr id="5" name="Oval 4"/>
          <p:cNvSpPr/>
          <p:nvPr/>
        </p:nvSpPr>
        <p:spPr>
          <a:xfrm>
            <a:off x="9172575" y="5757863"/>
            <a:ext cx="1485900" cy="11001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0800000">
            <a:off x="3400425" y="4886325"/>
            <a:ext cx="5786438" cy="127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57613" y="4657725"/>
            <a:ext cx="5343525" cy="127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3055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xmlns="" val="340082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xmlns="" val="105017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88952" cy="6858000"/>
          </a:xfrm>
          <a:prstGeom prst="rect">
            <a:avLst/>
          </a:prstGeom>
        </p:spPr>
      </p:pic>
    </p:spTree>
    <p:extLst>
      <p:ext uri="{BB962C8B-B14F-4D97-AF65-F5344CB8AC3E}">
        <p14:creationId xmlns:p14="http://schemas.microsoft.com/office/powerpoint/2010/main" xmlns="" val="3078675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0152"/>
            <a:ext cx="12188952" cy="6767848"/>
          </a:xfrm>
          <a:prstGeom prst="rect">
            <a:avLst/>
          </a:prstGeom>
        </p:spPr>
      </p:pic>
      <p:sp>
        <p:nvSpPr>
          <p:cNvPr id="3" name="Oval 2"/>
          <p:cNvSpPr/>
          <p:nvPr/>
        </p:nvSpPr>
        <p:spPr>
          <a:xfrm>
            <a:off x="8629650" y="742950"/>
            <a:ext cx="2185988" cy="13858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572750" y="1757363"/>
            <a:ext cx="1619250" cy="923330"/>
          </a:xfrm>
          <a:prstGeom prst="rect">
            <a:avLst/>
          </a:prstGeom>
          <a:noFill/>
        </p:spPr>
        <p:txBody>
          <a:bodyPr wrap="square" rtlCol="0">
            <a:spAutoFit/>
          </a:bodyPr>
          <a:lstStyle/>
          <a:p>
            <a:r>
              <a:rPr lang="en-US" dirty="0" smtClean="0"/>
              <a:t>Replace this logo with the THRMP logo </a:t>
            </a:r>
            <a:endParaRPr lang="en-US" dirty="0"/>
          </a:p>
        </p:txBody>
      </p:sp>
    </p:spTree>
    <p:extLst>
      <p:ext uri="{BB962C8B-B14F-4D97-AF65-F5344CB8AC3E}">
        <p14:creationId xmlns:p14="http://schemas.microsoft.com/office/powerpoint/2010/main" xmlns="" val="2266150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xmlns="" val="173179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88952" cy="6858000"/>
          </a:xfrm>
          <a:prstGeom prst="rect">
            <a:avLst/>
          </a:prstGeom>
        </p:spPr>
      </p:pic>
    </p:spTree>
    <p:extLst>
      <p:ext uri="{BB962C8B-B14F-4D97-AF65-F5344CB8AC3E}">
        <p14:creationId xmlns:p14="http://schemas.microsoft.com/office/powerpoint/2010/main" xmlns="" val="366855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1" cy="6858000"/>
          </a:xfrm>
          <a:prstGeom prst="rect">
            <a:avLst/>
          </a:prstGeom>
        </p:spPr>
      </p:pic>
      <p:sp>
        <p:nvSpPr>
          <p:cNvPr id="3" name="Oval 2"/>
          <p:cNvSpPr/>
          <p:nvPr/>
        </p:nvSpPr>
        <p:spPr>
          <a:xfrm>
            <a:off x="1171575" y="2228850"/>
            <a:ext cx="9772650" cy="36433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6200000" flipH="1">
            <a:off x="10101263" y="4714875"/>
            <a:ext cx="1643063" cy="428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58442" y="5643551"/>
            <a:ext cx="1150380" cy="369332"/>
          </a:xfrm>
          <a:prstGeom prst="rect">
            <a:avLst/>
          </a:prstGeom>
          <a:noFill/>
        </p:spPr>
        <p:txBody>
          <a:bodyPr wrap="none" rtlCol="0">
            <a:spAutoFit/>
          </a:bodyPr>
          <a:lstStyle/>
          <a:p>
            <a:r>
              <a:rPr lang="en-US" dirty="0" smtClean="0"/>
              <a:t>See below</a:t>
            </a:r>
            <a:endParaRPr lang="en-US" dirty="0"/>
          </a:p>
        </p:txBody>
      </p:sp>
    </p:spTree>
    <p:extLst>
      <p:ext uri="{BB962C8B-B14F-4D97-AF65-F5344CB8AC3E}">
        <p14:creationId xmlns:p14="http://schemas.microsoft.com/office/powerpoint/2010/main" xmlns="" val="265606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1538" y="671512"/>
            <a:ext cx="10894335" cy="6463308"/>
          </a:xfrm>
          <a:prstGeom prst="rect">
            <a:avLst/>
          </a:prstGeom>
          <a:noFill/>
        </p:spPr>
        <p:txBody>
          <a:bodyPr wrap="square" rtlCol="0">
            <a:spAutoFit/>
          </a:bodyPr>
          <a:lstStyle/>
          <a:p>
            <a:r>
              <a:rPr lang="en-US" dirty="0" smtClean="0"/>
              <a:t>“Thank you for your “Speak Up” report. </a:t>
            </a:r>
          </a:p>
          <a:p>
            <a:endParaRPr lang="en-US" dirty="0" smtClean="0"/>
          </a:p>
          <a:p>
            <a:r>
              <a:rPr lang="en-US" dirty="0" smtClean="0"/>
              <a:t>We </a:t>
            </a:r>
            <a:r>
              <a:rPr lang="en-US" dirty="0" smtClean="0"/>
              <a:t>value your report and appreciate the fact that you have taken extra efforts to register a case with the sole intention of making UBL a better workplace.</a:t>
            </a:r>
          </a:p>
          <a:p>
            <a:endParaRPr lang="en-US" dirty="0" smtClean="0"/>
          </a:p>
          <a:p>
            <a:r>
              <a:rPr lang="en-US" dirty="0" smtClean="0"/>
              <a:t>While we </a:t>
            </a:r>
            <a:r>
              <a:rPr lang="en-US" dirty="0" smtClean="0"/>
              <a:t>will ensure your confidentiality and anonymity, you have our assurance that as per the </a:t>
            </a:r>
            <a:r>
              <a:rPr lang="en-US" dirty="0" err="1" smtClean="0"/>
              <a:t>Speakup@UBL</a:t>
            </a:r>
            <a:r>
              <a:rPr lang="en-US" dirty="0" smtClean="0"/>
              <a:t> policy, your report will be treated seriously and processed according to the procedures set up in the policy. </a:t>
            </a:r>
          </a:p>
          <a:p>
            <a:r>
              <a:rPr lang="en-US" dirty="0" smtClean="0"/>
              <a:t>The Company will not tolerate any form of harassment, retaliation or victimization of anyone raising a genuine </a:t>
            </a:r>
            <a:r>
              <a:rPr lang="en-US" dirty="0" err="1" smtClean="0"/>
              <a:t>Speakup@UBL</a:t>
            </a:r>
            <a:r>
              <a:rPr lang="en-US" dirty="0" smtClean="0"/>
              <a:t> report and will take strict disciplinary action against those who resort to such actions. </a:t>
            </a:r>
          </a:p>
          <a:p>
            <a:endParaRPr lang="en-US" dirty="0" smtClean="0"/>
          </a:p>
          <a:p>
            <a:r>
              <a:rPr lang="en-US" dirty="0" smtClean="0"/>
              <a:t>If</a:t>
            </a:r>
            <a:r>
              <a:rPr lang="en-US" dirty="0" smtClean="0"/>
              <a:t>, after registering this report, you believe that you are being subjected to discrimination, retaliation or harassment by any person(s) within the organization, you must immediately report, in writing, those facts to your manager or HR representative. If, for any reason, you do not feel comfortable discussing the matter with these persons, you should bring the matter to the attention of the Chairman of the UBL Whistleblowing Management Committee (WBMC), </a:t>
            </a:r>
            <a:r>
              <a:rPr lang="en-US" dirty="0" err="1" smtClean="0"/>
              <a:t>Mr</a:t>
            </a:r>
            <a:r>
              <a:rPr lang="en-US" dirty="0" smtClean="0"/>
              <a:t> Hans Van Zon (</a:t>
            </a:r>
            <a:r>
              <a:rPr lang="en-US" u="sng" dirty="0" smtClean="0">
                <a:hlinkClick r:id="rId2"/>
              </a:rPr>
              <a:t>hansvanzon@ubmail.com</a:t>
            </a:r>
            <a:r>
              <a:rPr lang="en-US" dirty="0" smtClean="0"/>
              <a:t>) or to the EVP </a:t>
            </a:r>
            <a:r>
              <a:rPr lang="en-US" dirty="0" smtClean="0"/>
              <a:t>(HR) and Member of the WBMC, </a:t>
            </a:r>
            <a:r>
              <a:rPr lang="en-US" dirty="0" err="1" smtClean="0"/>
              <a:t>Mr</a:t>
            </a:r>
            <a:r>
              <a:rPr lang="en-US" dirty="0" smtClean="0"/>
              <a:t> Manmohan Kalsy (</a:t>
            </a:r>
            <a:r>
              <a:rPr lang="en-US" u="sng" dirty="0" smtClean="0">
                <a:hlinkClick r:id="rId3"/>
              </a:rPr>
              <a:t>manmohankalsy@ubmail.com</a:t>
            </a:r>
            <a:r>
              <a:rPr lang="en-US" dirty="0" smtClean="0"/>
              <a:t>) or to VP (Legal) and Member of the WMBC, </a:t>
            </a:r>
            <a:r>
              <a:rPr lang="en-US" dirty="0" err="1" smtClean="0"/>
              <a:t>Mr</a:t>
            </a:r>
            <a:r>
              <a:rPr lang="en-US" dirty="0" smtClean="0"/>
              <a:t> Govind </a:t>
            </a:r>
            <a:r>
              <a:rPr lang="en-US" dirty="0" err="1" smtClean="0"/>
              <a:t>Iyengar</a:t>
            </a:r>
            <a:r>
              <a:rPr lang="en-US" dirty="0" smtClean="0"/>
              <a:t>. </a:t>
            </a:r>
            <a:r>
              <a:rPr lang="en-US" dirty="0" smtClean="0"/>
              <a:t> It is imperative that you bring the matter to the Company’s attention promptly so that any concern of reprisal, discrimination or adverse employment consequences can be investigated and addressed promptly and appropriately.</a:t>
            </a:r>
          </a:p>
          <a:p>
            <a:endParaRPr lang="en-US" dirty="0" smtClean="0"/>
          </a:p>
          <a:p>
            <a:r>
              <a:rPr lang="en-US" dirty="0" smtClean="0"/>
              <a:t>Once </a:t>
            </a:r>
            <a:r>
              <a:rPr lang="en-US" dirty="0" smtClean="0"/>
              <a:t>again, thank you for your efforts to actively promote an ethical, safe and compliant workplace at UBL.</a:t>
            </a:r>
          </a:p>
          <a:p>
            <a:r>
              <a:rPr lang="en-US"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65600" y="152400"/>
            <a:ext cx="3080010" cy="369332"/>
          </a:xfrm>
          <a:prstGeom prst="rect">
            <a:avLst/>
          </a:prstGeom>
          <a:noFill/>
          <a:ln>
            <a:solidFill>
              <a:schemeClr val="tx1"/>
            </a:solidFill>
          </a:ln>
        </p:spPr>
        <p:txBody>
          <a:bodyPr wrap="none" rtlCol="0">
            <a:spAutoFit/>
          </a:bodyPr>
          <a:lstStyle/>
          <a:p>
            <a:r>
              <a:rPr lang="en-US" dirty="0" smtClean="0"/>
              <a:t>DWF INCIDENT LOGGING PAGE</a:t>
            </a:r>
            <a:endParaRPr lang="en-US" dirty="0"/>
          </a:p>
        </p:txBody>
      </p:sp>
      <p:sp>
        <p:nvSpPr>
          <p:cNvPr id="6" name="Rectangle 5"/>
          <p:cNvSpPr/>
          <p:nvPr/>
        </p:nvSpPr>
        <p:spPr>
          <a:xfrm>
            <a:off x="508000" y="685800"/>
            <a:ext cx="11277600" cy="525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solidFill>
              </a:rPr>
              <a:t>Hello,</a:t>
            </a:r>
          </a:p>
          <a:p>
            <a:endParaRPr lang="en-US" sz="600" dirty="0">
              <a:solidFill>
                <a:schemeClr val="tx1"/>
              </a:solidFill>
            </a:endParaRPr>
          </a:p>
          <a:p>
            <a:r>
              <a:rPr lang="en-US" sz="1600" dirty="0" smtClean="0">
                <a:solidFill>
                  <a:schemeClr val="tx1"/>
                </a:solidFill>
              </a:rPr>
              <a:t>You are about to log in a Whistleblowing case.</a:t>
            </a:r>
          </a:p>
          <a:p>
            <a:r>
              <a:rPr lang="en-US" sz="1600" dirty="0" smtClean="0">
                <a:solidFill>
                  <a:schemeClr val="tx1"/>
                </a:solidFill>
              </a:rPr>
              <a:t>Before you do so, we want to bring to your notice the following points again – </a:t>
            </a:r>
          </a:p>
          <a:p>
            <a:pPr marL="342900" indent="-342900">
              <a:buAutoNum type="arabicParenR"/>
            </a:pPr>
            <a:r>
              <a:rPr lang="en-US" sz="1600" dirty="0" smtClean="0">
                <a:solidFill>
                  <a:schemeClr val="tx1"/>
                </a:solidFill>
              </a:rPr>
              <a:t>Please make sure that you are logging in a genuine WB case and NOT misusing this portal to malign, victimize, retaliate or take revenge on any UBL employee. Any employee, who registers a WB report with mala fide intentions and which is subsequently found to be false will be subject to strict disciplinary action as per the UBL disciplinary framework.</a:t>
            </a:r>
          </a:p>
          <a:p>
            <a:pPr marL="342900" indent="-342900">
              <a:buFontTx/>
              <a:buAutoNum type="arabicParenR"/>
            </a:pPr>
            <a:r>
              <a:rPr lang="en-US" sz="1600" dirty="0" smtClean="0">
                <a:solidFill>
                  <a:schemeClr val="tx1"/>
                </a:solidFill>
              </a:rPr>
              <a:t>Although UBL accepts anonymously reported WB cases, it encourages it’s employees to disclose their identity while registering the WB report and assures them of confidentiality and protection as per the SPEAKUP POLICY as this will help conduct the investigations more accurately and objectively.</a:t>
            </a:r>
          </a:p>
          <a:p>
            <a:pPr marL="342900" indent="-342900">
              <a:buFontTx/>
              <a:buAutoNum type="arabicParenR"/>
            </a:pPr>
            <a:r>
              <a:rPr lang="en-US" sz="1600" dirty="0" smtClean="0">
                <a:solidFill>
                  <a:schemeClr val="tx1"/>
                </a:solidFill>
              </a:rPr>
              <a:t>Your personal details are safe with us. Even though you disclose your identity while registering your WB case, we will keep your identity confidential and only report the case details to UBL*. In case UBL requests for more data, they will send us their queries on your case and we will write to you with those queries and request you to provide further information/ clarifications. </a:t>
            </a:r>
          </a:p>
          <a:p>
            <a:endParaRPr lang="en-US" dirty="0">
              <a:solidFill>
                <a:schemeClr val="tx1"/>
              </a:solidFill>
            </a:endParaRPr>
          </a:p>
        </p:txBody>
      </p:sp>
      <p:sp>
        <p:nvSpPr>
          <p:cNvPr id="9" name="TextBox 8"/>
          <p:cNvSpPr txBox="1"/>
          <p:nvPr/>
        </p:nvSpPr>
        <p:spPr>
          <a:xfrm>
            <a:off x="4165600" y="6290846"/>
            <a:ext cx="3259482" cy="338554"/>
          </a:xfrm>
          <a:prstGeom prst="rect">
            <a:avLst/>
          </a:prstGeom>
          <a:noFill/>
          <a:ln>
            <a:solidFill>
              <a:srgbClr val="FF0000"/>
            </a:solidFill>
          </a:ln>
        </p:spPr>
        <p:txBody>
          <a:bodyPr wrap="none" rtlCol="0">
            <a:spAutoFit/>
          </a:bodyPr>
          <a:lstStyle/>
          <a:p>
            <a:r>
              <a:rPr lang="en-US" sz="1600" dirty="0" smtClean="0">
                <a:solidFill>
                  <a:srgbClr val="FF0000"/>
                </a:solidFill>
              </a:rPr>
              <a:t>Scroll down to register your WB Case</a:t>
            </a:r>
            <a:endParaRPr lang="en-US" sz="1600" dirty="0">
              <a:solidFill>
                <a:srgbClr val="FF0000"/>
              </a:solidFill>
            </a:endParaRPr>
          </a:p>
        </p:txBody>
      </p:sp>
      <p:sp>
        <p:nvSpPr>
          <p:cNvPr id="10" name="Rectangle 9"/>
          <p:cNvSpPr/>
          <p:nvPr/>
        </p:nvSpPr>
        <p:spPr>
          <a:xfrm>
            <a:off x="1117600" y="4724400"/>
            <a:ext cx="304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0" y="4572000"/>
            <a:ext cx="10058400" cy="738664"/>
          </a:xfrm>
          <a:prstGeom prst="rect">
            <a:avLst/>
          </a:prstGeom>
          <a:noFill/>
        </p:spPr>
        <p:txBody>
          <a:bodyPr wrap="square" rtlCol="0">
            <a:spAutoFit/>
          </a:bodyPr>
          <a:lstStyle/>
          <a:p>
            <a:r>
              <a:rPr lang="en-US" sz="1400" i="1" dirty="0" smtClean="0"/>
              <a:t>I want to provide my personal details. I understand that the DWF portal will maintain my anonymity and confidentiality and not provide any of my personal details that I furnish here to UBL. Any queries on my case will be routed through the DWF portal to me for any further information/ clarification.</a:t>
            </a:r>
            <a:endParaRPr lang="en-US" sz="1400" i="1" dirty="0"/>
          </a:p>
        </p:txBody>
      </p:sp>
      <p:sp>
        <p:nvSpPr>
          <p:cNvPr id="12" name="TextBox 11"/>
          <p:cNvSpPr txBox="1"/>
          <p:nvPr/>
        </p:nvSpPr>
        <p:spPr>
          <a:xfrm>
            <a:off x="609600" y="5939136"/>
            <a:ext cx="11176000" cy="276999"/>
          </a:xfrm>
          <a:prstGeom prst="rect">
            <a:avLst/>
          </a:prstGeom>
          <a:noFill/>
        </p:spPr>
        <p:txBody>
          <a:bodyPr wrap="square" rtlCol="0">
            <a:spAutoFit/>
          </a:bodyPr>
          <a:lstStyle/>
          <a:p>
            <a:r>
              <a:rPr lang="en-US" sz="1200" i="1" dirty="0" smtClean="0"/>
              <a:t>* Unless </a:t>
            </a:r>
            <a:r>
              <a:rPr lang="en-US" sz="1200" i="1" dirty="0"/>
              <a:t>(in exceptional circumstances) required in law, in the course of </a:t>
            </a:r>
            <a:r>
              <a:rPr lang="en-US" sz="1200" i="1" dirty="0" smtClean="0"/>
              <a:t>a criminal </a:t>
            </a:r>
            <a:r>
              <a:rPr lang="en-US" sz="1200" i="1" dirty="0"/>
              <a:t>investigation by the Police, or in serving a substantial public </a:t>
            </a:r>
            <a:r>
              <a:rPr lang="en-US" sz="1200" i="1" dirty="0" smtClean="0"/>
              <a:t>interest requirement</a:t>
            </a:r>
            <a:r>
              <a:rPr lang="en-US" sz="1200" i="1" dirty="0"/>
              <a:t>.</a:t>
            </a:r>
            <a:endParaRPr lang="en-US" sz="1200" dirty="0"/>
          </a:p>
        </p:txBody>
      </p:sp>
      <p:sp>
        <p:nvSpPr>
          <p:cNvPr id="13" name="Rectangle 12"/>
          <p:cNvSpPr/>
          <p:nvPr/>
        </p:nvSpPr>
        <p:spPr>
          <a:xfrm>
            <a:off x="1117600" y="5334000"/>
            <a:ext cx="304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24000" y="5257800"/>
            <a:ext cx="10160000" cy="523220"/>
          </a:xfrm>
          <a:prstGeom prst="rect">
            <a:avLst/>
          </a:prstGeom>
          <a:noFill/>
        </p:spPr>
        <p:txBody>
          <a:bodyPr wrap="square" rtlCol="0">
            <a:spAutoFit/>
          </a:bodyPr>
          <a:lstStyle/>
          <a:p>
            <a:r>
              <a:rPr lang="en-US" sz="1400" i="1" dirty="0" smtClean="0"/>
              <a:t>I prefer to register the WB case anonymously. I understand that by doing so, I will not be able to provide further information/ clarifications required to investigate this case, nor will I be informed about the outcome of this case. </a:t>
            </a:r>
            <a:endParaRPr lang="en-US" sz="14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 y="0"/>
            <a:ext cx="12188952" cy="6858000"/>
          </a:xfrm>
          <a:prstGeom prst="rect">
            <a:avLst/>
          </a:prstGeom>
        </p:spPr>
      </p:pic>
      <p:sp>
        <p:nvSpPr>
          <p:cNvPr id="3" name="Oval 2"/>
          <p:cNvSpPr/>
          <p:nvPr/>
        </p:nvSpPr>
        <p:spPr>
          <a:xfrm>
            <a:off x="6386513" y="1643063"/>
            <a:ext cx="1028700" cy="7858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729413" y="1357313"/>
            <a:ext cx="3339632" cy="369332"/>
          </a:xfrm>
          <a:prstGeom prst="rect">
            <a:avLst/>
          </a:prstGeom>
          <a:noFill/>
        </p:spPr>
        <p:txBody>
          <a:bodyPr wrap="none" rtlCol="0">
            <a:spAutoFit/>
          </a:bodyPr>
          <a:lstStyle/>
          <a:p>
            <a:r>
              <a:rPr lang="en-US" dirty="0" smtClean="0"/>
              <a:t>Replace with the word MANAGER</a:t>
            </a:r>
            <a:endParaRPr lang="en-US" dirty="0"/>
          </a:p>
        </p:txBody>
      </p:sp>
      <p:cxnSp>
        <p:nvCxnSpPr>
          <p:cNvPr id="6" name="Straight Arrow Connector 5"/>
          <p:cNvCxnSpPr/>
          <p:nvPr/>
        </p:nvCxnSpPr>
        <p:spPr>
          <a:xfrm>
            <a:off x="3914775" y="4543425"/>
            <a:ext cx="5114925" cy="132873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800476" y="4743450"/>
            <a:ext cx="5414963" cy="15001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57750" y="5429250"/>
            <a:ext cx="919611" cy="369332"/>
          </a:xfrm>
          <a:prstGeom prst="rect">
            <a:avLst/>
          </a:prstGeom>
          <a:noFill/>
        </p:spPr>
        <p:txBody>
          <a:bodyPr wrap="none" rtlCol="0">
            <a:spAutoFit/>
          </a:bodyPr>
          <a:lstStyle/>
          <a:p>
            <a:r>
              <a:rPr lang="en-US" dirty="0" smtClean="0"/>
              <a:t>Replace</a:t>
            </a:r>
            <a:endParaRPr lang="en-US" dirty="0"/>
          </a:p>
        </p:txBody>
      </p:sp>
    </p:spTree>
    <p:extLst>
      <p:ext uri="{BB962C8B-B14F-4D97-AF65-F5344CB8AC3E}">
        <p14:creationId xmlns:p14="http://schemas.microsoft.com/office/powerpoint/2010/main" xmlns="" val="3635668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616</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Chethan B Shetty</dc:creator>
  <cp:lastModifiedBy>hp</cp:lastModifiedBy>
  <cp:revision>11</cp:revision>
  <dcterms:created xsi:type="dcterms:W3CDTF">2015-08-25T08:17:36Z</dcterms:created>
  <dcterms:modified xsi:type="dcterms:W3CDTF">2015-08-29T20:33:34Z</dcterms:modified>
</cp:coreProperties>
</file>