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272" y="-1"/>
            <a:ext cx="9130937" cy="5143501"/>
          </a:xfrm>
          <a:prstGeom prst="rect">
            <a:avLst/>
          </a:prstGeom>
          <a:effectLst/>
        </p:spPr>
      </p:pic>
      <p:sp>
        <p:nvSpPr>
          <p:cNvPr id="22" name="Rectangle 21"/>
          <p:cNvSpPr/>
          <p:nvPr/>
        </p:nvSpPr>
        <p:spPr>
          <a:xfrm>
            <a:off x="935915" y="666350"/>
            <a:ext cx="7605657"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00461" y="1055353"/>
            <a:ext cx="7500541"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p:cNvSpPr txBox="1"/>
          <p:nvPr/>
        </p:nvSpPr>
        <p:spPr>
          <a:xfrm>
            <a:off x="1095095" y="3956068"/>
            <a:ext cx="2648566"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Name </a:t>
            </a:r>
            <a:r>
              <a:rPr lang="en-US" sz="1100" b="0" i="0" u="none" strike="noStrike" cap="none" smtClean="0">
                <a:solidFill>
                  <a:schemeClr val="tx1"/>
                </a:solidFill>
                <a:latin typeface="Arial" panose="020B0604020202020204"/>
                <a:ea typeface="Arial" panose="020B0604020202020204"/>
                <a:cs typeface="Arial" panose="020B0604020202020204"/>
                <a:sym typeface="Arial" panose="020B0604020202020204"/>
              </a:rPr>
              <a:t>: </a:t>
            </a:r>
            <a:r>
              <a:rPr lang="en-US" sz="1100" smtClean="0">
                <a:solidFill>
                  <a:schemeClr val="tx1"/>
                </a:solidFill>
              </a:rPr>
              <a:t>P.Vijay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au422721104057</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a:t>
            </a:r>
            <a:r>
              <a:rPr lang="en-US" sz="12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7911" y="3956068"/>
            <a:ext cx="299099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V.R.S College Of </a:t>
            </a:r>
            <a:r>
              <a:rPr lang="en-GB" sz="1100" b="0" i="0" u="none" strike="noStrike" cap="none" dirty="0" err="1" smtClean="0">
                <a:solidFill>
                  <a:schemeClr val="tx1"/>
                </a:solidFill>
                <a:latin typeface="Arial" panose="020B0604020202020204"/>
                <a:ea typeface="Arial" panose="020B0604020202020204"/>
                <a:cs typeface="Arial" panose="020B0604020202020204"/>
                <a:sym typeface="Arial" panose="020B0604020202020204"/>
              </a:rPr>
              <a:t>Engineering&amp;Technology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505609" y="1183342"/>
            <a:ext cx="6352391" cy="3970318"/>
          </a:xfrm>
          <a:prstGeom prst="rect">
            <a:avLst/>
          </a:prstGeom>
        </p:spPr>
        <p:txBody>
          <a:bodyPr wrap="square">
            <a:spAutoFit/>
          </a:bodyPr>
          <a:lstStyle/>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Car Model</a:t>
            </a:r>
          </a:p>
          <a:p>
            <a:r>
              <a:rPr lang="en-GB" dirty="0" smtClean="0">
                <a:latin typeface="Times New Roman" panose="02020603050405020304" pitchFamily="18" charset="0"/>
                <a:cs typeface="Times New Roman" panose="02020603050405020304" pitchFamily="18" charset="0"/>
              </a:rPr>
              <a:t>Fields: make, model, year</a:t>
            </a:r>
          </a:p>
          <a:p>
            <a:r>
              <a:rPr lang="en-GB" dirty="0" smtClean="0">
                <a:latin typeface="Times New Roman" panose="02020603050405020304" pitchFamily="18" charset="0"/>
                <a:cs typeface="Times New Roman" panose="02020603050405020304" pitchFamily="18" charset="0"/>
              </a:rPr>
              <a:t>Description: Represents a car available for rental.</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Customer Model</a:t>
            </a:r>
          </a:p>
          <a:p>
            <a:r>
              <a:rPr lang="en-GB" dirty="0" smtClean="0">
                <a:latin typeface="Times New Roman" panose="02020603050405020304" pitchFamily="18" charset="0"/>
                <a:cs typeface="Times New Roman" panose="02020603050405020304" pitchFamily="18" charset="0"/>
              </a:rPr>
              <a:t>Fields: name, email</a:t>
            </a:r>
          </a:p>
          <a:p>
            <a:r>
              <a:rPr lang="en-GB" dirty="0" smtClean="0">
                <a:latin typeface="Times New Roman" panose="02020603050405020304" pitchFamily="18" charset="0"/>
                <a:cs typeface="Times New Roman" panose="02020603050405020304" pitchFamily="18" charset="0"/>
              </a:rPr>
              <a:t>Description: Stores information about customers who make rental bookings.</a:t>
            </a: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Rental Model</a:t>
            </a:r>
          </a:p>
          <a:p>
            <a:r>
              <a:rPr lang="en-GB" dirty="0" smtClean="0">
                <a:latin typeface="Times New Roman" panose="02020603050405020304" pitchFamily="18" charset="0"/>
                <a:cs typeface="Times New Roman" panose="02020603050405020304" pitchFamily="18" charset="0"/>
              </a:rPr>
              <a:t>Fields: car (foreign key to Car model), customer (foreign key to Customer model), </a:t>
            </a:r>
            <a:r>
              <a:rPr lang="en-GB" dirty="0" err="1" smtClean="0">
                <a:latin typeface="Times New Roman" panose="02020603050405020304" pitchFamily="18" charset="0"/>
                <a:cs typeface="Times New Roman" panose="02020603050405020304" pitchFamily="18" charset="0"/>
              </a:rPr>
              <a:t>rental_date</a:t>
            </a:r>
            <a:r>
              <a:rPr lang="en-GB" dirty="0" smtClean="0">
                <a:latin typeface="Times New Roman" panose="02020603050405020304" pitchFamily="18" charset="0"/>
                <a:cs typeface="Times New Roman" panose="02020603050405020304" pitchFamily="18" charset="0"/>
              </a:rPr>
              <a:t> , </a:t>
            </a:r>
            <a:r>
              <a:rPr lang="en-GB" dirty="0" err="1" smtClean="0">
                <a:latin typeface="Times New Roman" panose="02020603050405020304" pitchFamily="18" charset="0"/>
                <a:cs typeface="Times New Roman" panose="02020603050405020304" pitchFamily="18" charset="0"/>
              </a:rPr>
              <a:t>return_date</a:t>
            </a:r>
            <a:r>
              <a:rPr lang="en-GB"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Population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Queries and Operations</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and Validation</a:t>
            </a:r>
          </a:p>
          <a:p>
            <a:pPr>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Insights and Analysis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p>
        </p:txBody>
      </p:sp>
      <p:sp>
        <p:nvSpPr>
          <p:cNvPr id="3" name="Text Placeholder 2"/>
          <p:cNvSpPr>
            <a:spLocks noGrp="1"/>
          </p:cNvSpPr>
          <p:nvPr>
            <p:ph type="body" idx="1"/>
          </p:nvPr>
        </p:nvSpPr>
        <p:spPr>
          <a:xfrm>
            <a:off x="311699" y="1389600"/>
            <a:ext cx="8696833" cy="3179400"/>
          </a:xfrm>
        </p:spPr>
        <p:txBody>
          <a:bodyPr/>
          <a:lstStyle/>
          <a:p>
            <a:r>
              <a:rPr lang="en-GB" sz="1400" b="1" dirty="0" smtClean="0">
                <a:latin typeface="Times New Roman" panose="02020603050405020304" pitchFamily="18" charset="0"/>
                <a:cs typeface="Times New Roman" panose="02020603050405020304" pitchFamily="18" charset="0"/>
              </a:rPr>
              <a:t>Engaging headline</a:t>
            </a:r>
            <a:r>
              <a:rPr lang="en-GB" sz="1400" dirty="0" smtClean="0">
                <a:latin typeface="Times New Roman" panose="02020603050405020304" pitchFamily="18" charset="0"/>
                <a:cs typeface="Times New Roman" panose="02020603050405020304" pitchFamily="18" charset="0"/>
              </a:rPr>
              <a:t>: "Explore the World with Our Premium Car Rentals Service!"</a:t>
            </a:r>
          </a:p>
          <a:p>
            <a:r>
              <a:rPr lang="en-GB" sz="1400" b="1" dirty="0" smtClean="0">
                <a:latin typeface="Times New Roman" panose="02020603050405020304" pitchFamily="18" charset="0"/>
                <a:cs typeface="Times New Roman" panose="02020603050405020304" pitchFamily="18" charset="0"/>
              </a:rPr>
              <a:t>Search bar placeholder text: </a:t>
            </a:r>
            <a:r>
              <a:rPr lang="en-GB" sz="1400" dirty="0" smtClean="0">
                <a:latin typeface="Times New Roman" panose="02020603050405020304" pitchFamily="18" charset="0"/>
                <a:cs typeface="Times New Roman" panose="02020603050405020304" pitchFamily="18" charset="0"/>
              </a:rPr>
              <a:t>"Find Your Perfect Ride..."</a:t>
            </a:r>
          </a:p>
          <a:p>
            <a:r>
              <a:rPr lang="en-GB" sz="1400" b="1" dirty="0" smtClean="0">
                <a:latin typeface="Times New Roman" panose="02020603050405020304" pitchFamily="18" charset="0"/>
                <a:cs typeface="Times New Roman" panose="02020603050405020304" pitchFamily="18" charset="0"/>
              </a:rPr>
              <a:t>How It Works steps</a:t>
            </a:r>
            <a:r>
              <a:rPr lang="en-GB" sz="1400" dirty="0" smtClean="0">
                <a:latin typeface="Times New Roman" panose="02020603050405020304" pitchFamily="18" charset="0"/>
                <a:cs typeface="Times New Roman" panose="02020603050405020304" pitchFamily="18" charset="0"/>
              </a:rPr>
              <a:t>: "Search for Cars", "Make a Reservation", "Pick Up and Go!"</a:t>
            </a:r>
          </a:p>
          <a:p>
            <a:r>
              <a:rPr lang="en-GB" sz="1400" b="1" dirty="0" smtClean="0">
                <a:latin typeface="Times New Roman" panose="02020603050405020304" pitchFamily="18" charset="0"/>
                <a:cs typeface="Times New Roman" panose="02020603050405020304" pitchFamily="18" charset="0"/>
              </a:rPr>
              <a:t>Benefits: </a:t>
            </a:r>
            <a:r>
              <a:rPr lang="en-GB" sz="1400" dirty="0" smtClean="0">
                <a:latin typeface="Times New Roman" panose="02020603050405020304" pitchFamily="18" charset="0"/>
                <a:cs typeface="Times New Roman" panose="02020603050405020304" pitchFamily="18" charset="0"/>
              </a:rPr>
              <a:t>"Competitive Rates", "24/7 Customer Support", "Wide Selection of Vehicles", "Flexible Booking Options"</a:t>
            </a:r>
          </a:p>
          <a:p>
            <a:r>
              <a:rPr lang="en-GB" sz="1400" b="1" dirty="0" smtClean="0">
                <a:latin typeface="Times New Roman" panose="02020603050405020304" pitchFamily="18" charset="0"/>
                <a:cs typeface="Times New Roman" panose="02020603050405020304" pitchFamily="18" charset="0"/>
              </a:rPr>
              <a:t>Example testimonial: </a:t>
            </a:r>
            <a:r>
              <a:rPr lang="en-GB" sz="1400" dirty="0" smtClean="0">
                <a:latin typeface="Times New Roman" panose="02020603050405020304" pitchFamily="18" charset="0"/>
                <a:cs typeface="Times New Roman" panose="02020603050405020304" pitchFamily="18" charset="0"/>
              </a:rPr>
              <a:t>"Great experience! The booking process was smooth, and the car was in excellent condition. Highly recommend!"</a:t>
            </a:r>
          </a:p>
          <a:p>
            <a:r>
              <a:rPr lang="en-GB" sz="1400" b="1" dirty="0" smtClean="0">
                <a:latin typeface="Times New Roman" panose="02020603050405020304" pitchFamily="18" charset="0"/>
                <a:cs typeface="Times New Roman" panose="02020603050405020304" pitchFamily="18" charset="0"/>
              </a:rPr>
              <a:t>About Us overview: </a:t>
            </a:r>
            <a:r>
              <a:rPr lang="en-GB" sz="1400" dirty="0" smtClean="0">
                <a:latin typeface="Times New Roman" panose="02020603050405020304" pitchFamily="18" charset="0"/>
                <a:cs typeface="Times New Roman" panose="02020603050405020304" pitchFamily="18" charset="0"/>
              </a:rPr>
              <a:t>"Founded in [year], we are dedicated to providing top-quality car rental services to customers worldwide. With a diverse fleet of vehicles and a commitment to customer satisfaction, we strive to make your rental experience hassle-free and enjoyable."</a:t>
            </a:r>
          </a:p>
          <a:p>
            <a:r>
              <a:rPr lang="en-GB" sz="1400" b="1" dirty="0" smtClean="0">
                <a:latin typeface="Times New Roman" panose="02020603050405020304" pitchFamily="18" charset="0"/>
                <a:cs typeface="Times New Roman" panose="02020603050405020304" pitchFamily="18" charset="0"/>
              </a:rPr>
              <a:t>Contact information</a:t>
            </a:r>
            <a:r>
              <a:rPr lang="en-GB" sz="1400" dirty="0" smtClean="0">
                <a:latin typeface="Times New Roman" panose="02020603050405020304" pitchFamily="18" charset="0"/>
                <a:cs typeface="Times New Roman" panose="02020603050405020304" pitchFamily="18" charset="0"/>
              </a:rPr>
              <a:t>: "Need assistance? Contact us at [phone number] or [email address]. We're here to help!"</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268941" y="1054249"/>
            <a:ext cx="8724452"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The "About Us" page is an essential component of your car rentals application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Headline: </a:t>
            </a:r>
            <a:r>
              <a:rPr lang="en-GB" dirty="0" smtClean="0">
                <a:latin typeface="Times New Roman" panose="02020603050405020304" pitchFamily="18" charset="0"/>
                <a:cs typeface="Times New Roman" panose="02020603050405020304" pitchFamily="18" charset="0"/>
              </a:rPr>
              <a:t>"Who We Are: Your Trusted Partner in Car Rentals"</a:t>
            </a:r>
          </a:p>
          <a:p>
            <a:r>
              <a:rPr lang="en-GB" b="1" dirty="0" smtClean="0">
                <a:latin typeface="Times New Roman" panose="02020603050405020304" pitchFamily="18" charset="0"/>
                <a:cs typeface="Times New Roman" panose="02020603050405020304" pitchFamily="18" charset="0"/>
              </a:rPr>
              <a:t>Company Overview</a:t>
            </a:r>
            <a:r>
              <a:rPr lang="en-GB" dirty="0" smtClean="0">
                <a:latin typeface="Times New Roman" panose="02020603050405020304" pitchFamily="18" charset="0"/>
                <a:cs typeface="Times New Roman" panose="02020603050405020304" pitchFamily="18" charset="0"/>
              </a:rPr>
              <a:t>: "Founded in [year], [Company Name] has been dedicated to providing top-quality car rental services to customers worldwide.</a:t>
            </a:r>
          </a:p>
          <a:p>
            <a:r>
              <a:rPr lang="en-GB" b="1" dirty="0" smtClean="0">
                <a:latin typeface="Times New Roman" panose="02020603050405020304" pitchFamily="18" charset="0"/>
                <a:cs typeface="Times New Roman" panose="02020603050405020304" pitchFamily="18" charset="0"/>
              </a:rPr>
              <a:t>Our Team: </a:t>
            </a:r>
            <a:r>
              <a:rPr lang="en-GB" dirty="0" smtClean="0">
                <a:latin typeface="Times New Roman" panose="02020603050405020304" pitchFamily="18" charset="0"/>
                <a:cs typeface="Times New Roman" panose="02020603050405020304" pitchFamily="18" charset="0"/>
              </a:rPr>
              <a:t>"Meet the [Company Name] Team! Our passionate and experienced team members are committed to delivering exceptional service and ensuring your rental experience exceeds expectations."</a:t>
            </a:r>
          </a:p>
          <a:p>
            <a:r>
              <a:rPr lang="en-GB" b="1" dirty="0" smtClean="0">
                <a:latin typeface="Times New Roman" panose="02020603050405020304" pitchFamily="18" charset="0"/>
                <a:cs typeface="Times New Roman" panose="02020603050405020304" pitchFamily="18" charset="0"/>
              </a:rPr>
              <a:t>Core Values</a:t>
            </a:r>
            <a:r>
              <a:rPr lang="en-GB" dirty="0" smtClean="0">
                <a:latin typeface="Times New Roman" panose="02020603050405020304" pitchFamily="18" charset="0"/>
                <a:cs typeface="Times New Roman" panose="02020603050405020304" pitchFamily="18" charset="0"/>
              </a:rPr>
              <a:t>: "At [Company Name], we are guided by integrity, innovation, and a commitment to excellence. We strive to build lasting relationships with our customers based on trust, transparency, and reliability."</a:t>
            </a:r>
          </a:p>
          <a:p>
            <a:r>
              <a:rPr lang="en-GB" b="1" dirty="0" smtClean="0">
                <a:latin typeface="Times New Roman" panose="02020603050405020304" pitchFamily="18" charset="0"/>
                <a:cs typeface="Times New Roman" panose="02020603050405020304" pitchFamily="18" charset="0"/>
              </a:rPr>
              <a:t>Customer Commitment</a:t>
            </a:r>
            <a:r>
              <a:rPr lang="en-GB" dirty="0" smtClean="0">
                <a:latin typeface="Times New Roman" panose="02020603050405020304" pitchFamily="18" charset="0"/>
                <a:cs typeface="Times New Roman" panose="02020603050405020304" pitchFamily="18" charset="0"/>
              </a:rPr>
              <a:t>: "We are committed to providing you with the best possible rental experience, from easy booking and flexible options to friendly customer support available 24/7. Your satisfaction is our top priority!"</a:t>
            </a:r>
          </a:p>
          <a:p>
            <a:r>
              <a:rPr lang="en-GB" dirty="0" smtClean="0">
                <a:latin typeface="Times New Roman" panose="02020603050405020304" pitchFamily="18" charset="0"/>
                <a:cs typeface="Times New Roman" panose="02020603050405020304" pitchFamily="18" charset="0"/>
              </a:rPr>
              <a:t>Community Involvement: "At [Company Name], we believe in giving back to the communities we serve. We are proud to support local initiatives, charities, and environmental efforts that make a positive impact."</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"Have questions or feedback? Contact us at [phone number] or [email address]. We'd love to hear from you!"</a:t>
            </a:r>
          </a:p>
          <a:p>
            <a:r>
              <a:rPr lang="en-GB" b="1" dirty="0" smtClean="0">
                <a:latin typeface="Times New Roman" panose="02020603050405020304" pitchFamily="18" charset="0"/>
                <a:cs typeface="Times New Roman" panose="02020603050405020304" pitchFamily="18" charset="0"/>
              </a:rPr>
              <a:t>Testimonials: </a:t>
            </a:r>
            <a:r>
              <a:rPr lang="en-GB" dirty="0" smtClean="0">
                <a:latin typeface="Times New Roman" panose="02020603050405020304" pitchFamily="18" charset="0"/>
                <a:cs typeface="Times New Roman" panose="02020603050405020304" pitchFamily="18" charset="0"/>
              </a:rPr>
              <a:t>"Don't just take our word for it! See what our customers have to say about their experiences with [Company Name]."</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301214" y="1108038"/>
            <a:ext cx="8078993" cy="3970318"/>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"Our Services: Your Key to Hassle-Free Car Rentals“.</a:t>
            </a:r>
          </a:p>
          <a:p>
            <a:pPr lvl="1"/>
            <a:r>
              <a:rPr lang="en-GB" b="1" dirty="0" smtClean="0">
                <a:latin typeface="Times New Roman" panose="02020603050405020304" pitchFamily="18" charset="0"/>
                <a:cs typeface="Times New Roman" panose="02020603050405020304" pitchFamily="18" charset="0"/>
              </a:rPr>
              <a:t>Car Rentals:</a:t>
            </a:r>
            <a:r>
              <a:rPr lang="en-GB" dirty="0" smtClean="0">
                <a:latin typeface="Times New Roman" panose="02020603050405020304" pitchFamily="18" charset="0"/>
                <a:cs typeface="Times New Roman" panose="02020603050405020304" pitchFamily="18" charset="0"/>
              </a:rPr>
              <a:t> "Explore our diverse fleet of vehicles, ranging from economy cars to luxury sedans and spacious SUVs. Whether you're </a:t>
            </a:r>
            <a:r>
              <a:rPr lang="en-GB" dirty="0" err="1" smtClean="0">
                <a:latin typeface="Times New Roman" panose="02020603050405020304" pitchFamily="18" charset="0"/>
                <a:cs typeface="Times New Roman" panose="02020603050405020304" pitchFamily="18" charset="0"/>
              </a:rPr>
              <a:t>traveling</a:t>
            </a:r>
            <a:r>
              <a:rPr lang="en-GB" dirty="0" smtClean="0">
                <a:latin typeface="Times New Roman" panose="02020603050405020304" pitchFamily="18" charset="0"/>
                <a:cs typeface="Times New Roman" panose="02020603050405020304" pitchFamily="18" charset="0"/>
              </a:rPr>
              <a:t> solo or with family, we have the perfect ride for every occasion."</a:t>
            </a:r>
          </a:p>
          <a:p>
            <a:pPr lvl="1"/>
            <a:r>
              <a:rPr lang="en-GB" b="1" dirty="0" smtClean="0">
                <a:latin typeface="Times New Roman" panose="02020603050405020304" pitchFamily="18" charset="0"/>
                <a:cs typeface="Times New Roman" panose="02020603050405020304" pitchFamily="18" charset="0"/>
              </a:rPr>
              <a:t>Additional Services:</a:t>
            </a:r>
            <a:r>
              <a:rPr lang="en-GB" dirty="0" smtClean="0">
                <a:latin typeface="Times New Roman" panose="02020603050405020304" pitchFamily="18" charset="0"/>
                <a:cs typeface="Times New Roman" panose="02020603050405020304" pitchFamily="18" charset="0"/>
              </a:rPr>
              <a:t> "Enhance your rental experience with our selection of add-on services. From insurance coverage and GPS navigation to child seats and roadside assistance, we've got you covered every step of the way."</a:t>
            </a:r>
          </a:p>
          <a:p>
            <a:r>
              <a:rPr lang="en-GB" b="1" dirty="0" smtClean="0">
                <a:latin typeface="Times New Roman" panose="02020603050405020304" pitchFamily="18" charset="0"/>
                <a:cs typeface="Times New Roman" panose="02020603050405020304" pitchFamily="18" charset="0"/>
              </a:rPr>
              <a:t>Booking Process: </a:t>
            </a:r>
            <a:r>
              <a:rPr lang="en-GB" dirty="0" smtClean="0">
                <a:latin typeface="Times New Roman" panose="02020603050405020304" pitchFamily="18" charset="0"/>
                <a:cs typeface="Times New Roman" panose="02020603050405020304" pitchFamily="18" charset="0"/>
              </a:rPr>
              <a:t>"Booking a car rental with us is quick and easy! Simply search for available cars, select your desired dates and preferences, customize your booking with add-ons, and complete the reservation process securely online."</a:t>
            </a:r>
          </a:p>
          <a:p>
            <a:pPr lvl="1"/>
            <a:r>
              <a:rPr lang="en-GB" b="1" dirty="0" smtClean="0">
                <a:latin typeface="Times New Roman" panose="02020603050405020304" pitchFamily="18" charset="0"/>
                <a:cs typeface="Times New Roman" panose="02020603050405020304" pitchFamily="18" charset="0"/>
              </a:rPr>
              <a:t>Competitive Rates: </a:t>
            </a:r>
            <a:r>
              <a:rPr lang="en-GB" dirty="0" smtClean="0">
                <a:latin typeface="Times New Roman" panose="02020603050405020304" pitchFamily="18" charset="0"/>
                <a:cs typeface="Times New Roman" panose="02020603050405020304" pitchFamily="18" charset="0"/>
              </a:rPr>
              <a:t>"Enjoy affordable rates and transparent pricing with no hidden fees or surprises."</a:t>
            </a:r>
          </a:p>
          <a:p>
            <a:pPr lvl="1"/>
            <a:r>
              <a:rPr lang="en-GB" dirty="0" smtClean="0">
                <a:latin typeface="Times New Roman" panose="02020603050405020304" pitchFamily="18" charset="0"/>
                <a:cs typeface="Times New Roman" panose="02020603050405020304" pitchFamily="18" charset="0"/>
              </a:rPr>
              <a:t>Flexible Booking Options: "Choose from a range of flexible booking options, including daily, weekly, and monthly rentals."</a:t>
            </a:r>
          </a:p>
          <a:p>
            <a:pPr lvl="1"/>
            <a:r>
              <a:rPr lang="en-GB" b="1" dirty="0" smtClean="0">
                <a:latin typeface="Times New Roman" panose="02020603050405020304" pitchFamily="18" charset="0"/>
                <a:cs typeface="Times New Roman" panose="02020603050405020304" pitchFamily="18" charset="0"/>
              </a:rPr>
              <a:t>Reliable Customer Support: </a:t>
            </a:r>
            <a:r>
              <a:rPr lang="en-GB" dirty="0" smtClean="0">
                <a:latin typeface="Times New Roman" panose="02020603050405020304" pitchFamily="18" charset="0"/>
                <a:cs typeface="Times New Roman" panose="02020603050405020304" pitchFamily="18" charset="0"/>
              </a:rPr>
              <a:t>"Our dedicated customer support team is available 24/7 to assist you with any questions or concerns you may have."</a:t>
            </a:r>
          </a:p>
          <a:p>
            <a:r>
              <a:rPr lang="en-GB" b="1" dirty="0" smtClean="0">
                <a:latin typeface="Times New Roman" panose="02020603050405020304" pitchFamily="18" charset="0"/>
                <a:cs typeface="Times New Roman" panose="02020603050405020304" pitchFamily="18" charset="0"/>
              </a:rPr>
              <a:t>FAQs: </a:t>
            </a:r>
            <a:r>
              <a:rPr lang="en-GB" dirty="0" smtClean="0">
                <a:latin typeface="Times New Roman" panose="02020603050405020304" pitchFamily="18" charset="0"/>
                <a:cs typeface="Times New Roman" panose="02020603050405020304" pitchFamily="18" charset="0"/>
              </a:rPr>
              <a:t>"Have questions? Check out our FAQs section for answers to commonly asked questions about our car rental services."</a:t>
            </a:r>
          </a:p>
          <a:p>
            <a:r>
              <a:rPr lang="en-GB" b="1" dirty="0" smtClean="0">
                <a:latin typeface="Times New Roman" panose="02020603050405020304" pitchFamily="18" charset="0"/>
                <a:cs typeface="Times New Roman" panose="02020603050405020304" pitchFamily="18" charset="0"/>
              </a:rPr>
              <a:t>Contact Information: </a:t>
            </a:r>
            <a:r>
              <a:rPr lang="en-GB" dirty="0" smtClean="0">
                <a:latin typeface="Times New Roman" panose="02020603050405020304" pitchFamily="18" charset="0"/>
                <a:cs typeface="Times New Roman" panose="02020603050405020304" pitchFamily="18" charset="0"/>
              </a:rPr>
              <a:t>"Need assistance? Contact us at [phone number] or [email address]. We're here to help!"</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98033" y="1151068"/>
            <a:ext cx="7885355" cy="397031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Headline: "Our Departments: Driving Success “</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department is committed to providing friendly and efficient support to our customers, ensuring their rental experience is seamless from start to finish."</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department oversees the day-to-day management of our rental fleet, ensuring vehicles are well-maintained, available for rental, and meeting quality standards."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is responsible for promoting our brand, attracting new customers, and implementing marketing campaigns to drive business growth and customer engagement."</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budgeting, financial planning, and accounting processes to ensure the financial health and stability of our company.“</a:t>
            </a:r>
          </a:p>
          <a:p>
            <a:pPr lvl="1"/>
            <a:r>
              <a:rPr lang="en-GB" b="1" dirty="0" smtClean="0">
                <a:latin typeface="Times New Roman" panose="02020603050405020304" pitchFamily="18" charset="0"/>
                <a:cs typeface="Times New Roman" panose="02020603050405020304" pitchFamily="18" charset="0"/>
              </a:rPr>
              <a:t>Customer Service:</a:t>
            </a:r>
            <a:r>
              <a:rPr lang="en-GB" dirty="0" smtClean="0">
                <a:latin typeface="Times New Roman" panose="02020603050405020304" pitchFamily="18" charset="0"/>
                <a:cs typeface="Times New Roman" panose="02020603050405020304" pitchFamily="18" charset="0"/>
              </a:rPr>
              <a:t> "Our customer service team is available 24/7 to assist with booking inquiries, rental assistance, and resolving any issues or concerns customers may have. Contact us at [phone number] or [email address]."</a:t>
            </a:r>
          </a:p>
          <a:p>
            <a:pPr lvl="1"/>
            <a:r>
              <a:rPr lang="en-GB" b="1" dirty="0" smtClean="0">
                <a:latin typeface="Times New Roman" panose="02020603050405020304" pitchFamily="18" charset="0"/>
                <a:cs typeface="Times New Roman" panose="02020603050405020304" pitchFamily="18" charset="0"/>
              </a:rPr>
              <a:t>Operations:</a:t>
            </a:r>
            <a:r>
              <a:rPr lang="en-GB" dirty="0" smtClean="0">
                <a:latin typeface="Times New Roman" panose="02020603050405020304" pitchFamily="18" charset="0"/>
                <a:cs typeface="Times New Roman" panose="02020603050405020304" pitchFamily="18" charset="0"/>
              </a:rPr>
              <a:t> "The operations team oversees vehicle maintenance, inventory management, and logistics to ensure our rental fleet is ready and available for customers</a:t>
            </a:r>
          </a:p>
          <a:p>
            <a:pPr lvl="1"/>
            <a:r>
              <a:rPr lang="en-GB" b="1" dirty="0" smtClean="0">
                <a:latin typeface="Times New Roman" panose="02020603050405020304" pitchFamily="18" charset="0"/>
                <a:cs typeface="Times New Roman" panose="02020603050405020304" pitchFamily="18" charset="0"/>
              </a:rPr>
              <a:t>Marketing:</a:t>
            </a:r>
            <a:r>
              <a:rPr lang="en-GB" dirty="0" smtClean="0">
                <a:latin typeface="Times New Roman" panose="02020603050405020304" pitchFamily="18" charset="0"/>
                <a:cs typeface="Times New Roman" panose="02020603050405020304" pitchFamily="18" charset="0"/>
              </a:rPr>
              <a:t> "Our marketing team develops strategic campaigns, manages digital channels, and engages with customers to promote our brand and drive business growth. </a:t>
            </a:r>
          </a:p>
          <a:p>
            <a:pPr lvl="1"/>
            <a:r>
              <a:rPr lang="en-GB" b="1" dirty="0" smtClean="0">
                <a:latin typeface="Times New Roman" panose="02020603050405020304" pitchFamily="18" charset="0"/>
                <a:cs typeface="Times New Roman" panose="02020603050405020304" pitchFamily="18" charset="0"/>
              </a:rPr>
              <a:t>Finance:</a:t>
            </a:r>
            <a:r>
              <a:rPr lang="en-GB" dirty="0" smtClean="0">
                <a:latin typeface="Times New Roman" panose="02020603050405020304" pitchFamily="18" charset="0"/>
                <a:cs typeface="Times New Roman" panose="02020603050405020304" pitchFamily="18" charset="0"/>
              </a:rPr>
              <a:t> "The finance department manages financial planning, budgeting, and reporting processes to support our company's growth and sustainability.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365760" y="1161826"/>
            <a:ext cx="8218841" cy="3323987"/>
          </a:xfrm>
          <a:prstGeom prst="rect">
            <a:avLst/>
          </a:prstGeom>
        </p:spPr>
        <p:txBody>
          <a:bodyPr wrap="square">
            <a:spAutoFit/>
          </a:bodyPr>
          <a:lstStyle/>
          <a:p>
            <a:pPr algn="just"/>
            <a:r>
              <a:rPr lang="en-GB" b="1" dirty="0" smtClean="0">
                <a:latin typeface="Times New Roman" panose="02020603050405020304" pitchFamily="18" charset="0"/>
                <a:cs typeface="Times New Roman" panose="02020603050405020304" pitchFamily="18" charset="0"/>
              </a:rPr>
              <a:t>Headline: </a:t>
            </a:r>
            <a:r>
              <a:rPr lang="en-GB" dirty="0" smtClean="0">
                <a:latin typeface="Times New Roman" panose="02020603050405020304" pitchFamily="18" charset="0"/>
                <a:cs typeface="Times New Roman" panose="02020603050405020304" pitchFamily="18" charset="0"/>
              </a:rPr>
              <a:t>"Explore Our Blog for Insider Tips, Travel Guides, and Car Rental Insights"</a:t>
            </a:r>
          </a:p>
          <a:p>
            <a:pPr algn="just"/>
            <a:r>
              <a:rPr lang="en-GB" b="1" dirty="0" smtClean="0">
                <a:latin typeface="Times New Roman" panose="02020603050405020304" pitchFamily="18" charset="0"/>
                <a:cs typeface="Times New Roman" panose="02020603050405020304" pitchFamily="18" charset="0"/>
              </a:rPr>
              <a:t>Blog Posts Grid</a:t>
            </a:r>
            <a:r>
              <a:rPr lang="en-GB" dirty="0" smtClean="0">
                <a:latin typeface="Times New Roman" panose="02020603050405020304" pitchFamily="18" charset="0"/>
                <a:cs typeface="Times New Roman" panose="02020603050405020304" pitchFamily="18" charset="0"/>
              </a:rPr>
              <a:t>:</a:t>
            </a:r>
          </a:p>
          <a:p>
            <a:pPr lvl="1" algn="just"/>
            <a:r>
              <a:rPr lang="en-GB" dirty="0" smtClean="0">
                <a:latin typeface="Times New Roman" panose="02020603050405020304" pitchFamily="18" charset="0"/>
                <a:cs typeface="Times New Roman" panose="02020603050405020304" pitchFamily="18" charset="0"/>
              </a:rPr>
              <a:t>Display a grid of blog posts, with each post featuring a title, featured image, publication date, and brief summary.</a:t>
            </a:r>
          </a:p>
          <a:p>
            <a:pPr lvl="1" algn="just"/>
            <a:r>
              <a:rPr lang="en-GB" b="1" dirty="0" smtClean="0">
                <a:latin typeface="Times New Roman" panose="02020603050405020304" pitchFamily="18" charset="0"/>
                <a:cs typeface="Times New Roman" panose="02020603050405020304" pitchFamily="18" charset="0"/>
              </a:rPr>
              <a:t>Example post titles: </a:t>
            </a:r>
            <a:r>
              <a:rPr lang="en-GB" dirty="0" smtClean="0">
                <a:latin typeface="Times New Roman" panose="02020603050405020304" pitchFamily="18" charset="0"/>
                <a:cs typeface="Times New Roman" panose="02020603050405020304" pitchFamily="18" charset="0"/>
              </a:rPr>
              <a:t>"Top 10 Tips for Renting a Car Abroad", "Exploring [Destination]: A Complete Travel Guide", "How to Choose the Right Rental Car for Your Trip"</a:t>
            </a:r>
          </a:p>
          <a:p>
            <a:pPr algn="just"/>
            <a:r>
              <a:rPr lang="en-GB" dirty="0" smtClean="0">
                <a:latin typeface="Times New Roman" panose="02020603050405020304" pitchFamily="18" charset="0"/>
                <a:cs typeface="Times New Roman" panose="02020603050405020304" pitchFamily="18" charset="0"/>
              </a:rPr>
              <a:t>Filter or Categories Sidebar:</a:t>
            </a:r>
          </a:p>
          <a:p>
            <a:pPr lvl="1" algn="just"/>
            <a:r>
              <a:rPr lang="en-GB" b="1" dirty="0" smtClean="0">
                <a:latin typeface="Times New Roman" panose="02020603050405020304" pitchFamily="18" charset="0"/>
                <a:cs typeface="Times New Roman" panose="02020603050405020304" pitchFamily="18" charset="0"/>
              </a:rPr>
              <a:t>Categories: </a:t>
            </a:r>
            <a:r>
              <a:rPr lang="en-GB" dirty="0" smtClean="0">
                <a:latin typeface="Times New Roman" panose="02020603050405020304" pitchFamily="18" charset="0"/>
                <a:cs typeface="Times New Roman" panose="02020603050405020304" pitchFamily="18" charset="0"/>
              </a:rPr>
              <a:t>"Travel Tips", "Destination Guides", "Car Maintenance", "Industry Insights"</a:t>
            </a:r>
          </a:p>
          <a:p>
            <a:pPr algn="just"/>
            <a:r>
              <a:rPr lang="en-GB" b="1" dirty="0" smtClean="0">
                <a:latin typeface="Times New Roman" panose="02020603050405020304" pitchFamily="18" charset="0"/>
                <a:cs typeface="Times New Roman" panose="02020603050405020304" pitchFamily="18" charset="0"/>
              </a:rPr>
              <a:t>Featured Posts Section:</a:t>
            </a:r>
          </a:p>
          <a:p>
            <a:pPr lvl="1" algn="just"/>
            <a:r>
              <a:rPr lang="en-GB" dirty="0" smtClean="0">
                <a:latin typeface="Times New Roman" panose="02020603050405020304" pitchFamily="18" charset="0"/>
                <a:cs typeface="Times New Roman" panose="02020603050405020304" pitchFamily="18" charset="0"/>
              </a:rPr>
              <a:t>Showcase a selection of featured blog posts with larger images and more prominent placement.</a:t>
            </a:r>
          </a:p>
          <a:p>
            <a:pPr algn="just"/>
            <a:r>
              <a:rPr lang="en-GB" b="1" dirty="0" smtClean="0">
                <a:latin typeface="Times New Roman" panose="02020603050405020304" pitchFamily="18" charset="0"/>
                <a:cs typeface="Times New Roman" panose="02020603050405020304" pitchFamily="18" charset="0"/>
              </a:rPr>
              <a:t>Author Information:</a:t>
            </a:r>
          </a:p>
          <a:p>
            <a:pPr lvl="1" algn="just"/>
            <a:r>
              <a:rPr lang="en-GB" dirty="0" smtClean="0">
                <a:latin typeface="Times New Roman" panose="02020603050405020304" pitchFamily="18" charset="0"/>
                <a:cs typeface="Times New Roman" panose="02020603050405020304" pitchFamily="18" charset="0"/>
              </a:rPr>
              <a:t>"Written by [Author Name] - [Author Bio]. Connect with [Author Name] on [Social Media Platforms]."</a:t>
            </a:r>
          </a:p>
          <a:p>
            <a:pPr algn="just"/>
            <a:r>
              <a:rPr lang="en-GB" b="1" dirty="0" smtClean="0">
                <a:latin typeface="Times New Roman" panose="02020603050405020304" pitchFamily="18" charset="0"/>
                <a:cs typeface="Times New Roman" panose="02020603050405020304" pitchFamily="18" charset="0"/>
              </a:rPr>
              <a:t>Social Sharing Buttons:</a:t>
            </a:r>
          </a:p>
          <a:p>
            <a:pPr lvl="1" algn="just"/>
            <a:r>
              <a:rPr lang="en-GB" dirty="0" smtClean="0">
                <a:latin typeface="Times New Roman" panose="02020603050405020304" pitchFamily="18" charset="0"/>
                <a:cs typeface="Times New Roman" panose="02020603050405020304" pitchFamily="18" charset="0"/>
              </a:rPr>
              <a:t>Include buttons or links for users to share blog posts on popular social media platforms such as </a:t>
            </a:r>
            <a:r>
              <a:rPr lang="en-GB" dirty="0" err="1" smtClean="0">
                <a:latin typeface="Times New Roman" panose="02020603050405020304" pitchFamily="18" charset="0"/>
                <a:cs typeface="Times New Roman" panose="02020603050405020304" pitchFamily="18" charset="0"/>
              </a:rPr>
              <a:t>Facebook</a:t>
            </a:r>
            <a:r>
              <a:rPr lang="en-GB" dirty="0" smtClean="0">
                <a:latin typeface="Times New Roman" panose="02020603050405020304" pitchFamily="18" charset="0"/>
                <a:cs typeface="Times New Roman" panose="02020603050405020304" pitchFamily="18" charset="0"/>
              </a:rPr>
              <a:t>, Twitter, and LinkedIn.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623944" y="1011219"/>
            <a:ext cx="7616414" cy="3323987"/>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For future enhancements to your car rentals application, you may consider implementing additional features or improvements to further enhance the user experience, expand functionality, and drive business growth. </a:t>
            </a:r>
          </a:p>
          <a:p>
            <a:endParaRPr lang="en-GB"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Mobile App Development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Advanced Search Filters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Dynamic Pricing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Mapping Services</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Customer Loyalty Program</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Vehicle Tracking</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Feedback and Review System</a:t>
            </a:r>
            <a:r>
              <a:rPr lang="en-US" dirty="0" smtClean="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Multilingual Support</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Integration with Travel Services</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Predictive Analytics</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Expanded Payment Options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solidFill>
                  <a:srgbClr val="213163"/>
                </a:solidFill>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a:solidFill>
                  <a:schemeClr val="tx1"/>
                </a:solidFill>
                <a:latin typeface="Times New Roman" panose="02020603050405020304" pitchFamily="18" charset="0"/>
                <a:cs typeface="Times New Roman" panose="02020603050405020304" pitchFamily="18" charset="0"/>
              </a:rPr>
              <a:t>Source :</a:t>
            </a:r>
          </a:p>
        </p:txBody>
      </p:sp>
      <p:sp>
        <p:nvSpPr>
          <p:cNvPr id="6" name="Rectangle 5"/>
          <p:cNvSpPr/>
          <p:nvPr/>
        </p:nvSpPr>
        <p:spPr>
          <a:xfrm>
            <a:off x="322729" y="1663809"/>
            <a:ext cx="8057478" cy="1815882"/>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In conclusion, the development of the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smtClean="0">
                <a:solidFill>
                  <a:srgbClr val="213163"/>
                </a:solidFill>
              </a:rPr>
              <a:t>Abstract:</a:t>
            </a:r>
            <a:r>
              <a:rPr lang="en-GB" sz="1600" b="1" dirty="0" smtClean="0">
                <a:solidFill>
                  <a:srgbClr val="213163"/>
                </a:solidFill>
              </a:rPr>
              <a:t> </a:t>
            </a:r>
            <a:br>
              <a:rPr lang="en-GB" sz="1600" b="1" dirty="0" smtClean="0">
                <a:solidFill>
                  <a:srgbClr val="213163"/>
                </a:solidFill>
              </a:rPr>
            </a:br>
            <a:r>
              <a:rPr lang="en-GB" sz="1600" b="1" dirty="0" smtClean="0">
                <a:solidFill>
                  <a:srgbClr val="213163"/>
                </a:solidFill>
              </a:rPr>
              <a:t/>
            </a:r>
            <a:br>
              <a:rPr lang="en-GB" sz="1600" b="1" dirty="0" smtClean="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p>
        </p:txBody>
      </p:sp>
      <p:sp>
        <p:nvSpPr>
          <p:cNvPr id="6" name="Rectangle 5"/>
          <p:cNvSpPr/>
          <p:nvPr/>
        </p:nvSpPr>
        <p:spPr>
          <a:xfrm>
            <a:off x="376518" y="1140312"/>
            <a:ext cx="8595360"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Our car rentals application, built with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r>
              <a:rPr lang="en-GB" dirty="0" smtClean="0"/>
              <a:t/>
            </a:r>
            <a:br>
              <a:rPr lang="en-GB" dirty="0" smtClean="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505609" y="1323190"/>
            <a:ext cx="7971417" cy="2893100"/>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This project aims to address these shortcomings by developing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a:t>
            </a:r>
            <a:r>
              <a:rPr lang="en-GB" dirty="0" err="1" smtClean="0">
                <a:latin typeface="Times New Roman" panose="02020603050405020304" pitchFamily="18" charset="0"/>
                <a:cs typeface="Times New Roman" panose="02020603050405020304" pitchFamily="18" charset="0"/>
              </a:rPr>
              <a:t>Django</a:t>
            </a:r>
            <a:r>
              <a:rPr lang="en-GB" dirty="0" smtClean="0">
                <a:latin typeface="Times New Roman" panose="02020603050405020304" pitchFamily="18" charset="0"/>
                <a:cs typeface="Times New Roman" panose="02020603050405020304" pitchFamily="18" charset="0"/>
              </a:rPr>
              <a:t>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r>
              <a:rPr lang="en-GB" dirty="0" smtClean="0">
                <a:latin typeface="Times New Roman" panose="02020603050405020304" pitchFamily="18" charset="0"/>
                <a:cs typeface="Times New Roman" panose="02020603050405020304" pitchFamily="18" charset="0"/>
              </a:rPr>
              <a:t>The goal is to create a user-friendly and reliable solution that enhances the rental experience for both customers and rental agencies, ultimately driving increased customer satisfaction and business growth.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305" y="67137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333487" y="1065007"/>
            <a:ext cx="8520057" cy="4339650"/>
          </a:xfrm>
          <a:prstGeom prst="rect">
            <a:avLst/>
          </a:prstGeom>
        </p:spPr>
        <p:txBody>
          <a:bodyPr wrap="square">
            <a:spAutoFit/>
          </a:bodyPr>
          <a:lstStyle/>
          <a:p>
            <a:pPr algn="just"/>
            <a:endParaRPr lang="en-GB" sz="1200" dirty="0" smtClean="0">
              <a:latin typeface="Times New Roman" panose="02020603050405020304" pitchFamily="18" charset="0"/>
              <a:cs typeface="Times New Roman" panose="02020603050405020304" pitchFamily="18" charset="0"/>
            </a:endParaRPr>
          </a:p>
          <a:p>
            <a:pPr marL="228600" indent="-228600" algn="just">
              <a:buAutoNum type="arabicPeriod"/>
            </a:pPr>
            <a:r>
              <a:rPr lang="en-GB" sz="1200" b="1" dirty="0" smtClean="0">
                <a:latin typeface="Times New Roman" panose="02020603050405020304" pitchFamily="18" charset="0"/>
                <a:cs typeface="Times New Roman" panose="02020603050405020304" pitchFamily="18" charset="0"/>
              </a:rPr>
              <a:t>User-Friendly Interface :</a:t>
            </a:r>
            <a:r>
              <a:rPr lang="en-GB" sz="1200" dirty="0" smtClean="0">
                <a:latin typeface="Times New Roman" panose="02020603050405020304" pitchFamily="18" charset="0"/>
                <a:cs typeface="Times New Roman" panose="02020603050405020304" pitchFamily="18" charset="0"/>
              </a:rPr>
              <a:t>The application will have an intuitive and easy-to-use interface for customers to browse through available cars</a:t>
            </a:r>
          </a:p>
          <a:p>
            <a:pPr marL="228600" indent="-228600" algn="just">
              <a:buAutoNum type="arabicPeriod"/>
            </a:pPr>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2. Comprehensive Booking </a:t>
            </a:r>
            <a:r>
              <a:rPr lang="en-GB" sz="1200" b="1" dirty="0" err="1" smtClean="0">
                <a:latin typeface="Times New Roman" panose="02020603050405020304" pitchFamily="18" charset="0"/>
                <a:cs typeface="Times New Roman" panose="02020603050405020304" pitchFamily="18" charset="0"/>
              </a:rPr>
              <a:t>System:</a:t>
            </a:r>
            <a:r>
              <a:rPr lang="en-GB" sz="1200" dirty="0" err="1" smtClean="0">
                <a:latin typeface="Times New Roman" panose="02020603050405020304" pitchFamily="18" charset="0"/>
                <a:cs typeface="Times New Roman" panose="02020603050405020304" pitchFamily="18" charset="0"/>
              </a:rPr>
              <a:t>Customers</a:t>
            </a:r>
            <a:r>
              <a:rPr lang="en-GB" sz="1200" dirty="0" smtClean="0">
                <a:latin typeface="Times New Roman" panose="02020603050405020304" pitchFamily="18" charset="0"/>
                <a:cs typeface="Times New Roman" panose="02020603050405020304" pitchFamily="18" charset="0"/>
              </a:rPr>
              <a:t> will be able to select their desired rental dates, choose additional features such as insurance or GPS navigation, and complete the booking process securely.</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3. Inventory Management :</a:t>
            </a:r>
            <a:r>
              <a:rPr lang="en-GB" sz="1200" dirty="0" smtClean="0">
                <a:latin typeface="Times New Roman" panose="02020603050405020304" pitchFamily="18" charset="0"/>
                <a:cs typeface="Times New Roman" panose="02020603050405020304" pitchFamily="18" charset="0"/>
              </a:rPr>
              <a:t>Rental agencies will have access to a comprehensive inventory management system, allowing them to add new cars, update availability, and track rental status in real-time.</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4. Customer </a:t>
            </a:r>
            <a:r>
              <a:rPr lang="en-GB" sz="1200" b="1" dirty="0" err="1" smtClean="0">
                <a:latin typeface="Times New Roman" panose="02020603050405020304" pitchFamily="18" charset="0"/>
                <a:cs typeface="Times New Roman" panose="02020603050405020304" pitchFamily="18" charset="0"/>
              </a:rPr>
              <a:t>ManagementThe</a:t>
            </a:r>
            <a:r>
              <a:rPr lang="en-GB" sz="1200" b="1" dirty="0" smtClean="0">
                <a:latin typeface="Times New Roman" panose="02020603050405020304" pitchFamily="18" charset="0"/>
                <a:cs typeface="Times New Roman" panose="02020603050405020304" pitchFamily="18" charset="0"/>
              </a:rPr>
              <a:t> </a:t>
            </a:r>
            <a:r>
              <a:rPr lang="en-GB" sz="1200" dirty="0" smtClean="0">
                <a:latin typeface="Times New Roman" panose="02020603050405020304" pitchFamily="18" charset="0"/>
                <a:cs typeface="Times New Roman" panose="02020603050405020304" pitchFamily="18" charset="0"/>
              </a:rPr>
              <a:t>application will provide tools for rental agencies to manage customer records, track rental history, and communicate with customers regarding bookings and inquiries.</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5. Admin Dashboard </a:t>
            </a:r>
            <a:r>
              <a:rPr lang="en-GB" sz="1200" dirty="0" smtClean="0">
                <a:latin typeface="Times New Roman" panose="02020603050405020304" pitchFamily="18" charset="0"/>
                <a:cs typeface="Times New Roman" panose="02020603050405020304" pitchFamily="18" charset="0"/>
              </a:rPr>
              <a:t>An admin dashboard will be available for rental agency staff to monitor bookings, manage inventory, and generate reports for business analytics.</a:t>
            </a:r>
          </a:p>
          <a:p>
            <a:pPr algn="just"/>
            <a:endParaRPr lang="en-GB" sz="1200" b="1"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6. Authentication and Security </a:t>
            </a:r>
            <a:r>
              <a:rPr lang="en-GB" sz="1200" dirty="0" smtClean="0">
                <a:latin typeface="Times New Roman" panose="02020603050405020304" pitchFamily="18" charset="0"/>
                <a:cs typeface="Times New Roman" panose="02020603050405020304" pitchFamily="18" charset="0"/>
              </a:rPr>
              <a:t>User authentication will be implemented to ensure secure access to the system, protecting sensitive customer information and transaction data.</a:t>
            </a:r>
          </a:p>
          <a:p>
            <a:pPr algn="just"/>
            <a:endParaRPr lang="en-GB" sz="1200" dirty="0" smtClean="0">
              <a:latin typeface="Times New Roman" panose="02020603050405020304" pitchFamily="18" charset="0"/>
              <a:cs typeface="Times New Roman" panose="02020603050405020304" pitchFamily="18" charset="0"/>
            </a:endParaRPr>
          </a:p>
          <a:p>
            <a:pPr algn="just"/>
            <a:r>
              <a:rPr lang="en-GB" sz="1200" b="1" dirty="0" smtClean="0">
                <a:latin typeface="Times New Roman" panose="02020603050405020304" pitchFamily="18" charset="0"/>
                <a:cs typeface="Times New Roman" panose="02020603050405020304" pitchFamily="18" charset="0"/>
              </a:rPr>
              <a:t>7. Responsive </a:t>
            </a:r>
            <a:r>
              <a:rPr lang="en-GB" sz="1200" b="1" dirty="0" err="1" smtClean="0">
                <a:latin typeface="Times New Roman" panose="02020603050405020304" pitchFamily="18" charset="0"/>
                <a:cs typeface="Times New Roman" panose="02020603050405020304" pitchFamily="18" charset="0"/>
              </a:rPr>
              <a:t>Design</a:t>
            </a:r>
            <a:r>
              <a:rPr lang="en-GB" sz="1200" dirty="0" err="1" smtClean="0">
                <a:latin typeface="Times New Roman" panose="02020603050405020304" pitchFamily="18" charset="0"/>
                <a:cs typeface="Times New Roman" panose="02020603050405020304" pitchFamily="18" charset="0"/>
              </a:rPr>
              <a:t>The</a:t>
            </a:r>
            <a:r>
              <a:rPr lang="en-GB" sz="1200" dirty="0" smtClean="0">
                <a:latin typeface="Times New Roman" panose="02020603050405020304" pitchFamily="18" charset="0"/>
                <a:cs typeface="Times New Roman" panose="02020603050405020304" pitchFamily="18" charset="0"/>
              </a:rPr>
              <a:t> application will be designed with a responsive layout, ensuring optimal performance and usability across various devices and screen sizes.</a:t>
            </a:r>
          </a:p>
          <a:p>
            <a:pPr algn="just"/>
            <a:endParaRPr lang="en-GB" sz="1200" dirty="0" smtClean="0">
              <a:latin typeface="Times New Roman" panose="02020603050405020304" pitchFamily="18" charset="0"/>
              <a:cs typeface="Times New Roman" panose="02020603050405020304" pitchFamily="18" charset="0"/>
            </a:endParaRPr>
          </a:p>
          <a:p>
            <a:pPr algn="just"/>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Rectangle 5"/>
          <p:cNvSpPr/>
          <p:nvPr/>
        </p:nvSpPr>
        <p:spPr>
          <a:xfrm>
            <a:off x="279699" y="1086521"/>
            <a:ext cx="8616875" cy="3877985"/>
          </a:xfrm>
          <a:prstGeom prst="rect">
            <a:avLst/>
          </a:prstGeom>
        </p:spPr>
        <p:txBody>
          <a:bodyPr wrap="square">
            <a:spAutoFit/>
          </a:bodyPr>
          <a:lstStyle/>
          <a:p>
            <a:r>
              <a:rPr lang="en-GB" sz="1200" dirty="0" smtClean="0">
                <a:latin typeface="Times New Roman" panose="02020603050405020304" pitchFamily="18" charset="0"/>
                <a:cs typeface="Times New Roman" panose="02020603050405020304" pitchFamily="18" charset="0"/>
              </a:rPr>
              <a:t/>
            </a:r>
            <a:br>
              <a:rPr lang="en-GB" sz="1200" dirty="0" smtClean="0">
                <a:latin typeface="Times New Roman" panose="02020603050405020304" pitchFamily="18" charset="0"/>
                <a:cs typeface="Times New Roman" panose="02020603050405020304" pitchFamily="18" charset="0"/>
              </a:rPr>
            </a:br>
            <a:endParaRPr lang="en-GB" sz="1200"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Real-Time Inventory Management</a:t>
            </a:r>
            <a:r>
              <a:rPr lang="en-GB" dirty="0" smtClean="0">
                <a:latin typeface="Times New Roman" panose="02020603050405020304" pitchFamily="18" charset="0"/>
                <a:cs typeface="Times New Roman" panose="02020603050405020304" pitchFamily="18" charset="0"/>
              </a:rPr>
              <a:t>: Implement a robust inventory management system that allows rental agencies to update car availability in real-time. This can involve integrating features such as automatic availability updates upon booking and notifications for low inventory levels.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User-Friendly Interface</a:t>
            </a:r>
            <a:r>
              <a:rPr lang="en-GB" dirty="0" smtClean="0">
                <a:latin typeface="Times New Roman" panose="02020603050405020304" pitchFamily="18" charset="0"/>
                <a:cs typeface="Times New Roman" panose="02020603050405020304" pitchFamily="18" charset="0"/>
              </a:rPr>
              <a:t>: Design an intuitive and visually appealing interface for the application, focusing on ease of navigation and clarity of information. Utilize modern design principles and user experience (UX) best practices to create a seamless booking experience for customers.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Comprehensive Booking System</a:t>
            </a:r>
            <a:r>
              <a:rPr lang="en-GB" dirty="0" smtClean="0">
                <a:latin typeface="Times New Roman" panose="02020603050405020304" pitchFamily="18" charset="0"/>
                <a:cs typeface="Times New Roman" panose="02020603050405020304" pitchFamily="18" charset="0"/>
              </a:rPr>
              <a:t>: Develop a feature-rich booking system that supports various rental options, such as different car categories, rental durations, and additional services. Provide customers with transparent pricing and flexible booking options to enhance user satisfaction.</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Customer Relationship Management (CRM)</a:t>
            </a:r>
            <a:r>
              <a:rPr lang="en-GB" dirty="0" smtClean="0">
                <a:latin typeface="Times New Roman" panose="02020603050405020304" pitchFamily="18" charset="0"/>
                <a:cs typeface="Times New Roman" panose="02020603050405020304" pitchFamily="18" charset="0"/>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a:buFont typeface="Arial" panose="020B0604020202020204" pitchFamily="34" charset="0"/>
              <a:buChar char="•"/>
            </a:pPr>
            <a:endParaRPr lang="en-GB" sz="1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Rectangle 4"/>
          <p:cNvSpPr/>
          <p:nvPr/>
        </p:nvSpPr>
        <p:spPr>
          <a:xfrm>
            <a:off x="193639" y="586591"/>
            <a:ext cx="8950362" cy="3108543"/>
          </a:xfrm>
          <a:prstGeom prst="rect">
            <a:avLst/>
          </a:prstGeom>
        </p:spPr>
        <p:txBody>
          <a:bodyPr wrap="square">
            <a:spAutoFit/>
          </a:bodyPr>
          <a:lstStyle/>
          <a:p>
            <a:r>
              <a:rPr lang="en-GB" b="1" dirty="0" smtClean="0">
                <a:latin typeface="Times New Roman" panose="02020603050405020304" pitchFamily="18" charset="0"/>
                <a:cs typeface="Times New Roman" panose="02020603050405020304" pitchFamily="18" charset="0"/>
              </a:rPr>
              <a:t>Analytics and Reporting</a:t>
            </a:r>
            <a:r>
              <a:rPr lang="en-GB" dirty="0" smtClean="0">
                <a:latin typeface="Times New Roman" panose="02020603050405020304" pitchFamily="18" charset="0"/>
                <a:cs typeface="Times New Roman" panose="02020603050405020304" pitchFamily="18" charset="0"/>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Security Measures</a:t>
            </a:r>
            <a:r>
              <a:rPr lang="en-GB" dirty="0" smtClean="0">
                <a:latin typeface="Times New Roman" panose="02020603050405020304" pitchFamily="18" charset="0"/>
                <a:cs typeface="Times New Roman" panose="02020603050405020304" pitchFamily="18" charset="0"/>
              </a:rPr>
              <a:t>: Implement robust security measures to safeguard sensitive customer data and financial transactions. Utilize encryption protocols, secure authentication mechanisms, and regular security audits to mitigate the risk of data breaches and unauthorized access.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Scalability and Performance Optimization</a:t>
            </a:r>
            <a:r>
              <a:rPr lang="en-GB" dirty="0" smtClean="0">
                <a:latin typeface="Times New Roman" panose="02020603050405020304" pitchFamily="18" charset="0"/>
                <a:cs typeface="Times New Roman" panose="02020603050405020304" pitchFamily="18" charset="0"/>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endParaRPr lang="en-GB"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Mobile Compatibility</a:t>
            </a:r>
            <a:r>
              <a:rPr lang="en-GB" dirty="0" smtClean="0">
                <a:latin typeface="Times New Roman" panose="02020603050405020304" pitchFamily="18" charset="0"/>
                <a:cs typeface="Times New Roman" panose="02020603050405020304" pitchFamily="18" charset="0"/>
              </a:rPr>
              <a:t>: Ensure that the application is fully responsive and optimized for mobile devices, allowing customers to access the platform seamlessly from </a:t>
            </a:r>
            <a:r>
              <a:rPr lang="en-GB" dirty="0" err="1" smtClean="0">
                <a:latin typeface="Times New Roman" panose="02020603050405020304" pitchFamily="18" charset="0"/>
                <a:cs typeface="Times New Roman" panose="02020603050405020304" pitchFamily="18" charset="0"/>
              </a:rPr>
              <a:t>smartphones</a:t>
            </a:r>
            <a:r>
              <a:rPr lang="en-GB" dirty="0" smtClean="0">
                <a:latin typeface="Times New Roman" panose="02020603050405020304" pitchFamily="18" charset="0"/>
                <a:cs typeface="Times New Roman" panose="02020603050405020304" pitchFamily="18" charset="0"/>
              </a:rPr>
              <a:t> and tablets.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38664"/>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latin typeface="Times New Roman" panose="02020603050405020304" pitchFamily="18" charset="0"/>
                <a:cs typeface="Times New Roman" panose="02020603050405020304" pitchFamily="18" charset="0"/>
              </a:rPr>
              <a:t>Source :</a:t>
            </a:r>
          </a:p>
        </p:txBody>
      </p:sp>
      <p:sp>
        <p:nvSpPr>
          <p:cNvPr id="5" name="Rectangle 4"/>
          <p:cNvSpPr/>
          <p:nvPr/>
        </p:nvSpPr>
        <p:spPr>
          <a:xfrm>
            <a:off x="537882" y="710005"/>
            <a:ext cx="8326419" cy="1600438"/>
          </a:xfrm>
          <a:prstGeom prst="rect">
            <a:avLst/>
          </a:prstGeom>
        </p:spPr>
        <p:txBody>
          <a:bodyPr wrap="square">
            <a:spAutoFit/>
          </a:bodyPr>
          <a:lstStyle/>
          <a:p>
            <a:r>
              <a:rPr lang="en-GB" dirty="0" smtClean="0">
                <a:latin typeface="Times New Roman" panose="02020603050405020304" pitchFamily="18" charset="0"/>
                <a:cs typeface="Times New Roman" panose="02020603050405020304" pitchFamily="18" charset="0"/>
              </a:rPr>
              <a:t>Implement native mobile app solutions or progressive web app (PWA) features for enhanced mobile user experience.</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871371" y="1604923"/>
            <a:ext cx="3299908" cy="2573047"/>
          </a:xfrm>
          <a:prstGeom prst="rect">
            <a:avLst/>
          </a:prstGeom>
        </p:spPr>
      </p:pic>
      <p:pic>
        <p:nvPicPr>
          <p:cNvPr id="11" name="Picture 10"/>
          <p:cNvPicPr>
            <a:picLocks noChangeAspect="1"/>
          </p:cNvPicPr>
          <p:nvPr/>
        </p:nvPicPr>
        <p:blipFill>
          <a:blip r:embed="rId8"/>
          <a:stretch>
            <a:fillRect/>
          </a:stretch>
        </p:blipFill>
        <p:spPr>
          <a:xfrm>
            <a:off x="4607410" y="1744965"/>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2218</Words>
  <Application>WPS Presentation</Application>
  <PresentationFormat>On-screen Show (16:9)</PresentationFormat>
  <Paragraphs>153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   </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26</cp:revision>
  <dcterms:created xsi:type="dcterms:W3CDTF">2024-04-12T08:55:21Z</dcterms:created>
  <dcterms:modified xsi:type="dcterms:W3CDTF">2024-04-13T08:34:08Z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A3CE4107E604417696E3FC410C8970D7_13</vt:lpwstr>
  </property>
  <property fmtid="{D5CDD505-2E9C-101B-9397-08002B2CF9AE}" pid="4" name="KSOProductBuildVer">
    <vt:lpwstr>1033-12.2.0.13489</vt:lpwstr>
  </property>
</Properties>
</file>