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265" r:id="rId6"/>
    <p:sldId id="266" r:id="rId7"/>
    <p:sldId id="264" r:id="rId8"/>
    <p:sldId id="258" r:id="rId9"/>
    <p:sldId id="267" r:id="rId10"/>
    <p:sldId id="262" r:id="rId11"/>
    <p:sldId id="263" r:id="rId12"/>
    <p:sldId id="259" r:id="rId13"/>
    <p:sldId id="261" r:id="rId14"/>
    <p:sldId id="270" r:id="rId15"/>
    <p:sldId id="271" r:id="rId16"/>
    <p:sldId id="272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A6FBA-657C-4325-B94D-85478607E81F}"/>
              </a:ext>
            </a:extLst>
          </p:cNvPr>
          <p:cNvSpPr/>
          <p:nvPr userDrawn="1"/>
        </p:nvSpPr>
        <p:spPr>
          <a:xfrm rot="10800000">
            <a:off x="0" y="-7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901C6-03C8-4324-81F5-A751F3E38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578"/>
            <a:ext cx="12192000" cy="2816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220797-E542-42BE-A9DA-0419EC010A0F}"/>
              </a:ext>
            </a:extLst>
          </p:cNvPr>
          <p:cNvSpPr/>
          <p:nvPr userDrawn="1"/>
        </p:nvSpPr>
        <p:spPr>
          <a:xfrm>
            <a:off x="117875" y="6577931"/>
            <a:ext cx="2869723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©2019 GAVS Technologies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61494-6A83-4C91-BC09-3052E93DB9D4}"/>
              </a:ext>
            </a:extLst>
          </p:cNvPr>
          <p:cNvSpPr/>
          <p:nvPr userDrawn="1"/>
        </p:nvSpPr>
        <p:spPr>
          <a:xfrm>
            <a:off x="4631303" y="6577931"/>
            <a:ext cx="2869723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2D0826-01BE-442F-9539-B609BD2562B9}"/>
              </a:ext>
            </a:extLst>
          </p:cNvPr>
          <p:cNvSpPr>
            <a:spLocks/>
          </p:cNvSpPr>
          <p:nvPr userDrawn="1"/>
        </p:nvSpPr>
        <p:spPr bwMode="auto">
          <a:xfrm>
            <a:off x="11321579" y="6451333"/>
            <a:ext cx="71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491A14-A9DB-4432-B78F-03819BE4057C}" type="slidenum">
              <a:rPr kumimoji="0" lang="en-GB" sz="9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960A4-2F0C-483F-BBEE-F2E8D6F47A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7" r="12336"/>
          <a:stretch/>
        </p:blipFill>
        <p:spPr>
          <a:xfrm>
            <a:off x="9316872" y="0"/>
            <a:ext cx="2875128" cy="30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JUNIT FRAMEWORK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Vijay Anand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931F0-2E31-48CD-B5F7-B8ABE94DB6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3932238" cy="1600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TDD Lifecycle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3762BFF-EAE1-41A7-93E1-0025F27EE02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1562" b="1562"/>
          <a:stretch>
            <a:fillRect/>
          </a:stretch>
        </p:blipFill>
        <p:spPr>
          <a:xfrm>
            <a:off x="6019800" y="0"/>
            <a:ext cx="6172200" cy="48736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1BE6CB-21A0-4ACD-B310-FD7F4D04193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533525"/>
            <a:ext cx="6019800" cy="4335463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Test-driven development is defined by the following lifecycle: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Add a test.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Run all of your tests and observe the new test failing.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Implement the code.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Run all of your tests and observe the new test succeeding.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Refactor the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06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93813"/>
            <a:ext cx="10037763" cy="48831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org.junit.jupiter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junit-jupiter-api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&lt;version&gt;5.6.0&lt;/version&gt;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&lt;scope&gt;test&lt;/scope&gt;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org.junit.jupiter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jupiter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-engine&lt;/</a:t>
            </a:r>
            <a:r>
              <a:rPr lang="en-IN" b="0" i="0" u="none" strike="noStrike" baseline="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&lt;version&gt;5.6.0&lt;/version&gt;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&lt;scope&gt;test&lt;/scope&gt;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1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 err="1"/>
              <a:t>Surefire</a:t>
            </a:r>
            <a:r>
              <a:rPr lang="en-IN" dirty="0"/>
              <a:t> Maven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9388"/>
            <a:ext cx="10052050" cy="4727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Lets you run your </a:t>
            </a:r>
            <a:r>
              <a:rPr lang="en-US" dirty="0" err="1"/>
              <a:t>junit</a:t>
            </a:r>
            <a:r>
              <a:rPr lang="en-US" dirty="0"/>
              <a:t> test using maven commands, in order to facilitate running your </a:t>
            </a:r>
            <a:r>
              <a:rPr lang="en-US" dirty="0" err="1"/>
              <a:t>junit</a:t>
            </a:r>
            <a:r>
              <a:rPr lang="en-US" dirty="0"/>
              <a:t> as maven test</a:t>
            </a:r>
          </a:p>
          <a:p>
            <a:r>
              <a:rPr lang="en-US" dirty="0"/>
              <a:t>Typically in developer mode, Eclipse IDE calls the </a:t>
            </a:r>
            <a:r>
              <a:rPr lang="en-US" dirty="0" err="1"/>
              <a:t>testrunner</a:t>
            </a:r>
            <a:r>
              <a:rPr lang="en-US" dirty="0"/>
              <a:t> of </a:t>
            </a:r>
            <a:r>
              <a:rPr lang="en-US" dirty="0" err="1"/>
              <a:t>junit</a:t>
            </a:r>
            <a:r>
              <a:rPr lang="en-US" dirty="0"/>
              <a:t>	</a:t>
            </a:r>
          </a:p>
          <a:p>
            <a:r>
              <a:rPr lang="en-US" dirty="0"/>
              <a:t>But in a CI/CD pipeline the build process uses a command line utility(not eclipse)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&lt;build&gt;</a:t>
            </a:r>
          </a:p>
          <a:p>
            <a:pPr marL="457200" lvl="1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&lt;plugins&gt;</a:t>
            </a:r>
          </a:p>
          <a:p>
            <a:pPr marL="914400" lvl="2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&lt;plugin&gt;</a:t>
            </a:r>
          </a:p>
          <a:p>
            <a:pPr marL="1371600" lvl="3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</a:t>
            </a:r>
            <a:r>
              <a:rPr lang="en-IN" sz="2200" b="1" i="0" u="none" strike="noStrike" baseline="0" dirty="0" err="1">
                <a:solidFill>
                  <a:srgbClr val="00B0F0"/>
                </a:solidFill>
                <a:latin typeface="Courier"/>
              </a:rPr>
              <a:t>artifactId</a:t>
            </a: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&gt;maven-</a:t>
            </a:r>
            <a:r>
              <a:rPr lang="en-IN" sz="2200" b="1" i="0" u="none" strike="noStrike" baseline="0" dirty="0" err="1">
                <a:solidFill>
                  <a:srgbClr val="00B0F0"/>
                </a:solidFill>
                <a:latin typeface="Courier"/>
              </a:rPr>
              <a:t>surefire</a:t>
            </a: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-plugin&lt;/</a:t>
            </a:r>
            <a:r>
              <a:rPr lang="en-IN" sz="2200" b="1" i="0" u="none" strike="noStrike" baseline="0" dirty="0" err="1">
                <a:solidFill>
                  <a:srgbClr val="00B0F0"/>
                </a:solidFill>
                <a:latin typeface="Courier"/>
              </a:rPr>
              <a:t>artifactId</a:t>
            </a: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&gt;</a:t>
            </a:r>
          </a:p>
          <a:p>
            <a:pPr marL="1371600" lvl="3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&lt;version&gt;2.22.2&lt;/version&gt;</a:t>
            </a:r>
          </a:p>
          <a:p>
            <a:pPr marL="914400" lvl="2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&lt;/plugin&gt;</a:t>
            </a:r>
          </a:p>
          <a:p>
            <a:pPr marL="457200" lvl="1" indent="0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&lt;/plugins&gt;</a:t>
            </a:r>
          </a:p>
          <a:p>
            <a:pPr marL="0" indent="0" algn="l">
              <a:buNone/>
            </a:pPr>
            <a:r>
              <a:rPr lang="en-IN" sz="2200" b="1" i="0" u="none" strike="noStrike" baseline="0" dirty="0">
                <a:solidFill>
                  <a:srgbClr val="00B0F0"/>
                </a:solidFill>
                <a:latin typeface="Courier"/>
              </a:rPr>
              <a:t>&lt;/build&gt;</a:t>
            </a:r>
            <a:endParaRPr lang="en-IN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2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Junit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8100"/>
            <a:ext cx="1029017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Separate test class instances and class loaders for each unit test to prevent side-effects</a:t>
            </a:r>
          </a:p>
          <a:p>
            <a:r>
              <a:rPr lang="en-US" dirty="0"/>
              <a:t>JUnit annotations to provide resource initialization and cleanup methods: @BeforeEach, @BeforeAll, @AfterEach, and @AfterAll (starting from version 5); and @Before, @BeforeClass, @After, and @AfterClass (up to version 4)</a:t>
            </a:r>
          </a:p>
          <a:p>
            <a:r>
              <a:rPr lang="en-US" dirty="0"/>
              <a:t>A variety of assert methods that make it easy to check the results of your tests</a:t>
            </a:r>
          </a:p>
          <a:p>
            <a:r>
              <a:rPr lang="en-US" dirty="0"/>
              <a:t>Integration with popular tools such as Maven and Gradle, as well as popular integrated development environments (IDEs) such as Eclipse, NetBeans, and IntelliJ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00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@Test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10052050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By using this annotation, JUnit knows it needs to run this test</a:t>
            </a:r>
          </a:p>
          <a:p>
            <a:r>
              <a:rPr lang="en-US" dirty="0"/>
              <a:t>Marks a method as a test</a:t>
            </a:r>
          </a:p>
          <a:p>
            <a:r>
              <a:rPr lang="en-US" dirty="0"/>
              <a:t>Informs the JUnit engine what methods need to run</a:t>
            </a:r>
          </a:p>
          <a:p>
            <a:r>
              <a:rPr lang="en-US" dirty="0"/>
              <a:t>At high level if you run </a:t>
            </a:r>
            <a:r>
              <a:rPr lang="en-US" dirty="0" err="1"/>
              <a:t>junit</a:t>
            </a:r>
            <a:r>
              <a:rPr lang="en-US" dirty="0"/>
              <a:t> test, it will scan all test class and run them</a:t>
            </a:r>
          </a:p>
          <a:p>
            <a:r>
              <a:rPr lang="en-US" dirty="0"/>
              <a:t>No failures mean success</a:t>
            </a:r>
          </a:p>
          <a:p>
            <a:pPr marL="457200" lvl="1" indent="0">
              <a:buNone/>
            </a:pPr>
            <a:r>
              <a:rPr lang="en-IN" sz="2600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@Test</a:t>
            </a:r>
          </a:p>
          <a:p>
            <a:pPr marL="457200" lvl="1" indent="0">
              <a:buNone/>
            </a:pP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IN" sz="26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testAdd</a:t>
            </a: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914400" lvl="2" indent="0">
              <a:buNone/>
            </a:pP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Calculator </a:t>
            </a:r>
            <a:r>
              <a:rPr lang="en-IN" sz="26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calculator</a:t>
            </a: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new Calculator();</a:t>
            </a:r>
          </a:p>
          <a:p>
            <a:pPr marL="914400" lvl="2" indent="0">
              <a:buNone/>
            </a:pPr>
            <a:r>
              <a:rPr lang="en-US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double result = </a:t>
            </a:r>
            <a:r>
              <a:rPr lang="en-US" sz="26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calculator.add</a:t>
            </a:r>
            <a:r>
              <a:rPr lang="en-US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(10, 50);</a:t>
            </a:r>
          </a:p>
          <a:p>
            <a:pPr marL="914400" lvl="2" indent="0">
              <a:buNone/>
            </a:pPr>
            <a:r>
              <a:rPr lang="en-IN" sz="26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(60, result, 0);</a:t>
            </a:r>
          </a:p>
          <a:p>
            <a:pPr marL="457200" lvl="1" indent="0">
              <a:buNone/>
            </a:pPr>
            <a:r>
              <a:rPr lang="en-IN" sz="26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52538"/>
            <a:ext cx="10052050" cy="49244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assertEquals</a:t>
            </a:r>
            <a:r>
              <a:rPr lang="en-US" dirty="0">
                <a:solidFill>
                  <a:srgbClr val="00B0F0"/>
                </a:solidFill>
              </a:rPr>
              <a:t>(expected , actual)</a:t>
            </a:r>
            <a:r>
              <a:rPr lang="en-US" dirty="0"/>
              <a:t> -&gt; Asserts that expected and actual are equal</a:t>
            </a:r>
          </a:p>
          <a:p>
            <a:r>
              <a:rPr lang="en-US" dirty="0" err="1">
                <a:solidFill>
                  <a:srgbClr val="00B0F0"/>
                </a:solidFill>
              </a:rPr>
              <a:t>assertArrayEquals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expectedArray</a:t>
            </a:r>
            <a:r>
              <a:rPr lang="en-US" dirty="0">
                <a:solidFill>
                  <a:srgbClr val="00B0F0"/>
                </a:solidFill>
              </a:rPr>
              <a:t> , </a:t>
            </a:r>
            <a:r>
              <a:rPr lang="en-US" dirty="0" err="1">
                <a:solidFill>
                  <a:srgbClr val="00B0F0"/>
                </a:solidFill>
              </a:rPr>
              <a:t>actualArray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-&gt; Verifies each item in the arrays are equals in the right position</a:t>
            </a:r>
          </a:p>
          <a:p>
            <a:r>
              <a:rPr lang="en-US" dirty="0" err="1">
                <a:solidFill>
                  <a:srgbClr val="00B0F0"/>
                </a:solidFill>
              </a:rPr>
              <a:t>assertIterableEquals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expectedArray</a:t>
            </a:r>
            <a:r>
              <a:rPr lang="en-US" dirty="0">
                <a:solidFill>
                  <a:srgbClr val="00B0F0"/>
                </a:solidFill>
              </a:rPr>
              <a:t> , </a:t>
            </a:r>
            <a:r>
              <a:rPr lang="en-US" dirty="0" err="1">
                <a:solidFill>
                  <a:srgbClr val="00B0F0"/>
                </a:solidFill>
              </a:rPr>
              <a:t>actualArray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-&gt; Verifies each item in the </a:t>
            </a:r>
            <a:r>
              <a:rPr lang="en-US" dirty="0" err="1"/>
              <a:t>iterable</a:t>
            </a:r>
            <a:r>
              <a:rPr lang="en-US" dirty="0"/>
              <a:t> are equals in the corresponding positions</a:t>
            </a:r>
          </a:p>
          <a:p>
            <a:r>
              <a:rPr lang="en-US" dirty="0" err="1">
                <a:solidFill>
                  <a:srgbClr val="00B0F0"/>
                </a:solidFill>
              </a:rPr>
              <a:t>assertNotEquals</a:t>
            </a:r>
            <a:r>
              <a:rPr lang="en-US" dirty="0">
                <a:solidFill>
                  <a:srgbClr val="00B0F0"/>
                </a:solidFill>
              </a:rPr>
              <a:t>(expected , actual)</a:t>
            </a:r>
            <a:r>
              <a:rPr lang="en-US" dirty="0"/>
              <a:t> -&gt; Asserts that expected and actual are not equal</a:t>
            </a:r>
          </a:p>
          <a:p>
            <a:r>
              <a:rPr lang="en-US" dirty="0" err="1">
                <a:solidFill>
                  <a:srgbClr val="00B0F0"/>
                </a:solidFill>
              </a:rPr>
              <a:t>assertFalse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condition, String message)</a:t>
            </a:r>
            <a:r>
              <a:rPr lang="en-US" dirty="0"/>
              <a:t> -&gt; Assert that the supplied condition is false</a:t>
            </a:r>
          </a:p>
          <a:p>
            <a:r>
              <a:rPr lang="en-US" dirty="0" err="1">
                <a:solidFill>
                  <a:srgbClr val="00B0F0"/>
                </a:solidFill>
              </a:rPr>
              <a:t>assertEquals</a:t>
            </a:r>
            <a:r>
              <a:rPr lang="en-US" dirty="0">
                <a:solidFill>
                  <a:srgbClr val="00B0F0"/>
                </a:solidFill>
              </a:rPr>
              <a:t>(expected , actual, message)</a:t>
            </a:r>
            <a:r>
              <a:rPr lang="en-US" dirty="0"/>
              <a:t> -&gt; Asserts that expected and actual are equal, additionally providing message as a clue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4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In some situations, you expect a test to be executed and to throw an exception, so you may force the rest to run under inappropriate conditions or to receive inappropriate </a:t>
            </a:r>
            <a:r>
              <a:rPr lang="en-IN" dirty="0"/>
              <a:t>input.</a:t>
            </a:r>
          </a:p>
          <a:p>
            <a:pPr marL="457200" lvl="1" indent="0">
              <a:buNone/>
            </a:pPr>
            <a:r>
              <a:rPr lang="en-IN" i="0" u="none" strike="noStrike" baseline="0" dirty="0">
                <a:solidFill>
                  <a:srgbClr val="262626"/>
                </a:solidFill>
              </a:rPr>
              <a:t>@Test</a:t>
            </a:r>
          </a:p>
          <a:p>
            <a:pPr marL="457200" lvl="1" indent="0">
              <a:buNone/>
            </a:pPr>
            <a:r>
              <a:rPr lang="en-US" i="0" u="none" strike="noStrike" baseline="0" dirty="0">
                <a:solidFill>
                  <a:srgbClr val="262626"/>
                </a:solidFill>
              </a:rPr>
              <a:t>@DisplayName("An exception is caught")</a:t>
            </a:r>
          </a:p>
          <a:p>
            <a:pPr marL="457200" lvl="1" indent="0">
              <a:buNone/>
            </a:pPr>
            <a:r>
              <a:rPr lang="en-IN" i="0" u="none" strike="noStrike" baseline="0" dirty="0">
                <a:solidFill>
                  <a:srgbClr val="262626"/>
                </a:solidFill>
              </a:rPr>
              <a:t>void </a:t>
            </a:r>
            <a:r>
              <a:rPr lang="en-IN" i="0" u="none" strike="noStrike" baseline="0" dirty="0" err="1">
                <a:solidFill>
                  <a:srgbClr val="262626"/>
                </a:solidFill>
              </a:rPr>
              <a:t>testCatchException</a:t>
            </a:r>
            <a:r>
              <a:rPr lang="en-IN" i="0" u="none" strike="noStrike" baseline="0" dirty="0">
                <a:solidFill>
                  <a:srgbClr val="262626"/>
                </a:solidFill>
              </a:rPr>
              <a:t>() {</a:t>
            </a:r>
          </a:p>
          <a:p>
            <a:pPr marL="914400" lvl="2" indent="0">
              <a:buNone/>
            </a:pPr>
            <a:r>
              <a:rPr lang="en-US" sz="2400" i="0" u="none" strike="noStrike" baseline="0" dirty="0">
                <a:solidFill>
                  <a:srgbClr val="262626"/>
                </a:solidFill>
              </a:rPr>
              <a:t>Throwable </a:t>
            </a:r>
            <a:r>
              <a:rPr lang="en-US" sz="2400" i="0" u="none" strike="noStrike" baseline="0" dirty="0" err="1">
                <a:solidFill>
                  <a:srgbClr val="262626"/>
                </a:solidFill>
              </a:rPr>
              <a:t>throwable</a:t>
            </a:r>
            <a:r>
              <a:rPr lang="en-US" sz="2400" i="0" u="none" strike="noStrike" baseline="0" dirty="0">
                <a:solidFill>
                  <a:srgbClr val="262626"/>
                </a:solidFill>
              </a:rPr>
              <a:t> = </a:t>
            </a:r>
            <a:r>
              <a:rPr lang="en-US" sz="2400" i="1" u="none" strike="noStrike" baseline="0" dirty="0" err="1">
                <a:solidFill>
                  <a:srgbClr val="00B0F0"/>
                </a:solidFill>
              </a:rPr>
              <a:t>assertThrows</a:t>
            </a:r>
            <a:r>
              <a:rPr lang="en-US" sz="2400" i="0" u="none" strike="noStrike" baseline="0" dirty="0">
                <a:solidFill>
                  <a:srgbClr val="262626"/>
                </a:solidFill>
              </a:rPr>
              <a:t>(</a:t>
            </a:r>
            <a:r>
              <a:rPr lang="en-US" sz="2400" i="0" u="none" strike="noStrike" baseline="0" dirty="0" err="1">
                <a:solidFill>
                  <a:srgbClr val="262626"/>
                </a:solidFill>
              </a:rPr>
              <a:t>NoJobException.class</a:t>
            </a:r>
            <a:r>
              <a:rPr lang="en-US" sz="2400" i="0" u="none" strike="noStrike" baseline="0" dirty="0">
                <a:solidFill>
                  <a:srgbClr val="262626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IN" sz="2400" i="0" u="none" strike="noStrike" baseline="0" dirty="0">
                <a:solidFill>
                  <a:srgbClr val="262626"/>
                </a:solidFill>
              </a:rPr>
              <a:t>() -&gt; </a:t>
            </a:r>
            <a:r>
              <a:rPr lang="en-IN" sz="2400" i="0" u="none" strike="noStrike" baseline="0" dirty="0" err="1">
                <a:solidFill>
                  <a:srgbClr val="262626"/>
                </a:solidFill>
              </a:rPr>
              <a:t>systemUnderTest.run</a:t>
            </a:r>
            <a:r>
              <a:rPr lang="en-IN" sz="2400" i="0" u="none" strike="noStrike" baseline="0" dirty="0">
                <a:solidFill>
                  <a:srgbClr val="262626"/>
                </a:solidFill>
              </a:rPr>
              <a:t>(1000));</a:t>
            </a:r>
          </a:p>
          <a:p>
            <a:pPr marL="914400" lvl="2" indent="0">
              <a:buNone/>
            </a:pPr>
            <a:r>
              <a:rPr lang="en-US" sz="2400" i="1" u="none" strike="noStrike" baseline="0" dirty="0" err="1">
                <a:solidFill>
                  <a:srgbClr val="262626"/>
                </a:solidFill>
              </a:rPr>
              <a:t>assertEquals</a:t>
            </a:r>
            <a:r>
              <a:rPr lang="en-US" sz="2400" i="0" u="none" strike="noStrike" baseline="0" dirty="0">
                <a:solidFill>
                  <a:srgbClr val="262626"/>
                </a:solidFill>
              </a:rPr>
              <a:t>("No jobs on the execution list!",</a:t>
            </a:r>
          </a:p>
          <a:p>
            <a:pPr marL="914400" lvl="2" indent="0">
              <a:buNone/>
            </a:pPr>
            <a:r>
              <a:rPr lang="en-IN" sz="2400" i="0" u="none" strike="noStrike" baseline="0" dirty="0" err="1">
                <a:solidFill>
                  <a:srgbClr val="262626"/>
                </a:solidFill>
              </a:rPr>
              <a:t>throwable.getMessage</a:t>
            </a:r>
            <a:r>
              <a:rPr lang="en-IN" sz="2400" i="0" u="none" strike="noStrike" baseline="0" dirty="0">
                <a:solidFill>
                  <a:srgbClr val="262626"/>
                </a:solidFill>
              </a:rPr>
              <a:t>());</a:t>
            </a:r>
          </a:p>
          <a:p>
            <a:pPr marL="457200" lvl="1" indent="0">
              <a:buNone/>
            </a:pPr>
            <a:r>
              <a:rPr lang="en-IN" i="0" u="none" strike="noStrike" baseline="0" dirty="0">
                <a:solidFill>
                  <a:srgbClr val="262626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Process in which the test instance is created, managed and destroyed</a:t>
            </a:r>
          </a:p>
          <a:p>
            <a:pPr algn="l"/>
            <a:r>
              <a:rPr lang="en-US" dirty="0"/>
              <a:t>Junit gives you hooks through which you can execute code at certain points in the lifecycle from the creation of the class till termination</a:t>
            </a:r>
          </a:p>
          <a:p>
            <a:pPr algn="l"/>
            <a:r>
              <a:rPr lang="en-US" dirty="0"/>
              <a:t>Junit has an order annotation @order</a:t>
            </a:r>
          </a:p>
          <a:p>
            <a:pPr algn="l"/>
            <a:r>
              <a:rPr lang="en-US" dirty="0"/>
              <a:t>Junit creates a new class instance for every method run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@BeforeAll</a:t>
            </a:r>
            <a:r>
              <a:rPr lang="en-US" dirty="0"/>
              <a:t> - Initialize before anything in this class runs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@BeforeEach</a:t>
            </a:r>
            <a:r>
              <a:rPr lang="en-US" dirty="0"/>
              <a:t> - initialize before each method	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@AfterEach</a:t>
            </a:r>
            <a:r>
              <a:rPr lang="en-US" dirty="0"/>
              <a:t> - Teardown after each method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@AfterAll</a:t>
            </a:r>
            <a:r>
              <a:rPr lang="en-US" dirty="0"/>
              <a:t> - Teardown after all methods are run</a:t>
            </a:r>
          </a:p>
          <a:p>
            <a:pPr algn="l"/>
            <a:r>
              <a:rPr lang="en-US" dirty="0"/>
              <a:t>Note : @BeforeAll / @AfterAll methods have to be static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1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Sometimes tests fail due to an external environment configuration</a:t>
            </a:r>
          </a:p>
          <a:p>
            <a:pPr algn="l"/>
            <a:r>
              <a:rPr lang="en-US" dirty="0"/>
              <a:t>Assumptions verify the fulfillment of preconditions that are essential for running the tests. </a:t>
            </a:r>
          </a:p>
          <a:p>
            <a:pPr algn="l"/>
            <a:r>
              <a:rPr lang="en-US" dirty="0"/>
              <a:t>You can use assumptions when it does not make sense to continue the execution of a given test method. </a:t>
            </a:r>
          </a:p>
          <a:p>
            <a:pPr algn="l"/>
            <a:r>
              <a:rPr lang="en-US" dirty="0"/>
              <a:t>In the test report, these tests are marked as aborted.</a:t>
            </a:r>
          </a:p>
          <a:p>
            <a:pPr algn="l"/>
            <a:r>
              <a:rPr lang="en-IN" dirty="0" err="1">
                <a:solidFill>
                  <a:srgbClr val="00B0F0"/>
                </a:solidFill>
              </a:rPr>
              <a:t>assumeTrue</a:t>
            </a:r>
            <a:r>
              <a:rPr lang="en-IN" dirty="0"/>
              <a:t>(environment.isAmd64Architecture());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dirty="0"/>
              <a:t>DisplayName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The @DisplayName annotation can be used over classes and test methods.</a:t>
            </a:r>
          </a:p>
          <a:p>
            <a:pPr algn="l"/>
            <a:r>
              <a:rPr lang="en-US" dirty="0"/>
              <a:t>The string argument of the @DisplayName annotation may contain spaces, special characters, and even emojis.</a:t>
            </a:r>
          </a:p>
          <a:p>
            <a:pPr algn="l"/>
            <a:r>
              <a:rPr lang="en-US" dirty="0"/>
              <a:t>Typically, this annotation is used for test reporting in IDEs and build tools.</a:t>
            </a:r>
          </a:p>
          <a:p>
            <a:pPr algn="l"/>
            <a:r>
              <a:rPr lang="en-US" dirty="0"/>
              <a:t>The name that’s displayed is usually a full phrase that provides significant information about the purpose of the test.</a:t>
            </a:r>
          </a:p>
          <a:p>
            <a:pPr marL="0" indent="0" algn="l">
              <a:buNone/>
            </a:pPr>
            <a:r>
              <a:rPr lang="en-US" sz="2600" dirty="0"/>
              <a:t>@Test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B0F0"/>
                </a:solidFill>
              </a:rPr>
              <a:t>@DisplayName</a:t>
            </a:r>
            <a:r>
              <a:rPr lang="en-US" sz="2600" dirty="0"/>
              <a:t>("Our system under test says hello.")</a:t>
            </a:r>
          </a:p>
          <a:p>
            <a:pPr marL="0" indent="0" algn="l">
              <a:buNone/>
            </a:pPr>
            <a:r>
              <a:rPr lang="en-US" sz="2600" dirty="0"/>
              <a:t>void </a:t>
            </a:r>
            <a:r>
              <a:rPr lang="en-US" sz="2600" dirty="0" err="1"/>
              <a:t>testHello</a:t>
            </a:r>
            <a:r>
              <a:rPr lang="en-US" sz="2600" dirty="0"/>
              <a:t>() {</a:t>
            </a:r>
          </a:p>
          <a:p>
            <a:pPr marL="457200" lvl="1" indent="0">
              <a:buNone/>
            </a:pPr>
            <a:r>
              <a:rPr lang="en-US" sz="2600" dirty="0" err="1"/>
              <a:t>assertEquals</a:t>
            </a:r>
            <a:r>
              <a:rPr lang="en-US" sz="2600" dirty="0"/>
              <a:t>("Hello", </a:t>
            </a:r>
            <a:r>
              <a:rPr lang="en-US" sz="2600" dirty="0" err="1"/>
              <a:t>systemUnderTest.hello</a:t>
            </a:r>
            <a:r>
              <a:rPr lang="en-US" sz="2600" dirty="0"/>
              <a:t>());</a:t>
            </a:r>
          </a:p>
          <a:p>
            <a:pPr marL="0" indent="0" algn="l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716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E6FC-F59F-4CD6-88F9-01486EB670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16317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0C2A-1CBA-4399-AD18-F7EBF8EE4C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90688"/>
            <a:ext cx="10163175" cy="459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Why every developer should perform some type of test to see if code actually works?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Developers who use automatic unit tests can repeat these tests on demand to ensure that new code works and does not break existing tests.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Automated tests are not just about verifying that the code works now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The point is to verify on an ongoing basis that the code continues to work in the future</a:t>
            </a:r>
          </a:p>
          <a:p>
            <a:r>
              <a:rPr lang="en-US" dirty="0"/>
              <a:t>Unit tests often focus on testing whether a method is following the terms of its API contract. </a:t>
            </a:r>
          </a:p>
          <a:p>
            <a:r>
              <a:rPr lang="en-US" dirty="0"/>
              <a:t>Like a written contract between people who agree to exchange certain goods or services under specific conditions, an API contract is a formal agreement made by the signature of a method.</a:t>
            </a:r>
          </a:p>
          <a:p>
            <a:r>
              <a:rPr lang="en-US" dirty="0"/>
              <a:t>If the method cannot fulfill the contract, the test should throw an exception, and we say that the method has broken its contract.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48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The @Disabled annotation can be used over classes and test methods. </a:t>
            </a:r>
          </a:p>
          <a:p>
            <a:pPr algn="l"/>
            <a:r>
              <a:rPr lang="en-US" dirty="0"/>
              <a:t>It signals that the annotated test class or test method is disabled and should not be executed.</a:t>
            </a:r>
          </a:p>
          <a:p>
            <a:pPr algn="l"/>
            <a:r>
              <a:rPr lang="en-US" dirty="0"/>
              <a:t>If this annotation is applied to a class, it disables all the methods of the test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00B0F0"/>
                </a:solidFill>
              </a:rPr>
              <a:t>@Disabled</a:t>
            </a:r>
            <a:r>
              <a:rPr lang="en-US" dirty="0"/>
              <a:t>("Feature is still under construction.")</a:t>
            </a:r>
          </a:p>
          <a:p>
            <a:pPr marL="0" indent="0" algn="l">
              <a:buNone/>
            </a:pPr>
            <a:r>
              <a:rPr lang="en-US" dirty="0"/>
              <a:t>class </a:t>
            </a:r>
            <a:r>
              <a:rPr lang="en-US" dirty="0" err="1"/>
              <a:t>DisabledClassTest</a:t>
            </a:r>
            <a:r>
              <a:rPr lang="en-US" dirty="0"/>
              <a:t> {</a:t>
            </a:r>
          </a:p>
          <a:p>
            <a:pPr marL="0" indent="0" algn="l">
              <a:buNone/>
            </a:pPr>
            <a:r>
              <a:rPr lang="en-US" dirty="0"/>
              <a:t>	--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40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Test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Handling External Factors using Conditional Execution</a:t>
            </a:r>
          </a:p>
          <a:p>
            <a:pPr algn="l"/>
            <a:r>
              <a:rPr lang="en-US" dirty="0"/>
              <a:t>Controls whether a test should be run</a:t>
            </a:r>
          </a:p>
          <a:p>
            <a:pPr algn="l"/>
            <a:r>
              <a:rPr lang="en-US" dirty="0"/>
              <a:t>If scenarios are not being met, it is equivalent to disabled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@EnabledOnOs(OS.LINUX)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@EnabledOnJre(JRE.JAVA_11)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@EnabledIf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@EnabledIfSystemProperty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@EnabledIfEnvironmentVariable</a:t>
            </a:r>
          </a:p>
        </p:txBody>
      </p:sp>
    </p:spTree>
    <p:extLst>
      <p:ext uri="{BB962C8B-B14F-4D97-AF65-F5344CB8AC3E}">
        <p14:creationId xmlns:p14="http://schemas.microsoft.com/office/powerpoint/2010/main" val="219595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 err="1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assertAll</a:t>
            </a:r>
            <a:r>
              <a:rPr lang="en-US" dirty="0"/>
              <a:t> method will always check all the assertions that are provided to it, even if some of them fail</a:t>
            </a:r>
          </a:p>
          <a:p>
            <a:pPr algn="l"/>
            <a:r>
              <a:rPr lang="en-US" dirty="0"/>
              <a:t>if any of the executables fail, the remaining ones will still be run.</a:t>
            </a:r>
          </a:p>
          <a:p>
            <a:pPr algn="l"/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assertAll</a:t>
            </a:r>
            <a:r>
              <a:rPr lang="en-US" dirty="0"/>
              <a:t>(() -&gt;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Gender.MALE</a:t>
            </a:r>
            <a:r>
              <a:rPr lang="en-US" dirty="0"/>
              <a:t>, </a:t>
            </a:r>
            <a:r>
              <a:rPr lang="en-US" dirty="0" err="1"/>
              <a:t>customer.getGender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assertEquals</a:t>
            </a:r>
            <a:r>
              <a:rPr lang="en-US" dirty="0"/>
              <a:t>(FIRST_NAME, </a:t>
            </a:r>
            <a:r>
              <a:rPr lang="en-US" dirty="0" err="1"/>
              <a:t>customer.getFirstName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assertEquals</a:t>
            </a:r>
            <a:r>
              <a:rPr lang="en-US" dirty="0"/>
              <a:t>(LAST_NAME, </a:t>
            </a:r>
            <a:r>
              <a:rPr lang="en-US" dirty="0" err="1"/>
              <a:t>customer.getLastName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assertEquals</a:t>
            </a:r>
            <a:r>
              <a:rPr lang="en-US" dirty="0"/>
              <a:t>(MIDDLE_NAME, </a:t>
            </a:r>
            <a:r>
              <a:rPr lang="en-US" dirty="0" err="1"/>
              <a:t>customer.getMiddleName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customerDate</a:t>
            </a:r>
            <a:r>
              <a:rPr lang="en-US" dirty="0"/>
              <a:t>, </a:t>
            </a:r>
            <a:r>
              <a:rPr lang="en-US" dirty="0" err="1"/>
              <a:t>customer.getBecomeCustomer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827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@Nested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84250"/>
            <a:ext cx="9945688" cy="51927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2400" dirty="0"/>
              <a:t>A test class may be a top-level class, a static member class, or an inner class annotated as @Nested that contains one or more test methods.</a:t>
            </a:r>
          </a:p>
          <a:p>
            <a:pPr algn="l"/>
            <a:r>
              <a:rPr lang="en-US" sz="2400" dirty="0"/>
              <a:t>Nested tests give the test writer more capabilities to express the relationships among several groups of tests.</a:t>
            </a:r>
          </a:p>
          <a:p>
            <a:pPr marL="0" indent="0" algn="l">
              <a:buNone/>
            </a:pPr>
            <a:r>
              <a:rPr lang="en-US" sz="2400" dirty="0"/>
              <a:t>	@Nested</a:t>
            </a:r>
          </a:p>
          <a:p>
            <a:pPr marL="0" indent="0" algn="l">
              <a:buNone/>
            </a:pPr>
            <a:r>
              <a:rPr lang="en-US" sz="2400" dirty="0"/>
              <a:t>	class </a:t>
            </a:r>
            <a:r>
              <a:rPr lang="en-US" sz="2400" dirty="0" err="1"/>
              <a:t>AddTest</a:t>
            </a:r>
            <a:r>
              <a:rPr lang="en-US" sz="2400" dirty="0"/>
              <a:t>{</a:t>
            </a:r>
          </a:p>
          <a:p>
            <a:pPr marL="0" indent="0" algn="l">
              <a:buNone/>
            </a:pPr>
            <a:r>
              <a:rPr lang="en-US" sz="2400" dirty="0"/>
              <a:t>		@Test</a:t>
            </a:r>
          </a:p>
          <a:p>
            <a:pPr marL="0" indent="0" algn="l">
              <a:buNone/>
            </a:pPr>
            <a:r>
              <a:rPr lang="en-US" sz="2400" dirty="0"/>
              <a:t>		@DisplayName("Add positive numbers")</a:t>
            </a:r>
          </a:p>
          <a:p>
            <a:pPr marL="0" indent="0" algn="l">
              <a:buNone/>
            </a:pPr>
            <a:r>
              <a:rPr lang="en-US" sz="2400" dirty="0"/>
              <a:t>		void </a:t>
            </a:r>
            <a:r>
              <a:rPr lang="en-US" sz="2400" dirty="0" err="1"/>
              <a:t>testAddPositive</a:t>
            </a:r>
            <a:r>
              <a:rPr lang="en-US" sz="2400" dirty="0"/>
              <a:t>() {}		</a:t>
            </a:r>
          </a:p>
          <a:p>
            <a:pPr marL="0" indent="0" algn="l">
              <a:buNone/>
            </a:pPr>
            <a:r>
              <a:rPr lang="en-US" sz="2400" dirty="0"/>
              <a:t>		@Test</a:t>
            </a:r>
          </a:p>
          <a:p>
            <a:pPr marL="0" indent="0" algn="l">
              <a:buNone/>
            </a:pPr>
            <a:r>
              <a:rPr lang="en-US" sz="2400" dirty="0"/>
              <a:t>		@DisplayName("Add negative numbers")</a:t>
            </a:r>
          </a:p>
          <a:p>
            <a:pPr marL="0" indent="0" algn="l">
              <a:buNone/>
            </a:pPr>
            <a:r>
              <a:rPr lang="en-US" sz="2400" dirty="0"/>
              <a:t>		void </a:t>
            </a:r>
            <a:r>
              <a:rPr lang="en-US" sz="2400" dirty="0" err="1"/>
              <a:t>testAddNegative</a:t>
            </a:r>
            <a:r>
              <a:rPr lang="en-US" sz="2400" dirty="0"/>
              <a:t>() {}</a:t>
            </a:r>
          </a:p>
          <a:p>
            <a:pPr marL="0" indent="0" algn="l">
              <a:buNone/>
            </a:pP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0249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@RepeatedTest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989012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JUnit 5 allows us to repeat a test a specified number of times using the @Repeated-Test annotation</a:t>
            </a:r>
          </a:p>
          <a:p>
            <a:pPr algn="l"/>
            <a:r>
              <a:rPr lang="en-US" dirty="0"/>
              <a:t>It has as a parameter the required number of repetitions. </a:t>
            </a:r>
          </a:p>
          <a:p>
            <a:pPr algn="l"/>
            <a:r>
              <a:rPr lang="en-US" dirty="0"/>
              <a:t>This feature can be particularly useful when conditions may change from one execution of a test to another.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00B0F0"/>
                </a:solidFill>
              </a:rPr>
              <a:t>@RepeatedTest</a:t>
            </a:r>
            <a:r>
              <a:rPr lang="en-US" dirty="0"/>
              <a:t>(3)</a:t>
            </a:r>
          </a:p>
          <a:p>
            <a:pPr marL="0" indent="0" algn="l">
              <a:buNone/>
            </a:pPr>
            <a:r>
              <a:rPr lang="en-US" dirty="0"/>
              <a:t>@DisplayName("This is Add")</a:t>
            </a:r>
          </a:p>
          <a:p>
            <a:pPr marL="0" indent="0" algn="l">
              <a:buNone/>
            </a:pPr>
            <a:r>
              <a:rPr lang="en-US" dirty="0"/>
              <a:t>void </a:t>
            </a:r>
            <a:r>
              <a:rPr lang="en-US" dirty="0" err="1"/>
              <a:t>testAdd</a:t>
            </a:r>
            <a:r>
              <a:rPr lang="en-US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4387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@Tag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50963"/>
            <a:ext cx="9890125" cy="530383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@Tag annotation can be used over classes and test methods.</a:t>
            </a:r>
          </a:p>
          <a:p>
            <a:pPr algn="l"/>
            <a:r>
              <a:rPr lang="en-US" dirty="0"/>
              <a:t>You can use tags to filter test discovery and execution.</a:t>
            </a:r>
          </a:p>
          <a:p>
            <a:pPr algn="l"/>
            <a:r>
              <a:rPr lang="en-US" dirty="0"/>
              <a:t>Helps to focus on particular tests rather than spend time with the entire suite</a:t>
            </a:r>
          </a:p>
          <a:p>
            <a:pPr marL="457200" lvl="1" indent="0">
              <a:buNone/>
            </a:pPr>
            <a:r>
              <a:rPr lang="en-US" dirty="0"/>
              <a:t>@Tag("</a:t>
            </a:r>
            <a:r>
              <a:rPr lang="en-US" dirty="0">
                <a:solidFill>
                  <a:srgbClr val="00B0F0"/>
                </a:solidFill>
              </a:rPr>
              <a:t>individual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CustomerTest</a:t>
            </a:r>
            <a:r>
              <a:rPr lang="en-US" dirty="0"/>
              <a:t> {}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&lt;plugin&gt;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&gt;maven-surefire-plugin&lt;/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&lt;version&gt;2.22.2&lt;/version&gt;</a:t>
            </a:r>
          </a:p>
          <a:p>
            <a:pPr marL="457200" lvl="1" indent="0">
              <a:buNone/>
            </a:pPr>
            <a:r>
              <a:rPr lang="en-US" dirty="0"/>
              <a:t>&lt;configuration&gt;</a:t>
            </a:r>
          </a:p>
          <a:p>
            <a:pPr marL="457200" lvl="1" indent="0">
              <a:buNone/>
            </a:pPr>
            <a:r>
              <a:rPr lang="en-US" dirty="0"/>
              <a:t>&lt;groups&gt;</a:t>
            </a:r>
            <a:r>
              <a:rPr lang="en-US" dirty="0">
                <a:solidFill>
                  <a:srgbClr val="00B0F0"/>
                </a:solidFill>
              </a:rPr>
              <a:t>individual</a:t>
            </a:r>
            <a:r>
              <a:rPr lang="en-US" dirty="0"/>
              <a:t>&lt;/groups&gt;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excludedGroups</a:t>
            </a:r>
            <a:r>
              <a:rPr lang="en-US" dirty="0"/>
              <a:t>&gt;repository&lt;/</a:t>
            </a:r>
            <a:r>
              <a:rPr lang="en-US" dirty="0" err="1"/>
              <a:t>excludedGroups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&lt;/configuration&gt;</a:t>
            </a:r>
          </a:p>
          <a:p>
            <a:pPr marL="457200" lvl="1" indent="0">
              <a:buNone/>
            </a:pPr>
            <a:r>
              <a:rPr lang="en-US" dirty="0"/>
              <a:t>&lt;/plugin&gt;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9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64-F0DE-40F8-B43C-664451E4B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90175" cy="788988"/>
          </a:xfrm>
          <a:prstGeom prst="rect">
            <a:avLst/>
          </a:prstGeom>
        </p:spPr>
        <p:txBody>
          <a:bodyPr/>
          <a:lstStyle/>
          <a:p>
            <a:r>
              <a:rPr lang="en-IN" dirty="0" err="1"/>
              <a:t>TestInfo</a:t>
            </a:r>
            <a:r>
              <a:rPr lang="en-IN" dirty="0"/>
              <a:t> and </a:t>
            </a:r>
            <a:r>
              <a:rPr lang="en-IN" dirty="0" err="1"/>
              <a:t>TestReporter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B13-AB55-4290-B6DB-EE404AEC9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84250"/>
            <a:ext cx="9832975" cy="51927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2400" dirty="0" err="1"/>
              <a:t>TestInfo</a:t>
            </a:r>
            <a:r>
              <a:rPr lang="en-US" sz="2400" dirty="0"/>
              <a:t> contains information about the test. </a:t>
            </a:r>
            <a:r>
              <a:rPr lang="en-US" sz="2400" dirty="0" err="1"/>
              <a:t>TestInfo</a:t>
            </a:r>
            <a:r>
              <a:rPr lang="en-US" sz="2400" dirty="0"/>
              <a:t> is a class whose objects are used to inject information about the currently executed test or container into the @Test, @BeforeEach, @AfterEach, @BeforeAll, and @AfterAll methods.</a:t>
            </a:r>
          </a:p>
          <a:p>
            <a:pPr marL="0" indent="0" algn="l">
              <a:buNone/>
            </a:pPr>
            <a:r>
              <a:rPr lang="en-US" sz="2400" dirty="0" err="1"/>
              <a:t>TestInfoTest</a:t>
            </a:r>
            <a:r>
              <a:rPr lang="en-US" sz="2400" dirty="0"/>
              <a:t>(</a:t>
            </a:r>
            <a:r>
              <a:rPr lang="en-US" sz="2400" dirty="0" err="1"/>
              <a:t>TestInfo</a:t>
            </a:r>
            <a:r>
              <a:rPr lang="en-US" sz="2400" dirty="0"/>
              <a:t> </a:t>
            </a:r>
            <a:r>
              <a:rPr lang="en-US" sz="2400" dirty="0" err="1"/>
              <a:t>testInfo</a:t>
            </a:r>
            <a:r>
              <a:rPr lang="en-US" sz="2400" dirty="0"/>
              <a:t>) {</a:t>
            </a:r>
          </a:p>
          <a:p>
            <a:pPr marL="0" indent="0" algn="l">
              <a:buNone/>
            </a:pPr>
            <a:r>
              <a:rPr lang="en-US" sz="2400" dirty="0"/>
              <a:t>	</a:t>
            </a:r>
            <a:r>
              <a:rPr lang="en-US" sz="2400" dirty="0" err="1"/>
              <a:t>assertEquals</a:t>
            </a:r>
            <a:r>
              <a:rPr lang="en-US" sz="2400" dirty="0"/>
              <a:t>("</a:t>
            </a:r>
            <a:r>
              <a:rPr lang="en-US" sz="2400" dirty="0" err="1"/>
              <a:t>TestInfoTest</a:t>
            </a:r>
            <a:r>
              <a:rPr lang="en-US" sz="2400" dirty="0"/>
              <a:t>", </a:t>
            </a:r>
            <a:r>
              <a:rPr lang="en-US" sz="2400" dirty="0" err="1">
                <a:solidFill>
                  <a:srgbClr val="00B0F0"/>
                </a:solidFill>
              </a:rPr>
              <a:t>testInfo.getDisplayName</a:t>
            </a:r>
            <a:r>
              <a:rPr lang="en-US" sz="2400" dirty="0"/>
              <a:t>());</a:t>
            </a:r>
          </a:p>
          <a:p>
            <a:pPr marL="0" indent="0" algn="l">
              <a:buNone/>
            </a:pPr>
            <a:r>
              <a:rPr lang="en-US" sz="2400" dirty="0"/>
              <a:t>}</a:t>
            </a:r>
          </a:p>
          <a:p>
            <a:pPr algn="l"/>
            <a:r>
              <a:rPr lang="en-US" sz="2400" dirty="0" err="1"/>
              <a:t>TestReporter</a:t>
            </a:r>
            <a:r>
              <a:rPr lang="en-US" sz="2400" dirty="0"/>
              <a:t> provides ability to report </a:t>
            </a:r>
            <a:r>
              <a:rPr lang="en-US" sz="2400" dirty="0" err="1"/>
              <a:t>TestInfo</a:t>
            </a:r>
            <a:r>
              <a:rPr lang="en-US" sz="2400" dirty="0"/>
              <a:t>. </a:t>
            </a:r>
            <a:r>
              <a:rPr lang="en-US" sz="2400" dirty="0" err="1"/>
              <a:t>TestReporter</a:t>
            </a:r>
            <a:r>
              <a:rPr lang="en-US" sz="2400" dirty="0"/>
              <a:t> is a functional interface and therefore can be used as the assignment target for a lambda expression or method reference.</a:t>
            </a:r>
          </a:p>
          <a:p>
            <a:pPr marL="0" indent="0" algn="l">
              <a:buNone/>
            </a:pPr>
            <a:r>
              <a:rPr lang="en-US" sz="2400" dirty="0"/>
              <a:t>@Test</a:t>
            </a:r>
          </a:p>
          <a:p>
            <a:pPr marL="0" indent="0" algn="l">
              <a:buNone/>
            </a:pPr>
            <a:r>
              <a:rPr lang="en-US" sz="2400" dirty="0"/>
              <a:t>void </a:t>
            </a:r>
            <a:r>
              <a:rPr lang="en-US" sz="2400" dirty="0" err="1"/>
              <a:t>testReportSingleValue</a:t>
            </a:r>
            <a:r>
              <a:rPr lang="en-US" sz="2400" dirty="0"/>
              <a:t>(</a:t>
            </a:r>
            <a:r>
              <a:rPr lang="en-US" sz="2400" dirty="0" err="1"/>
              <a:t>TestReporter</a:t>
            </a:r>
            <a:r>
              <a:rPr lang="en-US" sz="2400" dirty="0"/>
              <a:t> </a:t>
            </a:r>
            <a:r>
              <a:rPr lang="en-US" sz="2400" dirty="0" err="1"/>
              <a:t>testReporter</a:t>
            </a:r>
            <a:r>
              <a:rPr lang="en-US" sz="2400" dirty="0"/>
              <a:t>) {</a:t>
            </a:r>
          </a:p>
          <a:p>
            <a:pPr marL="0" indent="0" algn="l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B0F0"/>
                </a:solidFill>
              </a:rPr>
              <a:t>testReporter.publishEntry</a:t>
            </a:r>
            <a:r>
              <a:rPr lang="en-US" sz="2400" dirty="0"/>
              <a:t>("Single value");</a:t>
            </a:r>
          </a:p>
          <a:p>
            <a:pPr marL="0" indent="0" algn="l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465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B5AD-6874-4503-BFC7-CD8D6FE79D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90688"/>
            <a:ext cx="9966325" cy="44862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JUnit is the de facto standard for unit testing Java applications.</a:t>
            </a:r>
          </a:p>
          <a:p>
            <a:r>
              <a:rPr lang="en-US" dirty="0"/>
              <a:t>Though writing simple unit tests are not difficult to create without Junit, as tests are added and become more complex, writing and maintaining tests becomes more difficult.</a:t>
            </a:r>
          </a:p>
          <a:p>
            <a:r>
              <a:rPr lang="en-US" dirty="0"/>
              <a:t>Junit testing framework that makes it easier to create, run, and revise unit tests. It provides a reliable, repeatable way to test programs.</a:t>
            </a:r>
          </a:p>
          <a:p>
            <a:r>
              <a:rPr lang="en-US" dirty="0"/>
              <a:t>The framework also supports discovering methods. It also supports using a different class instance and class loader instance for each test and reports all errors on a test-by-test basis. </a:t>
            </a:r>
          </a:p>
          <a:p>
            <a:r>
              <a:rPr lang="en-US" dirty="0"/>
              <a:t>The framework has three discrete goals:</a:t>
            </a:r>
          </a:p>
          <a:p>
            <a:pPr lvl="1"/>
            <a:r>
              <a:rPr lang="en-US" dirty="0"/>
              <a:t>The framework must help us write useful tests.</a:t>
            </a:r>
          </a:p>
          <a:p>
            <a:pPr lvl="1"/>
            <a:r>
              <a:rPr lang="en-US" dirty="0"/>
              <a:t>The framework must help us create tests that retain their value over time.</a:t>
            </a:r>
          </a:p>
          <a:p>
            <a:pPr lvl="1"/>
            <a:r>
              <a:rPr lang="en-US" dirty="0"/>
              <a:t>The framework must help us lower the cost of writing tests by reusing code.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6A85B-0BC4-4284-9A6C-D74017B45E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136188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Junit Framework</a:t>
            </a:r>
          </a:p>
        </p:txBody>
      </p:sp>
    </p:spTree>
    <p:extLst>
      <p:ext uri="{BB962C8B-B14F-4D97-AF65-F5344CB8AC3E}">
        <p14:creationId xmlns:p14="http://schemas.microsoft.com/office/powerpoint/2010/main" val="32633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6890-5C38-4104-855F-9DD7F71C42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20325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BE0F-3EBA-4663-99D0-B362E1BD0F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90688"/>
            <a:ext cx="9939338" cy="4486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1997, Erich Gamma and Kent Beck created a simple but effective unit testing framework for Java called JUnit: they were on a long plane trip, and it gave them something interesting to do.</a:t>
            </a:r>
          </a:p>
          <a:p>
            <a:r>
              <a:rPr lang="en-US" dirty="0"/>
              <a:t>JUnit quickly became the de facto standard framework for developing unit tests in Java. </a:t>
            </a:r>
          </a:p>
          <a:p>
            <a:r>
              <a:rPr lang="en-US" dirty="0"/>
              <a:t>Today, JUnit (https://junit.org) is open source software hosted on GitHub, with an Eclipse Public License. </a:t>
            </a:r>
          </a:p>
          <a:p>
            <a:r>
              <a:rPr lang="en-US" dirty="0"/>
              <a:t>And the underlying testing model, known as </a:t>
            </a:r>
            <a:r>
              <a:rPr lang="en-US" dirty="0" err="1"/>
              <a:t>xUnit</a:t>
            </a:r>
            <a:r>
              <a:rPr lang="en-US" dirty="0"/>
              <a:t>, is on its way to becoming the standard framework for any language. </a:t>
            </a:r>
            <a:r>
              <a:rPr lang="en-US" dirty="0" err="1"/>
              <a:t>xUnit</a:t>
            </a:r>
            <a:r>
              <a:rPr lang="en-US" dirty="0"/>
              <a:t> frameworks are available for ASP, C++, C#, Eiffel, Delphi, Perl, PHP, Python, </a:t>
            </a:r>
            <a:r>
              <a:rPr lang="en-US" dirty="0" err="1"/>
              <a:t>Rebol</a:t>
            </a:r>
            <a:r>
              <a:rPr lang="en-US" dirty="0"/>
              <a:t>, Smalltalk, and Visual Basic—to name just a few.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80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2677-97D6-4EF1-8C8F-64A364CC23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333038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Junit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5507-E987-4E41-ADE1-3D7106B895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191750" cy="4351338"/>
          </a:xfrm>
          <a:prstGeom prst="rect">
            <a:avLst/>
          </a:prstGeo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JUnit 4 has been here for over a decade and there are numerous tests written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-apple-system"/>
              </a:rPr>
              <a:t>junit</a:t>
            </a:r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 4</a:t>
            </a:r>
          </a:p>
          <a:p>
            <a:r>
              <a:rPr lang="en-US" dirty="0"/>
              <a:t>In between, JDK 8 brought very exciting features in java and most notably lambda expressions.</a:t>
            </a:r>
            <a:endParaRPr lang="en-US" dirty="0">
              <a:solidFill>
                <a:srgbClr val="212121"/>
              </a:solidFill>
              <a:latin typeface="-apple-system"/>
            </a:endParaRPr>
          </a:p>
          <a:p>
            <a:r>
              <a:rPr lang="en-US" dirty="0"/>
              <a:t>JUnit 5 aims to adapt java 8 style of coding and several other features as well, that’s why java 8 is required to create and execute tests in JUnit 5 (though it is possible to execute tests written with JUnit 3 or JUnit 4 for backward compatibility).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879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93-5090-402A-A982-93C0C526CF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374313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Junit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F67-441E-4955-A6CA-7C9E55879D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234613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JUnit 5 is the latest version of the framework</a:t>
            </a:r>
          </a:p>
          <a:p>
            <a:r>
              <a:rPr lang="en-US" dirty="0"/>
              <a:t>Version 5 of the testing framework is a modular one i.e. the architecture is no longer monolithic and you’ll be able to build tests modularly and hierarchically</a:t>
            </a:r>
          </a:p>
          <a:p>
            <a:r>
              <a:rPr lang="en-US" dirty="0"/>
              <a:t>It uses the programming capabilities introduced starting with Java 8</a:t>
            </a:r>
          </a:p>
          <a:p>
            <a:r>
              <a:rPr lang="en-US" dirty="0"/>
              <a:t>JUnit 5 is heavily based on annotations—a contrast with the idea of extending a base class for all testing classes and using naming conventions for all testing methods to match the </a:t>
            </a:r>
            <a:r>
              <a:rPr lang="en-US" dirty="0" err="1"/>
              <a:t>textXYZ</a:t>
            </a:r>
            <a:r>
              <a:rPr lang="en-US" dirty="0"/>
              <a:t> pattern, as done in previous versions.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4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09F8-BBF0-4EF8-97CF-5C8C664029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4867275" cy="766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dirty="0"/>
              <a:t>JUnit 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ACD0-BC03-4C90-8B08-54900615F27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533525"/>
            <a:ext cx="5056188" cy="3206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previous versions of JUnit, JUnit 5 is composed of several different modules from three different sub-projects.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B0F0"/>
                </a:solidFill>
              </a:rPr>
              <a:t>JUnit 5 = JUnit Platform + JUnit Jupiter + JUnit Vintage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9CBA1-151B-4F02-A840-4F51782B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53" y="0"/>
            <a:ext cx="7135447" cy="645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5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8C8D-40B9-4BB5-B624-1E04E74569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304463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JUnit 5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5B791-1668-4A4F-B14B-36658266C1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76375"/>
            <a:ext cx="10304463" cy="501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JUnit Platform</a:t>
            </a:r>
          </a:p>
          <a:p>
            <a:pPr lvl="1"/>
            <a:r>
              <a:rPr lang="en-US" dirty="0"/>
              <a:t>The JUnit Platform serves as a foundation for launching testing frameworks on the JVM. </a:t>
            </a:r>
          </a:p>
          <a:p>
            <a:pPr lvl="1"/>
            <a:r>
              <a:rPr lang="en-US" dirty="0"/>
              <a:t>It also defines the </a:t>
            </a:r>
            <a:r>
              <a:rPr lang="en-US" dirty="0" err="1"/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pPr lvl="1"/>
            <a:r>
              <a:rPr lang="en-US" dirty="0"/>
              <a:t>Furthermore, the platform provides a Console Launcher to launch the platform from the command line and a JUnit 4 based Runner for running any </a:t>
            </a:r>
            <a:r>
              <a:rPr lang="en-US" dirty="0" err="1"/>
              <a:t>TestEngine</a:t>
            </a:r>
            <a:r>
              <a:rPr lang="en-US" dirty="0"/>
              <a:t> on the platform in a JUnit 4 based environment. 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US" dirty="0"/>
              <a:t>JUnit Jupiter</a:t>
            </a:r>
          </a:p>
          <a:p>
            <a:pPr lvl="1"/>
            <a:r>
              <a:rPr lang="en-US" dirty="0"/>
              <a:t>JUnit Jupiter is the combination of the new programming model and extension model for writing tests and extensions in JUnit 5. </a:t>
            </a:r>
          </a:p>
          <a:p>
            <a:pPr lvl="1"/>
            <a:r>
              <a:rPr lang="en-US" dirty="0"/>
              <a:t>The Jupiter sub-project 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JUnit Vintage</a:t>
            </a:r>
          </a:p>
          <a:p>
            <a:pPr lvl="1"/>
            <a:r>
              <a:rPr lang="en-US" dirty="0"/>
              <a:t>JUnit Vintage provides a </a:t>
            </a:r>
            <a:r>
              <a:rPr lang="en-US" dirty="0" err="1"/>
              <a:t>TestEngine</a:t>
            </a:r>
            <a:r>
              <a:rPr lang="en-US" dirty="0"/>
              <a:t> for running JUnit 3 and JUnit 4 based tests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72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F909-9BF3-41B0-98E2-0E6718868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34613" cy="132556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DF05-BEDD-4D39-8DD3-D73E724A12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2346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Test-driven development (TDD) is a software development process that interweaves coding, testing, and design.</a:t>
            </a:r>
          </a:p>
          <a:p>
            <a:r>
              <a:rPr lang="en-US" dirty="0"/>
              <a:t>It is a test-first approach that aims to improve the quality of your applications.</a:t>
            </a:r>
          </a:p>
          <a:p>
            <a:r>
              <a:rPr lang="en-US" dirty="0"/>
              <a:t>Write test first, then code.</a:t>
            </a:r>
          </a:p>
          <a:p>
            <a:r>
              <a:rPr lang="en-US" dirty="0"/>
              <a:t>Basically stub a method, write your test case as final state. Run it make it fail. Iteratively work on your actual code under test.</a:t>
            </a:r>
          </a:p>
          <a:p>
            <a:r>
              <a:rPr lang="en-US" dirty="0"/>
              <a:t>When all your test cases are passed, your development is completed. </a:t>
            </a:r>
          </a:p>
          <a:p>
            <a:r>
              <a:rPr lang="en-US" dirty="0"/>
              <a:t>Agile user stories -&gt; Write your test cases for the 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363028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0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4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5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6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7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8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19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0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4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5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4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5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6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7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8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9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2305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Arial</vt:lpstr>
      <vt:lpstr>Calibri</vt:lpstr>
      <vt:lpstr>Century Gothic</vt:lpstr>
      <vt:lpstr>Courier</vt:lpstr>
      <vt:lpstr>museo-sans</vt:lpstr>
      <vt:lpstr>Segoe UI</vt:lpstr>
      <vt:lpstr>Wingdings</vt:lpstr>
      <vt:lpstr>Vapor Trail</vt:lpstr>
      <vt:lpstr>JUNIT FRAMEWORK</vt:lpstr>
      <vt:lpstr>Unit Testing</vt:lpstr>
      <vt:lpstr>Junit Framework</vt:lpstr>
      <vt:lpstr>History</vt:lpstr>
      <vt:lpstr>Junit versions</vt:lpstr>
      <vt:lpstr>Junit 5</vt:lpstr>
      <vt:lpstr>JUnit 5 Architecture</vt:lpstr>
      <vt:lpstr>JUnit 5 Architecture</vt:lpstr>
      <vt:lpstr>Test-driven development</vt:lpstr>
      <vt:lpstr>TDD Lifecycle</vt:lpstr>
      <vt:lpstr>Maven Dependencies</vt:lpstr>
      <vt:lpstr>Surefire Maven Plugin</vt:lpstr>
      <vt:lpstr>Junit features</vt:lpstr>
      <vt:lpstr>@Test</vt:lpstr>
      <vt:lpstr>Asserts</vt:lpstr>
      <vt:lpstr>Exception</vt:lpstr>
      <vt:lpstr>Lifecycle hooks</vt:lpstr>
      <vt:lpstr>Assumptions</vt:lpstr>
      <vt:lpstr>@DisplayName</vt:lpstr>
      <vt:lpstr>@Disabled</vt:lpstr>
      <vt:lpstr>Conditional Test Execution</vt:lpstr>
      <vt:lpstr>assertAll</vt:lpstr>
      <vt:lpstr>@Nested</vt:lpstr>
      <vt:lpstr>@RepeatedTest</vt:lpstr>
      <vt:lpstr>@Tag</vt:lpstr>
      <vt:lpstr>TestInfo and TestReporter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FRAMEWORK</dc:title>
  <dc:creator>Meenakshi Vijay Anand 700553</dc:creator>
  <cp:lastModifiedBy>Meenakshi Vijay Anand 700553</cp:lastModifiedBy>
  <cp:revision>1</cp:revision>
  <dcterms:created xsi:type="dcterms:W3CDTF">2022-05-11T08:27:18Z</dcterms:created>
  <dcterms:modified xsi:type="dcterms:W3CDTF">2022-05-11T08:35:51Z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