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88" r:id="rId5"/>
    <p:sldId id="292" r:id="rId6"/>
    <p:sldId id="290" r:id="rId7"/>
    <p:sldId id="299" r:id="rId8"/>
    <p:sldId id="291" r:id="rId9"/>
    <p:sldId id="301" r:id="rId10"/>
    <p:sldId id="304" r:id="rId11"/>
    <p:sldId id="302"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12/2/2021</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7556513" y="1555219"/>
            <a:ext cx="4428564" cy="1001308"/>
          </a:xfrm>
        </p:spPr>
        <p:txBody>
          <a:bodyPr/>
          <a:lstStyle/>
          <a:p>
            <a:r>
              <a:rPr lang="en-IN" sz="4000" dirty="0">
                <a:latin typeface="Bookman Old Style" panose="02050604050505020204" pitchFamily="18" charset="0"/>
              </a:rPr>
              <a:t>HOTEL Management SYSTEM</a:t>
            </a:r>
            <a:br>
              <a:rPr lang="en-IN" sz="5400" dirty="0"/>
            </a:br>
            <a:endParaRPr lang="en-US" dirty="0"/>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7626003" y="1875870"/>
            <a:ext cx="4427543" cy="4842981"/>
          </a:xfrm>
        </p:spPr>
        <p:txBody>
          <a:bodyPr/>
          <a:lstStyle/>
          <a:p>
            <a:r>
              <a:rPr lang="en-US" dirty="0"/>
              <a:t>MICROPROCESSOR AND INTERFACING - CSE2006</a:t>
            </a:r>
          </a:p>
          <a:p>
            <a:endParaRPr lang="en-US" dirty="0"/>
          </a:p>
          <a:p>
            <a:pPr>
              <a:lnSpc>
                <a:spcPct val="107000"/>
              </a:lnSpc>
              <a:spcAft>
                <a:spcPts val="800"/>
              </a:spcAft>
            </a:pPr>
            <a:r>
              <a:rPr lang="en-IN" sz="2000" b="1" u="sng" dirty="0">
                <a:latin typeface="+mj-lt"/>
                <a:ea typeface="Calibri" panose="020F0502020204030204" pitchFamily="34" charset="0"/>
                <a:cs typeface="Times New Roman" panose="02020603050405020304" pitchFamily="18" charset="0"/>
              </a:rPr>
              <a:t>TEAM MEMBERS:</a:t>
            </a:r>
            <a:endParaRPr lang="en-IN" sz="2000" b="1" u="sng"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P VIJAY NARASIMHA REDDY</a:t>
            </a:r>
            <a:r>
              <a:rPr lang="en-IN" dirty="0">
                <a:latin typeface="+mj-lt"/>
                <a:ea typeface="Calibri" panose="020F0502020204030204" pitchFamily="34" charset="0"/>
                <a:cs typeface="Times New Roman" panose="02020603050405020304" pitchFamily="18" charset="0"/>
              </a:rPr>
              <a:t> </a:t>
            </a:r>
            <a:r>
              <a:rPr lang="en-IN" sz="1800" dirty="0">
                <a:effectLst/>
                <a:latin typeface="+mj-lt"/>
                <a:ea typeface="Calibri" panose="020F0502020204030204" pitchFamily="34" charset="0"/>
                <a:cs typeface="Times New Roman" panose="02020603050405020304" pitchFamily="18" charset="0"/>
              </a:rPr>
              <a:t>19BCE2425</a:t>
            </a:r>
            <a:endParaRPr lang="en-IN"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mj-lt"/>
                <a:ea typeface="Calibri" panose="020F0502020204030204" pitchFamily="34" charset="0"/>
                <a:cs typeface="Times New Roman" panose="02020603050405020304" pitchFamily="18" charset="0"/>
              </a:rPr>
              <a:t>YASWANTH REDDY AMBATI</a:t>
            </a:r>
            <a:r>
              <a:rPr lang="en-IN" dirty="0">
                <a:latin typeface="+mj-lt"/>
                <a:ea typeface="Calibri" panose="020F0502020204030204" pitchFamily="34" charset="0"/>
                <a:cs typeface="Times New Roman" panose="02020603050405020304" pitchFamily="18" charset="0"/>
              </a:rPr>
              <a:t> </a:t>
            </a:r>
            <a:r>
              <a:rPr lang="en-IN" sz="1800" dirty="0">
                <a:effectLst/>
                <a:latin typeface="+mj-lt"/>
                <a:ea typeface="Calibri" panose="020F0502020204030204" pitchFamily="34" charset="0"/>
                <a:cs typeface="Times New Roman" panose="02020603050405020304" pitchFamily="18" charset="0"/>
              </a:rPr>
              <a:t>19BCE2392</a:t>
            </a:r>
            <a:endParaRPr lang="en-IN"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dirty="0">
                <a:latin typeface="+mj-lt"/>
                <a:ea typeface="Calibri" panose="020F0502020204030204" pitchFamily="34" charset="0"/>
                <a:cs typeface="Times New Roman" panose="02020603050405020304" pitchFamily="18" charset="0"/>
              </a:rPr>
              <a:t>D</a:t>
            </a:r>
            <a:r>
              <a:rPr lang="en-IN" sz="1800" dirty="0">
                <a:effectLst/>
                <a:latin typeface="+mj-lt"/>
                <a:ea typeface="Calibri" panose="020F0502020204030204" pitchFamily="34" charset="0"/>
                <a:cs typeface="Times New Roman" panose="02020603050405020304" pitchFamily="18" charset="0"/>
              </a:rPr>
              <a:t> CHIRANJEEVI</a:t>
            </a:r>
            <a:r>
              <a:rPr lang="en-IN" dirty="0">
                <a:latin typeface="+mj-lt"/>
                <a:ea typeface="Calibri" panose="020F0502020204030204" pitchFamily="34" charset="0"/>
                <a:cs typeface="Times New Roman" panose="02020603050405020304" pitchFamily="18" charset="0"/>
              </a:rPr>
              <a:t> - </a:t>
            </a:r>
            <a:r>
              <a:rPr lang="en-IN" sz="1800" dirty="0">
                <a:effectLst/>
                <a:latin typeface="+mj-lt"/>
                <a:ea typeface="Calibri" panose="020F0502020204030204" pitchFamily="34" charset="0"/>
                <a:cs typeface="Times New Roman" panose="02020603050405020304" pitchFamily="18" charset="0"/>
              </a:rPr>
              <a:t>19BCE2429</a:t>
            </a:r>
          </a:p>
          <a:p>
            <a:pPr>
              <a:lnSpc>
                <a:spcPct val="107000"/>
              </a:lnSpc>
              <a:spcAft>
                <a:spcPts val="800"/>
              </a:spcAft>
            </a:pPr>
            <a:r>
              <a:rPr lang="en-IN" sz="1800" dirty="0">
                <a:latin typeface="+mj-lt"/>
                <a:ea typeface="Calibri" panose="020F0502020204030204" pitchFamily="34" charset="0"/>
                <a:cs typeface="Times New Roman" panose="02020603050405020304" pitchFamily="18" charset="0"/>
              </a:rPr>
              <a:t>AJITH BONDA -</a:t>
            </a:r>
            <a:r>
              <a:rPr lang="en-IN" dirty="0">
                <a:latin typeface="+mj-lt"/>
                <a:ea typeface="Calibri" panose="020F0502020204030204" pitchFamily="34" charset="0"/>
                <a:cs typeface="Times New Roman" panose="02020603050405020304" pitchFamily="18" charset="0"/>
              </a:rPr>
              <a:t> </a:t>
            </a:r>
            <a:r>
              <a:rPr lang="en-IN" sz="1800" dirty="0">
                <a:latin typeface="+mj-lt"/>
                <a:ea typeface="Calibri" panose="020F0502020204030204" pitchFamily="34" charset="0"/>
                <a:cs typeface="Times New Roman" panose="02020603050405020304" pitchFamily="18" charset="0"/>
              </a:rPr>
              <a:t>19BCE0802</a:t>
            </a:r>
            <a:endParaRPr lang="en-IN" dirty="0">
              <a:effectLst/>
              <a:latin typeface="+mj-lt"/>
              <a:ea typeface="Calibri" panose="020F0502020204030204" pitchFamily="34" charset="0"/>
              <a:cs typeface="Times New Roman" panose="02020603050405020304" pitchFamily="18" charset="0"/>
            </a:endParaRPr>
          </a:p>
          <a:p>
            <a:endParaRPr lang="en-US" dirty="0"/>
          </a:p>
          <a:p>
            <a:r>
              <a:rPr lang="en-US" dirty="0"/>
              <a:t>​​</a:t>
            </a:r>
          </a:p>
        </p:txBody>
      </p:sp>
      <p:pic>
        <p:nvPicPr>
          <p:cNvPr id="19" name="Picture Placeholder 18" descr="A half booth, table, and chair at a restaurant">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7951" y="0"/>
            <a:ext cx="7480092" cy="6858000"/>
          </a:xfrm>
        </p:spPr>
      </p:pic>
      <p:sp>
        <p:nvSpPr>
          <p:cNvPr id="23" name="Text Placeholder 22">
            <a:extLst>
              <a:ext uri="{FF2B5EF4-FFF2-40B4-BE49-F238E27FC236}">
                <a16:creationId xmlns:a16="http://schemas.microsoft.com/office/drawing/2014/main" id="{0CBE6AF0-3BE0-469F-85B7-CC1F87C35F4C}"/>
              </a:ext>
            </a:extLst>
          </p:cNvPr>
          <p:cNvSpPr>
            <a:spLocks noGrp="1"/>
          </p:cNvSpPr>
          <p:nvPr>
            <p:ph type="body" sz="quarter" idx="11"/>
          </p:nvPr>
        </p:nvSpPr>
        <p:spPr>
          <a:xfrm>
            <a:off x="2969628" y="7892716"/>
            <a:ext cx="10537825" cy="6120063"/>
          </a:xfrm>
        </p:spPr>
        <p:txBody>
          <a:bodyPr/>
          <a:lstStyle/>
          <a:p>
            <a:endParaRPr lang="en-US" dirty="0"/>
          </a:p>
        </p:txBody>
      </p:sp>
    </p:spTree>
    <p:extLst>
      <p:ext uri="{BB962C8B-B14F-4D97-AF65-F5344CB8AC3E}">
        <p14:creationId xmlns:p14="http://schemas.microsoft.com/office/powerpoint/2010/main" val="283577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666E47-001E-4F4E-B62E-8A6D933DFAE9}"/>
              </a:ext>
            </a:extLst>
          </p:cNvPr>
          <p:cNvSpPr>
            <a:spLocks noGrp="1"/>
          </p:cNvSpPr>
          <p:nvPr>
            <p:ph type="ctrTitle"/>
          </p:nvPr>
        </p:nvSpPr>
        <p:spPr>
          <a:xfrm>
            <a:off x="164433" y="219277"/>
            <a:ext cx="5094517" cy="296676"/>
          </a:xfrm>
        </p:spPr>
        <p:txBody>
          <a:bodyPr/>
          <a:lstStyle/>
          <a:p>
            <a:r>
              <a:rPr lang="en-US" sz="2400" b="1" dirty="0"/>
              <a:t>ABSTRACT</a:t>
            </a:r>
          </a:p>
        </p:txBody>
      </p:sp>
      <p:sp>
        <p:nvSpPr>
          <p:cNvPr id="25" name="Text Placeholder 24">
            <a:extLst>
              <a:ext uri="{FF2B5EF4-FFF2-40B4-BE49-F238E27FC236}">
                <a16:creationId xmlns:a16="http://schemas.microsoft.com/office/drawing/2014/main" id="{9A66EBC9-050A-41F3-AD91-30F38B701DEA}"/>
              </a:ext>
            </a:extLst>
          </p:cNvPr>
          <p:cNvSpPr>
            <a:spLocks noGrp="1"/>
          </p:cNvSpPr>
          <p:nvPr>
            <p:ph type="body" sz="quarter" idx="14"/>
          </p:nvPr>
        </p:nvSpPr>
        <p:spPr>
          <a:xfrm flipH="1" flipV="1">
            <a:off x="4184700" y="9657349"/>
            <a:ext cx="45719" cy="231554"/>
          </a:xfrm>
        </p:spPr>
        <p:txBody>
          <a:bodyPr/>
          <a:lstStyle/>
          <a:p>
            <a:endParaRPr lang="en-US" dirty="0"/>
          </a:p>
        </p:txBody>
      </p:sp>
      <p:sp>
        <p:nvSpPr>
          <p:cNvPr id="23" name="Subtitle 22">
            <a:extLst>
              <a:ext uri="{FF2B5EF4-FFF2-40B4-BE49-F238E27FC236}">
                <a16:creationId xmlns:a16="http://schemas.microsoft.com/office/drawing/2014/main" id="{C907DFB3-F9A2-4EFE-B9BC-63862DC8155D}"/>
              </a:ext>
            </a:extLst>
          </p:cNvPr>
          <p:cNvSpPr>
            <a:spLocks noGrp="1"/>
          </p:cNvSpPr>
          <p:nvPr>
            <p:ph type="subTitle" idx="1"/>
          </p:nvPr>
        </p:nvSpPr>
        <p:spPr>
          <a:xfrm>
            <a:off x="176463" y="774441"/>
            <a:ext cx="6448927" cy="2722737"/>
          </a:xfrm>
        </p:spPr>
        <p:txBody>
          <a:bodyPr/>
          <a:lstStyle/>
          <a:p>
            <a:r>
              <a:rPr lang="en-IN" sz="2000" dirty="0"/>
              <a:t>The Hotel management system deals with room registration of customer, and register sweepers for cleaning room. our project also contains food department , if any customer wants some food they can see the menu and order food , it will b served to hotel room.</a:t>
            </a:r>
          </a:p>
          <a:p>
            <a:r>
              <a:rPr lang="en-IN" sz="2000" dirty="0"/>
              <a:t>Apart from all these this project contains cab booking system, if you select from  and to location and room number of customer along with journey date, hotel will arrange a cab </a:t>
            </a:r>
            <a:r>
              <a:rPr lang="en-IN" sz="2000" dirty="0" err="1"/>
              <a:t>facilty</a:t>
            </a:r>
            <a:endParaRPr lang="en-US" sz="2000" dirty="0"/>
          </a:p>
        </p:txBody>
      </p:sp>
      <p:sp>
        <p:nvSpPr>
          <p:cNvPr id="28" name="Text Placeholder 27">
            <a:extLst>
              <a:ext uri="{FF2B5EF4-FFF2-40B4-BE49-F238E27FC236}">
                <a16:creationId xmlns:a16="http://schemas.microsoft.com/office/drawing/2014/main" id="{A692C241-09A4-4DAB-B0EC-982F014CDF19}"/>
              </a:ext>
            </a:extLst>
          </p:cNvPr>
          <p:cNvSpPr>
            <a:spLocks noGrp="1"/>
          </p:cNvSpPr>
          <p:nvPr>
            <p:ph type="body" sz="quarter" idx="17"/>
          </p:nvPr>
        </p:nvSpPr>
        <p:spPr>
          <a:xfrm>
            <a:off x="7239001" y="8778488"/>
            <a:ext cx="76200" cy="76754"/>
          </a:xfrm>
        </p:spPr>
        <p:txBody>
          <a:bodyPr/>
          <a:lstStyle/>
          <a:p>
            <a:endParaRPr lang="en-US" dirty="0"/>
          </a:p>
        </p:txBody>
      </p:sp>
      <p:sp>
        <p:nvSpPr>
          <p:cNvPr id="2" name="Date Placeholder 1">
            <a:extLst>
              <a:ext uri="{FF2B5EF4-FFF2-40B4-BE49-F238E27FC236}">
                <a16:creationId xmlns:a16="http://schemas.microsoft.com/office/drawing/2014/main" id="{865D3F84-DDBC-430C-9B78-396B46C6A2A6}"/>
              </a:ext>
            </a:extLst>
          </p:cNvPr>
          <p:cNvSpPr>
            <a:spLocks noGrp="1"/>
          </p:cNvSpPr>
          <p:nvPr>
            <p:ph type="dt" sz="half" idx="10"/>
          </p:nvPr>
        </p:nvSpPr>
        <p:spPr>
          <a:xfrm>
            <a:off x="469232" y="8618286"/>
            <a:ext cx="2743200" cy="365125"/>
          </a:xfrm>
        </p:spPr>
        <p:txBody>
          <a:bodyPr/>
          <a:lstStyle/>
          <a:p>
            <a:r>
              <a:rPr lang="en-US" dirty="0"/>
              <a:t>8/03/20XX</a:t>
            </a:r>
          </a:p>
        </p:txBody>
      </p:sp>
      <p:sp>
        <p:nvSpPr>
          <p:cNvPr id="27" name="Text Placeholder 26">
            <a:extLst>
              <a:ext uri="{FF2B5EF4-FFF2-40B4-BE49-F238E27FC236}">
                <a16:creationId xmlns:a16="http://schemas.microsoft.com/office/drawing/2014/main" id="{3B635C66-907A-4B1E-B906-8C17503D2305}"/>
              </a:ext>
            </a:extLst>
          </p:cNvPr>
          <p:cNvSpPr>
            <a:spLocks noGrp="1"/>
          </p:cNvSpPr>
          <p:nvPr>
            <p:ph type="body" sz="quarter" idx="16"/>
          </p:nvPr>
        </p:nvSpPr>
        <p:spPr>
          <a:xfrm flipV="1">
            <a:off x="7623440" y="8357937"/>
            <a:ext cx="317401" cy="151343"/>
          </a:xfrm>
        </p:spPr>
        <p:txBody>
          <a:bodyPr/>
          <a:lstStyle/>
          <a:p>
            <a:endParaRPr lang="en-US" dirty="0"/>
          </a:p>
        </p:txBody>
      </p:sp>
      <p:sp>
        <p:nvSpPr>
          <p:cNvPr id="31" name="Text Placeholder 30">
            <a:extLst>
              <a:ext uri="{FF2B5EF4-FFF2-40B4-BE49-F238E27FC236}">
                <a16:creationId xmlns:a16="http://schemas.microsoft.com/office/drawing/2014/main" id="{10A4B6F0-B646-494F-9077-F6D8B21788F3}"/>
              </a:ext>
            </a:extLst>
          </p:cNvPr>
          <p:cNvSpPr>
            <a:spLocks noGrp="1"/>
          </p:cNvSpPr>
          <p:nvPr>
            <p:ph type="body" sz="quarter" idx="20"/>
          </p:nvPr>
        </p:nvSpPr>
        <p:spPr>
          <a:xfrm flipH="1" flipV="1">
            <a:off x="4395537" y="7491663"/>
            <a:ext cx="1106905" cy="1203158"/>
          </a:xfrm>
        </p:spPr>
        <p:txBody>
          <a:bodyPr/>
          <a:lstStyle/>
          <a:p>
            <a:endParaRPr lang="en-US" dirty="0"/>
          </a:p>
        </p:txBody>
      </p:sp>
      <p:sp>
        <p:nvSpPr>
          <p:cNvPr id="30" name="Text Placeholder 29">
            <a:extLst>
              <a:ext uri="{FF2B5EF4-FFF2-40B4-BE49-F238E27FC236}">
                <a16:creationId xmlns:a16="http://schemas.microsoft.com/office/drawing/2014/main" id="{4E4BE4F1-3290-4AFE-886F-51E891A96061}"/>
              </a:ext>
            </a:extLst>
          </p:cNvPr>
          <p:cNvSpPr>
            <a:spLocks noGrp="1"/>
          </p:cNvSpPr>
          <p:nvPr>
            <p:ph type="body" sz="quarter" idx="19"/>
          </p:nvPr>
        </p:nvSpPr>
        <p:spPr>
          <a:xfrm>
            <a:off x="7463019" y="6668951"/>
            <a:ext cx="45719" cy="189049"/>
          </a:xfrm>
        </p:spPr>
        <p:txBody>
          <a:bodyPr/>
          <a:lstStyle/>
          <a:p>
            <a:endParaRPr lang="en-ZA" dirty="0"/>
          </a:p>
        </p:txBody>
      </p:sp>
      <p:sp>
        <p:nvSpPr>
          <p:cNvPr id="3" name="Footer Placeholder 2">
            <a:extLst>
              <a:ext uri="{FF2B5EF4-FFF2-40B4-BE49-F238E27FC236}">
                <a16:creationId xmlns:a16="http://schemas.microsoft.com/office/drawing/2014/main" id="{372ED3D6-EA52-4B2D-9031-AB0E52E9F1D2}"/>
              </a:ext>
            </a:extLst>
          </p:cNvPr>
          <p:cNvSpPr>
            <a:spLocks noGrp="1"/>
          </p:cNvSpPr>
          <p:nvPr>
            <p:ph type="ftr" sz="quarter" idx="11"/>
          </p:nvPr>
        </p:nvSpPr>
        <p:spPr>
          <a:xfrm>
            <a:off x="3894221" y="7864307"/>
            <a:ext cx="4114800" cy="365125"/>
          </a:xfrm>
        </p:spPr>
        <p:txBody>
          <a:bodyPr/>
          <a:lstStyle/>
          <a:p>
            <a:r>
              <a:rPr lang="en-US" dirty="0"/>
              <a:t>PITCH DECK</a:t>
            </a:r>
          </a:p>
        </p:txBody>
      </p:sp>
      <p:pic>
        <p:nvPicPr>
          <p:cNvPr id="9" name="Picture Placeholder 8" descr="A close up of a stack of plates">
            <a:extLst>
              <a:ext uri="{FF2B5EF4-FFF2-40B4-BE49-F238E27FC236}">
                <a16:creationId xmlns:a16="http://schemas.microsoft.com/office/drawing/2014/main" id="{085E5B6A-0758-4158-877E-C7279ECA014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862439" y="0"/>
            <a:ext cx="5328822" cy="6858000"/>
          </a:xfrm>
        </p:spPr>
      </p:pic>
      <p:sp>
        <p:nvSpPr>
          <p:cNvPr id="4" name="Slide Number Placeholder 3">
            <a:extLst>
              <a:ext uri="{FF2B5EF4-FFF2-40B4-BE49-F238E27FC236}">
                <a16:creationId xmlns:a16="http://schemas.microsoft.com/office/drawing/2014/main" id="{DD90521C-0778-4218-AC9C-D1774B90893F}"/>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2</a:t>
            </a:fld>
            <a:endParaRPr lang="en-US" dirty="0"/>
          </a:p>
        </p:txBody>
      </p:sp>
      <p:sp>
        <p:nvSpPr>
          <p:cNvPr id="6" name="Text Placeholder 5">
            <a:extLst>
              <a:ext uri="{FF2B5EF4-FFF2-40B4-BE49-F238E27FC236}">
                <a16:creationId xmlns:a16="http://schemas.microsoft.com/office/drawing/2014/main" id="{C30FEF7D-EE61-4124-9A39-76A68DE03868}"/>
              </a:ext>
            </a:extLst>
          </p:cNvPr>
          <p:cNvSpPr>
            <a:spLocks noGrp="1"/>
          </p:cNvSpPr>
          <p:nvPr>
            <p:ph type="body" sz="quarter" idx="15"/>
          </p:nvPr>
        </p:nvSpPr>
        <p:spPr>
          <a:xfrm>
            <a:off x="6404240" y="7913180"/>
            <a:ext cx="45719" cy="91832"/>
          </a:xfrm>
        </p:spPr>
        <p:txBody>
          <a:bodyPr/>
          <a:lstStyle/>
          <a:p>
            <a:endParaRPr lang="en-IN" dirty="0"/>
          </a:p>
        </p:txBody>
      </p:sp>
      <p:sp>
        <p:nvSpPr>
          <p:cNvPr id="10" name="Text Placeholder 9">
            <a:extLst>
              <a:ext uri="{FF2B5EF4-FFF2-40B4-BE49-F238E27FC236}">
                <a16:creationId xmlns:a16="http://schemas.microsoft.com/office/drawing/2014/main" id="{C8DE1F54-A405-4123-84FD-9C5A1511E8F7}"/>
              </a:ext>
            </a:extLst>
          </p:cNvPr>
          <p:cNvSpPr>
            <a:spLocks noGrp="1"/>
          </p:cNvSpPr>
          <p:nvPr>
            <p:ph type="body" sz="quarter" idx="18"/>
          </p:nvPr>
        </p:nvSpPr>
        <p:spPr>
          <a:xfrm>
            <a:off x="208549" y="5219684"/>
            <a:ext cx="7010399" cy="988611"/>
          </a:xfrm>
        </p:spPr>
        <p:txBody>
          <a:bodyPr/>
          <a:lstStyle/>
          <a:p>
            <a:r>
              <a:rPr lang="en-IN" sz="2000" b="1" dirty="0"/>
              <a:t>HARDWARE/SOFTWARE REQUIRED</a:t>
            </a:r>
            <a:r>
              <a:rPr lang="en-IN" sz="2000" dirty="0"/>
              <a:t>:</a:t>
            </a:r>
          </a:p>
          <a:p>
            <a:endParaRPr lang="en-IN" sz="2000" dirty="0"/>
          </a:p>
          <a:p>
            <a:r>
              <a:rPr lang="en-IN" sz="2000" dirty="0"/>
              <a:t>emu8086</a:t>
            </a:r>
          </a:p>
          <a:p>
            <a:endParaRPr lang="en-IN" dirty="0"/>
          </a:p>
        </p:txBody>
      </p:sp>
    </p:spTree>
    <p:extLst>
      <p:ext uri="{BB962C8B-B14F-4D97-AF65-F5344CB8AC3E}">
        <p14:creationId xmlns:p14="http://schemas.microsoft.com/office/powerpoint/2010/main" val="232295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4154906" y="1086029"/>
            <a:ext cx="8037094" cy="4464539"/>
          </a:xfrm>
        </p:spPr>
        <p:txBody>
          <a:bodyPr/>
          <a:lstStyle/>
          <a:p>
            <a:r>
              <a:rPr lang="en-IN" sz="2400" b="1" dirty="0"/>
              <a:t>Objectives:</a:t>
            </a:r>
            <a:br>
              <a:rPr lang="en-IN" sz="2400" b="1" dirty="0"/>
            </a:br>
            <a:br>
              <a:rPr lang="en-IN" sz="2400" dirty="0"/>
            </a:br>
            <a:r>
              <a:rPr lang="en-IN" sz="2400" b="1" u="sng" dirty="0"/>
              <a:t>ROOM BOOKING:</a:t>
            </a:r>
            <a:br>
              <a:rPr lang="en-IN" sz="2400" dirty="0"/>
            </a:br>
            <a:r>
              <a:rPr lang="en-IN" sz="2400" dirty="0"/>
              <a:t>First one is room reservation, new customers can select the type of room, i.e.., single bedroom or double bedroom , it will also provide the rates of each type of room per day. After selecting room type you have to select number days to stay, by confirming registration it will produce the bill.</a:t>
            </a:r>
            <a:br>
              <a:rPr lang="en-IN" sz="2400" dirty="0"/>
            </a:br>
            <a:br>
              <a:rPr lang="en-IN" sz="2400" dirty="0"/>
            </a:br>
            <a:r>
              <a:rPr lang="en-IN" sz="2400" b="1" u="sng" dirty="0"/>
              <a:t>HOUSE CLEANING:</a:t>
            </a:r>
            <a:br>
              <a:rPr lang="en-IN" sz="2400" b="1" u="sng" dirty="0"/>
            </a:br>
            <a:r>
              <a:rPr lang="en-IN" sz="2400" dirty="0"/>
              <a:t>Second feature is house sweeping, for this it will provide types of cleaning , i.e.., any particular room or all rooms after selecting that you have to select the date and confirm.</a:t>
            </a:r>
            <a:br>
              <a:rPr lang="en-IN" sz="2400" dirty="0"/>
            </a:br>
            <a:endParaRPr lang="en-US" dirty="0"/>
          </a:p>
        </p:txBody>
      </p:sp>
      <p:pic>
        <p:nvPicPr>
          <p:cNvPr id="9" name="Picture Placeholder 8" descr="A person stirring a pot of food behind shelves with plates">
            <a:extLst>
              <a:ext uri="{FF2B5EF4-FFF2-40B4-BE49-F238E27FC236}">
                <a16:creationId xmlns:a16="http://schemas.microsoft.com/office/drawing/2014/main" id="{4EF477F3-5AC0-413A-B339-D306DD3A25AD}"/>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56469" y="0"/>
            <a:ext cx="4038600" cy="6858000"/>
          </a:xfrm>
        </p:spPr>
      </p:pic>
      <p:sp>
        <p:nvSpPr>
          <p:cNvPr id="43" name="Text Placeholder 42">
            <a:extLst>
              <a:ext uri="{FF2B5EF4-FFF2-40B4-BE49-F238E27FC236}">
                <a16:creationId xmlns:a16="http://schemas.microsoft.com/office/drawing/2014/main" id="{5D1A06E8-6506-4F8B-B0BC-08ABB74B3EBD}"/>
              </a:ext>
            </a:extLst>
          </p:cNvPr>
          <p:cNvSpPr>
            <a:spLocks noGrp="1"/>
          </p:cNvSpPr>
          <p:nvPr>
            <p:ph type="body" sz="quarter" idx="17"/>
          </p:nvPr>
        </p:nvSpPr>
        <p:spPr>
          <a:xfrm>
            <a:off x="4376050" y="4414557"/>
            <a:ext cx="2383973" cy="1549920"/>
          </a:xfrm>
        </p:spPr>
        <p:txBody>
          <a:bodyPr/>
          <a:lstStyle/>
          <a:p>
            <a:r>
              <a:rPr lang="en-US" dirty="0"/>
              <a:t>​</a:t>
            </a:r>
          </a:p>
        </p:txBody>
      </p:sp>
      <p:sp>
        <p:nvSpPr>
          <p:cNvPr id="5" name="Slide Number Placeholder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3</a:t>
            </a:fld>
            <a:endParaRPr lang="en-US" dirty="0"/>
          </a:p>
        </p:txBody>
      </p:sp>
    </p:spTree>
    <p:extLst>
      <p:ext uri="{BB962C8B-B14F-4D97-AF65-F5344CB8AC3E}">
        <p14:creationId xmlns:p14="http://schemas.microsoft.com/office/powerpoint/2010/main" val="300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close up of a fork and knife">
            <a:extLst>
              <a:ext uri="{FF2B5EF4-FFF2-40B4-BE49-F238E27FC236}">
                <a16:creationId xmlns:a16="http://schemas.microsoft.com/office/drawing/2014/main" id="{4091BEB8-367A-43EC-85AA-BF46CFFE3E07}"/>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 y="0"/>
            <a:ext cx="4661647" cy="6858000"/>
          </a:xfrm>
        </p:spPr>
      </p:pic>
      <p:sp>
        <p:nvSpPr>
          <p:cNvPr id="4" name="Slide Number Placeholder 3">
            <a:extLst>
              <a:ext uri="{FF2B5EF4-FFF2-40B4-BE49-F238E27FC236}">
                <a16:creationId xmlns:a16="http://schemas.microsoft.com/office/drawing/2014/main" id="{1055283C-F40F-4ABA-B7D5-4D429358CE75}"/>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4</a:t>
            </a:fld>
            <a:endParaRPr lang="en-US" dirty="0"/>
          </a:p>
        </p:txBody>
      </p:sp>
      <p:sp>
        <p:nvSpPr>
          <p:cNvPr id="7" name="Content Placeholder 6">
            <a:extLst>
              <a:ext uri="{FF2B5EF4-FFF2-40B4-BE49-F238E27FC236}">
                <a16:creationId xmlns:a16="http://schemas.microsoft.com/office/drawing/2014/main" id="{AC7DCC33-2B84-474C-9DF9-C114338A02D4}"/>
              </a:ext>
            </a:extLst>
          </p:cNvPr>
          <p:cNvSpPr>
            <a:spLocks noGrp="1"/>
          </p:cNvSpPr>
          <p:nvPr>
            <p:ph sz="quarter" idx="14"/>
          </p:nvPr>
        </p:nvSpPr>
        <p:spPr>
          <a:xfrm>
            <a:off x="304800" y="7882021"/>
            <a:ext cx="401053" cy="636337"/>
          </a:xfrm>
        </p:spPr>
        <p:txBody>
          <a:bodyPr/>
          <a:lstStyle/>
          <a:p>
            <a:endParaRPr lang="en-IN" dirty="0"/>
          </a:p>
        </p:txBody>
      </p:sp>
      <p:sp>
        <p:nvSpPr>
          <p:cNvPr id="9" name="Title 8">
            <a:extLst>
              <a:ext uri="{FF2B5EF4-FFF2-40B4-BE49-F238E27FC236}">
                <a16:creationId xmlns:a16="http://schemas.microsoft.com/office/drawing/2014/main" id="{C5D99DB3-4CBB-4353-870E-F7A57A8CE3AF}"/>
              </a:ext>
            </a:extLst>
          </p:cNvPr>
          <p:cNvSpPr>
            <a:spLocks noGrp="1"/>
          </p:cNvSpPr>
          <p:nvPr>
            <p:ph type="ctrTitle"/>
          </p:nvPr>
        </p:nvSpPr>
        <p:spPr>
          <a:xfrm>
            <a:off x="5360888" y="729426"/>
            <a:ext cx="6478185" cy="5350532"/>
          </a:xfrm>
        </p:spPr>
        <p:txBody>
          <a:bodyPr/>
          <a:lstStyle/>
          <a:p>
            <a:r>
              <a:rPr lang="en-IN" sz="2400" b="1" u="sng" dirty="0"/>
              <a:t>FOOD SERVICE:</a:t>
            </a:r>
            <a:br>
              <a:rPr lang="en-IN" sz="2400" dirty="0"/>
            </a:br>
            <a:r>
              <a:rPr lang="en-IN" sz="2400" dirty="0"/>
              <a:t>Our project also contains food service, for this the menu will be displayed and you have to select items you want and quantity for each ,according to that bill will be generated.</a:t>
            </a:r>
            <a:br>
              <a:rPr lang="en-IN" sz="2400" dirty="0"/>
            </a:br>
            <a:br>
              <a:rPr lang="en-IN" sz="2400" dirty="0"/>
            </a:br>
            <a:r>
              <a:rPr lang="en-IN" sz="2400" b="1" u="sng" dirty="0"/>
              <a:t>CAB SERVICE:</a:t>
            </a:r>
            <a:br>
              <a:rPr lang="en-IN" sz="2400" dirty="0"/>
            </a:br>
            <a:r>
              <a:rPr lang="en-IN" sz="2400" dirty="0"/>
              <a:t>The last feature is cab service , this will ask information like date of journey , and from location, to location, then the room number of customer. And then by confirming it , the hotel will arrange the cab</a:t>
            </a:r>
            <a:br>
              <a:rPr lang="en-IN" sz="2400" dirty="0"/>
            </a:br>
            <a:endParaRPr lang="en-IN" dirty="0"/>
          </a:p>
        </p:txBody>
      </p:sp>
    </p:spTree>
    <p:extLst>
      <p:ext uri="{BB962C8B-B14F-4D97-AF65-F5344CB8AC3E}">
        <p14:creationId xmlns:p14="http://schemas.microsoft.com/office/powerpoint/2010/main" val="367331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37F313DC-363D-4EE1-B573-9A653E7032E4}"/>
              </a:ext>
            </a:extLst>
          </p:cNvPr>
          <p:cNvSpPr/>
          <p:nvPr/>
        </p:nvSpPr>
        <p:spPr>
          <a:xfrm>
            <a:off x="5931878" y="736972"/>
            <a:ext cx="1373142" cy="3748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a:t>
            </a:r>
          </a:p>
        </p:txBody>
      </p:sp>
      <p:sp>
        <p:nvSpPr>
          <p:cNvPr id="33" name="Diamond 32">
            <a:extLst>
              <a:ext uri="{FF2B5EF4-FFF2-40B4-BE49-F238E27FC236}">
                <a16:creationId xmlns:a16="http://schemas.microsoft.com/office/drawing/2014/main" id="{7D321614-AB5F-461C-B2A0-FF7B7383B4CE}"/>
              </a:ext>
            </a:extLst>
          </p:cNvPr>
          <p:cNvSpPr/>
          <p:nvPr/>
        </p:nvSpPr>
        <p:spPr>
          <a:xfrm>
            <a:off x="5725930" y="1430850"/>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Want to register room</a:t>
            </a:r>
          </a:p>
        </p:txBody>
      </p:sp>
      <p:sp>
        <p:nvSpPr>
          <p:cNvPr id="34" name="Rectangle 33">
            <a:extLst>
              <a:ext uri="{FF2B5EF4-FFF2-40B4-BE49-F238E27FC236}">
                <a16:creationId xmlns:a16="http://schemas.microsoft.com/office/drawing/2014/main" id="{1EEF4D22-EC81-4C46-A4A1-C4E15F1ABDFB}"/>
              </a:ext>
            </a:extLst>
          </p:cNvPr>
          <p:cNvSpPr/>
          <p:nvPr/>
        </p:nvSpPr>
        <p:spPr>
          <a:xfrm>
            <a:off x="3913607" y="2386439"/>
            <a:ext cx="1306484" cy="492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Enter details to book room</a:t>
            </a:r>
          </a:p>
        </p:txBody>
      </p:sp>
      <p:sp>
        <p:nvSpPr>
          <p:cNvPr id="35" name="Diamond 34">
            <a:extLst>
              <a:ext uri="{FF2B5EF4-FFF2-40B4-BE49-F238E27FC236}">
                <a16:creationId xmlns:a16="http://schemas.microsoft.com/office/drawing/2014/main" id="{14AD3EA1-4193-4210-99C9-BA738A9F1988}"/>
              </a:ext>
            </a:extLst>
          </p:cNvPr>
          <p:cNvSpPr/>
          <p:nvPr/>
        </p:nvSpPr>
        <p:spPr>
          <a:xfrm>
            <a:off x="1763531" y="3218652"/>
            <a:ext cx="1806415" cy="102541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Order room cleaning</a:t>
            </a:r>
          </a:p>
        </p:txBody>
      </p:sp>
      <p:sp>
        <p:nvSpPr>
          <p:cNvPr id="36" name="Diamond 35">
            <a:extLst>
              <a:ext uri="{FF2B5EF4-FFF2-40B4-BE49-F238E27FC236}">
                <a16:creationId xmlns:a16="http://schemas.microsoft.com/office/drawing/2014/main" id="{CAF0E8D7-8337-4C43-B87A-75D7E3885301}"/>
              </a:ext>
            </a:extLst>
          </p:cNvPr>
          <p:cNvSpPr/>
          <p:nvPr/>
        </p:nvSpPr>
        <p:spPr>
          <a:xfrm>
            <a:off x="4566849" y="3222579"/>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Order food</a:t>
            </a:r>
          </a:p>
        </p:txBody>
      </p:sp>
      <p:sp>
        <p:nvSpPr>
          <p:cNvPr id="37" name="Diamond 36">
            <a:extLst>
              <a:ext uri="{FF2B5EF4-FFF2-40B4-BE49-F238E27FC236}">
                <a16:creationId xmlns:a16="http://schemas.microsoft.com/office/drawing/2014/main" id="{BB1C7E5B-8A5C-4420-98E0-739903770C4F}"/>
              </a:ext>
            </a:extLst>
          </p:cNvPr>
          <p:cNvSpPr/>
          <p:nvPr/>
        </p:nvSpPr>
        <p:spPr>
          <a:xfrm>
            <a:off x="7137431" y="3218652"/>
            <a:ext cx="1746423" cy="9555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Cab service</a:t>
            </a:r>
          </a:p>
        </p:txBody>
      </p:sp>
      <p:sp>
        <p:nvSpPr>
          <p:cNvPr id="38" name="Rectangle 37">
            <a:extLst>
              <a:ext uri="{FF2B5EF4-FFF2-40B4-BE49-F238E27FC236}">
                <a16:creationId xmlns:a16="http://schemas.microsoft.com/office/drawing/2014/main" id="{E0AAC2CE-D45D-44EE-9F66-87AEC7540AFD}"/>
              </a:ext>
            </a:extLst>
          </p:cNvPr>
          <p:cNvSpPr/>
          <p:nvPr/>
        </p:nvSpPr>
        <p:spPr>
          <a:xfrm>
            <a:off x="2163066" y="4796006"/>
            <a:ext cx="1406880" cy="5725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Enter date and room number</a:t>
            </a:r>
          </a:p>
        </p:txBody>
      </p:sp>
      <p:sp>
        <p:nvSpPr>
          <p:cNvPr id="39" name="Rectangle 38">
            <a:extLst>
              <a:ext uri="{FF2B5EF4-FFF2-40B4-BE49-F238E27FC236}">
                <a16:creationId xmlns:a16="http://schemas.microsoft.com/office/drawing/2014/main" id="{73FD1443-B7E3-45F8-8FA5-5F92C45CF3A8}"/>
              </a:ext>
            </a:extLst>
          </p:cNvPr>
          <p:cNvSpPr/>
          <p:nvPr/>
        </p:nvSpPr>
        <p:spPr>
          <a:xfrm>
            <a:off x="4625394" y="4768060"/>
            <a:ext cx="1306484" cy="4924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Select items from menu</a:t>
            </a:r>
          </a:p>
        </p:txBody>
      </p:sp>
      <p:sp>
        <p:nvSpPr>
          <p:cNvPr id="40" name="Rectangle 39">
            <a:extLst>
              <a:ext uri="{FF2B5EF4-FFF2-40B4-BE49-F238E27FC236}">
                <a16:creationId xmlns:a16="http://schemas.microsoft.com/office/drawing/2014/main" id="{B7547983-A3BD-4E1A-B537-650481DD310F}"/>
              </a:ext>
            </a:extLst>
          </p:cNvPr>
          <p:cNvSpPr/>
          <p:nvPr/>
        </p:nvSpPr>
        <p:spPr>
          <a:xfrm>
            <a:off x="7305020" y="4680676"/>
            <a:ext cx="1411246" cy="5798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Select location and date</a:t>
            </a:r>
          </a:p>
        </p:txBody>
      </p:sp>
      <p:sp>
        <p:nvSpPr>
          <p:cNvPr id="41" name="Rectangle: Rounded Corners 40">
            <a:extLst>
              <a:ext uri="{FF2B5EF4-FFF2-40B4-BE49-F238E27FC236}">
                <a16:creationId xmlns:a16="http://schemas.microsoft.com/office/drawing/2014/main" id="{0B86E4E7-7EC5-4744-923D-576BD1A4998C}"/>
              </a:ext>
            </a:extLst>
          </p:cNvPr>
          <p:cNvSpPr/>
          <p:nvPr/>
        </p:nvSpPr>
        <p:spPr>
          <a:xfrm>
            <a:off x="5245307" y="6130536"/>
            <a:ext cx="1373142" cy="37488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END</a:t>
            </a:r>
          </a:p>
        </p:txBody>
      </p:sp>
      <p:cxnSp>
        <p:nvCxnSpPr>
          <p:cNvPr id="42" name="Straight Arrow Connector 41">
            <a:extLst>
              <a:ext uri="{FF2B5EF4-FFF2-40B4-BE49-F238E27FC236}">
                <a16:creationId xmlns:a16="http://schemas.microsoft.com/office/drawing/2014/main" id="{366A1035-7317-4580-A18D-A31012E06281}"/>
              </a:ext>
            </a:extLst>
          </p:cNvPr>
          <p:cNvCxnSpPr>
            <a:stCxn id="33" idx="1"/>
            <a:endCxn id="34" idx="0"/>
          </p:cNvCxnSpPr>
          <p:nvPr/>
        </p:nvCxnSpPr>
        <p:spPr>
          <a:xfrm flipH="1">
            <a:off x="4566849" y="1908645"/>
            <a:ext cx="1159081" cy="47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1B36AE8-54F1-40B4-97E5-0C37688BC64B}"/>
              </a:ext>
            </a:extLst>
          </p:cNvPr>
          <p:cNvCxnSpPr>
            <a:stCxn id="34" idx="1"/>
            <a:endCxn id="35" idx="0"/>
          </p:cNvCxnSpPr>
          <p:nvPr/>
        </p:nvCxnSpPr>
        <p:spPr>
          <a:xfrm flipH="1">
            <a:off x="2666739" y="2632687"/>
            <a:ext cx="1246868" cy="58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9A0A8C6-5135-448E-9357-5765D9C747C9}"/>
              </a:ext>
            </a:extLst>
          </p:cNvPr>
          <p:cNvCxnSpPr>
            <a:stCxn id="34" idx="2"/>
            <a:endCxn id="36" idx="0"/>
          </p:cNvCxnSpPr>
          <p:nvPr/>
        </p:nvCxnSpPr>
        <p:spPr>
          <a:xfrm>
            <a:off x="4566849" y="2878935"/>
            <a:ext cx="873212" cy="34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C9BF189-E38D-4881-B701-0E789EDEB135}"/>
              </a:ext>
            </a:extLst>
          </p:cNvPr>
          <p:cNvCxnSpPr>
            <a:stCxn id="34" idx="3"/>
            <a:endCxn id="37" idx="0"/>
          </p:cNvCxnSpPr>
          <p:nvPr/>
        </p:nvCxnSpPr>
        <p:spPr>
          <a:xfrm>
            <a:off x="5220091" y="2632687"/>
            <a:ext cx="2790552" cy="585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F33BC8-E138-44C8-9B30-CE3B017F5291}"/>
              </a:ext>
            </a:extLst>
          </p:cNvPr>
          <p:cNvCxnSpPr>
            <a:stCxn id="35" idx="2"/>
            <a:endCxn id="38" idx="0"/>
          </p:cNvCxnSpPr>
          <p:nvPr/>
        </p:nvCxnSpPr>
        <p:spPr>
          <a:xfrm>
            <a:off x="2666739" y="4244071"/>
            <a:ext cx="199767" cy="55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5D80F6-6189-4E5E-B1A2-A6C217A358B4}"/>
              </a:ext>
            </a:extLst>
          </p:cNvPr>
          <p:cNvCxnSpPr>
            <a:stCxn id="36" idx="2"/>
            <a:endCxn id="39" idx="0"/>
          </p:cNvCxnSpPr>
          <p:nvPr/>
        </p:nvCxnSpPr>
        <p:spPr>
          <a:xfrm flipH="1">
            <a:off x="5278636" y="4178168"/>
            <a:ext cx="161425" cy="58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0E16B8D-F814-4921-9557-DF718C16DAC8}"/>
              </a:ext>
            </a:extLst>
          </p:cNvPr>
          <p:cNvCxnSpPr>
            <a:stCxn id="37" idx="2"/>
            <a:endCxn id="40" idx="0"/>
          </p:cNvCxnSpPr>
          <p:nvPr/>
        </p:nvCxnSpPr>
        <p:spPr>
          <a:xfrm>
            <a:off x="8010643" y="4174241"/>
            <a:ext cx="0" cy="506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9F3997A-0472-4065-883E-8BEAEE5945EA}"/>
              </a:ext>
            </a:extLst>
          </p:cNvPr>
          <p:cNvCxnSpPr>
            <a:stCxn id="38" idx="2"/>
            <a:endCxn id="41" idx="1"/>
          </p:cNvCxnSpPr>
          <p:nvPr/>
        </p:nvCxnSpPr>
        <p:spPr>
          <a:xfrm>
            <a:off x="2866506" y="5368535"/>
            <a:ext cx="2378801" cy="949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1239BC3-2FDC-432D-9445-7AEBDF7BCA5E}"/>
              </a:ext>
            </a:extLst>
          </p:cNvPr>
          <p:cNvCxnSpPr>
            <a:stCxn id="39" idx="2"/>
            <a:endCxn id="41" idx="0"/>
          </p:cNvCxnSpPr>
          <p:nvPr/>
        </p:nvCxnSpPr>
        <p:spPr>
          <a:xfrm>
            <a:off x="5278636" y="5260556"/>
            <a:ext cx="653242" cy="86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C4E7EB-E696-4690-A9EF-19C45DB1E9AA}"/>
              </a:ext>
            </a:extLst>
          </p:cNvPr>
          <p:cNvCxnSpPr>
            <a:stCxn id="40" idx="2"/>
            <a:endCxn id="41" idx="3"/>
          </p:cNvCxnSpPr>
          <p:nvPr/>
        </p:nvCxnSpPr>
        <p:spPr>
          <a:xfrm flipH="1">
            <a:off x="6618449" y="5260555"/>
            <a:ext cx="1392194" cy="105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22DFCC-3DC3-4F9D-972E-848DA595DE59}"/>
              </a:ext>
            </a:extLst>
          </p:cNvPr>
          <p:cNvCxnSpPr>
            <a:stCxn id="33" idx="3"/>
            <a:endCxn id="32" idx="3"/>
          </p:cNvCxnSpPr>
          <p:nvPr/>
        </p:nvCxnSpPr>
        <p:spPr>
          <a:xfrm flipH="1" flipV="1">
            <a:off x="7305020" y="924415"/>
            <a:ext cx="167333" cy="98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57BC10B-9B40-4AAD-83FC-777EC3EBC95B}"/>
              </a:ext>
            </a:extLst>
          </p:cNvPr>
          <p:cNvCxnSpPr>
            <a:stCxn id="32" idx="2"/>
            <a:endCxn id="33" idx="0"/>
          </p:cNvCxnSpPr>
          <p:nvPr/>
        </p:nvCxnSpPr>
        <p:spPr>
          <a:xfrm flipH="1">
            <a:off x="6599142" y="1111857"/>
            <a:ext cx="19307" cy="31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646F5F6-FE50-430A-ABA8-B97955308C6B}"/>
              </a:ext>
            </a:extLst>
          </p:cNvPr>
          <p:cNvCxnSpPr>
            <a:stCxn id="35" idx="3"/>
            <a:endCxn id="34" idx="1"/>
          </p:cNvCxnSpPr>
          <p:nvPr/>
        </p:nvCxnSpPr>
        <p:spPr>
          <a:xfrm flipV="1">
            <a:off x="3569946" y="2632687"/>
            <a:ext cx="343661" cy="109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5B83533-B727-4C77-96BC-660F45E31F00}"/>
              </a:ext>
            </a:extLst>
          </p:cNvPr>
          <p:cNvCxnSpPr>
            <a:stCxn id="36" idx="1"/>
            <a:endCxn id="34" idx="2"/>
          </p:cNvCxnSpPr>
          <p:nvPr/>
        </p:nvCxnSpPr>
        <p:spPr>
          <a:xfrm flipV="1">
            <a:off x="4566849" y="2878935"/>
            <a:ext cx="0" cy="821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3D6B60F-672F-4FE4-82D5-CCF60304FC6E}"/>
              </a:ext>
            </a:extLst>
          </p:cNvPr>
          <p:cNvCxnSpPr>
            <a:endCxn id="34" idx="3"/>
          </p:cNvCxnSpPr>
          <p:nvPr/>
        </p:nvCxnSpPr>
        <p:spPr>
          <a:xfrm flipH="1" flipV="1">
            <a:off x="5220091" y="2632687"/>
            <a:ext cx="1917340" cy="1148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56D702D-84E7-4261-A165-CE6207DA2713}"/>
              </a:ext>
            </a:extLst>
          </p:cNvPr>
          <p:cNvSpPr txBox="1"/>
          <p:nvPr/>
        </p:nvSpPr>
        <p:spPr>
          <a:xfrm>
            <a:off x="4814046" y="1793113"/>
            <a:ext cx="585263" cy="369332"/>
          </a:xfrm>
          <a:prstGeom prst="rect">
            <a:avLst/>
          </a:prstGeom>
          <a:noFill/>
        </p:spPr>
        <p:txBody>
          <a:bodyPr wrap="square" rtlCol="0">
            <a:spAutoFit/>
          </a:bodyPr>
          <a:lstStyle/>
          <a:p>
            <a:r>
              <a:rPr lang="en-IN" dirty="0"/>
              <a:t>yes</a:t>
            </a:r>
          </a:p>
        </p:txBody>
      </p:sp>
      <p:sp>
        <p:nvSpPr>
          <p:cNvPr id="58" name="TextBox 57">
            <a:extLst>
              <a:ext uri="{FF2B5EF4-FFF2-40B4-BE49-F238E27FC236}">
                <a16:creationId xmlns:a16="http://schemas.microsoft.com/office/drawing/2014/main" id="{CFEE4EF4-8233-4045-B344-5E6B751E4F12}"/>
              </a:ext>
            </a:extLst>
          </p:cNvPr>
          <p:cNvSpPr txBox="1"/>
          <p:nvPr/>
        </p:nvSpPr>
        <p:spPr>
          <a:xfrm>
            <a:off x="2281243" y="4288448"/>
            <a:ext cx="585263" cy="369332"/>
          </a:xfrm>
          <a:prstGeom prst="rect">
            <a:avLst/>
          </a:prstGeom>
          <a:noFill/>
        </p:spPr>
        <p:txBody>
          <a:bodyPr wrap="square" rtlCol="0">
            <a:spAutoFit/>
          </a:bodyPr>
          <a:lstStyle/>
          <a:p>
            <a:r>
              <a:rPr lang="en-IN" dirty="0"/>
              <a:t>yes</a:t>
            </a:r>
          </a:p>
        </p:txBody>
      </p:sp>
      <p:sp>
        <p:nvSpPr>
          <p:cNvPr id="59" name="TextBox 58">
            <a:extLst>
              <a:ext uri="{FF2B5EF4-FFF2-40B4-BE49-F238E27FC236}">
                <a16:creationId xmlns:a16="http://schemas.microsoft.com/office/drawing/2014/main" id="{00161890-870F-4C7A-9509-1BB955A50408}"/>
              </a:ext>
            </a:extLst>
          </p:cNvPr>
          <p:cNvSpPr txBox="1"/>
          <p:nvPr/>
        </p:nvSpPr>
        <p:spPr>
          <a:xfrm>
            <a:off x="4848997" y="4191210"/>
            <a:ext cx="585263" cy="369332"/>
          </a:xfrm>
          <a:prstGeom prst="rect">
            <a:avLst/>
          </a:prstGeom>
          <a:noFill/>
        </p:spPr>
        <p:txBody>
          <a:bodyPr wrap="square" rtlCol="0">
            <a:spAutoFit/>
          </a:bodyPr>
          <a:lstStyle/>
          <a:p>
            <a:r>
              <a:rPr lang="en-IN" dirty="0"/>
              <a:t>yes</a:t>
            </a:r>
          </a:p>
        </p:txBody>
      </p:sp>
      <p:sp>
        <p:nvSpPr>
          <p:cNvPr id="60" name="TextBox 59">
            <a:extLst>
              <a:ext uri="{FF2B5EF4-FFF2-40B4-BE49-F238E27FC236}">
                <a16:creationId xmlns:a16="http://schemas.microsoft.com/office/drawing/2014/main" id="{F2179F91-4235-4257-8E82-3CF62AA37DC5}"/>
              </a:ext>
            </a:extLst>
          </p:cNvPr>
          <p:cNvSpPr txBox="1"/>
          <p:nvPr/>
        </p:nvSpPr>
        <p:spPr>
          <a:xfrm>
            <a:off x="7553758" y="4148955"/>
            <a:ext cx="585263" cy="369332"/>
          </a:xfrm>
          <a:prstGeom prst="rect">
            <a:avLst/>
          </a:prstGeom>
          <a:noFill/>
        </p:spPr>
        <p:txBody>
          <a:bodyPr wrap="square" rtlCol="0">
            <a:spAutoFit/>
          </a:bodyPr>
          <a:lstStyle/>
          <a:p>
            <a:r>
              <a:rPr lang="en-IN" dirty="0"/>
              <a:t>yes</a:t>
            </a:r>
          </a:p>
        </p:txBody>
      </p:sp>
      <p:sp>
        <p:nvSpPr>
          <p:cNvPr id="61" name="TextBox 60">
            <a:extLst>
              <a:ext uri="{FF2B5EF4-FFF2-40B4-BE49-F238E27FC236}">
                <a16:creationId xmlns:a16="http://schemas.microsoft.com/office/drawing/2014/main" id="{CA075A55-8FD6-4586-9075-03DC30824764}"/>
              </a:ext>
            </a:extLst>
          </p:cNvPr>
          <p:cNvSpPr txBox="1"/>
          <p:nvPr/>
        </p:nvSpPr>
        <p:spPr>
          <a:xfrm>
            <a:off x="7383340" y="1199955"/>
            <a:ext cx="543053" cy="375308"/>
          </a:xfrm>
          <a:prstGeom prst="rect">
            <a:avLst/>
          </a:prstGeom>
          <a:noFill/>
        </p:spPr>
        <p:txBody>
          <a:bodyPr wrap="square" rtlCol="0">
            <a:spAutoFit/>
          </a:bodyPr>
          <a:lstStyle/>
          <a:p>
            <a:r>
              <a:rPr lang="en-IN" dirty="0"/>
              <a:t>no</a:t>
            </a:r>
          </a:p>
        </p:txBody>
      </p:sp>
      <p:sp>
        <p:nvSpPr>
          <p:cNvPr id="62" name="TextBox 61">
            <a:extLst>
              <a:ext uri="{FF2B5EF4-FFF2-40B4-BE49-F238E27FC236}">
                <a16:creationId xmlns:a16="http://schemas.microsoft.com/office/drawing/2014/main" id="{4491C4BC-3ACF-4A25-81B5-B68A36079F65}"/>
              </a:ext>
            </a:extLst>
          </p:cNvPr>
          <p:cNvSpPr txBox="1"/>
          <p:nvPr/>
        </p:nvSpPr>
        <p:spPr>
          <a:xfrm>
            <a:off x="6337268" y="3373706"/>
            <a:ext cx="543053" cy="375308"/>
          </a:xfrm>
          <a:prstGeom prst="rect">
            <a:avLst/>
          </a:prstGeom>
          <a:noFill/>
        </p:spPr>
        <p:txBody>
          <a:bodyPr wrap="square" rtlCol="0">
            <a:spAutoFit/>
          </a:bodyPr>
          <a:lstStyle/>
          <a:p>
            <a:r>
              <a:rPr lang="en-IN" dirty="0"/>
              <a:t>no</a:t>
            </a:r>
          </a:p>
        </p:txBody>
      </p:sp>
      <p:sp>
        <p:nvSpPr>
          <p:cNvPr id="63" name="TextBox 62">
            <a:extLst>
              <a:ext uri="{FF2B5EF4-FFF2-40B4-BE49-F238E27FC236}">
                <a16:creationId xmlns:a16="http://schemas.microsoft.com/office/drawing/2014/main" id="{8592F90D-7C21-42D6-A5C5-58268D84A85B}"/>
              </a:ext>
            </a:extLst>
          </p:cNvPr>
          <p:cNvSpPr txBox="1"/>
          <p:nvPr/>
        </p:nvSpPr>
        <p:spPr>
          <a:xfrm>
            <a:off x="4194713" y="3173289"/>
            <a:ext cx="543053" cy="375308"/>
          </a:xfrm>
          <a:prstGeom prst="rect">
            <a:avLst/>
          </a:prstGeom>
          <a:noFill/>
        </p:spPr>
        <p:txBody>
          <a:bodyPr wrap="square" rtlCol="0">
            <a:spAutoFit/>
          </a:bodyPr>
          <a:lstStyle/>
          <a:p>
            <a:r>
              <a:rPr lang="en-IN" dirty="0"/>
              <a:t>no</a:t>
            </a:r>
          </a:p>
        </p:txBody>
      </p:sp>
      <p:sp>
        <p:nvSpPr>
          <p:cNvPr id="64" name="TextBox 63">
            <a:extLst>
              <a:ext uri="{FF2B5EF4-FFF2-40B4-BE49-F238E27FC236}">
                <a16:creationId xmlns:a16="http://schemas.microsoft.com/office/drawing/2014/main" id="{8D642E43-FAE4-4B73-A424-B927A44418CA}"/>
              </a:ext>
            </a:extLst>
          </p:cNvPr>
          <p:cNvSpPr txBox="1"/>
          <p:nvPr/>
        </p:nvSpPr>
        <p:spPr>
          <a:xfrm>
            <a:off x="3707947" y="2975623"/>
            <a:ext cx="543053" cy="375308"/>
          </a:xfrm>
          <a:prstGeom prst="rect">
            <a:avLst/>
          </a:prstGeom>
          <a:noFill/>
        </p:spPr>
        <p:txBody>
          <a:bodyPr wrap="square" rtlCol="0">
            <a:spAutoFit/>
          </a:bodyPr>
          <a:lstStyle/>
          <a:p>
            <a:r>
              <a:rPr lang="en-IN" dirty="0"/>
              <a:t>no</a:t>
            </a:r>
          </a:p>
        </p:txBody>
      </p:sp>
      <p:sp>
        <p:nvSpPr>
          <p:cNvPr id="150" name="Subtitle 12">
            <a:extLst>
              <a:ext uri="{FF2B5EF4-FFF2-40B4-BE49-F238E27FC236}">
                <a16:creationId xmlns:a16="http://schemas.microsoft.com/office/drawing/2014/main" id="{0716EEFC-54F9-474B-B36B-C3A6156E296D}"/>
              </a:ext>
            </a:extLst>
          </p:cNvPr>
          <p:cNvSpPr>
            <a:spLocks noGrp="1"/>
          </p:cNvSpPr>
          <p:nvPr>
            <p:ph type="subTitle" idx="1"/>
          </p:nvPr>
        </p:nvSpPr>
        <p:spPr>
          <a:xfrm>
            <a:off x="-37709" y="215505"/>
            <a:ext cx="10515600" cy="2605064"/>
          </a:xfrm>
        </p:spPr>
        <p:txBody>
          <a:bodyPr/>
          <a:lstStyle/>
          <a:p>
            <a:pPr algn="l">
              <a:lnSpc>
                <a:spcPct val="107000"/>
              </a:lnSpc>
              <a:spcAft>
                <a:spcPts val="800"/>
              </a:spcAft>
            </a:pPr>
            <a:r>
              <a:rPr lang="en-ZA" sz="2000" b="1" u="sng" dirty="0">
                <a:solidFill>
                  <a:schemeClr val="tx1"/>
                </a:solidFill>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58616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6101E61E-E575-48EA-A01B-8431D8C8A1BF}"/>
              </a:ext>
            </a:extLst>
          </p:cNvPr>
          <p:cNvPicPr>
            <a:picLocks noChangeAspect="1"/>
          </p:cNvPicPr>
          <p:nvPr/>
        </p:nvPicPr>
        <p:blipFill>
          <a:blip r:embed="rId2"/>
          <a:stretch>
            <a:fillRect/>
          </a:stretch>
        </p:blipFill>
        <p:spPr>
          <a:xfrm>
            <a:off x="2224087" y="1238250"/>
            <a:ext cx="7743825" cy="4381500"/>
          </a:xfrm>
          <a:prstGeom prst="rect">
            <a:avLst/>
          </a:prstGeom>
        </p:spPr>
      </p:pic>
    </p:spTree>
    <p:extLst>
      <p:ext uri="{BB962C8B-B14F-4D97-AF65-F5344CB8AC3E}">
        <p14:creationId xmlns:p14="http://schemas.microsoft.com/office/powerpoint/2010/main" val="95757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17B9A7-7732-41AE-86A7-B088744B2376}"/>
              </a:ext>
            </a:extLst>
          </p:cNvPr>
          <p:cNvPicPr>
            <a:picLocks noChangeAspect="1"/>
          </p:cNvPicPr>
          <p:nvPr/>
        </p:nvPicPr>
        <p:blipFill>
          <a:blip r:embed="rId2"/>
          <a:stretch>
            <a:fillRect/>
          </a:stretch>
        </p:blipFill>
        <p:spPr>
          <a:xfrm>
            <a:off x="2219325" y="1247775"/>
            <a:ext cx="7753350" cy="4362450"/>
          </a:xfrm>
          <a:prstGeom prst="rect">
            <a:avLst/>
          </a:prstGeom>
        </p:spPr>
      </p:pic>
    </p:spTree>
    <p:extLst>
      <p:ext uri="{BB962C8B-B14F-4D97-AF65-F5344CB8AC3E}">
        <p14:creationId xmlns:p14="http://schemas.microsoft.com/office/powerpoint/2010/main" val="162631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05FC1A-4593-492D-9860-81B53C5728AF}"/>
              </a:ext>
            </a:extLst>
          </p:cNvPr>
          <p:cNvPicPr>
            <a:picLocks noChangeAspect="1"/>
          </p:cNvPicPr>
          <p:nvPr/>
        </p:nvPicPr>
        <p:blipFill>
          <a:blip r:embed="rId2"/>
          <a:stretch>
            <a:fillRect/>
          </a:stretch>
        </p:blipFill>
        <p:spPr>
          <a:xfrm>
            <a:off x="2228850" y="1247775"/>
            <a:ext cx="7734300" cy="4362450"/>
          </a:xfrm>
          <a:prstGeom prst="rect">
            <a:avLst/>
          </a:prstGeom>
        </p:spPr>
      </p:pic>
    </p:spTree>
    <p:extLst>
      <p:ext uri="{BB962C8B-B14F-4D97-AF65-F5344CB8AC3E}">
        <p14:creationId xmlns:p14="http://schemas.microsoft.com/office/powerpoint/2010/main" val="232326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006AA45-B865-4325-AC8A-208C9C61E67A}"/>
              </a:ext>
            </a:extLst>
          </p:cNvPr>
          <p:cNvSpPr/>
          <p:nvPr/>
        </p:nvSpPr>
        <p:spPr>
          <a:xfrm>
            <a:off x="3863370" y="1929367"/>
            <a:ext cx="4086144" cy="2246769"/>
          </a:xfrm>
          <a:prstGeom prst="rect">
            <a:avLst/>
          </a:prstGeom>
          <a:noFill/>
        </p:spPr>
        <p:txBody>
          <a:bodyPr wrap="square" lIns="91440" tIns="45720" rIns="91440" bIns="45720">
            <a:spAutoFit/>
          </a:bodyPr>
          <a:lstStyle/>
          <a:p>
            <a:pPr algn="ctr"/>
            <a:r>
              <a:rPr lang="en-US" sz="7000" b="0" cap="none" spc="0" dirty="0">
                <a:ln w="0"/>
                <a:effectLst/>
                <a:latin typeface="Times New Roman" panose="02020603050405020304" pitchFamily="18" charset="0"/>
                <a:cs typeface="Times New Roman" panose="02020603050405020304" pitchFamily="18" charset="0"/>
              </a:rPr>
              <a:t>THANK</a:t>
            </a:r>
          </a:p>
          <a:p>
            <a:pPr algn="ctr"/>
            <a:r>
              <a:rPr lang="en-US" sz="7000" dirty="0">
                <a:ln w="0"/>
                <a:latin typeface="Times New Roman" panose="02020603050405020304" pitchFamily="18" charset="0"/>
                <a:cs typeface="Times New Roman" panose="02020603050405020304" pitchFamily="18" charset="0"/>
              </a:rPr>
              <a:t>YOU</a:t>
            </a:r>
            <a:endParaRPr lang="en-US" sz="7000" b="0" cap="none" spc="0"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09335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3.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93</TotalTime>
  <Words>371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Next LT Pro</vt:lpstr>
      <vt:lpstr>Bookman Old Style</vt:lpstr>
      <vt:lpstr>Calibri</vt:lpstr>
      <vt:lpstr>Calisto MT</vt:lpstr>
      <vt:lpstr>Courier New</vt:lpstr>
      <vt:lpstr>Kunstler Script</vt:lpstr>
      <vt:lpstr>Times New Roman</vt:lpstr>
      <vt:lpstr>Office Theme</vt:lpstr>
      <vt:lpstr>HOTEL Management SYSTEM </vt:lpstr>
      <vt:lpstr>ABSTRACT</vt:lpstr>
      <vt:lpstr>Objectives:  ROOM BOOKING: First one is room reservation, new customers can select the type of room, i.e.., single bedroom or double bedroom , it will also provide the rates of each type of room per day. After selecting room type you have to select number days to stay, by confirming registration it will produce the bill.  HOUSE CLEANING: Second feature is house sweeping, for this it will provide types of cleaning , i.e.., any particular room or all rooms after selecting that you have to select the date and confirm. </vt:lpstr>
      <vt:lpstr>FOOD SERVICE: Our project also contains food service, for this the menu will be displayed and you have to select items you want and quantity for each ,according to that bill will be generated.  CAB SERVICE: The last feature is cab service , this will ask information like date of journey , and from location, to location, then the room number of customer. And then by confirming it , the hotel will arrange the cab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chiranjeevi dasari</dc:creator>
  <cp:lastModifiedBy>chiranjeevi dasari</cp:lastModifiedBy>
  <cp:revision>7</cp:revision>
  <dcterms:created xsi:type="dcterms:W3CDTF">2021-09-23T04:42:20Z</dcterms:created>
  <dcterms:modified xsi:type="dcterms:W3CDTF">2021-12-02T08:09:30Z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