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p:scale>
          <a:sx n="86" d="100"/>
          <a:sy n="86" d="100"/>
        </p:scale>
        <p:origin x="802"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21754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92754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26456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35685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2332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822228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316105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45699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41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766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8/21/2025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65764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8/21/2025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81308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8/21/2025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36578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8/21/2025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12884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8/21/2025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65057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8/21/2025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83863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64DE79-268F-4C1A-8933-263129D2AF90}" type="datetimeFigureOut">
              <a:rPr lang="en-US" smtClean="0"/>
              <a:t>8/21/2025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03476455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b="1" dirty="0"/>
              <a:t>Customer Feedback &amp; Marketing Campaign Analysis</a:t>
            </a:r>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321245" y="1823141"/>
            <a:ext cx="4215923" cy="4425259"/>
          </a:xfrm>
        </p:spPr>
        <p:txBody>
          <a:bodyPr>
            <a:noAutofit/>
          </a:bodyPr>
          <a:lstStyle/>
          <a:p>
            <a:pPr>
              <a:lnSpc>
                <a:spcPct val="160000"/>
              </a:lnSpc>
            </a:pPr>
            <a:r>
              <a:rPr lang="en-US" sz="900" b="1" dirty="0"/>
              <a:t>Decreased Conversion Rates: </a:t>
            </a:r>
            <a:r>
              <a:rPr lang="en-US" sz="900" dirty="0"/>
              <a:t>The conversion rate demonstrated a strong rebound in December, reaching 10.2%, despite a notable dip to 5.0% in October.</a:t>
            </a:r>
          </a:p>
          <a:p>
            <a:pPr>
              <a:lnSpc>
                <a:spcPct val="160000"/>
              </a:lnSpc>
            </a:pPr>
            <a:r>
              <a:rPr lang="en-US" sz="900" b="1" dirty="0"/>
              <a:t>Reduced Customer Engagement:</a:t>
            </a:r>
          </a:p>
          <a:p>
            <a:pPr lvl="1">
              <a:lnSpc>
                <a:spcPct val="160000"/>
              </a:lnSpc>
            </a:pPr>
            <a:r>
              <a:rPr lang="en-US" sz="900" dirty="0"/>
              <a:t>There is a decline in overall social media engagement, with views dropping throughout the year.</a:t>
            </a:r>
          </a:p>
          <a:p>
            <a:pPr lvl="1">
              <a:lnSpc>
                <a:spcPct val="160000"/>
              </a:lnSpc>
            </a:pPr>
            <a:r>
              <a:rPr lang="en-US" sz="900" dirty="0"/>
              <a:t>While clicks and likes are low compared to views, the click-through rate stands at 15.37%, meaning that engaged users are still interacting effectively.</a:t>
            </a:r>
          </a:p>
          <a:p>
            <a:pPr>
              <a:lnSpc>
                <a:spcPct val="160000"/>
              </a:lnSpc>
            </a:pPr>
            <a:r>
              <a:rPr lang="en-US" sz="900" b="1" dirty="0"/>
              <a:t>Customer Feedback Analysis:</a:t>
            </a:r>
          </a:p>
          <a:p>
            <a:pPr lvl="1">
              <a:lnSpc>
                <a:spcPct val="160000"/>
              </a:lnSpc>
            </a:pPr>
            <a:r>
              <a:rPr lang="en-US" sz="900" dirty="0"/>
              <a:t>Customer ratings have remained consistent, averaging around 3.7 throughout the year.</a:t>
            </a:r>
          </a:p>
          <a:p>
            <a:pPr lvl="1">
              <a:lnSpc>
                <a:spcPct val="160000"/>
              </a:lnSpc>
            </a:pPr>
            <a:r>
              <a:rPr lang="en-US" sz="900" dirty="0"/>
              <a:t>Although stable, the average rating is below the target of 4.0, suggesting a need for focused improvements in customer satisfaction, for products below 3,5.</a:t>
            </a:r>
            <a:endParaRPr lang="nb-NO" sz="900" dirty="0"/>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4593519" y="1823141"/>
            <a:ext cx="7277236" cy="4351337"/>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a:xfrm>
            <a:off x="570654" y="129540"/>
            <a:ext cx="8596668" cy="1320800"/>
          </a:xfrm>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a:xfrm>
            <a:off x="511578" y="1091953"/>
            <a:ext cx="5026199" cy="4705166"/>
          </a:xfrm>
        </p:spPr>
        <p:txBody>
          <a:bodyPr>
            <a:noAutofit/>
          </a:bodyPr>
          <a:lstStyle/>
          <a:p>
            <a:pPr>
              <a:lnSpc>
                <a:spcPct val="170000"/>
              </a:lnSpc>
            </a:pPr>
            <a:r>
              <a:rPr lang="en-US" sz="1000" b="1" dirty="0"/>
              <a:t>General Conversion Trend:</a:t>
            </a:r>
          </a:p>
          <a:p>
            <a:pPr lvl="1">
              <a:lnSpc>
                <a:spcPct val="170000"/>
              </a:lnSpc>
            </a:pPr>
            <a:r>
              <a:rPr lang="en-US" sz="1000"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sz="1000" b="1" dirty="0"/>
              <a:t>Lowest Conversion Month:</a:t>
            </a:r>
          </a:p>
          <a:p>
            <a:pPr lvl="1">
              <a:lnSpc>
                <a:spcPct val="170000"/>
              </a:lnSpc>
            </a:pPr>
            <a:r>
              <a:rPr lang="en-US" sz="1000"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sz="1000" b="1" dirty="0"/>
              <a:t>Highest Conversion Rates:</a:t>
            </a:r>
          </a:p>
          <a:p>
            <a:pPr lvl="1">
              <a:lnSpc>
                <a:spcPct val="170000"/>
              </a:lnSpc>
            </a:pPr>
            <a:r>
              <a:rPr lang="en-US" sz="1000"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5537777" y="1188450"/>
            <a:ext cx="6124908" cy="4577597"/>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a:xfrm>
            <a:off x="677334" y="1500326"/>
            <a:ext cx="4184035" cy="4541035"/>
          </a:xfrm>
        </p:spPr>
        <p:txBody>
          <a:bodyPr>
            <a:normAutofit fontScale="70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740384" y="4073521"/>
            <a:ext cx="3748506" cy="231278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a:xfrm>
            <a:off x="677334" y="1669002"/>
            <a:ext cx="5418666" cy="4372359"/>
          </a:xfrm>
        </p:spPr>
        <p:txBody>
          <a:bodyPr>
            <a:noAutofit/>
          </a:bodyPr>
          <a:lstStyle/>
          <a:p>
            <a:pPr>
              <a:lnSpc>
                <a:spcPct val="170000"/>
              </a:lnSpc>
            </a:pPr>
            <a:r>
              <a:rPr lang="en-US" sz="900" b="1" dirty="0"/>
              <a:t>Customer Ratings Distribution:</a:t>
            </a:r>
          </a:p>
          <a:p>
            <a:pPr lvl="1">
              <a:lnSpc>
                <a:spcPct val="170000"/>
              </a:lnSpc>
            </a:pPr>
            <a:r>
              <a:rPr lang="en-US" sz="900"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sz="900" b="1" dirty="0"/>
              <a:t>Sentiment Analysis:</a:t>
            </a:r>
          </a:p>
          <a:p>
            <a:pPr lvl="1">
              <a:lnSpc>
                <a:spcPct val="170000"/>
              </a:lnSpc>
            </a:pPr>
            <a:r>
              <a:rPr lang="en-US" sz="900"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sz="900" b="1" dirty="0"/>
              <a:t>Opportunity for Improvement:</a:t>
            </a:r>
          </a:p>
          <a:p>
            <a:pPr lvl="1">
              <a:lnSpc>
                <a:spcPct val="170000"/>
              </a:lnSpc>
            </a:pPr>
            <a:r>
              <a:rPr lang="en-US" sz="900"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sz="900" dirty="0"/>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and Actions</a:t>
            </a:r>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a:xfrm>
            <a:off x="677334" y="1497807"/>
            <a:ext cx="4185623" cy="576262"/>
          </a:xfrm>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541538" y="2074069"/>
            <a:ext cx="5456037" cy="4418806"/>
          </a:xfrm>
        </p:spPr>
        <p:txBody>
          <a:bodyPr>
            <a:noAutofit/>
          </a:bodyPr>
          <a:lstStyle/>
          <a:p>
            <a:pPr>
              <a:lnSpc>
                <a:spcPct val="170000"/>
              </a:lnSpc>
            </a:pPr>
            <a:r>
              <a:rPr lang="en-US" sz="900" b="1" dirty="0"/>
              <a:t>Increase Conversion Rates:</a:t>
            </a:r>
          </a:p>
          <a:p>
            <a:pPr lvl="1">
              <a:lnSpc>
                <a:spcPct val="170000"/>
              </a:lnSpc>
            </a:pPr>
            <a:r>
              <a:rPr lang="en-US" sz="900" b="1" dirty="0"/>
              <a:t>Goal: </a:t>
            </a:r>
            <a:r>
              <a:rPr lang="en-US" sz="900" dirty="0"/>
              <a:t>Identify factors impacting the conversion rate and provide recommendations to improve it.</a:t>
            </a:r>
          </a:p>
          <a:p>
            <a:pPr lvl="1">
              <a:lnSpc>
                <a:spcPct val="170000"/>
              </a:lnSpc>
            </a:pPr>
            <a:r>
              <a:rPr lang="en-US" sz="900" b="1" dirty="0"/>
              <a:t>Insight: </a:t>
            </a:r>
            <a:r>
              <a:rPr lang="en-US" sz="900" dirty="0"/>
              <a:t>Highlight key stages where visitors drop off and suggest improvements to optimize the conversion funnel.</a:t>
            </a:r>
          </a:p>
          <a:p>
            <a:pPr>
              <a:lnSpc>
                <a:spcPct val="170000"/>
              </a:lnSpc>
            </a:pPr>
            <a:r>
              <a:rPr lang="en-US" sz="900" b="1" dirty="0"/>
              <a:t>Enhance Customer Engagement:</a:t>
            </a:r>
            <a:endParaRPr lang="en-US" sz="900" dirty="0"/>
          </a:p>
          <a:p>
            <a:pPr lvl="1">
              <a:lnSpc>
                <a:spcPct val="170000"/>
              </a:lnSpc>
            </a:pPr>
            <a:r>
              <a:rPr lang="en-US" sz="900" b="1" dirty="0"/>
              <a:t>Goal:</a:t>
            </a:r>
            <a:r>
              <a:rPr lang="en-US" sz="900" dirty="0"/>
              <a:t> Determine which types of content drive the highest engagement. </a:t>
            </a:r>
          </a:p>
          <a:p>
            <a:pPr lvl="1">
              <a:lnSpc>
                <a:spcPct val="170000"/>
              </a:lnSpc>
            </a:pPr>
            <a:r>
              <a:rPr lang="en-US" sz="900" b="1" dirty="0"/>
              <a:t>Insight:</a:t>
            </a:r>
            <a:r>
              <a:rPr lang="en-US" sz="900" dirty="0"/>
              <a:t> Analyze interaction levels with different types of marketing content to inform better content strategies.</a:t>
            </a:r>
          </a:p>
          <a:p>
            <a:pPr>
              <a:lnSpc>
                <a:spcPct val="170000"/>
              </a:lnSpc>
            </a:pPr>
            <a:r>
              <a:rPr lang="en-US" sz="900" b="1" dirty="0"/>
              <a:t>Improve Customer Feedback Scores:</a:t>
            </a:r>
            <a:endParaRPr lang="en-US" sz="900" dirty="0"/>
          </a:p>
          <a:p>
            <a:pPr lvl="1">
              <a:lnSpc>
                <a:spcPct val="170000"/>
              </a:lnSpc>
            </a:pPr>
            <a:r>
              <a:rPr lang="en-US" sz="900" b="1" dirty="0"/>
              <a:t>Goal:</a:t>
            </a:r>
            <a:r>
              <a:rPr lang="en-US" sz="900" dirty="0"/>
              <a:t> Understand common themes in customer reviews and provide actionable insights.</a:t>
            </a:r>
          </a:p>
          <a:p>
            <a:pPr lvl="1">
              <a:lnSpc>
                <a:spcPct val="170000"/>
              </a:lnSpc>
            </a:pPr>
            <a:r>
              <a:rPr lang="en-US" sz="900" b="1" dirty="0"/>
              <a:t>Insight:</a:t>
            </a:r>
            <a:r>
              <a:rPr lang="en-US" sz="900"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a:xfrm>
            <a:off x="6172200" y="1497807"/>
            <a:ext cx="4185618" cy="576262"/>
          </a:xfrm>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94426" y="2074069"/>
            <a:ext cx="5160961" cy="4642990"/>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115</TotalTime>
  <Words>789</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Data Presentation</vt:lpstr>
      <vt:lpstr>Overview</vt:lpstr>
      <vt:lpstr>Decreased Conversion Rates</vt:lpstr>
      <vt:lpstr>Reduced Customer Engagement</vt:lpstr>
      <vt:lpstr>Customer Feedback Analysis</vt:lpstr>
      <vt:lpstr>Goals and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vijay patidar</cp:lastModifiedBy>
  <cp:revision>2</cp:revision>
  <dcterms:created xsi:type="dcterms:W3CDTF">2024-09-03T15:16:05Z</dcterms:created>
  <dcterms:modified xsi:type="dcterms:W3CDTF">2025-08-21T05:49:42Z</dcterms:modified>
</cp:coreProperties>
</file>