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</p:sldMasterIdLst>
  <p:notesMasterIdLst>
    <p:notesMasterId r:id="rId17"/>
  </p:notesMasterIdLst>
  <p:sldIdLst>
    <p:sldId id="256" r:id="rId3"/>
    <p:sldId id="281" r:id="rId4"/>
    <p:sldId id="258" r:id="rId5"/>
    <p:sldId id="264" r:id="rId6"/>
    <p:sldId id="259" r:id="rId7"/>
    <p:sldId id="285" r:id="rId8"/>
    <p:sldId id="287" r:id="rId9"/>
    <p:sldId id="278" r:id="rId10"/>
    <p:sldId id="288" r:id="rId11"/>
    <p:sldId id="261" r:id="rId12"/>
    <p:sldId id="282" r:id="rId13"/>
    <p:sldId id="283" r:id="rId14"/>
    <p:sldId id="28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2" autoAdjust="0"/>
    <p:restoredTop sz="86424" autoAdjust="0"/>
  </p:normalViewPr>
  <p:slideViewPr>
    <p:cSldViewPr snapToGrid="0" snapToObjects="1">
      <p:cViewPr>
        <p:scale>
          <a:sx n="66" d="100"/>
          <a:sy n="66" d="100"/>
        </p:scale>
        <p:origin x="-240" y="-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12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notesViewPr>
    <p:cSldViewPr snapToGrid="0" snapToObjects="1">
      <p:cViewPr varScale="1">
        <p:scale>
          <a:sx n="92" d="100"/>
          <a:sy n="92" d="100"/>
        </p:scale>
        <p:origin x="-180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958076-55E2-4CA8-9089-1739A4AF774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D707C24-0DED-48C3-854D-2611B5A08F2B}">
      <dgm:prSet phldrT="[Text]"/>
      <dgm:spPr/>
      <dgm:t>
        <a:bodyPr/>
        <a:lstStyle/>
        <a:p>
          <a:r>
            <a:rPr lang="en-US" dirty="0" smtClean="0"/>
            <a:t>HW Design</a:t>
          </a:r>
          <a:endParaRPr lang="en-US" dirty="0"/>
        </a:p>
      </dgm:t>
    </dgm:pt>
    <dgm:pt modelId="{258E1E6B-B4FF-48D2-B08E-0ABE6EB66819}" type="parTrans" cxnId="{03DDE91F-ACAB-47EE-8B2D-49CEAEDB49A4}">
      <dgm:prSet/>
      <dgm:spPr/>
      <dgm:t>
        <a:bodyPr/>
        <a:lstStyle/>
        <a:p>
          <a:endParaRPr lang="en-US"/>
        </a:p>
      </dgm:t>
    </dgm:pt>
    <dgm:pt modelId="{7B825C54-966C-422A-9405-3CCD646A66C2}" type="sibTrans" cxnId="{03DDE91F-ACAB-47EE-8B2D-49CEAEDB49A4}">
      <dgm:prSet/>
      <dgm:spPr/>
      <dgm:t>
        <a:bodyPr/>
        <a:lstStyle/>
        <a:p>
          <a:endParaRPr lang="en-US" dirty="0"/>
        </a:p>
      </dgm:t>
    </dgm:pt>
    <dgm:pt modelId="{A23A00C8-9B4C-4852-8689-FB24D0688EB4}">
      <dgm:prSet phldrT="[Text]"/>
      <dgm:spPr/>
      <dgm:t>
        <a:bodyPr/>
        <a:lstStyle/>
        <a:p>
          <a:r>
            <a:rPr lang="en-US" dirty="0" smtClean="0"/>
            <a:t>Validation Plan development</a:t>
          </a:r>
          <a:endParaRPr lang="en-US" dirty="0"/>
        </a:p>
      </dgm:t>
    </dgm:pt>
    <dgm:pt modelId="{231B55CA-1025-4672-B49C-991E2474C26C}" type="parTrans" cxnId="{43F10CD3-68A6-4350-A313-9765A65A5929}">
      <dgm:prSet/>
      <dgm:spPr/>
      <dgm:t>
        <a:bodyPr/>
        <a:lstStyle/>
        <a:p>
          <a:endParaRPr lang="en-US"/>
        </a:p>
      </dgm:t>
    </dgm:pt>
    <dgm:pt modelId="{C3EFAA7E-13C0-417E-B3ED-3138B12A1AED}" type="sibTrans" cxnId="{43F10CD3-68A6-4350-A313-9765A65A5929}">
      <dgm:prSet/>
      <dgm:spPr/>
      <dgm:t>
        <a:bodyPr/>
        <a:lstStyle/>
        <a:p>
          <a:endParaRPr lang="en-US" dirty="0"/>
        </a:p>
      </dgm:t>
    </dgm:pt>
    <dgm:pt modelId="{D52169EE-EED9-41AF-AA6B-57595E825770}">
      <dgm:prSet phldrT="[Text]"/>
      <dgm:spPr/>
      <dgm:t>
        <a:bodyPr/>
        <a:lstStyle/>
        <a:p>
          <a:r>
            <a:rPr lang="en-US" dirty="0" smtClean="0"/>
            <a:t>Validation SW development</a:t>
          </a:r>
          <a:endParaRPr lang="en-US" dirty="0"/>
        </a:p>
      </dgm:t>
    </dgm:pt>
    <dgm:pt modelId="{CC5456DB-6411-4966-BE49-50F220E7B6A3}" type="parTrans" cxnId="{1DEE826D-21B6-463A-8129-156825561699}">
      <dgm:prSet/>
      <dgm:spPr/>
      <dgm:t>
        <a:bodyPr/>
        <a:lstStyle/>
        <a:p>
          <a:endParaRPr lang="en-US"/>
        </a:p>
      </dgm:t>
    </dgm:pt>
    <dgm:pt modelId="{63DA67D7-70E6-4367-87BF-DD173788189C}" type="sibTrans" cxnId="{1DEE826D-21B6-463A-8129-156825561699}">
      <dgm:prSet/>
      <dgm:spPr/>
      <dgm:t>
        <a:bodyPr/>
        <a:lstStyle/>
        <a:p>
          <a:endParaRPr lang="en-US" dirty="0"/>
        </a:p>
      </dgm:t>
    </dgm:pt>
    <dgm:pt modelId="{4342A323-5CD8-45D6-99DD-D26BEDB3C3A8}">
      <dgm:prSet/>
      <dgm:spPr/>
      <dgm:t>
        <a:bodyPr/>
        <a:lstStyle/>
        <a:p>
          <a:r>
            <a:rPr lang="en-US" dirty="0" smtClean="0"/>
            <a:t>Board bring up &amp; Validation</a:t>
          </a:r>
          <a:endParaRPr lang="en-US" dirty="0"/>
        </a:p>
      </dgm:t>
    </dgm:pt>
    <dgm:pt modelId="{16D43C52-1DF7-4D36-9EB1-ACE8529D9DDB}" type="parTrans" cxnId="{05913F32-710B-498A-8DF8-8B4B4516579A}">
      <dgm:prSet/>
      <dgm:spPr/>
      <dgm:t>
        <a:bodyPr/>
        <a:lstStyle/>
        <a:p>
          <a:endParaRPr lang="en-US"/>
        </a:p>
      </dgm:t>
    </dgm:pt>
    <dgm:pt modelId="{5908EEF3-447F-4800-8976-A2D0FEA7B16B}" type="sibTrans" cxnId="{05913F32-710B-498A-8DF8-8B4B4516579A}">
      <dgm:prSet/>
      <dgm:spPr/>
      <dgm:t>
        <a:bodyPr/>
        <a:lstStyle/>
        <a:p>
          <a:endParaRPr lang="en-US"/>
        </a:p>
      </dgm:t>
    </dgm:pt>
    <dgm:pt modelId="{B52E8F47-FD3E-4101-9988-069C750405C8}" type="pres">
      <dgm:prSet presAssocID="{C8958076-55E2-4CA8-9089-1739A4AF7748}" presName="Name0" presStyleCnt="0">
        <dgm:presLayoutVars>
          <dgm:dir/>
          <dgm:resizeHandles val="exact"/>
        </dgm:presLayoutVars>
      </dgm:prSet>
      <dgm:spPr/>
    </dgm:pt>
    <dgm:pt modelId="{DB0D6484-4FFB-4320-A7C4-6E6A7EF0208F}" type="pres">
      <dgm:prSet presAssocID="{8D707C24-0DED-48C3-854D-2611B5A08F2B}" presName="node" presStyleLbl="node1" presStyleIdx="0" presStyleCnt="4" custLinFactY="-21867" custLinFactNeighborX="39711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68251-CAB1-4086-B2DC-B37848FDCBF9}" type="pres">
      <dgm:prSet presAssocID="{7B825C54-966C-422A-9405-3CCD646A66C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8D27E14-2404-4A7E-97A1-69682696FFEF}" type="pres">
      <dgm:prSet presAssocID="{7B825C54-966C-422A-9405-3CCD646A66C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E4FAB59A-5CD1-4126-B0C7-E37F8E427CA2}" type="pres">
      <dgm:prSet presAssocID="{A23A00C8-9B4C-4852-8689-FB24D0688EB4}" presName="node" presStyleLbl="node1" presStyleIdx="1" presStyleCnt="4" custLinFactY="-24272" custLinFactNeighborX="-1191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C56344-7EF3-4A09-8D89-4D98F62E6407}" type="pres">
      <dgm:prSet presAssocID="{C3EFAA7E-13C0-417E-B3ED-3138B12A1AE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A3B9995-BE06-4D36-B4F5-A4573598B31B}" type="pres">
      <dgm:prSet presAssocID="{C3EFAA7E-13C0-417E-B3ED-3138B12A1AE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D8D78B0-42D3-4DBF-9F1A-1D8B9259E5DC}" type="pres">
      <dgm:prSet presAssocID="{D52169EE-EED9-41AF-AA6B-57595E825770}" presName="node" presStyleLbl="node1" presStyleIdx="2" presStyleCnt="4" custLinFactY="-24272" custLinFactNeighborX="-13857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CB6E84-D30D-4BA4-B014-DD37DD29B830}" type="pres">
      <dgm:prSet presAssocID="{63DA67D7-70E6-4367-87BF-DD173788189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6101E9B3-06AF-450D-8437-57CEDD70E322}" type="pres">
      <dgm:prSet presAssocID="{63DA67D7-70E6-4367-87BF-DD173788189C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E0F8A50-BD07-4B28-9DA3-4F6819830DE5}" type="pres">
      <dgm:prSet presAssocID="{4342A323-5CD8-45D6-99DD-D26BEDB3C3A8}" presName="node" presStyleLbl="node1" presStyleIdx="3" presStyleCnt="4" custLinFactY="-24272" custLinFactNeighborX="-14476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7A4BEB-35FA-491B-980E-24D312261EBE}" type="presOf" srcId="{C3EFAA7E-13C0-417E-B3ED-3138B12A1AED}" destId="{8EC56344-7EF3-4A09-8D89-4D98F62E6407}" srcOrd="0" destOrd="0" presId="urn:microsoft.com/office/officeart/2005/8/layout/process1"/>
    <dgm:cxn modelId="{8A2BBEF7-35C5-4F15-8B87-00E62E902601}" type="presOf" srcId="{7B825C54-966C-422A-9405-3CCD646A66C2}" destId="{31068251-CAB1-4086-B2DC-B37848FDCBF9}" srcOrd="0" destOrd="0" presId="urn:microsoft.com/office/officeart/2005/8/layout/process1"/>
    <dgm:cxn modelId="{1DEE826D-21B6-463A-8129-156825561699}" srcId="{C8958076-55E2-4CA8-9089-1739A4AF7748}" destId="{D52169EE-EED9-41AF-AA6B-57595E825770}" srcOrd="2" destOrd="0" parTransId="{CC5456DB-6411-4966-BE49-50F220E7B6A3}" sibTransId="{63DA67D7-70E6-4367-87BF-DD173788189C}"/>
    <dgm:cxn modelId="{43F10CD3-68A6-4350-A313-9765A65A5929}" srcId="{C8958076-55E2-4CA8-9089-1739A4AF7748}" destId="{A23A00C8-9B4C-4852-8689-FB24D0688EB4}" srcOrd="1" destOrd="0" parTransId="{231B55CA-1025-4672-B49C-991E2474C26C}" sibTransId="{C3EFAA7E-13C0-417E-B3ED-3138B12A1AED}"/>
    <dgm:cxn modelId="{A3451B14-D34C-47FA-BC89-2EEE363D4C91}" type="presOf" srcId="{D52169EE-EED9-41AF-AA6B-57595E825770}" destId="{DD8D78B0-42D3-4DBF-9F1A-1D8B9259E5DC}" srcOrd="0" destOrd="0" presId="urn:microsoft.com/office/officeart/2005/8/layout/process1"/>
    <dgm:cxn modelId="{6CFD2CA8-A9E0-432C-8301-4A23A52BEDEE}" type="presOf" srcId="{4342A323-5CD8-45D6-99DD-D26BEDB3C3A8}" destId="{8E0F8A50-BD07-4B28-9DA3-4F6819830DE5}" srcOrd="0" destOrd="0" presId="urn:microsoft.com/office/officeart/2005/8/layout/process1"/>
    <dgm:cxn modelId="{53E924A2-EC71-42D1-BF54-0BAC57E2DED1}" type="presOf" srcId="{63DA67D7-70E6-4367-87BF-DD173788189C}" destId="{6101E9B3-06AF-450D-8437-57CEDD70E322}" srcOrd="1" destOrd="0" presId="urn:microsoft.com/office/officeart/2005/8/layout/process1"/>
    <dgm:cxn modelId="{99EA8EC7-0576-4309-8380-57129F751927}" type="presOf" srcId="{C3EFAA7E-13C0-417E-B3ED-3138B12A1AED}" destId="{FA3B9995-BE06-4D36-B4F5-A4573598B31B}" srcOrd="1" destOrd="0" presId="urn:microsoft.com/office/officeart/2005/8/layout/process1"/>
    <dgm:cxn modelId="{A94AFD4F-3F70-46D6-8C64-9833D187D478}" type="presOf" srcId="{A23A00C8-9B4C-4852-8689-FB24D0688EB4}" destId="{E4FAB59A-5CD1-4126-B0C7-E37F8E427CA2}" srcOrd="0" destOrd="0" presId="urn:microsoft.com/office/officeart/2005/8/layout/process1"/>
    <dgm:cxn modelId="{11EFE9E6-8AFE-4AAB-B246-35A9802731EA}" type="presOf" srcId="{8D707C24-0DED-48C3-854D-2611B5A08F2B}" destId="{DB0D6484-4FFB-4320-A7C4-6E6A7EF0208F}" srcOrd="0" destOrd="0" presId="urn:microsoft.com/office/officeart/2005/8/layout/process1"/>
    <dgm:cxn modelId="{70885827-7EB1-4CFD-910E-9D4FC5232671}" type="presOf" srcId="{63DA67D7-70E6-4367-87BF-DD173788189C}" destId="{79CB6E84-D30D-4BA4-B014-DD37DD29B830}" srcOrd="0" destOrd="0" presId="urn:microsoft.com/office/officeart/2005/8/layout/process1"/>
    <dgm:cxn modelId="{05913F32-710B-498A-8DF8-8B4B4516579A}" srcId="{C8958076-55E2-4CA8-9089-1739A4AF7748}" destId="{4342A323-5CD8-45D6-99DD-D26BEDB3C3A8}" srcOrd="3" destOrd="0" parTransId="{16D43C52-1DF7-4D36-9EB1-ACE8529D9DDB}" sibTransId="{5908EEF3-447F-4800-8976-A2D0FEA7B16B}"/>
    <dgm:cxn modelId="{03DDE91F-ACAB-47EE-8B2D-49CEAEDB49A4}" srcId="{C8958076-55E2-4CA8-9089-1739A4AF7748}" destId="{8D707C24-0DED-48C3-854D-2611B5A08F2B}" srcOrd="0" destOrd="0" parTransId="{258E1E6B-B4FF-48D2-B08E-0ABE6EB66819}" sibTransId="{7B825C54-966C-422A-9405-3CCD646A66C2}"/>
    <dgm:cxn modelId="{4D560B4B-DC2A-491B-841D-5E03E79CFA0F}" type="presOf" srcId="{7B825C54-966C-422A-9405-3CCD646A66C2}" destId="{28D27E14-2404-4A7E-97A1-69682696FFEF}" srcOrd="1" destOrd="0" presId="urn:microsoft.com/office/officeart/2005/8/layout/process1"/>
    <dgm:cxn modelId="{37F0DD88-9005-4D13-9F9B-E8219573442F}" type="presOf" srcId="{C8958076-55E2-4CA8-9089-1739A4AF7748}" destId="{B52E8F47-FD3E-4101-9988-069C750405C8}" srcOrd="0" destOrd="0" presId="urn:microsoft.com/office/officeart/2005/8/layout/process1"/>
    <dgm:cxn modelId="{2A83814E-027D-481A-AB08-1B2D64911FDF}" type="presParOf" srcId="{B52E8F47-FD3E-4101-9988-069C750405C8}" destId="{DB0D6484-4FFB-4320-A7C4-6E6A7EF0208F}" srcOrd="0" destOrd="0" presId="urn:microsoft.com/office/officeart/2005/8/layout/process1"/>
    <dgm:cxn modelId="{74DF4063-19B0-4E44-B713-AE60F21E6898}" type="presParOf" srcId="{B52E8F47-FD3E-4101-9988-069C750405C8}" destId="{31068251-CAB1-4086-B2DC-B37848FDCBF9}" srcOrd="1" destOrd="0" presId="urn:microsoft.com/office/officeart/2005/8/layout/process1"/>
    <dgm:cxn modelId="{9686F5C7-4B6C-435F-A83B-BC4A0B104415}" type="presParOf" srcId="{31068251-CAB1-4086-B2DC-B37848FDCBF9}" destId="{28D27E14-2404-4A7E-97A1-69682696FFEF}" srcOrd="0" destOrd="0" presId="urn:microsoft.com/office/officeart/2005/8/layout/process1"/>
    <dgm:cxn modelId="{E314080E-0F72-4287-98AD-D8D2F79DF76D}" type="presParOf" srcId="{B52E8F47-FD3E-4101-9988-069C750405C8}" destId="{E4FAB59A-5CD1-4126-B0C7-E37F8E427CA2}" srcOrd="2" destOrd="0" presId="urn:microsoft.com/office/officeart/2005/8/layout/process1"/>
    <dgm:cxn modelId="{122C7FF2-FFF9-4C9D-89FB-05276500933F}" type="presParOf" srcId="{B52E8F47-FD3E-4101-9988-069C750405C8}" destId="{8EC56344-7EF3-4A09-8D89-4D98F62E6407}" srcOrd="3" destOrd="0" presId="urn:microsoft.com/office/officeart/2005/8/layout/process1"/>
    <dgm:cxn modelId="{63709B1A-5DE7-4E61-A7FA-A12B3FD76503}" type="presParOf" srcId="{8EC56344-7EF3-4A09-8D89-4D98F62E6407}" destId="{FA3B9995-BE06-4D36-B4F5-A4573598B31B}" srcOrd="0" destOrd="0" presId="urn:microsoft.com/office/officeart/2005/8/layout/process1"/>
    <dgm:cxn modelId="{3B8C0158-7B7B-4B95-8DDB-E12D3E9EC994}" type="presParOf" srcId="{B52E8F47-FD3E-4101-9988-069C750405C8}" destId="{DD8D78B0-42D3-4DBF-9F1A-1D8B9259E5DC}" srcOrd="4" destOrd="0" presId="urn:microsoft.com/office/officeart/2005/8/layout/process1"/>
    <dgm:cxn modelId="{64EF6B1B-9DF2-4F48-856D-3B38ED2FFA13}" type="presParOf" srcId="{B52E8F47-FD3E-4101-9988-069C750405C8}" destId="{79CB6E84-D30D-4BA4-B014-DD37DD29B830}" srcOrd="5" destOrd="0" presId="urn:microsoft.com/office/officeart/2005/8/layout/process1"/>
    <dgm:cxn modelId="{69EDD653-609D-4C2D-B2C8-D586928A858B}" type="presParOf" srcId="{79CB6E84-D30D-4BA4-B014-DD37DD29B830}" destId="{6101E9B3-06AF-450D-8437-57CEDD70E322}" srcOrd="0" destOrd="0" presId="urn:microsoft.com/office/officeart/2005/8/layout/process1"/>
    <dgm:cxn modelId="{DC402F59-A8BC-4745-9741-E783D38DF38D}" type="presParOf" srcId="{B52E8F47-FD3E-4101-9988-069C750405C8}" destId="{8E0F8A50-BD07-4B28-9DA3-4F6819830DE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888F8B-B71D-4AD2-ABDF-D31E96E2CBE8}" type="doc">
      <dgm:prSet loTypeId="urn:microsoft.com/office/officeart/2005/8/layout/process1" loCatId="process" qsTypeId="urn:microsoft.com/office/officeart/2005/8/quickstyle/simple1" qsCatId="simple" csTypeId="urn:microsoft.com/office/officeart/2005/8/colors/accent3_2" csCatId="accent3" phldr="1"/>
      <dgm:spPr/>
    </dgm:pt>
    <dgm:pt modelId="{5144CCC4-2501-4D74-9E50-4323CEC21479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Fault Model development for key interfaces</a:t>
          </a:r>
          <a:endParaRPr lang="en-US" dirty="0"/>
        </a:p>
      </dgm:t>
    </dgm:pt>
    <dgm:pt modelId="{7E91B8CD-0348-4AF0-B71E-629D60E6D2BC}" type="parTrans" cxnId="{8A68FEAB-5C5C-4793-BA76-6BC85B31603F}">
      <dgm:prSet/>
      <dgm:spPr/>
      <dgm:t>
        <a:bodyPr/>
        <a:lstStyle/>
        <a:p>
          <a:endParaRPr lang="en-US"/>
        </a:p>
      </dgm:t>
    </dgm:pt>
    <dgm:pt modelId="{122FFFD0-781C-4E83-8468-AADE9C7FF212}" type="sibTrans" cxnId="{8A68FEAB-5C5C-4793-BA76-6BC85B31603F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dirty="0"/>
        </a:p>
      </dgm:t>
    </dgm:pt>
    <dgm:pt modelId="{8B436165-BD4E-40B2-A113-304305989A3B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Test algorithm development</a:t>
          </a:r>
          <a:endParaRPr lang="en-US" dirty="0"/>
        </a:p>
      </dgm:t>
    </dgm:pt>
    <dgm:pt modelId="{93D1CB45-1952-45FC-9E8A-E3851E8C17B1}" type="parTrans" cxnId="{C5EE3FD8-5933-492F-9D3C-E4F2C41C8265}">
      <dgm:prSet/>
      <dgm:spPr/>
      <dgm:t>
        <a:bodyPr/>
        <a:lstStyle/>
        <a:p>
          <a:endParaRPr lang="en-US"/>
        </a:p>
      </dgm:t>
    </dgm:pt>
    <dgm:pt modelId="{427BC9B0-3A35-445A-A36E-8F1DA3ECEC5B}" type="sibTrans" cxnId="{C5EE3FD8-5933-492F-9D3C-E4F2C41C8265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dirty="0"/>
        </a:p>
      </dgm:t>
    </dgm:pt>
    <dgm:pt modelId="{79155D2F-8DBE-45B0-B8EF-BFCBD53B8924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Test algorithm implementation</a:t>
          </a:r>
          <a:endParaRPr lang="en-US" dirty="0"/>
        </a:p>
      </dgm:t>
    </dgm:pt>
    <dgm:pt modelId="{8CB0C751-7679-4AB0-A79B-595E7859DEAD}" type="parTrans" cxnId="{A1C67218-639A-49FA-BD6F-8F4A3A5C696B}">
      <dgm:prSet/>
      <dgm:spPr/>
      <dgm:t>
        <a:bodyPr/>
        <a:lstStyle/>
        <a:p>
          <a:endParaRPr lang="en-US"/>
        </a:p>
      </dgm:t>
    </dgm:pt>
    <dgm:pt modelId="{FB317EE8-9565-4456-BC0B-89FB16A8D523}" type="sibTrans" cxnId="{A1C67218-639A-49FA-BD6F-8F4A3A5C696B}">
      <dgm:prSet/>
      <dgm:spPr/>
      <dgm:t>
        <a:bodyPr/>
        <a:lstStyle/>
        <a:p>
          <a:endParaRPr lang="en-US"/>
        </a:p>
      </dgm:t>
    </dgm:pt>
    <dgm:pt modelId="{A0BE8DB6-EECC-47DE-B370-D8C02FA4664D}" type="pres">
      <dgm:prSet presAssocID="{77888F8B-B71D-4AD2-ABDF-D31E96E2CBE8}" presName="Name0" presStyleCnt="0">
        <dgm:presLayoutVars>
          <dgm:dir/>
          <dgm:resizeHandles val="exact"/>
        </dgm:presLayoutVars>
      </dgm:prSet>
      <dgm:spPr/>
    </dgm:pt>
    <dgm:pt modelId="{94701EC7-B349-455A-A37A-ABF596B62AC9}" type="pres">
      <dgm:prSet presAssocID="{5144CCC4-2501-4D74-9E50-4323CEC21479}" presName="node" presStyleLbl="node1" presStyleIdx="0" presStyleCnt="3" custLinFactX="-29359" custLinFactNeighborX="-100000" custLinFactNeighborY="932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888DC4-3DD8-4A9E-BC0D-5628ACE084E9}" type="pres">
      <dgm:prSet presAssocID="{122FFFD0-781C-4E83-8468-AADE9C7FF212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CFB4A9F-06A3-4041-A34F-226C345605B7}" type="pres">
      <dgm:prSet presAssocID="{122FFFD0-781C-4E83-8468-AADE9C7FF212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CDE906D-4560-4B09-824C-08A55283325B}" type="pres">
      <dgm:prSet presAssocID="{8B436165-BD4E-40B2-A113-304305989A3B}" presName="node" presStyleLbl="node1" presStyleIdx="1" presStyleCnt="3" custLinFactNeighborX="-41543" custLinFactNeighborY="975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D3EB69-B159-4E4E-9272-61D276FD91F8}" type="pres">
      <dgm:prSet presAssocID="{427BC9B0-3A35-445A-A36E-8F1DA3ECEC5B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A4D51F6-CC99-4581-B5A2-1B379C85146C}" type="pres">
      <dgm:prSet presAssocID="{427BC9B0-3A35-445A-A36E-8F1DA3ECEC5B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6939579-4F62-47CA-8D70-C392A0297AA8}" type="pres">
      <dgm:prSet presAssocID="{79155D2F-8DBE-45B0-B8EF-BFCBD53B8924}" presName="node" presStyleLbl="node1" presStyleIdx="2" presStyleCnt="3" custScaleX="127284" custLinFactNeighborX="-57065" custLinFactNeighborY="947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365665-37FF-4501-9E5F-36E4A39B5D19}" type="presOf" srcId="{8B436165-BD4E-40B2-A113-304305989A3B}" destId="{8CDE906D-4560-4B09-824C-08A55283325B}" srcOrd="0" destOrd="0" presId="urn:microsoft.com/office/officeart/2005/8/layout/process1"/>
    <dgm:cxn modelId="{5E92F25B-82F5-44C5-A9E7-BC574C3F4970}" type="presOf" srcId="{77888F8B-B71D-4AD2-ABDF-D31E96E2CBE8}" destId="{A0BE8DB6-EECC-47DE-B370-D8C02FA4664D}" srcOrd="0" destOrd="0" presId="urn:microsoft.com/office/officeart/2005/8/layout/process1"/>
    <dgm:cxn modelId="{B192FAB9-C296-44D7-BA32-F05EF25EE598}" type="presOf" srcId="{79155D2F-8DBE-45B0-B8EF-BFCBD53B8924}" destId="{56939579-4F62-47CA-8D70-C392A0297AA8}" srcOrd="0" destOrd="0" presId="urn:microsoft.com/office/officeart/2005/8/layout/process1"/>
    <dgm:cxn modelId="{416D3FDB-A418-4782-BC6D-7DFB271D10C5}" type="presOf" srcId="{122FFFD0-781C-4E83-8468-AADE9C7FF212}" destId="{48888DC4-3DD8-4A9E-BC0D-5628ACE084E9}" srcOrd="0" destOrd="0" presId="urn:microsoft.com/office/officeart/2005/8/layout/process1"/>
    <dgm:cxn modelId="{9BEF3DD0-0A72-4680-8342-25FB7A80EBBE}" type="presOf" srcId="{427BC9B0-3A35-445A-A36E-8F1DA3ECEC5B}" destId="{EA4D51F6-CC99-4581-B5A2-1B379C85146C}" srcOrd="1" destOrd="0" presId="urn:microsoft.com/office/officeart/2005/8/layout/process1"/>
    <dgm:cxn modelId="{C5EE3FD8-5933-492F-9D3C-E4F2C41C8265}" srcId="{77888F8B-B71D-4AD2-ABDF-D31E96E2CBE8}" destId="{8B436165-BD4E-40B2-A113-304305989A3B}" srcOrd="1" destOrd="0" parTransId="{93D1CB45-1952-45FC-9E8A-E3851E8C17B1}" sibTransId="{427BC9B0-3A35-445A-A36E-8F1DA3ECEC5B}"/>
    <dgm:cxn modelId="{BCBF4E36-4C09-4502-BFD1-58CBA2B8633A}" type="presOf" srcId="{5144CCC4-2501-4D74-9E50-4323CEC21479}" destId="{94701EC7-B349-455A-A37A-ABF596B62AC9}" srcOrd="0" destOrd="0" presId="urn:microsoft.com/office/officeart/2005/8/layout/process1"/>
    <dgm:cxn modelId="{EAF16A72-15B3-48DE-B4F0-D2CCD5C971DF}" type="presOf" srcId="{427BC9B0-3A35-445A-A36E-8F1DA3ECEC5B}" destId="{39D3EB69-B159-4E4E-9272-61D276FD91F8}" srcOrd="0" destOrd="0" presId="urn:microsoft.com/office/officeart/2005/8/layout/process1"/>
    <dgm:cxn modelId="{10CCCA8B-3EB1-4107-82A3-E7F88329158A}" type="presOf" srcId="{122FFFD0-781C-4E83-8468-AADE9C7FF212}" destId="{FCFB4A9F-06A3-4041-A34F-226C345605B7}" srcOrd="1" destOrd="0" presId="urn:microsoft.com/office/officeart/2005/8/layout/process1"/>
    <dgm:cxn modelId="{A1C67218-639A-49FA-BD6F-8F4A3A5C696B}" srcId="{77888F8B-B71D-4AD2-ABDF-D31E96E2CBE8}" destId="{79155D2F-8DBE-45B0-B8EF-BFCBD53B8924}" srcOrd="2" destOrd="0" parTransId="{8CB0C751-7679-4AB0-A79B-595E7859DEAD}" sibTransId="{FB317EE8-9565-4456-BC0B-89FB16A8D523}"/>
    <dgm:cxn modelId="{8A68FEAB-5C5C-4793-BA76-6BC85B31603F}" srcId="{77888F8B-B71D-4AD2-ABDF-D31E96E2CBE8}" destId="{5144CCC4-2501-4D74-9E50-4323CEC21479}" srcOrd="0" destOrd="0" parTransId="{7E91B8CD-0348-4AF0-B71E-629D60E6D2BC}" sibTransId="{122FFFD0-781C-4E83-8468-AADE9C7FF212}"/>
    <dgm:cxn modelId="{98B7C5D2-0097-427B-B565-B40E3696AFD5}" type="presParOf" srcId="{A0BE8DB6-EECC-47DE-B370-D8C02FA4664D}" destId="{94701EC7-B349-455A-A37A-ABF596B62AC9}" srcOrd="0" destOrd="0" presId="urn:microsoft.com/office/officeart/2005/8/layout/process1"/>
    <dgm:cxn modelId="{B3A7D3A9-1D75-4E87-992B-5B3DA722C9E1}" type="presParOf" srcId="{A0BE8DB6-EECC-47DE-B370-D8C02FA4664D}" destId="{48888DC4-3DD8-4A9E-BC0D-5628ACE084E9}" srcOrd="1" destOrd="0" presId="urn:microsoft.com/office/officeart/2005/8/layout/process1"/>
    <dgm:cxn modelId="{6EDBC739-15A3-4176-95A4-339E97703D21}" type="presParOf" srcId="{48888DC4-3DD8-4A9E-BC0D-5628ACE084E9}" destId="{FCFB4A9F-06A3-4041-A34F-226C345605B7}" srcOrd="0" destOrd="0" presId="urn:microsoft.com/office/officeart/2005/8/layout/process1"/>
    <dgm:cxn modelId="{818BF81C-A833-4441-B63B-397228B1C888}" type="presParOf" srcId="{A0BE8DB6-EECC-47DE-B370-D8C02FA4664D}" destId="{8CDE906D-4560-4B09-824C-08A55283325B}" srcOrd="2" destOrd="0" presId="urn:microsoft.com/office/officeart/2005/8/layout/process1"/>
    <dgm:cxn modelId="{68325C9E-CD8D-4F36-8401-A1118234BF22}" type="presParOf" srcId="{A0BE8DB6-EECC-47DE-B370-D8C02FA4664D}" destId="{39D3EB69-B159-4E4E-9272-61D276FD91F8}" srcOrd="3" destOrd="0" presId="urn:microsoft.com/office/officeart/2005/8/layout/process1"/>
    <dgm:cxn modelId="{1AE978B9-78D1-4904-963A-1EDD929F6335}" type="presParOf" srcId="{39D3EB69-B159-4E4E-9272-61D276FD91F8}" destId="{EA4D51F6-CC99-4581-B5A2-1B379C85146C}" srcOrd="0" destOrd="0" presId="urn:microsoft.com/office/officeart/2005/8/layout/process1"/>
    <dgm:cxn modelId="{2933C0BD-F2F7-4D22-A51A-192FAE2024B0}" type="presParOf" srcId="{A0BE8DB6-EECC-47DE-B370-D8C02FA4664D}" destId="{56939579-4F62-47CA-8D70-C392A0297AA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D6484-4FFB-4320-A7C4-6E6A7EF0208F}">
      <dsp:nvSpPr>
        <dsp:cNvPr id="0" name=""/>
        <dsp:cNvSpPr/>
      </dsp:nvSpPr>
      <dsp:spPr>
        <a:xfrm>
          <a:off x="352294" y="8377"/>
          <a:ext cx="2186384" cy="1311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HW Design</a:t>
          </a:r>
          <a:endParaRPr lang="en-US" sz="2500" kern="1200" dirty="0"/>
        </a:p>
      </dsp:txBody>
      <dsp:txXfrm>
        <a:off x="390716" y="46799"/>
        <a:ext cx="2109540" cy="1234986"/>
      </dsp:txXfrm>
    </dsp:sp>
    <dsp:sp modelId="{31068251-CAB1-4086-B2DC-B37848FDCBF9}">
      <dsp:nvSpPr>
        <dsp:cNvPr id="0" name=""/>
        <dsp:cNvSpPr/>
      </dsp:nvSpPr>
      <dsp:spPr>
        <a:xfrm rot="21589346">
          <a:off x="2667889" y="388968"/>
          <a:ext cx="273928" cy="5422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2667889" y="497540"/>
        <a:ext cx="191750" cy="325333"/>
      </dsp:txXfrm>
    </dsp:sp>
    <dsp:sp modelId="{E4FAB59A-5CD1-4126-B0C7-E37F8E427CA2}">
      <dsp:nvSpPr>
        <dsp:cNvPr id="0" name=""/>
        <dsp:cNvSpPr/>
      </dsp:nvSpPr>
      <dsp:spPr>
        <a:xfrm>
          <a:off x="3055522" y="0"/>
          <a:ext cx="2186384" cy="1311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Validation Plan development</a:t>
          </a:r>
          <a:endParaRPr lang="en-US" sz="2500" kern="1200" dirty="0"/>
        </a:p>
      </dsp:txBody>
      <dsp:txXfrm>
        <a:off x="3093944" y="38422"/>
        <a:ext cx="2109540" cy="1234986"/>
      </dsp:txXfrm>
    </dsp:sp>
    <dsp:sp modelId="{8EC56344-7EF3-4A09-8D89-4D98F62E6407}">
      <dsp:nvSpPr>
        <dsp:cNvPr id="0" name=""/>
        <dsp:cNvSpPr/>
      </dsp:nvSpPr>
      <dsp:spPr>
        <a:xfrm>
          <a:off x="5432852" y="384803"/>
          <a:ext cx="404804" cy="5422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5432852" y="493248"/>
        <a:ext cx="283363" cy="325333"/>
      </dsp:txXfrm>
    </dsp:sp>
    <dsp:sp modelId="{DD8D78B0-42D3-4DBF-9F1A-1D8B9259E5DC}">
      <dsp:nvSpPr>
        <dsp:cNvPr id="0" name=""/>
        <dsp:cNvSpPr/>
      </dsp:nvSpPr>
      <dsp:spPr>
        <a:xfrm>
          <a:off x="6005689" y="0"/>
          <a:ext cx="2186384" cy="1311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Validation SW development</a:t>
          </a:r>
          <a:endParaRPr lang="en-US" sz="2500" kern="1200" dirty="0"/>
        </a:p>
      </dsp:txBody>
      <dsp:txXfrm>
        <a:off x="6044111" y="38422"/>
        <a:ext cx="2109540" cy="1234986"/>
      </dsp:txXfrm>
    </dsp:sp>
    <dsp:sp modelId="{79CB6E84-D30D-4BA4-B014-DD37DD29B830}">
      <dsp:nvSpPr>
        <dsp:cNvPr id="0" name=""/>
        <dsp:cNvSpPr/>
      </dsp:nvSpPr>
      <dsp:spPr>
        <a:xfrm>
          <a:off x="8409359" y="384803"/>
          <a:ext cx="460644" cy="5422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8409359" y="493248"/>
        <a:ext cx="322451" cy="325333"/>
      </dsp:txXfrm>
    </dsp:sp>
    <dsp:sp modelId="{8E0F8A50-BD07-4B28-9DA3-4F6819830DE5}">
      <dsp:nvSpPr>
        <dsp:cNvPr id="0" name=""/>
        <dsp:cNvSpPr/>
      </dsp:nvSpPr>
      <dsp:spPr>
        <a:xfrm>
          <a:off x="9061214" y="0"/>
          <a:ext cx="2186384" cy="1311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Board bring up &amp; Validation</a:t>
          </a:r>
          <a:endParaRPr lang="en-US" sz="2500" kern="1200" dirty="0"/>
        </a:p>
      </dsp:txBody>
      <dsp:txXfrm>
        <a:off x="9099636" y="38422"/>
        <a:ext cx="2109540" cy="12349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01EC7-B349-455A-A37A-ABF596B62AC9}">
      <dsp:nvSpPr>
        <dsp:cNvPr id="0" name=""/>
        <dsp:cNvSpPr/>
      </dsp:nvSpPr>
      <dsp:spPr>
        <a:xfrm>
          <a:off x="0" y="2549232"/>
          <a:ext cx="1994296" cy="1196578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Fault Model development for key interfaces</a:t>
          </a:r>
          <a:endParaRPr lang="en-US" sz="2000" kern="1200" dirty="0"/>
        </a:p>
      </dsp:txBody>
      <dsp:txXfrm>
        <a:off x="35047" y="2584279"/>
        <a:ext cx="1924202" cy="1126484"/>
      </dsp:txXfrm>
    </dsp:sp>
    <dsp:sp modelId="{48888DC4-3DD8-4A9E-BC0D-5628ACE084E9}">
      <dsp:nvSpPr>
        <dsp:cNvPr id="0" name=""/>
        <dsp:cNvSpPr/>
      </dsp:nvSpPr>
      <dsp:spPr>
        <a:xfrm rot="72762">
          <a:off x="2111543" y="2926451"/>
          <a:ext cx="248676" cy="4945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2111551" y="3024579"/>
        <a:ext cx="174073" cy="296751"/>
      </dsp:txXfrm>
    </dsp:sp>
    <dsp:sp modelId="{8CDE906D-4560-4B09-824C-08A55283325B}">
      <dsp:nvSpPr>
        <dsp:cNvPr id="0" name=""/>
        <dsp:cNvSpPr/>
      </dsp:nvSpPr>
      <dsp:spPr>
        <a:xfrm>
          <a:off x="2463393" y="2601379"/>
          <a:ext cx="1994296" cy="1196578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Test algorithm development</a:t>
          </a:r>
          <a:endParaRPr lang="en-US" sz="2000" kern="1200" dirty="0"/>
        </a:p>
      </dsp:txBody>
      <dsp:txXfrm>
        <a:off x="2498440" y="2636426"/>
        <a:ext cx="1924202" cy="1126484"/>
      </dsp:txXfrm>
    </dsp:sp>
    <dsp:sp modelId="{39D3EB69-B159-4E4E-9272-61D276FD91F8}">
      <dsp:nvSpPr>
        <dsp:cNvPr id="0" name=""/>
        <dsp:cNvSpPr/>
      </dsp:nvSpPr>
      <dsp:spPr>
        <a:xfrm rot="21560633">
          <a:off x="4626152" y="2936982"/>
          <a:ext cx="357188" cy="4945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4626156" y="3036513"/>
        <a:ext cx="250032" cy="296751"/>
      </dsp:txXfrm>
    </dsp:sp>
    <dsp:sp modelId="{56939579-4F62-47CA-8D70-C392A0297AA8}">
      <dsp:nvSpPr>
        <dsp:cNvPr id="0" name=""/>
        <dsp:cNvSpPr/>
      </dsp:nvSpPr>
      <dsp:spPr>
        <a:xfrm>
          <a:off x="5131587" y="2567708"/>
          <a:ext cx="2538420" cy="1196578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Test algorithm implementation</a:t>
          </a:r>
          <a:endParaRPr lang="en-US" sz="2000" kern="1200" dirty="0"/>
        </a:p>
      </dsp:txBody>
      <dsp:txXfrm>
        <a:off x="5166634" y="2602755"/>
        <a:ext cx="2468326" cy="1126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A016B-6F83-498C-8C35-577221115AB8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F1994-A6B9-4EB8-8133-0C33BB61CA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2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E508-F485-4FB7-A5F0-97837ACDC3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FFC9-1ED7-4762-AA5A-C334AD47EF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9514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E508-F485-4FB7-A5F0-97837ACDC3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FFC9-1ED7-4762-AA5A-C334AD47EF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6721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E508-F485-4FB7-A5F0-97837ACDC3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FFC9-1ED7-4762-AA5A-C334AD47EF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91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E508-F485-4FB7-A5F0-97837ACDC3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FFC9-1ED7-4762-AA5A-C334AD47EF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2295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E508-F485-4FB7-A5F0-97837ACDC3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FFC9-1ED7-4762-AA5A-C334AD47EF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51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E508-F485-4FB7-A5F0-97837ACDC3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FFC9-1ED7-4762-AA5A-C334AD47EF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5193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E508-F485-4FB7-A5F0-97837ACDC3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FFC9-1ED7-4762-AA5A-C334AD47EF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9349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E508-F485-4FB7-A5F0-97837ACDC3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FFC9-1ED7-4762-AA5A-C334AD47EF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1135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E508-F485-4FB7-A5F0-97837ACDC3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FFC9-1ED7-4762-AA5A-C334AD47EF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1320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E508-F485-4FB7-A5F0-97837ACDC3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FFC9-1ED7-4762-AA5A-C334AD47EF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216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E508-F485-4FB7-A5F0-97837ACDC3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FFC9-1ED7-4762-AA5A-C334AD47EF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74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510E508-F485-4FB7-A5F0-97837ACDC3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AAEFFC9-1ED7-4762-AA5A-C334AD47EF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81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3D42DE-8988-7F41-A6E6-1C01DF0FE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Fault model </a:t>
            </a:r>
            <a:r>
              <a:rPr lang="en-US" dirty="0" smtClean="0"/>
              <a:t>based Validation for board HW and PSV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A3F8C62-8893-D24E-9442-AD72DB4C2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Exec Summary</a:t>
            </a:r>
          </a:p>
          <a:p>
            <a:r>
              <a:rPr lang="en-US" sz="2000" b="1" dirty="0" smtClean="0"/>
              <a:t>Author: Vijay Kirpalani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624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02E568-A5EA-BF41-9814-5B74652B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model for I2C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C902F7F-C631-E84B-83D3-DF2963109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have created </a:t>
            </a:r>
          </a:p>
          <a:p>
            <a:pPr lvl="1"/>
            <a:r>
              <a:rPr lang="en-US" dirty="0"/>
              <a:t>behavioral model based on the I2C specification</a:t>
            </a:r>
          </a:p>
          <a:p>
            <a:pPr lvl="1"/>
            <a:r>
              <a:rPr lang="en-US" dirty="0"/>
              <a:t>Functional model based on open source I2C implementation</a:t>
            </a:r>
          </a:p>
          <a:p>
            <a:pPr lvl="1"/>
            <a:r>
              <a:rPr lang="en-US" dirty="0"/>
              <a:t>Structural analysis based on the I2C specification</a:t>
            </a:r>
          </a:p>
          <a:p>
            <a:pPr lvl="1"/>
            <a:r>
              <a:rPr lang="en-US" dirty="0"/>
              <a:t>Timing model is leveraged from the specification.</a:t>
            </a:r>
          </a:p>
          <a:p>
            <a:r>
              <a:rPr lang="en-US" dirty="0"/>
              <a:t>I have created Fault models based on the above HW models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6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functional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90" y="2160588"/>
            <a:ext cx="500565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bus state at the master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01" y="2160588"/>
            <a:ext cx="509603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bus state at the slave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07" y="2160588"/>
            <a:ext cx="560022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9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algorithms developed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following faults have been inserted in the system Verilog environment, and test algorithms to detect them have been developed. [ I2C fault model developed]</a:t>
            </a:r>
          </a:p>
          <a:p>
            <a:pPr lvl="1"/>
            <a:r>
              <a:rPr lang="en-US" dirty="0" smtClean="0"/>
              <a:t>Reset line fault – The reset line that is used to reset the master could have a fault</a:t>
            </a:r>
          </a:p>
          <a:p>
            <a:pPr lvl="1"/>
            <a:r>
              <a:rPr lang="en-US" dirty="0" smtClean="0"/>
              <a:t>Duplicate slave fault – Mistakes in the hardware hookups could result in duplicate slave</a:t>
            </a:r>
          </a:p>
          <a:p>
            <a:pPr lvl="1"/>
            <a:r>
              <a:rPr lang="en-US" dirty="0" smtClean="0"/>
              <a:t>Jitter fault – The deviation of the time interval edge of the SCL clock from its ideal position Is the fault under consideration here.</a:t>
            </a:r>
          </a:p>
          <a:p>
            <a:pPr lvl="1"/>
            <a:r>
              <a:rPr lang="en-US" dirty="0" smtClean="0"/>
              <a:t>Rise time fault – The SDA has a rise time violation.</a:t>
            </a:r>
          </a:p>
          <a:p>
            <a:pPr lvl="1"/>
            <a:r>
              <a:rPr lang="en-US" dirty="0" smtClean="0"/>
              <a:t>Setup time fault – The setup time for the repeated START is violated.</a:t>
            </a:r>
          </a:p>
          <a:p>
            <a:pPr lvl="1"/>
            <a:r>
              <a:rPr lang="en-US" dirty="0" smtClean="0"/>
              <a:t>Propagation delay fault – The time taken to traverse the path is such that the signals crosses the clock period.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10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Vijay Kirpalani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>Contact – 9739175785  e-mail – vijaykirpalani@gmail.com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0"/>
            <a:r>
              <a:rPr lang="en-US" sz="4800" dirty="0"/>
              <a:t>24 Years of Industry experience in the HW/system software/networking/telecom domain</a:t>
            </a:r>
          </a:p>
          <a:p>
            <a:pPr lvl="0"/>
            <a:r>
              <a:rPr lang="en-US" sz="4800" dirty="0"/>
              <a:t>Driven HW ( Board ) validation and ASIC (Post silicon validation) projects from conception to customer delivery (FCS).</a:t>
            </a:r>
          </a:p>
          <a:p>
            <a:pPr lvl="0"/>
            <a:r>
              <a:rPr lang="en-US" sz="4800" dirty="0"/>
              <a:t>Interacted closely with HW qualification teams and the manufacturing </a:t>
            </a:r>
            <a:r>
              <a:rPr lang="en-US" sz="4800" dirty="0" smtClean="0"/>
              <a:t>teams.</a:t>
            </a:r>
            <a:endParaRPr lang="en-US" sz="4800" dirty="0"/>
          </a:p>
          <a:p>
            <a:pPr lvl="0"/>
            <a:r>
              <a:rPr lang="en-US" sz="4800" dirty="0" smtClean="0"/>
              <a:t>Developed/lead </a:t>
            </a:r>
            <a:r>
              <a:rPr lang="en-US" sz="4800" dirty="0"/>
              <a:t>networking products/features for </a:t>
            </a:r>
            <a:r>
              <a:rPr lang="en-US" sz="4800" dirty="0" smtClean="0"/>
              <a:t>Access </a:t>
            </a:r>
            <a:r>
              <a:rPr lang="en-US" sz="4800" dirty="0"/>
              <a:t>Routers, Core Routers</a:t>
            </a:r>
            <a:r>
              <a:rPr lang="en-US" sz="4800" dirty="0" smtClean="0"/>
              <a:t>, </a:t>
            </a:r>
            <a:r>
              <a:rPr lang="en-US" sz="4800" dirty="0"/>
              <a:t>Line </a:t>
            </a:r>
            <a:r>
              <a:rPr lang="en-US" sz="4800" dirty="0" smtClean="0"/>
              <a:t>Cards</a:t>
            </a:r>
            <a:endParaRPr lang="en-US" sz="4800" dirty="0"/>
          </a:p>
          <a:p>
            <a:pPr lvl="0"/>
            <a:r>
              <a:rPr lang="en-US" sz="4800" dirty="0"/>
              <a:t>Hardware busses – I2C, PCI, SPI, High speed serdes.</a:t>
            </a:r>
          </a:p>
          <a:p>
            <a:pPr lvl="0"/>
            <a:r>
              <a:rPr lang="en-US" sz="4800" dirty="0"/>
              <a:t>Board validation involving Ethernet </a:t>
            </a:r>
            <a:r>
              <a:rPr lang="en-US" sz="4800" dirty="0" smtClean="0"/>
              <a:t>PHY </a:t>
            </a:r>
            <a:r>
              <a:rPr lang="en-US" sz="4800" dirty="0"/>
              <a:t>devices (</a:t>
            </a:r>
            <a:r>
              <a:rPr lang="en-US" sz="4800" dirty="0" smtClean="0"/>
              <a:t>1G/10G/ </a:t>
            </a:r>
            <a:r>
              <a:rPr lang="en-US" sz="4800" dirty="0"/>
              <a:t>100G) from Vitesse, </a:t>
            </a:r>
            <a:r>
              <a:rPr lang="en-US" sz="4800" dirty="0" smtClean="0"/>
              <a:t>Broadcom NPUs   </a:t>
            </a:r>
            <a:r>
              <a:rPr lang="en-US" sz="4800" dirty="0"/>
              <a:t>ARAD /</a:t>
            </a:r>
            <a:r>
              <a:rPr lang="en-US" sz="4800" dirty="0" smtClean="0"/>
              <a:t>QMX.</a:t>
            </a:r>
            <a:endParaRPr lang="en-US" sz="4800" dirty="0"/>
          </a:p>
          <a:p>
            <a:pPr lvl="0"/>
            <a:r>
              <a:rPr lang="en-US" sz="4800" dirty="0"/>
              <a:t>Device Drivers for SONET, Ethernet, T1/E1 and HDLC devices.</a:t>
            </a:r>
          </a:p>
          <a:p>
            <a:pPr lvl="0"/>
            <a:r>
              <a:rPr lang="en-US" sz="4800" dirty="0"/>
              <a:t>CPU – Intel </a:t>
            </a:r>
            <a:r>
              <a:rPr lang="en-US" sz="4800" dirty="0" smtClean="0"/>
              <a:t>Broadwell</a:t>
            </a:r>
            <a:r>
              <a:rPr lang="en-US" sz="4800" dirty="0"/>
              <a:t>,</a:t>
            </a:r>
            <a:r>
              <a:rPr lang="en-US" sz="4800" dirty="0" smtClean="0"/>
              <a:t> </a:t>
            </a:r>
            <a:r>
              <a:rPr lang="en-US" sz="4800" dirty="0"/>
              <a:t>Freescale/NXP P2020, T1042, IBM PowerPC 740-710, </a:t>
            </a:r>
            <a:r>
              <a:rPr lang="en-US" sz="4800" dirty="0" smtClean="0"/>
              <a:t>  </a:t>
            </a:r>
            <a:r>
              <a:rPr lang="en-US" sz="4800" dirty="0"/>
              <a:t>and ARM </a:t>
            </a:r>
            <a:r>
              <a:rPr lang="en-US" sz="4800" dirty="0" smtClean="0"/>
              <a:t>based.</a:t>
            </a:r>
            <a:endParaRPr lang="en-US" sz="4800" dirty="0"/>
          </a:p>
          <a:p>
            <a:pPr lvl="0"/>
            <a:r>
              <a:rPr lang="en-US" sz="4800" dirty="0"/>
              <a:t>Operating Systems – Linux, VxWorks 5.x, </a:t>
            </a:r>
            <a:r>
              <a:rPr lang="en-US" sz="4800" dirty="0" smtClean="0"/>
              <a:t>and </a:t>
            </a:r>
            <a:r>
              <a:rPr lang="en-US" sz="4800" dirty="0"/>
              <a:t>Windows NT</a:t>
            </a:r>
            <a:r>
              <a:rPr lang="en-US" sz="4800" dirty="0" smtClean="0"/>
              <a:t>.</a:t>
            </a:r>
          </a:p>
          <a:p>
            <a:r>
              <a:rPr lang="en-US" sz="4800" b="1" u="sng" dirty="0" smtClean="0"/>
              <a:t>Education</a:t>
            </a:r>
            <a:endParaRPr lang="en-US" sz="4800" dirty="0"/>
          </a:p>
          <a:p>
            <a:r>
              <a:rPr lang="en-US" sz="4800" b="1" dirty="0"/>
              <a:t>B.E.  Electrical Engineering </a:t>
            </a:r>
            <a:r>
              <a:rPr lang="en-US" sz="4800" dirty="0"/>
              <a:t>R.E.C. Tiruchirapalli (1991) </a:t>
            </a:r>
          </a:p>
          <a:p>
            <a:r>
              <a:rPr lang="en-US" sz="4800" b="1" dirty="0"/>
              <a:t>MS Computer Engineering</a:t>
            </a:r>
            <a:r>
              <a:rPr lang="en-US" sz="4800" dirty="0"/>
              <a:t> Louisiana State University (1993) </a:t>
            </a:r>
          </a:p>
          <a:p>
            <a:r>
              <a:rPr lang="en-US" sz="4800" i="1" dirty="0"/>
              <a:t>Research Paper Published in IEEE Transactions on Computers</a:t>
            </a:r>
            <a:r>
              <a:rPr lang="en-US" sz="4800" dirty="0"/>
              <a:t> http://ieeexplore.ieee.org/xpl/freeabs_all.jsp?tp=&amp;arnumber=536239&amp;isnumber=11374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3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49B947-BBCF-2E4E-986E-F5780237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motivation behind fault model based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0F2ECB5-E254-9B47-90E9-D37B24C6F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While working on Board Diagnostics/Validation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software, I found that: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had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deterministic way to arrive at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test coverage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 given HW design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its associated faults</a:t>
            </a:r>
            <a:endParaRPr lang="en-US" dirty="0"/>
          </a:p>
          <a:p>
            <a:r>
              <a:rPr lang="en-US" dirty="0"/>
              <a:t>In the course of validation of the board, </a:t>
            </a:r>
            <a:r>
              <a:rPr lang="en-US" dirty="0" smtClean="0"/>
              <a:t>issues show up that </a:t>
            </a:r>
            <a:r>
              <a:rPr lang="en-US" dirty="0"/>
              <a:t>the test case did not intend to </a:t>
            </a:r>
            <a:r>
              <a:rPr lang="en-US" dirty="0" smtClean="0"/>
              <a:t>find.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The </a:t>
            </a:r>
            <a:r>
              <a:rPr lang="en-US" dirty="0"/>
              <a:t>Diagnostics validation found an I2C rise time fault on a proto </a:t>
            </a:r>
            <a:r>
              <a:rPr lang="en-US" dirty="0" smtClean="0"/>
              <a:t>board, 18 </a:t>
            </a:r>
            <a:r>
              <a:rPr lang="en-US" dirty="0"/>
              <a:t>months after PON.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Intermittent Traffic /packet drops and </a:t>
            </a:r>
            <a:r>
              <a:rPr lang="en-US" dirty="0" smtClean="0"/>
              <a:t>(CAUI4) link </a:t>
            </a:r>
            <a:r>
              <a:rPr lang="en-US" dirty="0"/>
              <a:t>flaps show up after several days of run in the regression setup during our testing of the proto HW.</a:t>
            </a:r>
          </a:p>
          <a:p>
            <a:r>
              <a:rPr lang="en-US" dirty="0"/>
              <a:t>The motivation behind fault model based validation is to </a:t>
            </a:r>
            <a:endParaRPr lang="en-US" dirty="0" smtClean="0"/>
          </a:p>
          <a:p>
            <a:pPr lvl="1"/>
            <a:r>
              <a:rPr lang="en-US" dirty="0" smtClean="0"/>
              <a:t>have </a:t>
            </a:r>
            <a:r>
              <a:rPr lang="en-US" dirty="0"/>
              <a:t>a predictable method or process </a:t>
            </a:r>
            <a:r>
              <a:rPr lang="en-US" dirty="0" smtClean="0"/>
              <a:t>which generates tests with intent to catch all </a:t>
            </a:r>
            <a:r>
              <a:rPr lang="en-US" dirty="0"/>
              <a:t>the possible faults that can occur in a design, rather than finding it by accident.</a:t>
            </a:r>
          </a:p>
        </p:txBody>
      </p:sp>
    </p:spTree>
    <p:extLst>
      <p:ext uri="{BB962C8B-B14F-4D97-AF65-F5344CB8AC3E}">
        <p14:creationId xmlns:p14="http://schemas.microsoft.com/office/powerpoint/2010/main" val="228931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7B9126-1DE3-A448-883E-ACA83487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fault model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69CEEA-EF8D-C647-BC90-707F452C8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defects are too numerous ( </a:t>
            </a:r>
            <a:r>
              <a:rPr lang="en-US" dirty="0" smtClean="0"/>
              <a:t>at </a:t>
            </a:r>
            <a:r>
              <a:rPr lang="en-US" dirty="0"/>
              <a:t>transistor </a:t>
            </a:r>
            <a:r>
              <a:rPr lang="en-US" dirty="0" smtClean="0"/>
              <a:t>level itself </a:t>
            </a:r>
            <a:r>
              <a:rPr lang="en-US" dirty="0"/>
              <a:t>there could be so many possible defects).</a:t>
            </a:r>
          </a:p>
          <a:p>
            <a:r>
              <a:rPr lang="en-US" dirty="0"/>
              <a:t>A fault model is an abstraction, for example a stuck-at-1 fault. There could be so many defects at the electrical layer, but functionally they can be represented as a stuck-at fault.</a:t>
            </a:r>
          </a:p>
          <a:p>
            <a:r>
              <a:rPr lang="en-US" dirty="0"/>
              <a:t>This kind of </a:t>
            </a:r>
            <a:r>
              <a:rPr lang="en-US" sz="2000" b="1" dirty="0"/>
              <a:t>abstraction</a:t>
            </a:r>
            <a:r>
              <a:rPr lang="en-US" b="1" dirty="0"/>
              <a:t> </a:t>
            </a:r>
            <a:r>
              <a:rPr lang="en-US" dirty="0"/>
              <a:t>makes it easier to analyze and </a:t>
            </a:r>
          </a:p>
          <a:p>
            <a:r>
              <a:rPr lang="en-US" dirty="0" smtClean="0"/>
              <a:t>Makes it possible to identify </a:t>
            </a:r>
            <a:r>
              <a:rPr lang="en-US" sz="2000" b="1" dirty="0"/>
              <a:t>specific targets for testing</a:t>
            </a:r>
            <a:r>
              <a:rPr lang="en-US" dirty="0"/>
              <a:t>.</a:t>
            </a:r>
          </a:p>
          <a:p>
            <a:r>
              <a:rPr lang="en-US" dirty="0"/>
              <a:t>It makes it possible to </a:t>
            </a:r>
            <a:r>
              <a:rPr lang="en-US" b="1" dirty="0"/>
              <a:t>build </a:t>
            </a:r>
            <a:r>
              <a:rPr lang="en-US" sz="2000" b="1" dirty="0"/>
              <a:t>test algorithms </a:t>
            </a:r>
            <a:r>
              <a:rPr lang="en-US" dirty="0"/>
              <a:t>to sensitize the faults.</a:t>
            </a:r>
          </a:p>
        </p:txBody>
      </p:sp>
    </p:spTree>
    <p:extLst>
      <p:ext uri="{BB962C8B-B14F-4D97-AF65-F5344CB8AC3E}">
        <p14:creationId xmlns:p14="http://schemas.microsoft.com/office/powerpoint/2010/main" val="35152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0AAAA2-9CC8-474E-AFD8-955D6FBA9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F15570-324C-A74D-97AA-8557AC5F3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 of HW </a:t>
            </a:r>
            <a:r>
              <a:rPr lang="en-US" dirty="0" smtClean="0"/>
              <a:t>models (functional, behavioral, timing) or </a:t>
            </a:r>
            <a:r>
              <a:rPr lang="en-US" dirty="0"/>
              <a:t>HW design abstractions</a:t>
            </a:r>
          </a:p>
          <a:p>
            <a:r>
              <a:rPr lang="en-US" dirty="0"/>
              <a:t>Fault modeling based on the HW model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Fault insertion in the system verilog environment</a:t>
            </a:r>
            <a:endParaRPr lang="en-US" dirty="0"/>
          </a:p>
          <a:p>
            <a:r>
              <a:rPr lang="en-US" dirty="0"/>
              <a:t>Test algorithm development </a:t>
            </a:r>
            <a:r>
              <a:rPr lang="en-US" dirty="0" smtClean="0"/>
              <a:t>to detect the faults inserted in system verilog environment</a:t>
            </a:r>
            <a:endParaRPr lang="en-US" dirty="0"/>
          </a:p>
          <a:p>
            <a:r>
              <a:rPr lang="en-US" dirty="0" smtClean="0"/>
              <a:t>The test algorithms are then ported to the target board.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6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board/hardware validation flow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062" y="2160588"/>
            <a:ext cx="7061913" cy="388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96571" y="4368800"/>
            <a:ext cx="6763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typical process flow for hardware/board validation is illustrated above.  The next slide provides information on the enhanced work flow which includes fault modelling.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3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9728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Enhanced Work flow</a:t>
            </a:r>
            <a:endParaRPr lang="en-US" dirty="0">
              <a:solidFill>
                <a:schemeClr val="accent3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772644"/>
              </p:ext>
            </p:extLst>
          </p:nvPr>
        </p:nvGraphicFramePr>
        <p:xfrm>
          <a:off x="203200" y="1600203"/>
          <a:ext cx="11379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153771505"/>
              </p:ext>
            </p:extLst>
          </p:nvPr>
        </p:nvGraphicFramePr>
        <p:xfrm>
          <a:off x="812800" y="1530350"/>
          <a:ext cx="8128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Down Arrow 9"/>
          <p:cNvSpPr/>
          <p:nvPr/>
        </p:nvSpPr>
        <p:spPr>
          <a:xfrm>
            <a:off x="1422402" y="3417713"/>
            <a:ext cx="794327" cy="53340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 flipV="1">
            <a:off x="6604000" y="3414769"/>
            <a:ext cx="609600" cy="49530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12000" y="315315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dirty="0" smtClean="0">
                <a:solidFill>
                  <a:prstClr val="black"/>
                </a:solidFill>
              </a:rPr>
              <a:t>Integration into board validation code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20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Summary - benefits of fault model based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Predictable method to arrive at possible faults and test to sensitize them </a:t>
            </a:r>
          </a:p>
          <a:p>
            <a:pPr lvl="1"/>
            <a:r>
              <a:rPr lang="en-US" dirty="0" smtClean="0"/>
              <a:t>Helps find HW design issues early in the cycle</a:t>
            </a:r>
            <a:endParaRPr lang="en-US" dirty="0"/>
          </a:p>
          <a:p>
            <a:pPr lvl="1"/>
            <a:r>
              <a:rPr lang="en-US" dirty="0" smtClean="0"/>
              <a:t>Avoid  last minute surprises.</a:t>
            </a:r>
          </a:p>
          <a:p>
            <a:pPr lvl="1"/>
            <a:r>
              <a:rPr lang="en-US" dirty="0" smtClean="0"/>
              <a:t>This helps keep the overall hardware development schedule and cost under control</a:t>
            </a:r>
          </a:p>
          <a:p>
            <a:pPr lvl="1"/>
            <a:r>
              <a:rPr lang="en-US" dirty="0" smtClean="0"/>
              <a:t>Fault models once developed can be re used across designs.</a:t>
            </a:r>
          </a:p>
          <a:p>
            <a:r>
              <a:rPr lang="en-US" dirty="0" smtClean="0"/>
              <a:t>Usage of simulation environment for test algorithm development</a:t>
            </a:r>
          </a:p>
          <a:p>
            <a:pPr lvl="1"/>
            <a:r>
              <a:rPr lang="en-US" dirty="0"/>
              <a:t>Faults can be inserted easily in simulation </a:t>
            </a:r>
            <a:r>
              <a:rPr lang="en-US" dirty="0" smtClean="0"/>
              <a:t>environment. This would </a:t>
            </a:r>
            <a:r>
              <a:rPr lang="en-US" dirty="0"/>
              <a:t>be difficult </a:t>
            </a:r>
            <a:r>
              <a:rPr lang="en-US" dirty="0" smtClean="0"/>
              <a:t>and complex to </a:t>
            </a:r>
            <a:r>
              <a:rPr lang="en-US" dirty="0"/>
              <a:t>do on the real board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Tests and test algorithms are proven prior to board arrival in a Verilog simulation environment.</a:t>
            </a:r>
          </a:p>
          <a:p>
            <a:pPr lvl="1"/>
            <a:r>
              <a:rPr lang="en-US" dirty="0" smtClean="0"/>
              <a:t>Prevents time consuming debug cycles for unit testing and debugging the test code.</a:t>
            </a:r>
          </a:p>
        </p:txBody>
      </p:sp>
    </p:spTree>
    <p:extLst>
      <p:ext uri="{BB962C8B-B14F-4D97-AF65-F5344CB8AC3E}">
        <p14:creationId xmlns:p14="http://schemas.microsoft.com/office/powerpoint/2010/main" val="32284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benefits (continued)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84440"/>
              </p:ext>
            </p:extLst>
          </p:nvPr>
        </p:nvGraphicFramePr>
        <p:xfrm>
          <a:off x="532720" y="1345312"/>
          <a:ext cx="8596311" cy="5515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/>
                <a:gridCol w="2865437"/>
                <a:gridCol w="2865437"/>
              </a:tblGrid>
              <a:tr h="1321732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Attribute/Metric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Fault model based 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Traditional</a:t>
                      </a:r>
                      <a:r>
                        <a:rPr lang="en-US" baseline="0" dirty="0" smtClean="0"/>
                        <a:t>  methods of validation</a:t>
                      </a:r>
                      <a:endParaRPr lang="en-US" dirty="0"/>
                    </a:p>
                  </a:txBody>
                  <a:tcPr/>
                </a:tc>
              </a:tr>
              <a:tr h="818834"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 coverage of design faults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818834">
                <a:tc>
                  <a:txBody>
                    <a:bodyPr/>
                    <a:lstStyle/>
                    <a:p>
                      <a:r>
                        <a:rPr lang="en-US" dirty="0" smtClean="0"/>
                        <a:t>Timeliness in finding design faults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Early</a:t>
                      </a:r>
                      <a:r>
                        <a:rPr lang="en-US" baseline="0" dirty="0" smtClean="0"/>
                        <a:t> findings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predictable</a:t>
                      </a:r>
                      <a:endParaRPr lang="en-US" dirty="0"/>
                    </a:p>
                  </a:txBody>
                  <a:tcPr/>
                </a:tc>
              </a:tr>
              <a:tr h="818834">
                <a:tc>
                  <a:txBody>
                    <a:bodyPr/>
                    <a:lstStyle/>
                    <a:p>
                      <a:r>
                        <a:rPr lang="en-US" dirty="0" smtClean="0"/>
                        <a:t>Debug time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1182751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 cost</a:t>
                      </a:r>
                      <a:r>
                        <a:rPr lang="en-US" baseline="0" dirty="0" smtClean="0"/>
                        <a:t> – fault model development. Balanced by savings due to finding issues early. Re use of fault models across products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 appreciation</a:t>
                      </a:r>
                      <a:r>
                        <a:rPr lang="en-US" baseline="0" dirty="0" smtClean="0"/>
                        <a:t> due to delays caused by late findings of design issues and elongated debug cycles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14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7018</TotalTime>
  <Words>929</Words>
  <Application>Microsoft Office PowerPoint</Application>
  <PresentationFormat>Custom</PresentationFormat>
  <Paragraphs>92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Facet</vt:lpstr>
      <vt:lpstr>Office Theme</vt:lpstr>
      <vt:lpstr>Fault model based Validation for board HW and PSV</vt:lpstr>
      <vt:lpstr>Vijay Kirpalani  Contact – 9739175785  e-mail – vijaykirpalani@gmail.com</vt:lpstr>
      <vt:lpstr>The motivation behind fault model based validation</vt:lpstr>
      <vt:lpstr>What is a fault model ?</vt:lpstr>
      <vt:lpstr>Methodology</vt:lpstr>
      <vt:lpstr>Typical board/hardware validation flow</vt:lpstr>
      <vt:lpstr>Enhanced Work flow</vt:lpstr>
      <vt:lpstr> Summary - benefits of fault model based validation</vt:lpstr>
      <vt:lpstr>Summary of benefits (continued)</vt:lpstr>
      <vt:lpstr>Fault model for I2C interface</vt:lpstr>
      <vt:lpstr>I2C functional model</vt:lpstr>
      <vt:lpstr>I2C bus state at the master</vt:lpstr>
      <vt:lpstr>I2C bus state at the slave</vt:lpstr>
      <vt:lpstr>Test algorithms developed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 model based verification</dc:title>
  <dc:creator>Microsoft Office User</dc:creator>
  <cp:lastModifiedBy>Dell</cp:lastModifiedBy>
  <cp:revision>150</cp:revision>
  <dcterms:created xsi:type="dcterms:W3CDTF">2018-12-02T07:05:44Z</dcterms:created>
  <dcterms:modified xsi:type="dcterms:W3CDTF">2020-02-04T09:12:12Z</dcterms:modified>
</cp:coreProperties>
</file>