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58" r:id="rId4"/>
    <p:sldId id="257" r:id="rId5"/>
    <p:sldId id="259" r:id="rId6"/>
    <p:sldId id="260" r:id="rId7"/>
    <p:sldId id="28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0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5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2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4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5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1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2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27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5AD7-6655-4B29-9A29-6EADBC1303A8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74E5-C6B3-476D-BAAA-D76725689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1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20.png"/><Relationship Id="rId7" Type="http://schemas.openxmlformats.org/officeDocument/2006/relationships/image" Target="../media/image28.wmf"/><Relationship Id="rId12" Type="http://schemas.openxmlformats.org/officeDocument/2006/relationships/image" Target="../media/image31.wmf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0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7.wmf"/><Relationship Id="rId18" Type="http://schemas.openxmlformats.org/officeDocument/2006/relationships/image" Target="../media/image40.wmf"/><Relationship Id="rId3" Type="http://schemas.openxmlformats.org/officeDocument/2006/relationships/image" Target="../media/image20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Relationship Id="rId1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2.bin"/><Relationship Id="rId3" Type="http://schemas.openxmlformats.org/officeDocument/2006/relationships/image" Target="../media/image20.png"/><Relationship Id="rId7" Type="http://schemas.openxmlformats.org/officeDocument/2006/relationships/image" Target="../media/image41.wmf"/><Relationship Id="rId1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20.png"/><Relationship Id="rId7" Type="http://schemas.openxmlformats.org/officeDocument/2006/relationships/image" Target="../media/image45.wmf"/><Relationship Id="rId12" Type="http://schemas.openxmlformats.org/officeDocument/2006/relationships/image" Target="../media/image46.wmf"/><Relationship Id="rId17" Type="http://schemas.openxmlformats.org/officeDocument/2006/relationships/image" Target="../media/image49.wmf"/><Relationship Id="rId16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36.wmf"/><Relationship Id="rId15" Type="http://schemas.openxmlformats.org/officeDocument/2006/relationships/image" Target="../media/image48.emf"/><Relationship Id="rId10" Type="http://schemas.openxmlformats.org/officeDocument/2006/relationships/image" Target="../media/image39.wmf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5.emf"/><Relationship Id="rId18" Type="http://schemas.openxmlformats.org/officeDocument/2006/relationships/image" Target="../media/image64.png"/><Relationship Id="rId26" Type="http://schemas.openxmlformats.org/officeDocument/2006/relationships/oleObject" Target="../embeddings/oleObject59.bin"/><Relationship Id="rId3" Type="http://schemas.openxmlformats.org/officeDocument/2006/relationships/image" Target="../media/image20.png"/><Relationship Id="rId21" Type="http://schemas.openxmlformats.org/officeDocument/2006/relationships/oleObject" Target="../embeddings/oleObject57.bin"/><Relationship Id="rId7" Type="http://schemas.openxmlformats.org/officeDocument/2006/relationships/image" Target="../media/image52.wmf"/><Relationship Id="rId12" Type="http://schemas.openxmlformats.org/officeDocument/2006/relationships/image" Target="../media/image62.png"/><Relationship Id="rId17" Type="http://schemas.openxmlformats.org/officeDocument/2006/relationships/image" Target="../media/image57.wmf"/><Relationship Id="rId25" Type="http://schemas.openxmlformats.org/officeDocument/2006/relationships/image" Target="../media/image60.wmf"/><Relationship Id="rId16" Type="http://schemas.openxmlformats.org/officeDocument/2006/relationships/oleObject" Target="../embeddings/oleObject55.bin"/><Relationship Id="rId20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58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5.png"/><Relationship Id="rId28" Type="http://schemas.openxmlformats.org/officeDocument/2006/relationships/image" Target="../media/image55.png"/><Relationship Id="rId10" Type="http://schemas.openxmlformats.org/officeDocument/2006/relationships/oleObject" Target="../embeddings/oleObject53.bin"/><Relationship Id="rId19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4.bin"/><Relationship Id="rId22" Type="http://schemas.openxmlformats.org/officeDocument/2006/relationships/image" Target="../media/image59.wmf"/><Relationship Id="rId27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2" Type="http://schemas.openxmlformats.org/officeDocument/2006/relationships/image" Target="../media/image5.png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.wmf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1C5E56-6CB8-5A53-C9FD-F4EA532C3CB2}"/>
              </a:ext>
            </a:extLst>
          </p:cNvPr>
          <p:cNvGrpSpPr/>
          <p:nvPr/>
        </p:nvGrpSpPr>
        <p:grpSpPr>
          <a:xfrm>
            <a:off x="2579592" y="1158784"/>
            <a:ext cx="2092856" cy="4255532"/>
            <a:chOff x="2579592" y="1158784"/>
            <a:chExt cx="2092856" cy="425553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3458567" y="1775377"/>
              <a:ext cx="0" cy="35176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964044" y="5227704"/>
              <a:ext cx="989045" cy="186612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964044" y="1775377"/>
              <a:ext cx="4945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3209750" y="1528116"/>
              <a:ext cx="4945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05786" y="115878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N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9592" y="152811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P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254778" y="1775377"/>
              <a:ext cx="0" cy="34523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6200000" flipH="1">
              <a:off x="3827184" y="3193244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Height (H)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3459132" y="3448667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3831009" y="3484667"/>
              <a:ext cx="0" cy="3240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3093194" y="3484667"/>
              <a:ext cx="0" cy="3240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93477" y="346200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A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7043" y="346200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A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5521389" y="5836341"/>
            <a:ext cx="230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Rounded MT Bold" panose="020F07040305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Cross Section (AA)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330906" y="322278"/>
            <a:ext cx="265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Geometric properties</a:t>
            </a:r>
            <a:endParaRPr lang="en-IN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732F411-52FF-6F31-CECB-2ABD55FB4821}"/>
              </a:ext>
            </a:extLst>
          </p:cNvPr>
          <p:cNvSpPr txBox="1"/>
          <p:nvPr/>
        </p:nvSpPr>
        <p:spPr>
          <a:xfrm>
            <a:off x="2839900" y="5817870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Rounded MT Bold" panose="020F07040305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Elevation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82ADB0-6E47-46B8-45B0-41157670B463}"/>
              </a:ext>
            </a:extLst>
          </p:cNvPr>
          <p:cNvGrpSpPr/>
          <p:nvPr/>
        </p:nvGrpSpPr>
        <p:grpSpPr>
          <a:xfrm>
            <a:off x="5286162" y="1444697"/>
            <a:ext cx="2134561" cy="3848321"/>
            <a:chOff x="5286162" y="1444697"/>
            <a:chExt cx="2134561" cy="384832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CA8726F-7D37-70DB-470A-F2EFAD18BB18}"/>
                </a:ext>
              </a:extLst>
            </p:cNvPr>
            <p:cNvSpPr/>
            <p:nvPr/>
          </p:nvSpPr>
          <p:spPr>
            <a:xfrm rot="5400000">
              <a:off x="4993996" y="2866291"/>
              <a:ext cx="3257920" cy="15955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69038-F89E-E86A-8902-28F145B9FBF0}"/>
                </a:ext>
              </a:extLst>
            </p:cNvPr>
            <p:cNvSpPr/>
            <p:nvPr/>
          </p:nvSpPr>
          <p:spPr>
            <a:xfrm rot="5400000">
              <a:off x="6672923" y="216179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F0CC35AE-2EA2-8B59-BE48-30B68660711D}"/>
                </a:ext>
              </a:extLst>
            </p:cNvPr>
            <p:cNvSpPr/>
            <p:nvPr/>
          </p:nvSpPr>
          <p:spPr>
            <a:xfrm rot="5400000">
              <a:off x="6970582" y="216179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A8B270F-305A-83F5-1BD6-25B85D8375B0}"/>
                </a:ext>
              </a:extLst>
            </p:cNvPr>
            <p:cNvSpPr/>
            <p:nvPr/>
          </p:nvSpPr>
          <p:spPr>
            <a:xfrm rot="5400000">
              <a:off x="6077603" y="216179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C86C0DCD-ECDB-7FB9-65F0-2FD6E222D6C1}"/>
                </a:ext>
              </a:extLst>
            </p:cNvPr>
            <p:cNvSpPr/>
            <p:nvPr/>
          </p:nvSpPr>
          <p:spPr>
            <a:xfrm rot="5400000">
              <a:off x="6375263" y="216179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B97D6FE-01D7-0DCB-4EFA-5CFEFFE0BB5E}"/>
                </a:ext>
              </a:extLst>
            </p:cNvPr>
            <p:cNvSpPr/>
            <p:nvPr/>
          </p:nvSpPr>
          <p:spPr>
            <a:xfrm rot="5400000">
              <a:off x="6672922" y="493658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B05C979-0516-1DC5-51B2-9A8B5F6628D7}"/>
                </a:ext>
              </a:extLst>
            </p:cNvPr>
            <p:cNvSpPr/>
            <p:nvPr/>
          </p:nvSpPr>
          <p:spPr>
            <a:xfrm rot="5400000">
              <a:off x="6970581" y="493658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21B2690-E001-B71E-5BE7-5D019144559A}"/>
                </a:ext>
              </a:extLst>
            </p:cNvPr>
            <p:cNvSpPr/>
            <p:nvPr/>
          </p:nvSpPr>
          <p:spPr>
            <a:xfrm rot="5400000">
              <a:off x="6077602" y="493658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8EB7C575-F815-DF73-EF46-8E22BAD2F87A}"/>
                </a:ext>
              </a:extLst>
            </p:cNvPr>
            <p:cNvSpPr/>
            <p:nvPr/>
          </p:nvSpPr>
          <p:spPr>
            <a:xfrm rot="5400000">
              <a:off x="6375262" y="493658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F2EA0FCB-7FDB-1ECD-893A-516FDB6D65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4443" y="1950852"/>
              <a:ext cx="0" cy="334216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07FB7525-D5C5-D87F-0005-305E97016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8505" y="1775377"/>
              <a:ext cx="1602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A20061AB-B6EF-62C1-9B93-E914F27C1527}"/>
                </a:ext>
              </a:extLst>
            </p:cNvPr>
            <p:cNvSpPr txBox="1"/>
            <p:nvPr/>
          </p:nvSpPr>
          <p:spPr>
            <a:xfrm>
              <a:off x="6379850" y="144469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ial Rounded MT Bold" panose="020F07040305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W</a:t>
              </a:r>
              <a:endParaRPr lang="en-IN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213F08CC-884B-9EEA-8E04-9B7F8AADF7E4}"/>
                </a:ext>
              </a:extLst>
            </p:cNvPr>
            <p:cNvSpPr txBox="1"/>
            <p:nvPr/>
          </p:nvSpPr>
          <p:spPr>
            <a:xfrm flipH="1">
              <a:off x="5286162" y="3345046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ial Rounded MT Bold" panose="020F07040305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L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330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blipFill>
                <a:blip r:embed="rId3"/>
                <a:stretch>
                  <a:fillRect l="-1702" t="-10000" r="-6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0906" y="1174474"/>
            <a:ext cx="365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Between Cracking and yielding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30625"/>
              </p:ext>
            </p:extLst>
          </p:nvPr>
        </p:nvGraphicFramePr>
        <p:xfrm>
          <a:off x="5403602" y="710688"/>
          <a:ext cx="899498" cy="73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393480" progId="Equation.3">
                  <p:embed/>
                </p:oleObj>
              </mc:Choice>
              <mc:Fallback>
                <p:oleObj name="Equation" r:id="rId4" imgW="48240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3602" y="710688"/>
                        <a:ext cx="899498" cy="733144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7662" y="235454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After Cracking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5197"/>
              </p:ext>
            </p:extLst>
          </p:nvPr>
        </p:nvGraphicFramePr>
        <p:xfrm>
          <a:off x="5397500" y="1651000"/>
          <a:ext cx="5799138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888840" progId="Equation.3">
                  <p:embed/>
                </p:oleObj>
              </mc:Choice>
              <mc:Fallback>
                <p:oleObj name="Equation" r:id="rId6" imgW="3200400" imgH="8888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0" y="1651000"/>
                        <a:ext cx="5799138" cy="16049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24655"/>
              </p:ext>
            </p:extLst>
          </p:nvPr>
        </p:nvGraphicFramePr>
        <p:xfrm>
          <a:off x="5445125" y="3824288"/>
          <a:ext cx="10890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406080" progId="Equation.3">
                  <p:embed/>
                </p:oleObj>
              </mc:Choice>
              <mc:Fallback>
                <p:oleObj name="Equation" r:id="rId8" imgW="583920" imgH="4060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5125" y="3824288"/>
                        <a:ext cx="1089025" cy="75723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5966" y="3465443"/>
            <a:ext cx="302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After Cracking at yielding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066517" y="235454"/>
            <a:ext cx="0" cy="6408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58" y="1992700"/>
            <a:ext cx="4403274" cy="2731076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2999"/>
              </p:ext>
            </p:extLst>
          </p:nvPr>
        </p:nvGraphicFramePr>
        <p:xfrm>
          <a:off x="5294313" y="4727575"/>
          <a:ext cx="6007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14520" imgH="914400" progId="Equation.3">
                  <p:embed/>
                </p:oleObj>
              </mc:Choice>
              <mc:Fallback>
                <p:oleObj name="Equation" r:id="rId11" imgW="3314520" imgH="9144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4313" y="4727575"/>
                        <a:ext cx="6007100" cy="165258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66299"/>
              </p:ext>
            </p:extLst>
          </p:nvPr>
        </p:nvGraphicFramePr>
        <p:xfrm>
          <a:off x="326158" y="5045269"/>
          <a:ext cx="14700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87320" imgH="431640" progId="Equation.3">
                  <p:embed/>
                </p:oleObj>
              </mc:Choice>
              <mc:Fallback>
                <p:oleObj name="Equation" r:id="rId13" imgW="787320" imgH="431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6158" y="5045269"/>
                        <a:ext cx="1470025" cy="8048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4069"/>
              </p:ext>
            </p:extLst>
          </p:nvPr>
        </p:nvGraphicFramePr>
        <p:xfrm>
          <a:off x="2401888" y="5245100"/>
          <a:ext cx="1304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98400" imgH="215640" progId="Equation.3">
                  <p:embed/>
                </p:oleObj>
              </mc:Choice>
              <mc:Fallback>
                <p:oleObj name="Equation" r:id="rId15" imgW="698400" imgH="215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01888" y="5245100"/>
                        <a:ext cx="1304925" cy="4032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6158" y="5957144"/>
            <a:ext cx="451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3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and 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4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are the distances from free end to respective area CG</a:t>
            </a:r>
          </a:p>
        </p:txBody>
      </p:sp>
      <p:sp>
        <p:nvSpPr>
          <p:cNvPr id="15" name="Oval 14"/>
          <p:cNvSpPr/>
          <p:nvPr/>
        </p:nvSpPr>
        <p:spPr>
          <a:xfrm>
            <a:off x="4047906" y="691610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8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blipFill>
                <a:blip r:embed="rId3"/>
                <a:stretch>
                  <a:fillRect l="-1702" t="-10000" r="-6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0906" y="1174474"/>
            <a:ext cx="319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Between yielding and peak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03602" y="710688"/>
          <a:ext cx="899498" cy="73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393480" progId="Equation.3">
                  <p:embed/>
                </p:oleObj>
              </mc:Choice>
              <mc:Fallback>
                <p:oleObj name="Equation" r:id="rId4" imgW="48240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3602" y="710688"/>
                        <a:ext cx="899498" cy="733144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7662" y="23545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After yielding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62871"/>
              </p:ext>
            </p:extLst>
          </p:nvPr>
        </p:nvGraphicFramePr>
        <p:xfrm>
          <a:off x="5132388" y="1651000"/>
          <a:ext cx="6329362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92360" imgH="888840" progId="Equation.3">
                  <p:embed/>
                </p:oleObj>
              </mc:Choice>
              <mc:Fallback>
                <p:oleObj name="Equation" r:id="rId6" imgW="3492360" imgH="8888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2388" y="1651000"/>
                        <a:ext cx="6329362" cy="16049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22288"/>
              </p:ext>
            </p:extLst>
          </p:nvPr>
        </p:nvGraphicFramePr>
        <p:xfrm>
          <a:off x="5256213" y="3835400"/>
          <a:ext cx="14684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393480" progId="Equation.3">
                  <p:embed/>
                </p:oleObj>
              </mc:Choice>
              <mc:Fallback>
                <p:oleObj name="Equation" r:id="rId8" imgW="787320" imgH="393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6213" y="3835400"/>
                        <a:ext cx="1468437" cy="7334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5966" y="3465443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After yielding at peak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066517" y="235454"/>
            <a:ext cx="0" cy="6408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59084"/>
              </p:ext>
            </p:extLst>
          </p:nvPr>
        </p:nvGraphicFramePr>
        <p:xfrm>
          <a:off x="678186" y="4501907"/>
          <a:ext cx="14700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431640" progId="Equation.3">
                  <p:embed/>
                </p:oleObj>
              </mc:Choice>
              <mc:Fallback>
                <p:oleObj name="Equation" r:id="rId10" imgW="787320" imgH="431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8186" y="4501907"/>
                        <a:ext cx="1470025" cy="8048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26059"/>
              </p:ext>
            </p:extLst>
          </p:nvPr>
        </p:nvGraphicFramePr>
        <p:xfrm>
          <a:off x="1698410" y="5341143"/>
          <a:ext cx="180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160" imgH="228600" progId="Equation.3">
                  <p:embed/>
                </p:oleObj>
              </mc:Choice>
              <mc:Fallback>
                <p:oleObj name="Equation" r:id="rId12" imgW="965160" imgH="2286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8410" y="5341143"/>
                        <a:ext cx="1803400" cy="4270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6158" y="5957144"/>
            <a:ext cx="451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4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, 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5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and 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6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are the distances from free end to respective area CG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67" y="1923740"/>
            <a:ext cx="4972278" cy="2469163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86751"/>
              </p:ext>
            </p:extLst>
          </p:nvPr>
        </p:nvGraphicFramePr>
        <p:xfrm>
          <a:off x="3192202" y="4501907"/>
          <a:ext cx="1492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99920" imgH="444240" progId="Equation.3">
                  <p:embed/>
                </p:oleObj>
              </mc:Choice>
              <mc:Fallback>
                <p:oleObj name="Equation" r:id="rId15" imgW="799920" imgH="4442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92202" y="4501907"/>
                        <a:ext cx="1492250" cy="8286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22365"/>
              </p:ext>
            </p:extLst>
          </p:nvPr>
        </p:nvGraphicFramePr>
        <p:xfrm>
          <a:off x="5255966" y="4651534"/>
          <a:ext cx="69278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22480" imgH="901440" progId="Equation.3">
                  <p:embed/>
                </p:oleObj>
              </mc:Choice>
              <mc:Fallback>
                <p:oleObj name="Equation" r:id="rId17" imgW="3822480" imgH="9014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55966" y="4651534"/>
                        <a:ext cx="6927850" cy="16287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4047906" y="691610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blipFill>
                <a:blip r:embed="rId3"/>
                <a:stretch>
                  <a:fillRect l="-1702" t="-10000" r="-6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0906" y="1174474"/>
            <a:ext cx="128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Post peak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7741" y="410547"/>
            <a:ext cx="518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After yielding at elastic restoration curvature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33257" y="259527"/>
            <a:ext cx="0" cy="2558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98607"/>
              </p:ext>
            </p:extLst>
          </p:nvPr>
        </p:nvGraphicFramePr>
        <p:xfrm>
          <a:off x="7333466" y="3652490"/>
          <a:ext cx="14700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31640" progId="Equation.3">
                  <p:embed/>
                </p:oleObj>
              </mc:Choice>
              <mc:Fallback>
                <p:oleObj name="Equation" r:id="rId4" imgW="787320" imgH="431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3466" y="3652490"/>
                        <a:ext cx="1470025" cy="8048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523222"/>
              </p:ext>
            </p:extLst>
          </p:nvPr>
        </p:nvGraphicFramePr>
        <p:xfrm>
          <a:off x="8682038" y="4886325"/>
          <a:ext cx="1851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215640" progId="Equation.3">
                  <p:embed/>
                </p:oleObj>
              </mc:Choice>
              <mc:Fallback>
                <p:oleObj name="Equation" r:id="rId6" imgW="990360" imgH="21564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82038" y="4886325"/>
                        <a:ext cx="1851025" cy="4032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33466" y="5490621"/>
            <a:ext cx="451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4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, 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5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and L</a:t>
            </a:r>
            <a:r>
              <a:rPr lang="en-IN" b="1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6</a:t>
            </a:r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are the distances from free end to respective area CG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782913"/>
              </p:ext>
            </p:extLst>
          </p:nvPr>
        </p:nvGraphicFramePr>
        <p:xfrm>
          <a:off x="9847482" y="3652490"/>
          <a:ext cx="1492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444240" progId="Equation.3">
                  <p:embed/>
                </p:oleObj>
              </mc:Choice>
              <mc:Fallback>
                <p:oleObj name="Equation" r:id="rId8" imgW="799920" imgH="44424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47482" y="3652490"/>
                        <a:ext cx="1492250" cy="8286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800387"/>
              </p:ext>
            </p:extLst>
          </p:nvPr>
        </p:nvGraphicFramePr>
        <p:xfrm>
          <a:off x="4986338" y="992188"/>
          <a:ext cx="65373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06480" imgH="901440" progId="Equation.3">
                  <p:embed/>
                </p:oleObj>
              </mc:Choice>
              <mc:Fallback>
                <p:oleObj name="Equation" r:id="rId10" imgW="3606480" imgH="90144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86338" y="992188"/>
                        <a:ext cx="6537325" cy="16287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416" y="3103740"/>
            <a:ext cx="6509937" cy="3330212"/>
          </a:xfrm>
          <a:prstGeom prst="rect">
            <a:avLst/>
          </a:prstGeom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88138"/>
              </p:ext>
            </p:extLst>
          </p:nvPr>
        </p:nvGraphicFramePr>
        <p:xfrm>
          <a:off x="1001935" y="1806575"/>
          <a:ext cx="15192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2520" imgH="444240" progId="Equation.3">
                  <p:embed/>
                </p:oleObj>
              </mc:Choice>
              <mc:Fallback>
                <p:oleObj name="Equation" r:id="rId13" imgW="812520" imgH="4442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1935" y="1806575"/>
                        <a:ext cx="1519237" cy="831850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4047906" y="691610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8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blipFill>
                <a:blip r:embed="rId3"/>
                <a:stretch>
                  <a:fillRect l="-1702" t="-10000" r="-6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0906" y="1174474"/>
            <a:ext cx="128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Post peak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7741" y="410547"/>
            <a:ext cx="518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After yielding at elastic restoration curvature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33257" y="259527"/>
            <a:ext cx="0" cy="2558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333466" y="3652490"/>
          <a:ext cx="14700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31640" progId="Equation.3">
                  <p:embed/>
                </p:oleObj>
              </mc:Choice>
              <mc:Fallback>
                <p:oleObj name="Equation" r:id="rId4" imgW="787320" imgH="431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3466" y="3652490"/>
                        <a:ext cx="1470025" cy="8048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18399"/>
              </p:ext>
            </p:extLst>
          </p:nvPr>
        </p:nvGraphicFramePr>
        <p:xfrm>
          <a:off x="8682038" y="4886325"/>
          <a:ext cx="1851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215640" progId="Equation.3">
                  <p:embed/>
                </p:oleObj>
              </mc:Choice>
              <mc:Fallback>
                <p:oleObj name="Equation" r:id="rId6" imgW="990360" imgH="21564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82038" y="4886325"/>
                        <a:ext cx="1851025" cy="4032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33466" y="5490621"/>
                <a:ext cx="4512564" cy="122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IN" b="1" baseline="-25000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I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, L</a:t>
                </a:r>
                <a:r>
                  <a:rPr lang="en-IN" b="1" baseline="-25000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I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and L</a:t>
                </a:r>
                <a:r>
                  <a:rPr lang="en-IN" b="1" baseline="-25000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I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are the distances from free end to respective area CG.</a:t>
                </a:r>
              </a:p>
              <a:p>
                <a:r>
                  <a:rPr lang="en-US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A third order curve is fitted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IN" b="1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66" y="5490621"/>
                <a:ext cx="4512564" cy="1222258"/>
              </a:xfrm>
              <a:prstGeom prst="rect">
                <a:avLst/>
              </a:prstGeom>
              <a:blipFill>
                <a:blip r:embed="rId8"/>
                <a:stretch>
                  <a:fillRect l="-1216" t="-3000"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9847482" y="3652490"/>
          <a:ext cx="1492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444240" progId="Equation.3">
                  <p:embed/>
                </p:oleObj>
              </mc:Choice>
              <mc:Fallback>
                <p:oleObj name="Equation" r:id="rId9" imgW="799920" imgH="44424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47482" y="3652490"/>
                        <a:ext cx="1492250" cy="8286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60181"/>
              </p:ext>
            </p:extLst>
          </p:nvPr>
        </p:nvGraphicFramePr>
        <p:xfrm>
          <a:off x="5308600" y="992188"/>
          <a:ext cx="589121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51160" imgH="901440" progId="Equation.3">
                  <p:embed/>
                </p:oleObj>
              </mc:Choice>
              <mc:Fallback>
                <p:oleObj name="Equation" r:id="rId11" imgW="3251160" imgH="90144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8600" y="992188"/>
                        <a:ext cx="5891213" cy="16287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219276"/>
              </p:ext>
            </p:extLst>
          </p:nvPr>
        </p:nvGraphicFramePr>
        <p:xfrm>
          <a:off x="2297492" y="1200313"/>
          <a:ext cx="19224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228600" progId="Equation.3">
                  <p:embed/>
                </p:oleObj>
              </mc:Choice>
              <mc:Fallback>
                <p:oleObj name="Equation" r:id="rId13" imgW="1028520" imgH="2286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7492" y="1200313"/>
                        <a:ext cx="1922463" cy="4270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1132" y="2990130"/>
            <a:ext cx="5981690" cy="3729005"/>
          </a:xfrm>
          <a:prstGeom prst="rect">
            <a:avLst/>
          </a:prstGeom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10317"/>
              </p:ext>
            </p:extLst>
          </p:nvPr>
        </p:nvGraphicFramePr>
        <p:xfrm>
          <a:off x="471715" y="1874838"/>
          <a:ext cx="19907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66680" imgH="431640" progId="Equation.3">
                  <p:embed/>
                </p:oleObj>
              </mc:Choice>
              <mc:Fallback>
                <p:oleObj name="Equation" r:id="rId16" imgW="1066680" imgH="431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1715" y="1874838"/>
                        <a:ext cx="1990725" cy="80486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327773"/>
              </p:ext>
            </p:extLst>
          </p:nvPr>
        </p:nvGraphicFramePr>
        <p:xfrm>
          <a:off x="2700111" y="1874838"/>
          <a:ext cx="18954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5920" imgH="431640" progId="Equation.3">
                  <p:embed/>
                </p:oleObj>
              </mc:Choice>
              <mc:Fallback>
                <p:oleObj name="Equation" r:id="rId18" imgW="1015920" imgH="43164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111" y="1874838"/>
                        <a:ext cx="1895475" cy="8048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4043996" y="647676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2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blipFill>
                <a:blip r:embed="rId3"/>
                <a:stretch>
                  <a:fillRect l="-1702" t="-10000" r="-6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0906" y="867781"/>
            <a:ext cx="128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Post peak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33257" y="259527"/>
            <a:ext cx="0" cy="2558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70571"/>
              </p:ext>
            </p:extLst>
          </p:nvPr>
        </p:nvGraphicFramePr>
        <p:xfrm>
          <a:off x="756113" y="1397557"/>
          <a:ext cx="27527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228600" progId="Equation.3">
                  <p:embed/>
                </p:oleObj>
              </mc:Choice>
              <mc:Fallback>
                <p:oleObj name="Equation" r:id="rId4" imgW="1473120" imgH="228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113" y="1397557"/>
                        <a:ext cx="2752725" cy="4270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904126"/>
              </p:ext>
            </p:extLst>
          </p:nvPr>
        </p:nvGraphicFramePr>
        <p:xfrm>
          <a:off x="3630219" y="3096705"/>
          <a:ext cx="663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77480" progId="Equation.3">
                  <p:embed/>
                </p:oleObj>
              </mc:Choice>
              <mc:Fallback>
                <p:oleObj name="Equation" r:id="rId6" imgW="355320" imgH="177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0219" y="3096705"/>
                        <a:ext cx="663575" cy="3333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468884"/>
              </p:ext>
            </p:extLst>
          </p:nvPr>
        </p:nvGraphicFramePr>
        <p:xfrm>
          <a:off x="563649" y="3102450"/>
          <a:ext cx="8064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215640" progId="Equation.3">
                  <p:embed/>
                </p:oleObj>
              </mc:Choice>
              <mc:Fallback>
                <p:oleObj name="Equation" r:id="rId8" imgW="431640" imgH="2156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649" y="3102450"/>
                        <a:ext cx="806450" cy="40481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96955"/>
              </p:ext>
            </p:extLst>
          </p:nvPr>
        </p:nvGraphicFramePr>
        <p:xfrm>
          <a:off x="5397145" y="909946"/>
          <a:ext cx="1235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241200" progId="Equation.3">
                  <p:embed/>
                </p:oleObj>
              </mc:Choice>
              <mc:Fallback>
                <p:oleObj name="Equation" r:id="rId10" imgW="660240" imgH="2412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145" y="909946"/>
                        <a:ext cx="1235075" cy="450850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36437" y="363122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IN" b="1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37" y="363122"/>
                <a:ext cx="1063112" cy="369332"/>
              </a:xfrm>
              <a:prstGeom prst="rect">
                <a:avLst/>
              </a:prstGeom>
              <a:blipFill>
                <a:blip r:embed="rId12"/>
                <a:stretch>
                  <a:fillRect l="-517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430" y="2718991"/>
            <a:ext cx="3827413" cy="4055042"/>
          </a:xfrm>
          <a:prstGeom prst="rect">
            <a:avLst/>
          </a:prstGeom>
        </p:spPr>
      </p:pic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84601"/>
              </p:ext>
            </p:extLst>
          </p:nvPr>
        </p:nvGraphicFramePr>
        <p:xfrm>
          <a:off x="5393918" y="1538288"/>
          <a:ext cx="1211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241200" progId="Equation.3">
                  <p:embed/>
                </p:oleObj>
              </mc:Choice>
              <mc:Fallback>
                <p:oleObj name="Equation" r:id="rId14" imgW="647640" imgH="241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93918" y="1538288"/>
                        <a:ext cx="1211263" cy="450850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72667"/>
              </p:ext>
            </p:extLst>
          </p:nvPr>
        </p:nvGraphicFramePr>
        <p:xfrm>
          <a:off x="648956" y="1805188"/>
          <a:ext cx="29670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393480" progId="Equation.3">
                  <p:embed/>
                </p:oleObj>
              </mc:Choice>
              <mc:Fallback>
                <p:oleObj name="Equation" r:id="rId16" imgW="158724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8956" y="1805188"/>
                        <a:ext cx="2967038" cy="736600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>
            <a:off x="7542244" y="259129"/>
            <a:ext cx="0" cy="2558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12659" y="364267"/>
                <a:ext cx="122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IN" b="1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59" y="364267"/>
                <a:ext cx="1220142" cy="369332"/>
              </a:xfrm>
              <a:prstGeom prst="rect">
                <a:avLst/>
              </a:prstGeom>
              <a:blipFill>
                <a:blip r:embed="rId18"/>
                <a:stretch>
                  <a:fillRect l="-4500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32998"/>
              </p:ext>
            </p:extLst>
          </p:nvPr>
        </p:nvGraphicFramePr>
        <p:xfrm>
          <a:off x="7964520" y="909946"/>
          <a:ext cx="30384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25400" imgH="228600" progId="Equation.3">
                  <p:embed/>
                </p:oleObj>
              </mc:Choice>
              <mc:Fallback>
                <p:oleObj name="Equation" r:id="rId19" imgW="1625400" imgH="228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64520" y="909946"/>
                        <a:ext cx="3038475" cy="4270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89325"/>
              </p:ext>
            </p:extLst>
          </p:nvPr>
        </p:nvGraphicFramePr>
        <p:xfrm>
          <a:off x="7964520" y="1569542"/>
          <a:ext cx="2563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71600" imgH="228600" progId="Equation.3">
                  <p:embed/>
                </p:oleObj>
              </mc:Choice>
              <mc:Fallback>
                <p:oleObj name="Equation" r:id="rId21" imgW="1371600" imgH="22860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64520" y="1569542"/>
                        <a:ext cx="2563812" cy="4270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93918" y="3150163"/>
                <a:ext cx="55057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Solve the 4 linear equations for A, B, C and D and then substitute in eqn.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</m:oMath>
                </a14:m>
                <a:endParaRPr lang="en-IN" b="1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18" y="3150163"/>
                <a:ext cx="5505786" cy="646331"/>
              </a:xfrm>
              <a:prstGeom prst="rect">
                <a:avLst/>
              </a:prstGeom>
              <a:blipFill>
                <a:blip r:embed="rId23"/>
                <a:stretch>
                  <a:fillRect l="-997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06974"/>
              </p:ext>
            </p:extLst>
          </p:nvPr>
        </p:nvGraphicFramePr>
        <p:xfrm>
          <a:off x="6493701" y="4110086"/>
          <a:ext cx="27527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73120" imgH="228600" progId="Equation.3">
                  <p:embed/>
                </p:oleObj>
              </mc:Choice>
              <mc:Fallback>
                <p:oleObj name="Equation" r:id="rId24" imgW="1473120" imgH="228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93701" y="4110086"/>
                        <a:ext cx="2752725" cy="4270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04309"/>
              </p:ext>
            </p:extLst>
          </p:nvPr>
        </p:nvGraphicFramePr>
        <p:xfrm>
          <a:off x="6790563" y="4957519"/>
          <a:ext cx="2159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55600" imgH="228600" progId="Equation.3">
                  <p:embed/>
                </p:oleObj>
              </mc:Choice>
              <mc:Fallback>
                <p:oleObj name="Equation" r:id="rId26" imgW="1155600" imgH="2286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790563" y="4957519"/>
                        <a:ext cx="2159000" cy="42703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>
          <a:xfrm>
            <a:off x="4074655" y="631371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67993" y="5804951"/>
                <a:ext cx="550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Times New Roman" panose="02020603050405020304" pitchFamily="18" charset="0"/>
                  </a:rPr>
                  <a:t>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I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that is calculated in step 3.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93" y="5804951"/>
                <a:ext cx="5505786" cy="369332"/>
              </a:xfrm>
              <a:prstGeom prst="rect">
                <a:avLst/>
              </a:prstGeom>
              <a:blipFill>
                <a:blip r:embed="rId28"/>
                <a:stretch>
                  <a:fillRect l="-997" t="-1147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1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EE2CC6-A0A8-3A21-1E1D-60FA474C5C24}"/>
              </a:ext>
            </a:extLst>
          </p:cNvPr>
          <p:cNvGrpSpPr/>
          <p:nvPr/>
        </p:nvGrpSpPr>
        <p:grpSpPr>
          <a:xfrm>
            <a:off x="3201035" y="1362764"/>
            <a:ext cx="5789930" cy="4132471"/>
            <a:chOff x="610870" y="1362764"/>
            <a:chExt cx="5789930" cy="4132471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25D42E21-9922-8114-5D24-E27D63FE3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0" r="49594"/>
            <a:stretch/>
          </p:blipFill>
          <p:spPr>
            <a:xfrm>
              <a:off x="792479" y="1362764"/>
              <a:ext cx="5353051" cy="413247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EDD63E-44CD-F77A-1B9E-90CA7490D335}"/>
                </a:ext>
              </a:extLst>
            </p:cNvPr>
            <p:cNvSpPr/>
            <p:nvPr/>
          </p:nvSpPr>
          <p:spPr>
            <a:xfrm>
              <a:off x="2255520" y="1463040"/>
              <a:ext cx="1981200" cy="589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F85753-351D-1319-709E-B1B226A5E7E7}"/>
                    </a:ext>
                  </a:extLst>
                </p:cNvPr>
                <p:cNvSpPr/>
                <p:nvPr/>
              </p:nvSpPr>
              <p:spPr>
                <a:xfrm>
                  <a:off x="5516880" y="5140960"/>
                  <a:ext cx="883920" cy="2336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F85753-351D-1319-709E-B1B226A5E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880" y="5140960"/>
                  <a:ext cx="883920" cy="233680"/>
                </a:xfrm>
                <a:prstGeom prst="rect">
                  <a:avLst/>
                </a:prstGeom>
                <a:blipFill>
                  <a:blip r:embed="rId3"/>
                  <a:stretch>
                    <a:fillRect b="-1219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A82D98A-3320-DBC2-7876-18D91D91E80C}"/>
                    </a:ext>
                  </a:extLst>
                </p:cNvPr>
                <p:cNvSpPr/>
                <p:nvPr/>
              </p:nvSpPr>
              <p:spPr>
                <a:xfrm flipH="1">
                  <a:off x="610870" y="1757680"/>
                  <a:ext cx="273050" cy="294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A82D98A-3320-DBC2-7876-18D91D91E8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0870" y="1757680"/>
                  <a:ext cx="273050" cy="294640"/>
                </a:xfrm>
                <a:prstGeom prst="rect">
                  <a:avLst/>
                </a:prstGeom>
                <a:blipFill>
                  <a:blip r:embed="rId4"/>
                  <a:stretch>
                    <a:fillRect l="-1063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274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15910" y="2844225"/>
                <a:ext cx="77601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Moment (M) – Curvature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 Evaluation</a:t>
                </a:r>
                <a:endParaRPr lang="en-IN" sz="3200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10" y="2844225"/>
                <a:ext cx="7760179" cy="584775"/>
              </a:xfrm>
              <a:prstGeom prst="rect">
                <a:avLst/>
              </a:prstGeom>
              <a:blipFill>
                <a:blip r:embed="rId2"/>
                <a:stretch>
                  <a:fillRect l="-2044" t="-13542" r="-157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9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66553" y="422198"/>
            <a:ext cx="10004584" cy="6220067"/>
            <a:chOff x="139637" y="410623"/>
            <a:chExt cx="10004584" cy="6220067"/>
          </a:xfrm>
        </p:grpSpPr>
        <p:sp>
          <p:nvSpPr>
            <p:cNvPr id="3" name="TextBox 2"/>
            <p:cNvSpPr txBox="1"/>
            <p:nvPr/>
          </p:nvSpPr>
          <p:spPr>
            <a:xfrm>
              <a:off x="3053845" y="5971344"/>
              <a:ext cx="23726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Comp – Tension = N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644822"/>
                </p:ext>
              </p:extLst>
            </p:nvPr>
          </p:nvGraphicFramePr>
          <p:xfrm>
            <a:off x="3734544" y="410623"/>
            <a:ext cx="1011238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06080" imgH="253800" progId="Equation.3">
                    <p:embed/>
                  </p:oleObj>
                </mc:Choice>
                <mc:Fallback>
                  <p:oleObj name="Equation" r:id="rId2" imgW="406080" imgH="253800" progId="Equation.3">
                    <p:embed/>
                    <p:pic>
                      <p:nvPicPr>
                        <p:cNvPr id="70" name="Object 6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34544" y="410623"/>
                          <a:ext cx="1011238" cy="6318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615770"/>
                </p:ext>
              </p:extLst>
            </p:nvPr>
          </p:nvGraphicFramePr>
          <p:xfrm>
            <a:off x="2706909" y="1402888"/>
            <a:ext cx="3065463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31560" imgH="253800" progId="Equation.3">
                    <p:embed/>
                  </p:oleObj>
                </mc:Choice>
                <mc:Fallback>
                  <p:oleObj name="Equation" r:id="rId4" imgW="1231560" imgH="253800" progId="Equation.3">
                    <p:embed/>
                    <p:pic>
                      <p:nvPicPr>
                        <p:cNvPr id="72" name="Object 7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06909" y="1402888"/>
                          <a:ext cx="3065463" cy="6318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613838" y="2395905"/>
              <a:ext cx="12526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NA Depth</a:t>
              </a:r>
            </a:p>
            <a:p>
              <a:pPr algn="ctr"/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(Trial)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5982" y="3403052"/>
              <a:ext cx="436836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Calculate strains in all steel and concrete fibers, using similar triangles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837" y="4687198"/>
              <a:ext cx="47866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Calculate stress in all steel and concrete fibers using constitutive relation ships of steel and concrete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2762" y="6157798"/>
              <a:ext cx="57727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i="1">
                  <a:latin typeface="Arial Rounded MT Bold" panose="020F07040305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Yes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7409" y="6156010"/>
              <a:ext cx="49885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No</a:t>
              </a:r>
              <a:endParaRPr lang="en-IN" i="1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 flipV="1">
              <a:off x="1135140" y="6156010"/>
              <a:ext cx="19254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134900" y="2719070"/>
              <a:ext cx="240" cy="3436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135140" y="2719070"/>
              <a:ext cx="24786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9637" y="4007843"/>
              <a:ext cx="161536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Trial with new NA Depth</a:t>
              </a:r>
              <a:endParaRPr lang="en-IN" i="1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5426482" y="6169025"/>
              <a:ext cx="1728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4482" y="5707360"/>
              <a:ext cx="298973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Moment Capacity (M</a:t>
              </a:r>
              <a:r>
                <a:rPr lang="en-US" baseline="-25000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Cap</a:t>
              </a:r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And Curvature (Phi) calculation</a:t>
              </a:r>
              <a:endParaRPr lang="en-IN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 flipH="1">
              <a:off x="4060163" y="1231210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4060163" y="2215905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4075279" y="322223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>
              <a:off x="4070940" y="4527012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4060163" y="5790528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560669" y="422198"/>
            <a:ext cx="451907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Note:</a:t>
            </a:r>
            <a:endParaRPr lang="en-IN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Neutral axis may fall outside the section, if the whole section is in compression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040" y="237532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0906" y="322278"/>
                <a:ext cx="804502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Evaluation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𝐜𝐚𝐩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When Neutral Axis is Inside the Cross Section</a:t>
                </a:r>
                <a:endParaRPr lang="en-IN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8045023" cy="394210"/>
              </a:xfrm>
              <a:prstGeom prst="rect">
                <a:avLst/>
              </a:prstGeom>
              <a:blipFill>
                <a:blip r:embed="rId2"/>
                <a:stretch>
                  <a:fillRect l="-606" t="-10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51357" y="2761931"/>
            <a:ext cx="10856464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57991" y="1260011"/>
            <a:ext cx="0" cy="1501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98017" y="1802255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NA</a:t>
            </a:r>
            <a:endParaRPr lang="en-IN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5096566" y="1260010"/>
            <a:ext cx="648000" cy="3257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233298"/>
              </p:ext>
            </p:extLst>
          </p:nvPr>
        </p:nvGraphicFramePr>
        <p:xfrm>
          <a:off x="5090078" y="663437"/>
          <a:ext cx="758757" cy="56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228600" progId="Equation.3">
                  <p:embed/>
                </p:oleObj>
              </mc:Choice>
              <mc:Fallback>
                <p:oleObj name="Equation" r:id="rId3" imgW="304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0078" y="663437"/>
                        <a:ext cx="758757" cy="56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44650"/>
              </p:ext>
            </p:extLst>
          </p:nvPr>
        </p:nvGraphicFramePr>
        <p:xfrm>
          <a:off x="6635750" y="639763"/>
          <a:ext cx="10112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241200" progId="Equation.3">
                  <p:embed/>
                </p:oleObj>
              </mc:Choice>
              <mc:Fallback>
                <p:oleObj name="Equation" r:id="rId5" imgW="406080" imgH="2412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5750" y="639763"/>
                        <a:ext cx="1011238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 rot="10800000">
            <a:off x="6296036" y="1260011"/>
            <a:ext cx="1167319" cy="3257921"/>
          </a:xfrm>
          <a:custGeom>
            <a:avLst/>
            <a:gdLst>
              <a:gd name="connsiteX0" fmla="*/ 0 w 648000"/>
              <a:gd name="connsiteY0" fmla="*/ 0 h 3257921"/>
              <a:gd name="connsiteX1" fmla="*/ 648000 w 648000"/>
              <a:gd name="connsiteY1" fmla="*/ 0 h 3257921"/>
              <a:gd name="connsiteX2" fmla="*/ 648000 w 648000"/>
              <a:gd name="connsiteY2" fmla="*/ 3257921 h 3257921"/>
              <a:gd name="connsiteX3" fmla="*/ 0 w 648000"/>
              <a:gd name="connsiteY3" fmla="*/ 3257921 h 3257921"/>
              <a:gd name="connsiteX4" fmla="*/ 0 w 648000"/>
              <a:gd name="connsiteY4" fmla="*/ 0 h 3257921"/>
              <a:gd name="connsiteX0" fmla="*/ 1167319 w 1167319"/>
              <a:gd name="connsiteY0" fmla="*/ 0 h 3257921"/>
              <a:gd name="connsiteX1" fmla="*/ 648000 w 1167319"/>
              <a:gd name="connsiteY1" fmla="*/ 0 h 3257921"/>
              <a:gd name="connsiteX2" fmla="*/ 648000 w 1167319"/>
              <a:gd name="connsiteY2" fmla="*/ 3257921 h 3257921"/>
              <a:gd name="connsiteX3" fmla="*/ 0 w 1167319"/>
              <a:gd name="connsiteY3" fmla="*/ 3257921 h 3257921"/>
              <a:gd name="connsiteX4" fmla="*/ 1167319 w 1167319"/>
              <a:gd name="connsiteY4" fmla="*/ 0 h 325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319" h="3257921">
                <a:moveTo>
                  <a:pt x="1167319" y="0"/>
                </a:moveTo>
                <a:lnTo>
                  <a:pt x="648000" y="0"/>
                </a:lnTo>
                <a:lnTo>
                  <a:pt x="648000" y="3257921"/>
                </a:lnTo>
                <a:lnTo>
                  <a:pt x="0" y="3257921"/>
                </a:lnTo>
                <a:lnTo>
                  <a:pt x="1167319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1"/>
          <p:cNvSpPr/>
          <p:nvPr/>
        </p:nvSpPr>
        <p:spPr>
          <a:xfrm rot="10800000">
            <a:off x="7463211" y="1260010"/>
            <a:ext cx="1400782" cy="3257921"/>
          </a:xfrm>
          <a:custGeom>
            <a:avLst/>
            <a:gdLst>
              <a:gd name="connsiteX0" fmla="*/ 0 w 648000"/>
              <a:gd name="connsiteY0" fmla="*/ 0 h 3257921"/>
              <a:gd name="connsiteX1" fmla="*/ 648000 w 648000"/>
              <a:gd name="connsiteY1" fmla="*/ 0 h 3257921"/>
              <a:gd name="connsiteX2" fmla="*/ 648000 w 648000"/>
              <a:gd name="connsiteY2" fmla="*/ 3257921 h 3257921"/>
              <a:gd name="connsiteX3" fmla="*/ 0 w 648000"/>
              <a:gd name="connsiteY3" fmla="*/ 3257921 h 3257921"/>
              <a:gd name="connsiteX4" fmla="*/ 0 w 648000"/>
              <a:gd name="connsiteY4" fmla="*/ 0 h 3257921"/>
              <a:gd name="connsiteX0" fmla="*/ 1167319 w 1167319"/>
              <a:gd name="connsiteY0" fmla="*/ 0 h 3257921"/>
              <a:gd name="connsiteX1" fmla="*/ 648000 w 1167319"/>
              <a:gd name="connsiteY1" fmla="*/ 0 h 3257921"/>
              <a:gd name="connsiteX2" fmla="*/ 648000 w 1167319"/>
              <a:gd name="connsiteY2" fmla="*/ 3257921 h 3257921"/>
              <a:gd name="connsiteX3" fmla="*/ 0 w 1167319"/>
              <a:gd name="connsiteY3" fmla="*/ 3257921 h 3257921"/>
              <a:gd name="connsiteX4" fmla="*/ 1167319 w 1167319"/>
              <a:gd name="connsiteY4" fmla="*/ 0 h 3257921"/>
              <a:gd name="connsiteX0" fmla="*/ 1400782 w 1400782"/>
              <a:gd name="connsiteY0" fmla="*/ 0 h 3257921"/>
              <a:gd name="connsiteX1" fmla="*/ 648000 w 1400782"/>
              <a:gd name="connsiteY1" fmla="*/ 0 h 3257921"/>
              <a:gd name="connsiteX2" fmla="*/ 648000 w 1400782"/>
              <a:gd name="connsiteY2" fmla="*/ 3257921 h 3257921"/>
              <a:gd name="connsiteX3" fmla="*/ 0 w 1400782"/>
              <a:gd name="connsiteY3" fmla="*/ 3257921 h 3257921"/>
              <a:gd name="connsiteX4" fmla="*/ 1400782 w 1400782"/>
              <a:gd name="connsiteY4" fmla="*/ 0 h 325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782" h="3257921">
                <a:moveTo>
                  <a:pt x="1400782" y="0"/>
                </a:moveTo>
                <a:lnTo>
                  <a:pt x="648000" y="0"/>
                </a:lnTo>
                <a:lnTo>
                  <a:pt x="648000" y="3257921"/>
                </a:lnTo>
                <a:lnTo>
                  <a:pt x="0" y="3257921"/>
                </a:lnTo>
                <a:lnTo>
                  <a:pt x="1400782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13751"/>
              </p:ext>
            </p:extLst>
          </p:nvPr>
        </p:nvGraphicFramePr>
        <p:xfrm>
          <a:off x="8231188" y="681038"/>
          <a:ext cx="727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1960" imgH="228600" progId="Equation.3">
                  <p:embed/>
                </p:oleObj>
              </mc:Choice>
              <mc:Fallback>
                <p:oleObj name="Equation" r:id="rId7" imgW="29196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31188" y="681038"/>
                        <a:ext cx="7270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651357" y="1395598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1357" y="1726570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1357" y="1908010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1357" y="3869931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1357" y="4028446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1357" y="4367098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357" y="4517931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1357" y="2135587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51357" y="2463761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1357" y="3060503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1357" y="3348079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1357" y="3676276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678410" y="1260011"/>
            <a:ext cx="649" cy="32579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/>
          <p:cNvSpPr/>
          <p:nvPr/>
        </p:nvSpPr>
        <p:spPr>
          <a:xfrm>
            <a:off x="9676435" y="1260010"/>
            <a:ext cx="872119" cy="1494765"/>
          </a:xfrm>
          <a:custGeom>
            <a:avLst/>
            <a:gdLst>
              <a:gd name="connsiteX0" fmla="*/ 0 w 872119"/>
              <a:gd name="connsiteY0" fmla="*/ 1458410 h 1458410"/>
              <a:gd name="connsiteX1" fmla="*/ 844952 w 872119"/>
              <a:gd name="connsiteY1" fmla="*/ 590308 h 1458410"/>
              <a:gd name="connsiteX2" fmla="*/ 625033 w 872119"/>
              <a:gd name="connsiteY2" fmla="*/ 0 h 14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19" h="1458410">
                <a:moveTo>
                  <a:pt x="0" y="1458410"/>
                </a:moveTo>
                <a:cubicBezTo>
                  <a:pt x="370390" y="1145893"/>
                  <a:pt x="740780" y="833376"/>
                  <a:pt x="844952" y="590308"/>
                </a:cubicBezTo>
                <a:cubicBezTo>
                  <a:pt x="949124" y="347240"/>
                  <a:pt x="727276" y="115747"/>
                  <a:pt x="625033" y="0"/>
                </a:cubicBezTo>
              </a:path>
            </a:pathLst>
          </a:cu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9676435" y="1269041"/>
            <a:ext cx="625805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676435" y="3631603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9900700" y="1802255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646275" y="14156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</a:t>
            </a:r>
            <a:endParaRPr lang="en-IN" baseline="-25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00700" y="367077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0756435" y="1780570"/>
            <a:ext cx="0" cy="101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98423"/>
              </p:ext>
            </p:extLst>
          </p:nvPr>
        </p:nvGraphicFramePr>
        <p:xfrm>
          <a:off x="10756435" y="1966418"/>
          <a:ext cx="822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120" imgH="241200" progId="Equation.3">
                  <p:embed/>
                </p:oleObj>
              </mc:Choice>
              <mc:Fallback>
                <p:oleObj name="Equation" r:id="rId9" imgW="330120" imgH="2412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56435" y="1966418"/>
                        <a:ext cx="8223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54214"/>
              </p:ext>
            </p:extLst>
          </p:nvPr>
        </p:nvGraphicFramePr>
        <p:xfrm>
          <a:off x="10802480" y="2724148"/>
          <a:ext cx="981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480" imgH="228600" progId="Equation.3">
                  <p:embed/>
                </p:oleObj>
              </mc:Choice>
              <mc:Fallback>
                <p:oleObj name="Equation" r:id="rId11" imgW="393480" imgH="228600" progId="Equation.3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02480" y="2724148"/>
                        <a:ext cx="9810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10756435" y="2761931"/>
            <a:ext cx="0" cy="90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415071"/>
              </p:ext>
            </p:extLst>
          </p:nvPr>
        </p:nvGraphicFramePr>
        <p:xfrm>
          <a:off x="2272687" y="4872921"/>
          <a:ext cx="30654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31560" imgH="241200" progId="Equation.3">
                  <p:embed/>
                </p:oleObj>
              </mc:Choice>
              <mc:Fallback>
                <p:oleObj name="Equation" r:id="rId13" imgW="1231560" imgH="241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72687" y="4872921"/>
                        <a:ext cx="3065462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21102"/>
              </p:ext>
            </p:extLst>
          </p:nvPr>
        </p:nvGraphicFramePr>
        <p:xfrm>
          <a:off x="1727200" y="5799138"/>
          <a:ext cx="4521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15840" imgH="241200" progId="Equation.3">
                  <p:embed/>
                </p:oleObj>
              </mc:Choice>
              <mc:Fallback>
                <p:oleObj name="Equation" r:id="rId15" imgW="1815840" imgH="2412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7200" y="5799138"/>
                        <a:ext cx="4521200" cy="6000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92316"/>
              </p:ext>
            </p:extLst>
          </p:nvPr>
        </p:nvGraphicFramePr>
        <p:xfrm>
          <a:off x="9116377" y="5442353"/>
          <a:ext cx="23717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52200" imgH="431640" progId="Equation.3">
                  <p:embed/>
                </p:oleObj>
              </mc:Choice>
              <mc:Fallback>
                <p:oleObj name="Equation" r:id="rId17" imgW="952200" imgH="43164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16377" y="5442353"/>
                        <a:ext cx="2371725" cy="10747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/>
          <p:cNvCxnSpPr/>
          <p:nvPr/>
        </p:nvCxnSpPr>
        <p:spPr>
          <a:xfrm>
            <a:off x="651357" y="1249363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EB9D8A-0ADE-AEFB-8E25-9B569F56E40A}"/>
              </a:ext>
            </a:extLst>
          </p:cNvPr>
          <p:cNvGrpSpPr/>
          <p:nvPr/>
        </p:nvGrpSpPr>
        <p:grpSpPr>
          <a:xfrm>
            <a:off x="1606257" y="1253989"/>
            <a:ext cx="1595534" cy="3257920"/>
            <a:chOff x="1606257" y="1253989"/>
            <a:chExt cx="1595534" cy="32579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DE9ECCA-BE47-9EF6-0B8D-412ED2D16F5E}"/>
                </a:ext>
              </a:extLst>
            </p:cNvPr>
            <p:cNvSpPr/>
            <p:nvPr/>
          </p:nvSpPr>
          <p:spPr>
            <a:xfrm rot="5400000">
              <a:off x="775064" y="2085182"/>
              <a:ext cx="3257920" cy="15955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A00E462-BC41-602A-EEE5-BB6D4BA65F2A}"/>
                </a:ext>
              </a:extLst>
            </p:cNvPr>
            <p:cNvSpPr/>
            <p:nvPr/>
          </p:nvSpPr>
          <p:spPr>
            <a:xfrm rot="5400000">
              <a:off x="2453991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0DB210F-BB8C-7153-28AA-0000FC76575C}"/>
                </a:ext>
              </a:extLst>
            </p:cNvPr>
            <p:cNvSpPr/>
            <p:nvPr/>
          </p:nvSpPr>
          <p:spPr>
            <a:xfrm rot="5400000">
              <a:off x="2751650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F763F1-44B9-C025-AF85-8F0F49DAA99F}"/>
                </a:ext>
              </a:extLst>
            </p:cNvPr>
            <p:cNvSpPr/>
            <p:nvPr/>
          </p:nvSpPr>
          <p:spPr>
            <a:xfrm rot="5400000">
              <a:off x="1858671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2CE9D3-E568-29D9-AB72-E89540D4CEB8}"/>
                </a:ext>
              </a:extLst>
            </p:cNvPr>
            <p:cNvSpPr/>
            <p:nvPr/>
          </p:nvSpPr>
          <p:spPr>
            <a:xfrm rot="5400000">
              <a:off x="2156331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E99845-F867-E86E-BD42-7EB8C54F82D6}"/>
                </a:ext>
              </a:extLst>
            </p:cNvPr>
            <p:cNvSpPr/>
            <p:nvPr/>
          </p:nvSpPr>
          <p:spPr>
            <a:xfrm rot="5400000">
              <a:off x="2453990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0F664C-B0CF-8767-CED6-2CAAFBB789FF}"/>
                </a:ext>
              </a:extLst>
            </p:cNvPr>
            <p:cNvSpPr/>
            <p:nvPr/>
          </p:nvSpPr>
          <p:spPr>
            <a:xfrm rot="5400000">
              <a:off x="2751649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302FFA-80A0-9B5E-BDA4-5A7EC1244254}"/>
                </a:ext>
              </a:extLst>
            </p:cNvPr>
            <p:cNvSpPr/>
            <p:nvPr/>
          </p:nvSpPr>
          <p:spPr>
            <a:xfrm rot="5400000">
              <a:off x="1858670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1A3EBCA-C0D1-1841-4087-582E1C9E387A}"/>
                </a:ext>
              </a:extLst>
            </p:cNvPr>
            <p:cNvSpPr/>
            <p:nvPr/>
          </p:nvSpPr>
          <p:spPr>
            <a:xfrm rot="5400000">
              <a:off x="2156330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11F6F07F-2FED-9959-A787-6EBFE87EB484}"/>
              </a:ext>
            </a:extLst>
          </p:cNvPr>
          <p:cNvSpPr/>
          <p:nvPr/>
        </p:nvSpPr>
        <p:spPr>
          <a:xfrm rot="5400000">
            <a:off x="2325798" y="27782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8A7AEA2-3D16-4537-23E4-CD8D07E84632}"/>
              </a:ext>
            </a:extLst>
          </p:cNvPr>
          <p:cNvSpPr/>
          <p:nvPr/>
        </p:nvSpPr>
        <p:spPr>
          <a:xfrm rot="5400000">
            <a:off x="2359260" y="2814507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E7CD11-EC47-F810-031D-52EA2DC8FDBE}"/>
              </a:ext>
            </a:extLst>
          </p:cNvPr>
          <p:cNvSpPr txBox="1"/>
          <p:nvPr/>
        </p:nvSpPr>
        <p:spPr>
          <a:xfrm>
            <a:off x="2711776" y="26839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</a:t>
            </a:r>
            <a:endParaRPr lang="en-IN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7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 flipH="1">
            <a:off x="4297680" y="1260011"/>
            <a:ext cx="0" cy="38610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2539" y="2904490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NA</a:t>
            </a:r>
            <a:endParaRPr lang="en-IN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5096566" y="1260010"/>
            <a:ext cx="648000" cy="3257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5090078" y="663437"/>
          <a:ext cx="758757" cy="56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228600" progId="Equation.3">
                  <p:embed/>
                </p:oleObj>
              </mc:Choice>
              <mc:Fallback>
                <p:oleObj name="Equation" r:id="rId2" imgW="304560" imgH="2286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0078" y="663437"/>
                        <a:ext cx="758757" cy="56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37599"/>
              </p:ext>
            </p:extLst>
          </p:nvPr>
        </p:nvGraphicFramePr>
        <p:xfrm>
          <a:off x="6124970" y="639887"/>
          <a:ext cx="10112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241200" progId="Equation.3">
                  <p:embed/>
                </p:oleObj>
              </mc:Choice>
              <mc:Fallback>
                <p:oleObj name="Equation" r:id="rId4" imgW="406080" imgH="2412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4970" y="639887"/>
                        <a:ext cx="1011238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49293"/>
              </p:ext>
            </p:extLst>
          </p:nvPr>
        </p:nvGraphicFramePr>
        <p:xfrm>
          <a:off x="7820416" y="681597"/>
          <a:ext cx="727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28600" progId="Equation.3">
                  <p:embed/>
                </p:oleObj>
              </mc:Choice>
              <mc:Fallback>
                <p:oleObj name="Equation" r:id="rId6" imgW="291960" imgH="2286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0416" y="681597"/>
                        <a:ext cx="7270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651357" y="1395598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1357" y="1726570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1357" y="1908010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1357" y="3869931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1357" y="4028446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1357" y="4367098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357" y="4517931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1357" y="2135587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51357" y="2463761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1357" y="3060503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1357" y="3348079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1357" y="3676276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679483" y="21912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</a:t>
            </a:r>
            <a:endParaRPr lang="en-IN" baseline="-25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0906906" y="2587822"/>
            <a:ext cx="0" cy="25332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5383"/>
              </p:ext>
            </p:extLst>
          </p:nvPr>
        </p:nvGraphicFramePr>
        <p:xfrm>
          <a:off x="10938721" y="3482864"/>
          <a:ext cx="822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3">
                  <p:embed/>
                </p:oleObj>
              </mc:Choice>
              <mc:Fallback>
                <p:oleObj name="Equation" r:id="rId8" imgW="330120" imgH="241200" progId="Equation.3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38721" y="3482864"/>
                        <a:ext cx="8223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65"/>
          <p:cNvSpPr/>
          <p:nvPr/>
        </p:nvSpPr>
        <p:spPr>
          <a:xfrm rot="5400000">
            <a:off x="2351198" y="283608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 rot="5400000">
            <a:off x="2384660" y="287238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2737176" y="27418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</a:t>
            </a:r>
            <a:endParaRPr lang="en-IN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324589" y="1260010"/>
            <a:ext cx="0" cy="44501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24589" y="1269041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324589" y="1260010"/>
            <a:ext cx="612000" cy="44501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820416" y="1269041"/>
            <a:ext cx="0" cy="385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820416" y="1278072"/>
            <a:ext cx="8310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820416" y="1278072"/>
            <a:ext cx="831061" cy="38429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10800000">
            <a:off x="7814578" y="1278070"/>
            <a:ext cx="836897" cy="3252841"/>
          </a:xfrm>
          <a:custGeom>
            <a:avLst/>
            <a:gdLst>
              <a:gd name="connsiteX0" fmla="*/ 0 w 836897"/>
              <a:gd name="connsiteY0" fmla="*/ 0 h 3257921"/>
              <a:gd name="connsiteX1" fmla="*/ 836897 w 836897"/>
              <a:gd name="connsiteY1" fmla="*/ 0 h 3257921"/>
              <a:gd name="connsiteX2" fmla="*/ 836897 w 836897"/>
              <a:gd name="connsiteY2" fmla="*/ 3257921 h 3257921"/>
              <a:gd name="connsiteX3" fmla="*/ 0 w 836897"/>
              <a:gd name="connsiteY3" fmla="*/ 3257921 h 3257921"/>
              <a:gd name="connsiteX4" fmla="*/ 0 w 836897"/>
              <a:gd name="connsiteY4" fmla="*/ 0 h 3257921"/>
              <a:gd name="connsiteX0" fmla="*/ 706120 w 836897"/>
              <a:gd name="connsiteY0" fmla="*/ 5080 h 3257921"/>
              <a:gd name="connsiteX1" fmla="*/ 836897 w 836897"/>
              <a:gd name="connsiteY1" fmla="*/ 0 h 3257921"/>
              <a:gd name="connsiteX2" fmla="*/ 836897 w 836897"/>
              <a:gd name="connsiteY2" fmla="*/ 3257921 h 3257921"/>
              <a:gd name="connsiteX3" fmla="*/ 0 w 836897"/>
              <a:gd name="connsiteY3" fmla="*/ 3257921 h 3257921"/>
              <a:gd name="connsiteX4" fmla="*/ 706120 w 836897"/>
              <a:gd name="connsiteY4" fmla="*/ 5080 h 3257921"/>
              <a:gd name="connsiteX0" fmla="*/ 706120 w 836897"/>
              <a:gd name="connsiteY0" fmla="*/ 0 h 3252841"/>
              <a:gd name="connsiteX1" fmla="*/ 829277 w 836897"/>
              <a:gd name="connsiteY1" fmla="*/ 2540 h 3252841"/>
              <a:gd name="connsiteX2" fmla="*/ 836897 w 836897"/>
              <a:gd name="connsiteY2" fmla="*/ 3252841 h 3252841"/>
              <a:gd name="connsiteX3" fmla="*/ 0 w 836897"/>
              <a:gd name="connsiteY3" fmla="*/ 3252841 h 3252841"/>
              <a:gd name="connsiteX4" fmla="*/ 706120 w 836897"/>
              <a:gd name="connsiteY4" fmla="*/ 0 h 32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897" h="3252841">
                <a:moveTo>
                  <a:pt x="706120" y="0"/>
                </a:moveTo>
                <a:lnTo>
                  <a:pt x="829277" y="2540"/>
                </a:lnTo>
                <a:lnTo>
                  <a:pt x="836897" y="3252841"/>
                </a:lnTo>
                <a:lnTo>
                  <a:pt x="0" y="3252841"/>
                </a:lnTo>
                <a:lnTo>
                  <a:pt x="70612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/>
          <p:cNvCxnSpPr/>
          <p:nvPr/>
        </p:nvCxnSpPr>
        <p:spPr>
          <a:xfrm>
            <a:off x="803757" y="5121041"/>
            <a:ext cx="10856464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5565"/>
              </p:ext>
            </p:extLst>
          </p:nvPr>
        </p:nvGraphicFramePr>
        <p:xfrm>
          <a:off x="3155950" y="5778500"/>
          <a:ext cx="26876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241200" progId="Equation.3">
                  <p:embed/>
                </p:oleObj>
              </mc:Choice>
              <mc:Fallback>
                <p:oleObj name="Equation" r:id="rId10" imgW="1079280" imgH="241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55950" y="5778500"/>
                        <a:ext cx="2687638" cy="6000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" name="Group 99"/>
          <p:cNvGrpSpPr/>
          <p:nvPr/>
        </p:nvGrpSpPr>
        <p:grpSpPr>
          <a:xfrm>
            <a:off x="9675212" y="1258871"/>
            <a:ext cx="886216" cy="4364634"/>
            <a:chOff x="9675212" y="1258871"/>
            <a:chExt cx="886216" cy="4364634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9676435" y="1260011"/>
              <a:ext cx="0" cy="43634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: Shape 52"/>
            <p:cNvSpPr/>
            <p:nvPr/>
          </p:nvSpPr>
          <p:spPr>
            <a:xfrm>
              <a:off x="9956826" y="1268971"/>
              <a:ext cx="597020" cy="3244480"/>
            </a:xfrm>
            <a:custGeom>
              <a:avLst/>
              <a:gdLst>
                <a:gd name="connsiteX0" fmla="*/ 0 w 872119"/>
                <a:gd name="connsiteY0" fmla="*/ 1458410 h 1458410"/>
                <a:gd name="connsiteX1" fmla="*/ 844952 w 872119"/>
                <a:gd name="connsiteY1" fmla="*/ 590308 h 1458410"/>
                <a:gd name="connsiteX2" fmla="*/ 625033 w 872119"/>
                <a:gd name="connsiteY2" fmla="*/ 0 h 145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19" h="1458410">
                  <a:moveTo>
                    <a:pt x="0" y="1458410"/>
                  </a:moveTo>
                  <a:cubicBezTo>
                    <a:pt x="370390" y="1145893"/>
                    <a:pt x="740780" y="833376"/>
                    <a:pt x="844952" y="590308"/>
                  </a:cubicBezTo>
                  <a:cubicBezTo>
                    <a:pt x="949124" y="347240"/>
                    <a:pt x="727276" y="115747"/>
                    <a:pt x="625033" y="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9676435" y="1269041"/>
              <a:ext cx="62580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9690240" y="1267971"/>
              <a:ext cx="696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8060220" y="288897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9675212" y="4517931"/>
              <a:ext cx="2739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77"/>
            <p:cNvSpPr/>
            <p:nvPr/>
          </p:nvSpPr>
          <p:spPr>
            <a:xfrm rot="10800000">
              <a:off x="9693412" y="1271851"/>
              <a:ext cx="693012" cy="3238177"/>
            </a:xfrm>
            <a:custGeom>
              <a:avLst/>
              <a:gdLst>
                <a:gd name="connsiteX0" fmla="*/ 0 w 836897"/>
                <a:gd name="connsiteY0" fmla="*/ 0 h 3257921"/>
                <a:gd name="connsiteX1" fmla="*/ 836897 w 836897"/>
                <a:gd name="connsiteY1" fmla="*/ 0 h 3257921"/>
                <a:gd name="connsiteX2" fmla="*/ 836897 w 836897"/>
                <a:gd name="connsiteY2" fmla="*/ 3257921 h 3257921"/>
                <a:gd name="connsiteX3" fmla="*/ 0 w 836897"/>
                <a:gd name="connsiteY3" fmla="*/ 3257921 h 3257921"/>
                <a:gd name="connsiteX4" fmla="*/ 0 w 836897"/>
                <a:gd name="connsiteY4" fmla="*/ 0 h 3257921"/>
                <a:gd name="connsiteX0" fmla="*/ 706120 w 836897"/>
                <a:gd name="connsiteY0" fmla="*/ 5080 h 3257921"/>
                <a:gd name="connsiteX1" fmla="*/ 836897 w 836897"/>
                <a:gd name="connsiteY1" fmla="*/ 0 h 3257921"/>
                <a:gd name="connsiteX2" fmla="*/ 836897 w 836897"/>
                <a:gd name="connsiteY2" fmla="*/ 3257921 h 3257921"/>
                <a:gd name="connsiteX3" fmla="*/ 0 w 836897"/>
                <a:gd name="connsiteY3" fmla="*/ 3257921 h 3257921"/>
                <a:gd name="connsiteX4" fmla="*/ 706120 w 836897"/>
                <a:gd name="connsiteY4" fmla="*/ 5080 h 3257921"/>
                <a:gd name="connsiteX0" fmla="*/ 706120 w 836897"/>
                <a:gd name="connsiteY0" fmla="*/ 0 h 3252841"/>
                <a:gd name="connsiteX1" fmla="*/ 829277 w 836897"/>
                <a:gd name="connsiteY1" fmla="*/ 2540 h 3252841"/>
                <a:gd name="connsiteX2" fmla="*/ 836897 w 836897"/>
                <a:gd name="connsiteY2" fmla="*/ 3252841 h 3252841"/>
                <a:gd name="connsiteX3" fmla="*/ 0 w 836897"/>
                <a:gd name="connsiteY3" fmla="*/ 3252841 h 3252841"/>
                <a:gd name="connsiteX4" fmla="*/ 706120 w 836897"/>
                <a:gd name="connsiteY4" fmla="*/ 0 h 3252841"/>
                <a:gd name="connsiteX0" fmla="*/ 485973 w 836897"/>
                <a:gd name="connsiteY0" fmla="*/ 0 h 3257958"/>
                <a:gd name="connsiteX1" fmla="*/ 829277 w 836897"/>
                <a:gd name="connsiteY1" fmla="*/ 7657 h 3257958"/>
                <a:gd name="connsiteX2" fmla="*/ 836897 w 836897"/>
                <a:gd name="connsiteY2" fmla="*/ 3257958 h 3257958"/>
                <a:gd name="connsiteX3" fmla="*/ 0 w 836897"/>
                <a:gd name="connsiteY3" fmla="*/ 3257958 h 3257958"/>
                <a:gd name="connsiteX4" fmla="*/ 485973 w 836897"/>
                <a:gd name="connsiteY4" fmla="*/ 0 h 32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897" h="3257958">
                  <a:moveTo>
                    <a:pt x="485973" y="0"/>
                  </a:moveTo>
                  <a:lnTo>
                    <a:pt x="829277" y="7657"/>
                  </a:lnTo>
                  <a:lnTo>
                    <a:pt x="836897" y="3257958"/>
                  </a:lnTo>
                  <a:lnTo>
                    <a:pt x="0" y="3257958"/>
                  </a:lnTo>
                  <a:lnTo>
                    <a:pt x="48597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9964408" y="1258871"/>
              <a:ext cx="597020" cy="3244480"/>
            </a:xfrm>
            <a:custGeom>
              <a:avLst/>
              <a:gdLst>
                <a:gd name="connsiteX0" fmla="*/ 0 w 872119"/>
                <a:gd name="connsiteY0" fmla="*/ 1458410 h 1458410"/>
                <a:gd name="connsiteX1" fmla="*/ 844952 w 872119"/>
                <a:gd name="connsiteY1" fmla="*/ 590308 h 1458410"/>
                <a:gd name="connsiteX2" fmla="*/ 625033 w 872119"/>
                <a:gd name="connsiteY2" fmla="*/ 0 h 145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19" h="1458410">
                  <a:moveTo>
                    <a:pt x="0" y="1458410"/>
                  </a:moveTo>
                  <a:cubicBezTo>
                    <a:pt x="370390" y="1145893"/>
                    <a:pt x="740780" y="833376"/>
                    <a:pt x="844952" y="590308"/>
                  </a:cubicBezTo>
                  <a:cubicBezTo>
                    <a:pt x="949124" y="347240"/>
                    <a:pt x="727276" y="115747"/>
                    <a:pt x="62503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9684522" y="4503351"/>
              <a:ext cx="274382" cy="61769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 flipH="1">
            <a:off x="10051171" y="2609507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05355"/>
              </p:ext>
            </p:extLst>
          </p:nvPr>
        </p:nvGraphicFramePr>
        <p:xfrm>
          <a:off x="7666607" y="5541453"/>
          <a:ext cx="23717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431640" progId="Equation.3">
                  <p:embed/>
                </p:oleObj>
              </mc:Choice>
              <mc:Fallback>
                <p:oleObj name="Equation" r:id="rId12" imgW="952200" imgH="43164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66607" y="5541453"/>
                        <a:ext cx="2371725" cy="107473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651357" y="1249363"/>
            <a:ext cx="10856464" cy="0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C2BE68-115B-EB89-4245-2AE0B7D1F333}"/>
                  </a:ext>
                </a:extLst>
              </p:cNvPr>
              <p:cNvSpPr txBox="1"/>
              <p:nvPr/>
            </p:nvSpPr>
            <p:spPr>
              <a:xfrm>
                <a:off x="330906" y="322278"/>
                <a:ext cx="82373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Evaluation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𝐜𝐚𝐩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When Neutral Axis is Outside the Cross Section</a:t>
                </a:r>
                <a:endParaRPr lang="en-IN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C2BE68-115B-EB89-4245-2AE0B7D1F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8237383" cy="394210"/>
              </a:xfrm>
              <a:prstGeom prst="rect">
                <a:avLst/>
              </a:prstGeom>
              <a:blipFill>
                <a:blip r:embed="rId14"/>
                <a:stretch>
                  <a:fillRect l="-592" t="-10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5DBD661-5AFB-2EFE-0A34-673BB88E1F80}"/>
              </a:ext>
            </a:extLst>
          </p:cNvPr>
          <p:cNvGrpSpPr/>
          <p:nvPr/>
        </p:nvGrpSpPr>
        <p:grpSpPr>
          <a:xfrm>
            <a:off x="1606257" y="1253989"/>
            <a:ext cx="1595534" cy="3257920"/>
            <a:chOff x="1606257" y="1253989"/>
            <a:chExt cx="1595534" cy="325792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A87A050-570C-E216-CC60-D05F44DFD863}"/>
                </a:ext>
              </a:extLst>
            </p:cNvPr>
            <p:cNvSpPr/>
            <p:nvPr/>
          </p:nvSpPr>
          <p:spPr>
            <a:xfrm rot="5400000">
              <a:off x="775064" y="2085182"/>
              <a:ext cx="3257920" cy="15955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F085C7-0B3E-080D-6CD8-8F1CD5602544}"/>
                </a:ext>
              </a:extLst>
            </p:cNvPr>
            <p:cNvSpPr/>
            <p:nvPr/>
          </p:nvSpPr>
          <p:spPr>
            <a:xfrm rot="5400000">
              <a:off x="2453991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CE5F07-34EA-C27E-0E1D-71A2F62B0C26}"/>
                </a:ext>
              </a:extLst>
            </p:cNvPr>
            <p:cNvSpPr/>
            <p:nvPr/>
          </p:nvSpPr>
          <p:spPr>
            <a:xfrm rot="5400000">
              <a:off x="2751650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FB22376-B200-F35E-1693-98F359E734F9}"/>
                </a:ext>
              </a:extLst>
            </p:cNvPr>
            <p:cNvSpPr/>
            <p:nvPr/>
          </p:nvSpPr>
          <p:spPr>
            <a:xfrm rot="5400000">
              <a:off x="1858671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0DF51E-A9DB-A5E7-2A12-ED208D90413F}"/>
                </a:ext>
              </a:extLst>
            </p:cNvPr>
            <p:cNvSpPr/>
            <p:nvPr/>
          </p:nvSpPr>
          <p:spPr>
            <a:xfrm rot="5400000">
              <a:off x="2156331" y="13806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6B79125-946F-FEA3-4055-E5E0725F7F87}"/>
                </a:ext>
              </a:extLst>
            </p:cNvPr>
            <p:cNvSpPr/>
            <p:nvPr/>
          </p:nvSpPr>
          <p:spPr>
            <a:xfrm rot="5400000">
              <a:off x="2453990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2DB9093-154A-70C2-3B54-534D4EEEA8C3}"/>
                </a:ext>
              </a:extLst>
            </p:cNvPr>
            <p:cNvSpPr/>
            <p:nvPr/>
          </p:nvSpPr>
          <p:spPr>
            <a:xfrm rot="5400000">
              <a:off x="2751649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A44A654-008F-213B-4D3C-CD027101F1C8}"/>
                </a:ext>
              </a:extLst>
            </p:cNvPr>
            <p:cNvSpPr/>
            <p:nvPr/>
          </p:nvSpPr>
          <p:spPr>
            <a:xfrm rot="5400000">
              <a:off x="1858670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14556B-1461-D6E3-168A-3406AF890176}"/>
                </a:ext>
              </a:extLst>
            </p:cNvPr>
            <p:cNvSpPr/>
            <p:nvPr/>
          </p:nvSpPr>
          <p:spPr>
            <a:xfrm rot="5400000">
              <a:off x="2156330" y="415547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9024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30906" y="322278"/>
                <a:ext cx="4242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Moment (M) – Curvature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 Diagram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4242956" cy="369332"/>
              </a:xfrm>
              <a:prstGeom prst="rect">
                <a:avLst/>
              </a:prstGeom>
              <a:blipFill>
                <a:blip r:embed="rId2"/>
                <a:stretch>
                  <a:fillRect l="-1149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2" y="1091681"/>
            <a:ext cx="5671950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7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15910" y="2644170"/>
                <a:ext cx="776017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Deriving 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sz="3200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320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Curve from Moment (M) – Curvature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 Relationship</a:t>
                </a:r>
                <a:endParaRPr lang="en-IN" sz="3200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10" y="2644170"/>
                <a:ext cx="7760179" cy="1569660"/>
              </a:xfrm>
              <a:prstGeom prst="rect">
                <a:avLst/>
              </a:prstGeom>
              <a:blipFill>
                <a:blip r:embed="rId2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blipFill>
                <a:blip r:embed="rId3"/>
                <a:stretch>
                  <a:fillRect l="-1702" t="-10000" r="-6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905" y="1303702"/>
                <a:ext cx="5043527" cy="1226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Upto cracking: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Cracking state is defined </a:t>
                </a:r>
                <a:b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by the cracking strain of concrete, 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𝒄𝒓𝒂𝒄𝒌𝒊𝒏𝒈</m:t>
                        </m:r>
                      </m:sub>
                    </m:sSub>
                  </m:oMath>
                </a14:m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 </a:t>
                </a:r>
                <a:endParaRPr lang="en-IN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5" y="1303702"/>
                <a:ext cx="5043527" cy="1226618"/>
              </a:xfrm>
              <a:prstGeom prst="rect">
                <a:avLst/>
              </a:prstGeom>
              <a:blipFill>
                <a:blip r:embed="rId4"/>
                <a:stretch>
                  <a:fillRect l="-966" t="-2985" b="-4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101793"/>
              </p:ext>
            </p:extLst>
          </p:nvPr>
        </p:nvGraphicFramePr>
        <p:xfrm>
          <a:off x="330905" y="2912306"/>
          <a:ext cx="20558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431640" progId="Equation.3">
                  <p:embed/>
                </p:oleObj>
              </mc:Choice>
              <mc:Fallback>
                <p:oleObj name="Equation" r:id="rId5" imgW="825480" imgH="43164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905" y="2912306"/>
                        <a:ext cx="2055812" cy="107473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27854"/>
              </p:ext>
            </p:extLst>
          </p:nvPr>
        </p:nvGraphicFramePr>
        <p:xfrm>
          <a:off x="330905" y="4369029"/>
          <a:ext cx="5252038" cy="151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51160" imgH="939600" progId="Equation.3">
                  <p:embed/>
                </p:oleObj>
              </mc:Choice>
              <mc:Fallback>
                <p:oleObj name="Equation" r:id="rId7" imgW="3251160" imgH="939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905" y="4369029"/>
                        <a:ext cx="5252038" cy="151625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5840958" y="189702"/>
            <a:ext cx="0" cy="6408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90475" y="825372"/>
                <a:ext cx="5043527" cy="948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Between cracking and yielding: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Yielding state is defined </a:t>
                </a:r>
                <a:b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by the yielding strain of steel, 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 </a:t>
                </a:r>
                <a:endParaRPr lang="en-IN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75" y="825372"/>
                <a:ext cx="5043527" cy="948786"/>
              </a:xfrm>
              <a:prstGeom prst="rect">
                <a:avLst/>
              </a:prstGeom>
              <a:blipFill>
                <a:blip r:embed="rId9"/>
                <a:stretch>
                  <a:fillRect l="-1088" t="-3205" r="-1693" b="-5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04271"/>
              </p:ext>
            </p:extLst>
          </p:nvPr>
        </p:nvGraphicFramePr>
        <p:xfrm>
          <a:off x="6490475" y="2068991"/>
          <a:ext cx="12954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444240" progId="Equation.3">
                  <p:embed/>
                </p:oleObj>
              </mc:Choice>
              <mc:Fallback>
                <p:oleObj name="Equation" r:id="rId10" imgW="520560" imgH="4442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90475" y="2068991"/>
                        <a:ext cx="1295400" cy="11064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78900"/>
              </p:ext>
            </p:extLst>
          </p:nvPr>
        </p:nvGraphicFramePr>
        <p:xfrm>
          <a:off x="8454061" y="2048354"/>
          <a:ext cx="27273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8760" imgH="711000" progId="Equation.3">
                  <p:embed/>
                </p:oleObj>
              </mc:Choice>
              <mc:Fallback>
                <p:oleObj name="Equation" r:id="rId12" imgW="1688760" imgH="7110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54061" y="2048354"/>
                        <a:ext cx="2727325" cy="114776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5840958" y="3393702"/>
            <a:ext cx="47119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90475" y="3451308"/>
                <a:ext cx="5508692" cy="1247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Between yielding and Peak: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Peak state is defined </a:t>
                </a:r>
                <a:b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by the strain at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𝐜𝐚𝐩</m:t>
                        </m:r>
                      </m:sub>
                    </m:sSub>
                  </m:oMath>
                </a14:m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is Maximum, 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 </a:t>
                </a:r>
                <a:endParaRPr lang="en-IN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75" y="3451308"/>
                <a:ext cx="5508692" cy="1247201"/>
              </a:xfrm>
              <a:prstGeom prst="rect">
                <a:avLst/>
              </a:prstGeom>
              <a:blipFill>
                <a:blip r:embed="rId14"/>
                <a:stretch>
                  <a:fillRect l="-997" t="-2439" r="-1107" b="-4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rot="5400000" flipH="1">
            <a:off x="7856958" y="3041650"/>
            <a:ext cx="0" cy="4032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90475" y="5208741"/>
                <a:ext cx="5508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Post Peak: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Beyond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𝒎𝒂𝒙</m:t>
                    </m:r>
                  </m:oMath>
                </a14:m>
                <a:r>
                  <a:rPr lang="en-US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dirty="0"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75" y="5208741"/>
                <a:ext cx="5508692" cy="646331"/>
              </a:xfrm>
              <a:prstGeom prst="rect">
                <a:avLst/>
              </a:prstGeom>
              <a:blipFill>
                <a:blip r:embed="rId15"/>
                <a:stretch>
                  <a:fillRect l="-997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330905" y="2118234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55778" y="4122080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55778" y="5633287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55778" y="1717979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3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Load (P) – Deflection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solidFill>
                    <a:srgbClr val="C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6" y="322278"/>
                <a:ext cx="2861296" cy="369332"/>
              </a:xfrm>
              <a:prstGeom prst="rect">
                <a:avLst/>
              </a:prstGeom>
              <a:blipFill>
                <a:blip r:embed="rId3"/>
                <a:stretch>
                  <a:fillRect l="-1702" t="-10000" r="-6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0906" y="1174474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Upto Cracking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8" y="1944526"/>
            <a:ext cx="3895361" cy="2092983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95794"/>
              </p:ext>
            </p:extLst>
          </p:nvPr>
        </p:nvGraphicFramePr>
        <p:xfrm>
          <a:off x="5403602" y="1028415"/>
          <a:ext cx="899498" cy="73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393480" progId="Equation.3">
                  <p:embed/>
                </p:oleObj>
              </mc:Choice>
              <mc:Fallback>
                <p:oleObj name="Equation" r:id="rId5" imgW="48240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3602" y="1028415"/>
                        <a:ext cx="899498" cy="733144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03603" y="458227"/>
            <a:ext cx="20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Before Cracking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54110"/>
              </p:ext>
            </p:extLst>
          </p:nvPr>
        </p:nvGraphicFramePr>
        <p:xfrm>
          <a:off x="5403602" y="2016617"/>
          <a:ext cx="57991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00400" imgH="660240" progId="Equation.3">
                  <p:embed/>
                </p:oleObj>
              </mc:Choice>
              <mc:Fallback>
                <p:oleObj name="Equation" r:id="rId7" imgW="3200400" imgH="6602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3602" y="2016617"/>
                        <a:ext cx="5799137" cy="119221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81859"/>
              </p:ext>
            </p:extLst>
          </p:nvPr>
        </p:nvGraphicFramePr>
        <p:xfrm>
          <a:off x="5362575" y="3965575"/>
          <a:ext cx="1184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680" imgH="393480" progId="Equation.3">
                  <p:embed/>
                </p:oleObj>
              </mc:Choice>
              <mc:Fallback>
                <p:oleObj name="Equation" r:id="rId9" imgW="63468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2575" y="3965575"/>
                        <a:ext cx="1184275" cy="7334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03603" y="340760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At Cracking</a:t>
            </a:r>
            <a:endParaRPr lang="en-IN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840145"/>
              </p:ext>
            </p:extLst>
          </p:nvPr>
        </p:nvGraphicFramePr>
        <p:xfrm>
          <a:off x="5254625" y="5019675"/>
          <a:ext cx="60991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65280" imgH="660240" progId="Equation.3">
                  <p:embed/>
                </p:oleObj>
              </mc:Choice>
              <mc:Fallback>
                <p:oleObj name="Equation" r:id="rId11" imgW="3365280" imgH="6602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4625" y="5019675"/>
                        <a:ext cx="6099175" cy="119221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5066517" y="235454"/>
            <a:ext cx="0" cy="6408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995006" y="670474"/>
            <a:ext cx="504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4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18209</TotalTime>
  <Words>475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Vijay Kumar Polimeru</cp:lastModifiedBy>
  <cp:revision>238</cp:revision>
  <dcterms:created xsi:type="dcterms:W3CDTF">2017-04-20T12:09:40Z</dcterms:created>
  <dcterms:modified xsi:type="dcterms:W3CDTF">2022-07-16T11:29:43Z</dcterms:modified>
</cp:coreProperties>
</file>