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 id="267" r:id="rId3"/>
    <p:sldId id="268" r:id="rId4"/>
    <p:sldId id="266" r:id="rId5"/>
    <p:sldId id="269" r:id="rId6"/>
    <p:sldId id="270" r:id="rId7"/>
    <p:sldId id="271" r:id="rId8"/>
    <p:sldId id="277" r:id="rId9"/>
    <p:sldId id="278" r:id="rId10"/>
    <p:sldId id="279" r:id="rId11"/>
    <p:sldId id="280" r:id="rId12"/>
    <p:sldId id="281" r:id="rId13"/>
    <p:sldId id="272" r:id="rId14"/>
    <p:sldId id="282" r:id="rId15"/>
    <p:sldId id="283" r:id="rId16"/>
    <p:sldId id="284" r:id="rId17"/>
    <p:sldId id="285"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5F7D7D-C89A-406C-AECD-14011792D2F8}" v="2130" dt="2020-03-15T06:53:59.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3" d="100"/>
          <a:sy n="93" d="100"/>
        </p:scale>
        <p:origin x="7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497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049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94891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33225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41869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8411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38328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7053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5495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714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659875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2042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07821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3953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59417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2534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40341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edureka.co/blog/dictionary-in-python/" TargetMode="External"/><Relationship Id="rId2" Type="http://schemas.openxmlformats.org/officeDocument/2006/relationships/hyperlink" Target="https://www.edureka.co/blog/lists-in-python/" TargetMode="External"/><Relationship Id="rId1" Type="http://schemas.openxmlformats.org/officeDocument/2006/relationships/slideLayout" Target="../slideLayouts/slideLayout1.xml"/><Relationship Id="rId5" Type="http://schemas.openxmlformats.org/officeDocument/2006/relationships/hyperlink" Target="https://www.edureka.co/blog/sets-in-python/" TargetMode="External"/><Relationship Id="rId4" Type="http://schemas.openxmlformats.org/officeDocument/2006/relationships/hyperlink" Target="https://www.edureka.co/blog/tuple-in-python/"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w3schools.com/python/ref_list_insert.asp" TargetMode="External"/><Relationship Id="rId3" Type="http://schemas.openxmlformats.org/officeDocument/2006/relationships/hyperlink" Target="https://www.w3schools.com/python/ref_list_clear.asp" TargetMode="External"/><Relationship Id="rId7" Type="http://schemas.openxmlformats.org/officeDocument/2006/relationships/hyperlink" Target="https://www.w3schools.com/python/ref_list_index.asp" TargetMode="External"/><Relationship Id="rId12" Type="http://schemas.openxmlformats.org/officeDocument/2006/relationships/hyperlink" Target="https://www.w3schools.com/python/ref_list_sort.asp" TargetMode="External"/><Relationship Id="rId2" Type="http://schemas.openxmlformats.org/officeDocument/2006/relationships/hyperlink" Target="https://www.w3schools.com/python/ref_list_append.asp" TargetMode="External"/><Relationship Id="rId1" Type="http://schemas.openxmlformats.org/officeDocument/2006/relationships/slideLayout" Target="../slideLayouts/slideLayout1.xml"/><Relationship Id="rId6" Type="http://schemas.openxmlformats.org/officeDocument/2006/relationships/hyperlink" Target="https://www.w3schools.com/python/ref_list_extend.asp" TargetMode="External"/><Relationship Id="rId11" Type="http://schemas.openxmlformats.org/officeDocument/2006/relationships/hyperlink" Target="https://www.w3schools.com/python/ref_list_reverse.asp" TargetMode="External"/><Relationship Id="rId5" Type="http://schemas.openxmlformats.org/officeDocument/2006/relationships/hyperlink" Target="https://www.w3schools.com/python/ref_list_count.asp" TargetMode="External"/><Relationship Id="rId10" Type="http://schemas.openxmlformats.org/officeDocument/2006/relationships/hyperlink" Target="https://www.w3schools.com/python/ref_list_remove.asp" TargetMode="External"/><Relationship Id="rId4" Type="http://schemas.openxmlformats.org/officeDocument/2006/relationships/hyperlink" Target="https://www.w3schools.com/python/ref_list_copy.asp" TargetMode="External"/><Relationship Id="rId9" Type="http://schemas.openxmlformats.org/officeDocument/2006/relationships/hyperlink" Target="https://www.w3schools.com/python/ref_list_pop.as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thomas-cokelaer.info/tutorials/python/lists.html"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edureka.co/blog/tuple-in-pytho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edureka.co/blog/arrays-in-python/" TargetMode="External"/><Relationship Id="rId2" Type="http://schemas.openxmlformats.org/officeDocument/2006/relationships/hyperlink" Target="https://www.edureka.co/blog/sets-in-pytho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603AE127-802C-459A-A612-DB85B67F0D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E17E98C-7B5D-439D-BD6E-DB549F1C6640}"/>
              </a:ext>
            </a:extLst>
          </p:cNvPr>
          <p:cNvSpPr txBox="1"/>
          <p:nvPr/>
        </p:nvSpPr>
        <p:spPr>
          <a:xfrm>
            <a:off x="1043950" y="1179151"/>
            <a:ext cx="3300646" cy="446388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0"/>
              </a:spcBef>
              <a:spcAft>
                <a:spcPts val="600"/>
              </a:spcAft>
            </a:pPr>
            <a:r>
              <a:rPr lang="en-US" sz="3600" b="1" dirty="0" smtClean="0">
                <a:solidFill>
                  <a:schemeClr val="accent1"/>
                </a:solidFill>
                <a:latin typeface="+mj-lt"/>
                <a:ea typeface="+mj-ea"/>
                <a:cs typeface="+mj-cs"/>
              </a:rPr>
              <a:t>Data Structures</a:t>
            </a:r>
            <a:endParaRPr lang="en-US" sz="3600" dirty="0">
              <a:solidFill>
                <a:schemeClr val="accent1"/>
              </a:solidFill>
              <a:latin typeface="+mj-lt"/>
              <a:ea typeface="+mj-ea"/>
              <a:cs typeface="+mj-cs"/>
            </a:endParaRPr>
          </a:p>
        </p:txBody>
      </p:sp>
      <p:sp>
        <p:nvSpPr>
          <p:cNvPr id="22" name="Isosceles Triangle 21">
            <a:extLst>
              <a:ext uri="{FF2B5EF4-FFF2-40B4-BE49-F238E27FC236}">
                <a16:creationId xmlns:a16="http://schemas.microsoft.com/office/drawing/2014/main" id="{9323D83D-50D6-4040-A58B-FCEA340F88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24" name="Straight Connector 23">
            <a:extLst>
              <a:ext uri="{FF2B5EF4-FFF2-40B4-BE49-F238E27FC236}">
                <a16:creationId xmlns:a16="http://schemas.microsoft.com/office/drawing/2014/main" id="{1A1FE6BB-DFB2-4080-9B5E-076EF5DDE67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13BB77F-724B-4D7F-8167-9B2CE876AEC2}"/>
              </a:ext>
            </a:extLst>
          </p:cNvPr>
          <p:cNvSpPr txBox="1"/>
          <p:nvPr/>
        </p:nvSpPr>
        <p:spPr>
          <a:xfrm>
            <a:off x="4978918" y="1109145"/>
            <a:ext cx="6341016" cy="46039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742950" lvl="1" indent="-285750">
              <a:buFont typeface="Arial" panose="020B0604020202020204" pitchFamily="34" charset="0"/>
              <a:buChar char="•"/>
            </a:pPr>
            <a:r>
              <a:rPr lang="en-US" dirty="0">
                <a:solidFill>
                  <a:schemeClr val="accent1"/>
                </a:solidFill>
              </a:rPr>
              <a:t>Lists</a:t>
            </a:r>
            <a:endParaRPr lang="en-IN" dirty="0">
              <a:solidFill>
                <a:schemeClr val="accent1"/>
              </a:solidFill>
            </a:endParaRPr>
          </a:p>
          <a:p>
            <a:pPr marL="742950" lvl="1" indent="-285750">
              <a:buFont typeface="Arial" panose="020B0604020202020204" pitchFamily="34" charset="0"/>
              <a:buChar char="•"/>
            </a:pPr>
            <a:r>
              <a:rPr lang="en-US" dirty="0">
                <a:solidFill>
                  <a:schemeClr val="accent1"/>
                </a:solidFill>
              </a:rPr>
              <a:t>Using lists as Stack and Queue</a:t>
            </a:r>
            <a:endParaRPr lang="en-IN" dirty="0">
              <a:solidFill>
                <a:schemeClr val="accent1"/>
              </a:solidFill>
            </a:endParaRPr>
          </a:p>
          <a:p>
            <a:pPr marL="742950" lvl="1" indent="-285750">
              <a:buFont typeface="Arial" panose="020B0604020202020204" pitchFamily="34" charset="0"/>
              <a:buChar char="•"/>
            </a:pPr>
            <a:r>
              <a:rPr lang="en-US" dirty="0">
                <a:solidFill>
                  <a:schemeClr val="accent1"/>
                </a:solidFill>
              </a:rPr>
              <a:t>List Comprehension</a:t>
            </a:r>
            <a:endParaRPr lang="en-IN" dirty="0">
              <a:solidFill>
                <a:schemeClr val="accent1"/>
              </a:solidFill>
            </a:endParaRPr>
          </a:p>
          <a:p>
            <a:pPr marL="742950" lvl="1" indent="-285750">
              <a:buFont typeface="Arial" panose="020B0604020202020204" pitchFamily="34" charset="0"/>
              <a:buChar char="•"/>
            </a:pPr>
            <a:r>
              <a:rPr lang="en-US" dirty="0">
                <a:solidFill>
                  <a:schemeClr val="accent1"/>
                </a:solidFill>
              </a:rPr>
              <a:t>Tuples</a:t>
            </a:r>
            <a:endParaRPr lang="en-IN" dirty="0">
              <a:solidFill>
                <a:schemeClr val="accent1"/>
              </a:solidFill>
            </a:endParaRPr>
          </a:p>
          <a:p>
            <a:pPr marL="742950" lvl="1" indent="-285750">
              <a:buFont typeface="Arial" panose="020B0604020202020204" pitchFamily="34" charset="0"/>
              <a:buChar char="•"/>
            </a:pPr>
            <a:r>
              <a:rPr lang="en-US" dirty="0">
                <a:solidFill>
                  <a:schemeClr val="accent1"/>
                </a:solidFill>
              </a:rPr>
              <a:t>Sets</a:t>
            </a:r>
            <a:endParaRPr lang="en-IN" dirty="0">
              <a:solidFill>
                <a:schemeClr val="accent1"/>
              </a:solidFill>
            </a:endParaRPr>
          </a:p>
          <a:p>
            <a:pPr marL="742950" lvl="1" indent="-285750">
              <a:buFont typeface="Arial" panose="020B0604020202020204" pitchFamily="34" charset="0"/>
              <a:buChar char="•"/>
            </a:pPr>
            <a:r>
              <a:rPr lang="en-US" dirty="0">
                <a:solidFill>
                  <a:schemeClr val="accent1"/>
                </a:solidFill>
              </a:rPr>
              <a:t>Dictionaries</a:t>
            </a:r>
            <a:endParaRPr lang="en-IN" dirty="0">
              <a:solidFill>
                <a:schemeClr val="accent1"/>
              </a:solidFill>
            </a:endParaRPr>
          </a:p>
          <a:p>
            <a:pPr marL="742950" lvl="1" indent="-285750">
              <a:buFont typeface="Arial" panose="020B0604020202020204" pitchFamily="34" charset="0"/>
              <a:buChar char="•"/>
            </a:pPr>
            <a:r>
              <a:rPr lang="en-US" dirty="0">
                <a:solidFill>
                  <a:schemeClr val="accent1"/>
                </a:solidFill>
              </a:rPr>
              <a:t>Examples and Practice Questions</a:t>
            </a:r>
            <a:endParaRPr lang="en-IN" dirty="0">
              <a:solidFill>
                <a:schemeClr val="accent1"/>
              </a:solidFill>
            </a:endParaRPr>
          </a:p>
          <a:p>
            <a:pPr defTabSz="457200">
              <a:spcBef>
                <a:spcPts val="1000"/>
              </a:spcBef>
              <a:buClr>
                <a:schemeClr val="accent1"/>
              </a:buClr>
              <a:buSzPct val="80000"/>
              <a:buFont typeface="Wingdings 3" charset="2"/>
              <a:buChar char=""/>
            </a:pPr>
            <a:endParaRPr lang="en-US" b="1" dirty="0">
              <a:solidFill>
                <a:schemeClr val="tx1">
                  <a:lumMod val="75000"/>
                  <a:lumOff val="25000"/>
                </a:schemeClr>
              </a:solidFill>
            </a:endParaRPr>
          </a:p>
        </p:txBody>
      </p:sp>
      <p:sp>
        <p:nvSpPr>
          <p:cNvPr id="26" name="Isosceles Triangle 25">
            <a:extLst>
              <a:ext uri="{FF2B5EF4-FFF2-40B4-BE49-F238E27FC236}">
                <a16:creationId xmlns:a16="http://schemas.microsoft.com/office/drawing/2014/main" id="{F10FD715-4DCE-4779-B634-EC78315EA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19974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473440-95F2-4669-9EB5-2ABB2EC62F53}"/>
              </a:ext>
            </a:extLst>
          </p:cNvPr>
          <p:cNvSpPr txBox="1"/>
          <p:nvPr/>
        </p:nvSpPr>
        <p:spPr>
          <a:xfrm>
            <a:off x="4027449" y="254619"/>
            <a:ext cx="2362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smtClean="0">
                <a:solidFill>
                  <a:schemeClr val="accent1"/>
                </a:solidFill>
              </a:rPr>
              <a:t>Dictionaries</a:t>
            </a:r>
            <a:endParaRPr lang="en-US" b="1" dirty="0">
              <a:solidFill>
                <a:schemeClr val="accent1"/>
              </a:solidFill>
            </a:endParaRPr>
          </a:p>
        </p:txBody>
      </p:sp>
      <p:sp>
        <p:nvSpPr>
          <p:cNvPr id="4" name="Rectangle 3"/>
          <p:cNvSpPr/>
          <p:nvPr/>
        </p:nvSpPr>
        <p:spPr>
          <a:xfrm>
            <a:off x="889687" y="887793"/>
            <a:ext cx="8501448" cy="523220"/>
          </a:xfrm>
          <a:prstGeom prst="rect">
            <a:avLst/>
          </a:prstGeom>
        </p:spPr>
        <p:txBody>
          <a:bodyPr wrap="square">
            <a:spAutoFit/>
          </a:bodyPr>
          <a:lstStyle/>
          <a:p>
            <a:r>
              <a:rPr lang="en-SG" sz="1400" dirty="0">
                <a:latin typeface="Calibri" panose="020F0502020204030204" pitchFamily="34" charset="0"/>
                <a:cs typeface="Calibri" panose="020F0502020204030204" pitchFamily="34" charset="0"/>
              </a:rPr>
              <a:t>Dictionaries are unordered set of </a:t>
            </a:r>
            <a:r>
              <a:rPr lang="en-SG" sz="1400" i="1" dirty="0">
                <a:latin typeface="Calibri" panose="020F0502020204030204" pitchFamily="34" charset="0"/>
                <a:cs typeface="Calibri" panose="020F0502020204030204" pitchFamily="34" charset="0"/>
              </a:rPr>
              <a:t>key: value</a:t>
            </a:r>
            <a:r>
              <a:rPr lang="en-SG" sz="1400" dirty="0">
                <a:latin typeface="Calibri" panose="020F0502020204030204" pitchFamily="34" charset="0"/>
                <a:cs typeface="Calibri" panose="020F0502020204030204" pitchFamily="34" charset="0"/>
              </a:rPr>
              <a:t> pairs where keys are unique. We declare dictionaries using {} braces. We use dictionaries to store data for any particular key and then retrieve them.</a:t>
            </a:r>
            <a:endParaRPr lang="es-ES" sz="1400" dirty="0">
              <a:solidFill>
                <a:srgbClr val="000000"/>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889687" y="1532238"/>
            <a:ext cx="7913216" cy="4876800"/>
          </a:xfrm>
          <a:prstGeom prst="rect">
            <a:avLst/>
          </a:prstGeom>
        </p:spPr>
      </p:pic>
    </p:spTree>
    <p:extLst>
      <p:ext uri="{BB962C8B-B14F-4D97-AF65-F5344CB8AC3E}">
        <p14:creationId xmlns:p14="http://schemas.microsoft.com/office/powerpoint/2010/main" val="2692660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7838" y="347276"/>
            <a:ext cx="8246076" cy="6333610"/>
          </a:xfrm>
          <a:prstGeom prst="rect">
            <a:avLst/>
          </a:prstGeom>
        </p:spPr>
      </p:pic>
    </p:spTree>
    <p:extLst>
      <p:ext uri="{BB962C8B-B14F-4D97-AF65-F5344CB8AC3E}">
        <p14:creationId xmlns:p14="http://schemas.microsoft.com/office/powerpoint/2010/main" val="2488847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4314" y="444587"/>
            <a:ext cx="8369643" cy="6162160"/>
          </a:xfrm>
          <a:prstGeom prst="rect">
            <a:avLst/>
          </a:prstGeom>
        </p:spPr>
      </p:pic>
    </p:spTree>
    <p:extLst>
      <p:ext uri="{BB962C8B-B14F-4D97-AF65-F5344CB8AC3E}">
        <p14:creationId xmlns:p14="http://schemas.microsoft.com/office/powerpoint/2010/main" val="2682622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D6BC9EB-F181-48AB-BCA2-3D1DB20D2D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8473440-95F2-4669-9EB5-2ABB2EC62F53}"/>
              </a:ext>
            </a:extLst>
          </p:cNvPr>
          <p:cNvSpPr txBox="1"/>
          <p:nvPr/>
        </p:nvSpPr>
        <p:spPr>
          <a:xfrm>
            <a:off x="1153944" y="1798630"/>
            <a:ext cx="4497213" cy="325321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defTabSz="457200">
              <a:spcBef>
                <a:spcPct val="0"/>
              </a:spcBef>
              <a:spcAft>
                <a:spcPts val="600"/>
              </a:spcAft>
            </a:pPr>
            <a:r>
              <a:rPr lang="en-US" sz="5400" b="1" dirty="0" smtClean="0">
                <a:solidFill>
                  <a:schemeClr val="accent1"/>
                </a:solidFill>
                <a:latin typeface="+mj-lt"/>
                <a:ea typeface="+mj-ea"/>
                <a:cs typeface="+mj-cs"/>
              </a:rPr>
              <a:t>Strings</a:t>
            </a:r>
            <a:endParaRPr lang="en-US" sz="5400" b="1" dirty="0">
              <a:solidFill>
                <a:schemeClr val="accent1"/>
              </a:solidFill>
              <a:latin typeface="+mj-lt"/>
              <a:ea typeface="+mj-ea"/>
              <a:cs typeface="+mj-cs"/>
            </a:endParaRPr>
          </a:p>
        </p:txBody>
      </p:sp>
      <p:sp>
        <p:nvSpPr>
          <p:cNvPr id="24" name="Isosceles Triangle 23">
            <a:extLst>
              <a:ext uri="{FF2B5EF4-FFF2-40B4-BE49-F238E27FC236}">
                <a16:creationId xmlns:a16="http://schemas.microsoft.com/office/drawing/2014/main" id="{D33AAA80-39DC-4020-9BFF-0718F35C7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6" name="Straight Connector 25">
            <a:extLst>
              <a:ext uri="{FF2B5EF4-FFF2-40B4-BE49-F238E27FC236}">
                <a16:creationId xmlns:a16="http://schemas.microsoft.com/office/drawing/2014/main" id="{C9C5D90B-7EE3-4D26-AB7D-A5A3A6E112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Isosceles Triangle 27">
            <a:extLst>
              <a:ext uri="{FF2B5EF4-FFF2-40B4-BE49-F238E27FC236}">
                <a16:creationId xmlns:a16="http://schemas.microsoft.com/office/drawing/2014/main" id="{1177F295-741F-4EFF-B0CA-BE69295ADA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TextBox 9">
            <a:extLst>
              <a:ext uri="{FF2B5EF4-FFF2-40B4-BE49-F238E27FC236}">
                <a16:creationId xmlns:a16="http://schemas.microsoft.com/office/drawing/2014/main" id="{C57C2FBE-DD23-43BC-A0D9-35434BED83A9}"/>
              </a:ext>
            </a:extLst>
          </p:cNvPr>
          <p:cNvSpPr txBox="1"/>
          <p:nvPr/>
        </p:nvSpPr>
        <p:spPr>
          <a:xfrm>
            <a:off x="7893205" y="1890132"/>
            <a:ext cx="323571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Arial" panose="020B0604020202020204" pitchFamily="34" charset="0"/>
              <a:buChar char="•"/>
            </a:pPr>
            <a:r>
              <a:rPr lang="en-US" dirty="0"/>
              <a:t>Methods of String</a:t>
            </a:r>
            <a:endParaRPr lang="en-IN" dirty="0"/>
          </a:p>
          <a:p>
            <a:pPr marL="742950" lvl="1" indent="-285750">
              <a:buFont typeface="Arial" panose="020B0604020202020204" pitchFamily="34" charset="0"/>
              <a:buChar char="•"/>
            </a:pPr>
            <a:r>
              <a:rPr lang="en-US" dirty="0"/>
              <a:t>Manipulation of String</a:t>
            </a:r>
            <a:endParaRPr lang="en-IN" dirty="0"/>
          </a:p>
          <a:p>
            <a:pPr marL="742950" lvl="1" indent="-285750">
              <a:buFont typeface="Arial" panose="020B0604020202020204" pitchFamily="34" charset="0"/>
              <a:buChar char="•"/>
            </a:pPr>
            <a:r>
              <a:rPr lang="en-US" dirty="0"/>
              <a:t>Palindrome program</a:t>
            </a:r>
            <a:endParaRPr lang="en-IN" dirty="0"/>
          </a:p>
          <a:p>
            <a:pPr marL="742950" lvl="1" indent="-285750">
              <a:buFont typeface="Arial" panose="020B0604020202020204" pitchFamily="34" charset="0"/>
              <a:buChar char="•"/>
            </a:pPr>
            <a:r>
              <a:rPr lang="en-US" dirty="0"/>
              <a:t>Number of words in a sentence</a:t>
            </a:r>
            <a:endParaRPr lang="en-IN" dirty="0"/>
          </a:p>
          <a:p>
            <a:pPr marL="742950" lvl="1" indent="-285750">
              <a:buFont typeface="Arial" panose="020B0604020202020204" pitchFamily="34" charset="0"/>
              <a:buChar char="•"/>
            </a:pPr>
            <a:r>
              <a:rPr lang="en-US" dirty="0"/>
              <a:t>Iterating all the characters in the string</a:t>
            </a:r>
            <a:endParaRPr lang="en-IN" dirty="0"/>
          </a:p>
          <a:p>
            <a:pPr marL="742950" lvl="1" indent="-285750">
              <a:buFont typeface="Arial" panose="020B0604020202020204" pitchFamily="34" charset="0"/>
              <a:buChar char="•"/>
            </a:pPr>
            <a:r>
              <a:rPr lang="en-US" dirty="0"/>
              <a:t>Examples and Practice Questions</a:t>
            </a:r>
            <a:endParaRPr lang="en-IN" dirty="0"/>
          </a:p>
          <a:p>
            <a:pPr lvl="1"/>
            <a:endParaRPr lang="en-US" dirty="0"/>
          </a:p>
        </p:txBody>
      </p:sp>
    </p:spTree>
    <p:extLst>
      <p:ext uri="{BB962C8B-B14F-4D97-AF65-F5344CB8AC3E}">
        <p14:creationId xmlns:p14="http://schemas.microsoft.com/office/powerpoint/2010/main" val="3595700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2917" y="583085"/>
            <a:ext cx="8595797" cy="6015423"/>
          </a:xfrm>
          <a:prstGeom prst="rect">
            <a:avLst/>
          </a:prstGeom>
        </p:spPr>
      </p:pic>
    </p:spTree>
    <p:extLst>
      <p:ext uri="{BB962C8B-B14F-4D97-AF65-F5344CB8AC3E}">
        <p14:creationId xmlns:p14="http://schemas.microsoft.com/office/powerpoint/2010/main" val="63036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9964" y="186896"/>
            <a:ext cx="8398089" cy="6510466"/>
          </a:xfrm>
          <a:prstGeom prst="rect">
            <a:avLst/>
          </a:prstGeom>
        </p:spPr>
      </p:pic>
    </p:spTree>
    <p:extLst>
      <p:ext uri="{BB962C8B-B14F-4D97-AF65-F5344CB8AC3E}">
        <p14:creationId xmlns:p14="http://schemas.microsoft.com/office/powerpoint/2010/main" val="3732869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8018" y="280602"/>
            <a:ext cx="8012327" cy="6301430"/>
          </a:xfrm>
          <a:prstGeom prst="rect">
            <a:avLst/>
          </a:prstGeom>
        </p:spPr>
      </p:pic>
    </p:spTree>
    <p:extLst>
      <p:ext uri="{BB962C8B-B14F-4D97-AF65-F5344CB8AC3E}">
        <p14:creationId xmlns:p14="http://schemas.microsoft.com/office/powerpoint/2010/main" val="2579766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6157" y="347276"/>
            <a:ext cx="8400793" cy="6242994"/>
          </a:xfrm>
          <a:prstGeom prst="rect">
            <a:avLst/>
          </a:prstGeom>
        </p:spPr>
      </p:pic>
    </p:spTree>
    <p:extLst>
      <p:ext uri="{BB962C8B-B14F-4D97-AF65-F5344CB8AC3E}">
        <p14:creationId xmlns:p14="http://schemas.microsoft.com/office/powerpoint/2010/main" val="309953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45151" y="304542"/>
            <a:ext cx="7863082" cy="6145686"/>
          </a:xfrm>
          <a:prstGeom prst="rect">
            <a:avLst/>
          </a:prstGeom>
        </p:spPr>
      </p:pic>
    </p:spTree>
    <p:extLst>
      <p:ext uri="{BB962C8B-B14F-4D97-AF65-F5344CB8AC3E}">
        <p14:creationId xmlns:p14="http://schemas.microsoft.com/office/powerpoint/2010/main" val="4034741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008F44-389A-4E0A-B2FE-0F6EFCAF51A5}"/>
              </a:ext>
            </a:extLst>
          </p:cNvPr>
          <p:cNvSpPr txBox="1"/>
          <p:nvPr/>
        </p:nvSpPr>
        <p:spPr>
          <a:xfrm>
            <a:off x="709962" y="1007327"/>
            <a:ext cx="920161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latin typeface="Calibri" panose="020F0502020204030204" pitchFamily="34" charset="0"/>
                <a:cs typeface="Calibri" panose="020F0502020204030204" pitchFamily="34" charset="0"/>
              </a:rPr>
              <a:t>  </a:t>
            </a:r>
            <a:r>
              <a:rPr lang="en-SG" sz="1400" b="1" dirty="0">
                <a:latin typeface="Calibri" panose="020F0502020204030204" pitchFamily="34" charset="0"/>
                <a:cs typeface="Calibri" panose="020F0502020204030204" pitchFamily="34" charset="0"/>
              </a:rPr>
              <a:t>Organizing</a:t>
            </a:r>
            <a:r>
              <a:rPr lang="en-SG" sz="1400" dirty="0">
                <a:latin typeface="Calibri" panose="020F0502020204030204" pitchFamily="34" charset="0"/>
                <a:cs typeface="Calibri" panose="020F0502020204030204" pitchFamily="34" charset="0"/>
              </a:rPr>
              <a:t>, </a:t>
            </a:r>
            <a:r>
              <a:rPr lang="en-SG" sz="1400" b="1" dirty="0">
                <a:latin typeface="Calibri" panose="020F0502020204030204" pitchFamily="34" charset="0"/>
                <a:cs typeface="Calibri" panose="020F0502020204030204" pitchFamily="34" charset="0"/>
              </a:rPr>
              <a:t>managing</a:t>
            </a:r>
            <a:r>
              <a:rPr lang="en-SG" sz="1400" dirty="0">
                <a:latin typeface="Calibri" panose="020F0502020204030204" pitchFamily="34" charset="0"/>
                <a:cs typeface="Calibri" panose="020F0502020204030204" pitchFamily="34" charset="0"/>
              </a:rPr>
              <a:t> and </a:t>
            </a:r>
            <a:r>
              <a:rPr lang="en-SG" sz="1400" b="1" dirty="0">
                <a:latin typeface="Calibri" panose="020F0502020204030204" pitchFamily="34" charset="0"/>
                <a:cs typeface="Calibri" panose="020F0502020204030204" pitchFamily="34" charset="0"/>
              </a:rPr>
              <a:t>storing</a:t>
            </a:r>
            <a:r>
              <a:rPr lang="en-SG" sz="1400" dirty="0">
                <a:latin typeface="Calibri" panose="020F0502020204030204" pitchFamily="34" charset="0"/>
                <a:cs typeface="Calibri" panose="020F0502020204030204" pitchFamily="34" charset="0"/>
              </a:rPr>
              <a:t> data is important as it enables easier access and efficient modifications. Data Structures allows you to organize your data in such a way that enables you to store collections of data, relate them and perform operations on them accordingly. </a:t>
            </a:r>
            <a:endParaRPr lang="en-SG" sz="1400" dirty="0" smtClean="0">
              <a:latin typeface="Calibri" panose="020F0502020204030204" pitchFamily="34" charset="0"/>
              <a:cs typeface="Calibri" panose="020F0502020204030204" pitchFamily="34" charset="0"/>
            </a:endParaRPr>
          </a:p>
          <a:p>
            <a:pPr algn="just"/>
            <a:endParaRPr lang="en-US" sz="1400" dirty="0" smtClean="0">
              <a:solidFill>
                <a:schemeClr val="accent5"/>
              </a:solidFill>
              <a:latin typeface="Calibri" panose="020F0502020204030204" pitchFamily="34" charset="0"/>
              <a:cs typeface="Calibri" panose="020F0502020204030204" pitchFamily="34" charset="0"/>
            </a:endParaRPr>
          </a:p>
          <a:p>
            <a:pPr algn="just"/>
            <a:r>
              <a:rPr lang="en-SG" sz="1400" dirty="0">
                <a:latin typeface="Calibri" panose="020F0502020204030204" pitchFamily="34" charset="0"/>
                <a:cs typeface="Calibri" panose="020F0502020204030204" pitchFamily="34" charset="0"/>
              </a:rPr>
              <a:t>Python has </a:t>
            </a:r>
            <a:r>
              <a:rPr lang="en-SG" sz="1400" b="1" dirty="0">
                <a:latin typeface="Calibri" panose="020F0502020204030204" pitchFamily="34" charset="0"/>
                <a:cs typeface="Calibri" panose="020F0502020204030204" pitchFamily="34" charset="0"/>
              </a:rPr>
              <a:t>implicit</a:t>
            </a:r>
            <a:r>
              <a:rPr lang="en-SG" sz="1400" dirty="0">
                <a:latin typeface="Calibri" panose="020F0502020204030204" pitchFamily="34" charset="0"/>
                <a:cs typeface="Calibri" panose="020F0502020204030204" pitchFamily="34" charset="0"/>
              </a:rPr>
              <a:t> support for Data Structures which enable you to store and access data. These structures are called </a:t>
            </a:r>
            <a:r>
              <a:rPr lang="en-SG" sz="1400" dirty="0">
                <a:latin typeface="Calibri" panose="020F0502020204030204" pitchFamily="34" charset="0"/>
                <a:cs typeface="Calibri" panose="020F0502020204030204" pitchFamily="34" charset="0"/>
                <a:hlinkClick r:id="rId2"/>
              </a:rPr>
              <a:t>List</a:t>
            </a:r>
            <a:r>
              <a:rPr lang="en-SG" sz="1400" dirty="0">
                <a:latin typeface="Calibri" panose="020F0502020204030204" pitchFamily="34" charset="0"/>
                <a:cs typeface="Calibri" panose="020F0502020204030204" pitchFamily="34" charset="0"/>
              </a:rPr>
              <a:t>, </a:t>
            </a:r>
            <a:r>
              <a:rPr lang="en-SG" sz="1400" dirty="0">
                <a:latin typeface="Calibri" panose="020F0502020204030204" pitchFamily="34" charset="0"/>
                <a:cs typeface="Calibri" panose="020F0502020204030204" pitchFamily="34" charset="0"/>
                <a:hlinkClick r:id="rId3"/>
              </a:rPr>
              <a:t>Dictionary</a:t>
            </a:r>
            <a:r>
              <a:rPr lang="en-SG" sz="1400" dirty="0">
                <a:latin typeface="Calibri" panose="020F0502020204030204" pitchFamily="34" charset="0"/>
                <a:cs typeface="Calibri" panose="020F0502020204030204" pitchFamily="34" charset="0"/>
              </a:rPr>
              <a:t>, </a:t>
            </a:r>
            <a:r>
              <a:rPr lang="en-SG" sz="1400" dirty="0">
                <a:latin typeface="Calibri" panose="020F0502020204030204" pitchFamily="34" charset="0"/>
                <a:cs typeface="Calibri" panose="020F0502020204030204" pitchFamily="34" charset="0"/>
                <a:hlinkClick r:id="rId4"/>
              </a:rPr>
              <a:t>Tuple</a:t>
            </a:r>
            <a:r>
              <a:rPr lang="en-SG" sz="1400" dirty="0">
                <a:latin typeface="Calibri" panose="020F0502020204030204" pitchFamily="34" charset="0"/>
                <a:cs typeface="Calibri" panose="020F0502020204030204" pitchFamily="34" charset="0"/>
              </a:rPr>
              <a:t> and </a:t>
            </a:r>
            <a:r>
              <a:rPr lang="en-SG" sz="1400" dirty="0">
                <a:latin typeface="Calibri" panose="020F0502020204030204" pitchFamily="34" charset="0"/>
                <a:cs typeface="Calibri" panose="020F0502020204030204" pitchFamily="34" charset="0"/>
                <a:hlinkClick r:id="rId5"/>
              </a:rPr>
              <a:t>Set</a:t>
            </a:r>
            <a:r>
              <a:rPr lang="en-SG" sz="1400" dirty="0">
                <a:latin typeface="Calibri" panose="020F0502020204030204" pitchFamily="34" charset="0"/>
                <a:cs typeface="Calibri" panose="020F0502020204030204" pitchFamily="34" charset="0"/>
              </a:rPr>
              <a:t>.</a:t>
            </a:r>
            <a:endParaRPr lang="en-US" sz="1400" dirty="0">
              <a:solidFill>
                <a:schemeClr val="accent5"/>
              </a:solidFill>
              <a:latin typeface="Calibri" panose="020F0502020204030204" pitchFamily="34" charset="0"/>
              <a:cs typeface="Calibri" panose="020F0502020204030204" pitchFamily="34" charset="0"/>
            </a:endParaRPr>
          </a:p>
          <a:p>
            <a:r>
              <a:rPr lang="en-US" sz="1400" dirty="0">
                <a:solidFill>
                  <a:schemeClr val="accent5"/>
                </a:solidFill>
                <a:latin typeface="Calibri" panose="020F0502020204030204" pitchFamily="34" charset="0"/>
                <a:cs typeface="Calibri" panose="020F0502020204030204" pitchFamily="34" charset="0"/>
              </a:rPr>
              <a:t>                      </a:t>
            </a:r>
            <a:endParaRPr lang="en-US" sz="1400" dirty="0" smtClean="0">
              <a:solidFill>
                <a:schemeClr val="accent5"/>
              </a:solidFill>
              <a:latin typeface="Calibri" panose="020F0502020204030204" pitchFamily="34" charset="0"/>
              <a:cs typeface="Calibri" panose="020F0502020204030204" pitchFamily="34" charset="0"/>
            </a:endParaRPr>
          </a:p>
          <a:p>
            <a:r>
              <a:rPr lang="en-US" sz="1400" dirty="0" smtClean="0">
                <a:solidFill>
                  <a:schemeClr val="accent5"/>
                </a:solidFill>
                <a:latin typeface="Calibri" panose="020F0502020204030204" pitchFamily="34" charset="0"/>
                <a:cs typeface="Calibri" panose="020F0502020204030204" pitchFamily="34" charset="0"/>
              </a:rPr>
              <a:t>                                                                                                   </a:t>
            </a:r>
            <a:r>
              <a:rPr lang="en-US" sz="1400" dirty="0">
                <a:solidFill>
                  <a:schemeClr val="accent5"/>
                </a:solidFill>
                <a:latin typeface="Calibri" panose="020F0502020204030204" pitchFamily="34" charset="0"/>
                <a:cs typeface="Calibri" panose="020F0502020204030204" pitchFamily="34" charset="0"/>
              </a:rPr>
              <a:t>LISTS:</a:t>
            </a:r>
          </a:p>
          <a:p>
            <a:endParaRPr lang="en-US" sz="1400" dirty="0">
              <a:solidFill>
                <a:schemeClr val="accent5"/>
              </a:solidFill>
              <a:latin typeface="Calibri" panose="020F0502020204030204" pitchFamily="34" charset="0"/>
              <a:cs typeface="Calibri" panose="020F0502020204030204" pitchFamily="34" charset="0"/>
            </a:endParaRPr>
          </a:p>
          <a:p>
            <a:endParaRPr lang="en-US" sz="1400" dirty="0">
              <a:solidFill>
                <a:schemeClr val="accent5"/>
              </a:solidFill>
              <a:latin typeface="Calibri" panose="020F0502020204030204" pitchFamily="34" charset="0"/>
              <a:cs typeface="Calibri" panose="020F0502020204030204" pitchFamily="34" charset="0"/>
            </a:endParaRPr>
          </a:p>
          <a:p>
            <a:r>
              <a:rPr lang="en-SG" sz="1400" dirty="0">
                <a:latin typeface="Calibri" panose="020F0502020204030204" pitchFamily="34" charset="0"/>
                <a:cs typeface="Calibri" panose="020F0502020204030204" pitchFamily="34" charset="0"/>
                <a:hlinkClick r:id="rId2"/>
              </a:rPr>
              <a:t>Lists</a:t>
            </a:r>
            <a:r>
              <a:rPr lang="en-SG" sz="1400" dirty="0">
                <a:latin typeface="Calibri" panose="020F0502020204030204" pitchFamily="34" charset="0"/>
                <a:cs typeface="Calibri" panose="020F0502020204030204" pitchFamily="34" charset="0"/>
              </a:rPr>
              <a:t> are used to store data of different data types in a sequential manner. There are addresses assigned to every element of the list, which is called as Index. The index value starts from 0 and goes on until the last element called the </a:t>
            </a:r>
            <a:r>
              <a:rPr lang="en-SG" sz="1400" b="1" dirty="0">
                <a:latin typeface="Calibri" panose="020F0502020204030204" pitchFamily="34" charset="0"/>
                <a:cs typeface="Calibri" panose="020F0502020204030204" pitchFamily="34" charset="0"/>
              </a:rPr>
              <a:t>positive index</a:t>
            </a:r>
            <a:r>
              <a:rPr lang="en-SG" sz="1400" dirty="0">
                <a:latin typeface="Calibri" panose="020F0502020204030204" pitchFamily="34" charset="0"/>
                <a:cs typeface="Calibri" panose="020F0502020204030204" pitchFamily="34" charset="0"/>
              </a:rPr>
              <a:t>. There is also </a:t>
            </a:r>
            <a:r>
              <a:rPr lang="en-SG" sz="1400" b="1" dirty="0">
                <a:latin typeface="Calibri" panose="020F0502020204030204" pitchFamily="34" charset="0"/>
                <a:cs typeface="Calibri" panose="020F0502020204030204" pitchFamily="34" charset="0"/>
              </a:rPr>
              <a:t>negative indexing</a:t>
            </a:r>
            <a:r>
              <a:rPr lang="en-SG" sz="1400" dirty="0">
                <a:latin typeface="Calibri" panose="020F0502020204030204" pitchFamily="34" charset="0"/>
                <a:cs typeface="Calibri" panose="020F0502020204030204" pitchFamily="34" charset="0"/>
              </a:rPr>
              <a:t> which starts from -1 enabling you to access elements from the last to first. Let us now understand lists better with the help of an example program</a:t>
            </a:r>
            <a:r>
              <a:rPr lang="en-SG" sz="1400" dirty="0" smtClean="0">
                <a:latin typeface="Calibri" panose="020F0502020204030204" pitchFamily="34" charset="0"/>
                <a:cs typeface="Calibri" panose="020F0502020204030204" pitchFamily="34" charset="0"/>
              </a:rPr>
              <a:t>.</a:t>
            </a:r>
          </a:p>
          <a:p>
            <a:endParaRPr lang="en-SG" sz="1400" dirty="0">
              <a:latin typeface="Calibri" panose="020F0502020204030204" pitchFamily="34" charset="0"/>
              <a:cs typeface="Calibri" panose="020F0502020204030204" pitchFamily="34" charset="0"/>
            </a:endParaRPr>
          </a:p>
          <a:p>
            <a:r>
              <a:rPr lang="en-SG" sz="1400" b="1" dirty="0">
                <a:latin typeface="Calibri" panose="020F0502020204030204" pitchFamily="34" charset="0"/>
                <a:cs typeface="Calibri" panose="020F0502020204030204" pitchFamily="34" charset="0"/>
              </a:rPr>
              <a:t>List</a:t>
            </a:r>
            <a:r>
              <a:rPr lang="en-SG" sz="1400" dirty="0">
                <a:latin typeface="Calibri" panose="020F0502020204030204" pitchFamily="34" charset="0"/>
                <a:cs typeface="Calibri" panose="020F0502020204030204" pitchFamily="34" charset="0"/>
              </a:rPr>
              <a:t> is a collection which is ordered and changeable. Allows duplicate members</a:t>
            </a:r>
            <a:r>
              <a:rPr lang="en-SG" sz="1400" dirty="0" smtClean="0">
                <a:latin typeface="Calibri" panose="020F0502020204030204" pitchFamily="34" charset="0"/>
                <a:cs typeface="Calibri" panose="020F0502020204030204" pitchFamily="34" charset="0"/>
              </a:rPr>
              <a:t>.</a:t>
            </a:r>
          </a:p>
          <a:p>
            <a:endParaRPr lang="en-SG"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74671D85-FE7A-49C7-BCF5-55BD4613774A}"/>
              </a:ext>
            </a:extLst>
          </p:cNvPr>
          <p:cNvSpPr txBox="1"/>
          <p:nvPr/>
        </p:nvSpPr>
        <p:spPr>
          <a:xfrm>
            <a:off x="4263251" y="360324"/>
            <a:ext cx="2796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smtClean="0">
                <a:solidFill>
                  <a:schemeClr val="accent1"/>
                </a:solidFill>
                <a:ea typeface="+mn-lt"/>
                <a:cs typeface="+mn-lt"/>
              </a:rPr>
              <a:t>What is Data Structure?</a:t>
            </a:r>
            <a:endParaRPr lang="en-US" dirty="0">
              <a:solidFill>
                <a:schemeClr val="accent1"/>
              </a:solidFill>
              <a:ea typeface="+mn-lt"/>
              <a:cs typeface="+mn-lt"/>
            </a:endParaRPr>
          </a:p>
        </p:txBody>
      </p:sp>
    </p:spTree>
    <p:extLst>
      <p:ext uri="{BB962C8B-B14F-4D97-AF65-F5344CB8AC3E}">
        <p14:creationId xmlns:p14="http://schemas.microsoft.com/office/powerpoint/2010/main" val="3775000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473440-95F2-4669-9EB5-2ABB2EC62F53}"/>
              </a:ext>
            </a:extLst>
          </p:cNvPr>
          <p:cNvSpPr txBox="1"/>
          <p:nvPr/>
        </p:nvSpPr>
        <p:spPr>
          <a:xfrm>
            <a:off x="4129668" y="375424"/>
            <a:ext cx="2362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smtClean="0">
                <a:solidFill>
                  <a:schemeClr val="accent1"/>
                </a:solidFill>
              </a:rPr>
              <a:t>LIST functions</a:t>
            </a:r>
            <a:endParaRPr lang="en-US" b="1"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55905722"/>
              </p:ext>
            </p:extLst>
          </p:nvPr>
        </p:nvGraphicFramePr>
        <p:xfrm>
          <a:off x="2454874" y="1254425"/>
          <a:ext cx="5329882" cy="4281402"/>
        </p:xfrm>
        <a:graphic>
          <a:graphicData uri="http://schemas.openxmlformats.org/drawingml/2006/table">
            <a:tbl>
              <a:tblPr/>
              <a:tblGrid>
                <a:gridCol w="2664941">
                  <a:extLst>
                    <a:ext uri="{9D8B030D-6E8A-4147-A177-3AD203B41FA5}">
                      <a16:colId xmlns:a16="http://schemas.microsoft.com/office/drawing/2014/main" val="657240528"/>
                    </a:ext>
                  </a:extLst>
                </a:gridCol>
                <a:gridCol w="2664941">
                  <a:extLst>
                    <a:ext uri="{9D8B030D-6E8A-4147-A177-3AD203B41FA5}">
                      <a16:colId xmlns:a16="http://schemas.microsoft.com/office/drawing/2014/main" val="661975777"/>
                    </a:ext>
                  </a:extLst>
                </a:gridCol>
              </a:tblGrid>
              <a:tr h="420495">
                <a:tc>
                  <a:txBody>
                    <a:bodyPr/>
                    <a:lstStyle/>
                    <a:p>
                      <a:pPr algn="l" fontAlgn="t"/>
                      <a:r>
                        <a:rPr lang="en-IN" sz="1000">
                          <a:solidFill>
                            <a:srgbClr val="4CAF50"/>
                          </a:solidFill>
                          <a:effectLst/>
                          <a:hlinkClick r:id="rId2"/>
                        </a:rPr>
                        <a:t>append()</a:t>
                      </a:r>
                      <a:endParaRPr lang="en-IN" sz="1000">
                        <a:effectLst/>
                      </a:endParaRPr>
                    </a:p>
                  </a:txBody>
                  <a:tcPr marL="69311" marR="34656" marT="34656" marB="346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SG" sz="1000">
                          <a:effectLst/>
                        </a:rPr>
                        <a:t>Adds an element at the end of the list</a:t>
                      </a:r>
                    </a:p>
                  </a:txBody>
                  <a:tcPr marL="34656" marR="34656" marT="34656" marB="346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638720651"/>
                  </a:ext>
                </a:extLst>
              </a:tr>
              <a:tr h="420495">
                <a:tc>
                  <a:txBody>
                    <a:bodyPr/>
                    <a:lstStyle/>
                    <a:p>
                      <a:pPr algn="l" fontAlgn="t"/>
                      <a:r>
                        <a:rPr lang="en-IN" sz="1000">
                          <a:effectLst/>
                          <a:hlinkClick r:id="rId3"/>
                        </a:rPr>
                        <a:t>clear()</a:t>
                      </a:r>
                      <a:endParaRPr lang="en-IN" sz="1000">
                        <a:effectLst/>
                      </a:endParaRPr>
                    </a:p>
                  </a:txBody>
                  <a:tcPr marL="69311" marR="34656" marT="34656" marB="346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SG" sz="1000">
                          <a:effectLst/>
                        </a:rPr>
                        <a:t>Removes all the elements from the list</a:t>
                      </a:r>
                    </a:p>
                  </a:txBody>
                  <a:tcPr marL="34656" marR="34656" marT="34656" marB="346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83238200"/>
                  </a:ext>
                </a:extLst>
              </a:tr>
              <a:tr h="248474">
                <a:tc>
                  <a:txBody>
                    <a:bodyPr/>
                    <a:lstStyle/>
                    <a:p>
                      <a:pPr algn="l" fontAlgn="t"/>
                      <a:r>
                        <a:rPr lang="en-IN" sz="1000">
                          <a:effectLst/>
                          <a:hlinkClick r:id="rId4"/>
                        </a:rPr>
                        <a:t>copy()</a:t>
                      </a:r>
                      <a:endParaRPr lang="en-IN" sz="1000">
                        <a:effectLst/>
                      </a:endParaRPr>
                    </a:p>
                  </a:txBody>
                  <a:tcPr marL="69311" marR="34656" marT="34656" marB="346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SG" sz="1000">
                          <a:effectLst/>
                        </a:rPr>
                        <a:t>Returns a copy of the list</a:t>
                      </a:r>
                    </a:p>
                  </a:txBody>
                  <a:tcPr marL="34656" marR="34656" marT="34656" marB="346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642184"/>
                  </a:ext>
                </a:extLst>
              </a:tr>
              <a:tr h="420495">
                <a:tc>
                  <a:txBody>
                    <a:bodyPr/>
                    <a:lstStyle/>
                    <a:p>
                      <a:pPr algn="l" fontAlgn="t"/>
                      <a:r>
                        <a:rPr lang="en-IN" sz="1000">
                          <a:effectLst/>
                          <a:hlinkClick r:id="rId5"/>
                        </a:rPr>
                        <a:t>count()</a:t>
                      </a:r>
                      <a:endParaRPr lang="en-IN" sz="1000">
                        <a:effectLst/>
                      </a:endParaRPr>
                    </a:p>
                  </a:txBody>
                  <a:tcPr marL="69311" marR="34656" marT="34656" marB="346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SG" sz="1000">
                          <a:effectLst/>
                        </a:rPr>
                        <a:t>Returns the number of elements with the specified value</a:t>
                      </a:r>
                    </a:p>
                  </a:txBody>
                  <a:tcPr marL="34656" marR="34656" marT="34656" marB="346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30055539"/>
                  </a:ext>
                </a:extLst>
              </a:tr>
              <a:tr h="592515">
                <a:tc>
                  <a:txBody>
                    <a:bodyPr/>
                    <a:lstStyle/>
                    <a:p>
                      <a:pPr algn="l" fontAlgn="t"/>
                      <a:r>
                        <a:rPr lang="en-IN" sz="1000">
                          <a:effectLst/>
                          <a:hlinkClick r:id="rId6"/>
                        </a:rPr>
                        <a:t>extend()</a:t>
                      </a:r>
                      <a:endParaRPr lang="en-IN" sz="1000">
                        <a:effectLst/>
                      </a:endParaRPr>
                    </a:p>
                  </a:txBody>
                  <a:tcPr marL="69311" marR="34656" marT="34656" marB="346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SG" sz="1000">
                          <a:effectLst/>
                        </a:rPr>
                        <a:t>Add the elements of a list (or any iterable), to the end of the current list</a:t>
                      </a:r>
                    </a:p>
                  </a:txBody>
                  <a:tcPr marL="34656" marR="34656" marT="34656" marB="346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826212865"/>
                  </a:ext>
                </a:extLst>
              </a:tr>
              <a:tr h="420495">
                <a:tc>
                  <a:txBody>
                    <a:bodyPr/>
                    <a:lstStyle/>
                    <a:p>
                      <a:pPr algn="l" fontAlgn="t"/>
                      <a:r>
                        <a:rPr lang="en-IN" sz="1000">
                          <a:effectLst/>
                          <a:hlinkClick r:id="rId7"/>
                        </a:rPr>
                        <a:t>index()</a:t>
                      </a:r>
                      <a:endParaRPr lang="en-IN" sz="1000">
                        <a:effectLst/>
                      </a:endParaRPr>
                    </a:p>
                  </a:txBody>
                  <a:tcPr marL="69311" marR="34656" marT="34656" marB="346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SG" sz="1000">
                          <a:effectLst/>
                        </a:rPr>
                        <a:t>Returns the index of the first element with the specified value</a:t>
                      </a:r>
                    </a:p>
                  </a:txBody>
                  <a:tcPr marL="34656" marR="34656" marT="34656" marB="346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47949842"/>
                  </a:ext>
                </a:extLst>
              </a:tr>
              <a:tr h="420495">
                <a:tc>
                  <a:txBody>
                    <a:bodyPr/>
                    <a:lstStyle/>
                    <a:p>
                      <a:pPr algn="l" fontAlgn="t"/>
                      <a:r>
                        <a:rPr lang="en-IN" sz="1000">
                          <a:effectLst/>
                          <a:hlinkClick r:id="rId8"/>
                        </a:rPr>
                        <a:t>insert()</a:t>
                      </a:r>
                      <a:endParaRPr lang="en-IN" sz="1000">
                        <a:effectLst/>
                      </a:endParaRPr>
                    </a:p>
                  </a:txBody>
                  <a:tcPr marL="69311" marR="34656" marT="34656" marB="346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SG" sz="1000">
                          <a:effectLst/>
                        </a:rPr>
                        <a:t>Adds an element at the specified position</a:t>
                      </a:r>
                    </a:p>
                  </a:txBody>
                  <a:tcPr marL="34656" marR="34656" marT="34656" marB="346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9685664"/>
                  </a:ext>
                </a:extLst>
              </a:tr>
              <a:tr h="420495">
                <a:tc>
                  <a:txBody>
                    <a:bodyPr/>
                    <a:lstStyle/>
                    <a:p>
                      <a:pPr algn="l" fontAlgn="t"/>
                      <a:r>
                        <a:rPr lang="en-IN" sz="1000">
                          <a:effectLst/>
                          <a:hlinkClick r:id="rId9"/>
                        </a:rPr>
                        <a:t>pop()</a:t>
                      </a:r>
                      <a:endParaRPr lang="en-IN" sz="1000">
                        <a:effectLst/>
                      </a:endParaRPr>
                    </a:p>
                  </a:txBody>
                  <a:tcPr marL="69311" marR="34656" marT="34656" marB="346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SG" sz="1000">
                          <a:effectLst/>
                        </a:rPr>
                        <a:t>Removes the element at the specified position</a:t>
                      </a:r>
                    </a:p>
                  </a:txBody>
                  <a:tcPr marL="34656" marR="34656" marT="34656" marB="346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54356736"/>
                  </a:ext>
                </a:extLst>
              </a:tr>
              <a:tr h="420495">
                <a:tc>
                  <a:txBody>
                    <a:bodyPr/>
                    <a:lstStyle/>
                    <a:p>
                      <a:pPr algn="l" fontAlgn="t"/>
                      <a:r>
                        <a:rPr lang="en-IN" sz="1000">
                          <a:effectLst/>
                          <a:hlinkClick r:id="rId10"/>
                        </a:rPr>
                        <a:t>remove()</a:t>
                      </a:r>
                      <a:endParaRPr lang="en-IN" sz="1000">
                        <a:effectLst/>
                      </a:endParaRPr>
                    </a:p>
                  </a:txBody>
                  <a:tcPr marL="69311" marR="34656" marT="34656" marB="346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SG" sz="1000">
                          <a:effectLst/>
                        </a:rPr>
                        <a:t>Removes the item with the specified value</a:t>
                      </a:r>
                    </a:p>
                  </a:txBody>
                  <a:tcPr marL="34656" marR="34656" marT="34656" marB="346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31223459"/>
                  </a:ext>
                </a:extLst>
              </a:tr>
              <a:tr h="248474">
                <a:tc>
                  <a:txBody>
                    <a:bodyPr/>
                    <a:lstStyle/>
                    <a:p>
                      <a:pPr algn="l" fontAlgn="t"/>
                      <a:r>
                        <a:rPr lang="en-IN" sz="1000">
                          <a:effectLst/>
                          <a:hlinkClick r:id="rId11"/>
                        </a:rPr>
                        <a:t>reverse()</a:t>
                      </a:r>
                      <a:endParaRPr lang="en-IN" sz="1000">
                        <a:effectLst/>
                      </a:endParaRPr>
                    </a:p>
                  </a:txBody>
                  <a:tcPr marL="69311" marR="34656" marT="34656" marB="346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SG" sz="1000">
                          <a:effectLst/>
                        </a:rPr>
                        <a:t>Reverses the order of the list</a:t>
                      </a:r>
                    </a:p>
                  </a:txBody>
                  <a:tcPr marL="34656" marR="34656" marT="34656" marB="346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41587225"/>
                  </a:ext>
                </a:extLst>
              </a:tr>
              <a:tr h="248474">
                <a:tc>
                  <a:txBody>
                    <a:bodyPr/>
                    <a:lstStyle/>
                    <a:p>
                      <a:pPr algn="l" fontAlgn="t"/>
                      <a:r>
                        <a:rPr lang="en-IN" sz="1000">
                          <a:effectLst/>
                          <a:hlinkClick r:id="rId12"/>
                        </a:rPr>
                        <a:t>sort()</a:t>
                      </a:r>
                      <a:endParaRPr lang="en-IN" sz="1000">
                        <a:effectLst/>
                      </a:endParaRPr>
                    </a:p>
                  </a:txBody>
                  <a:tcPr marL="69311" marR="34656" marT="34656" marB="346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000" dirty="0">
                          <a:effectLst/>
                        </a:rPr>
                        <a:t>Sorts the list</a:t>
                      </a:r>
                    </a:p>
                  </a:txBody>
                  <a:tcPr marL="34656" marR="34656" marT="34656" marB="346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443373433"/>
                  </a:ext>
                </a:extLst>
              </a:tr>
            </a:tbl>
          </a:graphicData>
        </a:graphic>
      </p:graphicFrame>
    </p:spTree>
    <p:extLst>
      <p:ext uri="{BB962C8B-B14F-4D97-AF65-F5344CB8AC3E}">
        <p14:creationId xmlns:p14="http://schemas.microsoft.com/office/powerpoint/2010/main" val="589454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473440-95F2-4669-9EB5-2ABB2EC62F53}"/>
              </a:ext>
            </a:extLst>
          </p:cNvPr>
          <p:cNvSpPr txBox="1"/>
          <p:nvPr/>
        </p:nvSpPr>
        <p:spPr>
          <a:xfrm>
            <a:off x="4303014" y="388735"/>
            <a:ext cx="2362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smtClean="0">
                <a:solidFill>
                  <a:schemeClr val="accent1"/>
                </a:solidFill>
              </a:rPr>
              <a:t>LISTS</a:t>
            </a:r>
            <a:endParaRPr lang="en-US" b="1" dirty="0">
              <a:solidFill>
                <a:schemeClr val="accent1"/>
              </a:solidFill>
            </a:endParaRPr>
          </a:p>
        </p:txBody>
      </p:sp>
      <p:pic>
        <p:nvPicPr>
          <p:cNvPr id="3" name="Picture 2"/>
          <p:cNvPicPr>
            <a:picLocks noChangeAspect="1"/>
          </p:cNvPicPr>
          <p:nvPr/>
        </p:nvPicPr>
        <p:blipFill>
          <a:blip r:embed="rId2"/>
          <a:stretch>
            <a:fillRect/>
          </a:stretch>
        </p:blipFill>
        <p:spPr>
          <a:xfrm>
            <a:off x="728436" y="1093575"/>
            <a:ext cx="8563846" cy="5208371"/>
          </a:xfrm>
          <a:prstGeom prst="rect">
            <a:avLst/>
          </a:prstGeom>
        </p:spPr>
      </p:pic>
    </p:spTree>
    <p:extLst>
      <p:ext uri="{BB962C8B-B14F-4D97-AF65-F5344CB8AC3E}">
        <p14:creationId xmlns:p14="http://schemas.microsoft.com/office/powerpoint/2010/main" val="211072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473440-95F2-4669-9EB5-2ABB2EC62F53}"/>
              </a:ext>
            </a:extLst>
          </p:cNvPr>
          <p:cNvSpPr txBox="1"/>
          <p:nvPr/>
        </p:nvSpPr>
        <p:spPr>
          <a:xfrm>
            <a:off x="4027449" y="254619"/>
            <a:ext cx="2362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smtClean="0">
                <a:solidFill>
                  <a:schemeClr val="accent1"/>
                </a:solidFill>
              </a:rPr>
              <a:t>List Operator</a:t>
            </a:r>
            <a:endParaRPr lang="en-US" b="1" dirty="0">
              <a:solidFill>
                <a:schemeClr val="accent1"/>
              </a:solidFill>
            </a:endParaRPr>
          </a:p>
        </p:txBody>
      </p:sp>
      <p:pic>
        <p:nvPicPr>
          <p:cNvPr id="3" name="Picture 2"/>
          <p:cNvPicPr>
            <a:picLocks noChangeAspect="1"/>
          </p:cNvPicPr>
          <p:nvPr/>
        </p:nvPicPr>
        <p:blipFill>
          <a:blip r:embed="rId2"/>
          <a:stretch>
            <a:fillRect/>
          </a:stretch>
        </p:blipFill>
        <p:spPr>
          <a:xfrm>
            <a:off x="1798938" y="750544"/>
            <a:ext cx="6982597" cy="6193954"/>
          </a:xfrm>
          <a:prstGeom prst="rect">
            <a:avLst/>
          </a:prstGeom>
        </p:spPr>
      </p:pic>
    </p:spTree>
    <p:extLst>
      <p:ext uri="{BB962C8B-B14F-4D97-AF65-F5344CB8AC3E}">
        <p14:creationId xmlns:p14="http://schemas.microsoft.com/office/powerpoint/2010/main" val="613484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473440-95F2-4669-9EB5-2ABB2EC62F53}"/>
              </a:ext>
            </a:extLst>
          </p:cNvPr>
          <p:cNvSpPr txBox="1"/>
          <p:nvPr/>
        </p:nvSpPr>
        <p:spPr>
          <a:xfrm>
            <a:off x="4027449" y="254619"/>
            <a:ext cx="2362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smtClean="0">
                <a:solidFill>
                  <a:schemeClr val="accent1"/>
                </a:solidFill>
              </a:rPr>
              <a:t>List Comprehension</a:t>
            </a:r>
            <a:endParaRPr lang="en-US" b="1" dirty="0">
              <a:solidFill>
                <a:schemeClr val="accent1"/>
              </a:solidFill>
            </a:endParaRPr>
          </a:p>
        </p:txBody>
      </p:sp>
      <p:pic>
        <p:nvPicPr>
          <p:cNvPr id="4" name="Picture 3"/>
          <p:cNvPicPr>
            <a:picLocks noChangeAspect="1"/>
          </p:cNvPicPr>
          <p:nvPr/>
        </p:nvPicPr>
        <p:blipFill>
          <a:blip r:embed="rId2"/>
          <a:stretch>
            <a:fillRect/>
          </a:stretch>
        </p:blipFill>
        <p:spPr>
          <a:xfrm>
            <a:off x="799198" y="851200"/>
            <a:ext cx="8806121" cy="3564282"/>
          </a:xfrm>
          <a:prstGeom prst="rect">
            <a:avLst/>
          </a:prstGeom>
        </p:spPr>
      </p:pic>
      <p:sp>
        <p:nvSpPr>
          <p:cNvPr id="7" name="Rectangle 6"/>
          <p:cNvSpPr/>
          <p:nvPr/>
        </p:nvSpPr>
        <p:spPr>
          <a:xfrm>
            <a:off x="799198" y="4809523"/>
            <a:ext cx="6137899" cy="369332"/>
          </a:xfrm>
          <a:prstGeom prst="rect">
            <a:avLst/>
          </a:prstGeom>
        </p:spPr>
        <p:txBody>
          <a:bodyPr wrap="none">
            <a:spAutoFit/>
          </a:bodyPr>
          <a:lstStyle/>
          <a:p>
            <a:r>
              <a:rPr lang="en-IN" dirty="0">
                <a:hlinkClick r:id="rId3"/>
              </a:rPr>
              <a:t>https://thomas-cokelaer.info/tutorials/python/lists.html</a:t>
            </a:r>
            <a:endParaRPr lang="en-IN" dirty="0"/>
          </a:p>
        </p:txBody>
      </p:sp>
    </p:spTree>
    <p:extLst>
      <p:ext uri="{BB962C8B-B14F-4D97-AF65-F5344CB8AC3E}">
        <p14:creationId xmlns:p14="http://schemas.microsoft.com/office/powerpoint/2010/main" val="1316847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473440-95F2-4669-9EB5-2ABB2EC62F53}"/>
              </a:ext>
            </a:extLst>
          </p:cNvPr>
          <p:cNvSpPr txBox="1"/>
          <p:nvPr/>
        </p:nvSpPr>
        <p:spPr>
          <a:xfrm>
            <a:off x="4027449" y="254619"/>
            <a:ext cx="2362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smtClean="0">
                <a:solidFill>
                  <a:schemeClr val="accent1"/>
                </a:solidFill>
              </a:rPr>
              <a:t>Tuples</a:t>
            </a:r>
            <a:endParaRPr lang="en-US" b="1" dirty="0">
              <a:solidFill>
                <a:schemeClr val="accent1"/>
              </a:solidFill>
            </a:endParaRPr>
          </a:p>
        </p:txBody>
      </p:sp>
      <p:sp>
        <p:nvSpPr>
          <p:cNvPr id="3" name="Rectangle 2"/>
          <p:cNvSpPr/>
          <p:nvPr/>
        </p:nvSpPr>
        <p:spPr>
          <a:xfrm>
            <a:off x="1136820" y="723037"/>
            <a:ext cx="8410833" cy="738664"/>
          </a:xfrm>
          <a:prstGeom prst="rect">
            <a:avLst/>
          </a:prstGeom>
        </p:spPr>
        <p:txBody>
          <a:bodyPr wrap="square">
            <a:spAutoFit/>
          </a:bodyPr>
          <a:lstStyle/>
          <a:p>
            <a:r>
              <a:rPr lang="en-SG" sz="1400" dirty="0">
                <a:solidFill>
                  <a:srgbClr val="007BFF"/>
                </a:solidFill>
                <a:latin typeface="Open Sans"/>
                <a:hlinkClick r:id="rId2"/>
              </a:rPr>
              <a:t>Tuples</a:t>
            </a:r>
            <a:r>
              <a:rPr lang="en-SG" sz="1400" dirty="0">
                <a:solidFill>
                  <a:srgbClr val="4A4A4A"/>
                </a:solidFill>
                <a:latin typeface="Open Sans"/>
              </a:rPr>
              <a:t> are the same as lists are with the exception that the data once entered into the tuple cannot be changed no matter what. The only exception is when the data inside the tuple is mutable, only then the tuple data can be changed. The example program will help you understand better.</a:t>
            </a:r>
            <a:endParaRPr lang="en-IN" sz="1400" dirty="0"/>
          </a:p>
        </p:txBody>
      </p:sp>
      <p:pic>
        <p:nvPicPr>
          <p:cNvPr id="10" name="Picture 9"/>
          <p:cNvPicPr>
            <a:picLocks noChangeAspect="1"/>
          </p:cNvPicPr>
          <p:nvPr/>
        </p:nvPicPr>
        <p:blipFill>
          <a:blip r:embed="rId3"/>
          <a:stretch>
            <a:fillRect/>
          </a:stretch>
        </p:blipFill>
        <p:spPr>
          <a:xfrm>
            <a:off x="1050887" y="1688757"/>
            <a:ext cx="7951178" cy="4835611"/>
          </a:xfrm>
          <a:prstGeom prst="rect">
            <a:avLst/>
          </a:prstGeom>
        </p:spPr>
      </p:pic>
    </p:spTree>
    <p:extLst>
      <p:ext uri="{BB962C8B-B14F-4D97-AF65-F5344CB8AC3E}">
        <p14:creationId xmlns:p14="http://schemas.microsoft.com/office/powerpoint/2010/main" val="1175639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473440-95F2-4669-9EB5-2ABB2EC62F53}"/>
              </a:ext>
            </a:extLst>
          </p:cNvPr>
          <p:cNvSpPr txBox="1"/>
          <p:nvPr/>
        </p:nvSpPr>
        <p:spPr>
          <a:xfrm>
            <a:off x="4027449" y="254619"/>
            <a:ext cx="2362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smtClean="0">
                <a:solidFill>
                  <a:schemeClr val="accent1"/>
                </a:solidFill>
              </a:rPr>
              <a:t>Tuples</a:t>
            </a:r>
            <a:endParaRPr lang="en-US" b="1" dirty="0">
              <a:solidFill>
                <a:schemeClr val="accent1"/>
              </a:solidFill>
            </a:endParaRPr>
          </a:p>
        </p:txBody>
      </p:sp>
      <p:sp>
        <p:nvSpPr>
          <p:cNvPr id="4" name="Rectangle 3"/>
          <p:cNvSpPr/>
          <p:nvPr/>
        </p:nvSpPr>
        <p:spPr>
          <a:xfrm>
            <a:off x="889687" y="887793"/>
            <a:ext cx="6096000" cy="2462213"/>
          </a:xfrm>
          <a:prstGeom prst="rect">
            <a:avLst/>
          </a:prstGeom>
        </p:spPr>
        <p:txBody>
          <a:bodyPr>
            <a:spAutoFit/>
          </a:bodyPr>
          <a:lstStyle/>
          <a:p>
            <a:r>
              <a:rPr lang="es-ES" sz="1400" dirty="0" smtClean="0">
                <a:solidFill>
                  <a:srgbClr val="000000"/>
                </a:solidFill>
                <a:latin typeface="Consolas" panose="020B0609020204030204" pitchFamily="49" charset="0"/>
              </a:rPr>
              <a:t>Convertí </a:t>
            </a:r>
            <a:r>
              <a:rPr lang="es-ES" sz="1400" dirty="0" err="1" smtClean="0">
                <a:solidFill>
                  <a:srgbClr val="000000"/>
                </a:solidFill>
                <a:latin typeface="Consolas" panose="020B0609020204030204" pitchFamily="49" charset="0"/>
              </a:rPr>
              <a:t>list</a:t>
            </a:r>
            <a:r>
              <a:rPr lang="es-ES" sz="1400" dirty="0" smtClean="0">
                <a:solidFill>
                  <a:srgbClr val="000000"/>
                </a:solidFill>
                <a:latin typeface="Consolas" panose="020B0609020204030204" pitchFamily="49" charset="0"/>
              </a:rPr>
              <a:t> to </a:t>
            </a:r>
            <a:r>
              <a:rPr lang="es-ES" sz="1400" dirty="0" err="1" smtClean="0">
                <a:solidFill>
                  <a:srgbClr val="000000"/>
                </a:solidFill>
                <a:latin typeface="Consolas" panose="020B0609020204030204" pitchFamily="49" charset="0"/>
              </a:rPr>
              <a:t>tuples</a:t>
            </a:r>
            <a:endParaRPr lang="es-ES" sz="1400" dirty="0" smtClean="0">
              <a:solidFill>
                <a:srgbClr val="000000"/>
              </a:solidFill>
              <a:latin typeface="Consolas" panose="020B0609020204030204" pitchFamily="49" charset="0"/>
            </a:endParaRPr>
          </a:p>
          <a:p>
            <a:endParaRPr lang="es-ES" sz="1400" dirty="0">
              <a:solidFill>
                <a:srgbClr val="000000"/>
              </a:solidFill>
              <a:latin typeface="Consolas" panose="020B0609020204030204" pitchFamily="49" charset="0"/>
            </a:endParaRPr>
          </a:p>
          <a:p>
            <a:r>
              <a:rPr lang="es-ES" sz="1400" dirty="0" smtClean="0">
                <a:solidFill>
                  <a:srgbClr val="000000"/>
                </a:solidFill>
                <a:latin typeface="Consolas" panose="020B0609020204030204" pitchFamily="49" charset="0"/>
              </a:rPr>
              <a:t>x </a:t>
            </a:r>
            <a:r>
              <a:rPr lang="es-ES" sz="1400" dirty="0">
                <a:solidFill>
                  <a:srgbClr val="000000"/>
                </a:solidFill>
                <a:latin typeface="Consolas" panose="020B0609020204030204" pitchFamily="49" charset="0"/>
              </a:rPr>
              <a:t>= (</a:t>
            </a:r>
            <a:r>
              <a:rPr lang="es-ES" sz="1400" dirty="0">
                <a:solidFill>
                  <a:srgbClr val="A52A2A"/>
                </a:solidFill>
                <a:latin typeface="Consolas" panose="020B0609020204030204" pitchFamily="49" charset="0"/>
              </a:rPr>
              <a:t>"</a:t>
            </a:r>
            <a:r>
              <a:rPr lang="es-ES" sz="1400" dirty="0" err="1">
                <a:solidFill>
                  <a:srgbClr val="A52A2A"/>
                </a:solidFill>
                <a:latin typeface="Consolas" panose="020B0609020204030204" pitchFamily="49" charset="0"/>
              </a:rPr>
              <a:t>apple</a:t>
            </a:r>
            <a:r>
              <a:rPr lang="es-ES" sz="1400" dirty="0">
                <a:solidFill>
                  <a:srgbClr val="A52A2A"/>
                </a:solidFill>
                <a:latin typeface="Consolas" panose="020B0609020204030204" pitchFamily="49" charset="0"/>
              </a:rPr>
              <a:t>"</a:t>
            </a:r>
            <a:r>
              <a:rPr lang="es-ES" sz="1400" dirty="0">
                <a:solidFill>
                  <a:srgbClr val="000000"/>
                </a:solidFill>
                <a:latin typeface="Consolas" panose="020B0609020204030204" pitchFamily="49" charset="0"/>
              </a:rPr>
              <a:t>, </a:t>
            </a:r>
            <a:r>
              <a:rPr lang="es-ES" sz="1400" dirty="0">
                <a:solidFill>
                  <a:srgbClr val="A52A2A"/>
                </a:solidFill>
                <a:latin typeface="Consolas" panose="020B0609020204030204" pitchFamily="49" charset="0"/>
              </a:rPr>
              <a:t>"banana"</a:t>
            </a:r>
            <a:r>
              <a:rPr lang="es-ES" sz="1400" dirty="0">
                <a:solidFill>
                  <a:srgbClr val="000000"/>
                </a:solidFill>
                <a:latin typeface="Consolas" panose="020B0609020204030204" pitchFamily="49" charset="0"/>
              </a:rPr>
              <a:t>, </a:t>
            </a:r>
            <a:r>
              <a:rPr lang="es-ES" sz="1400" dirty="0">
                <a:solidFill>
                  <a:srgbClr val="A52A2A"/>
                </a:solidFill>
                <a:latin typeface="Consolas" panose="020B0609020204030204" pitchFamily="49" charset="0"/>
              </a:rPr>
              <a:t>"</a:t>
            </a:r>
            <a:r>
              <a:rPr lang="es-ES" sz="1400" dirty="0" err="1">
                <a:solidFill>
                  <a:srgbClr val="A52A2A"/>
                </a:solidFill>
                <a:latin typeface="Consolas" panose="020B0609020204030204" pitchFamily="49" charset="0"/>
              </a:rPr>
              <a:t>cherry</a:t>
            </a:r>
            <a:r>
              <a:rPr lang="es-ES" sz="1400" dirty="0">
                <a:solidFill>
                  <a:srgbClr val="A52A2A"/>
                </a:solidFill>
                <a:latin typeface="Consolas" panose="020B0609020204030204" pitchFamily="49" charset="0"/>
              </a:rPr>
              <a:t>"</a:t>
            </a:r>
            <a:r>
              <a:rPr lang="es-ES" sz="1400" dirty="0">
                <a:solidFill>
                  <a:srgbClr val="000000"/>
                </a:solidFill>
                <a:latin typeface="Consolas" panose="020B0609020204030204" pitchFamily="49" charset="0"/>
              </a:rPr>
              <a:t>)</a:t>
            </a:r>
            <a:r>
              <a:rPr lang="es-ES" sz="1400" dirty="0"/>
              <a:t/>
            </a:r>
            <a:br>
              <a:rPr lang="es-ES" sz="1400" dirty="0"/>
            </a:br>
            <a:r>
              <a:rPr lang="es-ES" sz="1400" dirty="0">
                <a:solidFill>
                  <a:srgbClr val="000000"/>
                </a:solidFill>
                <a:latin typeface="Consolas" panose="020B0609020204030204" pitchFamily="49" charset="0"/>
              </a:rPr>
              <a:t>y = </a:t>
            </a:r>
            <a:r>
              <a:rPr lang="es-ES" sz="1400" dirty="0" err="1">
                <a:solidFill>
                  <a:srgbClr val="0000CD"/>
                </a:solidFill>
                <a:latin typeface="Consolas" panose="020B0609020204030204" pitchFamily="49" charset="0"/>
              </a:rPr>
              <a:t>list</a:t>
            </a:r>
            <a:r>
              <a:rPr lang="es-ES" sz="1400" dirty="0">
                <a:solidFill>
                  <a:srgbClr val="000000"/>
                </a:solidFill>
                <a:latin typeface="Consolas" panose="020B0609020204030204" pitchFamily="49" charset="0"/>
              </a:rPr>
              <a:t>(x)</a:t>
            </a:r>
            <a:r>
              <a:rPr lang="es-ES" sz="1400" dirty="0"/>
              <a:t/>
            </a:r>
            <a:br>
              <a:rPr lang="es-ES" sz="1400" dirty="0"/>
            </a:br>
            <a:r>
              <a:rPr lang="es-ES" sz="1400" dirty="0">
                <a:solidFill>
                  <a:srgbClr val="000000"/>
                </a:solidFill>
                <a:latin typeface="Consolas" panose="020B0609020204030204" pitchFamily="49" charset="0"/>
              </a:rPr>
              <a:t>y[</a:t>
            </a:r>
            <a:r>
              <a:rPr lang="es-ES" sz="1400" dirty="0">
                <a:solidFill>
                  <a:srgbClr val="FF0000"/>
                </a:solidFill>
                <a:latin typeface="Consolas" panose="020B0609020204030204" pitchFamily="49" charset="0"/>
              </a:rPr>
              <a:t>1</a:t>
            </a:r>
            <a:r>
              <a:rPr lang="es-ES" sz="1400" dirty="0">
                <a:solidFill>
                  <a:srgbClr val="000000"/>
                </a:solidFill>
                <a:latin typeface="Consolas" panose="020B0609020204030204" pitchFamily="49" charset="0"/>
              </a:rPr>
              <a:t>] = </a:t>
            </a:r>
            <a:r>
              <a:rPr lang="es-ES" sz="1400" dirty="0">
                <a:solidFill>
                  <a:srgbClr val="A52A2A"/>
                </a:solidFill>
                <a:latin typeface="Consolas" panose="020B0609020204030204" pitchFamily="49" charset="0"/>
              </a:rPr>
              <a:t>"kiwi"</a:t>
            </a:r>
            <a:r>
              <a:rPr lang="es-ES" sz="1400" dirty="0"/>
              <a:t/>
            </a:r>
            <a:br>
              <a:rPr lang="es-ES" sz="1400" dirty="0"/>
            </a:br>
            <a:r>
              <a:rPr lang="es-ES" sz="1400" dirty="0">
                <a:solidFill>
                  <a:srgbClr val="000000"/>
                </a:solidFill>
                <a:latin typeface="Consolas" panose="020B0609020204030204" pitchFamily="49" charset="0"/>
              </a:rPr>
              <a:t>x = </a:t>
            </a:r>
            <a:r>
              <a:rPr lang="es-ES" sz="1400" dirty="0" err="1">
                <a:solidFill>
                  <a:srgbClr val="0000CD"/>
                </a:solidFill>
                <a:latin typeface="Consolas" panose="020B0609020204030204" pitchFamily="49" charset="0"/>
              </a:rPr>
              <a:t>tuple</a:t>
            </a:r>
            <a:r>
              <a:rPr lang="es-ES" sz="1400" dirty="0">
                <a:solidFill>
                  <a:srgbClr val="000000"/>
                </a:solidFill>
                <a:latin typeface="Consolas" panose="020B0609020204030204" pitchFamily="49" charset="0"/>
              </a:rPr>
              <a:t>(y)</a:t>
            </a:r>
            <a:r>
              <a:rPr lang="es-ES" sz="1400" dirty="0"/>
              <a:t/>
            </a:r>
            <a:br>
              <a:rPr lang="es-ES" sz="1400" dirty="0"/>
            </a:br>
            <a:r>
              <a:rPr lang="es-ES" sz="1400" dirty="0"/>
              <a:t/>
            </a:r>
            <a:br>
              <a:rPr lang="es-ES" sz="1400" dirty="0"/>
            </a:br>
            <a:r>
              <a:rPr lang="es-ES" sz="1400" dirty="0" err="1">
                <a:solidFill>
                  <a:srgbClr val="0000CD"/>
                </a:solidFill>
                <a:latin typeface="Consolas" panose="020B0609020204030204" pitchFamily="49" charset="0"/>
              </a:rPr>
              <a:t>print</a:t>
            </a:r>
            <a:r>
              <a:rPr lang="es-ES" sz="1400" dirty="0">
                <a:solidFill>
                  <a:srgbClr val="000000"/>
                </a:solidFill>
                <a:latin typeface="Consolas" panose="020B0609020204030204" pitchFamily="49" charset="0"/>
              </a:rPr>
              <a:t>(x</a:t>
            </a:r>
            <a:r>
              <a:rPr lang="es-ES" sz="1400" dirty="0" smtClean="0">
                <a:solidFill>
                  <a:srgbClr val="000000"/>
                </a:solidFill>
                <a:latin typeface="Consolas" panose="020B0609020204030204" pitchFamily="49" charset="0"/>
              </a:rPr>
              <a:t>)</a:t>
            </a:r>
          </a:p>
          <a:p>
            <a:endParaRPr lang="es-ES" sz="1400" dirty="0">
              <a:solidFill>
                <a:srgbClr val="000000"/>
              </a:solidFill>
              <a:latin typeface="Consolas" panose="020B0609020204030204" pitchFamily="49" charset="0"/>
            </a:endParaRPr>
          </a:p>
          <a:p>
            <a:r>
              <a:rPr lang="es-ES" sz="1400" dirty="0" err="1" smtClean="0">
                <a:solidFill>
                  <a:srgbClr val="000000"/>
                </a:solidFill>
                <a:latin typeface="Consolas" panose="020B0609020204030204" pitchFamily="49" charset="0"/>
              </a:rPr>
              <a:t>You</a:t>
            </a:r>
            <a:r>
              <a:rPr lang="es-ES" sz="1400" dirty="0" smtClean="0">
                <a:solidFill>
                  <a:srgbClr val="000000"/>
                </a:solidFill>
                <a:latin typeface="Consolas" panose="020B0609020204030204" pitchFamily="49" charset="0"/>
              </a:rPr>
              <a:t> </a:t>
            </a:r>
            <a:r>
              <a:rPr lang="es-ES" sz="1400" dirty="0" err="1" smtClean="0">
                <a:solidFill>
                  <a:srgbClr val="000000"/>
                </a:solidFill>
                <a:latin typeface="Consolas" panose="020B0609020204030204" pitchFamily="49" charset="0"/>
              </a:rPr>
              <a:t>cannot</a:t>
            </a:r>
            <a:r>
              <a:rPr lang="es-ES" sz="1400" dirty="0" smtClean="0">
                <a:solidFill>
                  <a:srgbClr val="000000"/>
                </a:solidFill>
                <a:latin typeface="Consolas" panose="020B0609020204030204" pitchFamily="49" charset="0"/>
              </a:rPr>
              <a:t> </a:t>
            </a:r>
            <a:r>
              <a:rPr lang="es-ES" sz="1400" dirty="0" err="1" smtClean="0">
                <a:solidFill>
                  <a:srgbClr val="000000"/>
                </a:solidFill>
                <a:latin typeface="Consolas" panose="020B0609020204030204" pitchFamily="49" charset="0"/>
              </a:rPr>
              <a:t>add</a:t>
            </a:r>
            <a:r>
              <a:rPr lang="es-ES" sz="1400" dirty="0" smtClean="0">
                <a:solidFill>
                  <a:srgbClr val="000000"/>
                </a:solidFill>
                <a:latin typeface="Consolas" panose="020B0609020204030204" pitchFamily="49" charset="0"/>
              </a:rPr>
              <a:t> </a:t>
            </a:r>
            <a:r>
              <a:rPr lang="es-ES" sz="1400" dirty="0" err="1" smtClean="0">
                <a:solidFill>
                  <a:srgbClr val="000000"/>
                </a:solidFill>
                <a:latin typeface="Consolas" panose="020B0609020204030204" pitchFamily="49" charset="0"/>
              </a:rPr>
              <a:t>or</a:t>
            </a:r>
            <a:r>
              <a:rPr lang="es-ES" sz="1400" dirty="0" smtClean="0">
                <a:solidFill>
                  <a:srgbClr val="000000"/>
                </a:solidFill>
                <a:latin typeface="Consolas" panose="020B0609020204030204" pitchFamily="49" charset="0"/>
              </a:rPr>
              <a:t> </a:t>
            </a:r>
            <a:r>
              <a:rPr lang="es-ES" sz="1400" dirty="0" err="1" smtClean="0">
                <a:solidFill>
                  <a:srgbClr val="000000"/>
                </a:solidFill>
                <a:latin typeface="Consolas" panose="020B0609020204030204" pitchFamily="49" charset="0"/>
              </a:rPr>
              <a:t>remove</a:t>
            </a:r>
            <a:r>
              <a:rPr lang="es-ES" sz="1400" dirty="0" smtClean="0">
                <a:solidFill>
                  <a:srgbClr val="000000"/>
                </a:solidFill>
                <a:latin typeface="Consolas" panose="020B0609020204030204" pitchFamily="49" charset="0"/>
              </a:rPr>
              <a:t> </a:t>
            </a:r>
            <a:r>
              <a:rPr lang="es-ES" sz="1400" dirty="0" err="1" smtClean="0">
                <a:solidFill>
                  <a:srgbClr val="000000"/>
                </a:solidFill>
                <a:latin typeface="Consolas" panose="020B0609020204030204" pitchFamily="49" charset="0"/>
              </a:rPr>
              <a:t>any</a:t>
            </a:r>
            <a:r>
              <a:rPr lang="es-ES" sz="1400" dirty="0" smtClean="0">
                <a:solidFill>
                  <a:srgbClr val="000000"/>
                </a:solidFill>
                <a:latin typeface="Consolas" panose="020B0609020204030204" pitchFamily="49" charset="0"/>
              </a:rPr>
              <a:t> </a:t>
            </a:r>
            <a:r>
              <a:rPr lang="es-ES" sz="1400" dirty="0" err="1" smtClean="0">
                <a:solidFill>
                  <a:srgbClr val="000000"/>
                </a:solidFill>
                <a:latin typeface="Consolas" panose="020B0609020204030204" pitchFamily="49" charset="0"/>
              </a:rPr>
              <a:t>values</a:t>
            </a:r>
            <a:r>
              <a:rPr lang="es-ES" sz="1400" dirty="0" smtClean="0">
                <a:solidFill>
                  <a:srgbClr val="000000"/>
                </a:solidFill>
                <a:latin typeface="Consolas" panose="020B0609020204030204" pitchFamily="49" charset="0"/>
              </a:rPr>
              <a:t> in </a:t>
            </a:r>
            <a:r>
              <a:rPr lang="es-ES" sz="1400" dirty="0" err="1" smtClean="0">
                <a:solidFill>
                  <a:srgbClr val="000000"/>
                </a:solidFill>
                <a:latin typeface="Consolas" panose="020B0609020204030204" pitchFamily="49" charset="0"/>
              </a:rPr>
              <a:t>tuple</a:t>
            </a:r>
            <a:r>
              <a:rPr lang="es-ES" sz="1400" dirty="0" smtClean="0">
                <a:solidFill>
                  <a:srgbClr val="000000"/>
                </a:solidFill>
                <a:latin typeface="Consolas" panose="020B0609020204030204" pitchFamily="49" charset="0"/>
              </a:rPr>
              <a:t> </a:t>
            </a:r>
            <a:r>
              <a:rPr lang="es-ES" sz="1400" dirty="0" err="1" smtClean="0">
                <a:solidFill>
                  <a:srgbClr val="000000"/>
                </a:solidFill>
                <a:latin typeface="Consolas" panose="020B0609020204030204" pitchFamily="49" charset="0"/>
              </a:rPr>
              <a:t>because</a:t>
            </a:r>
            <a:r>
              <a:rPr lang="es-ES" sz="1400" dirty="0" smtClean="0">
                <a:solidFill>
                  <a:srgbClr val="000000"/>
                </a:solidFill>
                <a:latin typeface="Consolas" panose="020B0609020204030204" pitchFamily="49" charset="0"/>
              </a:rPr>
              <a:t> </a:t>
            </a:r>
            <a:r>
              <a:rPr lang="es-ES" sz="1400" dirty="0" err="1" smtClean="0">
                <a:solidFill>
                  <a:srgbClr val="000000"/>
                </a:solidFill>
                <a:latin typeface="Consolas" panose="020B0609020204030204" pitchFamily="49" charset="0"/>
              </a:rPr>
              <a:t>the</a:t>
            </a:r>
            <a:r>
              <a:rPr lang="es-ES" sz="1400" dirty="0" smtClean="0">
                <a:solidFill>
                  <a:srgbClr val="000000"/>
                </a:solidFill>
                <a:latin typeface="Consolas" panose="020B0609020204030204" pitchFamily="49" charset="0"/>
              </a:rPr>
              <a:t> </a:t>
            </a:r>
            <a:r>
              <a:rPr lang="es-ES" sz="1400" dirty="0" err="1" smtClean="0">
                <a:solidFill>
                  <a:srgbClr val="000000"/>
                </a:solidFill>
                <a:latin typeface="Consolas" panose="020B0609020204030204" pitchFamily="49" charset="0"/>
              </a:rPr>
              <a:t>values</a:t>
            </a:r>
            <a:r>
              <a:rPr lang="es-ES" sz="1400" dirty="0" smtClean="0">
                <a:solidFill>
                  <a:srgbClr val="000000"/>
                </a:solidFill>
                <a:latin typeface="Consolas" panose="020B0609020204030204" pitchFamily="49" charset="0"/>
              </a:rPr>
              <a:t> are </a:t>
            </a:r>
            <a:r>
              <a:rPr lang="es-ES" sz="1400" dirty="0" err="1" smtClean="0">
                <a:solidFill>
                  <a:srgbClr val="000000"/>
                </a:solidFill>
                <a:latin typeface="Consolas" panose="020B0609020204030204" pitchFamily="49" charset="0"/>
              </a:rPr>
              <a:t>unchangeable</a:t>
            </a:r>
            <a:r>
              <a:rPr lang="es-ES" sz="1400" dirty="0" smtClean="0">
                <a:solidFill>
                  <a:srgbClr val="000000"/>
                </a:solidFill>
                <a:latin typeface="Consolas" panose="020B0609020204030204" pitchFamily="49" charset="0"/>
              </a:rPr>
              <a:t>.</a:t>
            </a:r>
            <a:endParaRPr lang="en-IN" sz="1400" dirty="0"/>
          </a:p>
        </p:txBody>
      </p:sp>
      <p:pic>
        <p:nvPicPr>
          <p:cNvPr id="5" name="Picture 4"/>
          <p:cNvPicPr>
            <a:picLocks noChangeAspect="1"/>
          </p:cNvPicPr>
          <p:nvPr/>
        </p:nvPicPr>
        <p:blipFill>
          <a:blip r:embed="rId2"/>
          <a:stretch>
            <a:fillRect/>
          </a:stretch>
        </p:blipFill>
        <p:spPr>
          <a:xfrm>
            <a:off x="889687" y="3613848"/>
            <a:ext cx="6170140" cy="3095387"/>
          </a:xfrm>
          <a:prstGeom prst="rect">
            <a:avLst/>
          </a:prstGeom>
        </p:spPr>
      </p:pic>
    </p:spTree>
    <p:extLst>
      <p:ext uri="{BB962C8B-B14F-4D97-AF65-F5344CB8AC3E}">
        <p14:creationId xmlns:p14="http://schemas.microsoft.com/office/powerpoint/2010/main" val="2940351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473440-95F2-4669-9EB5-2ABB2EC62F53}"/>
              </a:ext>
            </a:extLst>
          </p:cNvPr>
          <p:cNvSpPr txBox="1"/>
          <p:nvPr/>
        </p:nvSpPr>
        <p:spPr>
          <a:xfrm>
            <a:off x="4027449" y="254619"/>
            <a:ext cx="2362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smtClean="0">
                <a:solidFill>
                  <a:schemeClr val="accent1"/>
                </a:solidFill>
              </a:rPr>
              <a:t>Sets</a:t>
            </a:r>
            <a:endParaRPr lang="en-US" b="1" dirty="0">
              <a:solidFill>
                <a:schemeClr val="accent1"/>
              </a:solidFill>
            </a:endParaRPr>
          </a:p>
        </p:txBody>
      </p:sp>
      <p:sp>
        <p:nvSpPr>
          <p:cNvPr id="4" name="Rectangle 3"/>
          <p:cNvSpPr/>
          <p:nvPr/>
        </p:nvSpPr>
        <p:spPr>
          <a:xfrm>
            <a:off x="889687" y="887793"/>
            <a:ext cx="8501448" cy="1815882"/>
          </a:xfrm>
          <a:prstGeom prst="rect">
            <a:avLst/>
          </a:prstGeom>
        </p:spPr>
        <p:txBody>
          <a:bodyPr wrap="square">
            <a:spAutoFit/>
          </a:bodyPr>
          <a:lstStyle/>
          <a:p>
            <a:r>
              <a:rPr lang="en-SG" sz="1400" dirty="0">
                <a:latin typeface="Calibri" panose="020F0502020204030204" pitchFamily="34" charset="0"/>
                <a:cs typeface="Calibri" panose="020F0502020204030204" pitchFamily="34" charset="0"/>
              </a:rPr>
              <a:t>A set is a collection which is unordered and unindexed. In Python sets are written with curly </a:t>
            </a:r>
            <a:r>
              <a:rPr lang="en-SG" sz="1400" dirty="0" smtClean="0">
                <a:latin typeface="Calibri" panose="020F0502020204030204" pitchFamily="34" charset="0"/>
                <a:cs typeface="Calibri" panose="020F0502020204030204" pitchFamily="34" charset="0"/>
              </a:rPr>
              <a:t>brackets.</a:t>
            </a:r>
          </a:p>
          <a:p>
            <a:endParaRPr lang="en-SG" sz="1400" dirty="0">
              <a:solidFill>
                <a:srgbClr val="000000"/>
              </a:solidFill>
              <a:latin typeface="Calibri" panose="020F0502020204030204" pitchFamily="34" charset="0"/>
              <a:cs typeface="Calibri" panose="020F0502020204030204" pitchFamily="34" charset="0"/>
            </a:endParaRPr>
          </a:p>
          <a:p>
            <a:r>
              <a:rPr lang="en-SG" sz="1400" dirty="0" smtClean="0">
                <a:latin typeface="Calibri" panose="020F0502020204030204" pitchFamily="34" charset="0"/>
                <a:cs typeface="Calibri" panose="020F0502020204030204" pitchFamily="34" charset="0"/>
              </a:rPr>
              <a:t>	</a:t>
            </a:r>
            <a:r>
              <a:rPr lang="en-SG" sz="1400" dirty="0" err="1" smtClean="0">
                <a:solidFill>
                  <a:schemeClr val="accent1"/>
                </a:solidFill>
                <a:latin typeface="Calibri" panose="020F0502020204030204" pitchFamily="34" charset="0"/>
                <a:cs typeface="Calibri" panose="020F0502020204030204" pitchFamily="34" charset="0"/>
              </a:rPr>
              <a:t>thisset</a:t>
            </a:r>
            <a:r>
              <a:rPr lang="en-SG" sz="1400" dirty="0" smtClean="0">
                <a:solidFill>
                  <a:schemeClr val="accent1"/>
                </a:solidFill>
                <a:latin typeface="Calibri" panose="020F0502020204030204" pitchFamily="34" charset="0"/>
                <a:cs typeface="Calibri" panose="020F0502020204030204" pitchFamily="34" charset="0"/>
              </a:rPr>
              <a:t> </a:t>
            </a:r>
            <a:r>
              <a:rPr lang="en-SG" sz="1400" dirty="0">
                <a:solidFill>
                  <a:schemeClr val="accent1"/>
                </a:solidFill>
                <a:latin typeface="Calibri" panose="020F0502020204030204" pitchFamily="34" charset="0"/>
                <a:cs typeface="Calibri" panose="020F0502020204030204" pitchFamily="34" charset="0"/>
              </a:rPr>
              <a:t>= {"apple", "banana", "cherry"}</a:t>
            </a:r>
            <a:r>
              <a:rPr lang="en-SG" sz="1400" dirty="0">
                <a:solidFill>
                  <a:schemeClr val="accent1"/>
                </a:solidFill>
                <a:latin typeface="Calibri" panose="020F0502020204030204" pitchFamily="34" charset="0"/>
                <a:cs typeface="Calibri" panose="020F0502020204030204" pitchFamily="34" charset="0"/>
              </a:rPr>
              <a:t/>
            </a:r>
            <a:br>
              <a:rPr lang="en-SG" sz="1400" dirty="0">
                <a:solidFill>
                  <a:schemeClr val="accent1"/>
                </a:solidFill>
                <a:latin typeface="Calibri" panose="020F0502020204030204" pitchFamily="34" charset="0"/>
                <a:cs typeface="Calibri" panose="020F0502020204030204" pitchFamily="34" charset="0"/>
              </a:rPr>
            </a:br>
            <a:r>
              <a:rPr lang="en-SG" sz="1400" dirty="0" smtClean="0">
                <a:solidFill>
                  <a:schemeClr val="accent1"/>
                </a:solidFill>
                <a:latin typeface="Calibri" panose="020F0502020204030204" pitchFamily="34" charset="0"/>
                <a:cs typeface="Calibri" panose="020F0502020204030204" pitchFamily="34" charset="0"/>
              </a:rPr>
              <a:t>	print(</a:t>
            </a:r>
            <a:r>
              <a:rPr lang="en-SG" sz="1400" dirty="0" err="1" smtClean="0">
                <a:solidFill>
                  <a:schemeClr val="accent1"/>
                </a:solidFill>
                <a:latin typeface="Calibri" panose="020F0502020204030204" pitchFamily="34" charset="0"/>
                <a:cs typeface="Calibri" panose="020F0502020204030204" pitchFamily="34" charset="0"/>
              </a:rPr>
              <a:t>thisset</a:t>
            </a:r>
            <a:r>
              <a:rPr lang="en-SG" sz="1400" dirty="0" smtClean="0">
                <a:solidFill>
                  <a:schemeClr val="accent1"/>
                </a:solidFill>
                <a:latin typeface="Calibri" panose="020F0502020204030204" pitchFamily="34" charset="0"/>
                <a:cs typeface="Calibri" panose="020F0502020204030204" pitchFamily="34" charset="0"/>
              </a:rPr>
              <a:t>)</a:t>
            </a:r>
          </a:p>
          <a:p>
            <a:endParaRPr lang="en-SG" sz="1400" dirty="0" smtClean="0">
              <a:solidFill>
                <a:srgbClr val="000000"/>
              </a:solidFill>
              <a:latin typeface="Calibri" panose="020F0502020204030204" pitchFamily="34" charset="0"/>
              <a:cs typeface="Calibri" panose="020F0502020204030204" pitchFamily="34" charset="0"/>
            </a:endParaRPr>
          </a:p>
          <a:p>
            <a:r>
              <a:rPr lang="en-SG" sz="1400" dirty="0">
                <a:latin typeface="Calibri" panose="020F0502020204030204" pitchFamily="34" charset="0"/>
                <a:cs typeface="Calibri" panose="020F0502020204030204" pitchFamily="34" charset="0"/>
                <a:hlinkClick r:id="rId2"/>
              </a:rPr>
              <a:t>Sets</a:t>
            </a:r>
            <a:r>
              <a:rPr lang="en-SG" sz="1400" dirty="0">
                <a:latin typeface="Calibri" panose="020F0502020204030204" pitchFamily="34" charset="0"/>
                <a:cs typeface="Calibri" panose="020F0502020204030204" pitchFamily="34" charset="0"/>
              </a:rPr>
              <a:t> are a collection of unordered elements that are unique. Meaning that even if the data is repeated more than one time, it would be entered into the set only once. It resembles the sets that you have learnt in arithmetic. The operations also are the same as is with the arithmetic sets. An example program would help you understand better</a:t>
            </a:r>
            <a:r>
              <a:rPr lang="en-SG" sz="1400" dirty="0" smtClean="0">
                <a:latin typeface="Calibri" panose="020F0502020204030204" pitchFamily="34" charset="0"/>
                <a:cs typeface="Calibri" panose="020F0502020204030204" pitchFamily="34" charset="0"/>
              </a:rPr>
              <a:t>.</a:t>
            </a:r>
            <a:endParaRPr lang="es-ES" sz="1400" dirty="0">
              <a:solidFill>
                <a:srgbClr val="000000"/>
              </a:solidFill>
              <a:latin typeface="Calibri" panose="020F0502020204030204" pitchFamily="34" charset="0"/>
              <a:cs typeface="Calibri" panose="020F0502020204030204" pitchFamily="34" charset="0"/>
            </a:endParaRPr>
          </a:p>
        </p:txBody>
      </p:sp>
      <p:sp>
        <p:nvSpPr>
          <p:cNvPr id="7" name="Rectangle 3"/>
          <p:cNvSpPr>
            <a:spLocks noChangeArrowheads="1"/>
          </p:cNvSpPr>
          <p:nvPr/>
        </p:nvSpPr>
        <p:spPr bwMode="auto">
          <a:xfrm>
            <a:off x="1853514" y="2967517"/>
            <a:ext cx="784196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Monaco"/>
              </a:rPr>
              <a:t>missed </a:t>
            </a:r>
            <a:r>
              <a:rPr kumimoji="0" lang="en-US" altLang="en-US" sz="1400" b="1" i="0" u="none" strike="noStrike" cap="none" normalizeH="0" baseline="0" dirty="0" smtClean="0">
                <a:ln>
                  <a:noFill/>
                </a:ln>
                <a:solidFill>
                  <a:srgbClr val="006699"/>
                </a:solidFill>
                <a:effectLst/>
                <a:latin typeface="Monaco"/>
              </a:rPr>
              <a:t>=</a:t>
            </a:r>
            <a:r>
              <a:rPr kumimoji="0" lang="en-US" altLang="en-US" sz="1400" b="0" i="0" u="none" strike="noStrike" cap="none" normalizeH="0" baseline="0" dirty="0" smtClean="0">
                <a:ln>
                  <a:noFill/>
                </a:ln>
                <a:solidFill>
                  <a:srgbClr val="FFFFFF"/>
                </a:solidFill>
                <a:effectLst/>
                <a:latin typeface="Monaco"/>
              </a:rPr>
              <a:t> </a:t>
            </a:r>
            <a:r>
              <a:rPr kumimoji="0" lang="en-US" altLang="en-US" sz="1400" b="0" i="0" u="none" strike="noStrike" cap="none" normalizeH="0" baseline="0" dirty="0" smtClean="0">
                <a:ln>
                  <a:noFill/>
                </a:ln>
                <a:solidFill>
                  <a:srgbClr val="000000"/>
                </a:solidFill>
                <a:effectLst/>
                <a:latin typeface="Monaco"/>
              </a:rPr>
              <a:t>{</a:t>
            </a:r>
            <a:r>
              <a:rPr kumimoji="0" lang="en-US" altLang="en-US" sz="1400" b="0" i="0" u="none" strike="noStrike" cap="none" normalizeH="0" baseline="0" dirty="0" smtClean="0">
                <a:ln>
                  <a:noFill/>
                </a:ln>
                <a:solidFill>
                  <a:srgbClr val="009900"/>
                </a:solidFill>
                <a:effectLst/>
                <a:latin typeface="Monaco"/>
              </a:rPr>
              <a:t>1</a:t>
            </a: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smtClean="0">
                <a:ln>
                  <a:noFill/>
                </a:ln>
                <a:solidFill>
                  <a:srgbClr val="009900"/>
                </a:solidFill>
                <a:effectLst/>
                <a:latin typeface="Monaco"/>
              </a:rPr>
              <a:t>2</a:t>
            </a: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smtClean="0">
                <a:ln>
                  <a:noFill/>
                </a:ln>
                <a:solidFill>
                  <a:srgbClr val="009900"/>
                </a:solidFill>
                <a:effectLst/>
                <a:latin typeface="Monaco"/>
              </a:rPr>
              <a:t>3</a:t>
            </a: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smtClean="0">
                <a:ln>
                  <a:noFill/>
                </a:ln>
                <a:solidFill>
                  <a:srgbClr val="009900"/>
                </a:solidFill>
                <a:effectLst/>
                <a:latin typeface="Monaco"/>
              </a:rPr>
              <a:t>4</a:t>
            </a:r>
            <a:r>
              <a:rPr kumimoji="0" lang="en-US" altLang="en-US" sz="1400" b="0" i="0" u="none" strike="noStrike" cap="none" normalizeH="0" baseline="0" dirty="0" smtClean="0">
                <a:ln>
                  <a:noFill/>
                </a:ln>
                <a:solidFill>
                  <a:srgbClr val="000000"/>
                </a:solidFill>
                <a:effectLst/>
                <a:latin typeface="Monaco"/>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Monaco"/>
              </a:rPr>
              <a:t>my_set_2 </a:t>
            </a:r>
            <a:r>
              <a:rPr kumimoji="0" lang="en-US" altLang="en-US" sz="1400" b="1" i="0" u="none" strike="noStrike" cap="none" normalizeH="0" baseline="0" dirty="0" smtClean="0">
                <a:ln>
                  <a:noFill/>
                </a:ln>
                <a:solidFill>
                  <a:srgbClr val="006699"/>
                </a:solidFill>
                <a:effectLst/>
                <a:latin typeface="Monaco"/>
              </a:rPr>
              <a:t>=</a:t>
            </a:r>
            <a:r>
              <a:rPr kumimoji="0" lang="en-US" altLang="en-US" sz="1400" b="0" i="0" u="none" strike="noStrike" cap="none" normalizeH="0" baseline="0" dirty="0" smtClean="0">
                <a:ln>
                  <a:noFill/>
                </a:ln>
                <a:solidFill>
                  <a:srgbClr val="FFFFFF"/>
                </a:solidFill>
                <a:effectLst/>
                <a:latin typeface="Monaco"/>
              </a:rPr>
              <a:t> </a:t>
            </a:r>
            <a:r>
              <a:rPr kumimoji="0" lang="en-US" altLang="en-US" sz="1400" b="0" i="0" u="none" strike="noStrike" cap="none" normalizeH="0" baseline="0" dirty="0" smtClean="0">
                <a:ln>
                  <a:noFill/>
                </a:ln>
                <a:solidFill>
                  <a:srgbClr val="000000"/>
                </a:solidFill>
                <a:effectLst/>
                <a:latin typeface="Monaco"/>
              </a:rPr>
              <a:t>{</a:t>
            </a:r>
            <a:r>
              <a:rPr kumimoji="0" lang="en-US" altLang="en-US" sz="1400" b="0" i="0" u="none" strike="noStrike" cap="none" normalizeH="0" baseline="0" dirty="0" smtClean="0">
                <a:ln>
                  <a:noFill/>
                </a:ln>
                <a:solidFill>
                  <a:srgbClr val="009900"/>
                </a:solidFill>
                <a:effectLst/>
                <a:latin typeface="Monaco"/>
              </a:rPr>
              <a:t>3</a:t>
            </a: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smtClean="0">
                <a:ln>
                  <a:noFill/>
                </a:ln>
                <a:solidFill>
                  <a:srgbClr val="009900"/>
                </a:solidFill>
                <a:effectLst/>
                <a:latin typeface="Monaco"/>
              </a:rPr>
              <a:t>4</a:t>
            </a: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smtClean="0">
                <a:ln>
                  <a:noFill/>
                </a:ln>
                <a:solidFill>
                  <a:srgbClr val="009900"/>
                </a:solidFill>
                <a:effectLst/>
                <a:latin typeface="Monaco"/>
              </a:rPr>
              <a:t>5</a:t>
            </a: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smtClean="0">
                <a:ln>
                  <a:noFill/>
                </a:ln>
                <a:solidFill>
                  <a:srgbClr val="009900"/>
                </a:solidFill>
                <a:effectLst/>
                <a:latin typeface="Monaco"/>
              </a:rPr>
              <a:t>6</a:t>
            </a:r>
            <a:r>
              <a:rPr kumimoji="0" lang="en-US" altLang="en-US" sz="1400" b="0" i="0" u="none" strike="noStrike" cap="none" normalizeH="0" baseline="0" dirty="0" smtClean="0">
                <a:ln>
                  <a:noFill/>
                </a:ln>
                <a:solidFill>
                  <a:srgbClr val="000000"/>
                </a:solidFill>
                <a:effectLst/>
                <a:latin typeface="Monaco"/>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1493"/>
                </a:solidFill>
                <a:effectLst/>
                <a:latin typeface="Monaco"/>
              </a:rPr>
              <a:t>print</a:t>
            </a:r>
            <a:r>
              <a:rPr kumimoji="0" lang="en-US" altLang="en-US" sz="1400" b="0" i="0" u="none" strike="noStrike" cap="none" normalizeH="0" baseline="0" dirty="0" smtClean="0">
                <a:ln>
                  <a:noFill/>
                </a:ln>
                <a:solidFill>
                  <a:srgbClr val="000000"/>
                </a:solidFill>
                <a:effectLst/>
                <a:latin typeface="Monaco"/>
              </a:rPr>
              <a:t>(</a:t>
            </a:r>
            <a:r>
              <a:rPr kumimoji="0" lang="en-US" altLang="en-US" sz="1400" b="0" i="0" u="none" strike="noStrike" cap="none" normalizeH="0" baseline="0" dirty="0" err="1" smtClean="0">
                <a:ln>
                  <a:noFill/>
                </a:ln>
                <a:solidFill>
                  <a:srgbClr val="000000"/>
                </a:solidFill>
                <a:effectLst/>
                <a:latin typeface="Monaco"/>
              </a:rPr>
              <a:t>my_set.union</a:t>
            </a:r>
            <a:r>
              <a:rPr kumimoji="0" lang="en-US" altLang="en-US" sz="1400" b="0" i="0" u="none" strike="noStrike" cap="none" normalizeH="0" baseline="0" dirty="0" smtClean="0">
                <a:ln>
                  <a:noFill/>
                </a:ln>
                <a:solidFill>
                  <a:srgbClr val="000000"/>
                </a:solidFill>
                <a:effectLst/>
                <a:latin typeface="Monaco"/>
              </a:rPr>
              <a:t>(my_set_2), </a:t>
            </a:r>
            <a:r>
              <a:rPr kumimoji="0" lang="en-US" altLang="en-US" sz="1400" b="0" i="0" u="none" strike="noStrike" cap="none" normalizeH="0" baseline="0" dirty="0" smtClean="0">
                <a:ln>
                  <a:noFill/>
                </a:ln>
                <a:solidFill>
                  <a:srgbClr val="0000FF"/>
                </a:solidFill>
                <a:effectLst/>
                <a:latin typeface="Monaco"/>
              </a:rPr>
              <a:t>'----------'</a:t>
            </a: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err="1" smtClean="0">
                <a:ln>
                  <a:noFill/>
                </a:ln>
                <a:solidFill>
                  <a:srgbClr val="000000"/>
                </a:solidFill>
                <a:effectLst/>
                <a:latin typeface="Monaco"/>
              </a:rPr>
              <a:t>my_set</a:t>
            </a:r>
            <a:r>
              <a:rPr kumimoji="0" lang="en-US" altLang="en-US" sz="1400" b="0" i="0" u="none" strike="noStrike" cap="none" normalizeH="0" baseline="0" dirty="0" smtClean="0">
                <a:ln>
                  <a:noFill/>
                </a:ln>
                <a:solidFill>
                  <a:srgbClr val="000000"/>
                </a:solidFill>
                <a:effectLst/>
                <a:latin typeface="Monaco"/>
              </a:rPr>
              <a:t> | my_set_2)</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1493"/>
                </a:solidFill>
                <a:effectLst/>
                <a:latin typeface="Monaco"/>
              </a:rPr>
              <a:t>print</a:t>
            </a:r>
            <a:r>
              <a:rPr kumimoji="0" lang="en-US" altLang="en-US" sz="1400" b="0" i="0" u="none" strike="noStrike" cap="none" normalizeH="0" baseline="0" dirty="0" smtClean="0">
                <a:ln>
                  <a:noFill/>
                </a:ln>
                <a:solidFill>
                  <a:srgbClr val="000000"/>
                </a:solidFill>
                <a:effectLst/>
                <a:latin typeface="Monaco"/>
              </a:rPr>
              <a:t>(</a:t>
            </a:r>
            <a:r>
              <a:rPr kumimoji="0" lang="en-US" altLang="en-US" sz="1400" b="0" i="0" u="none" strike="noStrike" cap="none" normalizeH="0" baseline="0" dirty="0" err="1" smtClean="0">
                <a:ln>
                  <a:noFill/>
                </a:ln>
                <a:solidFill>
                  <a:srgbClr val="000000"/>
                </a:solidFill>
                <a:effectLst/>
                <a:latin typeface="Monaco"/>
              </a:rPr>
              <a:t>my_set.intersection</a:t>
            </a:r>
            <a:r>
              <a:rPr kumimoji="0" lang="en-US" altLang="en-US" sz="1400" b="0" i="0" u="none" strike="noStrike" cap="none" normalizeH="0" baseline="0" dirty="0" smtClean="0">
                <a:ln>
                  <a:noFill/>
                </a:ln>
                <a:solidFill>
                  <a:srgbClr val="000000"/>
                </a:solidFill>
                <a:effectLst/>
                <a:latin typeface="Monaco"/>
              </a:rPr>
              <a:t>(my_set_2), </a:t>
            </a:r>
            <a:r>
              <a:rPr kumimoji="0" lang="en-US" altLang="en-US" sz="1400" b="0" i="0" u="none" strike="noStrike" cap="none" normalizeH="0" baseline="0" dirty="0" smtClean="0">
                <a:ln>
                  <a:noFill/>
                </a:ln>
                <a:solidFill>
                  <a:srgbClr val="0000FF"/>
                </a:solidFill>
                <a:effectLst/>
                <a:latin typeface="Monaco"/>
              </a:rPr>
              <a:t>'----------'</a:t>
            </a: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err="1" smtClean="0">
                <a:ln>
                  <a:noFill/>
                </a:ln>
                <a:solidFill>
                  <a:srgbClr val="000000"/>
                </a:solidFill>
                <a:effectLst/>
                <a:latin typeface="Monaco"/>
              </a:rPr>
              <a:t>my_set</a:t>
            </a:r>
            <a:r>
              <a:rPr kumimoji="0" lang="en-US" altLang="en-US" sz="1400" b="0" i="0" u="none" strike="noStrike" cap="none" normalizeH="0" baseline="0" dirty="0" smtClean="0">
                <a:ln>
                  <a:noFill/>
                </a:ln>
                <a:solidFill>
                  <a:srgbClr val="000000"/>
                </a:solidFill>
                <a:effectLst/>
                <a:latin typeface="Monaco"/>
              </a:rPr>
              <a:t> &amp; my_set_2)</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1493"/>
                </a:solidFill>
                <a:effectLst/>
                <a:latin typeface="Monaco"/>
              </a:rPr>
              <a:t>print</a:t>
            </a:r>
            <a:r>
              <a:rPr kumimoji="0" lang="en-US" altLang="en-US" sz="1400" b="0" i="0" u="none" strike="noStrike" cap="none" normalizeH="0" baseline="0" dirty="0" smtClean="0">
                <a:ln>
                  <a:noFill/>
                </a:ln>
                <a:solidFill>
                  <a:srgbClr val="000000"/>
                </a:solidFill>
                <a:effectLst/>
                <a:latin typeface="Monaco"/>
              </a:rPr>
              <a:t>(</a:t>
            </a:r>
            <a:r>
              <a:rPr kumimoji="0" lang="en-US" altLang="en-US" sz="1400" b="0" i="0" u="none" strike="noStrike" cap="none" normalizeH="0" baseline="0" dirty="0" err="1" smtClean="0">
                <a:ln>
                  <a:noFill/>
                </a:ln>
                <a:solidFill>
                  <a:srgbClr val="000000"/>
                </a:solidFill>
                <a:effectLst/>
                <a:latin typeface="Monaco"/>
              </a:rPr>
              <a:t>my_set.difference</a:t>
            </a:r>
            <a:r>
              <a:rPr kumimoji="0" lang="en-US" altLang="en-US" sz="1400" b="0" i="0" u="none" strike="noStrike" cap="none" normalizeH="0" baseline="0" dirty="0" smtClean="0">
                <a:ln>
                  <a:noFill/>
                </a:ln>
                <a:solidFill>
                  <a:srgbClr val="000000"/>
                </a:solidFill>
                <a:effectLst/>
                <a:latin typeface="Monaco"/>
              </a:rPr>
              <a:t>(my_set_2), </a:t>
            </a:r>
            <a:r>
              <a:rPr kumimoji="0" lang="en-US" altLang="en-US" sz="1400" b="0" i="0" u="none" strike="noStrike" cap="none" normalizeH="0" baseline="0" dirty="0" smtClean="0">
                <a:ln>
                  <a:noFill/>
                </a:ln>
                <a:solidFill>
                  <a:srgbClr val="0000FF"/>
                </a:solidFill>
                <a:effectLst/>
                <a:latin typeface="Monaco"/>
              </a:rPr>
              <a:t>'----------'</a:t>
            </a: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err="1" smtClean="0">
                <a:ln>
                  <a:noFill/>
                </a:ln>
                <a:solidFill>
                  <a:srgbClr val="000000"/>
                </a:solidFill>
                <a:effectLst/>
                <a:latin typeface="Monaco"/>
              </a:rPr>
              <a:t>my_set</a:t>
            </a:r>
            <a:r>
              <a:rPr kumimoji="0" lang="en-US" altLang="en-US" sz="1400" b="0" i="0" u="none" strike="noStrike" cap="none" normalizeH="0" baseline="0" dirty="0" smtClean="0">
                <a:ln>
                  <a:noFill/>
                </a:ln>
                <a:solidFill>
                  <a:srgbClr val="000000"/>
                </a:solidFill>
                <a:effectLst/>
                <a:latin typeface="Monaco"/>
              </a:rPr>
              <a:t> </a:t>
            </a:r>
            <a:r>
              <a:rPr kumimoji="0" lang="en-US" altLang="en-US" sz="1400" b="1" i="0" u="none" strike="noStrike" cap="none" normalizeH="0" baseline="0" dirty="0" smtClean="0">
                <a:ln>
                  <a:noFill/>
                </a:ln>
                <a:solidFill>
                  <a:srgbClr val="006699"/>
                </a:solidFill>
                <a:effectLst/>
                <a:latin typeface="Monaco"/>
              </a:rPr>
              <a:t>-</a:t>
            </a:r>
            <a:r>
              <a:rPr kumimoji="0" lang="en-US" altLang="en-US" sz="1400" b="0" i="0" u="none" strike="noStrike" cap="none" normalizeH="0" baseline="0" dirty="0" smtClean="0">
                <a:ln>
                  <a:noFill/>
                </a:ln>
                <a:solidFill>
                  <a:srgbClr val="FFFFFF"/>
                </a:solidFill>
                <a:effectLst/>
                <a:latin typeface="Monaco"/>
              </a:rPr>
              <a:t> </a:t>
            </a:r>
            <a:r>
              <a:rPr kumimoji="0" lang="en-US" altLang="en-US" sz="1400" b="0" i="0" u="none" strike="noStrike" cap="none" normalizeH="0" baseline="0" dirty="0" smtClean="0">
                <a:ln>
                  <a:noFill/>
                </a:ln>
                <a:solidFill>
                  <a:srgbClr val="000000"/>
                </a:solidFill>
                <a:effectLst/>
                <a:latin typeface="Monaco"/>
              </a:rPr>
              <a:t>my_set_2)</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1493"/>
                </a:solidFill>
                <a:effectLst/>
                <a:latin typeface="Monaco"/>
              </a:rPr>
              <a:t>print</a:t>
            </a:r>
            <a:r>
              <a:rPr kumimoji="0" lang="en-US" altLang="en-US" sz="1400" b="0" i="0" u="none" strike="noStrike" cap="none" normalizeH="0" baseline="0" dirty="0" smtClean="0">
                <a:ln>
                  <a:noFill/>
                </a:ln>
                <a:solidFill>
                  <a:srgbClr val="000000"/>
                </a:solidFill>
                <a:effectLst/>
                <a:latin typeface="Monaco"/>
              </a:rPr>
              <a:t>(</a:t>
            </a:r>
            <a:r>
              <a:rPr kumimoji="0" lang="en-US" altLang="en-US" sz="1400" b="0" i="0" u="none" strike="noStrike" cap="none" normalizeH="0" baseline="0" dirty="0" err="1" smtClean="0">
                <a:ln>
                  <a:noFill/>
                </a:ln>
                <a:solidFill>
                  <a:srgbClr val="000000"/>
                </a:solidFill>
                <a:effectLst/>
                <a:latin typeface="Monaco"/>
              </a:rPr>
              <a:t>my_set.symmetric_difference</a:t>
            </a:r>
            <a:r>
              <a:rPr kumimoji="0" lang="en-US" altLang="en-US" sz="1400" b="0" i="0" u="none" strike="noStrike" cap="none" normalizeH="0" baseline="0" dirty="0" smtClean="0">
                <a:ln>
                  <a:noFill/>
                </a:ln>
                <a:solidFill>
                  <a:srgbClr val="000000"/>
                </a:solidFill>
                <a:effectLst/>
                <a:latin typeface="Monaco"/>
              </a:rPr>
              <a:t>(my_set_2), </a:t>
            </a:r>
            <a:r>
              <a:rPr kumimoji="0" lang="en-US" altLang="en-US" sz="1400" b="0" i="0" u="none" strike="noStrike" cap="none" normalizeH="0" baseline="0" dirty="0" smtClean="0">
                <a:ln>
                  <a:noFill/>
                </a:ln>
                <a:solidFill>
                  <a:srgbClr val="0000FF"/>
                </a:solidFill>
                <a:effectLst/>
                <a:latin typeface="Monaco"/>
              </a:rPr>
              <a:t>'----------'</a:t>
            </a: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err="1" smtClean="0">
                <a:ln>
                  <a:noFill/>
                </a:ln>
                <a:solidFill>
                  <a:srgbClr val="000000"/>
                </a:solidFill>
                <a:effectLst/>
                <a:latin typeface="Monaco"/>
              </a:rPr>
              <a:t>my_set</a:t>
            </a:r>
            <a:r>
              <a:rPr kumimoji="0" lang="en-US" altLang="en-US" sz="1400" b="0" i="0" u="none" strike="noStrike" cap="none" normalizeH="0" baseline="0" dirty="0" smtClean="0">
                <a:ln>
                  <a:noFill/>
                </a:ln>
                <a:solidFill>
                  <a:srgbClr val="000000"/>
                </a:solidFill>
                <a:effectLst/>
                <a:latin typeface="Monaco"/>
              </a:rPr>
              <a:t> ^ my_set_2)</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Monaco"/>
              </a:rPr>
              <a:t>my_set.clear</a:t>
            </a:r>
            <a:r>
              <a:rPr kumimoji="0" lang="en-US" altLang="en-US" sz="1400" b="0" i="0" u="none" strike="noStrike" cap="none" normalizeH="0" baseline="0" dirty="0" smtClean="0">
                <a:ln>
                  <a:noFill/>
                </a:ln>
                <a:solidFill>
                  <a:srgbClr val="000000"/>
                </a:solidFill>
                <a:effectLst/>
                <a:latin typeface="Monaco"/>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1493"/>
                </a:solidFill>
                <a:effectLst/>
                <a:latin typeface="Monaco"/>
              </a:rPr>
              <a:t>print</a:t>
            </a:r>
            <a:r>
              <a:rPr kumimoji="0" lang="en-US" altLang="en-US" sz="1400" b="0" i="0" u="none" strike="noStrike" cap="none" normalizeH="0" baseline="0" dirty="0" smtClean="0">
                <a:ln>
                  <a:noFill/>
                </a:ln>
                <a:solidFill>
                  <a:srgbClr val="000000"/>
                </a:solidFill>
                <a:effectLst/>
                <a:latin typeface="Monaco"/>
              </a:rPr>
              <a:t>(</a:t>
            </a:r>
            <a:r>
              <a:rPr kumimoji="0" lang="en-US" altLang="en-US" sz="1400" b="0" i="0" u="none" strike="noStrike" cap="none" normalizeH="0" baseline="0" dirty="0" err="1" smtClean="0">
                <a:ln>
                  <a:noFill/>
                </a:ln>
                <a:solidFill>
                  <a:srgbClr val="000000"/>
                </a:solidFill>
                <a:effectLst/>
                <a:latin typeface="Monaco"/>
              </a:rPr>
              <a:t>my_set</a:t>
            </a:r>
            <a:r>
              <a:rPr kumimoji="0" lang="en-US" altLang="en-US" sz="1400" b="0" i="0" u="none" strike="noStrike" cap="none" normalizeH="0" baseline="0" dirty="0" smtClean="0">
                <a:ln>
                  <a:noFill/>
                </a:ln>
                <a:solidFill>
                  <a:srgbClr val="000000"/>
                </a:solidFill>
                <a:effectLst/>
                <a:latin typeface="Monaco"/>
              </a:rPr>
              <a:t>)</a:t>
            </a:r>
            <a:endParaRPr kumimoji="0" lang="en-US" altLang="en-US" sz="1400" b="0" i="0" u="none" strike="noStrike" cap="none" normalizeH="0" baseline="0" dirty="0" smtClean="0">
              <a:ln>
                <a:noFill/>
              </a:ln>
              <a:solidFill>
                <a:schemeClr val="tx1"/>
              </a:solidFill>
              <a:effectLst/>
            </a:endParaRPr>
          </a:p>
        </p:txBody>
      </p:sp>
      <p:sp>
        <p:nvSpPr>
          <p:cNvPr id="8" name="Rectangle 7"/>
          <p:cNvSpPr/>
          <p:nvPr/>
        </p:nvSpPr>
        <p:spPr>
          <a:xfrm>
            <a:off x="889687" y="4840412"/>
            <a:ext cx="7529383" cy="738664"/>
          </a:xfrm>
          <a:prstGeom prst="rect">
            <a:avLst/>
          </a:prstGeom>
        </p:spPr>
        <p:txBody>
          <a:bodyPr wrap="square">
            <a:spAutoFit/>
          </a:bodyPr>
          <a:lstStyle/>
          <a:p>
            <a:r>
              <a:rPr lang="en-SG" sz="1400" b="1" dirty="0">
                <a:solidFill>
                  <a:srgbClr val="4A4A4A"/>
                </a:solidFill>
                <a:latin typeface="Open Sans"/>
              </a:rPr>
              <a:t>Arrays vs. Lists</a:t>
            </a:r>
            <a:endParaRPr lang="en-SG" sz="1400" dirty="0">
              <a:solidFill>
                <a:srgbClr val="4A4A4A"/>
              </a:solidFill>
              <a:latin typeface="Open Sans"/>
            </a:endParaRPr>
          </a:p>
          <a:p>
            <a:pPr algn="just"/>
            <a:r>
              <a:rPr lang="en-SG" sz="1400" dirty="0">
                <a:solidFill>
                  <a:srgbClr val="4A4A4A"/>
                </a:solidFill>
                <a:latin typeface="Open Sans"/>
              </a:rPr>
              <a:t>Arrays and lists are the same structure with one difference. Lists allow heterogeneous data element storage whereas </a:t>
            </a:r>
            <a:r>
              <a:rPr lang="en-SG" sz="1400" dirty="0">
                <a:solidFill>
                  <a:srgbClr val="007BFF"/>
                </a:solidFill>
                <a:latin typeface="Open Sans"/>
                <a:hlinkClick r:id="rId3"/>
              </a:rPr>
              <a:t>Arrays</a:t>
            </a:r>
            <a:r>
              <a:rPr lang="en-SG" sz="1400" dirty="0">
                <a:solidFill>
                  <a:srgbClr val="4A4A4A"/>
                </a:solidFill>
                <a:latin typeface="Open Sans"/>
              </a:rPr>
              <a:t> allow only homogenous elements to be stored within them.</a:t>
            </a:r>
            <a:endParaRPr lang="en-SG" sz="1400" b="0" i="0" dirty="0">
              <a:solidFill>
                <a:srgbClr val="4A4A4A"/>
              </a:solidFill>
              <a:effectLst/>
              <a:latin typeface="Open Sans"/>
            </a:endParaRPr>
          </a:p>
        </p:txBody>
      </p:sp>
    </p:spTree>
    <p:extLst>
      <p:ext uri="{BB962C8B-B14F-4D97-AF65-F5344CB8AC3E}">
        <p14:creationId xmlns:p14="http://schemas.microsoft.com/office/powerpoint/2010/main" val="1599844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191</TotalTime>
  <Words>739</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Consolas</vt:lpstr>
      <vt:lpstr>Monaco</vt:lpstr>
      <vt:lpstr>Open Sans</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 Suriyaprakash (Cognizant)</cp:lastModifiedBy>
  <cp:revision>645</cp:revision>
  <dcterms:created xsi:type="dcterms:W3CDTF">2020-03-15T04:38:50Z</dcterms:created>
  <dcterms:modified xsi:type="dcterms:W3CDTF">2020-03-21T04:12:44Z</dcterms:modified>
</cp:coreProperties>
</file>