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60" r:id="rId3"/>
    <p:sldId id="259" r:id="rId4"/>
    <p:sldId id="258" r:id="rId5"/>
    <p:sldId id="271" r:id="rId6"/>
    <p:sldId id="257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2F2D47-2574-448A-A0E3-07ED061CABB8}" v="117" dt="2020-03-07T07:11:44.659"/>
    <p1510:client id="{834A26DD-E53E-485E-8DFC-5D000D13EA51}" v="3840" dt="2020-03-07T07:03:20.7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93" d="100"/>
          <a:sy n="93" d="100"/>
        </p:scale>
        <p:origin x="7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E93FA6-B385-432B-B6F4-EA7B5975F353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7AC13EB-A626-4377-BAC7-25A577674659}">
      <dgm:prSet/>
      <dgm:spPr/>
      <dgm:t>
        <a:bodyPr/>
        <a:lstStyle/>
        <a:p>
          <a:r>
            <a:rPr lang="en-US"/>
            <a:t>This chapter is about Python data types. Python has many built-in data types such as integers, floats, booleans, strings, and lists.</a:t>
          </a:r>
        </a:p>
      </dgm:t>
    </dgm:pt>
    <dgm:pt modelId="{5B88B015-C329-4B06-BFCA-B346575634C9}" type="parTrans" cxnId="{65EF9166-4B25-4BF2-9BA9-82A85A2C93B8}">
      <dgm:prSet/>
      <dgm:spPr/>
      <dgm:t>
        <a:bodyPr/>
        <a:lstStyle/>
        <a:p>
          <a:endParaRPr lang="en-US"/>
        </a:p>
      </dgm:t>
    </dgm:pt>
    <dgm:pt modelId="{652ABDE9-3028-4E36-8231-7CF3DEBBEDE8}" type="sibTrans" cxnId="{65EF9166-4B25-4BF2-9BA9-82A85A2C93B8}">
      <dgm:prSet/>
      <dgm:spPr/>
      <dgm:t>
        <a:bodyPr/>
        <a:lstStyle/>
        <a:p>
          <a:endParaRPr lang="en-US"/>
        </a:p>
      </dgm:t>
    </dgm:pt>
    <dgm:pt modelId="{FD3571B7-634A-4243-849D-724519E896E9}">
      <dgm:prSet/>
      <dgm:spPr/>
      <dgm:t>
        <a:bodyPr/>
        <a:lstStyle/>
        <a:p>
          <a:r>
            <a:rPr lang="en-US"/>
            <a:t>By the end of this chapter you will be able to:</a:t>
          </a:r>
        </a:p>
      </dgm:t>
    </dgm:pt>
    <dgm:pt modelId="{D6D7D60E-30C8-4634-AFE1-10075598A6D8}" type="parTrans" cxnId="{80DFB139-2CEA-41BD-A495-4F21E576DA94}">
      <dgm:prSet/>
      <dgm:spPr/>
      <dgm:t>
        <a:bodyPr/>
        <a:lstStyle/>
        <a:p>
          <a:endParaRPr lang="en-US"/>
        </a:p>
      </dgm:t>
    </dgm:pt>
    <dgm:pt modelId="{005D4BCF-DD16-4B04-8B29-679D5724543C}" type="sibTrans" cxnId="{80DFB139-2CEA-41BD-A495-4F21E576DA94}">
      <dgm:prSet/>
      <dgm:spPr/>
      <dgm:t>
        <a:bodyPr/>
        <a:lstStyle/>
        <a:p>
          <a:endParaRPr lang="en-US"/>
        </a:p>
      </dgm:t>
    </dgm:pt>
    <dgm:pt modelId="{195A2C39-30FF-4955-A9B0-081A9371CA48}">
      <dgm:prSet/>
      <dgm:spPr/>
      <dgm:t>
        <a:bodyPr/>
        <a:lstStyle/>
        <a:p>
          <a:r>
            <a:rPr lang="en-US"/>
            <a:t>Explain the difference between Python's built-in data types</a:t>
          </a:r>
        </a:p>
      </dgm:t>
    </dgm:pt>
    <dgm:pt modelId="{C694C82E-F395-4499-B5F1-F8041B2C7B94}" type="parTrans" cxnId="{25F483F7-B764-471D-BF00-76D8F6306A71}">
      <dgm:prSet/>
      <dgm:spPr/>
      <dgm:t>
        <a:bodyPr/>
        <a:lstStyle/>
        <a:p>
          <a:endParaRPr lang="en-US"/>
        </a:p>
      </dgm:t>
    </dgm:pt>
    <dgm:pt modelId="{37CB778D-116E-4811-B3DD-6E06A9C3B4CF}" type="sibTrans" cxnId="{25F483F7-B764-471D-BF00-76D8F6306A71}">
      <dgm:prSet/>
      <dgm:spPr/>
      <dgm:t>
        <a:bodyPr/>
        <a:lstStyle/>
        <a:p>
          <a:endParaRPr lang="en-US"/>
        </a:p>
      </dgm:t>
    </dgm:pt>
    <dgm:pt modelId="{06593586-ED0D-4A39-B281-A07E6ED9C01A}">
      <dgm:prSet/>
      <dgm:spPr/>
      <dgm:t>
        <a:bodyPr/>
        <a:lstStyle/>
        <a:p>
          <a:r>
            <a:rPr lang="en-US"/>
            <a:t>Define variables with the assignment operator =</a:t>
          </a:r>
        </a:p>
      </dgm:t>
    </dgm:pt>
    <dgm:pt modelId="{A92FE83F-6064-486F-9D35-79E18A371B24}" type="parTrans" cxnId="{DA6C6ADD-CC3D-48B6-B58F-787196A73C17}">
      <dgm:prSet/>
      <dgm:spPr/>
      <dgm:t>
        <a:bodyPr/>
        <a:lstStyle/>
        <a:p>
          <a:endParaRPr lang="en-US"/>
        </a:p>
      </dgm:t>
    </dgm:pt>
    <dgm:pt modelId="{144B0735-AB12-4806-9744-156710CBFEC5}" type="sibTrans" cxnId="{DA6C6ADD-CC3D-48B6-B58F-787196A73C17}">
      <dgm:prSet/>
      <dgm:spPr/>
      <dgm:t>
        <a:bodyPr/>
        <a:lstStyle/>
        <a:p>
          <a:endParaRPr lang="en-US"/>
        </a:p>
      </dgm:t>
    </dgm:pt>
    <dgm:pt modelId="{888735DA-6F59-480B-B68E-50003465A789}">
      <dgm:prSet/>
      <dgm:spPr/>
      <dgm:t>
        <a:bodyPr/>
        <a:lstStyle/>
        <a:p>
          <a:r>
            <a:rPr lang="en-US"/>
            <a:t>Create variables with different data types</a:t>
          </a:r>
        </a:p>
      </dgm:t>
    </dgm:pt>
    <dgm:pt modelId="{ACA0122E-C5AE-4B0B-9F4B-AE5BD28293F1}" type="parTrans" cxnId="{5523EFAA-168B-4E4A-B2E0-8EEC21D666F8}">
      <dgm:prSet/>
      <dgm:spPr/>
      <dgm:t>
        <a:bodyPr/>
        <a:lstStyle/>
        <a:p>
          <a:endParaRPr lang="en-US"/>
        </a:p>
      </dgm:t>
    </dgm:pt>
    <dgm:pt modelId="{1B6ACA2F-7505-4CA1-85D3-D209F87FFED1}" type="sibTrans" cxnId="{5523EFAA-168B-4E4A-B2E0-8EEC21D666F8}">
      <dgm:prSet/>
      <dgm:spPr/>
      <dgm:t>
        <a:bodyPr/>
        <a:lstStyle/>
        <a:p>
          <a:endParaRPr lang="en-US"/>
        </a:p>
      </dgm:t>
    </dgm:pt>
    <dgm:pt modelId="{728C0B05-F429-447A-B32D-9B63CDB8C090}">
      <dgm:prSet/>
      <dgm:spPr/>
      <dgm:t>
        <a:bodyPr/>
        <a:lstStyle/>
        <a:p>
          <a:r>
            <a:rPr lang="en-US"/>
            <a:t>Use Python's type() function to determine an object's data type</a:t>
          </a:r>
        </a:p>
      </dgm:t>
    </dgm:pt>
    <dgm:pt modelId="{C4F1892C-0175-4C6A-9431-5BB3B9BF43E8}" type="parTrans" cxnId="{35A8F9D5-DD7E-4545-87FC-E8787CA12D22}">
      <dgm:prSet/>
      <dgm:spPr/>
      <dgm:t>
        <a:bodyPr/>
        <a:lstStyle/>
        <a:p>
          <a:endParaRPr lang="en-US"/>
        </a:p>
      </dgm:t>
    </dgm:pt>
    <dgm:pt modelId="{19FB09C9-4DEA-4606-91A3-48C79840CA84}" type="sibTrans" cxnId="{35A8F9D5-DD7E-4545-87FC-E8787CA12D22}">
      <dgm:prSet/>
      <dgm:spPr/>
      <dgm:t>
        <a:bodyPr/>
        <a:lstStyle/>
        <a:p>
          <a:endParaRPr lang="en-US"/>
        </a:p>
      </dgm:t>
    </dgm:pt>
    <dgm:pt modelId="{0F6155C5-A3CD-4A7F-B108-78D590D4FA4A}">
      <dgm:prSet/>
      <dgm:spPr/>
      <dgm:t>
        <a:bodyPr/>
        <a:lstStyle/>
        <a:p>
          <a:r>
            <a:rPr lang="en-US"/>
            <a:t>Compare variables with the comparison operator ==</a:t>
          </a:r>
        </a:p>
      </dgm:t>
    </dgm:pt>
    <dgm:pt modelId="{88732C59-4638-41FE-8C0E-A31AFF3BDA14}" type="parTrans" cxnId="{C61964BD-B5C1-43A4-89CB-95E0E233A600}">
      <dgm:prSet/>
      <dgm:spPr/>
      <dgm:t>
        <a:bodyPr/>
        <a:lstStyle/>
        <a:p>
          <a:endParaRPr lang="en-US"/>
        </a:p>
      </dgm:t>
    </dgm:pt>
    <dgm:pt modelId="{6904B1B3-6EE6-4584-AD72-6427E2B1CE04}" type="sibTrans" cxnId="{C61964BD-B5C1-43A4-89CB-95E0E233A600}">
      <dgm:prSet/>
      <dgm:spPr/>
      <dgm:t>
        <a:bodyPr/>
        <a:lstStyle/>
        <a:p>
          <a:endParaRPr lang="en-US"/>
        </a:p>
      </dgm:t>
    </dgm:pt>
    <dgm:pt modelId="{BE11DC73-CC1C-44E7-B475-95870AA90E56}">
      <dgm:prSet/>
      <dgm:spPr/>
      <dgm:t>
        <a:bodyPr/>
        <a:lstStyle/>
        <a:p>
          <a:r>
            <a:rPr lang="en-US"/>
            <a:t>Convert variables from one data type to another</a:t>
          </a:r>
        </a:p>
      </dgm:t>
    </dgm:pt>
    <dgm:pt modelId="{947FB2D3-8410-4EC7-AFA5-DA55EDD43CEA}" type="parTrans" cxnId="{AAD20B81-A02D-43D1-9F26-7531120492D5}">
      <dgm:prSet/>
      <dgm:spPr/>
      <dgm:t>
        <a:bodyPr/>
        <a:lstStyle/>
        <a:p>
          <a:endParaRPr lang="en-US"/>
        </a:p>
      </dgm:t>
    </dgm:pt>
    <dgm:pt modelId="{371B6C9E-20B2-4179-B5B7-D39EB37915B2}" type="sibTrans" cxnId="{AAD20B81-A02D-43D1-9F26-7531120492D5}">
      <dgm:prSet/>
      <dgm:spPr/>
      <dgm:t>
        <a:bodyPr/>
        <a:lstStyle/>
        <a:p>
          <a:endParaRPr lang="en-US"/>
        </a:p>
      </dgm:t>
    </dgm:pt>
    <dgm:pt modelId="{4EAF8F29-278C-4954-B2E4-6D75E306945F}">
      <dgm:prSet/>
      <dgm:spPr/>
      <dgm:t>
        <a:bodyPr/>
        <a:lstStyle/>
        <a:p>
          <a:r>
            <a:rPr lang="en-US"/>
            <a:t>Work with integers, floats and complex numbers</a:t>
          </a:r>
        </a:p>
      </dgm:t>
    </dgm:pt>
    <dgm:pt modelId="{587A67F7-BEBB-4C71-AF71-1B42EF9CCF63}" type="parTrans" cxnId="{664848C9-8376-4E22-9F04-E6A16FBBCBA4}">
      <dgm:prSet/>
      <dgm:spPr/>
      <dgm:t>
        <a:bodyPr/>
        <a:lstStyle/>
        <a:p>
          <a:endParaRPr lang="en-US"/>
        </a:p>
      </dgm:t>
    </dgm:pt>
    <dgm:pt modelId="{C4EA34C0-498B-43C2-A312-AF6A3428A130}" type="sibTrans" cxnId="{664848C9-8376-4E22-9F04-E6A16FBBCBA4}">
      <dgm:prSet/>
      <dgm:spPr/>
      <dgm:t>
        <a:bodyPr/>
        <a:lstStyle/>
        <a:p>
          <a:endParaRPr lang="en-US"/>
        </a:p>
      </dgm:t>
    </dgm:pt>
    <dgm:pt modelId="{3677614C-D101-454E-9A90-A4695F86563A}">
      <dgm:prSet/>
      <dgm:spPr/>
      <dgm:t>
        <a:bodyPr/>
        <a:lstStyle/>
        <a:p>
          <a:r>
            <a:rPr lang="en-US"/>
            <a:t>Understand the boolean data type</a:t>
          </a:r>
        </a:p>
      </dgm:t>
    </dgm:pt>
    <dgm:pt modelId="{2D6F2816-BE04-47EA-9C56-35D25400C2BF}" type="parTrans" cxnId="{7B632E3D-353D-47F4-8807-9DCAD9586875}">
      <dgm:prSet/>
      <dgm:spPr/>
      <dgm:t>
        <a:bodyPr/>
        <a:lstStyle/>
        <a:p>
          <a:endParaRPr lang="en-US"/>
        </a:p>
      </dgm:t>
    </dgm:pt>
    <dgm:pt modelId="{096A05E9-F3B5-49FF-8F85-441EA75D3D37}" type="sibTrans" cxnId="{7B632E3D-353D-47F4-8807-9DCAD9586875}">
      <dgm:prSet/>
      <dgm:spPr/>
      <dgm:t>
        <a:bodyPr/>
        <a:lstStyle/>
        <a:p>
          <a:endParaRPr lang="en-US"/>
        </a:p>
      </dgm:t>
    </dgm:pt>
    <dgm:pt modelId="{159E8C61-9A8C-41AB-A175-485C953BB1C1}">
      <dgm:prSet/>
      <dgm:spPr/>
      <dgm:t>
        <a:bodyPr/>
        <a:lstStyle/>
        <a:p>
          <a:endParaRPr lang="en-US" dirty="0"/>
        </a:p>
      </dgm:t>
    </dgm:pt>
    <dgm:pt modelId="{E8C05BE3-A8A9-4DC2-AB67-9ACA2810B0DC}" type="parTrans" cxnId="{5506C7AE-4797-40CD-811B-9C49EE37FEB9}">
      <dgm:prSet/>
      <dgm:spPr/>
      <dgm:t>
        <a:bodyPr/>
        <a:lstStyle/>
        <a:p>
          <a:endParaRPr lang="en-US"/>
        </a:p>
      </dgm:t>
    </dgm:pt>
    <dgm:pt modelId="{139C2707-C131-4F5E-9544-037A1C1864F4}" type="sibTrans" cxnId="{5506C7AE-4797-40CD-811B-9C49EE37FEB9}">
      <dgm:prSet/>
      <dgm:spPr/>
      <dgm:t>
        <a:bodyPr/>
        <a:lstStyle/>
        <a:p>
          <a:endParaRPr lang="en-US"/>
        </a:p>
      </dgm:t>
    </dgm:pt>
    <dgm:pt modelId="{BF391B22-8CC5-49BB-9F18-9E9A594C062C}" type="pres">
      <dgm:prSet presAssocID="{3EE93FA6-B385-432B-B6F4-EA7B5975F35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4F04B01-7036-48FF-BAAB-CFF55271C894}" type="pres">
      <dgm:prSet presAssocID="{97AC13EB-A626-4377-BAC7-25A577674659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FCC97A-D807-4A72-9306-5F1C69E7EF22}" type="pres">
      <dgm:prSet presAssocID="{652ABDE9-3028-4E36-8231-7CF3DEBBEDE8}" presName="spacer" presStyleCnt="0"/>
      <dgm:spPr/>
    </dgm:pt>
    <dgm:pt modelId="{8B56D16D-0BA8-44D5-999B-4A6C43983919}" type="pres">
      <dgm:prSet presAssocID="{FD3571B7-634A-4243-849D-724519E896E9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41A13E-839D-4B1A-8567-A2061FF16226}" type="pres">
      <dgm:prSet presAssocID="{FD3571B7-634A-4243-849D-724519E896E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0DFB139-2CEA-41BD-A495-4F21E576DA94}" srcId="{3EE93FA6-B385-432B-B6F4-EA7B5975F353}" destId="{FD3571B7-634A-4243-849D-724519E896E9}" srcOrd="1" destOrd="0" parTransId="{D6D7D60E-30C8-4634-AFE1-10075598A6D8}" sibTransId="{005D4BCF-DD16-4B04-8B29-679D5724543C}"/>
    <dgm:cxn modelId="{664848C9-8376-4E22-9F04-E6A16FBBCBA4}" srcId="{FD3571B7-634A-4243-849D-724519E896E9}" destId="{4EAF8F29-278C-4954-B2E4-6D75E306945F}" srcOrd="6" destOrd="0" parTransId="{587A67F7-BEBB-4C71-AF71-1B42EF9CCF63}" sibTransId="{C4EA34C0-498B-43C2-A312-AF6A3428A130}"/>
    <dgm:cxn modelId="{65EF9166-4B25-4BF2-9BA9-82A85A2C93B8}" srcId="{3EE93FA6-B385-432B-B6F4-EA7B5975F353}" destId="{97AC13EB-A626-4377-BAC7-25A577674659}" srcOrd="0" destOrd="0" parTransId="{5B88B015-C329-4B06-BFCA-B346575634C9}" sibTransId="{652ABDE9-3028-4E36-8231-7CF3DEBBEDE8}"/>
    <dgm:cxn modelId="{08BC2DB4-40B3-4638-AB0E-53280A2BEC67}" type="presOf" srcId="{159E8C61-9A8C-41AB-A175-485C953BB1C1}" destId="{AF41A13E-839D-4B1A-8567-A2061FF16226}" srcOrd="0" destOrd="8" presId="urn:microsoft.com/office/officeart/2005/8/layout/vList2"/>
    <dgm:cxn modelId="{35A8F9D5-DD7E-4545-87FC-E8787CA12D22}" srcId="{FD3571B7-634A-4243-849D-724519E896E9}" destId="{728C0B05-F429-447A-B32D-9B63CDB8C090}" srcOrd="3" destOrd="0" parTransId="{C4F1892C-0175-4C6A-9431-5BB3B9BF43E8}" sibTransId="{19FB09C9-4DEA-4606-91A3-48C79840CA84}"/>
    <dgm:cxn modelId="{4B70653C-8073-41F1-B23A-284F7CE92A07}" type="presOf" srcId="{4EAF8F29-278C-4954-B2E4-6D75E306945F}" destId="{AF41A13E-839D-4B1A-8567-A2061FF16226}" srcOrd="0" destOrd="6" presId="urn:microsoft.com/office/officeart/2005/8/layout/vList2"/>
    <dgm:cxn modelId="{DACA29FC-C5B7-4DDF-B450-D0E1B8B1B0B6}" type="presOf" srcId="{728C0B05-F429-447A-B32D-9B63CDB8C090}" destId="{AF41A13E-839D-4B1A-8567-A2061FF16226}" srcOrd="0" destOrd="3" presId="urn:microsoft.com/office/officeart/2005/8/layout/vList2"/>
    <dgm:cxn modelId="{C61964BD-B5C1-43A4-89CB-95E0E233A600}" srcId="{FD3571B7-634A-4243-849D-724519E896E9}" destId="{0F6155C5-A3CD-4A7F-B108-78D590D4FA4A}" srcOrd="4" destOrd="0" parTransId="{88732C59-4638-41FE-8C0E-A31AFF3BDA14}" sibTransId="{6904B1B3-6EE6-4584-AD72-6427E2B1CE04}"/>
    <dgm:cxn modelId="{07DFC555-7976-429B-82D0-940DF6608DE0}" type="presOf" srcId="{3EE93FA6-B385-432B-B6F4-EA7B5975F353}" destId="{BF391B22-8CC5-49BB-9F18-9E9A594C062C}" srcOrd="0" destOrd="0" presId="urn:microsoft.com/office/officeart/2005/8/layout/vList2"/>
    <dgm:cxn modelId="{6CE6022D-58EF-460C-910B-9FD98E8B39E0}" type="presOf" srcId="{06593586-ED0D-4A39-B281-A07E6ED9C01A}" destId="{AF41A13E-839D-4B1A-8567-A2061FF16226}" srcOrd="0" destOrd="1" presId="urn:microsoft.com/office/officeart/2005/8/layout/vList2"/>
    <dgm:cxn modelId="{24812A52-3D22-43CB-9BFF-E0DDEDC2E983}" type="presOf" srcId="{BE11DC73-CC1C-44E7-B475-95870AA90E56}" destId="{AF41A13E-839D-4B1A-8567-A2061FF16226}" srcOrd="0" destOrd="5" presId="urn:microsoft.com/office/officeart/2005/8/layout/vList2"/>
    <dgm:cxn modelId="{5523EFAA-168B-4E4A-B2E0-8EEC21D666F8}" srcId="{FD3571B7-634A-4243-849D-724519E896E9}" destId="{888735DA-6F59-480B-B68E-50003465A789}" srcOrd="2" destOrd="0" parTransId="{ACA0122E-C5AE-4B0B-9F4B-AE5BD28293F1}" sibTransId="{1B6ACA2F-7505-4CA1-85D3-D209F87FFED1}"/>
    <dgm:cxn modelId="{6FDADB7B-0138-44A9-96E2-75E3560029F1}" type="presOf" srcId="{195A2C39-30FF-4955-A9B0-081A9371CA48}" destId="{AF41A13E-839D-4B1A-8567-A2061FF16226}" srcOrd="0" destOrd="0" presId="urn:microsoft.com/office/officeart/2005/8/layout/vList2"/>
    <dgm:cxn modelId="{537F5E39-4523-42A8-AA1D-5F27EC86DA91}" type="presOf" srcId="{3677614C-D101-454E-9A90-A4695F86563A}" destId="{AF41A13E-839D-4B1A-8567-A2061FF16226}" srcOrd="0" destOrd="7" presId="urn:microsoft.com/office/officeart/2005/8/layout/vList2"/>
    <dgm:cxn modelId="{AAD20B81-A02D-43D1-9F26-7531120492D5}" srcId="{FD3571B7-634A-4243-849D-724519E896E9}" destId="{BE11DC73-CC1C-44E7-B475-95870AA90E56}" srcOrd="5" destOrd="0" parTransId="{947FB2D3-8410-4EC7-AFA5-DA55EDD43CEA}" sibTransId="{371B6C9E-20B2-4179-B5B7-D39EB37915B2}"/>
    <dgm:cxn modelId="{DBB0FC43-FF74-41AE-A57B-007061CD1889}" type="presOf" srcId="{FD3571B7-634A-4243-849D-724519E896E9}" destId="{8B56D16D-0BA8-44D5-999B-4A6C43983919}" srcOrd="0" destOrd="0" presId="urn:microsoft.com/office/officeart/2005/8/layout/vList2"/>
    <dgm:cxn modelId="{25F483F7-B764-471D-BF00-76D8F6306A71}" srcId="{FD3571B7-634A-4243-849D-724519E896E9}" destId="{195A2C39-30FF-4955-A9B0-081A9371CA48}" srcOrd="0" destOrd="0" parTransId="{C694C82E-F395-4499-B5F1-F8041B2C7B94}" sibTransId="{37CB778D-116E-4811-B3DD-6E06A9C3B4CF}"/>
    <dgm:cxn modelId="{5506C7AE-4797-40CD-811B-9C49EE37FEB9}" srcId="{FD3571B7-634A-4243-849D-724519E896E9}" destId="{159E8C61-9A8C-41AB-A175-485C953BB1C1}" srcOrd="8" destOrd="0" parTransId="{E8C05BE3-A8A9-4DC2-AB67-9ACA2810B0DC}" sibTransId="{139C2707-C131-4F5E-9544-037A1C1864F4}"/>
    <dgm:cxn modelId="{7B632E3D-353D-47F4-8807-9DCAD9586875}" srcId="{FD3571B7-634A-4243-849D-724519E896E9}" destId="{3677614C-D101-454E-9A90-A4695F86563A}" srcOrd="7" destOrd="0" parTransId="{2D6F2816-BE04-47EA-9C56-35D25400C2BF}" sibTransId="{096A05E9-F3B5-49FF-8F85-441EA75D3D37}"/>
    <dgm:cxn modelId="{60CC110F-1B4F-42BE-96DE-6BAEF5E3EB9D}" type="presOf" srcId="{888735DA-6F59-480B-B68E-50003465A789}" destId="{AF41A13E-839D-4B1A-8567-A2061FF16226}" srcOrd="0" destOrd="2" presId="urn:microsoft.com/office/officeart/2005/8/layout/vList2"/>
    <dgm:cxn modelId="{DA6C6ADD-CC3D-48B6-B58F-787196A73C17}" srcId="{FD3571B7-634A-4243-849D-724519E896E9}" destId="{06593586-ED0D-4A39-B281-A07E6ED9C01A}" srcOrd="1" destOrd="0" parTransId="{A92FE83F-6064-486F-9D35-79E18A371B24}" sibTransId="{144B0735-AB12-4806-9744-156710CBFEC5}"/>
    <dgm:cxn modelId="{4F59D32D-FC8B-457A-AE05-A6D51EE94963}" type="presOf" srcId="{97AC13EB-A626-4377-BAC7-25A577674659}" destId="{D4F04B01-7036-48FF-BAAB-CFF55271C894}" srcOrd="0" destOrd="0" presId="urn:microsoft.com/office/officeart/2005/8/layout/vList2"/>
    <dgm:cxn modelId="{CBBC7FDC-3285-4771-A892-5AEA70A45F5C}" type="presOf" srcId="{0F6155C5-A3CD-4A7F-B108-78D590D4FA4A}" destId="{AF41A13E-839D-4B1A-8567-A2061FF16226}" srcOrd="0" destOrd="4" presId="urn:microsoft.com/office/officeart/2005/8/layout/vList2"/>
    <dgm:cxn modelId="{920FC0FC-64C4-42EC-8AE4-D69646C3C131}" type="presParOf" srcId="{BF391B22-8CC5-49BB-9F18-9E9A594C062C}" destId="{D4F04B01-7036-48FF-BAAB-CFF55271C894}" srcOrd="0" destOrd="0" presId="urn:microsoft.com/office/officeart/2005/8/layout/vList2"/>
    <dgm:cxn modelId="{8081E5D5-3904-41C9-9C91-7C6AA7B49BB0}" type="presParOf" srcId="{BF391B22-8CC5-49BB-9F18-9E9A594C062C}" destId="{07FCC97A-D807-4A72-9306-5F1C69E7EF22}" srcOrd="1" destOrd="0" presId="urn:microsoft.com/office/officeart/2005/8/layout/vList2"/>
    <dgm:cxn modelId="{EBEFACA5-C0A8-430B-9AB1-76474387B185}" type="presParOf" srcId="{BF391B22-8CC5-49BB-9F18-9E9A594C062C}" destId="{8B56D16D-0BA8-44D5-999B-4A6C43983919}" srcOrd="2" destOrd="0" presId="urn:microsoft.com/office/officeart/2005/8/layout/vList2"/>
    <dgm:cxn modelId="{5D57AE8A-2311-4994-B23A-10E2FB1157E8}" type="presParOf" srcId="{BF391B22-8CC5-49BB-9F18-9E9A594C062C}" destId="{AF41A13E-839D-4B1A-8567-A2061FF1622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F04B01-7036-48FF-BAAB-CFF55271C894}">
      <dsp:nvSpPr>
        <dsp:cNvPr id="0" name=""/>
        <dsp:cNvSpPr/>
      </dsp:nvSpPr>
      <dsp:spPr>
        <a:xfrm>
          <a:off x="0" y="5036"/>
          <a:ext cx="5532268" cy="1053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This chapter is about Python data types. Python has many built-in data types such as integers, floats, booleans, strings, and lists.</a:t>
          </a:r>
        </a:p>
      </dsp:txBody>
      <dsp:txXfrm>
        <a:off x="51403" y="56439"/>
        <a:ext cx="5429462" cy="950194"/>
      </dsp:txXfrm>
    </dsp:sp>
    <dsp:sp modelId="{8B56D16D-0BA8-44D5-999B-4A6C43983919}">
      <dsp:nvSpPr>
        <dsp:cNvPr id="0" name=""/>
        <dsp:cNvSpPr/>
      </dsp:nvSpPr>
      <dsp:spPr>
        <a:xfrm>
          <a:off x="0" y="1115636"/>
          <a:ext cx="5532268" cy="1053000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By the end of this chapter you will be able to:</a:t>
          </a:r>
        </a:p>
      </dsp:txBody>
      <dsp:txXfrm>
        <a:off x="51403" y="1167039"/>
        <a:ext cx="5429462" cy="950194"/>
      </dsp:txXfrm>
    </dsp:sp>
    <dsp:sp modelId="{AF41A13E-839D-4B1A-8567-A2061FF16226}">
      <dsp:nvSpPr>
        <dsp:cNvPr id="0" name=""/>
        <dsp:cNvSpPr/>
      </dsp:nvSpPr>
      <dsp:spPr>
        <a:xfrm>
          <a:off x="0" y="2168636"/>
          <a:ext cx="5532268" cy="281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650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/>
            <a:t>Explain the difference between Python's built-in data types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/>
            <a:t>Define variables with the assignment operator =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/>
            <a:t>Create variables with different data types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/>
            <a:t>Use Python's type() function to determine an object's data type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/>
            <a:t>Compare variables with the comparison operator ==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/>
            <a:t>Convert variables from one data type to another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/>
            <a:t>Work with integers, floats and complex numbers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/>
            <a:t>Understand the boolean data type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600" kern="1200" dirty="0"/>
        </a:p>
      </dsp:txBody>
      <dsp:txXfrm>
        <a:off x="0" y="2168636"/>
        <a:ext cx="5532268" cy="2815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051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2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8108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973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3969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27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834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57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649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64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59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64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770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0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6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0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498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mac-osx/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.0/ref/indentation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aconda.com/download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function" TargetMode="External"/><Relationship Id="rId2" Type="http://schemas.openxmlformats.org/officeDocument/2006/relationships/hyperlink" Target="https://www.programiz.com/python-programming/variables-datatyp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F6973E-66E7-420F-A4C9-2C443F993163}"/>
              </a:ext>
            </a:extLst>
          </p:cNvPr>
          <p:cNvSpPr txBox="1"/>
          <p:nvPr/>
        </p:nvSpPr>
        <p:spPr>
          <a:xfrm>
            <a:off x="3157106" y="637309"/>
            <a:ext cx="52456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/>
                <a:ea typeface="+mn-lt"/>
                <a:cs typeface="Calibri"/>
              </a:rPr>
              <a:t>Introduction to Programming and the world of python</a:t>
            </a:r>
            <a:endParaRPr lang="en-US">
              <a:latin typeface="Calibri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73A44A-799F-410A-8F14-F51933CC64E6}"/>
              </a:ext>
            </a:extLst>
          </p:cNvPr>
          <p:cNvSpPr txBox="1"/>
          <p:nvPr/>
        </p:nvSpPr>
        <p:spPr>
          <a:xfrm>
            <a:off x="1087582" y="1529195"/>
            <a:ext cx="9376062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cs typeface="Calibri"/>
              </a:rPr>
              <a:t>What is Programming </a:t>
            </a:r>
            <a:r>
              <a:rPr lang="en-US" sz="1400">
                <a:ea typeface="+mn-lt"/>
                <a:cs typeface="+mn-lt"/>
              </a:rPr>
              <a:t>Language </a:t>
            </a:r>
            <a:r>
              <a:rPr lang="en-US" sz="1400">
                <a:cs typeface="Calibri"/>
              </a:rPr>
              <a:t>?</a:t>
            </a:r>
            <a:endParaRPr lang="en-US" sz="1400" dirty="0">
              <a:cs typeface="Calibri"/>
            </a:endParaRPr>
          </a:p>
          <a:p>
            <a:endParaRPr lang="en-US" sz="1400" dirty="0">
              <a:cs typeface="Calibri"/>
            </a:endParaRPr>
          </a:p>
          <a:p>
            <a:r>
              <a:rPr lang="en-US" sz="1400">
                <a:cs typeface="Calibri"/>
              </a:rPr>
              <a:t>            Programming Language is a set of rules that provides a way of telling a computer, what actions can </a:t>
            </a:r>
            <a:r>
              <a:rPr lang="en-US" sz="1400" dirty="0">
                <a:cs typeface="Calibri"/>
              </a:rPr>
              <a:t>perform next.</a:t>
            </a:r>
          </a:p>
          <a:p>
            <a:endParaRPr lang="en-US" sz="1400" dirty="0">
              <a:cs typeface="Calibri"/>
            </a:endParaRPr>
          </a:p>
          <a:p>
            <a:r>
              <a:rPr lang="en-US" sz="1400">
                <a:cs typeface="Calibri"/>
              </a:rPr>
              <a:t>In other words it’s a high level language by which user can interact with computers. </a:t>
            </a:r>
            <a:endParaRPr lang="en-US" sz="1400" dirty="0"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A310CB-F3A3-4D2F-9D4E-5B8FFBF214E1}"/>
              </a:ext>
            </a:extLst>
          </p:cNvPr>
          <p:cNvSpPr/>
          <p:nvPr/>
        </p:nvSpPr>
        <p:spPr>
          <a:xfrm>
            <a:off x="1175038" y="3686173"/>
            <a:ext cx="1558635" cy="710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Calibri"/>
                <a:cs typeface="Calibri"/>
              </a:rPr>
              <a:t>High level language</a:t>
            </a:r>
          </a:p>
          <a:p>
            <a:pPr algn="ctr"/>
            <a:r>
              <a:rPr lang="en-US" sz="1400">
                <a:latin typeface="Calibri"/>
                <a:cs typeface="Calibri"/>
              </a:rPr>
              <a:t>(Python)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883C84-BDCE-456A-BDAD-00982BCFB5B1}"/>
              </a:ext>
            </a:extLst>
          </p:cNvPr>
          <p:cNvSpPr/>
          <p:nvPr/>
        </p:nvSpPr>
        <p:spPr>
          <a:xfrm>
            <a:off x="3209924" y="4214377"/>
            <a:ext cx="1558635" cy="710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Calibri"/>
                <a:cs typeface="Calibri"/>
              </a:rPr>
              <a:t>Assembly language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7DA8AE-7E26-4CCC-89B0-52987F60E9A4}"/>
              </a:ext>
            </a:extLst>
          </p:cNvPr>
          <p:cNvSpPr/>
          <p:nvPr/>
        </p:nvSpPr>
        <p:spPr>
          <a:xfrm>
            <a:off x="5279448" y="4777217"/>
            <a:ext cx="1558635" cy="710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Calibri"/>
                <a:cs typeface="Calibri"/>
              </a:rPr>
              <a:t>Machine Language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489C66-557A-4FDD-AAC5-4E92E1E2A163}"/>
              </a:ext>
            </a:extLst>
          </p:cNvPr>
          <p:cNvSpPr/>
          <p:nvPr/>
        </p:nvSpPr>
        <p:spPr>
          <a:xfrm>
            <a:off x="7322992" y="5409331"/>
            <a:ext cx="1558635" cy="710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Calibri"/>
                <a:cs typeface="Calibri"/>
              </a:rPr>
              <a:t>Computer hardware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05F896C-3231-44C0-966C-20E3D765B969}"/>
              </a:ext>
            </a:extLst>
          </p:cNvPr>
          <p:cNvCxnSpPr/>
          <p:nvPr/>
        </p:nvCxnSpPr>
        <p:spPr>
          <a:xfrm>
            <a:off x="2729346" y="4002232"/>
            <a:ext cx="472785" cy="5593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339F0EA-47D8-45D4-9BD1-55FDCE5A5A33}"/>
              </a:ext>
            </a:extLst>
          </p:cNvPr>
          <p:cNvCxnSpPr>
            <a:cxnSpLocks/>
          </p:cNvCxnSpPr>
          <p:nvPr/>
        </p:nvCxnSpPr>
        <p:spPr>
          <a:xfrm>
            <a:off x="4738256" y="4565073"/>
            <a:ext cx="533398" cy="5593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EB1CC15-8108-41FA-AFE1-BE8C3C279C80}"/>
              </a:ext>
            </a:extLst>
          </p:cNvPr>
          <p:cNvCxnSpPr>
            <a:cxnSpLocks/>
          </p:cNvCxnSpPr>
          <p:nvPr/>
        </p:nvCxnSpPr>
        <p:spPr>
          <a:xfrm>
            <a:off x="6842413" y="5127913"/>
            <a:ext cx="472785" cy="5593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05B3B1-04EF-43ED-845D-E41ECE037BAA}"/>
              </a:ext>
            </a:extLst>
          </p:cNvPr>
          <p:cNvSpPr txBox="1"/>
          <p:nvPr/>
        </p:nvSpPr>
        <p:spPr>
          <a:xfrm>
            <a:off x="1016620" y="654205"/>
            <a:ext cx="8792736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latin typeface="Calibri"/>
                <a:cs typeface="Calibri"/>
              </a:rPr>
              <a:t>Identifiers:</a:t>
            </a:r>
          </a:p>
          <a:p>
            <a:endParaRPr lang="en-US" sz="1400" b="1" dirty="0">
              <a:latin typeface="Calibri"/>
              <a:ea typeface="+mn-lt"/>
              <a:cs typeface="Calibri"/>
            </a:endParaRPr>
          </a:p>
          <a:p>
            <a:r>
              <a:rPr lang="en-US" sz="1400">
                <a:latin typeface="Calibri"/>
                <a:ea typeface="+mn-lt"/>
                <a:cs typeface="+mn-lt"/>
              </a:rPr>
              <a:t>An identifier is a name given to entities like class, functions, variables, etc. It helps to differentiate one entity from another.</a:t>
            </a:r>
            <a:endParaRPr lang="en-US" sz="1400">
              <a:latin typeface="Calibri"/>
              <a:cs typeface="Calibri"/>
            </a:endParaRPr>
          </a:p>
          <a:p>
            <a:endParaRPr lang="en-US" sz="1400" dirty="0">
              <a:latin typeface="Calibri"/>
              <a:cs typeface="Calibri"/>
            </a:endParaRPr>
          </a:p>
          <a:p>
            <a:r>
              <a:rPr lang="en-US" sz="1400" b="1">
                <a:latin typeface="Calibri"/>
                <a:cs typeface="Calibri"/>
              </a:rPr>
              <a:t>Rules for writing identifiers</a:t>
            </a:r>
            <a:endParaRPr lang="en-US" sz="1400">
              <a:latin typeface="Calibri"/>
              <a:cs typeface="Calibri"/>
            </a:endParaRPr>
          </a:p>
          <a:p>
            <a:endParaRPr lang="en-US" sz="1400" b="1" dirty="0">
              <a:latin typeface="Calibri"/>
              <a:ea typeface="+mn-lt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latin typeface="Calibri"/>
                <a:ea typeface="+mn-lt"/>
                <a:cs typeface="+mn-lt"/>
              </a:rPr>
              <a:t>Identifiers can be a combination of letters in lowercase </a:t>
            </a:r>
            <a:r>
              <a:rPr lang="en-US" sz="1400" b="1">
                <a:latin typeface="Calibri"/>
                <a:ea typeface="+mn-lt"/>
                <a:cs typeface="+mn-lt"/>
              </a:rPr>
              <a:t>(a to z)</a:t>
            </a:r>
            <a:r>
              <a:rPr lang="en-US" sz="1400">
                <a:latin typeface="Calibri"/>
                <a:ea typeface="+mn-lt"/>
                <a:cs typeface="+mn-lt"/>
              </a:rPr>
              <a:t> or uppercase </a:t>
            </a:r>
            <a:r>
              <a:rPr lang="en-US" sz="1400" b="1">
                <a:latin typeface="Calibri"/>
                <a:ea typeface="+mn-lt"/>
                <a:cs typeface="+mn-lt"/>
              </a:rPr>
              <a:t>(A to Z)</a:t>
            </a:r>
            <a:r>
              <a:rPr lang="en-US" sz="1400">
                <a:latin typeface="Calibri"/>
                <a:ea typeface="+mn-lt"/>
                <a:cs typeface="+mn-lt"/>
              </a:rPr>
              <a:t> or digits </a:t>
            </a:r>
            <a:r>
              <a:rPr lang="en-US" sz="1400" b="1">
                <a:latin typeface="Calibri"/>
                <a:ea typeface="+mn-lt"/>
                <a:cs typeface="+mn-lt"/>
              </a:rPr>
              <a:t>(0 to 9)</a:t>
            </a:r>
            <a:r>
              <a:rPr lang="en-US" sz="1400">
                <a:latin typeface="Calibri"/>
                <a:ea typeface="+mn-lt"/>
                <a:cs typeface="+mn-lt"/>
              </a:rPr>
              <a:t> or an underscore </a:t>
            </a:r>
            <a:r>
              <a:rPr lang="en-US" sz="1400">
                <a:latin typeface="Calibri"/>
                <a:cs typeface="Calibri"/>
              </a:rPr>
              <a:t>_</a:t>
            </a:r>
            <a:r>
              <a:rPr lang="en-US" sz="1400">
                <a:latin typeface="Calibri"/>
                <a:ea typeface="+mn-lt"/>
                <a:cs typeface="+mn-lt"/>
              </a:rPr>
              <a:t>. Names like </a:t>
            </a:r>
            <a:r>
              <a:rPr lang="en-US" sz="1400">
                <a:latin typeface="Calibri"/>
                <a:cs typeface="Calibri"/>
              </a:rPr>
              <a:t>myClass</a:t>
            </a:r>
            <a:r>
              <a:rPr lang="en-US" sz="1400">
                <a:latin typeface="Calibri"/>
                <a:ea typeface="+mn-lt"/>
                <a:cs typeface="+mn-lt"/>
              </a:rPr>
              <a:t>, </a:t>
            </a:r>
            <a:r>
              <a:rPr lang="en-US" sz="1400">
                <a:latin typeface="Calibri"/>
                <a:cs typeface="Calibri"/>
              </a:rPr>
              <a:t>var_1</a:t>
            </a:r>
            <a:r>
              <a:rPr lang="en-US" sz="1400" dirty="0">
                <a:latin typeface="Calibri"/>
                <a:ea typeface="+mn-lt"/>
                <a:cs typeface="+mn-lt"/>
              </a:rPr>
              <a:t> </a:t>
            </a:r>
            <a:r>
              <a:rPr lang="en-US" sz="1400">
                <a:latin typeface="Calibri"/>
                <a:ea typeface="+mn-lt"/>
                <a:cs typeface="+mn-lt"/>
              </a:rPr>
              <a:t>and </a:t>
            </a:r>
            <a:r>
              <a:rPr lang="en-US" sz="1400">
                <a:latin typeface="Calibri"/>
                <a:cs typeface="Calibri"/>
              </a:rPr>
              <a:t>print_this_to_screen</a:t>
            </a:r>
            <a:r>
              <a:rPr lang="en-US" sz="1400">
                <a:latin typeface="Calibri"/>
                <a:ea typeface="+mn-lt"/>
                <a:cs typeface="+mn-lt"/>
              </a:rPr>
              <a:t>, all are valid example.</a:t>
            </a:r>
            <a:endParaRPr lang="en-US" sz="140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latin typeface="Calibri"/>
                <a:ea typeface="+mn-lt"/>
                <a:cs typeface="+mn-lt"/>
              </a:rPr>
              <a:t>An identifier cannot start with a digit. </a:t>
            </a:r>
            <a:r>
              <a:rPr lang="en-US" sz="1400">
                <a:latin typeface="Calibri"/>
                <a:cs typeface="Calibri"/>
              </a:rPr>
              <a:t>1variable</a:t>
            </a:r>
            <a:r>
              <a:rPr lang="en-US" sz="1400">
                <a:latin typeface="Calibri"/>
                <a:ea typeface="+mn-lt"/>
                <a:cs typeface="+mn-lt"/>
              </a:rPr>
              <a:t> is invalid, but </a:t>
            </a:r>
            <a:r>
              <a:rPr lang="en-US" sz="1400">
                <a:latin typeface="Calibri"/>
                <a:cs typeface="Calibri"/>
              </a:rPr>
              <a:t>variable1</a:t>
            </a:r>
            <a:r>
              <a:rPr lang="en-US" sz="1400">
                <a:latin typeface="Calibri"/>
                <a:ea typeface="+mn-lt"/>
                <a:cs typeface="+mn-lt"/>
              </a:rPr>
              <a:t> is perfectly fine.</a:t>
            </a:r>
            <a:endParaRPr lang="en-US" sz="140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latin typeface="Calibri"/>
                <a:ea typeface="+mn-lt"/>
                <a:cs typeface="+mn-lt"/>
              </a:rPr>
              <a:t>Keywords cannot be used as identifiers.</a:t>
            </a:r>
            <a:r>
              <a:rPr lang="en-US" sz="1400" dirty="0">
                <a:latin typeface="Calibri"/>
                <a:cs typeface="Calibri"/>
              </a:rPr>
              <a:t>
</a:t>
            </a:r>
            <a:r>
              <a:rPr lang="en-US" sz="1400" b="1">
                <a:latin typeface="Calibri"/>
                <a:cs typeface="Calibri"/>
              </a:rPr>
              <a:t>&gt;&gt;&gt; global = 1</a:t>
            </a:r>
            <a:r>
              <a:rPr lang="en-US" sz="1400" b="1" dirty="0">
                <a:latin typeface="Calibri"/>
                <a:cs typeface="Calibri"/>
              </a:rPr>
              <a:t>
</a:t>
            </a:r>
            <a:r>
              <a:rPr lang="en-US" sz="1400" b="1">
                <a:latin typeface="Calibri"/>
                <a:cs typeface="Calibri"/>
              </a:rPr>
              <a:t>  File "&lt;interactive input&gt;", line 1</a:t>
            </a:r>
            <a:r>
              <a:rPr lang="en-US" sz="1400" b="1" dirty="0">
                <a:latin typeface="Calibri"/>
                <a:cs typeface="Calibri"/>
              </a:rPr>
              <a:t>
</a:t>
            </a:r>
            <a:r>
              <a:rPr lang="en-US" sz="1400" b="1">
                <a:latin typeface="Calibri"/>
                <a:cs typeface="Calibri"/>
              </a:rPr>
              <a:t>    global = 1</a:t>
            </a:r>
            <a:r>
              <a:rPr lang="en-US" sz="1400" b="1" dirty="0">
                <a:latin typeface="Calibri"/>
                <a:cs typeface="Calibri"/>
              </a:rPr>
              <a:t>
</a:t>
            </a:r>
            <a:r>
              <a:rPr lang="en-US" sz="1400" b="1">
                <a:latin typeface="Calibri"/>
                <a:cs typeface="Calibri"/>
              </a:rPr>
              <a:t>           ^</a:t>
            </a:r>
            <a:r>
              <a:rPr lang="en-US" sz="1400" dirty="0">
                <a:latin typeface="Calibri"/>
                <a:cs typeface="Calibri"/>
              </a:rPr>
              <a:t>
</a:t>
            </a:r>
            <a:r>
              <a:rPr lang="en-US" sz="1400">
                <a:latin typeface="Calibri"/>
                <a:cs typeface="Calibri"/>
              </a:rPr>
              <a:t>SyntaxError: invalid syntax</a:t>
            </a:r>
            <a:endParaRPr lang="en-US" sz="1400" dirty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latin typeface="Calibri"/>
                <a:ea typeface="+mn-lt"/>
                <a:cs typeface="+mn-lt"/>
              </a:rPr>
              <a:t>We cannot use special symbols like </a:t>
            </a:r>
            <a:r>
              <a:rPr lang="en-US" sz="1400" b="1">
                <a:latin typeface="Calibri"/>
                <a:ea typeface="+mn-lt"/>
                <a:cs typeface="+mn-lt"/>
              </a:rPr>
              <a:t>!</a:t>
            </a:r>
            <a:r>
              <a:rPr lang="en-US" sz="1400">
                <a:latin typeface="Calibri"/>
                <a:ea typeface="+mn-lt"/>
                <a:cs typeface="+mn-lt"/>
              </a:rPr>
              <a:t>, </a:t>
            </a:r>
            <a:r>
              <a:rPr lang="en-US" sz="1400" b="1">
                <a:latin typeface="Calibri"/>
                <a:ea typeface="+mn-lt"/>
                <a:cs typeface="+mn-lt"/>
              </a:rPr>
              <a:t>@</a:t>
            </a:r>
            <a:r>
              <a:rPr lang="en-US" sz="1400">
                <a:latin typeface="Calibri"/>
                <a:ea typeface="+mn-lt"/>
                <a:cs typeface="+mn-lt"/>
              </a:rPr>
              <a:t>, </a:t>
            </a:r>
            <a:r>
              <a:rPr lang="en-US" sz="1400" b="1">
                <a:latin typeface="Calibri"/>
                <a:ea typeface="+mn-lt"/>
                <a:cs typeface="+mn-lt"/>
              </a:rPr>
              <a:t>#</a:t>
            </a:r>
            <a:r>
              <a:rPr lang="en-US" sz="1400">
                <a:latin typeface="Calibri"/>
                <a:ea typeface="+mn-lt"/>
                <a:cs typeface="+mn-lt"/>
              </a:rPr>
              <a:t>, </a:t>
            </a:r>
            <a:r>
              <a:rPr lang="en-US" sz="1400" b="1">
                <a:latin typeface="Calibri"/>
                <a:ea typeface="+mn-lt"/>
                <a:cs typeface="+mn-lt"/>
              </a:rPr>
              <a:t>$</a:t>
            </a:r>
            <a:r>
              <a:rPr lang="en-US" sz="1400">
                <a:latin typeface="Calibri"/>
                <a:ea typeface="+mn-lt"/>
                <a:cs typeface="+mn-lt"/>
              </a:rPr>
              <a:t>, </a:t>
            </a:r>
            <a:r>
              <a:rPr lang="en-US" sz="1400" b="1">
                <a:latin typeface="Calibri"/>
                <a:ea typeface="+mn-lt"/>
                <a:cs typeface="+mn-lt"/>
              </a:rPr>
              <a:t>%</a:t>
            </a:r>
            <a:r>
              <a:rPr lang="en-US" sz="1400">
                <a:latin typeface="Calibri"/>
                <a:ea typeface="+mn-lt"/>
                <a:cs typeface="+mn-lt"/>
              </a:rPr>
              <a:t> etc. in our identifier.</a:t>
            </a:r>
            <a:r>
              <a:rPr lang="en-US" sz="1400" dirty="0">
                <a:latin typeface="Calibri"/>
                <a:cs typeface="Calibri"/>
              </a:rPr>
              <a:t>
</a:t>
            </a:r>
            <a:r>
              <a:rPr lang="en-US" sz="1400">
                <a:latin typeface="Calibri"/>
                <a:cs typeface="Calibri"/>
              </a:rPr>
              <a:t>&gt;&gt;&gt; a@ = 0</a:t>
            </a:r>
            <a:r>
              <a:rPr lang="en-US" sz="1400" dirty="0">
                <a:latin typeface="Calibri"/>
                <a:cs typeface="Calibri"/>
              </a:rPr>
              <a:t>
</a:t>
            </a:r>
            <a:r>
              <a:rPr lang="en-US" sz="1400" b="1">
                <a:latin typeface="Calibri"/>
                <a:cs typeface="Calibri"/>
              </a:rPr>
              <a:t>  File "&lt;interactive input&gt;", line 1</a:t>
            </a:r>
            <a:r>
              <a:rPr lang="en-US" sz="1400" b="1" dirty="0">
                <a:latin typeface="Calibri"/>
                <a:cs typeface="Calibri"/>
              </a:rPr>
              <a:t>
</a:t>
            </a:r>
            <a:r>
              <a:rPr lang="en-US" sz="1400" b="1">
                <a:latin typeface="Calibri"/>
                <a:cs typeface="Calibri"/>
              </a:rPr>
              <a:t>    a@ = 0</a:t>
            </a:r>
            <a:r>
              <a:rPr lang="en-US" sz="1400" b="1" dirty="0">
                <a:latin typeface="Calibri"/>
                <a:cs typeface="Calibri"/>
              </a:rPr>
              <a:t>
</a:t>
            </a:r>
            <a:r>
              <a:rPr lang="en-US" sz="1400" b="1">
                <a:latin typeface="Calibri"/>
                <a:cs typeface="Calibri"/>
              </a:rPr>
              <a:t>     ^</a:t>
            </a:r>
            <a:r>
              <a:rPr lang="en-US" sz="1400" dirty="0">
                <a:latin typeface="Calibri"/>
                <a:cs typeface="Calibri"/>
              </a:rPr>
              <a:t>
</a:t>
            </a:r>
            <a:r>
              <a:rPr lang="en-US" sz="1400">
                <a:latin typeface="Calibri"/>
                <a:cs typeface="Calibri"/>
              </a:rPr>
              <a:t>SyntaxError: invalid syntax</a:t>
            </a:r>
            <a:endParaRPr lang="en-US" sz="1400" dirty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latin typeface="Calibri"/>
                <a:ea typeface="+mn-lt"/>
                <a:cs typeface="+mn-lt"/>
              </a:rPr>
              <a:t>Identifier can be of any length.</a:t>
            </a:r>
            <a:endParaRPr lang="en-US" sz="1400">
              <a:latin typeface="Calibri"/>
              <a:cs typeface="Calibri"/>
            </a:endParaRPr>
          </a:p>
          <a:p>
            <a:pPr algn="l"/>
            <a:endParaRPr lang="en-US"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333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ECFB96-E96B-4175-BA37-F419A34A78E8}"/>
              </a:ext>
            </a:extLst>
          </p:cNvPr>
          <p:cNvSpPr txBox="1"/>
          <p:nvPr/>
        </p:nvSpPr>
        <p:spPr>
          <a:xfrm>
            <a:off x="1072376" y="468351"/>
            <a:ext cx="8207298" cy="36009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latin typeface="Calibri"/>
                <a:cs typeface="Calibri"/>
              </a:rPr>
              <a:t>Variable Assignment</a:t>
            </a:r>
            <a:r>
              <a:rPr lang="en-US" sz="1400">
                <a:latin typeface="Calibri"/>
                <a:cs typeface="Calibri"/>
              </a:rPr>
              <a:t>:</a:t>
            </a:r>
            <a:endParaRPr lang="en-US" sz="1400" dirty="0">
              <a:latin typeface="Calibri"/>
              <a:cs typeface="Calibri"/>
            </a:endParaRPr>
          </a:p>
          <a:p>
            <a:endParaRPr lang="en-US" sz="1400" dirty="0">
              <a:latin typeface="Calibri"/>
              <a:ea typeface="+mn-lt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latin typeface="Calibri"/>
                <a:ea typeface="+mn-lt"/>
                <a:cs typeface="+mn-lt"/>
              </a:rPr>
              <a:t>A variable is a named location used to store data in the memory. It is helpful to think of variables as a container that holds data which can be changed later throughout programming. For example,</a:t>
            </a:r>
            <a:endParaRPr lang="en-US" sz="1400" dirty="0">
              <a:latin typeface="Calibri"/>
              <a:cs typeface="Calibri"/>
            </a:endParaRPr>
          </a:p>
          <a:p>
            <a:r>
              <a:rPr lang="en-US" sz="1400" dirty="0">
                <a:latin typeface="Calibri"/>
                <a:ea typeface="+mn-lt"/>
                <a:cs typeface="+mn-lt"/>
              </a:rPr>
              <a:t>       </a:t>
            </a:r>
            <a:r>
              <a:rPr lang="en-US" sz="1400" b="1">
                <a:latin typeface="Calibri"/>
                <a:ea typeface="+mn-lt"/>
                <a:cs typeface="+mn-lt"/>
              </a:rPr>
              <a:t>number = 10</a:t>
            </a:r>
            <a:endParaRPr lang="en-US" sz="1400" b="1" dirty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latin typeface="Calibri"/>
                <a:ea typeface="+mn-lt"/>
                <a:cs typeface="+mn-lt"/>
              </a:rPr>
              <a:t>Here, we have created a named </a:t>
            </a:r>
            <a:r>
              <a:rPr lang="en-US" sz="1400" u="sng">
                <a:latin typeface="Calibri"/>
                <a:ea typeface="+mn-lt"/>
                <a:cs typeface="+mn-lt"/>
              </a:rPr>
              <a:t>number</a:t>
            </a:r>
            <a:r>
              <a:rPr lang="en-US" sz="1400">
                <a:latin typeface="Calibri"/>
                <a:ea typeface="+mn-lt"/>
                <a:cs typeface="+mn-lt"/>
              </a:rPr>
              <a:t>. We have assigned value 10 to the variable.</a:t>
            </a:r>
          </a:p>
          <a:p>
            <a:pPr marL="285750" indent="-285750">
              <a:buFont typeface="Arial"/>
              <a:buChar char="•"/>
            </a:pPr>
            <a:r>
              <a:rPr lang="en-US" sz="1400">
                <a:latin typeface="Calibri"/>
                <a:ea typeface="+mn-lt"/>
                <a:cs typeface="+mn-lt"/>
              </a:rPr>
              <a:t>You can think variable as a bag to store books in it and those books can be replaced at any time.</a:t>
            </a:r>
          </a:p>
          <a:p>
            <a:r>
              <a:rPr lang="en-US" sz="1400" dirty="0">
                <a:latin typeface="Calibri"/>
                <a:cs typeface="Calibri"/>
              </a:rPr>
              <a:t>       </a:t>
            </a:r>
            <a:r>
              <a:rPr lang="en-US" sz="1400" b="1">
                <a:latin typeface="Calibri"/>
                <a:cs typeface="Calibri"/>
              </a:rPr>
              <a:t>number = 10</a:t>
            </a:r>
            <a:r>
              <a:rPr lang="en-US" sz="1400" b="1" dirty="0">
                <a:latin typeface="Calibri"/>
                <a:cs typeface="Calibri"/>
              </a:rPr>
              <a:t>
</a:t>
            </a:r>
            <a:r>
              <a:rPr lang="en-US" sz="1400" b="1">
                <a:latin typeface="Calibri"/>
                <a:cs typeface="Calibri"/>
              </a:rPr>
              <a:t>       number = 1.1</a:t>
            </a:r>
            <a:endParaRPr lang="en-US" sz="1400" b="1" dirty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latin typeface="Calibri"/>
                <a:ea typeface="+mn-lt"/>
                <a:cs typeface="+mn-lt"/>
              </a:rPr>
              <a:t>Initially, the value of</a:t>
            </a:r>
            <a:r>
              <a:rPr lang="en-US" sz="1400" b="1" dirty="0">
                <a:latin typeface="Calibri"/>
                <a:ea typeface="+mn-lt"/>
                <a:cs typeface="+mn-lt"/>
              </a:rPr>
              <a:t> </a:t>
            </a:r>
            <a:r>
              <a:rPr lang="en-US" sz="1400" b="1" u="sng">
                <a:latin typeface="Calibri"/>
                <a:ea typeface="+mn-lt"/>
                <a:cs typeface="+mn-lt"/>
              </a:rPr>
              <a:t>number</a:t>
            </a:r>
            <a:r>
              <a:rPr lang="en-US" sz="1400" b="1">
                <a:latin typeface="Calibri"/>
                <a:ea typeface="+mn-lt"/>
                <a:cs typeface="+mn-lt"/>
              </a:rPr>
              <a:t> was 10. Later it's changed to 1.1</a:t>
            </a:r>
            <a:r>
              <a:rPr lang="en-US" sz="1400">
                <a:latin typeface="Calibri"/>
                <a:ea typeface="+mn-lt"/>
                <a:cs typeface="+mn-lt"/>
              </a:rPr>
              <a:t>.</a:t>
            </a:r>
            <a:endParaRPr lang="en-US" sz="1400" dirty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latin typeface="Calibri"/>
                <a:ea typeface="+mn-lt"/>
                <a:cs typeface="+mn-lt"/>
              </a:rPr>
              <a:t>Note: In Python, we don't assign values to the variables, whereas Python gives the reference of the object (value) to the variable.</a:t>
            </a:r>
          </a:p>
          <a:p>
            <a:endParaRPr lang="en-US" dirty="0"/>
          </a:p>
          <a:p>
            <a:r>
              <a:rPr lang="en-US" sz="1400" b="1">
                <a:latin typeface="Calibri"/>
                <a:cs typeface="Calibri"/>
              </a:rPr>
              <a:t>Assigning a value to a Variable in Python</a:t>
            </a:r>
            <a:endParaRPr lang="en-US" sz="1400" dirty="0">
              <a:latin typeface="Calibri"/>
              <a:cs typeface="Calibri"/>
            </a:endParaRPr>
          </a:p>
          <a:p>
            <a:r>
              <a:rPr lang="en-US" sz="1400">
                <a:latin typeface="Calibri"/>
                <a:ea typeface="+mn-lt"/>
                <a:cs typeface="+mn-lt"/>
              </a:rPr>
              <a:t>As you can see from the above example, you can use the </a:t>
            </a:r>
            <a:r>
              <a:rPr lang="en-US" sz="1400" b="1">
                <a:latin typeface="Calibri"/>
                <a:ea typeface="+mn-lt"/>
                <a:cs typeface="+mn-lt"/>
              </a:rPr>
              <a:t>assignment operator = </a:t>
            </a:r>
            <a:r>
              <a:rPr lang="en-US" sz="1400">
                <a:latin typeface="Calibri"/>
                <a:ea typeface="+mn-lt"/>
                <a:cs typeface="+mn-lt"/>
              </a:rPr>
              <a:t>to assign a value to a variable.</a:t>
            </a:r>
          </a:p>
          <a:p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9845C6-52B6-4D62-929D-70046CBE1AF4}"/>
              </a:ext>
            </a:extLst>
          </p:cNvPr>
          <p:cNvSpPr txBox="1"/>
          <p:nvPr/>
        </p:nvSpPr>
        <p:spPr>
          <a:xfrm>
            <a:off x="1072376" y="3915936"/>
            <a:ext cx="8207298" cy="2893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latin typeface="Calibri"/>
                <a:cs typeface="Calibri"/>
              </a:rPr>
              <a:t>Reading Input from Keyboard:</a:t>
            </a:r>
          </a:p>
          <a:p>
            <a:endParaRPr lang="en-US" sz="1400" dirty="0">
              <a:latin typeface="Calibri"/>
              <a:ea typeface="+mn-lt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latin typeface="Calibri"/>
                <a:ea typeface="+mn-lt"/>
                <a:cs typeface="+mn-lt"/>
              </a:rPr>
              <a:t>In Python we use input function to do input. </a:t>
            </a:r>
            <a:r>
              <a:rPr lang="en-US" sz="1400" i="1">
                <a:latin typeface="Calibri"/>
                <a:ea typeface="+mn-lt"/>
                <a:cs typeface="+mn-lt"/>
              </a:rPr>
              <a:t>input(“String to show”)</a:t>
            </a:r>
            <a:r>
              <a:rPr lang="en-US" sz="1400">
                <a:latin typeface="Calibri"/>
                <a:ea typeface="+mn-lt"/>
                <a:cs typeface="+mn-lt"/>
              </a:rPr>
              <a:t> , this will return a string as output.</a:t>
            </a:r>
          </a:p>
          <a:p>
            <a:pPr marL="285750" indent="-285750">
              <a:buFont typeface="Arial"/>
              <a:buChar char="•"/>
            </a:pPr>
            <a:r>
              <a:rPr lang="en-US" sz="1400">
                <a:latin typeface="Calibri"/>
                <a:ea typeface="+mn-lt"/>
                <a:cs typeface="+mn-lt"/>
              </a:rPr>
              <a:t>Let us write a program to read a number from the keyboard</a:t>
            </a:r>
          </a:p>
          <a:p>
            <a:r>
              <a:rPr lang="en-US" sz="1400">
                <a:latin typeface="Calibri"/>
                <a:ea typeface="+mn-lt"/>
                <a:cs typeface="+mn-lt"/>
              </a:rPr>
              <a:t>       number = int(input("Enter an integer: "))</a:t>
            </a:r>
          </a:p>
          <a:p>
            <a:endParaRPr lang="en-US" sz="1400" dirty="0">
              <a:latin typeface="Calibri"/>
              <a:ea typeface="+mn-lt"/>
              <a:cs typeface="+mn-lt"/>
            </a:endParaRPr>
          </a:p>
          <a:p>
            <a:r>
              <a:rPr lang="en-US" sz="1400" b="1">
                <a:latin typeface="Calibri"/>
                <a:ea typeface="+mn-lt"/>
                <a:cs typeface="+mn-lt"/>
              </a:rPr>
              <a:t>Examples:</a:t>
            </a:r>
          </a:p>
          <a:p>
            <a:endParaRPr lang="en-US" sz="1400" b="1" dirty="0">
              <a:latin typeface="Calibri"/>
              <a:cs typeface="Calibri"/>
            </a:endParaRPr>
          </a:p>
          <a:p>
            <a:r>
              <a:rPr lang="en-US" sz="1400">
                <a:latin typeface="Calibri"/>
                <a:cs typeface="Calibri"/>
              </a:rPr>
              <a:t>       amount = float(input("Enter amount: "))</a:t>
            </a:r>
            <a:r>
              <a:rPr lang="en-US" sz="1400" dirty="0">
                <a:latin typeface="Calibri"/>
                <a:cs typeface="Calibri"/>
              </a:rPr>
              <a:t>
</a:t>
            </a:r>
            <a:r>
              <a:rPr lang="en-US" sz="1400">
                <a:latin typeface="Calibri"/>
                <a:cs typeface="Calibri"/>
              </a:rPr>
              <a:t>       inrate = float(input("Enter Interest rate: "))</a:t>
            </a:r>
            <a:r>
              <a:rPr lang="en-US" sz="1400" dirty="0">
                <a:latin typeface="Calibri"/>
                <a:cs typeface="Calibri"/>
              </a:rPr>
              <a:t>
</a:t>
            </a:r>
            <a:r>
              <a:rPr lang="en-US" sz="1400">
                <a:latin typeface="Calibri"/>
                <a:cs typeface="Calibri"/>
              </a:rPr>
              <a:t>       period = int(input("Enter period: "))</a:t>
            </a:r>
          </a:p>
          <a:p>
            <a:endParaRPr lang="en-US" sz="1400" dirty="0">
              <a:latin typeface="Calibri"/>
              <a:ea typeface="+mn-lt"/>
              <a:cs typeface="+mn-lt"/>
            </a:endParaRPr>
          </a:p>
          <a:p>
            <a:endParaRPr lang="en-US"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8123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A6F43A-7CCE-422F-82B1-ACE7B7E3651A}"/>
              </a:ext>
            </a:extLst>
          </p:cNvPr>
          <p:cNvSpPr txBox="1"/>
          <p:nvPr/>
        </p:nvSpPr>
        <p:spPr>
          <a:xfrm>
            <a:off x="551986" y="403303"/>
            <a:ext cx="7324492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latin typeface="Calibri"/>
                <a:cs typeface="Calibri"/>
              </a:rPr>
              <a:t>Multiple Assignments in a single line:</a:t>
            </a:r>
            <a:endParaRPr lang="en-US" sz="1400" b="1" dirty="0">
              <a:latin typeface="Calibri"/>
              <a:cs typeface="Calibri"/>
            </a:endParaRPr>
          </a:p>
          <a:p>
            <a:endParaRPr lang="en-US" sz="1400" dirty="0">
              <a:latin typeface="Calibri"/>
              <a:cs typeface="Calibri"/>
            </a:endParaRPr>
          </a:p>
          <a:p>
            <a:pPr algn="just"/>
            <a:r>
              <a:rPr lang="en-US" sz="1400">
                <a:latin typeface="Calibri"/>
                <a:ea typeface="+mn-lt"/>
                <a:cs typeface="+mn-lt"/>
              </a:rPr>
              <a:t>You can even assign values to multiple variables in a single line, like</a:t>
            </a:r>
            <a:endParaRPr lang="en-US" sz="1400" dirty="0">
              <a:latin typeface="Calibri"/>
              <a:cs typeface="Calibri"/>
            </a:endParaRPr>
          </a:p>
          <a:p>
            <a:r>
              <a:rPr lang="en-US" sz="1400" b="1">
                <a:latin typeface="Calibri"/>
                <a:cs typeface="Calibri"/>
              </a:rPr>
              <a:t>&gt;&gt;&gt; </a:t>
            </a:r>
            <a:r>
              <a:rPr lang="en-US" sz="1400">
                <a:latin typeface="Calibri"/>
                <a:cs typeface="Calibri"/>
              </a:rPr>
              <a:t>a , b = 45, 54</a:t>
            </a:r>
            <a:r>
              <a:rPr lang="en-US" sz="1400" dirty="0">
                <a:latin typeface="Calibri"/>
                <a:cs typeface="Calibri"/>
              </a:rPr>
              <a:t>
</a:t>
            </a:r>
            <a:r>
              <a:rPr lang="en-US" sz="1400" b="1">
                <a:latin typeface="Calibri"/>
                <a:cs typeface="Calibri"/>
              </a:rPr>
              <a:t>&gt;&gt;&gt; </a:t>
            </a:r>
            <a:r>
              <a:rPr lang="en-US" sz="1400">
                <a:latin typeface="Calibri"/>
                <a:cs typeface="Calibri"/>
              </a:rPr>
              <a:t>a</a:t>
            </a:r>
            <a:r>
              <a:rPr lang="en-US" sz="1400" dirty="0">
                <a:latin typeface="Calibri"/>
                <a:cs typeface="Calibri"/>
              </a:rPr>
              <a:t>
</a:t>
            </a:r>
            <a:r>
              <a:rPr lang="en-US" sz="1400">
                <a:latin typeface="Calibri"/>
                <a:cs typeface="Calibri"/>
              </a:rPr>
              <a:t>45</a:t>
            </a:r>
            <a:r>
              <a:rPr lang="en-US" sz="1400" dirty="0">
                <a:latin typeface="Calibri"/>
                <a:cs typeface="Calibri"/>
              </a:rPr>
              <a:t>
</a:t>
            </a:r>
            <a:r>
              <a:rPr lang="en-US" sz="1400" b="1">
                <a:latin typeface="Calibri"/>
                <a:cs typeface="Calibri"/>
              </a:rPr>
              <a:t>&gt;&gt;&gt; </a:t>
            </a:r>
            <a:r>
              <a:rPr lang="en-US" sz="1400">
                <a:latin typeface="Calibri"/>
                <a:cs typeface="Calibri"/>
              </a:rPr>
              <a:t>b</a:t>
            </a:r>
            <a:r>
              <a:rPr lang="en-US" sz="1400" dirty="0">
                <a:latin typeface="Calibri"/>
                <a:cs typeface="Calibri"/>
              </a:rPr>
              <a:t>
</a:t>
            </a:r>
            <a:r>
              <a:rPr lang="en-US" sz="1400">
                <a:latin typeface="Calibri"/>
                <a:cs typeface="Calibri"/>
              </a:rPr>
              <a:t>54</a:t>
            </a:r>
            <a:r>
              <a:rPr lang="en-US" sz="1400" dirty="0">
                <a:latin typeface="Calibri"/>
                <a:cs typeface="Calibri"/>
              </a:rPr>
              <a:t>
</a:t>
            </a:r>
          </a:p>
          <a:p>
            <a:pPr algn="just"/>
            <a:r>
              <a:rPr lang="en-US" sz="1400">
                <a:latin typeface="Calibri"/>
                <a:ea typeface="+mn-lt"/>
                <a:cs typeface="+mn-lt"/>
              </a:rPr>
              <a:t>Using this swapping two numbers becomes very easy</a:t>
            </a:r>
            <a:endParaRPr lang="en-US" sz="1400" dirty="0">
              <a:latin typeface="Calibri"/>
              <a:cs typeface="Calibri"/>
            </a:endParaRPr>
          </a:p>
          <a:p>
            <a:r>
              <a:rPr lang="en-US" sz="1400" b="1">
                <a:latin typeface="Calibri"/>
                <a:cs typeface="Calibri"/>
              </a:rPr>
              <a:t>&gt;&gt;&gt; </a:t>
            </a:r>
            <a:r>
              <a:rPr lang="en-US" sz="1400">
                <a:latin typeface="Calibri"/>
                <a:cs typeface="Calibri"/>
              </a:rPr>
              <a:t>a, b = b , a</a:t>
            </a:r>
            <a:r>
              <a:rPr lang="en-US" sz="1400" dirty="0">
                <a:latin typeface="Calibri"/>
                <a:cs typeface="Calibri"/>
              </a:rPr>
              <a:t>
</a:t>
            </a:r>
            <a:r>
              <a:rPr lang="en-US" sz="1400" b="1">
                <a:latin typeface="Calibri"/>
                <a:cs typeface="Calibri"/>
              </a:rPr>
              <a:t>&gt;&gt;&gt; </a:t>
            </a:r>
            <a:r>
              <a:rPr lang="en-US" sz="1400">
                <a:latin typeface="Calibri"/>
                <a:cs typeface="Calibri"/>
              </a:rPr>
              <a:t>a</a:t>
            </a:r>
            <a:r>
              <a:rPr lang="en-US" sz="1400" dirty="0">
                <a:latin typeface="Calibri"/>
                <a:cs typeface="Calibri"/>
              </a:rPr>
              <a:t>
</a:t>
            </a:r>
            <a:r>
              <a:rPr lang="en-US" sz="1400">
                <a:latin typeface="Calibri"/>
                <a:cs typeface="Calibri"/>
              </a:rPr>
              <a:t>54</a:t>
            </a:r>
            <a:r>
              <a:rPr lang="en-US" sz="1400" dirty="0">
                <a:latin typeface="Calibri"/>
                <a:cs typeface="Calibri"/>
              </a:rPr>
              <a:t>
</a:t>
            </a:r>
            <a:r>
              <a:rPr lang="en-US" sz="1400" b="1">
                <a:latin typeface="Calibri"/>
                <a:cs typeface="Calibri"/>
              </a:rPr>
              <a:t>&gt;&gt;&gt; </a:t>
            </a:r>
            <a:r>
              <a:rPr lang="en-US" sz="1400">
                <a:latin typeface="Calibri"/>
                <a:cs typeface="Calibri"/>
              </a:rPr>
              <a:t>b</a:t>
            </a:r>
            <a:r>
              <a:rPr lang="en-US" sz="1400" dirty="0">
                <a:latin typeface="Calibri"/>
                <a:cs typeface="Calibri"/>
              </a:rPr>
              <a:t>
</a:t>
            </a:r>
            <a:r>
              <a:rPr lang="en-US" sz="1400">
                <a:latin typeface="Calibri"/>
                <a:cs typeface="Calibri"/>
              </a:rPr>
              <a:t>45</a:t>
            </a:r>
            <a:endParaRPr lang="en-US" sz="1400" dirty="0">
              <a:latin typeface="Calibri"/>
              <a:cs typeface="Calibri"/>
            </a:endParaRPr>
          </a:p>
          <a:p>
            <a:endParaRPr lang="en-US" sz="1400" dirty="0">
              <a:latin typeface="Calibri"/>
              <a:cs typeface="Calibri"/>
            </a:endParaRPr>
          </a:p>
          <a:p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69D9F0-E384-4AA4-9C63-843C1F652E8B}"/>
              </a:ext>
            </a:extLst>
          </p:cNvPr>
          <p:cNvSpPr txBox="1"/>
          <p:nvPr/>
        </p:nvSpPr>
        <p:spPr>
          <a:xfrm>
            <a:off x="555470" y="3854373"/>
            <a:ext cx="10985809" cy="2893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400" b="1">
                <a:latin typeface="Calibri"/>
                <a:cs typeface="Calibri"/>
              </a:rPr>
              <a:t>Formatting strings:</a:t>
            </a:r>
            <a:endParaRPr lang="en-US" sz="1400" b="1">
              <a:latin typeface="Calibri"/>
              <a:ea typeface="+mn-lt"/>
              <a:cs typeface="Calibri"/>
            </a:endParaRPr>
          </a:p>
          <a:p>
            <a:pPr algn="just"/>
            <a:endParaRPr lang="en-US" sz="1400" b="1" dirty="0">
              <a:latin typeface="Calibri"/>
              <a:ea typeface="+mn-lt"/>
              <a:cs typeface="Calibri"/>
            </a:endParaRPr>
          </a:p>
          <a:p>
            <a:pPr algn="just"/>
            <a:r>
              <a:rPr lang="en-US" sz="1400" dirty="0">
                <a:latin typeface="Calibri"/>
                <a:ea typeface="+mn-lt"/>
                <a:cs typeface="+mn-lt"/>
              </a:rPr>
              <a:t> Python 3, there are a few different ways to format a string. We use these methods to format a text dynamically. I will go though a few examples below.</a:t>
            </a:r>
            <a:endParaRPr lang="en-US" sz="1400">
              <a:latin typeface="Calibri"/>
              <a:cs typeface="Calibri"/>
            </a:endParaRPr>
          </a:p>
          <a:p>
            <a:r>
              <a:rPr lang="en-US" sz="1400">
                <a:latin typeface="Calibri"/>
                <a:cs typeface="Calibri"/>
              </a:rPr>
              <a:t>.format method</a:t>
            </a:r>
          </a:p>
          <a:p>
            <a:pPr algn="just"/>
            <a:r>
              <a:rPr lang="en-US" sz="1400">
                <a:latin typeface="Calibri"/>
                <a:ea typeface="+mn-lt"/>
                <a:cs typeface="+mn-lt"/>
              </a:rPr>
              <a:t>This is my preferable way to format strings. Example below:</a:t>
            </a:r>
            <a:endParaRPr lang="en-US" sz="1400">
              <a:latin typeface="Calibri"/>
              <a:cs typeface="Calibri"/>
            </a:endParaRPr>
          </a:p>
          <a:p>
            <a:r>
              <a:rPr lang="en-US" sz="1400" b="1" dirty="0">
                <a:latin typeface="Calibri"/>
                <a:cs typeface="Calibri"/>
              </a:rPr>
              <a:t>&gt;&gt;&gt; </a:t>
            </a:r>
            <a:r>
              <a:rPr lang="en-US" sz="1400" dirty="0">
                <a:latin typeface="Calibri"/>
                <a:cs typeface="Calibri"/>
              </a:rPr>
              <a:t>name = "I"
</a:t>
            </a:r>
            <a:r>
              <a:rPr lang="en-US" sz="1400" b="1" dirty="0">
                <a:latin typeface="Calibri"/>
                <a:cs typeface="Calibri"/>
              </a:rPr>
              <a:t>&gt;&gt;&gt; </a:t>
            </a:r>
            <a:r>
              <a:rPr lang="en-US" sz="1400" dirty="0">
                <a:latin typeface="Calibri"/>
                <a:cs typeface="Calibri"/>
              </a:rPr>
              <a:t>language = "Python"
</a:t>
            </a:r>
            <a:r>
              <a:rPr lang="en-US" sz="1400" b="1">
                <a:latin typeface="Calibri"/>
                <a:cs typeface="Calibri"/>
              </a:rPr>
              <a:t>&gt;&gt;&gt; T</a:t>
            </a:r>
            <a:r>
              <a:rPr lang="en-US" sz="1400">
                <a:latin typeface="Calibri"/>
                <a:cs typeface="Calibri"/>
              </a:rPr>
              <a:t>ext= "</a:t>
            </a:r>
            <a:r>
              <a:rPr lang="en-US" sz="1400" i="1" dirty="0">
                <a:latin typeface="Calibri"/>
                <a:cs typeface="Calibri"/>
              </a:rPr>
              <a:t>{0}</a:t>
            </a:r>
            <a:r>
              <a:rPr lang="en-US" sz="1400" dirty="0">
                <a:latin typeface="Calibri"/>
                <a:cs typeface="Calibri"/>
              </a:rPr>
              <a:t> love </a:t>
            </a:r>
            <a:r>
              <a:rPr lang="en-US" sz="1400" i="1" dirty="0">
                <a:latin typeface="Calibri"/>
                <a:cs typeface="Calibri"/>
              </a:rPr>
              <a:t>{1}</a:t>
            </a:r>
            <a:r>
              <a:rPr lang="en-US" sz="1400" dirty="0">
                <a:latin typeface="Calibri"/>
                <a:cs typeface="Calibri"/>
              </a:rPr>
              <a:t>.".format(name, language)
</a:t>
            </a:r>
            <a:r>
              <a:rPr lang="en-US" sz="1400" b="1" dirty="0">
                <a:latin typeface="Calibri"/>
                <a:cs typeface="Calibri"/>
              </a:rPr>
              <a:t>&gt;&gt;&gt; </a:t>
            </a:r>
            <a:r>
              <a:rPr lang="en-US" sz="1400">
                <a:latin typeface="Calibri"/>
                <a:cs typeface="Calibri"/>
              </a:rPr>
              <a:t>print(Text)</a:t>
            </a:r>
            <a:r>
              <a:rPr lang="en-US" sz="1400" dirty="0">
                <a:latin typeface="Calibri"/>
                <a:cs typeface="Calibri"/>
              </a:rPr>
              <a:t>
I love Python.
</a:t>
            </a:r>
            <a:endParaRPr lang="en-US" sz="1400">
              <a:latin typeface="Calibri"/>
              <a:cs typeface="Calibri"/>
            </a:endParaRPr>
          </a:p>
          <a:p>
            <a:endParaRPr lang="en-US"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3598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63AEA5-5458-4761-8A5C-B4F0FF5A4BDC}"/>
              </a:ext>
            </a:extLst>
          </p:cNvPr>
          <p:cNvSpPr txBox="1"/>
          <p:nvPr/>
        </p:nvSpPr>
        <p:spPr>
          <a:xfrm>
            <a:off x="775010" y="598449"/>
            <a:ext cx="8681224" cy="41857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1400" dirty="0">
              <a:latin typeface="Calibri"/>
              <a:ea typeface="+mn-lt"/>
              <a:cs typeface="+mn-lt"/>
            </a:endParaRPr>
          </a:p>
          <a:p>
            <a:pPr algn="just"/>
            <a:r>
              <a:rPr lang="en-US" sz="1400">
                <a:latin typeface="Calibri"/>
                <a:cs typeface="Calibri"/>
              </a:rPr>
              <a:t>In Python 3.6, we have a new way to do string formatting. </a:t>
            </a:r>
            <a:r>
              <a:rPr lang="en-US" sz="1400" dirty="0">
                <a:latin typeface="Calibri"/>
                <a:cs typeface="Calibri"/>
                <a:hlinkClick r:id="rId2"/>
              </a:rPr>
              <a:t>PEP 498</a:t>
            </a:r>
            <a:r>
              <a:rPr lang="en-US" sz="1400">
                <a:latin typeface="Calibri"/>
                <a:cs typeface="Calibri"/>
              </a:rPr>
              <a:t> introduces the concept called </a:t>
            </a:r>
            <a:r>
              <a:rPr lang="en-US" sz="1400" b="1">
                <a:latin typeface="Calibri"/>
                <a:cs typeface="Calibri"/>
              </a:rPr>
              <a:t>f-strings</a:t>
            </a:r>
            <a:r>
              <a:rPr lang="en-US" sz="1400">
                <a:latin typeface="Calibri"/>
                <a:cs typeface="Calibri"/>
              </a:rPr>
              <a:t>.</a:t>
            </a:r>
            <a:endParaRPr lang="en-US" sz="1400">
              <a:latin typeface="Calibri"/>
              <a:ea typeface="+mn-lt"/>
              <a:cs typeface="Calibri"/>
            </a:endParaRPr>
          </a:p>
          <a:p>
            <a:pPr algn="just"/>
            <a:r>
              <a:rPr lang="en-US" sz="1400">
                <a:latin typeface="Calibri"/>
                <a:cs typeface="Calibri"/>
              </a:rPr>
              <a:t>Here is the same example using </a:t>
            </a:r>
            <a:r>
              <a:rPr lang="en-US" sz="1400" i="1">
                <a:latin typeface="Calibri"/>
                <a:cs typeface="Calibri"/>
              </a:rPr>
              <a:t>f-strings</a:t>
            </a:r>
            <a:r>
              <a:rPr lang="en-US" sz="1400">
                <a:latin typeface="Calibri"/>
                <a:cs typeface="Calibri"/>
              </a:rPr>
              <a:t>:</a:t>
            </a:r>
            <a:endParaRPr lang="en-US" sz="1400">
              <a:latin typeface="Calibri"/>
              <a:ea typeface="+mn-lt"/>
              <a:cs typeface="Calibri"/>
            </a:endParaRPr>
          </a:p>
          <a:p>
            <a:r>
              <a:rPr lang="en-US" sz="1400" b="1" dirty="0">
                <a:latin typeface="Calibri"/>
                <a:cs typeface="Calibri"/>
              </a:rPr>
              <a:t>&gt;&gt;&gt; name = "I"</a:t>
            </a:r>
            <a:r>
              <a:rPr lang="en-US" sz="1400" b="1" dirty="0">
                <a:latin typeface="Calibri"/>
              </a:rPr>
              <a:t/>
            </a:r>
            <a:br>
              <a:rPr lang="en-US" sz="1400" b="1" dirty="0">
                <a:latin typeface="Calibri"/>
              </a:rPr>
            </a:br>
            <a:r>
              <a:rPr lang="en-US" sz="1400" b="1" dirty="0">
                <a:latin typeface="Calibri"/>
                <a:cs typeface="Calibri"/>
              </a:rPr>
              <a:t>&gt;&gt;&gt; language = "Python"</a:t>
            </a:r>
            <a:r>
              <a:rPr lang="en-US" sz="1400" b="1" dirty="0">
                <a:latin typeface="Calibri"/>
              </a:rPr>
              <a:t/>
            </a:r>
            <a:br>
              <a:rPr lang="en-US" sz="1400" b="1" dirty="0">
                <a:latin typeface="Calibri"/>
              </a:rPr>
            </a:br>
            <a:r>
              <a:rPr lang="en-US" sz="1400" b="1" dirty="0">
                <a:latin typeface="Calibri"/>
                <a:cs typeface="Calibri"/>
              </a:rPr>
              <a:t>&gt;&gt;&gt; Text= f"</a:t>
            </a:r>
            <a:r>
              <a:rPr lang="en-US" sz="1400" b="1" i="1" dirty="0">
                <a:latin typeface="Calibri"/>
                <a:cs typeface="Calibri"/>
              </a:rPr>
              <a:t>{name}</a:t>
            </a:r>
            <a:r>
              <a:rPr lang="en-US" sz="1400" b="1" dirty="0">
                <a:latin typeface="Calibri"/>
                <a:cs typeface="Calibri"/>
              </a:rPr>
              <a:t> loves </a:t>
            </a:r>
            <a:r>
              <a:rPr lang="en-US" sz="1400" b="1" i="1" dirty="0">
                <a:latin typeface="Calibri"/>
                <a:cs typeface="Calibri"/>
              </a:rPr>
              <a:t>{language}</a:t>
            </a:r>
            <a:r>
              <a:rPr lang="en-US" sz="1400" b="1" dirty="0">
                <a:latin typeface="Calibri"/>
                <a:cs typeface="Calibri"/>
              </a:rPr>
              <a:t>."</a:t>
            </a:r>
            <a:r>
              <a:rPr lang="en-US" sz="1400" b="1" dirty="0">
                <a:latin typeface="Calibri"/>
              </a:rPr>
              <a:t/>
            </a:r>
            <a:br>
              <a:rPr lang="en-US" sz="1400" b="1" dirty="0">
                <a:latin typeface="Calibri"/>
              </a:rPr>
            </a:br>
            <a:r>
              <a:rPr lang="en-US" sz="1400" b="1" dirty="0">
                <a:latin typeface="Calibri"/>
                <a:cs typeface="Calibri"/>
              </a:rPr>
              <a:t>&gt;&gt;&gt; print(</a:t>
            </a:r>
            <a:r>
              <a:rPr lang="en-US" sz="1400" b="1" dirty="0">
                <a:latin typeface="Trebuchet MS"/>
                <a:cs typeface="Calibri"/>
              </a:rPr>
              <a:t>Text</a:t>
            </a:r>
            <a:r>
              <a:rPr lang="en-US" sz="1400" b="1" dirty="0">
                <a:latin typeface="Calibri"/>
                <a:cs typeface="Calibri"/>
              </a:rPr>
              <a:t>)</a:t>
            </a:r>
            <a:r>
              <a:rPr lang="en-US" sz="1400" dirty="0">
                <a:latin typeface="Calibri"/>
              </a:rPr>
              <a:t/>
            </a:r>
            <a:br>
              <a:rPr lang="en-US" sz="1400" dirty="0">
                <a:latin typeface="Calibri"/>
              </a:rPr>
            </a:br>
            <a:r>
              <a:rPr lang="en-US" sz="1400">
                <a:latin typeface="Calibri"/>
                <a:cs typeface="Calibri"/>
              </a:rPr>
              <a:t>I love Python.</a:t>
            </a:r>
            <a:r>
              <a:rPr lang="en-US" sz="1400" dirty="0">
                <a:latin typeface="Calibri"/>
              </a:rPr>
              <a:t/>
            </a:r>
            <a:br>
              <a:rPr lang="en-US" sz="1400" dirty="0">
                <a:latin typeface="Calibri"/>
              </a:rPr>
            </a:br>
            <a:endParaRPr lang="en-US" sz="1400">
              <a:latin typeface="Calibri"/>
              <a:ea typeface="+mn-lt"/>
              <a:cs typeface="+mn-lt"/>
            </a:endParaRPr>
          </a:p>
          <a:p>
            <a:pPr algn="just"/>
            <a:r>
              <a:rPr lang="en-US" sz="1400">
                <a:latin typeface="Calibri"/>
                <a:cs typeface="Calibri"/>
              </a:rPr>
              <a:t>F-strings provide a simple and readable way to embed Python expressions in a string. Here are a few more examples.</a:t>
            </a:r>
            <a:endParaRPr lang="en-US" sz="1400">
              <a:latin typeface="Calibri"/>
              <a:ea typeface="+mn-lt"/>
              <a:cs typeface="Calibri"/>
            </a:endParaRPr>
          </a:p>
          <a:p>
            <a:r>
              <a:rPr lang="en-US" sz="1400" b="1" dirty="0">
                <a:latin typeface="Calibri"/>
                <a:cs typeface="Calibri"/>
              </a:rPr>
              <a:t>&gt;&gt;&gt; answer = 2</a:t>
            </a:r>
            <a:r>
              <a:rPr lang="en-US" sz="1400" b="1" dirty="0">
                <a:latin typeface="Calibri"/>
              </a:rPr>
              <a:t/>
            </a:r>
            <a:br>
              <a:rPr lang="en-US" sz="1400" b="1" dirty="0">
                <a:latin typeface="Calibri"/>
              </a:rPr>
            </a:br>
            <a:r>
              <a:rPr lang="en-US" sz="1400" b="1" dirty="0">
                <a:latin typeface="Calibri"/>
                <a:cs typeface="Calibri"/>
              </a:rPr>
              <a:t>&gt;&gt;&gt; print(f"The answer is </a:t>
            </a:r>
            <a:r>
              <a:rPr lang="en-US" sz="1400" b="1" i="1" dirty="0">
                <a:latin typeface="Calibri"/>
                <a:cs typeface="Calibri"/>
              </a:rPr>
              <a:t>{answer}</a:t>
            </a:r>
            <a:r>
              <a:rPr lang="en-US" sz="1400" b="1" dirty="0">
                <a:latin typeface="Calibri"/>
                <a:cs typeface="Calibri"/>
              </a:rPr>
              <a:t>")</a:t>
            </a:r>
            <a:r>
              <a:rPr lang="en-US" sz="1400" b="1" dirty="0">
                <a:latin typeface="Calibri"/>
              </a:rPr>
              <a:t/>
            </a:r>
            <a:br>
              <a:rPr lang="en-US" sz="1400" b="1" dirty="0">
                <a:latin typeface="Calibri"/>
              </a:rPr>
            </a:br>
            <a:r>
              <a:rPr lang="en-US" sz="1400" b="1">
                <a:latin typeface="Calibri"/>
                <a:cs typeface="Calibri"/>
              </a:rPr>
              <a:t>The answer is 2</a:t>
            </a:r>
            <a:r>
              <a:rPr lang="en-US" sz="1400" b="1" dirty="0">
                <a:latin typeface="Calibri"/>
              </a:rPr>
              <a:t/>
            </a:r>
            <a:br>
              <a:rPr lang="en-US" sz="1400" b="1" dirty="0">
                <a:latin typeface="Calibri"/>
              </a:rPr>
            </a:br>
            <a:r>
              <a:rPr lang="en-US" sz="1400" b="1">
                <a:latin typeface="Calibri"/>
                <a:cs typeface="Calibri"/>
              </a:rPr>
              <a:t>&gt;&gt;&gt; import </a:t>
            </a:r>
            <a:r>
              <a:rPr lang="en-US" sz="1400" b="1" dirty="0">
                <a:latin typeface="Calibri"/>
                <a:cs typeface="Calibri"/>
              </a:rPr>
              <a:t>datetime</a:t>
            </a:r>
            <a:r>
              <a:rPr lang="en-US" sz="1400" b="1" dirty="0">
                <a:latin typeface="Calibri"/>
              </a:rPr>
              <a:t/>
            </a:r>
            <a:br>
              <a:rPr lang="en-US" sz="1400" b="1" dirty="0">
                <a:latin typeface="Calibri"/>
              </a:rPr>
            </a:br>
            <a:r>
              <a:rPr lang="en-US" sz="1400" b="1" dirty="0">
                <a:latin typeface="Calibri"/>
                <a:cs typeface="Calibri"/>
              </a:rPr>
              <a:t>&gt;&gt;&gt; d = datetime.date(2004, 9, 8)</a:t>
            </a:r>
            <a:r>
              <a:rPr lang="en-US" sz="1400" b="1" dirty="0">
                <a:latin typeface="Calibri"/>
              </a:rPr>
              <a:t/>
            </a:r>
            <a:br>
              <a:rPr lang="en-US" sz="1400" b="1" dirty="0">
                <a:latin typeface="Calibri"/>
              </a:rPr>
            </a:br>
            <a:r>
              <a:rPr lang="en-US" sz="1400" b="1" dirty="0">
                <a:latin typeface="Calibri"/>
                <a:cs typeface="Calibri"/>
              </a:rPr>
              <a:t>&gt;&gt;&gt; f"</a:t>
            </a:r>
            <a:r>
              <a:rPr lang="en-US" sz="1400" b="1" i="1" dirty="0">
                <a:latin typeface="Calibri"/>
                <a:cs typeface="Calibri"/>
              </a:rPr>
              <a:t>{d}</a:t>
            </a:r>
            <a:r>
              <a:rPr lang="en-US" sz="1400" b="1" dirty="0">
                <a:latin typeface="Calibri"/>
                <a:cs typeface="Calibri"/>
              </a:rPr>
              <a:t> was a {d:%A}, we started the mailing list back then."</a:t>
            </a:r>
            <a:r>
              <a:rPr lang="en-US" sz="1400" dirty="0">
                <a:latin typeface="Calibri"/>
              </a:rPr>
              <a:t/>
            </a:r>
            <a:br>
              <a:rPr lang="en-US" sz="1400" dirty="0">
                <a:latin typeface="Calibri"/>
              </a:rPr>
            </a:br>
            <a:r>
              <a:rPr lang="en-US" sz="1400" dirty="0">
                <a:latin typeface="Calibri"/>
                <a:cs typeface="Calibri"/>
              </a:rPr>
              <a:t>'2004-09-08 was a Wednesday, we started the mailing list back then.</a:t>
            </a:r>
            <a:endParaRPr lang="en-US" sz="1400" dirty="0">
              <a:latin typeface="Calibri"/>
              <a:ea typeface="+mn-lt"/>
              <a:cs typeface="Calibri"/>
            </a:endParaRPr>
          </a:p>
          <a:p>
            <a:endParaRPr lang="en-US" sz="1400" dirty="0">
              <a:latin typeface="Calibri"/>
              <a:ea typeface="+mn-lt"/>
              <a:cs typeface="+mn-lt"/>
            </a:endParaRPr>
          </a:p>
          <a:p>
            <a:endParaRPr lang="en-US"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7500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961D07-115F-4E4F-A5FC-EB26108C5D50}"/>
              </a:ext>
            </a:extLst>
          </p:cNvPr>
          <p:cNvSpPr txBox="1"/>
          <p:nvPr/>
        </p:nvSpPr>
        <p:spPr>
          <a:xfrm>
            <a:off x="817249" y="569725"/>
            <a:ext cx="9424849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latin typeface="Calibri"/>
                <a:cs typeface="Calibri"/>
              </a:rPr>
              <a:t>Why Python?</a:t>
            </a:r>
          </a:p>
          <a:p>
            <a:endParaRPr lang="en-US" sz="1400" b="1" dirty="0">
              <a:latin typeface="Calibri"/>
              <a:cs typeface="Calibri"/>
            </a:endParaRPr>
          </a:p>
          <a:p>
            <a:r>
              <a:rPr lang="en-US" sz="1400" dirty="0">
                <a:latin typeface="Calibri"/>
                <a:cs typeface="Calibri"/>
              </a:rPr>
              <a:t>           </a:t>
            </a:r>
            <a:r>
              <a:rPr lang="en-US" sz="1400" b="1" dirty="0">
                <a:latin typeface="Calibri"/>
                <a:ea typeface="+mn-lt"/>
                <a:cs typeface="Calibri"/>
              </a:rPr>
              <a:t>Python</a:t>
            </a:r>
            <a:r>
              <a:rPr lang="en-US" sz="1400" dirty="0">
                <a:latin typeface="Calibri"/>
                <a:ea typeface="+mn-lt"/>
                <a:cs typeface="Calibri"/>
              </a:rPr>
              <a:t> is a high-level, interpreted, interactive and object-oriented scripting language. It is designed to be highly readable. It uses English keywords frequently where as other languages use punctuation and it has fewer syntactical constructions than other languages.</a:t>
            </a:r>
          </a:p>
          <a:p>
            <a:endParaRPr lang="en-US" sz="1400" dirty="0">
              <a:latin typeface="Calibri"/>
              <a:ea typeface="+mn-lt"/>
              <a:cs typeface="Calibri"/>
            </a:endParaRPr>
          </a:p>
          <a:p>
            <a:r>
              <a:rPr lang="en-US" sz="1400" dirty="0">
                <a:latin typeface="Calibri"/>
                <a:ea typeface="+mn-lt"/>
                <a:cs typeface="Calibri"/>
              </a:rPr>
              <a:t>          Nowadays python is used in AI And Machine Learning which makes it as an on-demand skill for 2020.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BD895C-4EAA-4737-900A-1D7F825E5909}"/>
              </a:ext>
            </a:extLst>
          </p:cNvPr>
          <p:cNvSpPr txBox="1"/>
          <p:nvPr/>
        </p:nvSpPr>
        <p:spPr>
          <a:xfrm>
            <a:off x="936892" y="2882864"/>
            <a:ext cx="4146183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latin typeface="Calibri"/>
                <a:cs typeface="Calibri"/>
              </a:rPr>
              <a:t>Characteristics of Python :</a:t>
            </a:r>
          </a:p>
          <a:p>
            <a:endParaRPr lang="en-US" sz="1400" b="1" dirty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latin typeface="Calibri"/>
                <a:cs typeface="Calibri"/>
              </a:rPr>
              <a:t>Python is </a:t>
            </a:r>
            <a:r>
              <a:rPr lang="en-US" sz="1400" dirty="0" err="1">
                <a:latin typeface="Calibri"/>
                <a:cs typeface="Calibri"/>
              </a:rPr>
              <a:t>Interepted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latin typeface="Calibri"/>
                <a:ea typeface="+mn-lt"/>
                <a:cs typeface="Calibri"/>
              </a:rPr>
              <a:t>Python is Interactive</a:t>
            </a:r>
            <a:endParaRPr lang="en-US" sz="1400" dirty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latin typeface="Calibri"/>
                <a:ea typeface="+mn-lt"/>
                <a:cs typeface="Calibri"/>
              </a:rPr>
              <a:t>Python is Object-Oriented</a:t>
            </a:r>
            <a:endParaRPr lang="en-US" sz="1400" dirty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latin typeface="Calibri"/>
                <a:ea typeface="+mn-lt"/>
                <a:cs typeface="Calibri"/>
              </a:rPr>
              <a:t>Python is a Beginner's Language</a:t>
            </a:r>
            <a:endParaRPr lang="en-US" sz="1400" dirty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latin typeface="Calibri"/>
                <a:ea typeface="+mn-lt"/>
                <a:cs typeface="Calibri"/>
              </a:rPr>
              <a:t>It supports automatic garbage collection.</a:t>
            </a:r>
            <a:endParaRPr lang="en-US" sz="1400" dirty="0">
              <a:latin typeface="Calibri"/>
              <a:cs typeface="Calibri"/>
            </a:endParaRPr>
          </a:p>
          <a:p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5A9830-4A28-4492-8281-3EB6B8C8F82F}"/>
              </a:ext>
            </a:extLst>
          </p:cNvPr>
          <p:cNvSpPr txBox="1"/>
          <p:nvPr/>
        </p:nvSpPr>
        <p:spPr>
          <a:xfrm>
            <a:off x="6429397" y="2881703"/>
            <a:ext cx="3053870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latin typeface="Calibri"/>
                <a:cs typeface="Calibri"/>
              </a:rPr>
              <a:t>Applications of Python:</a:t>
            </a:r>
          </a:p>
          <a:p>
            <a:endParaRPr lang="en-US" sz="1400" b="1" dirty="0">
              <a:latin typeface="Calibri"/>
              <a:ea typeface="+mn-lt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latin typeface="Calibri"/>
                <a:ea typeface="+mn-lt"/>
                <a:cs typeface="Calibri"/>
              </a:rPr>
              <a:t>Easy-to-read</a:t>
            </a:r>
            <a:r>
              <a:rPr lang="en-US" sz="1400" dirty="0">
                <a:latin typeface="Calibri"/>
                <a:ea typeface="+mn-lt"/>
                <a:cs typeface="Calibri"/>
              </a:rPr>
              <a:t> </a:t>
            </a:r>
          </a:p>
          <a:p>
            <a:pPr marL="285750" indent="-285750">
              <a:buFont typeface="Arial"/>
              <a:buChar char="•"/>
            </a:pPr>
            <a:r>
              <a:rPr lang="en-US" sz="1400">
                <a:latin typeface="Calibri"/>
                <a:ea typeface="+mn-lt"/>
                <a:cs typeface="Calibri"/>
              </a:rPr>
              <a:t>Easy-to-maintain</a:t>
            </a:r>
            <a:endParaRPr lang="en-US" sz="1400" dirty="0">
              <a:latin typeface="Calibri"/>
              <a:ea typeface="+mn-lt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latin typeface="Calibri"/>
                <a:ea typeface="+mn-lt"/>
                <a:cs typeface="Calibri"/>
              </a:rPr>
              <a:t>A broad standard library</a:t>
            </a:r>
            <a:endParaRPr lang="en-US" sz="1400" dirty="0">
              <a:latin typeface="Calibri"/>
              <a:ea typeface="+mn-lt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latin typeface="Calibri"/>
                <a:ea typeface="+mn-lt"/>
                <a:cs typeface="Calibri"/>
              </a:rPr>
              <a:t>Interactive Mode</a:t>
            </a:r>
            <a:endParaRPr lang="en-US" sz="1400" dirty="0">
              <a:latin typeface="Calibri"/>
              <a:ea typeface="+mn-lt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latin typeface="Calibri"/>
                <a:ea typeface="+mn-lt"/>
                <a:cs typeface="Calibri"/>
              </a:rPr>
              <a:t>Portable</a:t>
            </a:r>
            <a:endParaRPr lang="en-US" sz="1400" dirty="0">
              <a:latin typeface="Calibri"/>
              <a:ea typeface="+mn-lt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latin typeface="Calibri"/>
                <a:ea typeface="+mn-lt"/>
                <a:cs typeface="Calibri"/>
              </a:rPr>
              <a:t>Scalable</a:t>
            </a:r>
            <a:endParaRPr lang="en-US" sz="1400" dirty="0">
              <a:latin typeface="Calibri"/>
              <a:ea typeface="+mn-lt"/>
              <a:cs typeface="Calibri"/>
            </a:endParaRPr>
          </a:p>
        </p:txBody>
      </p:sp>
      <p:pic>
        <p:nvPicPr>
          <p:cNvPr id="5" name="Picture 5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FB79A548-84B3-4BFB-B709-6ED10FB6C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327" y="5012472"/>
            <a:ext cx="2743200" cy="155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00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E1E6B2-B3C7-45BC-B8CB-E59C28B0EA20}"/>
              </a:ext>
            </a:extLst>
          </p:cNvPr>
          <p:cNvSpPr txBox="1"/>
          <p:nvPr/>
        </p:nvSpPr>
        <p:spPr>
          <a:xfrm>
            <a:off x="1122218" y="1321377"/>
            <a:ext cx="8908471" cy="46166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1400" dirty="0">
              <a:latin typeface="Calibri"/>
              <a:cs typeface="Calibri"/>
            </a:endParaRPr>
          </a:p>
          <a:p>
            <a:endParaRPr lang="en-US" sz="1400" dirty="0">
              <a:latin typeface="Calibri"/>
              <a:cs typeface="Calibri"/>
            </a:endParaRPr>
          </a:p>
          <a:p>
            <a:r>
              <a:rPr lang="en-US" sz="1400" b="1">
                <a:latin typeface="Calibri"/>
                <a:cs typeface="Calibri"/>
              </a:rPr>
              <a:t>On Windows:</a:t>
            </a:r>
          </a:p>
          <a:p>
            <a:r>
              <a:rPr lang="en-US" sz="1400">
                <a:latin typeface="Calibri"/>
                <a:cs typeface="Calibri"/>
              </a:rPr>
              <a:t>      Download python installer from browser and install it in your system</a:t>
            </a:r>
            <a:endParaRPr lang="en-US" sz="1400" dirty="0">
              <a:latin typeface="Calibri"/>
              <a:cs typeface="Calibri"/>
            </a:endParaRPr>
          </a:p>
          <a:p>
            <a:r>
              <a:rPr lang="en-US" sz="1400" dirty="0">
                <a:latin typeface="Calibri"/>
                <a:ea typeface="+mn-lt"/>
                <a:cs typeface="Calibri"/>
                <a:hlinkClick r:id="rId2"/>
              </a:rPr>
              <a:t>https://www.python.org/downloads/</a:t>
            </a:r>
            <a:endParaRPr lang="en-US" sz="1400">
              <a:latin typeface="Calibri"/>
              <a:ea typeface="+mn-lt"/>
              <a:cs typeface="Calibri"/>
            </a:endParaRPr>
          </a:p>
          <a:p>
            <a:endParaRPr lang="en-US" sz="1400" dirty="0">
              <a:latin typeface="Calibri"/>
              <a:cs typeface="Calibri"/>
            </a:endParaRPr>
          </a:p>
          <a:p>
            <a:r>
              <a:rPr lang="en-US" sz="1400" b="1">
                <a:latin typeface="Calibri"/>
                <a:cs typeface="Calibri"/>
              </a:rPr>
              <a:t>On Mac:</a:t>
            </a:r>
          </a:p>
          <a:p>
            <a:r>
              <a:rPr lang="en-US" sz="1400" dirty="0">
                <a:latin typeface="Calibri"/>
                <a:ea typeface="+mn-lt"/>
                <a:cs typeface="Calibri"/>
                <a:hlinkClick r:id="rId3"/>
              </a:rPr>
              <a:t>https://www.python.org/downloads/mac-osx/</a:t>
            </a:r>
            <a:endParaRPr lang="en-US" sz="1400">
              <a:latin typeface="Calibri"/>
              <a:ea typeface="+mn-lt"/>
              <a:cs typeface="Calibri"/>
            </a:endParaRPr>
          </a:p>
          <a:p>
            <a:endParaRPr lang="en-US" sz="1400" dirty="0">
              <a:latin typeface="Calibri"/>
              <a:ea typeface="+mn-lt"/>
              <a:cs typeface="Calibri"/>
            </a:endParaRPr>
          </a:p>
          <a:p>
            <a:r>
              <a:rPr lang="en-US" sz="1400" b="1">
                <a:latin typeface="Calibri"/>
                <a:ea typeface="+mn-lt"/>
                <a:cs typeface="Calibri"/>
              </a:rPr>
              <a:t>On Linux:</a:t>
            </a:r>
          </a:p>
          <a:p>
            <a:endParaRPr lang="en-US" sz="1400" dirty="0">
              <a:latin typeface="Calibri"/>
              <a:ea typeface="+mn-lt"/>
              <a:cs typeface="Calibri"/>
            </a:endParaRPr>
          </a:p>
          <a:p>
            <a:pPr algn="just"/>
            <a:r>
              <a:rPr lang="en-US" sz="1400">
                <a:latin typeface="Calibri"/>
                <a:ea typeface="+mn-lt"/>
                <a:cs typeface="Calibri"/>
              </a:rPr>
              <a:t>For Fedora 23 and above Python3 is in the system by default.</a:t>
            </a:r>
            <a:endParaRPr lang="en-US" sz="1400" dirty="0">
              <a:latin typeface="Calibri"/>
              <a:cs typeface="Calibri"/>
            </a:endParaRPr>
          </a:p>
          <a:p>
            <a:pPr algn="just"/>
            <a:r>
              <a:rPr lang="en-US" sz="1400">
                <a:latin typeface="Calibri"/>
                <a:ea typeface="+mn-lt"/>
                <a:cs typeface="Calibri"/>
              </a:rPr>
              <a:t>For Fedora 22 and below.</a:t>
            </a:r>
            <a:endParaRPr lang="en-US" sz="1400" dirty="0">
              <a:latin typeface="Calibri"/>
              <a:cs typeface="Calibri"/>
            </a:endParaRPr>
          </a:p>
          <a:p>
            <a:r>
              <a:rPr lang="en-US" sz="1400" dirty="0">
                <a:latin typeface="Calibri"/>
                <a:ea typeface="+mn-lt"/>
                <a:cs typeface="Calibri"/>
              </a:rPr>
              <a:t>[user@host]$ sudo yum install python3
</a:t>
            </a:r>
            <a:endParaRPr lang="en-US" sz="1400" dirty="0">
              <a:latin typeface="Calibri"/>
              <a:cs typeface="Calibri"/>
            </a:endParaRPr>
          </a:p>
          <a:p>
            <a:pPr algn="just"/>
            <a:r>
              <a:rPr lang="en-US" sz="1400">
                <a:latin typeface="Calibri"/>
                <a:ea typeface="+mn-lt"/>
                <a:cs typeface="Calibri"/>
              </a:rPr>
              <a:t>From epel7 (RHEL7, CentOS7, SL7).</a:t>
            </a:r>
            <a:endParaRPr lang="en-US" sz="1400" dirty="0">
              <a:latin typeface="Calibri"/>
              <a:cs typeface="Calibri"/>
            </a:endParaRPr>
          </a:p>
          <a:p>
            <a:r>
              <a:rPr lang="en-US" sz="1400" dirty="0">
                <a:latin typeface="Calibri"/>
                <a:ea typeface="+mn-lt"/>
                <a:cs typeface="Calibri"/>
              </a:rPr>
              <a:t>[user@host]$ sudo yum install python34
</a:t>
            </a:r>
            <a:endParaRPr lang="en-US" sz="1400" dirty="0">
              <a:latin typeface="Calibri"/>
              <a:cs typeface="Calibri"/>
            </a:endParaRPr>
          </a:p>
          <a:p>
            <a:pPr algn="just"/>
            <a:r>
              <a:rPr lang="en-US" sz="1400">
                <a:latin typeface="Calibri"/>
                <a:ea typeface="+mn-lt"/>
                <a:cs typeface="Calibri"/>
              </a:rPr>
              <a:t>For Debian</a:t>
            </a:r>
            <a:endParaRPr lang="en-US" sz="1400" dirty="0">
              <a:latin typeface="Calibri"/>
              <a:cs typeface="Calibri"/>
            </a:endParaRPr>
          </a:p>
          <a:p>
            <a:r>
              <a:rPr lang="en-US" sz="1400">
                <a:latin typeface="Calibri"/>
                <a:ea typeface="+mn-lt"/>
                <a:cs typeface="Calibri"/>
              </a:rPr>
              <a:t>[user@host]$ sudo apt-get install python3</a:t>
            </a:r>
            <a:endParaRPr lang="en-US" sz="1400" dirty="0">
              <a:latin typeface="Calibri"/>
              <a:cs typeface="Calibri"/>
            </a:endParaRPr>
          </a:p>
          <a:p>
            <a:endParaRPr lang="en-US" sz="1400" dirty="0">
              <a:latin typeface="Calibri"/>
              <a:ea typeface="+mn-lt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DA22E6-995B-4504-9CC9-A42DC24020BB}"/>
              </a:ext>
            </a:extLst>
          </p:cNvPr>
          <p:cNvSpPr txBox="1"/>
          <p:nvPr/>
        </p:nvSpPr>
        <p:spPr>
          <a:xfrm>
            <a:off x="4932218" y="706582"/>
            <a:ext cx="13771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latin typeface="Calibri"/>
                <a:cs typeface="Calibri"/>
              </a:rPr>
              <a:t>Installation</a:t>
            </a:r>
            <a:endParaRPr lang="en-US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2914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3F81AF-860B-4726-99FF-8DF4D3E4BA4A}"/>
              </a:ext>
            </a:extLst>
          </p:cNvPr>
          <p:cNvSpPr txBox="1"/>
          <p:nvPr/>
        </p:nvSpPr>
        <p:spPr>
          <a:xfrm>
            <a:off x="4438650" y="481446"/>
            <a:ext cx="14962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latin typeface="Calibri"/>
                <a:cs typeface="Calibri"/>
              </a:rPr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1CFCC8-CB74-4B66-9A07-010F8AA4467A}"/>
              </a:ext>
            </a:extLst>
          </p:cNvPr>
          <p:cNvSpPr txBox="1"/>
          <p:nvPr/>
        </p:nvSpPr>
        <p:spPr>
          <a:xfrm>
            <a:off x="1265094" y="1239116"/>
            <a:ext cx="8553448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latin typeface="Calibri"/>
                <a:cs typeface="Calibri"/>
              </a:rPr>
              <a:t>Python Interpreter:</a:t>
            </a:r>
          </a:p>
          <a:p>
            <a:r>
              <a:rPr lang="en-US" sz="1400" dirty="0">
                <a:latin typeface="Calibri"/>
                <a:cs typeface="Calibri"/>
              </a:rPr>
              <a:t>           Python is an interpreter language,</a:t>
            </a:r>
            <a:r>
              <a:rPr lang="en-US" sz="1400" dirty="0">
                <a:latin typeface="Calibri"/>
                <a:ea typeface="+mn-lt"/>
                <a:cs typeface="Calibri"/>
              </a:rPr>
              <a:t> so you can write the code into the Python interpreter directly or you can write the code in a file and then run the file.</a:t>
            </a:r>
          </a:p>
          <a:p>
            <a:endParaRPr lang="en-US" sz="1400" dirty="0">
              <a:latin typeface="Calibri"/>
              <a:cs typeface="Calibri"/>
            </a:endParaRPr>
          </a:p>
          <a:p>
            <a:r>
              <a:rPr lang="en-US" sz="1400" dirty="0">
                <a:latin typeface="Calibri"/>
                <a:cs typeface="Calibri"/>
              </a:rPr>
              <a:t>Set an environment variable to run python commands from CMD in Windows.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latin typeface="Calibri"/>
                <a:cs typeface="Calibri"/>
              </a:rPr>
              <a:t>Python 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latin typeface="Calibri"/>
                <a:cs typeface="Calibri"/>
              </a:rPr>
              <a:t>Python –version to see the version</a:t>
            </a:r>
          </a:p>
          <a:p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EEFE1F-E618-4B06-9E83-4CABBE1B2334}"/>
              </a:ext>
            </a:extLst>
          </p:cNvPr>
          <p:cNvSpPr txBox="1"/>
          <p:nvPr/>
        </p:nvSpPr>
        <p:spPr>
          <a:xfrm>
            <a:off x="1267522" y="3092478"/>
            <a:ext cx="8120494" cy="2893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latin typeface="Calibri"/>
                <a:cs typeface="Calibri"/>
              </a:rPr>
              <a:t>Run as a Source file:</a:t>
            </a:r>
          </a:p>
          <a:p>
            <a:r>
              <a:rPr lang="en-US" sz="1400" dirty="0">
                <a:latin typeface="Calibri"/>
                <a:cs typeface="Calibri"/>
              </a:rPr>
              <a:t>           </a:t>
            </a:r>
            <a:r>
              <a:rPr lang="en-US" sz="1400" dirty="0">
                <a:latin typeface="Calibri"/>
                <a:ea typeface="+mn-lt"/>
                <a:cs typeface="Calibri"/>
              </a:rPr>
              <a:t>As a programmer, you might want to write the above code into a source file. Use any text editor you like to create the file called </a:t>
            </a:r>
            <a:r>
              <a:rPr lang="en-US" sz="1400" b="1" dirty="0">
                <a:latin typeface="Calibri"/>
                <a:ea typeface="+mn-lt"/>
                <a:cs typeface="Calibri"/>
              </a:rPr>
              <a:t>"fileName.py"</a:t>
            </a:r>
            <a:r>
              <a:rPr lang="en-US" sz="1400" dirty="0">
                <a:latin typeface="Calibri"/>
                <a:ea typeface="+mn-lt"/>
                <a:cs typeface="Calibri"/>
              </a:rPr>
              <a:t>. '.</a:t>
            </a:r>
            <a:r>
              <a:rPr lang="en-US" sz="1400" dirty="0" err="1">
                <a:latin typeface="Calibri"/>
                <a:ea typeface="+mn-lt"/>
                <a:cs typeface="Calibri"/>
              </a:rPr>
              <a:t>py</a:t>
            </a:r>
            <a:r>
              <a:rPr lang="en-US" sz="1400" dirty="0">
                <a:latin typeface="Calibri"/>
                <a:ea typeface="+mn-lt"/>
                <a:cs typeface="Calibri"/>
              </a:rPr>
              <a:t>' is an executable file extension for python. </a:t>
            </a:r>
          </a:p>
          <a:p>
            <a:endParaRPr lang="en-US" sz="1400" dirty="0">
              <a:latin typeface="Calibri"/>
              <a:ea typeface="+mn-lt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latin typeface="Calibri"/>
                <a:ea typeface="+mn-lt"/>
                <a:cs typeface="Calibri"/>
              </a:rPr>
              <a:t>Open notepad and type </a:t>
            </a:r>
            <a:r>
              <a:rPr lang="en-US" sz="1400" dirty="0">
                <a:solidFill>
                  <a:schemeClr val="accent1"/>
                </a:solidFill>
                <a:latin typeface="Calibri"/>
                <a:ea typeface="+mn-lt"/>
                <a:cs typeface="Calibri"/>
              </a:rPr>
              <a:t>print("Hello World!")</a:t>
            </a:r>
            <a:r>
              <a:rPr lang="en-US" sz="1400" dirty="0">
                <a:latin typeface="Calibri"/>
                <a:ea typeface="+mn-lt"/>
                <a:cs typeface="Calibri"/>
              </a:rPr>
              <a:t> and save it as hello.py 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To Execute the file, open CMD and redirect to the file location and then type </a:t>
            </a:r>
            <a:r>
              <a:rPr lang="en-US" sz="1400" b="1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Python hello.py</a:t>
            </a:r>
          </a:p>
          <a:p>
            <a:pPr algn="just">
              <a:buFont typeface="Arial"/>
              <a:buChar char="•"/>
            </a:pPr>
            <a:r>
              <a:rPr lang="en-US" sz="1400" dirty="0">
                <a:latin typeface="Calibri"/>
                <a:ea typeface="+mn-lt"/>
                <a:cs typeface="+mn-lt"/>
              </a:rPr>
              <a:t>   To run the code first you have to make the file executable. In GNU/Linux you can do this by typing the following command in a shell or terminal:</a:t>
            </a:r>
          </a:p>
          <a:p>
            <a:pPr algn="just"/>
            <a:r>
              <a:rPr lang="en-US" sz="1400" b="1" dirty="0">
                <a:latin typeface="Calibri"/>
                <a:ea typeface="+mn-lt"/>
                <a:cs typeface="Calibri"/>
              </a:rPr>
              <a:t>$ </a:t>
            </a:r>
            <a:r>
              <a:rPr lang="en-US" sz="1400" b="1" dirty="0" err="1">
                <a:latin typeface="Calibri"/>
                <a:ea typeface="+mn-lt"/>
                <a:cs typeface="Calibri"/>
              </a:rPr>
              <a:t>chmod</a:t>
            </a:r>
            <a:r>
              <a:rPr lang="en-US" sz="1400" b="1" dirty="0">
                <a:latin typeface="Calibri"/>
                <a:ea typeface="+mn-lt"/>
                <a:cs typeface="Calibri"/>
              </a:rPr>
              <a:t> +x helloworld.py</a:t>
            </a:r>
            <a:r>
              <a:rPr lang="en-US" sz="1400" dirty="0">
                <a:latin typeface="Calibri"/>
                <a:ea typeface="+mn-lt"/>
                <a:cs typeface="Calibri"/>
              </a:rPr>
              <a:t>
</a:t>
            </a:r>
            <a:r>
              <a:rPr lang="en-US" sz="1400" dirty="0">
                <a:latin typeface="Calibri"/>
                <a:ea typeface="+mn-lt"/>
                <a:cs typeface="+mn-lt"/>
              </a:rPr>
              <a:t>Now you can type the filename and it will run:</a:t>
            </a:r>
            <a:endParaRPr lang="en-US" sz="1400" dirty="0">
              <a:latin typeface="Calibri"/>
              <a:cs typeface="Calibri"/>
            </a:endParaRPr>
          </a:p>
          <a:p>
            <a:r>
              <a:rPr lang="en-US" sz="1400" b="1" dirty="0">
                <a:latin typeface="Calibri"/>
                <a:ea typeface="+mn-lt"/>
                <a:cs typeface="Calibri"/>
              </a:rPr>
              <a:t>$ ./helloworld.py
Hello World!</a:t>
            </a:r>
            <a:endParaRPr lang="en-US" sz="1400" b="1" dirty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1400" b="1" dirty="0">
              <a:solidFill>
                <a:srgbClr val="000000"/>
              </a:solidFill>
              <a:latin typeface="Calibri"/>
              <a:ea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4773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3F81AF-860B-4726-99FF-8DF4D3E4BA4A}"/>
              </a:ext>
            </a:extLst>
          </p:cNvPr>
          <p:cNvSpPr txBox="1"/>
          <p:nvPr/>
        </p:nvSpPr>
        <p:spPr>
          <a:xfrm>
            <a:off x="4672445" y="412173"/>
            <a:ext cx="149629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>
                <a:latin typeface="Calibri"/>
                <a:cs typeface="Calibri"/>
              </a:rPr>
              <a:t>Overview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1CFCC8-CB74-4B66-9A07-010F8AA4467A}"/>
              </a:ext>
            </a:extLst>
          </p:cNvPr>
          <p:cNvSpPr txBox="1"/>
          <p:nvPr/>
        </p:nvSpPr>
        <p:spPr>
          <a:xfrm>
            <a:off x="1265094" y="1239116"/>
            <a:ext cx="8553448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latin typeface="Calibri"/>
                <a:cs typeface="Calibri"/>
              </a:rPr>
              <a:t>Whitespaces and Indentation:</a:t>
            </a:r>
          </a:p>
          <a:p>
            <a:endParaRPr lang="en-US" sz="1400" b="1" dirty="0">
              <a:latin typeface="Calibri"/>
              <a:cs typeface="Calibri"/>
            </a:endParaRPr>
          </a:p>
          <a:p>
            <a:r>
              <a:rPr lang="en-US" sz="1400" dirty="0">
                <a:latin typeface="Calibri"/>
                <a:cs typeface="Calibri"/>
              </a:rPr>
              <a:t>         In </a:t>
            </a:r>
            <a:r>
              <a:rPr lang="en-US" sz="1400" dirty="0">
                <a:latin typeface="Calibri"/>
                <a:ea typeface="+mn-lt"/>
                <a:cs typeface="Calibri"/>
              </a:rPr>
              <a:t>python Whitesapces are very important. </a:t>
            </a:r>
            <a:r>
              <a:rPr lang="en-US" sz="1400" dirty="0">
                <a:latin typeface="Calibri"/>
                <a:ea typeface="+mn-lt"/>
                <a:cs typeface="+mn-lt"/>
              </a:rPr>
              <a:t>Whitespace in the beginning of the line is known as indentation, but if you give wrong indentation it will throw an error.</a:t>
            </a:r>
          </a:p>
          <a:p>
            <a:endParaRPr lang="en-US" sz="1400" dirty="0">
              <a:latin typeface="Calibri"/>
              <a:cs typeface="Calibri"/>
            </a:endParaRPr>
          </a:p>
          <a:p>
            <a:r>
              <a:rPr lang="en-US" sz="1400" dirty="0">
                <a:latin typeface="Calibri"/>
                <a:cs typeface="Calibri"/>
              </a:rPr>
              <a:t>Example:</a:t>
            </a:r>
          </a:p>
          <a:p>
            <a:r>
              <a:rPr lang="en-US" sz="1400" b="1" dirty="0">
                <a:latin typeface="Calibri"/>
                <a:cs typeface="Calibri"/>
              </a:rPr>
              <a:t>&gt;&gt;&gt; </a:t>
            </a:r>
            <a:r>
              <a:rPr lang="en-US" sz="1400" dirty="0">
                <a:latin typeface="Calibri"/>
                <a:cs typeface="Calibri"/>
              </a:rPr>
              <a:t>a = 12</a:t>
            </a:r>
          </a:p>
          <a:p>
            <a:r>
              <a:rPr lang="en-US" sz="1400" b="1" dirty="0">
                <a:latin typeface="Calibri"/>
                <a:cs typeface="Calibri"/>
              </a:rPr>
              <a:t>&gt;&gt;&gt;  </a:t>
            </a:r>
            <a:r>
              <a:rPr lang="en-US" sz="1400" dirty="0">
                <a:latin typeface="Calibri"/>
                <a:cs typeface="Calibri"/>
              </a:rPr>
              <a:t>a = 12</a:t>
            </a:r>
          </a:p>
          <a:p>
            <a:r>
              <a:rPr lang="en-US" sz="1400" dirty="0">
                <a:solidFill>
                  <a:schemeClr val="accent5"/>
                </a:solidFill>
                <a:latin typeface="Calibri"/>
                <a:cs typeface="Calibri"/>
              </a:rPr>
              <a:t>File "&lt;stdin&gt;", line 1
a = 12
^
IndentationError: unexpected indent</a:t>
            </a:r>
          </a:p>
          <a:p>
            <a:endParaRPr lang="en-US" sz="1400" dirty="0">
              <a:solidFill>
                <a:schemeClr val="accent5"/>
              </a:solidFill>
              <a:latin typeface="Calibri"/>
              <a:cs typeface="Calibri"/>
            </a:endParaRPr>
          </a:p>
          <a:p>
            <a:r>
              <a:rPr lang="en-US" sz="1400" dirty="0">
                <a:latin typeface="Calibri"/>
                <a:cs typeface="Calibri"/>
              </a:rPr>
              <a:t>Refer </a:t>
            </a:r>
            <a:r>
              <a:rPr lang="en-US" sz="1400" dirty="0">
                <a:latin typeface="Calibri"/>
                <a:ea typeface="+mn-lt"/>
                <a:cs typeface="+mn-lt"/>
                <a:hlinkClick r:id="rId2"/>
              </a:rPr>
              <a:t>https://docs.python.org/2.0/ref/indentation.html</a:t>
            </a:r>
            <a:r>
              <a:rPr lang="en-US" sz="1400" dirty="0">
                <a:latin typeface="Calibri"/>
                <a:ea typeface="+mn-lt"/>
                <a:cs typeface="+mn-lt"/>
              </a:rPr>
              <a:t> for more detailed study</a:t>
            </a:r>
          </a:p>
          <a:p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726899-2CAC-4A45-A03B-A69AB4C731F2}"/>
              </a:ext>
            </a:extLst>
          </p:cNvPr>
          <p:cNvSpPr txBox="1"/>
          <p:nvPr/>
        </p:nvSpPr>
        <p:spPr>
          <a:xfrm>
            <a:off x="1268186" y="4488542"/>
            <a:ext cx="8249556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latin typeface="Calibri"/>
                <a:cs typeface="Calibri"/>
              </a:rPr>
              <a:t>Comments lines:</a:t>
            </a:r>
          </a:p>
          <a:p>
            <a:endParaRPr lang="en-US" sz="1400" b="1" dirty="0">
              <a:latin typeface="Calibri"/>
              <a:ea typeface="+mn-lt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latin typeface="Calibri"/>
                <a:ea typeface="+mn-lt"/>
                <a:cs typeface="+mn-lt"/>
              </a:rPr>
              <a:t>Comments can be used to explain Python code.</a:t>
            </a:r>
            <a:endParaRPr lang="en-US" sz="1400" dirty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latin typeface="Calibri"/>
                <a:ea typeface="+mn-lt"/>
                <a:cs typeface="+mn-lt"/>
              </a:rPr>
              <a:t>Comments can be used to make the code more readable.</a:t>
            </a:r>
            <a:endParaRPr lang="en-US" sz="1400" dirty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latin typeface="Calibri"/>
                <a:ea typeface="+mn-lt"/>
                <a:cs typeface="+mn-lt"/>
              </a:rPr>
              <a:t>Comments can be used to prevent execution when testing code.</a:t>
            </a:r>
            <a:endParaRPr lang="en-US" sz="1400" dirty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latin typeface="Calibri"/>
                <a:cs typeface="Calibri"/>
              </a:rPr>
              <a:t>There are three types of comments single line comment, Inline comments, and document comments</a:t>
            </a:r>
          </a:p>
          <a:p>
            <a:endParaRPr lang="en-US"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9428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EFC027-4CA3-4202-B3C0-431C57FBB41B}"/>
              </a:ext>
            </a:extLst>
          </p:cNvPr>
          <p:cNvSpPr txBox="1"/>
          <p:nvPr/>
        </p:nvSpPr>
        <p:spPr>
          <a:xfrm>
            <a:off x="1511877" y="680605"/>
            <a:ext cx="7116039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latin typeface="Calibri"/>
                <a:cs typeface="Calibri"/>
              </a:rPr>
              <a:t>Single line comments:</a:t>
            </a:r>
          </a:p>
          <a:p>
            <a:endParaRPr lang="en-US" sz="1400" b="1" dirty="0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en-US" sz="1400" b="1">
                <a:solidFill>
                  <a:schemeClr val="accent1"/>
                </a:solidFill>
                <a:latin typeface="Calibri"/>
                <a:cs typeface="Calibri"/>
              </a:rPr>
              <a:t>&gt;&gt;&gt; </a:t>
            </a:r>
            <a:r>
              <a:rPr lang="en-US" sz="1400" i="1">
                <a:solidFill>
                  <a:schemeClr val="accent1"/>
                </a:solidFill>
                <a:latin typeface="Calibri"/>
                <a:cs typeface="Calibri"/>
              </a:rPr>
              <a:t># This is a comment</a:t>
            </a:r>
            <a:r>
              <a:rPr lang="en-US" sz="1400" dirty="0">
                <a:solidFill>
                  <a:schemeClr val="accent1"/>
                </a:solidFill>
                <a:latin typeface="Calibri"/>
                <a:cs typeface="Calibri"/>
              </a:rPr>
              <a:t>
</a:t>
            </a:r>
            <a:r>
              <a:rPr lang="en-US" sz="1400" b="1">
                <a:solidFill>
                  <a:schemeClr val="accent1"/>
                </a:solidFill>
                <a:latin typeface="Calibri"/>
                <a:cs typeface="Calibri"/>
              </a:rPr>
              <a:t>&gt;&gt;&gt; </a:t>
            </a:r>
            <a:r>
              <a:rPr lang="en-US" sz="1400" i="1">
                <a:solidFill>
                  <a:schemeClr val="accent1"/>
                </a:solidFill>
                <a:latin typeface="Calibri"/>
                <a:cs typeface="Calibri"/>
              </a:rPr>
              <a:t># The next line will add two numbers</a:t>
            </a:r>
            <a:r>
              <a:rPr lang="en-US" sz="1400" dirty="0">
                <a:solidFill>
                  <a:schemeClr val="accent1"/>
                </a:solidFill>
                <a:latin typeface="Calibri"/>
                <a:cs typeface="Calibri"/>
              </a:rPr>
              <a:t>
</a:t>
            </a:r>
            <a:r>
              <a:rPr lang="en-US" sz="1400" b="1">
                <a:latin typeface="Calibri"/>
                <a:cs typeface="Calibri"/>
              </a:rPr>
              <a:t>&gt;&gt;&gt; </a:t>
            </a:r>
            <a:r>
              <a:rPr lang="en-US" sz="1400">
                <a:latin typeface="Calibri"/>
                <a:cs typeface="Calibri"/>
              </a:rPr>
              <a:t>a = 12 + 34</a:t>
            </a:r>
          </a:p>
          <a:p>
            <a:endParaRPr lang="en-US" sz="1400" b="1" dirty="0">
              <a:latin typeface="Calibri"/>
              <a:cs typeface="Calibri"/>
            </a:endParaRPr>
          </a:p>
          <a:p>
            <a:r>
              <a:rPr lang="en-US" sz="1400" b="1">
                <a:latin typeface="Calibri"/>
                <a:cs typeface="Calibri"/>
              </a:rPr>
              <a:t>Inline Comments:</a:t>
            </a:r>
          </a:p>
          <a:p>
            <a:endParaRPr lang="en-US" sz="1400" dirty="0">
              <a:latin typeface="Calibri"/>
              <a:cs typeface="Calibri"/>
            </a:endParaRPr>
          </a:p>
          <a:p>
            <a:r>
              <a:rPr lang="en-US" sz="1400" b="1">
                <a:latin typeface="Calibri"/>
                <a:cs typeface="Calibri"/>
              </a:rPr>
              <a:t>&gt;&gt;&gt; </a:t>
            </a:r>
            <a:r>
              <a:rPr lang="en-US" sz="1400">
                <a:latin typeface="Calibri"/>
                <a:cs typeface="Calibri"/>
              </a:rPr>
              <a:t>a = 12 + 34 </a:t>
            </a:r>
            <a:r>
              <a:rPr lang="en-US" sz="1400" i="1">
                <a:solidFill>
                  <a:schemeClr val="accent1"/>
                </a:solidFill>
                <a:latin typeface="Calibri"/>
                <a:cs typeface="Calibri"/>
              </a:rPr>
              <a:t># The next line will add two numbers</a:t>
            </a:r>
            <a:endParaRPr lang="en-US" sz="1400">
              <a:solidFill>
                <a:schemeClr val="accent1"/>
              </a:solidFill>
              <a:latin typeface="Calibri"/>
              <a:cs typeface="Calibri"/>
            </a:endParaRPr>
          </a:p>
          <a:p>
            <a:endParaRPr lang="en-US" sz="1400" b="1" i="1" dirty="0">
              <a:latin typeface="Calibri"/>
              <a:cs typeface="Calibri"/>
            </a:endParaRPr>
          </a:p>
          <a:p>
            <a:r>
              <a:rPr lang="en-US" sz="1400" b="1" i="1">
                <a:latin typeface="Calibri"/>
                <a:cs typeface="Calibri"/>
              </a:rPr>
              <a:t>Doc Comments:</a:t>
            </a:r>
            <a:endParaRPr lang="en-US" sz="1400" b="1">
              <a:latin typeface="Calibri"/>
              <a:cs typeface="Calibri"/>
            </a:endParaRPr>
          </a:p>
          <a:p>
            <a:endParaRPr lang="en-US" sz="1400" i="1" dirty="0">
              <a:latin typeface="Calibri"/>
              <a:cs typeface="Calibri"/>
            </a:endParaRPr>
          </a:p>
          <a:p>
            <a:r>
              <a:rPr lang="en-US" sz="1400" i="1" dirty="0">
                <a:solidFill>
                  <a:schemeClr val="accent1"/>
                </a:solidFill>
                <a:latin typeface="Calibri"/>
                <a:cs typeface="Calibri"/>
              </a:rPr>
              <a:t>"""The next line will add two numbers and this is the comment is used </a:t>
            </a:r>
            <a:r>
              <a:rPr lang="en-US" sz="1400" i="1">
                <a:solidFill>
                  <a:schemeClr val="accent1"/>
                </a:solidFill>
                <a:latin typeface="Calibri"/>
                <a:cs typeface="Calibri"/>
              </a:rPr>
              <a:t>as an example for doc comments</a:t>
            </a:r>
            <a:endParaRPr lang="en-US" sz="1400" i="1">
              <a:solidFill>
                <a:schemeClr val="accent1"/>
              </a:solidFill>
              <a:latin typeface="Calibri"/>
              <a:ea typeface="+mn-lt"/>
              <a:cs typeface="Calibri"/>
            </a:endParaRPr>
          </a:p>
          <a:p>
            <a:r>
              <a:rPr lang="en-US" sz="1400" i="1">
                <a:solidFill>
                  <a:schemeClr val="accent1"/>
                </a:solidFill>
                <a:latin typeface="Calibri"/>
                <a:cs typeface="Calibri"/>
              </a:rPr>
              <a:t> """</a:t>
            </a:r>
          </a:p>
          <a:p>
            <a:r>
              <a:rPr lang="en-US" sz="1400">
                <a:solidFill>
                  <a:srgbClr val="000000"/>
                </a:solidFill>
                <a:latin typeface="Calibri"/>
                <a:cs typeface="Calibri"/>
              </a:rPr>
              <a:t>&gt;&gt;&gt;</a:t>
            </a:r>
            <a:r>
              <a:rPr lang="en-US" sz="1400">
                <a:latin typeface="Calibri"/>
                <a:ea typeface="+mn-lt"/>
                <a:cs typeface="+mn-lt"/>
              </a:rPr>
              <a:t>a = 12 + 34 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FB1D65-1BFB-4D45-B482-29B081474A9A}"/>
              </a:ext>
            </a:extLst>
          </p:cNvPr>
          <p:cNvSpPr txBox="1"/>
          <p:nvPr/>
        </p:nvSpPr>
        <p:spPr>
          <a:xfrm>
            <a:off x="1446934" y="4313093"/>
            <a:ext cx="8059880" cy="18774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>
                <a:latin typeface="Calibri"/>
                <a:cs typeface="Calibri"/>
              </a:rPr>
              <a:t>Modules:</a:t>
            </a:r>
          </a:p>
          <a:p>
            <a:pPr algn="just"/>
            <a:r>
              <a:rPr lang="en-US" sz="1400">
                <a:latin typeface="Calibri"/>
                <a:ea typeface="+mn-lt"/>
                <a:cs typeface="+mn-lt"/>
              </a:rPr>
              <a:t>         Modules are Python files that contain different function definitions or variables that can be reused. Module files should always end with a .py extension. Python itself has a vast module library with the default installation. We will use some of them later. To use a module you have to import it first.</a:t>
            </a:r>
          </a:p>
          <a:p>
            <a:r>
              <a:rPr lang="en-US" sz="1400" b="1">
                <a:latin typeface="Calibri"/>
                <a:cs typeface="Calibri"/>
              </a:rPr>
              <a:t>&gt;&gt;&gt; import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>
                <a:latin typeface="Calibri"/>
                <a:cs typeface="Calibri"/>
              </a:rPr>
              <a:t>math</a:t>
            </a:r>
            <a:r>
              <a:rPr lang="en-US" sz="1400" b="1" dirty="0">
                <a:latin typeface="Calibri"/>
                <a:cs typeface="Calibri"/>
              </a:rPr>
              <a:t>
</a:t>
            </a:r>
            <a:r>
              <a:rPr lang="en-US" sz="1400" b="1">
                <a:latin typeface="Calibri"/>
                <a:cs typeface="Calibri"/>
              </a:rPr>
              <a:t>&gt;&gt;&gt; print(math.e)</a:t>
            </a:r>
            <a:r>
              <a:rPr lang="en-US" sz="1400" dirty="0">
                <a:latin typeface="Calibri"/>
                <a:cs typeface="Calibri"/>
              </a:rPr>
              <a:t>
</a:t>
            </a:r>
            <a:r>
              <a:rPr lang="en-US" sz="1400">
                <a:latin typeface="Calibri"/>
                <a:cs typeface="Calibri"/>
              </a:rPr>
              <a:t>2.71828182846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270D64-162A-4713-9605-6B7E62E2FB1F}"/>
              </a:ext>
            </a:extLst>
          </p:cNvPr>
          <p:cNvSpPr txBox="1"/>
          <p:nvPr/>
        </p:nvSpPr>
        <p:spPr>
          <a:xfrm>
            <a:off x="4672445" y="412173"/>
            <a:ext cx="149629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>
                <a:latin typeface="Calibri"/>
                <a:cs typeface="Calibri"/>
              </a:rPr>
              <a:t>Overview</a:t>
            </a:r>
            <a:endParaRPr lang="en-US"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0373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227A22-BCB0-4A28-93C9-8853F15ECBA8}"/>
              </a:ext>
            </a:extLst>
          </p:cNvPr>
          <p:cNvSpPr txBox="1"/>
          <p:nvPr/>
        </p:nvSpPr>
        <p:spPr>
          <a:xfrm>
            <a:off x="673754" y="643467"/>
            <a:ext cx="4203045" cy="137560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Instaling Anaconda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59F8DE-7B6D-4F98-9035-6706E7874037}"/>
              </a:ext>
            </a:extLst>
          </p:cNvPr>
          <p:cNvSpPr txBox="1"/>
          <p:nvPr/>
        </p:nvSpPr>
        <p:spPr>
          <a:xfrm>
            <a:off x="673754" y="2160590"/>
            <a:ext cx="3973943" cy="344011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bg1"/>
                </a:solidFill>
              </a:rPr>
              <a:t>Visit </a:t>
            </a:r>
            <a:r>
              <a:rPr lang="en-US">
                <a:solidFill>
                  <a:schemeClr val="bg1"/>
                </a:solidFill>
                <a:hlinkClick r:id="rId2"/>
              </a:rPr>
              <a:t>Anaconda.com/downloads</a:t>
            </a:r>
            <a:endParaRPr lang="en-US">
              <a:solidFill>
                <a:schemeClr val="bg1"/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bg1"/>
                </a:solidFill>
              </a:rPr>
              <a:t>Select Windows</a:t>
            </a: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bg1"/>
                </a:solidFill>
              </a:rPr>
              <a:t>Download the </a:t>
            </a:r>
            <a:r>
              <a:rPr lang="en-US" b="1" i="1">
                <a:solidFill>
                  <a:schemeClr val="bg1"/>
                </a:solidFill>
              </a:rPr>
              <a:t>.exe</a:t>
            </a:r>
            <a:r>
              <a:rPr lang="en-US">
                <a:solidFill>
                  <a:schemeClr val="bg1"/>
                </a:solidFill>
              </a:rPr>
              <a:t> installer</a:t>
            </a: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bg1"/>
                </a:solidFill>
              </a:rPr>
              <a:t>Open and run the </a:t>
            </a:r>
            <a:r>
              <a:rPr lang="en-US" b="1" i="1">
                <a:solidFill>
                  <a:schemeClr val="bg1"/>
                </a:solidFill>
              </a:rPr>
              <a:t>.exe</a:t>
            </a:r>
            <a:r>
              <a:rPr lang="en-US">
                <a:solidFill>
                  <a:schemeClr val="bg1"/>
                </a:solidFill>
              </a:rPr>
              <a:t> installer</a:t>
            </a: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bg1"/>
                </a:solidFill>
              </a:rPr>
              <a:t>Open the </a:t>
            </a:r>
            <a:r>
              <a:rPr lang="en-US" b="1">
                <a:solidFill>
                  <a:schemeClr val="bg1"/>
                </a:solidFill>
              </a:rPr>
              <a:t>Anaconda Prompt</a:t>
            </a:r>
            <a:r>
              <a:rPr lang="en-US">
                <a:solidFill>
                  <a:schemeClr val="bg1"/>
                </a:solidFill>
              </a:rPr>
              <a:t> and run some Python code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chemeClr val="bg1"/>
              </a:solidFill>
            </a:endParaRP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bg1"/>
                </a:solidFill>
              </a:rPr>
              <a:t>Open Jupyter notebooks and Spyder to execute or Interact with python  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99B3158-C40C-447C-A3A9-BBAB4BFFC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660" y="2157457"/>
            <a:ext cx="5756817" cy="2995205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65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F08CA3-224D-446D-B399-746322409A98}"/>
              </a:ext>
            </a:extLst>
          </p:cNvPr>
          <p:cNvSpPr txBox="1"/>
          <p:nvPr/>
        </p:nvSpPr>
        <p:spPr>
          <a:xfrm>
            <a:off x="652481" y="1382486"/>
            <a:ext cx="3547581" cy="409302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Variables and Data Types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E49F59-9329-45E5-8129-E65CBC76592D}"/>
              </a:ext>
            </a:extLst>
          </p:cNvPr>
          <p:cNvSpPr txBox="1"/>
          <p:nvPr/>
        </p:nvSpPr>
        <p:spPr>
          <a:xfrm>
            <a:off x="4654295" y="816638"/>
            <a:ext cx="4619706" cy="522472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2" name="TextBox 6">
            <a:extLst>
              <a:ext uri="{FF2B5EF4-FFF2-40B4-BE49-F238E27FC236}">
                <a16:creationId xmlns:a16="http://schemas.microsoft.com/office/drawing/2014/main" id="{5A66FE02-5556-4730-925B-0DA92763CB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0257609"/>
              </p:ext>
            </p:extLst>
          </p:nvPr>
        </p:nvGraphicFramePr>
        <p:xfrm>
          <a:off x="5817943" y="1046783"/>
          <a:ext cx="5532268" cy="4988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3535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B45A69-C569-4EEF-A2EB-E9C18F4DED26}"/>
              </a:ext>
            </a:extLst>
          </p:cNvPr>
          <p:cNvSpPr txBox="1"/>
          <p:nvPr/>
        </p:nvSpPr>
        <p:spPr>
          <a:xfrm>
            <a:off x="477644" y="895815"/>
            <a:ext cx="9071516" cy="27392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latin typeface="Calibri"/>
                <a:cs typeface="Calibri"/>
              </a:rPr>
              <a:t>Data Types:</a:t>
            </a:r>
          </a:p>
          <a:p>
            <a:endParaRPr lang="en-US" sz="1400" dirty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latin typeface="Calibri"/>
                <a:ea typeface="+mn-lt"/>
                <a:cs typeface="+mn-lt"/>
              </a:rPr>
              <a:t>Python has many useful built-in </a:t>
            </a:r>
            <a:r>
              <a:rPr lang="en-US" sz="1400" i="1" dirty="0">
                <a:latin typeface="Calibri"/>
                <a:ea typeface="+mn-lt"/>
                <a:cs typeface="+mn-lt"/>
              </a:rPr>
              <a:t>data types</a:t>
            </a:r>
            <a:r>
              <a:rPr lang="en-US" sz="1400" dirty="0">
                <a:latin typeface="Calibri"/>
                <a:ea typeface="+mn-lt"/>
                <a:cs typeface="+mn-lt"/>
              </a:rPr>
              <a:t>. Python variables can store different types of data based on a variable's data type. A variable's data type is created dynamically, without the need to explicitly define a data type when the variable is created.</a:t>
            </a:r>
            <a:endParaRPr lang="en-US" sz="1400" dirty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latin typeface="Calibri"/>
                <a:ea typeface="+mn-lt"/>
                <a:cs typeface="+mn-lt"/>
              </a:rPr>
              <a:t>It is useful for problem solvers to understand a couple of Python's core data types in order to write well-constructed code.</a:t>
            </a:r>
            <a:endParaRPr lang="en-US" sz="1400" dirty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latin typeface="Calibri"/>
                <a:cs typeface="Calibri"/>
              </a:rPr>
              <a:t>Data types such as integer,float,double,boolean, etc. can dynamically define while initializing the variable.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latin typeface="Calibri"/>
                <a:cs typeface="Calibri"/>
              </a:rPr>
              <a:t>Use Type() to see the data type of variables.</a:t>
            </a:r>
          </a:p>
          <a:p>
            <a:pPr marL="285750" indent="-285750">
              <a:buFont typeface="Arial"/>
              <a:buChar char="•"/>
            </a:pPr>
            <a:endParaRPr lang="en-US" sz="1400" dirty="0">
              <a:latin typeface="Calibri"/>
              <a:cs typeface="Calibri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sz="1400"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3F6803-6A37-4D56-80D7-7DDD476D902B}"/>
              </a:ext>
            </a:extLst>
          </p:cNvPr>
          <p:cNvSpPr txBox="1"/>
          <p:nvPr/>
        </p:nvSpPr>
        <p:spPr>
          <a:xfrm>
            <a:off x="477644" y="2791522"/>
            <a:ext cx="8950712" cy="25237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400" b="1" dirty="0">
              <a:latin typeface="Calibri"/>
              <a:cs typeface="Calibri"/>
            </a:endParaRPr>
          </a:p>
          <a:p>
            <a:r>
              <a:rPr lang="en-US" sz="1400" b="1">
                <a:latin typeface="Calibri"/>
                <a:cs typeface="Calibri"/>
              </a:rPr>
              <a:t>Keywords and Identifiers:</a:t>
            </a:r>
            <a:endParaRPr lang="en-US"/>
          </a:p>
          <a:p>
            <a:endParaRPr lang="en-US" sz="1400" b="1" dirty="0">
              <a:latin typeface="Calibri"/>
              <a:ea typeface="+mn-lt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latin typeface="Calibri"/>
                <a:ea typeface="+mn-lt"/>
                <a:cs typeface="+mn-lt"/>
              </a:rPr>
              <a:t>Keywords are the reserved words in Python.</a:t>
            </a:r>
            <a:endParaRPr lang="en-US" sz="140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latin typeface="Calibri"/>
                <a:ea typeface="+mn-lt"/>
                <a:cs typeface="+mn-lt"/>
              </a:rPr>
              <a:t>We cannot use a keyword as a </a:t>
            </a:r>
            <a:r>
              <a:rPr lang="en-US" sz="1400" dirty="0">
                <a:latin typeface="Calibri"/>
                <a:ea typeface="+mn-lt"/>
                <a:cs typeface="+mn-lt"/>
                <a:hlinkClick r:id="rId2"/>
              </a:rPr>
              <a:t>variable name</a:t>
            </a:r>
            <a:r>
              <a:rPr lang="en-US" sz="1400">
                <a:latin typeface="Calibri"/>
                <a:ea typeface="+mn-lt"/>
                <a:cs typeface="+mn-lt"/>
              </a:rPr>
              <a:t>, </a:t>
            </a:r>
            <a:r>
              <a:rPr lang="en-US" sz="1400" dirty="0">
                <a:latin typeface="Calibri"/>
                <a:ea typeface="+mn-lt"/>
                <a:cs typeface="+mn-lt"/>
                <a:hlinkClick r:id="rId3"/>
              </a:rPr>
              <a:t>function</a:t>
            </a:r>
            <a:r>
              <a:rPr lang="en-US" sz="1400">
                <a:latin typeface="Calibri"/>
                <a:ea typeface="+mn-lt"/>
                <a:cs typeface="+mn-lt"/>
              </a:rPr>
              <a:t> name or any other identifier. They are used to define the syntax and structure of the Python language.</a:t>
            </a:r>
            <a:endParaRPr lang="en-US">
              <a:latin typeface="Calibri"/>
              <a:cs typeface="Calibri"/>
            </a:endParaRPr>
          </a:p>
          <a:p>
            <a:endParaRPr lang="en-US" sz="1400" dirty="0">
              <a:latin typeface="Calibri"/>
              <a:cs typeface="Calibri"/>
            </a:endParaRPr>
          </a:p>
          <a:p>
            <a:endParaRPr lang="en-US" sz="1400" dirty="0">
              <a:latin typeface="Calibri"/>
              <a:cs typeface="Calibri"/>
            </a:endParaRPr>
          </a:p>
          <a:p>
            <a:endParaRPr lang="en-US" sz="1400" dirty="0">
              <a:latin typeface="Calibri"/>
              <a:cs typeface="Calibri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sz="1400">
              <a:latin typeface="Calibri"/>
              <a:cs typeface="Calibri"/>
            </a:endParaRP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132F6B5-415C-42D6-A335-39ED75DC5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6915" y="4201064"/>
            <a:ext cx="6562490" cy="222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0119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1941</Words>
  <Application>Microsoft Office PowerPoint</Application>
  <PresentationFormat>Widescreen</PresentationFormat>
  <Paragraphs>185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G, Suriyaprakash (Cognizant)</cp:lastModifiedBy>
  <cp:revision>1084</cp:revision>
  <dcterms:created xsi:type="dcterms:W3CDTF">2020-03-07T02:30:01Z</dcterms:created>
  <dcterms:modified xsi:type="dcterms:W3CDTF">2020-03-15T08:53:31Z</dcterms:modified>
</cp:coreProperties>
</file>